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17" r:id="rId5"/>
    <p:sldMasterId id="2147488629" r:id="rId6"/>
  </p:sldMasterIdLst>
  <p:notesMasterIdLst>
    <p:notesMasterId r:id="rId38"/>
  </p:notesMasterIdLst>
  <p:sldIdLst>
    <p:sldId id="333" r:id="rId7"/>
    <p:sldId id="356" r:id="rId8"/>
    <p:sldId id="384" r:id="rId9"/>
    <p:sldId id="317" r:id="rId10"/>
    <p:sldId id="355" r:id="rId11"/>
    <p:sldId id="365" r:id="rId12"/>
    <p:sldId id="321" r:id="rId13"/>
    <p:sldId id="368" r:id="rId14"/>
    <p:sldId id="331" r:id="rId15"/>
    <p:sldId id="336" r:id="rId16"/>
    <p:sldId id="370" r:id="rId17"/>
    <p:sldId id="341" r:id="rId18"/>
    <p:sldId id="369" r:id="rId19"/>
    <p:sldId id="383" r:id="rId20"/>
    <p:sldId id="348" r:id="rId21"/>
    <p:sldId id="366" r:id="rId22"/>
    <p:sldId id="371" r:id="rId23"/>
    <p:sldId id="373" r:id="rId24"/>
    <p:sldId id="372" r:id="rId25"/>
    <p:sldId id="387" r:id="rId26"/>
    <p:sldId id="382" r:id="rId27"/>
    <p:sldId id="363" r:id="rId28"/>
    <p:sldId id="354" r:id="rId29"/>
    <p:sldId id="375" r:id="rId30"/>
    <p:sldId id="326" r:id="rId31"/>
    <p:sldId id="378" r:id="rId32"/>
    <p:sldId id="374" r:id="rId33"/>
    <p:sldId id="386" r:id="rId34"/>
    <p:sldId id="360" r:id="rId35"/>
    <p:sldId id="380" r:id="rId36"/>
    <p:sldId id="35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65" d="100"/>
          <a:sy n="65" d="100"/>
        </p:scale>
        <p:origin x="648" y="4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Tx/>
              <a:buChar char="-"/>
            </a:pPr>
            <a:r>
              <a:rPr lang="en-US" b="0" i="0" dirty="0" err="1" smtClean="0">
                <a:solidFill>
                  <a:srgbClr val="000000"/>
                </a:solidFill>
                <a:effectLst/>
                <a:latin typeface="Open Sans"/>
              </a:rPr>
              <a:t>Không</a:t>
            </a:r>
            <a:r>
              <a:rPr lang="en-US" b="0" i="0" baseline="0" dirty="0" smtClean="0">
                <a:solidFill>
                  <a:srgbClr val="000000"/>
                </a:solidFill>
                <a:effectLst/>
                <a:latin typeface="Open Sans"/>
              </a:rPr>
              <a:t> </a:t>
            </a:r>
            <a:r>
              <a:rPr lang="en-US" b="0" i="0" baseline="0" dirty="0" err="1" smtClean="0">
                <a:solidFill>
                  <a:srgbClr val="000000"/>
                </a:solidFill>
                <a:effectLst/>
                <a:latin typeface="Open Sans"/>
              </a:rPr>
              <a:t>đồng</a:t>
            </a:r>
            <a:r>
              <a:rPr lang="en-US" b="0" i="0" baseline="0" dirty="0" smtClean="0">
                <a:solidFill>
                  <a:srgbClr val="000000"/>
                </a:solidFill>
                <a:effectLst/>
                <a:latin typeface="Open Sans"/>
              </a:rPr>
              <a:t> </a:t>
            </a:r>
            <a:r>
              <a:rPr lang="en-US" b="0" i="0" baseline="0" dirty="0" err="1" smtClean="0">
                <a:solidFill>
                  <a:srgbClr val="000000"/>
                </a:solidFill>
                <a:effectLst/>
                <a:latin typeface="Open Sans"/>
              </a:rPr>
              <a:t>tình</a:t>
            </a:r>
            <a:endParaRPr lang="en-US" b="0" i="0" baseline="0" dirty="0" smtClean="0">
              <a:solidFill>
                <a:srgbClr val="000000"/>
              </a:solidFill>
              <a:effectLst/>
              <a:latin typeface="Open Sans"/>
            </a:endParaRPr>
          </a:p>
          <a:p>
            <a:pPr marL="0" indent="0" algn="just">
              <a:buFontTx/>
              <a:buNone/>
            </a:pPr>
            <a:r>
              <a:rPr lang="vi-VN" b="0" i="0" dirty="0" smtClean="0">
                <a:solidFill>
                  <a:srgbClr val="000000"/>
                </a:solidFill>
                <a:effectLst/>
                <a:latin typeface="Open Sans"/>
              </a:rPr>
              <a:t>+ Hà không biết chia sẻ khó khăn về công việc với bố mẹ những lúc rảnh rỗi.</a:t>
            </a:r>
          </a:p>
          <a:p>
            <a:pPr algn="just"/>
            <a:r>
              <a:rPr lang="vi-VN" b="0" i="0" dirty="0" smtClean="0">
                <a:solidFill>
                  <a:srgbClr val="000000"/>
                </a:solidFill>
                <a:effectLst/>
                <a:latin typeface="Open Sans"/>
              </a:rPr>
              <a:t>+ Hà là người không biết quan tâm, động viện lúc mẹ ốm, vẫn mãi chơi.</a:t>
            </a:r>
          </a:p>
          <a:p>
            <a:pPr algn="just"/>
            <a:r>
              <a:rPr lang="vi-VN" b="0" i="0" dirty="0" smtClean="0">
                <a:solidFill>
                  <a:srgbClr val="000000"/>
                </a:solidFill>
                <a:effectLst/>
                <a:latin typeface="Open Sans"/>
              </a:rPr>
              <a:t>- Em đồng tình với việc làm của bạn Mai và Phúc vì hai bạn đã biết quan tâm, yêu thương, giúp đỡ người khác. Đây là việc làm đáng để em học tập.</a:t>
            </a:r>
          </a:p>
        </p:txBody>
      </p:sp>
      <p:sp>
        <p:nvSpPr>
          <p:cNvPr id="4" name="Slide Number Placeholder 3"/>
          <p:cNvSpPr>
            <a:spLocks noGrp="1"/>
          </p:cNvSpPr>
          <p:nvPr>
            <p:ph type="sldNum" sz="quarter" idx="10"/>
          </p:nvPr>
        </p:nvSpPr>
        <p:spPr/>
        <p:txBody>
          <a:bodyPr/>
          <a:lstStyle/>
          <a:p>
            <a:fld id="{D200D4E2-0BCC-4F5D-AE1D-792F5BB88121}" type="slidenum">
              <a:rPr lang="en-US" smtClean="0"/>
              <a:t>25</a:t>
            </a:fld>
            <a:endParaRPr lang="en-US"/>
          </a:p>
        </p:txBody>
      </p:sp>
    </p:spTree>
    <p:extLst>
      <p:ext uri="{BB962C8B-B14F-4D97-AF65-F5344CB8AC3E}">
        <p14:creationId xmlns:p14="http://schemas.microsoft.com/office/powerpoint/2010/main" val="878281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b="0" i="0" dirty="0" smtClean="0">
                <a:solidFill>
                  <a:srgbClr val="000000"/>
                </a:solidFill>
                <a:effectLst/>
                <a:latin typeface="Open Sans"/>
              </a:rPr>
              <a:t>- Tình huống 1: Từ chối, không làm theo bạn và dùng số tiền đó để ủng hộ những người có hoàn cảnh khó khăn.</a:t>
            </a:r>
          </a:p>
          <a:p>
            <a:pPr algn="just"/>
            <a:r>
              <a:rPr lang="vi-VN" b="0" i="0" dirty="0" smtClean="0">
                <a:solidFill>
                  <a:srgbClr val="000000"/>
                </a:solidFill>
                <a:effectLst/>
                <a:latin typeface="Open Sans"/>
              </a:rPr>
              <a:t>- Tình huống 2: Khuyên các bạn tham gia chia sẻ, động viên bạn Hoa, giúp bạn vượt qua hoàn cảnh khó khăn để tiếp tục tới trường hoc tập.</a:t>
            </a:r>
          </a:p>
          <a:p>
            <a:endParaRPr lang="en-US" dirty="0"/>
          </a:p>
        </p:txBody>
      </p:sp>
      <p:sp>
        <p:nvSpPr>
          <p:cNvPr id="4" name="Slide Number Placeholder 3"/>
          <p:cNvSpPr>
            <a:spLocks noGrp="1"/>
          </p:cNvSpPr>
          <p:nvPr>
            <p:ph type="sldNum" sz="quarter" idx="10"/>
          </p:nvPr>
        </p:nvSpPr>
        <p:spPr/>
        <p:txBody>
          <a:bodyPr/>
          <a:lstStyle/>
          <a:p>
            <a:fld id="{D200D4E2-0BCC-4F5D-AE1D-792F5BB88121}" type="slidenum">
              <a:rPr lang="en-US" smtClean="0"/>
              <a:t>26</a:t>
            </a:fld>
            <a:endParaRPr lang="en-US"/>
          </a:p>
        </p:txBody>
      </p:sp>
    </p:spTree>
    <p:extLst>
      <p:ext uri="{BB962C8B-B14F-4D97-AF65-F5344CB8AC3E}">
        <p14:creationId xmlns:p14="http://schemas.microsoft.com/office/powerpoint/2010/main" val="2497525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10/17/2024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10/17/2024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10/17/2024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17-10-2024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17-10-2024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17-10-2024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17-10-2024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17-10-2024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17-10-2024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10/17/2024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10/17/2024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10/17/2024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10/17/2024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10/17/2024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10/17/2024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10/17/2024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10/17/2024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10/17/2024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10/17/2024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10/17/2024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4221161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2516199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2871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824647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7452373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5341286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232791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8880667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0489122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664631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27679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10/17/2024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10/17/2024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17-10-2024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10/17/2024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25" r:id="rId8"/>
    <p:sldLayoutId id="2147488626" r:id="rId9"/>
    <p:sldLayoutId id="2147488627" r:id="rId10"/>
    <p:sldLayoutId id="21474886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10/17/2024</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593584650"/>
      </p:ext>
    </p:extLst>
  </p:cSld>
  <p:clrMap bg1="lt1" tx1="dk1" bg2="lt2" tx2="dk2" accent1="accent1" accent2="accent2" accent3="accent3" accent4="accent4" accent5="accent5" accent6="accent6" hlink="hlink" folHlink="folHlink"/>
  <p:sldLayoutIdLst>
    <p:sldLayoutId id="2147488630" r:id="rId1"/>
    <p:sldLayoutId id="2147488631" r:id="rId2"/>
    <p:sldLayoutId id="2147488632" r:id="rId3"/>
    <p:sldLayoutId id="2147488633" r:id="rId4"/>
    <p:sldLayoutId id="2147488634" r:id="rId5"/>
    <p:sldLayoutId id="2147488635" r:id="rId6"/>
    <p:sldLayoutId id="2147488636" r:id="rId7"/>
    <p:sldLayoutId id="2147488637" r:id="rId8"/>
    <p:sldLayoutId id="2147488638" r:id="rId9"/>
    <p:sldLayoutId id="2147488639" r:id="rId10"/>
    <p:sldLayoutId id="214748864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9.pn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6.pn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52.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19.pn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7.png"/><Relationship Id="rId1" Type="http://schemas.openxmlformats.org/officeDocument/2006/relationships/slideLayout" Target="../slideLayouts/slideLayout13.xml"/><Relationship Id="rId5" Type="http://schemas.openxmlformats.org/officeDocument/2006/relationships/image" Target="../media/image56.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60.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9.png"/><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31.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image" Target="../media/image32.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63.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emf"/><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2"/>
          <a:stretch/>
        </p:blipFill>
        <p:spPr>
          <a:xfrm>
            <a:off x="8840591" y="4334612"/>
            <a:ext cx="3229946" cy="2557576"/>
          </a:xfrm>
          <a:prstGeom prst="rect">
            <a:avLst/>
          </a:prstGeom>
        </p:spPr>
      </p:pic>
      <p:sp>
        <p:nvSpPr>
          <p:cNvPr id="21" name="Rectangle 20"/>
          <p:cNvSpPr>
            <a:spLocks noChangeArrowheads="1"/>
          </p:cNvSpPr>
          <p:nvPr/>
        </p:nvSpPr>
        <p:spPr bwMode="auto">
          <a:xfrm>
            <a:off x="267854" y="2742079"/>
            <a:ext cx="116279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smtClean="0">
                <a:solidFill>
                  <a:srgbClr val="0000FF"/>
                </a:solidFill>
                <a:latin typeface="#9Slide05 Fourth" panose="00000500000000000000" pitchFamily="2" charset="0"/>
                <a:ea typeface="Helvetica Neue"/>
                <a:cs typeface="Helvetica Neue"/>
              </a:rPr>
              <a:t>Bài</a:t>
            </a:r>
            <a:r>
              <a:rPr lang="en-US" altLang="en-US" sz="5400" b="1" dirty="0" smtClean="0">
                <a:solidFill>
                  <a:srgbClr val="0000FF"/>
                </a:solidFill>
                <a:latin typeface="#9Slide05 Fourth" panose="00000500000000000000" pitchFamily="2" charset="0"/>
                <a:ea typeface="Helvetica Neue"/>
                <a:cs typeface="Helvetica Neue"/>
              </a:rPr>
              <a:t> 2:</a:t>
            </a:r>
            <a:r>
              <a:rPr lang="en-US" altLang="en-US" sz="5400" b="1" dirty="0" smtClean="0">
                <a:solidFill>
                  <a:srgbClr val="FF0000"/>
                </a:solidFill>
                <a:latin typeface="#9Slide05 Fourth" panose="00000500000000000000" pitchFamily="2" charset="0"/>
                <a:ea typeface="Helvetica Neue"/>
                <a:cs typeface="Helvetica Neue"/>
              </a:rPr>
              <a:t> YÊU THƯƠNG CON NGƯỜI</a:t>
            </a:r>
            <a:endParaRPr lang="en-SG" altLang="en-US" sz="5400" b="1" dirty="0">
              <a:solidFill>
                <a:srgbClr val="0000FF"/>
              </a:solidFill>
              <a:latin typeface="#9Slide05 Fourth" panose="00000500000000000000" pitchFamily="2" charset="0"/>
            </a:endParaRPr>
          </a:p>
        </p:txBody>
      </p:sp>
      <p:pic>
        <p:nvPicPr>
          <p:cNvPr id="11" name="Shape 51"/>
          <p:cNvPicPr/>
          <p:nvPr/>
        </p:nvPicPr>
        <p:blipFill>
          <a:blip r:embed="rId3"/>
          <a:stretch/>
        </p:blipFill>
        <p:spPr>
          <a:xfrm>
            <a:off x="455196" y="244404"/>
            <a:ext cx="3364865" cy="2028488"/>
          </a:xfrm>
          <a:prstGeom prst="rect">
            <a:avLst/>
          </a:prstGeom>
        </p:spPr>
      </p:pic>
      <p:pic>
        <p:nvPicPr>
          <p:cNvPr id="12" name="Shape 53"/>
          <p:cNvPicPr/>
          <p:nvPr/>
        </p:nvPicPr>
        <p:blipFill>
          <a:blip r:embed="rId4"/>
          <a:stretch/>
        </p:blipFill>
        <p:spPr>
          <a:xfrm>
            <a:off x="4155288" y="230781"/>
            <a:ext cx="2531759" cy="2042112"/>
          </a:xfrm>
          <a:prstGeom prst="rect">
            <a:avLst/>
          </a:prstGeom>
        </p:spPr>
      </p:pic>
      <p:pic>
        <p:nvPicPr>
          <p:cNvPr id="13" name="Shape 55"/>
          <p:cNvPicPr/>
          <p:nvPr/>
        </p:nvPicPr>
        <p:blipFill>
          <a:blip r:embed="rId5"/>
          <a:stretch/>
        </p:blipFill>
        <p:spPr>
          <a:xfrm>
            <a:off x="7128751" y="236240"/>
            <a:ext cx="3584575" cy="2031194"/>
          </a:xfrm>
          <a:prstGeom prst="rect">
            <a:avLst/>
          </a:prstGeom>
        </p:spPr>
      </p:pic>
      <p:pic>
        <p:nvPicPr>
          <p:cNvPr id="14" name="Shape 57"/>
          <p:cNvPicPr/>
          <p:nvPr/>
        </p:nvPicPr>
        <p:blipFill>
          <a:blip r:embed="rId6"/>
          <a:stretch/>
        </p:blipFill>
        <p:spPr>
          <a:xfrm>
            <a:off x="701755" y="4334612"/>
            <a:ext cx="3118306" cy="2498658"/>
          </a:xfrm>
          <a:prstGeom prst="rect">
            <a:avLst/>
          </a:prstGeom>
        </p:spPr>
      </p:pic>
      <p:pic>
        <p:nvPicPr>
          <p:cNvPr id="17" name="Shape 61"/>
          <p:cNvPicPr/>
          <p:nvPr/>
        </p:nvPicPr>
        <p:blipFill>
          <a:blip r:embed="rId7"/>
          <a:stretch/>
        </p:blipFill>
        <p:spPr>
          <a:xfrm>
            <a:off x="4372135" y="4334612"/>
            <a:ext cx="3218815" cy="2498658"/>
          </a:xfrm>
          <a:prstGeom prst="rect">
            <a:avLst/>
          </a:prstGeom>
        </p:spPr>
      </p:pic>
      <p:pic>
        <p:nvPicPr>
          <p:cNvPr id="10" name="Picture 9"/>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278677" y="1590396"/>
            <a:ext cx="595745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sz="3600" b="1" dirty="0">
                <a:solidFill>
                  <a:srgbClr val="0000FF"/>
                </a:solidFill>
                <a:latin typeface="+mj-lt"/>
              </a:rPr>
              <a:t>Yêu thương con người là quan tâm, giúp đỡ và làm những điều tốt đẹp cho người khác, nhất là những </a:t>
            </a:r>
            <a:r>
              <a:rPr lang="en-US" sz="3600" b="1" dirty="0" err="1" smtClean="0">
                <a:solidFill>
                  <a:srgbClr val="0000FF"/>
                </a:solidFill>
                <a:latin typeface="Times" panose="02020603050405020304" pitchFamily="18" charset="0"/>
                <a:cs typeface="Times" panose="02020603050405020304" pitchFamily="18" charset="0"/>
              </a:rPr>
              <a:t>người</a:t>
            </a:r>
            <a:r>
              <a:rPr lang="vi-VN" sz="3600" b="1" dirty="0" smtClean="0">
                <a:solidFill>
                  <a:srgbClr val="0000FF"/>
                </a:solidFill>
                <a:latin typeface="+mj-lt"/>
              </a:rPr>
              <a:t> </a:t>
            </a:r>
            <a:r>
              <a:rPr lang="vi-VN" sz="3600" b="1" dirty="0">
                <a:solidFill>
                  <a:srgbClr val="0000FF"/>
                </a:solidFill>
                <a:latin typeface="+mj-lt"/>
              </a:rPr>
              <a:t>gặp khó khăn, hoạn nạn.</a:t>
            </a:r>
            <a:endParaRPr lang="en-US" sz="3600" b="1" dirty="0">
              <a:solidFill>
                <a:srgbClr val="0000FF"/>
              </a:solidFill>
              <a:latin typeface="+mj-lt"/>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b="1" kern="0" dirty="0">
                <a:solidFill>
                  <a:srgbClr val="FFFF00"/>
                </a:solidFill>
                <a:latin typeface="Times" panose="02020603050405020304" pitchFamily="18" charset="0"/>
                <a:cs typeface="Times" panose="02020603050405020304" pitchFamily="18" charset="0"/>
              </a:rPr>
              <a:t>THẢO </a:t>
            </a:r>
            <a:r>
              <a:rPr lang="en-US" altLang="en-US" b="1" kern="0" dirty="0" smtClean="0">
                <a:solidFill>
                  <a:srgbClr val="FFFF00"/>
                </a:solidFill>
                <a:latin typeface="Times" panose="02020603050405020304" pitchFamily="18" charset="0"/>
                <a:cs typeface="Times" panose="02020603050405020304" pitchFamily="18" charset="0"/>
              </a:rPr>
              <a:t>LUẬN NHÓM BÀN</a:t>
            </a:r>
            <a:endParaRPr lang="en-US" altLang="en-US" b="1" kern="0" dirty="0">
              <a:solidFill>
                <a:srgbClr val="FFFF00"/>
              </a:solidFill>
              <a:latin typeface="Times" panose="02020603050405020304" pitchFamily="18" charset="0"/>
              <a:cs typeface="Times" panose="02020603050405020304" pitchFamily="18" charset="0"/>
            </a:endParaRP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000" b="1" kern="0" dirty="0">
              <a:solidFill>
                <a:prstClr val="black"/>
              </a:solidFill>
              <a:latin typeface="Times" panose="02020603050405020304" pitchFamily="18" charset="0"/>
              <a:cs typeface="Times" panose="02020603050405020304" pitchFamily="18" charset="0"/>
            </a:endParaRPr>
          </a:p>
        </p:txBody>
      </p:sp>
      <p:sp>
        <p:nvSpPr>
          <p:cNvPr id="11" name="Rectangle 10"/>
          <p:cNvSpPr/>
          <p:nvPr/>
        </p:nvSpPr>
        <p:spPr>
          <a:xfrm>
            <a:off x="7687131" y="1147455"/>
            <a:ext cx="2620978" cy="861774"/>
          </a:xfrm>
          <a:prstGeom prst="rect">
            <a:avLst/>
          </a:prstGeom>
        </p:spPr>
        <p:txBody>
          <a:bodyPr wrap="square">
            <a:spAutoFit/>
          </a:bodyPr>
          <a:lstStyle/>
          <a:p>
            <a:pPr eaLnBrk="0" fontAlgn="base" hangingPunct="0">
              <a:lnSpc>
                <a:spcPct val="125000"/>
              </a:lnSpc>
              <a:spcBef>
                <a:spcPct val="0"/>
              </a:spcBef>
              <a:spcAft>
                <a:spcPct val="0"/>
              </a:spcAft>
              <a:defRPr/>
            </a:pPr>
            <a:r>
              <a:rPr lang="en-US" sz="2000" b="1" dirty="0" err="1" smtClean="0">
                <a:solidFill>
                  <a:srgbClr val="0000FF"/>
                </a:solidFill>
                <a:latin typeface="Times" panose="02020603050405020304" pitchFamily="18" charset="0"/>
                <a:ea typeface="Arial Unicode MS"/>
                <a:cs typeface="Times" panose="02020603050405020304" pitchFamily="18" charset="0"/>
              </a:rPr>
              <a:t>Quan</a:t>
            </a:r>
            <a:r>
              <a:rPr lang="en-US" sz="2000" b="1" dirty="0" smtClean="0">
                <a:solidFill>
                  <a:srgbClr val="0000FF"/>
                </a:solidFill>
                <a:latin typeface="Times" panose="02020603050405020304" pitchFamily="18" charset="0"/>
                <a:ea typeface="Arial Unicode MS"/>
                <a:cs typeface="Times" panose="02020603050405020304" pitchFamily="18" charset="0"/>
              </a:rPr>
              <a:t> </a:t>
            </a:r>
            <a:r>
              <a:rPr lang="en-US" sz="2000" b="1" dirty="0" err="1" smtClean="0">
                <a:solidFill>
                  <a:srgbClr val="0000FF"/>
                </a:solidFill>
                <a:latin typeface="Times" panose="02020603050405020304" pitchFamily="18" charset="0"/>
                <a:ea typeface="Arial Unicode MS"/>
                <a:cs typeface="Times" panose="02020603050405020304" pitchFamily="18" charset="0"/>
              </a:rPr>
              <a:t>sát</a:t>
            </a:r>
            <a:r>
              <a:rPr lang="en-US" sz="2000" b="1" dirty="0" smtClean="0">
                <a:solidFill>
                  <a:srgbClr val="0000FF"/>
                </a:solidFill>
                <a:latin typeface="Times" panose="02020603050405020304" pitchFamily="18" charset="0"/>
                <a:ea typeface="Arial Unicode MS"/>
                <a:cs typeface="Times" panose="02020603050405020304" pitchFamily="18" charset="0"/>
              </a:rPr>
              <a:t> </a:t>
            </a:r>
            <a:r>
              <a:rPr lang="en-US" sz="2000" b="1" dirty="0" err="1" smtClean="0">
                <a:solidFill>
                  <a:srgbClr val="0000FF"/>
                </a:solidFill>
                <a:latin typeface="Times" panose="02020603050405020304" pitchFamily="18" charset="0"/>
                <a:ea typeface="Arial Unicode MS"/>
                <a:cs typeface="Times" panose="02020603050405020304" pitchFamily="18" charset="0"/>
              </a:rPr>
              <a:t>tranh</a:t>
            </a:r>
            <a:r>
              <a:rPr lang="en-US" sz="2000" b="1" dirty="0" smtClean="0">
                <a:solidFill>
                  <a:srgbClr val="0000FF"/>
                </a:solidFill>
                <a:latin typeface="Times" panose="02020603050405020304" pitchFamily="18" charset="0"/>
                <a:ea typeface="Arial Unicode MS"/>
                <a:cs typeface="Times" panose="02020603050405020304" pitchFamily="18" charset="0"/>
              </a:rPr>
              <a:t> </a:t>
            </a:r>
            <a:r>
              <a:rPr lang="en-US" sz="2000" b="1" dirty="0" err="1" smtClean="0">
                <a:solidFill>
                  <a:srgbClr val="0000FF"/>
                </a:solidFill>
                <a:latin typeface="Times" panose="02020603050405020304" pitchFamily="18" charset="0"/>
                <a:ea typeface="Arial Unicode MS"/>
                <a:cs typeface="Times" panose="02020603050405020304" pitchFamily="18" charset="0"/>
              </a:rPr>
              <a:t>và</a:t>
            </a:r>
            <a:r>
              <a:rPr lang="en-US" sz="2000" b="1" dirty="0" smtClean="0">
                <a:solidFill>
                  <a:srgbClr val="0000FF"/>
                </a:solidFill>
                <a:latin typeface="Times" panose="02020603050405020304" pitchFamily="18" charset="0"/>
                <a:ea typeface="Arial Unicode MS"/>
                <a:cs typeface="Times" panose="02020603050405020304" pitchFamily="18" charset="0"/>
              </a:rPr>
              <a:t> </a:t>
            </a:r>
            <a:r>
              <a:rPr lang="en-US" sz="2000" b="1" dirty="0" err="1" smtClean="0">
                <a:solidFill>
                  <a:srgbClr val="0000FF"/>
                </a:solidFill>
                <a:latin typeface="Times" panose="02020603050405020304" pitchFamily="18" charset="0"/>
                <a:ea typeface="Arial Unicode MS"/>
                <a:cs typeface="Times" panose="02020603050405020304" pitchFamily="18" charset="0"/>
              </a:rPr>
              <a:t>trả</a:t>
            </a:r>
            <a:r>
              <a:rPr lang="en-US" sz="2000" b="1" dirty="0" smtClean="0">
                <a:solidFill>
                  <a:srgbClr val="0000FF"/>
                </a:solidFill>
                <a:latin typeface="Times" panose="02020603050405020304" pitchFamily="18" charset="0"/>
                <a:ea typeface="Arial Unicode MS"/>
                <a:cs typeface="Times" panose="02020603050405020304" pitchFamily="18" charset="0"/>
              </a:rPr>
              <a:t> </a:t>
            </a:r>
            <a:r>
              <a:rPr lang="en-US" sz="2000" b="1" dirty="0" err="1" smtClean="0">
                <a:solidFill>
                  <a:srgbClr val="0000FF"/>
                </a:solidFill>
                <a:latin typeface="Times" panose="02020603050405020304" pitchFamily="18" charset="0"/>
                <a:ea typeface="Arial Unicode MS"/>
                <a:cs typeface="Times" panose="02020603050405020304" pitchFamily="18" charset="0"/>
              </a:rPr>
              <a:t>lời</a:t>
            </a:r>
            <a:r>
              <a:rPr lang="en-US" sz="2000" b="1" dirty="0" smtClean="0">
                <a:solidFill>
                  <a:srgbClr val="0000FF"/>
                </a:solidFill>
                <a:latin typeface="Times" panose="02020603050405020304" pitchFamily="18" charset="0"/>
                <a:ea typeface="Arial Unicode MS"/>
                <a:cs typeface="Times" panose="02020603050405020304" pitchFamily="18" charset="0"/>
              </a:rPr>
              <a:t> </a:t>
            </a:r>
            <a:r>
              <a:rPr lang="en-US" sz="2000" b="1" dirty="0" err="1" smtClean="0">
                <a:solidFill>
                  <a:srgbClr val="0000FF"/>
                </a:solidFill>
                <a:latin typeface="Times" panose="02020603050405020304" pitchFamily="18" charset="0"/>
                <a:ea typeface="Arial Unicode MS"/>
                <a:cs typeface="Times" panose="02020603050405020304" pitchFamily="18" charset="0"/>
              </a:rPr>
              <a:t>câu</a:t>
            </a:r>
            <a:r>
              <a:rPr lang="en-US" sz="2000" b="1" dirty="0" smtClean="0">
                <a:solidFill>
                  <a:srgbClr val="0000FF"/>
                </a:solidFill>
                <a:latin typeface="Times" panose="02020603050405020304" pitchFamily="18" charset="0"/>
                <a:ea typeface="Arial Unicode MS"/>
                <a:cs typeface="Times" panose="02020603050405020304" pitchFamily="18" charset="0"/>
              </a:rPr>
              <a:t> </a:t>
            </a:r>
            <a:r>
              <a:rPr lang="en-US" sz="2000" b="1" dirty="0" err="1" smtClean="0">
                <a:solidFill>
                  <a:srgbClr val="0000FF"/>
                </a:solidFill>
                <a:latin typeface="Times" panose="02020603050405020304" pitchFamily="18" charset="0"/>
                <a:ea typeface="Arial Unicode MS"/>
                <a:cs typeface="Times" panose="02020603050405020304" pitchFamily="18" charset="0"/>
              </a:rPr>
              <a:t>hỏi</a:t>
            </a:r>
            <a:endParaRPr lang="en-US" sz="2000" b="1" dirty="0">
              <a:solidFill>
                <a:srgbClr val="FF0000"/>
              </a:solidFill>
              <a:latin typeface="Times" panose="02020603050405020304" pitchFamily="18" charset="0"/>
              <a:ea typeface="Arial Unicode MS"/>
              <a:cs typeface="Times" panose="02020603050405020304" pitchFamily="18" charset="0"/>
            </a:endParaRPr>
          </a:p>
        </p:txBody>
      </p:sp>
      <p:sp>
        <p:nvSpPr>
          <p:cNvPr id="13" name="Rectangle 5"/>
          <p:cNvSpPr>
            <a:spLocks noChangeArrowheads="1"/>
          </p:cNvSpPr>
          <p:nvPr/>
        </p:nvSpPr>
        <p:spPr bwMode="auto">
          <a:xfrm>
            <a:off x="0" y="-601377"/>
            <a:ext cx="1221168" cy="165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sz="1400">
              <a:solidFill>
                <a:prstClr val="black"/>
              </a:solidFill>
              <a:latin typeface="Times" panose="02020603050405020304" pitchFamily="18" charset="0"/>
              <a:cs typeface="Times" panose="02020603050405020304" pitchFamily="18" charset="0"/>
            </a:endParaRPr>
          </a:p>
        </p:txBody>
      </p:sp>
      <p:sp>
        <p:nvSpPr>
          <p:cNvPr id="14" name="Rectangle 6"/>
          <p:cNvSpPr>
            <a:spLocks noChangeArrowheads="1"/>
          </p:cNvSpPr>
          <p:nvPr/>
        </p:nvSpPr>
        <p:spPr bwMode="auto">
          <a:xfrm>
            <a:off x="5954788" y="2114846"/>
            <a:ext cx="586302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r>
              <a:rPr lang="vi-VN" altLang="en-US" sz="800" dirty="0" smtClean="0">
                <a:solidFill>
                  <a:prstClr val="black"/>
                </a:solidFill>
                <a:latin typeface="Times" panose="02020603050405020304" pitchFamily="18" charset="0"/>
                <a:ea typeface="Cambria" panose="02040503050406030204" pitchFamily="18" charset="0"/>
                <a:cs typeface="Times" panose="02020603050405020304" pitchFamily="18" charset="0"/>
              </a:rPr>
              <a:t/>
            </a:r>
            <a:br>
              <a:rPr lang="vi-VN" altLang="en-US" sz="800" dirty="0" smtClean="0">
                <a:solidFill>
                  <a:prstClr val="black"/>
                </a:solidFill>
                <a:latin typeface="Times" panose="02020603050405020304" pitchFamily="18" charset="0"/>
                <a:ea typeface="Cambria" panose="02040503050406030204" pitchFamily="18" charset="0"/>
                <a:cs typeface="Times" panose="02020603050405020304" pitchFamily="18" charset="0"/>
              </a:rPr>
            </a:b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T</a:t>
            </a:r>
            <a:r>
              <a:rPr lang="vi-VN"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ình </a:t>
            </a:r>
            <a:r>
              <a:rPr lang="vi-VN" sz="2800" b="1" dirty="0">
                <a:solidFill>
                  <a:srgbClr val="000000"/>
                </a:solidFill>
                <a:latin typeface="Times" panose="02020603050405020304" pitchFamily="18" charset="0"/>
                <a:ea typeface="Courier New" panose="02070309020205020404" pitchFamily="49" charset="0"/>
                <a:cs typeface="Times" panose="02020603050405020304" pitchFamily="18" charset="0"/>
              </a:rPr>
              <a:t>yêu thương con người được biểu hiện </a:t>
            </a:r>
            <a:r>
              <a:rPr lang="vi-VN"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trong </a:t>
            </a:r>
            <a:r>
              <a:rPr lang="vi-VN" sz="2800" b="1" dirty="0">
                <a:solidFill>
                  <a:srgbClr val="000000"/>
                </a:solidFill>
                <a:latin typeface="Times" panose="02020603050405020304" pitchFamily="18" charset="0"/>
                <a:ea typeface="Courier New" panose="02070309020205020404" pitchFamily="49" charset="0"/>
                <a:cs typeface="Times" panose="02020603050405020304" pitchFamily="18" charset="0"/>
              </a:rPr>
              <a:t>các mối quan </a:t>
            </a:r>
            <a:r>
              <a:rPr lang="vi-VN"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hệ</a:t>
            </a:r>
            <a:r>
              <a:rPr lang="en-US" sz="2800" b="1" dirty="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nào</a:t>
            </a: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Với</a:t>
            </a: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những</a:t>
            </a: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hình</a:t>
            </a: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thức</a:t>
            </a: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nào</a:t>
            </a: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a:t>
            </a:r>
            <a:endParaRPr lang="vi-VN" altLang="en-US" sz="2800" b="1" dirty="0" smtClean="0">
              <a:solidFill>
                <a:srgbClr val="FF0000"/>
              </a:solidFill>
              <a:latin typeface="Times" panose="02020603050405020304" pitchFamily="18" charset="0"/>
              <a:ea typeface="Cambria" panose="02040503050406030204" pitchFamily="18" charset="0"/>
              <a:cs typeface="Times" panose="020206030504050203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p:blipFill>
        <p:spPr>
          <a:xfrm>
            <a:off x="828254" y="1268856"/>
            <a:ext cx="5126534" cy="2243455"/>
          </a:xfrm>
          <a:prstGeom prst="rect">
            <a:avLst/>
          </a:prstGeom>
        </p:spPr>
      </p:pic>
      <p:grpSp>
        <p:nvGrpSpPr>
          <p:cNvPr id="20" name="Group 19"/>
          <p:cNvGrpSpPr/>
          <p:nvPr/>
        </p:nvGrpSpPr>
        <p:grpSpPr>
          <a:xfrm>
            <a:off x="279397" y="4010662"/>
            <a:ext cx="3876963" cy="2430967"/>
            <a:chOff x="5123915" y="1373832"/>
            <a:chExt cx="3876963" cy="1879154"/>
          </a:xfrm>
        </p:grpSpPr>
        <p:pic>
          <p:nvPicPr>
            <p:cNvPr id="18" name="Shape 57"/>
            <p:cNvPicPr/>
            <p:nvPr/>
          </p:nvPicPr>
          <p:blipFill>
            <a:blip r:embed="rId4"/>
            <a:stretch/>
          </p:blipFill>
          <p:spPr>
            <a:xfrm>
              <a:off x="5123916" y="1857256"/>
              <a:ext cx="3876962" cy="1395730"/>
            </a:xfrm>
            <a:prstGeom prst="rect">
              <a:avLst/>
            </a:prstGeom>
          </p:spPr>
        </p:pic>
        <p:sp>
          <p:nvSpPr>
            <p:cNvPr id="19" name="Shape 59"/>
            <p:cNvSpPr txBox="1"/>
            <p:nvPr/>
          </p:nvSpPr>
          <p:spPr>
            <a:xfrm>
              <a:off x="5365966" y="1383831"/>
              <a:ext cx="3340712" cy="548640"/>
            </a:xfrm>
            <a:prstGeom prst="rect">
              <a:avLst/>
            </a:prstGeom>
            <a:noFill/>
          </p:spPr>
          <p:txBody>
            <a:bodyPr lIns="0" tIns="0" rIns="0" bIns="0"/>
            <a:lstStyle/>
            <a:p>
              <a:pPr algn="just">
                <a:lnSpc>
                  <a:spcPct val="115000"/>
                </a:lnSpc>
              </a:pPr>
              <a:r>
                <a:rPr lang="vi-VN" sz="1200" i="1" dirty="0">
                  <a:solidFill>
                    <a:prstClr val="black"/>
                  </a:solidFill>
                  <a:latin typeface="Times" panose="02020603050405020304" pitchFamily="18" charset="0"/>
                  <a:ea typeface="Arial" panose="020B0604020202020204" pitchFamily="34" charset="0"/>
                  <a:cs typeface="Times" panose="02020603050405020304" pitchFamily="18" charset="0"/>
                </a:rPr>
                <a:t>Thầy tặng em tập vở. Mong em khắc phục hoàn cảnh khó khăn</a:t>
              </a:r>
              <a:r>
                <a:rPr lang="vi-VN" sz="1050" dirty="0">
                  <a:solidFill>
                    <a:prstClr val="black"/>
                  </a:solidFill>
                  <a:latin typeface="Times" panose="02020603050405020304" pitchFamily="18" charset="0"/>
                  <a:ea typeface="Times New Roman" panose="02020603050405020304" pitchFamily="18" charset="0"/>
                  <a:cs typeface="Times" panose="02020603050405020304" pitchFamily="18" charset="0"/>
                </a:rPr>
                <a:t> </a:t>
              </a:r>
              <a:r>
                <a:rPr lang="en-US" sz="1050" dirty="0" smtClean="0">
                  <a:solidFill>
                    <a:prstClr val="black"/>
                  </a:solidFill>
                  <a:latin typeface="Times" panose="02020603050405020304" pitchFamily="18" charset="0"/>
                  <a:ea typeface="Times New Roman" panose="02020603050405020304" pitchFamily="18" charset="0"/>
                  <a:cs typeface="Times" panose="02020603050405020304" pitchFamily="18" charset="0"/>
                </a:rPr>
                <a:t> </a:t>
              </a:r>
              <a:r>
                <a:rPr lang="vi-VN" sz="1200" i="1" dirty="0" smtClean="0">
                  <a:solidFill>
                    <a:prstClr val="black"/>
                  </a:solidFill>
                  <a:latin typeface="Times" panose="02020603050405020304" pitchFamily="18" charset="0"/>
                  <a:ea typeface="Arial" panose="020B0604020202020204" pitchFamily="34" charset="0"/>
                  <a:cs typeface="Times" panose="02020603050405020304" pitchFamily="18" charset="0"/>
                </a:rPr>
                <a:t>để </a:t>
              </a:r>
              <a:r>
                <a:rPr lang="vi-VN" sz="1200" i="1" dirty="0">
                  <a:solidFill>
                    <a:prstClr val="black"/>
                  </a:solidFill>
                  <a:latin typeface="Times" panose="02020603050405020304" pitchFamily="18" charset="0"/>
                  <a:ea typeface="Arial" panose="020B0604020202020204" pitchFamily="34" charset="0"/>
                  <a:cs typeface="Times" panose="02020603050405020304" pitchFamily="18" charset="0"/>
                </a:rPr>
                <a:t>tiếp tục đến lớp học </a:t>
              </a:r>
              <a:r>
                <a:rPr lang="vi-VN" sz="1200" i="1" dirty="0" smtClean="0">
                  <a:solidFill>
                    <a:prstClr val="black"/>
                  </a:solidFill>
                  <a:latin typeface="Times" panose="02020603050405020304" pitchFamily="18" charset="0"/>
                  <a:ea typeface="Arial" panose="020B0604020202020204" pitchFamily="34" charset="0"/>
                  <a:cs typeface="Times" panose="02020603050405020304" pitchFamily="18" charset="0"/>
                </a:rPr>
                <a:t>tập</a:t>
              </a:r>
              <a:endParaRPr lang="en-US" sz="1100" i="1" dirty="0">
                <a:solidFill>
                  <a:prstClr val="black"/>
                </a:solidFill>
                <a:latin typeface="Times" panose="02020603050405020304" pitchFamily="18" charset="0"/>
                <a:ea typeface="Arial" panose="020B0604020202020204" pitchFamily="34" charset="0"/>
                <a:cs typeface="Times" panose="02020603050405020304" pitchFamily="18" charset="0"/>
              </a:endParaRPr>
            </a:p>
          </p:txBody>
        </p:sp>
        <p:sp>
          <p:nvSpPr>
            <p:cNvPr id="12" name="Rectangle 11"/>
            <p:cNvSpPr/>
            <p:nvPr/>
          </p:nvSpPr>
          <p:spPr>
            <a:xfrm>
              <a:off x="5123915" y="1373832"/>
              <a:ext cx="3876963" cy="4803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Times" panose="02020603050405020304" pitchFamily="18" charset="0"/>
                <a:cs typeface="Times" panose="02020603050405020304" pitchFamily="18" charset="0"/>
              </a:endParaRPr>
            </a:p>
          </p:txBody>
        </p:sp>
      </p:grpSp>
      <p:pic>
        <p:nvPicPr>
          <p:cNvPr id="21" name="Shape 61"/>
          <p:cNvPicPr/>
          <p:nvPr/>
        </p:nvPicPr>
        <p:blipFill>
          <a:blip r:embed="rId5"/>
          <a:stretch/>
        </p:blipFill>
        <p:spPr>
          <a:xfrm>
            <a:off x="4597353" y="4043968"/>
            <a:ext cx="3560685" cy="2308880"/>
          </a:xfrm>
          <a:prstGeom prst="rect">
            <a:avLst/>
          </a:prstGeom>
        </p:spPr>
      </p:pic>
      <p:sp>
        <p:nvSpPr>
          <p:cNvPr id="22" name="Rectangle 6"/>
          <p:cNvSpPr>
            <a:spLocks noChangeArrowheads="1"/>
          </p:cNvSpPr>
          <p:nvPr/>
        </p:nvSpPr>
        <p:spPr bwMode="auto">
          <a:xfrm>
            <a:off x="8158038" y="2759509"/>
            <a:ext cx="3325822" cy="3662541"/>
          </a:xfrm>
          <a:prstGeom prst="rect">
            <a:avLst/>
          </a:prstGeom>
          <a:solidFill>
            <a:schemeClr val="accent6">
              <a:lumMod val="20000"/>
              <a:lumOff val="80000"/>
            </a:schemeClr>
          </a:solidFill>
          <a:ln>
            <a:solidFill>
              <a:srgbClr val="FFC000"/>
            </a:solidFill>
          </a:ln>
          <a:effectLs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12700" algn="just"/>
            <a:r>
              <a:rPr kumimoji="0" lang="vi-VN" altLang="en-US" sz="800" b="0" i="0" u="none" strike="noStrike" cap="none" normalizeH="0" baseline="0" dirty="0" smtClean="0">
                <a:ln>
                  <a:noFill/>
                </a:ln>
                <a:solidFill>
                  <a:schemeClr val="tx1"/>
                </a:solidFill>
                <a:effectLst/>
                <a:latin typeface="Times" panose="02020603050405020304" pitchFamily="18" charset="0"/>
                <a:ea typeface="Cambria" panose="02040503050406030204" pitchFamily="18" charset="0"/>
                <a:cs typeface="Times" panose="02020603050405020304" pitchFamily="18" charset="0"/>
              </a:rPr>
              <a:t/>
            </a:r>
            <a:br>
              <a:rPr kumimoji="0" lang="vi-VN" altLang="en-US" sz="800" b="0" i="0" u="none" strike="noStrike" cap="none" normalizeH="0" baseline="0" dirty="0" smtClean="0">
                <a:ln>
                  <a:noFill/>
                </a:ln>
                <a:solidFill>
                  <a:schemeClr val="tx1"/>
                </a:solidFill>
                <a:effectLst/>
                <a:latin typeface="Times" panose="02020603050405020304" pitchFamily="18" charset="0"/>
                <a:ea typeface="Cambria" panose="02040503050406030204" pitchFamily="18" charset="0"/>
                <a:cs typeface="Times" panose="02020603050405020304" pitchFamily="18" charset="0"/>
              </a:rPr>
            </a:b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T</a:t>
            </a:r>
            <a:r>
              <a:rPr lang="vi-VN"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ình </a:t>
            </a:r>
            <a:r>
              <a:rPr lang="vi-VN" sz="2800" b="1" dirty="0">
                <a:solidFill>
                  <a:srgbClr val="000000"/>
                </a:solidFill>
                <a:latin typeface="Times" panose="02020603050405020304" pitchFamily="18" charset="0"/>
                <a:ea typeface="Courier New" panose="02070309020205020404" pitchFamily="49" charset="0"/>
                <a:cs typeface="Times" panose="02020603050405020304" pitchFamily="18" charset="0"/>
              </a:rPr>
              <a:t>yêu thương con người được biểu hiện </a:t>
            </a:r>
            <a:r>
              <a:rPr lang="vi-VN"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trong </a:t>
            </a:r>
            <a:r>
              <a:rPr lang="vi-VN" sz="2800" b="1" dirty="0">
                <a:solidFill>
                  <a:srgbClr val="000000"/>
                </a:solidFill>
                <a:latin typeface="Times" panose="02020603050405020304" pitchFamily="18" charset="0"/>
                <a:ea typeface="Courier New" panose="02070309020205020404" pitchFamily="49" charset="0"/>
                <a:cs typeface="Times" panose="02020603050405020304" pitchFamily="18" charset="0"/>
              </a:rPr>
              <a:t>các mối quan hệ: gia đình, nhà trường, xã hội. </a:t>
            </a:r>
            <a:r>
              <a:rPr lang="en-US" sz="28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Với</a:t>
            </a: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những</a:t>
            </a: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hình</a:t>
            </a: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thức</a:t>
            </a: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Lời</a:t>
            </a: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nói</a:t>
            </a: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việc</a:t>
            </a: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làm</a:t>
            </a: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thái</a:t>
            </a: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800" b="1"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độ</a:t>
            </a:r>
            <a:r>
              <a:rPr lang="en-US" sz="2800" b="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a:t>
            </a:r>
            <a:endParaRPr kumimoji="0" lang="vi-VN" altLang="en-US" sz="2800" b="1" i="0" u="none" strike="noStrike" cap="none" normalizeH="0" baseline="0" dirty="0" smtClean="0">
              <a:ln>
                <a:noFill/>
              </a:ln>
              <a:solidFill>
                <a:srgbClr val="FF0000"/>
              </a:solidFill>
              <a:effectLst/>
              <a:latin typeface="Times" panose="02020603050405020304" pitchFamily="18" charset="0"/>
              <a:ea typeface="Cambria" panose="02040503050406030204" pitchFamily="18" charset="0"/>
              <a:cs typeface="Times" panose="02020603050405020304" pitchFamily="18" charset="0"/>
            </a:endParaRPr>
          </a:p>
        </p:txBody>
      </p:sp>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Times" panose="02020603050405020304" pitchFamily="18" charset="0"/>
              <a:ea typeface="微软雅黑" panose="020B0503020204020204" charset="-122"/>
              <a:cs typeface="Times" panose="02020603050405020304" pitchFamily="18"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dirty="0" err="1" smtClean="0">
                <a:solidFill>
                  <a:schemeClr val="tx1"/>
                </a:solidFill>
                <a:latin typeface="Times" panose="02020603050405020304" pitchFamily="18" charset="0"/>
                <a:cs typeface="Times" panose="02020603050405020304" pitchFamily="18" charset="0"/>
              </a:rPr>
              <a:t>Thái</a:t>
            </a:r>
            <a:r>
              <a:rPr lang="en-US" dirty="0" smtClean="0">
                <a:solidFill>
                  <a:schemeClr val="tx1"/>
                </a:solidFill>
                <a:latin typeface="Times" panose="02020603050405020304" pitchFamily="18" charset="0"/>
                <a:cs typeface="Times" panose="02020603050405020304" pitchFamily="18" charset="0"/>
              </a:rPr>
              <a:t> </a:t>
            </a:r>
            <a:r>
              <a:rPr lang="en-US" dirty="0" err="1" smtClean="0">
                <a:solidFill>
                  <a:schemeClr val="tx1"/>
                </a:solidFill>
                <a:latin typeface="Times" panose="02020603050405020304" pitchFamily="18" charset="0"/>
                <a:cs typeface="Times" panose="02020603050405020304" pitchFamily="18" charset="0"/>
              </a:rPr>
              <a:t>độ</a:t>
            </a:r>
            <a:endParaRPr lang="en-US" dirty="0">
              <a:solidFill>
                <a:schemeClr val="tx1"/>
              </a:solidFill>
              <a:latin typeface="Times" panose="02020603050405020304" pitchFamily="18" charset="0"/>
              <a:cs typeface="Times" panose="02020603050405020304"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panose="02020603050405020304" pitchFamily="18" charset="0"/>
                <a:cs typeface="Times" panose="02020603050405020304" pitchFamily="18" charset="0"/>
              </a:rPr>
              <a:t>Việc</a:t>
            </a:r>
            <a:r>
              <a:rPr lang="en-US" altLang="en-US" sz="2400" dirty="0" smtClean="0">
                <a:solidFill>
                  <a:prstClr val="black"/>
                </a:solidFill>
                <a:latin typeface="Times" panose="02020603050405020304" pitchFamily="18" charset="0"/>
                <a:cs typeface="Times" panose="02020603050405020304" pitchFamily="18" charset="0"/>
              </a:rPr>
              <a:t> </a:t>
            </a:r>
            <a:r>
              <a:rPr lang="en-US" altLang="en-US" sz="2400" dirty="0" err="1" smtClean="0">
                <a:solidFill>
                  <a:prstClr val="black"/>
                </a:solidFill>
                <a:latin typeface="Times" panose="02020603050405020304" pitchFamily="18" charset="0"/>
                <a:cs typeface="Times" panose="02020603050405020304" pitchFamily="18" charset="0"/>
              </a:rPr>
              <a:t>làm</a:t>
            </a:r>
            <a:endParaRPr lang="en-US" altLang="en-US" sz="2400" dirty="0" smtClean="0">
              <a:solidFill>
                <a:prstClr val="black"/>
              </a:solidFill>
              <a:latin typeface="Times" panose="02020603050405020304" pitchFamily="18" charset="0"/>
              <a:cs typeface="Times" panose="02020603050405020304" pitchFamily="18" charset="0"/>
            </a:endParaRPr>
          </a:p>
        </p:txBody>
      </p:sp>
      <p:sp>
        <p:nvSpPr>
          <p:cNvPr id="42003" name="Subtitle 19"/>
          <p:cNvSpPr txBox="1">
            <a:spLocks/>
          </p:cNvSpPr>
          <p:nvPr/>
        </p:nvSpPr>
        <p:spPr bwMode="auto">
          <a:xfrm rot="1916937">
            <a:off x="2932113" y="408622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panose="02020603050405020304" pitchFamily="18" charset="0"/>
                <a:cs typeface="Times" panose="02020603050405020304" pitchFamily="18" charset="0"/>
              </a:rPr>
              <a:t>Lời</a:t>
            </a:r>
            <a:r>
              <a:rPr lang="en-US" altLang="en-US" sz="2400" dirty="0" smtClean="0">
                <a:solidFill>
                  <a:prstClr val="black"/>
                </a:solidFill>
                <a:latin typeface="Times" panose="02020603050405020304" pitchFamily="18" charset="0"/>
                <a:cs typeface="Times" panose="02020603050405020304" pitchFamily="18" charset="0"/>
              </a:rPr>
              <a:t> </a:t>
            </a:r>
            <a:r>
              <a:rPr lang="en-US" altLang="en-US" sz="2400" dirty="0" err="1" smtClean="0">
                <a:solidFill>
                  <a:prstClr val="black"/>
                </a:solidFill>
                <a:latin typeface="Times" panose="02020603050405020304" pitchFamily="18" charset="0"/>
                <a:cs typeface="Times" panose="02020603050405020304" pitchFamily="18" charset="0"/>
              </a:rPr>
              <a:t>nói</a:t>
            </a:r>
            <a:endParaRPr lang="en-US" altLang="en-US" sz="2400" dirty="0" smtClean="0">
              <a:solidFill>
                <a:prstClr val="black"/>
              </a:solidFill>
              <a:latin typeface="Times" panose="02020603050405020304" pitchFamily="18" charset="0"/>
              <a:cs typeface="Times" panose="02020603050405020304" pitchFamily="18" charset="0"/>
            </a:endParaRPr>
          </a:p>
        </p:txBody>
      </p:sp>
      <p:sp>
        <p:nvSpPr>
          <p:cNvPr id="23" name="Cloud Callout 22"/>
          <p:cNvSpPr/>
          <p:nvPr/>
        </p:nvSpPr>
        <p:spPr>
          <a:xfrm>
            <a:off x="7662434" y="926964"/>
            <a:ext cx="3984622"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err="1">
                <a:solidFill>
                  <a:srgbClr val="FF0000"/>
                </a:solidFill>
                <a:latin typeface="Times" panose="02020603050405020304" pitchFamily="18" charset="0"/>
                <a:ea typeface="Arial Unicode MS"/>
                <a:cs typeface="Times" panose="02020603050405020304" pitchFamily="18" charset="0"/>
              </a:rPr>
              <a:t>Mỗi</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đội</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cử</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smtClean="0">
                <a:solidFill>
                  <a:srgbClr val="FF0000"/>
                </a:solidFill>
                <a:latin typeface="Times" panose="02020603050405020304" pitchFamily="18" charset="0"/>
                <a:ea typeface="Arial Unicode MS"/>
                <a:cs typeface="Times" panose="02020603050405020304" pitchFamily="18" charset="0"/>
              </a:rPr>
              <a:t>3 </a:t>
            </a:r>
            <a:r>
              <a:rPr lang="en-US" sz="2800" b="1" dirty="0" err="1">
                <a:solidFill>
                  <a:srgbClr val="FF0000"/>
                </a:solidFill>
                <a:latin typeface="Times" panose="02020603050405020304" pitchFamily="18" charset="0"/>
                <a:ea typeface="Arial Unicode MS"/>
                <a:cs typeface="Times" panose="02020603050405020304" pitchFamily="18" charset="0"/>
              </a:rPr>
              <a:t>bạn</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xuất</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sắc</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nhất</a:t>
            </a:r>
            <a:endParaRPr lang="zh-CN" altLang="en-US" sz="2400" b="1" dirty="0">
              <a:solidFill>
                <a:srgbClr val="FF0000"/>
              </a:solidFill>
              <a:latin typeface="Times" panose="02020603050405020304" pitchFamily="18" charset="0"/>
              <a:ea typeface="微软雅黑"/>
              <a:cs typeface="Times" panose="02020603050405020304"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panose="02020603050405020304" pitchFamily="18" charset="0"/>
              <a:cs typeface="Times" panose="02020603050405020304"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rgbClr val="FF0000"/>
                </a:solidFill>
                <a:latin typeface="Times" panose="02020603050405020304" pitchFamily="18" charset="0"/>
                <a:ea typeface="Arial Unicode MS"/>
                <a:cs typeface="Times" panose="02020603050405020304" pitchFamily="18" charset="0"/>
              </a:rPr>
              <a:t>Chia </a:t>
            </a:r>
            <a:r>
              <a:rPr lang="en-US" sz="2800" b="1" dirty="0" err="1">
                <a:solidFill>
                  <a:srgbClr val="FF0000"/>
                </a:solidFill>
                <a:latin typeface="Times" panose="02020603050405020304" pitchFamily="18" charset="0"/>
                <a:ea typeface="Arial Unicode MS"/>
                <a:cs typeface="Times" panose="02020603050405020304" pitchFamily="18" charset="0"/>
              </a:rPr>
              <a:t>lớp</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ra</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thành</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smtClean="0">
                <a:solidFill>
                  <a:srgbClr val="FF0000"/>
                </a:solidFill>
                <a:latin typeface="Times" panose="02020603050405020304" pitchFamily="18" charset="0"/>
                <a:ea typeface="Arial Unicode MS"/>
                <a:cs typeface="Times" panose="02020603050405020304" pitchFamily="18" charset="0"/>
              </a:rPr>
              <a:t>hai</a:t>
            </a:r>
            <a:r>
              <a:rPr lang="en-US" sz="2800" b="1" dirty="0" smtClean="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đội</a:t>
            </a:r>
            <a:endParaRPr lang="zh-CN" altLang="en-US" sz="2400" b="1" dirty="0">
              <a:solidFill>
                <a:srgbClr val="FF0000"/>
              </a:solidFill>
              <a:latin typeface="Times" panose="02020603050405020304" pitchFamily="18" charset="0"/>
              <a:ea typeface="微软雅黑"/>
              <a:cs typeface="Times" panose="02020603050405020304" pitchFamily="18" charset="0"/>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panose="02020603050405020304" pitchFamily="18" charset="0"/>
              <a:cs typeface="Times" panose="02020603050405020304" pitchFamily="18" charset="0"/>
            </a:endParaRPr>
          </a:p>
        </p:txBody>
      </p:sp>
      <p:sp>
        <p:nvSpPr>
          <p:cNvPr id="2" name="Rectangle 1"/>
          <p:cNvSpPr/>
          <p:nvPr/>
        </p:nvSpPr>
        <p:spPr>
          <a:xfrm>
            <a:off x="8486371" y="2288598"/>
            <a:ext cx="3663128" cy="2039789"/>
          </a:xfrm>
          <a:prstGeom prst="rect">
            <a:avLst/>
          </a:prstGeom>
        </p:spPr>
        <p:txBody>
          <a:bodyPr wrap="square">
            <a:spAutoFit/>
          </a:bodyPr>
          <a:lstStyle/>
          <a:p>
            <a:pPr lvl="0" eaLnBrk="0" fontAlgn="base" hangingPunct="0">
              <a:lnSpc>
                <a:spcPct val="125000"/>
              </a:lnSpc>
              <a:spcBef>
                <a:spcPct val="0"/>
              </a:spcBef>
              <a:spcAft>
                <a:spcPct val="0"/>
              </a:spcAft>
              <a:defRPr/>
            </a:pPr>
            <a:r>
              <a:rPr lang="en-US" sz="2531" b="1" dirty="0" err="1">
                <a:solidFill>
                  <a:srgbClr val="FF0000"/>
                </a:solidFill>
                <a:latin typeface="Times" panose="02020603050405020304" pitchFamily="18" charset="0"/>
                <a:ea typeface="Arial Unicode MS"/>
                <a:cs typeface="Times" panose="02020603050405020304" pitchFamily="18" charset="0"/>
              </a:rPr>
              <a:t>Đạ</a:t>
            </a:r>
            <a:r>
              <a:rPr lang="it-IT" sz="2531" b="1" dirty="0">
                <a:solidFill>
                  <a:srgbClr val="FF0000"/>
                </a:solidFill>
                <a:latin typeface="Times" panose="02020603050405020304" pitchFamily="18" charset="0"/>
                <a:ea typeface="Arial Unicode MS"/>
                <a:cs typeface="Times" panose="02020603050405020304" pitchFamily="18" charset="0"/>
              </a:rPr>
              <a:t>i di</a:t>
            </a:r>
            <a:r>
              <a:rPr lang="en-US" sz="2531" b="1" dirty="0" err="1">
                <a:solidFill>
                  <a:srgbClr val="FF0000"/>
                </a:solidFill>
                <a:latin typeface="Times" panose="02020603050405020304" pitchFamily="18" charset="0"/>
                <a:ea typeface="Arial Unicode MS"/>
                <a:cs typeface="Times" panose="02020603050405020304" pitchFamily="18" charset="0"/>
              </a:rPr>
              <a:t>ện</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hai</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đội</a:t>
            </a:r>
            <a:r>
              <a:rPr lang="en-US" sz="2531" b="1" dirty="0">
                <a:solidFill>
                  <a:srgbClr val="FF0000"/>
                </a:solidFill>
                <a:latin typeface="Times" panose="02020603050405020304" pitchFamily="18" charset="0"/>
                <a:ea typeface="Arial Unicode MS"/>
                <a:cs typeface="Times" panose="02020603050405020304" pitchFamily="18" charset="0"/>
              </a:rPr>
              <a:t> l</a:t>
            </a:r>
            <a:r>
              <a:rPr lang="fr-FR" sz="2531" b="1" dirty="0">
                <a:solidFill>
                  <a:srgbClr val="FF0000"/>
                </a:solidFill>
                <a:latin typeface="Times" panose="02020603050405020304" pitchFamily="18" charset="0"/>
                <a:ea typeface="Arial Unicode MS"/>
                <a:cs typeface="Times" panose="02020603050405020304" pitchFamily="18" charset="0"/>
              </a:rPr>
              <a:t>ê</a:t>
            </a:r>
            <a:r>
              <a:rPr lang="en-US" sz="2531" b="1" dirty="0">
                <a:solidFill>
                  <a:srgbClr val="FF0000"/>
                </a:solidFill>
                <a:latin typeface="Times" panose="02020603050405020304" pitchFamily="18" charset="0"/>
                <a:ea typeface="Arial Unicode MS"/>
                <a:cs typeface="Times" panose="02020603050405020304" pitchFamily="18" charset="0"/>
              </a:rPr>
              <a:t>n </a:t>
            </a:r>
            <a:r>
              <a:rPr lang="en-US" sz="2531" b="1" dirty="0" err="1">
                <a:solidFill>
                  <a:srgbClr val="FF0000"/>
                </a:solidFill>
                <a:latin typeface="Times" panose="02020603050405020304" pitchFamily="18" charset="0"/>
                <a:ea typeface="Arial Unicode MS"/>
                <a:cs typeface="Times" panose="02020603050405020304" pitchFamily="18" charset="0"/>
              </a:rPr>
              <a:t>bả</a:t>
            </a:r>
            <a:r>
              <a:rPr lang="nl-NL" sz="2531" b="1" dirty="0">
                <a:solidFill>
                  <a:srgbClr val="FF0000"/>
                </a:solidFill>
                <a:latin typeface="Times" panose="02020603050405020304" pitchFamily="18" charset="0"/>
                <a:ea typeface="Arial Unicode MS"/>
                <a:cs typeface="Times" panose="02020603050405020304" pitchFamily="18" charset="0"/>
              </a:rPr>
              <a:t>ng v</a:t>
            </a:r>
            <a:r>
              <a:rPr lang="fr-FR" sz="2531" b="1" dirty="0">
                <a:solidFill>
                  <a:srgbClr val="FF0000"/>
                </a:solidFill>
                <a:latin typeface="Times" panose="02020603050405020304" pitchFamily="18" charset="0"/>
                <a:ea typeface="Arial Unicode MS"/>
                <a:cs typeface="Times" panose="02020603050405020304" pitchFamily="18" charset="0"/>
              </a:rPr>
              <a:t>à </a:t>
            </a:r>
            <a:r>
              <a:rPr lang="en-US" sz="2531" b="1" dirty="0" err="1" smtClean="0">
                <a:solidFill>
                  <a:srgbClr val="FF0000"/>
                </a:solidFill>
                <a:latin typeface="Times" panose="02020603050405020304" pitchFamily="18" charset="0"/>
                <a:ea typeface="Arial Unicode MS"/>
                <a:cs typeface="Times" panose="02020603050405020304" pitchFamily="18" charset="0"/>
              </a:rPr>
              <a:t>viết</a:t>
            </a:r>
            <a:r>
              <a:rPr lang="en-US" sz="2531" b="1" dirty="0" smtClean="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những</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biểu</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hiện</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của</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yêu</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thương</a:t>
            </a:r>
            <a:r>
              <a:rPr lang="en-US" sz="2531" b="1" dirty="0">
                <a:solidFill>
                  <a:srgbClr val="FF0000"/>
                </a:solidFill>
                <a:latin typeface="Times" panose="02020603050405020304" pitchFamily="18" charset="0"/>
                <a:ea typeface="Arial Unicode MS"/>
                <a:cs typeface="Times" panose="02020603050405020304" pitchFamily="18" charset="0"/>
              </a:rPr>
              <a:t> con </a:t>
            </a:r>
            <a:r>
              <a:rPr lang="en-US" sz="2531" b="1" dirty="0" err="1">
                <a:solidFill>
                  <a:srgbClr val="FF0000"/>
                </a:solidFill>
                <a:latin typeface="Times" panose="02020603050405020304" pitchFamily="18" charset="0"/>
                <a:ea typeface="Arial Unicode MS"/>
                <a:cs typeface="Times" panose="02020603050405020304" pitchFamily="18" charset="0"/>
              </a:rPr>
              <a:t>người</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trong</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smtClean="0">
                <a:solidFill>
                  <a:srgbClr val="FF0000"/>
                </a:solidFill>
                <a:latin typeface="Times" panose="02020603050405020304" pitchFamily="18" charset="0"/>
                <a:ea typeface="Arial Unicode MS"/>
                <a:cs typeface="Times" panose="02020603050405020304" pitchFamily="18" charset="0"/>
              </a:rPr>
              <a:t>3’</a:t>
            </a:r>
            <a:endParaRPr lang="en-US" sz="2531" b="1" dirty="0">
              <a:solidFill>
                <a:srgbClr val="FF0000"/>
              </a:solidFill>
              <a:latin typeface="Times" panose="02020603050405020304" pitchFamily="18" charset="0"/>
              <a:ea typeface="Arial Unicode MS"/>
              <a:cs typeface="Times" panose="02020603050405020304" pitchFamily="18" charset="0"/>
            </a:endParaRPr>
          </a:p>
        </p:txBody>
      </p:sp>
      <p:sp>
        <p:nvSpPr>
          <p:cNvPr id="3" name="Rectangle 2"/>
          <p:cNvSpPr/>
          <p:nvPr/>
        </p:nvSpPr>
        <p:spPr>
          <a:xfrm>
            <a:off x="9296451" y="5293963"/>
            <a:ext cx="3024784" cy="1260730"/>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panose="02020603050405020304" pitchFamily="18" charset="0"/>
                <a:ea typeface="Arial Unicode MS"/>
                <a:cs typeface="Times" panose="02020603050405020304" pitchFamily="18" charset="0"/>
              </a:rPr>
              <a:t>Đội</a:t>
            </a:r>
            <a:r>
              <a:rPr lang="en-US" sz="2531" b="1" dirty="0">
                <a:solidFill>
                  <a:srgbClr val="FF0000"/>
                </a:solidFill>
                <a:latin typeface="Times" panose="02020603050405020304" pitchFamily="18" charset="0"/>
                <a:ea typeface="Arial Unicode MS"/>
                <a:cs typeface="Times" panose="02020603050405020304" pitchFamily="18" charset="0"/>
              </a:rPr>
              <a:t> n</a:t>
            </a:r>
            <a:r>
              <a:rPr lang="fr-FR" sz="2531" b="1" dirty="0">
                <a:solidFill>
                  <a:srgbClr val="FF0000"/>
                </a:solidFill>
                <a:latin typeface="Times" panose="02020603050405020304" pitchFamily="18" charset="0"/>
                <a:ea typeface="Arial Unicode MS"/>
                <a:cs typeface="Times" panose="02020603050405020304" pitchFamily="18" charset="0"/>
              </a:rPr>
              <a:t>à</a:t>
            </a:r>
            <a:r>
              <a:rPr lang="en-US" sz="2531" b="1" dirty="0">
                <a:solidFill>
                  <a:srgbClr val="FF0000"/>
                </a:solidFill>
                <a:latin typeface="Times" panose="02020603050405020304" pitchFamily="18" charset="0"/>
                <a:ea typeface="Arial Unicode MS"/>
                <a:cs typeface="Times" panose="02020603050405020304" pitchFamily="18" charset="0"/>
              </a:rPr>
              <a:t>o </a:t>
            </a:r>
            <a:r>
              <a:rPr lang="en-US" sz="2531" b="1" dirty="0" err="1">
                <a:solidFill>
                  <a:srgbClr val="FF0000"/>
                </a:solidFill>
                <a:latin typeface="Times" panose="02020603050405020304" pitchFamily="18" charset="0"/>
                <a:ea typeface="Arial Unicode MS"/>
                <a:cs typeface="Times" panose="02020603050405020304" pitchFamily="18" charset="0"/>
              </a:rPr>
              <a:t>viết</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đượ</a:t>
            </a:r>
            <a:r>
              <a:rPr lang="pt-PT" sz="2531" b="1" dirty="0">
                <a:solidFill>
                  <a:srgbClr val="FF0000"/>
                </a:solidFill>
                <a:latin typeface="Times" panose="02020603050405020304" pitchFamily="18" charset="0"/>
                <a:ea typeface="Arial Unicode MS"/>
                <a:cs typeface="Times" panose="02020603050405020304" pitchFamily="18" charset="0"/>
              </a:rPr>
              <a:t>c nhi</a:t>
            </a:r>
            <a:r>
              <a:rPr lang="en-US" sz="2531" b="1" dirty="0" err="1">
                <a:solidFill>
                  <a:srgbClr val="FF0000"/>
                </a:solidFill>
                <a:latin typeface="Times" panose="02020603050405020304" pitchFamily="18" charset="0"/>
                <a:ea typeface="Arial Unicode MS"/>
                <a:cs typeface="Times" panose="02020603050405020304" pitchFamily="18" charset="0"/>
              </a:rPr>
              <a:t>ều</a:t>
            </a:r>
            <a:r>
              <a:rPr lang="en-US" sz="2531" b="1" dirty="0">
                <a:solidFill>
                  <a:srgbClr val="FF0000"/>
                </a:solidFill>
                <a:latin typeface="Times" panose="02020603050405020304" pitchFamily="18" charset="0"/>
                <a:ea typeface="Arial Unicode MS"/>
                <a:cs typeface="Times" panose="02020603050405020304" pitchFamily="18" charset="0"/>
              </a:rPr>
              <a:t> </a:t>
            </a:r>
            <a:r>
              <a:rPr lang="en-US" sz="2531" b="1" dirty="0" err="1" smtClean="0">
                <a:solidFill>
                  <a:srgbClr val="FF0000"/>
                </a:solidFill>
                <a:latin typeface="Times" panose="02020603050405020304" pitchFamily="18" charset="0"/>
                <a:ea typeface="Arial Unicode MS"/>
                <a:cs typeface="Times" panose="02020603050405020304" pitchFamily="18" charset="0"/>
              </a:rPr>
              <a:t>và</a:t>
            </a:r>
            <a:r>
              <a:rPr lang="en-US" sz="2531" b="1" dirty="0" smtClean="0">
                <a:solidFill>
                  <a:srgbClr val="FF0000"/>
                </a:solidFill>
                <a:latin typeface="Times" panose="02020603050405020304" pitchFamily="18" charset="0"/>
                <a:ea typeface="Arial Unicode MS"/>
                <a:cs typeface="Times" panose="02020603050405020304" pitchFamily="18" charset="0"/>
              </a:rPr>
              <a:t> </a:t>
            </a:r>
            <a:r>
              <a:rPr lang="en-US" sz="2531" b="1" dirty="0" err="1" smtClean="0">
                <a:solidFill>
                  <a:srgbClr val="FF0000"/>
                </a:solidFill>
                <a:latin typeface="Times" panose="02020603050405020304" pitchFamily="18" charset="0"/>
                <a:ea typeface="Arial Unicode MS"/>
                <a:cs typeface="Times" panose="02020603050405020304" pitchFamily="18" charset="0"/>
              </a:rPr>
              <a:t>đúng</a:t>
            </a:r>
            <a:r>
              <a:rPr lang="en-US" sz="2531" b="1" dirty="0" smtClean="0">
                <a:solidFill>
                  <a:srgbClr val="FF0000"/>
                </a:solidFill>
                <a:latin typeface="Times" panose="02020603050405020304" pitchFamily="18" charset="0"/>
                <a:ea typeface="Arial Unicode MS"/>
                <a:cs typeface="Times" panose="02020603050405020304" pitchFamily="18" charset="0"/>
              </a:rPr>
              <a:t> </a:t>
            </a:r>
            <a:r>
              <a:rPr lang="en-US" sz="2531" b="1" dirty="0" err="1" smtClean="0">
                <a:solidFill>
                  <a:srgbClr val="FF0000"/>
                </a:solidFill>
                <a:latin typeface="Times" panose="02020603050405020304" pitchFamily="18" charset="0"/>
                <a:ea typeface="Arial Unicode MS"/>
                <a:cs typeface="Times" panose="02020603050405020304" pitchFamily="18" charset="0"/>
              </a:rPr>
              <a:t>sẽ</a:t>
            </a:r>
            <a:r>
              <a:rPr lang="en-US" sz="2531" b="1" dirty="0" smtClean="0">
                <a:solidFill>
                  <a:srgbClr val="FF0000"/>
                </a:solidFill>
                <a:latin typeface="Times" panose="02020603050405020304" pitchFamily="18" charset="0"/>
                <a:ea typeface="Arial Unicode MS"/>
                <a:cs typeface="Times" panose="02020603050405020304" pitchFamily="18" charset="0"/>
              </a:rPr>
              <a:t> </a:t>
            </a:r>
            <a:r>
              <a:rPr lang="en-US" sz="2531" b="1" dirty="0" err="1">
                <a:solidFill>
                  <a:srgbClr val="FF0000"/>
                </a:solidFill>
                <a:latin typeface="Times" panose="02020603050405020304" pitchFamily="18" charset="0"/>
                <a:ea typeface="Arial Unicode MS"/>
                <a:cs typeface="Times" panose="02020603050405020304" pitchFamily="18" charset="0"/>
              </a:rPr>
              <a:t>được</a:t>
            </a:r>
            <a:r>
              <a:rPr lang="en-US" sz="2531" b="1" dirty="0">
                <a:solidFill>
                  <a:srgbClr val="FF0000"/>
                </a:solidFill>
                <a:latin typeface="Times" panose="02020603050405020304" pitchFamily="18" charset="0"/>
                <a:ea typeface="Arial Unicode MS"/>
                <a:cs typeface="Times" panose="02020603050405020304" pitchFamily="18" charset="0"/>
              </a:rPr>
              <a:t> 10 </a:t>
            </a:r>
            <a:r>
              <a:rPr lang="en-US" sz="2531" b="1" dirty="0" err="1">
                <a:solidFill>
                  <a:srgbClr val="FF0000"/>
                </a:solidFill>
                <a:latin typeface="Times" panose="02020603050405020304" pitchFamily="18" charset="0"/>
                <a:ea typeface="Arial Unicode MS"/>
                <a:cs typeface="Times" panose="02020603050405020304" pitchFamily="18" charset="0"/>
              </a:rPr>
              <a:t>điểm</a:t>
            </a:r>
            <a:r>
              <a:rPr lang="en-US" sz="2531" b="1" dirty="0">
                <a:solidFill>
                  <a:srgbClr val="FF0000"/>
                </a:solidFill>
                <a:latin typeface="Times" panose="02020603050405020304" pitchFamily="18" charset="0"/>
                <a:ea typeface="Arial Unicode MS"/>
                <a:cs typeface="Times" panose="02020603050405020304" pitchFamily="18" charset="0"/>
              </a:rPr>
              <a:t>. </a:t>
            </a:r>
            <a:endParaRPr lang="en-SG" sz="2531" b="1" dirty="0">
              <a:solidFill>
                <a:srgbClr val="FF0000"/>
              </a:solidFill>
              <a:latin typeface="Times" panose="02020603050405020304" pitchFamily="18" charset="0"/>
              <a:ea typeface="微软雅黑"/>
              <a:cs typeface="Times" panose="02020603050405020304" pitchFamily="18" charset="0"/>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077906" y="-46677"/>
            <a:ext cx="758206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200" b="1" dirty="0">
                <a:solidFill>
                  <a:srgbClr val="FF0000"/>
                </a:solidFill>
                <a:latin typeface="Times" panose="02020603050405020304" pitchFamily="18" charset="0"/>
                <a:ea typeface="Helvetica Neue"/>
                <a:cs typeface="Times" panose="02020603050405020304" pitchFamily="18" charset="0"/>
              </a:rPr>
              <a:t>TRÒ CHƠI </a:t>
            </a:r>
          </a:p>
          <a:p>
            <a:pPr algn="ctr" eaLnBrk="0" fontAlgn="base" hangingPunct="0">
              <a:spcBef>
                <a:spcPct val="0"/>
              </a:spcBef>
              <a:spcAft>
                <a:spcPct val="0"/>
              </a:spcAft>
            </a:pPr>
            <a:r>
              <a:rPr lang="en-US" altLang="en-US" sz="3600" b="1" dirty="0" smtClean="0">
                <a:solidFill>
                  <a:srgbClr val="FF0000"/>
                </a:solidFill>
                <a:latin typeface="Times" panose="02020603050405020304" pitchFamily="18" charset="0"/>
                <a:ea typeface="Helvetica Neue"/>
                <a:cs typeface="Times" panose="02020603050405020304" pitchFamily="18" charset="0"/>
              </a:rPr>
              <a:t>“NGƯỜI LÀM VƯỜN NHÂN HẬU”</a:t>
            </a:r>
            <a:endParaRPr lang="en-SG" altLang="en-US" sz="3600" b="1" dirty="0">
              <a:solidFill>
                <a:srgbClr val="FF0000"/>
              </a:solidFill>
              <a:latin typeface="Times" panose="02020603050405020304" pitchFamily="18" charset="0"/>
              <a:cs typeface="Times" panose="02020603050405020304" pitchFamily="18"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01708103"/>
              </p:ext>
            </p:extLst>
          </p:nvPr>
        </p:nvGraphicFramePr>
        <p:xfrm>
          <a:off x="403100" y="2339082"/>
          <a:ext cx="11161281" cy="4435372"/>
        </p:xfrm>
        <a:graphic>
          <a:graphicData uri="http://schemas.openxmlformats.org/drawingml/2006/table">
            <a:tbl>
              <a:tblPr firstRow="1" firstCol="1" bandRow="1"/>
              <a:tblGrid>
                <a:gridCol w="2239739">
                  <a:extLst>
                    <a:ext uri="{9D8B030D-6E8A-4147-A177-3AD203B41FA5}">
                      <a16:colId xmlns:a16="http://schemas.microsoft.com/office/drawing/2014/main" val="20000"/>
                    </a:ext>
                  </a:extLst>
                </a:gridCol>
                <a:gridCol w="2655706">
                  <a:extLst>
                    <a:ext uri="{9D8B030D-6E8A-4147-A177-3AD203B41FA5}">
                      <a16:colId xmlns:a16="http://schemas.microsoft.com/office/drawing/2014/main" val="20001"/>
                    </a:ext>
                  </a:extLst>
                </a:gridCol>
                <a:gridCol w="3475516">
                  <a:extLst>
                    <a:ext uri="{9D8B030D-6E8A-4147-A177-3AD203B41FA5}">
                      <a16:colId xmlns:a16="http://schemas.microsoft.com/office/drawing/2014/main" val="20002"/>
                    </a:ext>
                  </a:extLst>
                </a:gridCol>
                <a:gridCol w="2790320">
                  <a:extLst>
                    <a:ext uri="{9D8B030D-6E8A-4147-A177-3AD203B41FA5}">
                      <a16:colId xmlns:a16="http://schemas.microsoft.com/office/drawing/2014/main" val="20003"/>
                    </a:ext>
                  </a:extLst>
                </a:gridCol>
              </a:tblGrid>
              <a:tr h="844429">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r>
                        <a:rPr lang="en-US" sz="1200" dirty="0" smtClean="0">
                          <a:effectLst/>
                          <a:latin typeface="+mj-lt"/>
                          <a:ea typeface="Courier New" panose="02070309020205020404" pitchFamily="49" charset="0"/>
                        </a:rPr>
                        <a:t>    </a:t>
                      </a:r>
                      <a:r>
                        <a:rPr lang="en-US" sz="2800" dirty="0" err="1" smtClean="0">
                          <a:solidFill>
                            <a:srgbClr val="FF0000"/>
                          </a:solidFill>
                          <a:effectLst/>
                          <a:latin typeface="+mj-lt"/>
                          <a:ea typeface="Courier New" panose="02070309020205020404" pitchFamily="49" charset="0"/>
                        </a:rPr>
                        <a:t>Mối</a:t>
                      </a:r>
                      <a:r>
                        <a:rPr lang="en-US" sz="2800" baseline="0" dirty="0" smtClean="0">
                          <a:solidFill>
                            <a:srgbClr val="FF0000"/>
                          </a:solidFill>
                          <a:effectLst/>
                          <a:latin typeface="+mj-lt"/>
                          <a:ea typeface="Courier New" panose="02070309020205020404" pitchFamily="49" charset="0"/>
                        </a:rPr>
                        <a:t> </a:t>
                      </a:r>
                      <a:r>
                        <a:rPr lang="en-US" sz="2800" baseline="0" dirty="0" err="1" smtClean="0">
                          <a:solidFill>
                            <a:srgbClr val="FF0000"/>
                          </a:solidFill>
                          <a:effectLst/>
                          <a:latin typeface="+mj-lt"/>
                          <a:ea typeface="Courier New" panose="02070309020205020404" pitchFamily="49" charset="0"/>
                        </a:rPr>
                        <a:t>quan</a:t>
                      </a:r>
                      <a:r>
                        <a:rPr lang="en-US" sz="2800" baseline="0" dirty="0" smtClean="0">
                          <a:solidFill>
                            <a:srgbClr val="FF0000"/>
                          </a:solidFill>
                          <a:effectLst/>
                          <a:latin typeface="+mj-lt"/>
                          <a:ea typeface="Courier New" panose="02070309020205020404" pitchFamily="49" charset="0"/>
                        </a:rPr>
                        <a:t> </a:t>
                      </a:r>
                      <a:r>
                        <a:rPr lang="en-US" sz="2800" baseline="0" dirty="0" err="1" smtClean="0">
                          <a:solidFill>
                            <a:srgbClr val="FF0000"/>
                          </a:solidFill>
                          <a:effectLst/>
                          <a:latin typeface="+mj-lt"/>
                          <a:ea typeface="Courier New" panose="02070309020205020404" pitchFamily="49" charset="0"/>
                        </a:rPr>
                        <a:t>hệ</a:t>
                      </a:r>
                      <a:endParaRPr lang="en-US" sz="2800" baseline="0" dirty="0" smtClean="0">
                        <a:solidFill>
                          <a:srgbClr val="FF0000"/>
                        </a:solidFill>
                        <a:effectLst/>
                        <a:latin typeface="+mj-lt"/>
                        <a:ea typeface="Courier New" panose="02070309020205020404" pitchFamily="49" charset="0"/>
                      </a:endParaRPr>
                    </a:p>
                    <a:p>
                      <a:pPr marL="0" marR="0" algn="just">
                        <a:lnSpc>
                          <a:spcPct val="115000"/>
                        </a:lnSpc>
                        <a:spcBef>
                          <a:spcPts val="0"/>
                        </a:spcBef>
                        <a:spcAft>
                          <a:spcPts val="600"/>
                        </a:spcAft>
                      </a:pPr>
                      <a:r>
                        <a:rPr lang="en-US" sz="2800" baseline="0" dirty="0" err="1" smtClean="0">
                          <a:solidFill>
                            <a:srgbClr val="0000FF"/>
                          </a:solidFill>
                          <a:effectLst/>
                          <a:latin typeface="+mj-lt"/>
                          <a:ea typeface="Arial" panose="020B0604020202020204" pitchFamily="34" charset="0"/>
                        </a:rPr>
                        <a:t>Hình</a:t>
                      </a:r>
                      <a:r>
                        <a:rPr lang="en-US" sz="2800" baseline="0" dirty="0" smtClean="0">
                          <a:solidFill>
                            <a:srgbClr val="0000FF"/>
                          </a:solidFill>
                          <a:effectLst/>
                          <a:latin typeface="+mj-lt"/>
                          <a:ea typeface="Arial" panose="020B0604020202020204" pitchFamily="34" charset="0"/>
                        </a:rPr>
                        <a:t> </a:t>
                      </a:r>
                      <a:r>
                        <a:rPr lang="en-US" sz="2800" baseline="0" dirty="0" err="1" smtClean="0">
                          <a:solidFill>
                            <a:srgbClr val="0000FF"/>
                          </a:solidFill>
                          <a:effectLst/>
                          <a:latin typeface="+mj-lt"/>
                          <a:ea typeface="Arial" panose="020B0604020202020204" pitchFamily="34" charset="0"/>
                        </a:rPr>
                        <a:t>thức</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mj-lt"/>
                          <a:ea typeface="Courier New" panose="02070309020205020404" pitchFamily="49" charset="0"/>
                        </a:rPr>
                        <a:t> </a:t>
                      </a:r>
                      <a:r>
                        <a:rPr lang="vi-VN" sz="2800" dirty="0" smtClean="0">
                          <a:solidFill>
                            <a:srgbClr val="FF0000"/>
                          </a:solidFill>
                          <a:effectLst/>
                          <a:latin typeface="+mj-lt"/>
                          <a:ea typeface="Courier New" panose="02070309020205020404" pitchFamily="49" charset="0"/>
                        </a:rPr>
                        <a:t>G</a:t>
                      </a:r>
                      <a:r>
                        <a:rPr lang="en-US" sz="2800" dirty="0" err="1" smtClean="0">
                          <a:solidFill>
                            <a:srgbClr val="FF0000"/>
                          </a:solidFill>
                          <a:effectLst/>
                          <a:latin typeface="+mj-lt"/>
                          <a:ea typeface="Courier New" panose="02070309020205020404" pitchFamily="49" charset="0"/>
                        </a:rPr>
                        <a:t>ia</a:t>
                      </a:r>
                      <a:r>
                        <a:rPr lang="en-US" sz="2800" dirty="0" smtClean="0">
                          <a:solidFill>
                            <a:srgbClr val="FF0000"/>
                          </a:solidFill>
                          <a:effectLst/>
                          <a:latin typeface="+mj-lt"/>
                          <a:ea typeface="Courier New" panose="02070309020205020404" pitchFamily="49" charset="0"/>
                        </a:rPr>
                        <a:t> </a:t>
                      </a:r>
                      <a:r>
                        <a:rPr lang="en-US" sz="2800" dirty="0" err="1" smtClean="0">
                          <a:solidFill>
                            <a:srgbClr val="FF0000"/>
                          </a:solidFill>
                          <a:effectLst/>
                          <a:latin typeface="+mj-lt"/>
                          <a:ea typeface="Courier New" panose="02070309020205020404" pitchFamily="49" charset="0"/>
                        </a:rPr>
                        <a:t>đình</a:t>
                      </a:r>
                      <a:endParaRPr lang="en-US" sz="2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mj-lt"/>
                          <a:ea typeface="Courier New" panose="02070309020205020404" pitchFamily="49" charset="0"/>
                        </a:rPr>
                        <a:t> </a:t>
                      </a:r>
                      <a:r>
                        <a:rPr lang="vi-VN" sz="2800" dirty="0" smtClean="0">
                          <a:solidFill>
                            <a:srgbClr val="FF0000"/>
                          </a:solidFill>
                          <a:effectLst/>
                          <a:latin typeface="+mj-lt"/>
                          <a:ea typeface="Courier New" panose="02070309020205020404" pitchFamily="49" charset="0"/>
                        </a:rPr>
                        <a:t>N</a:t>
                      </a:r>
                      <a:r>
                        <a:rPr lang="en-US" sz="2800" dirty="0" err="1" smtClean="0">
                          <a:solidFill>
                            <a:srgbClr val="FF0000"/>
                          </a:solidFill>
                          <a:effectLst/>
                          <a:latin typeface="+mj-lt"/>
                          <a:ea typeface="Courier New" panose="02070309020205020404" pitchFamily="49" charset="0"/>
                        </a:rPr>
                        <a:t>hà</a:t>
                      </a:r>
                      <a:r>
                        <a:rPr lang="en-US" sz="2800" baseline="0" dirty="0" smtClean="0">
                          <a:solidFill>
                            <a:srgbClr val="FF0000"/>
                          </a:solidFill>
                          <a:effectLst/>
                          <a:latin typeface="+mj-lt"/>
                          <a:ea typeface="Courier New" panose="02070309020205020404" pitchFamily="49" charset="0"/>
                        </a:rPr>
                        <a:t> </a:t>
                      </a:r>
                      <a:r>
                        <a:rPr lang="en-US" sz="2800" baseline="0" dirty="0" err="1" smtClean="0">
                          <a:solidFill>
                            <a:srgbClr val="FF0000"/>
                          </a:solidFill>
                          <a:effectLst/>
                          <a:latin typeface="+mj-lt"/>
                          <a:ea typeface="Courier New" panose="02070309020205020404" pitchFamily="49" charset="0"/>
                        </a:rPr>
                        <a:t>trường</a:t>
                      </a:r>
                      <a:endParaRPr lang="en-US" sz="2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mj-lt"/>
                          <a:ea typeface="Courier New" panose="02070309020205020404" pitchFamily="49" charset="0"/>
                        </a:rPr>
                        <a:t> </a:t>
                      </a:r>
                      <a:r>
                        <a:rPr lang="vi-VN" sz="2800" dirty="0" smtClean="0">
                          <a:solidFill>
                            <a:srgbClr val="FF0000"/>
                          </a:solidFill>
                          <a:effectLst/>
                          <a:latin typeface="+mj-lt"/>
                          <a:ea typeface="Courier New" panose="02070309020205020404" pitchFamily="49" charset="0"/>
                        </a:rPr>
                        <a:t>X</a:t>
                      </a:r>
                      <a:r>
                        <a:rPr lang="en-US" sz="2800" dirty="0" smtClean="0">
                          <a:solidFill>
                            <a:srgbClr val="FF0000"/>
                          </a:solidFill>
                          <a:effectLst/>
                          <a:latin typeface="+mj-lt"/>
                          <a:ea typeface="Courier New" panose="02070309020205020404" pitchFamily="49" charset="0"/>
                        </a:rPr>
                        <a:t>ã</a:t>
                      </a:r>
                      <a:r>
                        <a:rPr lang="en-US" sz="2800" baseline="0" dirty="0" smtClean="0">
                          <a:solidFill>
                            <a:srgbClr val="FF0000"/>
                          </a:solidFill>
                          <a:effectLst/>
                          <a:latin typeface="+mj-lt"/>
                          <a:ea typeface="Courier New" panose="02070309020205020404" pitchFamily="49" charset="0"/>
                        </a:rPr>
                        <a:t> </a:t>
                      </a:r>
                      <a:r>
                        <a:rPr lang="en-US" sz="2800" baseline="0" dirty="0" err="1" smtClean="0">
                          <a:solidFill>
                            <a:srgbClr val="FF0000"/>
                          </a:solidFill>
                          <a:effectLst/>
                          <a:latin typeface="+mj-lt"/>
                          <a:ea typeface="Courier New" panose="02070309020205020404" pitchFamily="49" charset="0"/>
                        </a:rPr>
                        <a:t>hội</a:t>
                      </a:r>
                      <a:endParaRPr lang="en-US" sz="2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mj-lt"/>
                          <a:ea typeface="Courier New" panose="02070309020205020404" pitchFamily="49" charset="0"/>
                        </a:rPr>
                        <a:t> </a:t>
                      </a:r>
                      <a:r>
                        <a:rPr lang="en-US" sz="2800" dirty="0" err="1" smtClean="0">
                          <a:solidFill>
                            <a:srgbClr val="0000FF"/>
                          </a:solidFill>
                          <a:effectLst/>
                          <a:latin typeface="+mj-lt"/>
                          <a:ea typeface="Courier New" panose="02070309020205020404" pitchFamily="49" charset="0"/>
                        </a:rPr>
                        <a:t>Lời</a:t>
                      </a:r>
                      <a:r>
                        <a:rPr lang="en-US" sz="2800" baseline="0" dirty="0" smtClean="0">
                          <a:solidFill>
                            <a:srgbClr val="0000FF"/>
                          </a:solidFill>
                          <a:effectLst/>
                          <a:latin typeface="+mj-lt"/>
                          <a:ea typeface="Courier New" panose="02070309020205020404" pitchFamily="49" charset="0"/>
                        </a:rPr>
                        <a:t> </a:t>
                      </a:r>
                      <a:r>
                        <a:rPr lang="en-US" sz="2800" baseline="0" dirty="0" err="1" smtClean="0">
                          <a:solidFill>
                            <a:srgbClr val="0000FF"/>
                          </a:solidFill>
                          <a:effectLst/>
                          <a:latin typeface="+mj-lt"/>
                          <a:ea typeface="Courier New" panose="02070309020205020404" pitchFamily="49" charset="0"/>
                        </a:rPr>
                        <a:t>nói</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mj-lt"/>
                          <a:ea typeface="Courier New" panose="02070309020205020404" pitchFamily="49" charset="0"/>
                        </a:rPr>
                        <a:t> </a:t>
                      </a:r>
                      <a:r>
                        <a:rPr lang="en-US" sz="2800" dirty="0" err="1" smtClean="0">
                          <a:solidFill>
                            <a:srgbClr val="0000FF"/>
                          </a:solidFill>
                          <a:effectLst/>
                          <a:latin typeface="+mj-lt"/>
                          <a:ea typeface="Courier New" panose="02070309020205020404" pitchFamily="49" charset="0"/>
                        </a:rPr>
                        <a:t>Việc</a:t>
                      </a:r>
                      <a:r>
                        <a:rPr lang="en-US" sz="2800" baseline="0" dirty="0" smtClean="0">
                          <a:solidFill>
                            <a:srgbClr val="0000FF"/>
                          </a:solidFill>
                          <a:effectLst/>
                          <a:latin typeface="+mj-lt"/>
                          <a:ea typeface="Courier New" panose="02070309020205020404" pitchFamily="49" charset="0"/>
                        </a:rPr>
                        <a:t> </a:t>
                      </a:r>
                      <a:r>
                        <a:rPr lang="en-US" sz="2800" baseline="0" dirty="0" err="1" smtClean="0">
                          <a:solidFill>
                            <a:srgbClr val="0000FF"/>
                          </a:solidFill>
                          <a:effectLst/>
                          <a:latin typeface="+mj-lt"/>
                          <a:ea typeface="Courier New" panose="02070309020205020404" pitchFamily="49" charset="0"/>
                        </a:rPr>
                        <a:t>làm</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mj-lt"/>
                          <a:ea typeface="Courier New" panose="02070309020205020404" pitchFamily="49" charset="0"/>
                        </a:rPr>
                        <a:t> </a:t>
                      </a:r>
                      <a:r>
                        <a:rPr lang="vi-VN" sz="2800" dirty="0" smtClean="0">
                          <a:solidFill>
                            <a:srgbClr val="0000FF"/>
                          </a:solidFill>
                          <a:effectLst/>
                          <a:latin typeface="+mj-lt"/>
                          <a:ea typeface="Courier New" panose="02070309020205020404" pitchFamily="49" charset="0"/>
                        </a:rPr>
                        <a:t>T</a:t>
                      </a:r>
                      <a:r>
                        <a:rPr lang="en-US" sz="2800" dirty="0" err="1" smtClean="0">
                          <a:solidFill>
                            <a:srgbClr val="0000FF"/>
                          </a:solidFill>
                          <a:effectLst/>
                          <a:latin typeface="+mj-lt"/>
                          <a:ea typeface="Courier New" panose="02070309020205020404" pitchFamily="49" charset="0"/>
                        </a:rPr>
                        <a:t>hái</a:t>
                      </a:r>
                      <a:r>
                        <a:rPr lang="en-US" sz="2800" baseline="0" dirty="0" smtClean="0">
                          <a:solidFill>
                            <a:srgbClr val="0000FF"/>
                          </a:solidFill>
                          <a:effectLst/>
                          <a:latin typeface="+mj-lt"/>
                          <a:ea typeface="Courier New" panose="02070309020205020404" pitchFamily="49" charset="0"/>
                        </a:rPr>
                        <a:t> </a:t>
                      </a:r>
                      <a:r>
                        <a:rPr lang="en-US" sz="2800" baseline="0" dirty="0" err="1" smtClean="0">
                          <a:solidFill>
                            <a:srgbClr val="0000FF"/>
                          </a:solidFill>
                          <a:effectLst/>
                          <a:latin typeface="+mj-lt"/>
                          <a:ea typeface="Courier New" panose="02070309020205020404" pitchFamily="49" charset="0"/>
                        </a:rPr>
                        <a:t>độ</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200">
                          <a:effectLst/>
                          <a:latin typeface="+mj-lt"/>
                          <a:ea typeface="Courier New" panose="02070309020205020404" pitchFamily="49" charset="0"/>
                        </a:rPr>
                        <a:t> </a:t>
                      </a:r>
                      <a:endParaRPr lang="en-US" sz="110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mj-lt"/>
                          <a:ea typeface="Courier New" panose="02070309020205020404" pitchFamily="49" charset="0"/>
                        </a:rPr>
                        <a:t> </a:t>
                      </a:r>
                      <a:endParaRPr lang="en-US" sz="110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mj-lt"/>
                          <a:ea typeface="Courier New" panose="02070309020205020404" pitchFamily="49" charset="0"/>
                        </a:rPr>
                        <a:t> </a:t>
                      </a:r>
                      <a:endParaRPr lang="en-US" sz="110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523017" cy="1454128"/>
          </a:xfrm>
          <a:prstGeom prst="rect">
            <a:avLst/>
          </a:prstGeom>
          <a:solidFill>
            <a:srgbClr val="FFCCFF"/>
          </a:solidFill>
          <a:extLst/>
        </p:spPr>
      </p:pic>
      <p:sp>
        <p:nvSpPr>
          <p:cNvPr id="7" name="TextBox 6"/>
          <p:cNvSpPr txBox="1"/>
          <p:nvPr/>
        </p:nvSpPr>
        <p:spPr>
          <a:xfrm>
            <a:off x="4266" y="0"/>
            <a:ext cx="2719846"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Times" panose="02020603050405020304" pitchFamily="18" charset="0"/>
                <a:ea typeface="微软雅黑"/>
                <a:cs typeface="Times" panose="02020603050405020304" pitchFamily="18" charset="0"/>
              </a:rPr>
              <a:t>TEAM WORK</a:t>
            </a:r>
            <a:endParaRPr lang="en-US" sz="3200" dirty="0">
              <a:solidFill>
                <a:srgbClr val="0000FF"/>
              </a:solidFill>
              <a:latin typeface="Times" panose="02020603050405020304" pitchFamily="18" charset="0"/>
              <a:ea typeface="微软雅黑"/>
              <a:cs typeface="Times" panose="02020603050405020304" pitchFamily="18" charset="0"/>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panose="02020603050405020304" pitchFamily="18" charset="0"/>
                <a:ea typeface="Times New Roman" panose="02020603050405020304" pitchFamily="18" charset="0"/>
                <a:cs typeface="Times" panose="02020603050405020304" pitchFamily="18" charset="0"/>
              </a:rPr>
              <a:t>PHIẾU BÀI TẬP (THẢO LUẬN NHÓM)</a:t>
            </a:r>
            <a:endParaRPr lang="en-US" sz="2800" b="1" dirty="0">
              <a:solidFill>
                <a:srgbClr val="0000FF"/>
              </a:solidFill>
              <a:latin typeface="Times" panose="02020603050405020304" pitchFamily="18" charset="0"/>
              <a:ea typeface="Times New Roman" panose="02020603050405020304" pitchFamily="18" charset="0"/>
              <a:cs typeface="Times" panose="02020603050405020304" pitchFamily="18" charset="0"/>
            </a:endParaRPr>
          </a:p>
          <a:p>
            <a:r>
              <a:rPr lang="en-US" dirty="0">
                <a:solidFill>
                  <a:prstClr val="white"/>
                </a:solidFill>
                <a:latin typeface="Times" panose="02020603050405020304" pitchFamily="18" charset="0"/>
                <a:ea typeface="Times New Roman" panose="02020603050405020304" pitchFamily="18" charset="0"/>
                <a:cs typeface="Times" panose="02020603050405020304" pitchFamily="18" charset="0"/>
              </a:rPr>
              <a:t> </a:t>
            </a:r>
          </a:p>
        </p:txBody>
      </p:sp>
      <p:sp>
        <p:nvSpPr>
          <p:cNvPr id="10" name="Rectangle 9"/>
          <p:cNvSpPr/>
          <p:nvPr/>
        </p:nvSpPr>
        <p:spPr>
          <a:xfrm>
            <a:off x="2724112" y="970059"/>
            <a:ext cx="8841850" cy="1283044"/>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Times" panose="02020603050405020304" pitchFamily="18" charset="0"/>
                <a:ea typeface="Times New Roman" panose="02020603050405020304" pitchFamily="18" charset="0"/>
                <a:cs typeface="Times" panose="02020603050405020304" pitchFamily="18" charset="0"/>
              </a:rPr>
              <a:t>Tìm hiểu biểu hiện của tình yêu thương con </a:t>
            </a:r>
            <a:r>
              <a:rPr lang="vi-VN" sz="32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người</a:t>
            </a:r>
            <a:r>
              <a:rPr lang="en-US" sz="3200" b="1" dirty="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32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bằng</a:t>
            </a:r>
            <a:r>
              <a:rPr lang="en-US" sz="32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32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cách</a:t>
            </a:r>
            <a:r>
              <a:rPr lang="en-US" sz="32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32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hoàn</a:t>
            </a:r>
            <a:r>
              <a:rPr lang="en-US" sz="32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32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thiện</a:t>
            </a:r>
            <a:r>
              <a:rPr lang="en-US" sz="32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32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phiếu</a:t>
            </a:r>
            <a:r>
              <a:rPr lang="en-US" sz="32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32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bài</a:t>
            </a:r>
            <a:r>
              <a:rPr lang="en-US" sz="32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en-US" sz="3200" b="1"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tập</a:t>
            </a:r>
            <a:r>
              <a:rPr lang="en-US" sz="3200" b="1"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endParaRPr lang="en-US" sz="3200" dirty="0">
              <a:solidFill>
                <a:srgbClr val="353635"/>
              </a:solidFill>
              <a:effectLst/>
              <a:latin typeface="Times" panose="02020603050405020304" pitchFamily="18" charset="0"/>
              <a:ea typeface="Times New Roman" panose="02020603050405020304" pitchFamily="18" charset="0"/>
              <a:cs typeface="Times"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432746" y="2374785"/>
            <a:ext cx="2199618" cy="931833"/>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41751528"/>
              </p:ext>
            </p:extLst>
          </p:nvPr>
        </p:nvGraphicFramePr>
        <p:xfrm>
          <a:off x="241953" y="1355343"/>
          <a:ext cx="11866919" cy="5567872"/>
        </p:xfrm>
        <a:graphic>
          <a:graphicData uri="http://schemas.openxmlformats.org/drawingml/2006/table">
            <a:tbl>
              <a:tblPr firstRow="1" firstCol="1" bandRow="1"/>
              <a:tblGrid>
                <a:gridCol w="2381339">
                  <a:extLst>
                    <a:ext uri="{9D8B030D-6E8A-4147-A177-3AD203B41FA5}">
                      <a16:colId xmlns:a16="http://schemas.microsoft.com/office/drawing/2014/main" val="20000"/>
                    </a:ext>
                  </a:extLst>
                </a:gridCol>
                <a:gridCol w="3092779">
                  <a:extLst>
                    <a:ext uri="{9D8B030D-6E8A-4147-A177-3AD203B41FA5}">
                      <a16:colId xmlns:a16="http://schemas.microsoft.com/office/drawing/2014/main" val="20001"/>
                    </a:ext>
                  </a:extLst>
                </a:gridCol>
                <a:gridCol w="3426071">
                  <a:extLst>
                    <a:ext uri="{9D8B030D-6E8A-4147-A177-3AD203B41FA5}">
                      <a16:colId xmlns:a16="http://schemas.microsoft.com/office/drawing/2014/main" val="20002"/>
                    </a:ext>
                  </a:extLst>
                </a:gridCol>
                <a:gridCol w="2966730">
                  <a:extLst>
                    <a:ext uri="{9D8B030D-6E8A-4147-A177-3AD203B41FA5}">
                      <a16:colId xmlns:a16="http://schemas.microsoft.com/office/drawing/2014/main" val="20003"/>
                    </a:ext>
                  </a:extLst>
                </a:gridCol>
              </a:tblGrid>
              <a:tr h="1131938">
                <a:tc>
                  <a:txBody>
                    <a:bodyPr/>
                    <a:lstStyle/>
                    <a:p>
                      <a:pPr marL="0" marR="0" algn="just">
                        <a:lnSpc>
                          <a:spcPct val="115000"/>
                        </a:lnSpc>
                        <a:spcBef>
                          <a:spcPts val="0"/>
                        </a:spcBef>
                        <a:spcAft>
                          <a:spcPts val="600"/>
                        </a:spcAft>
                      </a:pPr>
                      <a:r>
                        <a:rPr lang="vi-VN" sz="1200" b="0" dirty="0">
                          <a:effectLst/>
                          <a:latin typeface="+mj-lt"/>
                          <a:ea typeface="Courier New" panose="02070309020205020404" pitchFamily="49" charset="0"/>
                        </a:rPr>
                        <a:t> </a:t>
                      </a:r>
                      <a:r>
                        <a:rPr lang="en-US" sz="1200" b="0" dirty="0" smtClean="0">
                          <a:effectLst/>
                          <a:latin typeface="+mj-lt"/>
                          <a:ea typeface="Courier New" panose="02070309020205020404" pitchFamily="49" charset="0"/>
                        </a:rPr>
                        <a:t>    </a:t>
                      </a:r>
                      <a:r>
                        <a:rPr lang="en-US" sz="2800" b="0" dirty="0" err="1" smtClean="0">
                          <a:solidFill>
                            <a:srgbClr val="FF0000"/>
                          </a:solidFill>
                          <a:effectLst/>
                          <a:latin typeface="+mj-lt"/>
                          <a:ea typeface="Courier New" panose="02070309020205020404" pitchFamily="49" charset="0"/>
                          <a:cs typeface="Times" panose="02020603050405020304" pitchFamily="18" charset="0"/>
                        </a:rPr>
                        <a:t>Mối</a:t>
                      </a:r>
                      <a:r>
                        <a:rPr lang="en-US" sz="2800" b="0" baseline="0" dirty="0" smtClean="0">
                          <a:solidFill>
                            <a:srgbClr val="FF0000"/>
                          </a:solidFill>
                          <a:effectLst/>
                          <a:latin typeface="+mj-lt"/>
                          <a:ea typeface="Courier New" panose="02070309020205020404" pitchFamily="49" charset="0"/>
                          <a:cs typeface="Times" panose="02020603050405020304" pitchFamily="18" charset="0"/>
                        </a:rPr>
                        <a:t> </a:t>
                      </a:r>
                      <a:r>
                        <a:rPr lang="en-US" sz="2800" b="0" baseline="0" dirty="0" err="1" smtClean="0">
                          <a:solidFill>
                            <a:srgbClr val="FF0000"/>
                          </a:solidFill>
                          <a:effectLst/>
                          <a:latin typeface="+mj-lt"/>
                          <a:ea typeface="Courier New" panose="02070309020205020404" pitchFamily="49" charset="0"/>
                          <a:cs typeface="Times" panose="02020603050405020304" pitchFamily="18" charset="0"/>
                        </a:rPr>
                        <a:t>quan</a:t>
                      </a:r>
                      <a:r>
                        <a:rPr lang="en-US" sz="2800" b="0" baseline="0" dirty="0" smtClean="0">
                          <a:solidFill>
                            <a:srgbClr val="FF0000"/>
                          </a:solidFill>
                          <a:effectLst/>
                          <a:latin typeface="+mj-lt"/>
                          <a:ea typeface="Courier New" panose="02070309020205020404" pitchFamily="49" charset="0"/>
                          <a:cs typeface="Times" panose="02020603050405020304" pitchFamily="18" charset="0"/>
                        </a:rPr>
                        <a:t> </a:t>
                      </a:r>
                      <a:r>
                        <a:rPr lang="en-US" sz="2800" b="0" baseline="0" dirty="0" err="1" smtClean="0">
                          <a:solidFill>
                            <a:srgbClr val="FF0000"/>
                          </a:solidFill>
                          <a:effectLst/>
                          <a:latin typeface="+mj-lt"/>
                          <a:ea typeface="Courier New" panose="02070309020205020404" pitchFamily="49" charset="0"/>
                          <a:cs typeface="Times" panose="02020603050405020304" pitchFamily="18" charset="0"/>
                        </a:rPr>
                        <a:t>hệ</a:t>
                      </a:r>
                      <a:endParaRPr lang="en-US" sz="2800" b="0" baseline="0" dirty="0" smtClean="0">
                        <a:solidFill>
                          <a:srgbClr val="FF0000"/>
                        </a:solidFill>
                        <a:effectLst/>
                        <a:latin typeface="+mj-lt"/>
                        <a:ea typeface="Courier New" panose="02070309020205020404" pitchFamily="49" charset="0"/>
                        <a:cs typeface="Times" panose="02020603050405020304" pitchFamily="18" charset="0"/>
                      </a:endParaRPr>
                    </a:p>
                    <a:p>
                      <a:pPr marL="0" marR="0" algn="just">
                        <a:lnSpc>
                          <a:spcPct val="115000"/>
                        </a:lnSpc>
                        <a:spcBef>
                          <a:spcPts val="0"/>
                        </a:spcBef>
                        <a:spcAft>
                          <a:spcPts val="600"/>
                        </a:spcAft>
                      </a:pPr>
                      <a:r>
                        <a:rPr lang="en-US" sz="2800" b="0" baseline="0" dirty="0" err="1" smtClean="0">
                          <a:solidFill>
                            <a:srgbClr val="0000FF"/>
                          </a:solidFill>
                          <a:effectLst/>
                          <a:latin typeface="+mj-lt"/>
                          <a:ea typeface="Arial" panose="020B0604020202020204" pitchFamily="34" charset="0"/>
                          <a:cs typeface="Times" panose="02020603050405020304" pitchFamily="18" charset="0"/>
                        </a:rPr>
                        <a:t>Hình</a:t>
                      </a:r>
                      <a:r>
                        <a:rPr lang="en-US" sz="2800" b="0" baseline="0" dirty="0" smtClean="0">
                          <a:solidFill>
                            <a:srgbClr val="0000FF"/>
                          </a:solidFill>
                          <a:effectLst/>
                          <a:latin typeface="+mj-lt"/>
                          <a:ea typeface="Arial" panose="020B0604020202020204" pitchFamily="34" charset="0"/>
                          <a:cs typeface="Times" panose="02020603050405020304" pitchFamily="18" charset="0"/>
                        </a:rPr>
                        <a:t> </a:t>
                      </a:r>
                      <a:r>
                        <a:rPr lang="en-US" sz="2800" b="0" baseline="0" dirty="0" err="1" smtClean="0">
                          <a:solidFill>
                            <a:srgbClr val="0000FF"/>
                          </a:solidFill>
                          <a:effectLst/>
                          <a:latin typeface="+mj-lt"/>
                          <a:ea typeface="Arial" panose="020B0604020202020204" pitchFamily="34" charset="0"/>
                          <a:cs typeface="Times" panose="02020603050405020304" pitchFamily="18" charset="0"/>
                        </a:rPr>
                        <a:t>thức</a:t>
                      </a:r>
                      <a:endParaRPr lang="en-US" sz="2800" b="0" dirty="0">
                        <a:solidFill>
                          <a:srgbClr val="0000FF"/>
                        </a:solidFill>
                        <a:effectLst/>
                        <a:latin typeface="+mj-lt"/>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b="0" dirty="0">
                          <a:solidFill>
                            <a:srgbClr val="FF0000"/>
                          </a:solidFill>
                          <a:effectLst/>
                          <a:latin typeface="+mj-lt"/>
                          <a:ea typeface="Courier New" panose="02070309020205020404" pitchFamily="49" charset="0"/>
                        </a:rPr>
                        <a:t> </a:t>
                      </a:r>
                      <a:r>
                        <a:rPr lang="vi-VN" sz="2800" b="0" dirty="0" smtClean="0">
                          <a:solidFill>
                            <a:srgbClr val="FF0000"/>
                          </a:solidFill>
                          <a:effectLst/>
                          <a:latin typeface="+mj-lt"/>
                          <a:ea typeface="Courier New" panose="02070309020205020404" pitchFamily="49" charset="0"/>
                        </a:rPr>
                        <a:t>G</a:t>
                      </a:r>
                      <a:r>
                        <a:rPr lang="en-US" sz="2800" b="0" dirty="0" err="1" smtClean="0">
                          <a:solidFill>
                            <a:srgbClr val="FF0000"/>
                          </a:solidFill>
                          <a:effectLst/>
                          <a:latin typeface="+mj-lt"/>
                          <a:ea typeface="Courier New" panose="02070309020205020404" pitchFamily="49" charset="0"/>
                        </a:rPr>
                        <a:t>ia</a:t>
                      </a:r>
                      <a:r>
                        <a:rPr lang="en-US" sz="2800" b="0" dirty="0" smtClean="0">
                          <a:solidFill>
                            <a:srgbClr val="FF0000"/>
                          </a:solidFill>
                          <a:effectLst/>
                          <a:latin typeface="+mj-lt"/>
                          <a:ea typeface="Courier New" panose="02070309020205020404" pitchFamily="49" charset="0"/>
                        </a:rPr>
                        <a:t> </a:t>
                      </a:r>
                      <a:r>
                        <a:rPr lang="en-US" sz="2800" b="0" dirty="0" err="1" smtClean="0">
                          <a:solidFill>
                            <a:srgbClr val="FF0000"/>
                          </a:solidFill>
                          <a:effectLst/>
                          <a:latin typeface="+mj-lt"/>
                          <a:ea typeface="Courier New" panose="02070309020205020404" pitchFamily="49" charset="0"/>
                        </a:rPr>
                        <a:t>đình</a:t>
                      </a:r>
                      <a:endParaRPr lang="en-US" sz="2800" b="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b="0" dirty="0">
                          <a:solidFill>
                            <a:srgbClr val="FF0000"/>
                          </a:solidFill>
                          <a:effectLst/>
                          <a:latin typeface="+mj-lt"/>
                          <a:ea typeface="Courier New" panose="02070309020205020404" pitchFamily="49" charset="0"/>
                        </a:rPr>
                        <a:t> </a:t>
                      </a:r>
                      <a:r>
                        <a:rPr lang="vi-VN" sz="2800" b="0" dirty="0" smtClean="0">
                          <a:solidFill>
                            <a:srgbClr val="FF0000"/>
                          </a:solidFill>
                          <a:effectLst/>
                          <a:latin typeface="+mj-lt"/>
                          <a:ea typeface="Courier New" panose="02070309020205020404" pitchFamily="49" charset="0"/>
                        </a:rPr>
                        <a:t>N</a:t>
                      </a:r>
                      <a:r>
                        <a:rPr lang="en-US" sz="2800" b="0" dirty="0" err="1" smtClean="0">
                          <a:solidFill>
                            <a:srgbClr val="FF0000"/>
                          </a:solidFill>
                          <a:effectLst/>
                          <a:latin typeface="+mj-lt"/>
                          <a:ea typeface="Courier New" panose="02070309020205020404" pitchFamily="49" charset="0"/>
                        </a:rPr>
                        <a:t>hà</a:t>
                      </a:r>
                      <a:r>
                        <a:rPr lang="en-US" sz="2800" b="0" baseline="0" dirty="0" smtClean="0">
                          <a:solidFill>
                            <a:srgbClr val="FF0000"/>
                          </a:solidFill>
                          <a:effectLst/>
                          <a:latin typeface="+mj-lt"/>
                          <a:ea typeface="Courier New" panose="02070309020205020404" pitchFamily="49" charset="0"/>
                        </a:rPr>
                        <a:t> </a:t>
                      </a:r>
                      <a:r>
                        <a:rPr lang="en-US" sz="2800" b="0" baseline="0" dirty="0" err="1" smtClean="0">
                          <a:solidFill>
                            <a:srgbClr val="FF0000"/>
                          </a:solidFill>
                          <a:effectLst/>
                          <a:latin typeface="+mj-lt"/>
                          <a:ea typeface="Courier New" panose="02070309020205020404" pitchFamily="49" charset="0"/>
                        </a:rPr>
                        <a:t>trường</a:t>
                      </a:r>
                      <a:endParaRPr lang="en-US" sz="2800" b="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b="0" dirty="0">
                          <a:solidFill>
                            <a:srgbClr val="FF0000"/>
                          </a:solidFill>
                          <a:effectLst/>
                          <a:latin typeface="+mj-lt"/>
                          <a:ea typeface="Courier New" panose="02070309020205020404" pitchFamily="49" charset="0"/>
                        </a:rPr>
                        <a:t> </a:t>
                      </a:r>
                      <a:r>
                        <a:rPr lang="vi-VN" sz="2800" b="0" dirty="0" smtClean="0">
                          <a:solidFill>
                            <a:srgbClr val="FF0000"/>
                          </a:solidFill>
                          <a:effectLst/>
                          <a:latin typeface="+mj-lt"/>
                          <a:ea typeface="Courier New" panose="02070309020205020404" pitchFamily="49" charset="0"/>
                        </a:rPr>
                        <a:t>X</a:t>
                      </a:r>
                      <a:r>
                        <a:rPr lang="en-US" sz="2800" b="0" dirty="0" smtClean="0">
                          <a:solidFill>
                            <a:srgbClr val="FF0000"/>
                          </a:solidFill>
                          <a:effectLst/>
                          <a:latin typeface="+mj-lt"/>
                          <a:ea typeface="Courier New" panose="02070309020205020404" pitchFamily="49" charset="0"/>
                        </a:rPr>
                        <a:t>ã</a:t>
                      </a:r>
                      <a:r>
                        <a:rPr lang="en-US" sz="2800" b="0" baseline="0" dirty="0" smtClean="0">
                          <a:solidFill>
                            <a:srgbClr val="FF0000"/>
                          </a:solidFill>
                          <a:effectLst/>
                          <a:latin typeface="+mj-lt"/>
                          <a:ea typeface="Courier New" panose="02070309020205020404" pitchFamily="49" charset="0"/>
                        </a:rPr>
                        <a:t> </a:t>
                      </a:r>
                      <a:r>
                        <a:rPr lang="en-US" sz="2800" b="0" baseline="0" dirty="0" err="1" smtClean="0">
                          <a:solidFill>
                            <a:srgbClr val="FF0000"/>
                          </a:solidFill>
                          <a:effectLst/>
                          <a:latin typeface="+mj-lt"/>
                          <a:ea typeface="Courier New" panose="02070309020205020404" pitchFamily="49" charset="0"/>
                        </a:rPr>
                        <a:t>hội</a:t>
                      </a:r>
                      <a:endParaRPr lang="en-US" sz="2800" b="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485756">
                <a:tc>
                  <a:txBody>
                    <a:bodyPr/>
                    <a:lstStyle/>
                    <a:p>
                      <a:pPr marL="0" marR="0" algn="just">
                        <a:lnSpc>
                          <a:spcPct val="115000"/>
                        </a:lnSpc>
                        <a:spcBef>
                          <a:spcPts val="0"/>
                        </a:spcBef>
                        <a:spcAft>
                          <a:spcPts val="600"/>
                        </a:spcAft>
                      </a:pPr>
                      <a:r>
                        <a:rPr lang="vi-VN" sz="2800" b="0" dirty="0" smtClean="0">
                          <a:solidFill>
                            <a:srgbClr val="0000FF"/>
                          </a:solidFill>
                          <a:effectLst/>
                          <a:latin typeface="+mj-lt"/>
                          <a:ea typeface="Courier New" panose="02070309020205020404" pitchFamily="49" charset="0"/>
                        </a:rPr>
                        <a:t> </a:t>
                      </a:r>
                      <a:r>
                        <a:rPr lang="en-US" sz="2800" b="0" dirty="0" err="1" smtClean="0">
                          <a:solidFill>
                            <a:srgbClr val="0000FF"/>
                          </a:solidFill>
                          <a:effectLst/>
                          <a:latin typeface="+mj-lt"/>
                          <a:ea typeface="Courier New" panose="02070309020205020404" pitchFamily="49" charset="0"/>
                        </a:rPr>
                        <a:t>Lời</a:t>
                      </a:r>
                      <a:r>
                        <a:rPr lang="en-US" sz="2800" b="0" baseline="0" dirty="0" smtClean="0">
                          <a:solidFill>
                            <a:srgbClr val="0000FF"/>
                          </a:solidFill>
                          <a:effectLst/>
                          <a:latin typeface="+mj-lt"/>
                          <a:ea typeface="Courier New" panose="02070309020205020404" pitchFamily="49" charset="0"/>
                        </a:rPr>
                        <a:t> </a:t>
                      </a:r>
                      <a:r>
                        <a:rPr lang="en-US" sz="2800" b="0" baseline="0" dirty="0" err="1" smtClean="0">
                          <a:solidFill>
                            <a:srgbClr val="0000FF"/>
                          </a:solidFill>
                          <a:effectLst/>
                          <a:latin typeface="+mj-lt"/>
                          <a:ea typeface="Courier New" panose="02070309020205020404" pitchFamily="49" charset="0"/>
                        </a:rPr>
                        <a:t>nói</a:t>
                      </a:r>
                      <a:endParaRPr lang="en-US" sz="2800" b="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spcBef>
                          <a:spcPts val="0"/>
                        </a:spcBef>
                        <a:spcAft>
                          <a:spcPts val="0"/>
                        </a:spcAft>
                      </a:pPr>
                      <a:r>
                        <a:rPr lang="vi-VN" sz="1600" b="0" dirty="0">
                          <a:effectLst/>
                          <a:latin typeface="+mj-lt"/>
                          <a:ea typeface="Courier New" panose="02070309020205020404" pitchFamily="49" charset="0"/>
                        </a:rPr>
                        <a:t> </a:t>
                      </a:r>
                      <a:r>
                        <a:rPr lang="vi-VN" sz="1600" b="0" dirty="0" smtClean="0">
                          <a:effectLst/>
                          <a:latin typeface="+mj-lt"/>
                          <a:ea typeface="Times New Roman" panose="02020603050405020304" pitchFamily="18" charset="0"/>
                        </a:rPr>
                        <a:t>- Không sao đâu, mọi chuyện sẽ qua thôi, </a:t>
                      </a:r>
                      <a:r>
                        <a:rPr lang="en-US" sz="1600" b="0" dirty="0" err="1" smtClean="0">
                          <a:effectLst/>
                          <a:latin typeface="+mj-lt"/>
                          <a:ea typeface="Times New Roman" panose="02020603050405020304" pitchFamily="18" charset="0"/>
                        </a:rPr>
                        <a:t>bố</a:t>
                      </a:r>
                      <a:r>
                        <a:rPr lang="en-US" sz="1600" b="0" baseline="0" dirty="0" smtClean="0">
                          <a:effectLst/>
                          <a:latin typeface="+mj-lt"/>
                          <a:ea typeface="Times New Roman" panose="02020603050405020304" pitchFamily="18" charset="0"/>
                        </a:rPr>
                        <a:t> </a:t>
                      </a:r>
                      <a:r>
                        <a:rPr lang="en-US" sz="1600" b="0" baseline="0" dirty="0" err="1" smtClean="0">
                          <a:effectLst/>
                          <a:latin typeface="+mj-lt"/>
                          <a:ea typeface="Times New Roman" panose="02020603050405020304" pitchFamily="18" charset="0"/>
                        </a:rPr>
                        <a:t>mẹ</a:t>
                      </a:r>
                      <a:r>
                        <a:rPr lang="vi-VN" sz="1600" b="0" dirty="0" smtClean="0">
                          <a:effectLst/>
                          <a:latin typeface="+mj-lt"/>
                          <a:ea typeface="Times New Roman" panose="02020603050405020304" pitchFamily="18" charset="0"/>
                        </a:rPr>
                        <a:t> luôn bên </a:t>
                      </a:r>
                      <a:r>
                        <a:rPr lang="en-US" sz="1600" b="0" dirty="0" smtClean="0">
                          <a:effectLst/>
                          <a:latin typeface="+mj-lt"/>
                          <a:ea typeface="Times New Roman" panose="02020603050405020304" pitchFamily="18" charset="0"/>
                        </a:rPr>
                        <a:t>con</a:t>
                      </a:r>
                      <a:r>
                        <a:rPr lang="vi-VN" sz="1600" b="0" dirty="0" smtClean="0">
                          <a:effectLst/>
                          <a:latin typeface="+mj-lt"/>
                          <a:ea typeface="Times New Roman" panose="02020603050405020304" pitchFamily="18" charset="0"/>
                        </a:rPr>
                        <a:t>. </a:t>
                      </a:r>
                      <a:endParaRPr lang="en-US" sz="1600" b="0" dirty="0" smtClean="0">
                        <a:effectLst/>
                        <a:latin typeface="+mj-lt"/>
                        <a:ea typeface="Times New Roman" panose="02020603050405020304" pitchFamily="18" charset="0"/>
                      </a:endParaRPr>
                    </a:p>
                    <a:p>
                      <a:r>
                        <a:rPr lang="vi-VN" sz="1600" b="0" dirty="0" smtClean="0">
                          <a:solidFill>
                            <a:srgbClr val="000000"/>
                          </a:solidFill>
                          <a:effectLst/>
                          <a:latin typeface="+mj-lt"/>
                          <a:ea typeface="Courier New" panose="02070309020205020404" pitchFamily="49" charset="0"/>
                        </a:rPr>
                        <a:t>- Hãy để </a:t>
                      </a:r>
                      <a:r>
                        <a:rPr lang="en-US" sz="1600" b="0" dirty="0" smtClean="0">
                          <a:solidFill>
                            <a:srgbClr val="000000"/>
                          </a:solidFill>
                          <a:effectLst/>
                          <a:latin typeface="+mj-lt"/>
                          <a:ea typeface="Courier New" panose="02070309020205020404" pitchFamily="49" charset="0"/>
                        </a:rPr>
                        <a:t>con</a:t>
                      </a:r>
                      <a:r>
                        <a:rPr lang="vi-VN" sz="1600" b="0" dirty="0" smtClean="0">
                          <a:solidFill>
                            <a:srgbClr val="000000"/>
                          </a:solidFill>
                          <a:effectLst/>
                          <a:latin typeface="+mj-lt"/>
                          <a:ea typeface="Courier New" panose="02070309020205020404" pitchFamily="49" charset="0"/>
                        </a:rPr>
                        <a:t> giúp </a:t>
                      </a:r>
                      <a:r>
                        <a:rPr lang="en-US" sz="1600" b="0" dirty="0" err="1" smtClean="0">
                          <a:solidFill>
                            <a:srgbClr val="000000"/>
                          </a:solidFill>
                          <a:effectLst/>
                          <a:latin typeface="+mj-lt"/>
                          <a:ea typeface="Courier New" panose="02070309020205020404" pitchFamily="49" charset="0"/>
                        </a:rPr>
                        <a:t>bố</a:t>
                      </a:r>
                      <a:r>
                        <a:rPr lang="en-US" sz="1600" b="0" baseline="0" dirty="0" smtClean="0">
                          <a:solidFill>
                            <a:srgbClr val="000000"/>
                          </a:solidFill>
                          <a:effectLst/>
                          <a:latin typeface="+mj-lt"/>
                          <a:ea typeface="Courier New" panose="02070309020205020404" pitchFamily="49" charset="0"/>
                        </a:rPr>
                        <a:t> </a:t>
                      </a:r>
                      <a:r>
                        <a:rPr lang="en-US" sz="1600" b="0" baseline="0" dirty="0" err="1" smtClean="0">
                          <a:solidFill>
                            <a:srgbClr val="000000"/>
                          </a:solidFill>
                          <a:effectLst/>
                          <a:latin typeface="+mj-lt"/>
                          <a:ea typeface="Courier New" panose="02070309020205020404" pitchFamily="49" charset="0"/>
                        </a:rPr>
                        <a:t>mẹ</a:t>
                      </a:r>
                      <a:r>
                        <a:rPr lang="en-US" sz="1600" b="0" baseline="0" dirty="0" smtClean="0">
                          <a:solidFill>
                            <a:srgbClr val="000000"/>
                          </a:solidFill>
                          <a:effectLst/>
                          <a:latin typeface="+mj-lt"/>
                          <a:ea typeface="Courier New" panose="02070309020205020404" pitchFamily="49" charset="0"/>
                        </a:rPr>
                        <a:t> </a:t>
                      </a:r>
                      <a:r>
                        <a:rPr lang="vi-VN" sz="1600" b="0" dirty="0" smtClean="0">
                          <a:solidFill>
                            <a:srgbClr val="000000"/>
                          </a:solidFill>
                          <a:effectLst/>
                          <a:latin typeface="+mj-lt"/>
                          <a:ea typeface="Courier New" panose="02070309020205020404" pitchFamily="49" charset="0"/>
                        </a:rPr>
                        <a:t>một tay </a:t>
                      </a:r>
                      <a:r>
                        <a:rPr lang="en-US" sz="1600" b="0" dirty="0" smtClean="0">
                          <a:solidFill>
                            <a:srgbClr val="000000"/>
                          </a:solidFill>
                          <a:effectLst/>
                          <a:latin typeface="+mj-lt"/>
                          <a:ea typeface="Courier New" panose="02070309020205020404" pitchFamily="49" charset="0"/>
                        </a:rPr>
                        <a:t>ạ</a:t>
                      </a:r>
                      <a:r>
                        <a:rPr lang="vi-VN" sz="1600" b="0" dirty="0" smtClean="0">
                          <a:solidFill>
                            <a:srgbClr val="000000"/>
                          </a:solidFill>
                          <a:effectLst/>
                          <a:latin typeface="+mj-lt"/>
                          <a:ea typeface="Courier New" panose="02070309020205020404" pitchFamily="49" charset="0"/>
                        </a:rPr>
                        <a:t>!</a:t>
                      </a:r>
                      <a:endParaRPr lang="en-US" sz="1600" b="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600" b="0" dirty="0">
                          <a:effectLst/>
                          <a:latin typeface="+mj-lt"/>
                          <a:ea typeface="Courier New" panose="02070309020205020404" pitchFamily="49" charset="0"/>
                        </a:rPr>
                        <a:t> </a:t>
                      </a:r>
                      <a:r>
                        <a:rPr kumimoji="0" lang="vi-VN" sz="1600" b="0"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mn-cs"/>
                        </a:rPr>
                        <a:t>- Không sao đâu, mọi chuyện sẽ qua thôi, mình luôn bên bạn. </a:t>
                      </a:r>
                      <a:endParaRPr kumimoji="0" lang="en-US" sz="1600" b="0"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solidFill>
                            <a:srgbClr val="000000"/>
                          </a:solidFill>
                          <a:effectLst/>
                          <a:uLnTx/>
                          <a:uFillTx/>
                          <a:latin typeface="+mj-lt"/>
                          <a:ea typeface="Courier New" panose="02070309020205020404" pitchFamily="49" charset="0"/>
                          <a:cs typeface="+mn-cs"/>
                        </a:rPr>
                        <a:t>- Hãy để mình giúp bạn một tay nhé!</a:t>
                      </a:r>
                      <a:endParaRPr kumimoji="0" lang="en-US" sz="1600" b="0" i="0" u="none" strike="noStrike" kern="1200" cap="none" spc="0" normalizeH="0" baseline="0" noProof="0" dirty="0" smtClean="0">
                        <a:ln>
                          <a:noFill/>
                        </a:ln>
                        <a:solidFill>
                          <a:prstClr val="black"/>
                        </a:solidFill>
                        <a:effectLst/>
                        <a:uLnTx/>
                        <a:uFillTx/>
                        <a:latin typeface="+mj-lt"/>
                        <a:ea typeface="Arial" panose="020B0604020202020204" pitchFamily="34" charset="0"/>
                        <a:cs typeface="+mn-cs"/>
                      </a:endParaRPr>
                    </a:p>
                    <a:p>
                      <a:pPr marL="0" marR="0" algn="just">
                        <a:lnSpc>
                          <a:spcPct val="115000"/>
                        </a:lnSpc>
                        <a:spcBef>
                          <a:spcPts val="0"/>
                        </a:spcBef>
                        <a:spcAft>
                          <a:spcPts val="600"/>
                        </a:spcAft>
                      </a:pPr>
                      <a:endParaRPr lang="en-US" sz="1600" b="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600" b="0" dirty="0">
                          <a:effectLst/>
                          <a:latin typeface="+mj-lt"/>
                          <a:ea typeface="Courier New" panose="02070309020205020404" pitchFamily="49" charset="0"/>
                        </a:rPr>
                        <a:t> </a:t>
                      </a:r>
                      <a:r>
                        <a:rPr lang="vi-VN" sz="1600" b="0" dirty="0" smtClean="0">
                          <a:solidFill>
                            <a:srgbClr val="000000"/>
                          </a:solidFill>
                          <a:effectLst/>
                          <a:latin typeface="+mj-lt"/>
                          <a:ea typeface="Courier New" panose="02070309020205020404" pitchFamily="49" charset="0"/>
                        </a:rPr>
                        <a:t>- Cháu có thể giúp được gì cho bác không ạ?</a:t>
                      </a:r>
                      <a:endParaRPr lang="en-US" sz="1600" b="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153985">
                <a:tc>
                  <a:txBody>
                    <a:bodyPr/>
                    <a:lstStyle/>
                    <a:p>
                      <a:pPr marL="0" marR="0" algn="just">
                        <a:lnSpc>
                          <a:spcPct val="115000"/>
                        </a:lnSpc>
                        <a:spcBef>
                          <a:spcPts val="0"/>
                        </a:spcBef>
                        <a:spcAft>
                          <a:spcPts val="600"/>
                        </a:spcAft>
                      </a:pPr>
                      <a:r>
                        <a:rPr lang="vi-VN" sz="2800" b="0" dirty="0">
                          <a:solidFill>
                            <a:srgbClr val="0000FF"/>
                          </a:solidFill>
                          <a:effectLst/>
                          <a:latin typeface="+mj-lt"/>
                          <a:ea typeface="Courier New" panose="02070309020205020404" pitchFamily="49" charset="0"/>
                        </a:rPr>
                        <a:t> </a:t>
                      </a:r>
                      <a:r>
                        <a:rPr lang="en-US" sz="2800" b="0" dirty="0" err="1" smtClean="0">
                          <a:solidFill>
                            <a:srgbClr val="0000FF"/>
                          </a:solidFill>
                          <a:effectLst/>
                          <a:latin typeface="+mj-lt"/>
                          <a:ea typeface="Courier New" panose="02070309020205020404" pitchFamily="49" charset="0"/>
                        </a:rPr>
                        <a:t>Việc</a:t>
                      </a:r>
                      <a:r>
                        <a:rPr lang="en-US" sz="2800" b="0" baseline="0" dirty="0" smtClean="0">
                          <a:solidFill>
                            <a:srgbClr val="0000FF"/>
                          </a:solidFill>
                          <a:effectLst/>
                          <a:latin typeface="+mj-lt"/>
                          <a:ea typeface="Courier New" panose="02070309020205020404" pitchFamily="49" charset="0"/>
                        </a:rPr>
                        <a:t> </a:t>
                      </a:r>
                      <a:r>
                        <a:rPr lang="en-US" sz="2800" b="0" baseline="0" dirty="0" err="1" smtClean="0">
                          <a:solidFill>
                            <a:srgbClr val="0000FF"/>
                          </a:solidFill>
                          <a:effectLst/>
                          <a:latin typeface="+mj-lt"/>
                          <a:ea typeface="Courier New" panose="02070309020205020404" pitchFamily="49" charset="0"/>
                        </a:rPr>
                        <a:t>làm</a:t>
                      </a:r>
                      <a:endParaRPr lang="en-US" sz="2800" b="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600" b="0" dirty="0">
                          <a:solidFill>
                            <a:srgbClr val="0000FF"/>
                          </a:solidFill>
                          <a:effectLst/>
                          <a:latin typeface="+mj-lt"/>
                          <a:ea typeface="Courier New" panose="02070309020205020404" pitchFamily="49" charset="0"/>
                        </a:rPr>
                        <a:t> </a:t>
                      </a:r>
                      <a:r>
                        <a:rPr lang="vi-VN" sz="1600" b="0" dirty="0" smtClean="0">
                          <a:solidFill>
                            <a:srgbClr val="0000FF"/>
                          </a:solidFill>
                          <a:effectLst/>
                          <a:latin typeface="+mj-lt"/>
                          <a:ea typeface="Courier New" panose="02070309020205020404" pitchFamily="49" charset="0"/>
                        </a:rPr>
                        <a:t>- Quan tâm, chăm sóc lẫn nhau giữa các thành viên trong gia đình - Động viên, giúp đỡ khi gặp khó khăn</a:t>
                      </a:r>
                      <a:endParaRPr lang="en-US" sz="1600" b="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spcBef>
                          <a:spcPts val="0"/>
                        </a:spcBef>
                        <a:spcAft>
                          <a:spcPts val="0"/>
                        </a:spcAft>
                      </a:pPr>
                      <a:r>
                        <a:rPr lang="vi-VN" sz="1600" b="0" dirty="0">
                          <a:solidFill>
                            <a:srgbClr val="0000FF"/>
                          </a:solidFill>
                          <a:effectLst/>
                          <a:latin typeface="+mj-lt"/>
                          <a:ea typeface="Courier New" panose="02070309020205020404" pitchFamily="49" charset="0"/>
                        </a:rPr>
                        <a:t> </a:t>
                      </a:r>
                      <a:r>
                        <a:rPr lang="vi-VN" sz="1600" b="0" dirty="0" smtClean="0">
                          <a:solidFill>
                            <a:srgbClr val="0000FF"/>
                          </a:solidFill>
                          <a:effectLst/>
                          <a:latin typeface="+mj-lt"/>
                          <a:ea typeface="Times New Roman" panose="02020603050405020304" pitchFamily="18" charset="0"/>
                        </a:rPr>
                        <a:t>- Các bạn hỗ trợ, giúp đỡ lẫn nhau tron</a:t>
                      </a:r>
                      <a:r>
                        <a:rPr lang="en-US" sz="1600" b="0" dirty="0" smtClean="0">
                          <a:solidFill>
                            <a:srgbClr val="0000FF"/>
                          </a:solidFill>
                          <a:effectLst/>
                          <a:latin typeface="+mj-lt"/>
                          <a:ea typeface="Times New Roman" panose="02020603050405020304" pitchFamily="18" charset="0"/>
                        </a:rPr>
                        <a:t>g</a:t>
                      </a:r>
                      <a:r>
                        <a:rPr lang="vi-VN" sz="1600" b="0" dirty="0" smtClean="0">
                          <a:solidFill>
                            <a:srgbClr val="0000FF"/>
                          </a:solidFill>
                          <a:effectLst/>
                          <a:latin typeface="+mj-lt"/>
                          <a:ea typeface="Times New Roman" panose="02020603050405020304" pitchFamily="18" charset="0"/>
                        </a:rPr>
                        <a:t> học tập và rèn luyện</a:t>
                      </a:r>
                      <a:endParaRPr lang="en-US" sz="1600" b="0" dirty="0" smtClean="0">
                        <a:solidFill>
                          <a:srgbClr val="0000FF"/>
                        </a:solidFill>
                        <a:effectLst/>
                        <a:latin typeface="+mj-lt"/>
                        <a:ea typeface="Times New Roman" panose="02020603050405020304" pitchFamily="18" charset="0"/>
                      </a:endParaRPr>
                    </a:p>
                    <a:p>
                      <a:pPr marL="0" marR="0" indent="0">
                        <a:spcBef>
                          <a:spcPts val="0"/>
                        </a:spcBef>
                        <a:spcAft>
                          <a:spcPts val="0"/>
                        </a:spcAft>
                      </a:pPr>
                      <a:r>
                        <a:rPr lang="vi-VN" sz="1600" b="0" dirty="0" smtClean="0">
                          <a:solidFill>
                            <a:srgbClr val="0000FF"/>
                          </a:solidFill>
                          <a:effectLst/>
                          <a:latin typeface="+mj-lt"/>
                          <a:ea typeface="Times New Roman" panose="02020603050405020304" pitchFamily="18" charset="0"/>
                        </a:rPr>
                        <a:t>- Thầy cổ động viên, dìu dắt, dạy bảo các em học sinh</a:t>
                      </a:r>
                      <a:endParaRPr lang="en-US" sz="1600" b="0" dirty="0" smtClean="0">
                        <a:solidFill>
                          <a:srgbClr val="0000FF"/>
                        </a:solidFill>
                        <a:effectLst/>
                        <a:latin typeface="+mj-lt"/>
                        <a:ea typeface="Times New Roman" panose="02020603050405020304" pitchFamily="18" charset="0"/>
                      </a:endParaRPr>
                    </a:p>
                    <a:p>
                      <a:r>
                        <a:rPr lang="vi-VN" sz="1600" b="0" dirty="0" smtClean="0">
                          <a:solidFill>
                            <a:srgbClr val="0000FF"/>
                          </a:solidFill>
                          <a:effectLst/>
                          <a:latin typeface="+mj-lt"/>
                          <a:ea typeface="Courier New" panose="02070309020205020404" pitchFamily="49" charset="0"/>
                        </a:rPr>
                        <a:t>- Học sinh biết ơn, kính trọng thầy cô</a:t>
                      </a:r>
                      <a:endParaRPr lang="en-US" sz="1600" b="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0" dirty="0">
                          <a:solidFill>
                            <a:srgbClr val="0000FF"/>
                          </a:solidFill>
                          <a:effectLst/>
                          <a:latin typeface="+mj-lt"/>
                          <a:ea typeface="Courier New" panose="02070309020205020404" pitchFamily="49" charset="0"/>
                        </a:rPr>
                        <a:t> </a:t>
                      </a:r>
                      <a:r>
                        <a:rPr lang="vi-VN" sz="1600" b="0" u="none" strike="noStrike" spc="0" dirty="0" smtClean="0">
                          <a:solidFill>
                            <a:srgbClr val="0000FF"/>
                          </a:solidFill>
                          <a:effectLst/>
                          <a:latin typeface="+mj-lt"/>
                          <a:ea typeface="Times New Roman" panose="02020603050405020304" pitchFamily="18" charset="0"/>
                          <a:cs typeface="Times New Roman" panose="02020603050405020304" pitchFamily="18" charset="0"/>
                        </a:rPr>
                        <a:t>Giúp đỡ người nghèo</a:t>
                      </a:r>
                      <a:endParaRPr lang="en-US" sz="1600" b="0" u="none" strike="noStrike" spc="0" dirty="0" smtClean="0">
                        <a:solidFill>
                          <a:srgbClr val="0000FF"/>
                        </a:solidFill>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0" u="none" strike="noStrike" spc="0" dirty="0" smtClean="0">
                          <a:solidFill>
                            <a:srgbClr val="0000FF"/>
                          </a:solidFill>
                          <a:effectLst/>
                          <a:latin typeface="+mj-lt"/>
                          <a:ea typeface="Times New Roman" panose="02020603050405020304" pitchFamily="18" charset="0"/>
                          <a:cs typeface="Times New Roman" panose="02020603050405020304" pitchFamily="18" charset="0"/>
                        </a:rPr>
                        <a:t>Giúp đỡ các bạn có hoàn cảnh khó khăn</a:t>
                      </a:r>
                      <a:endParaRPr lang="en-US" sz="1600" b="0" u="none" strike="noStrike" spc="0" dirty="0" smtClean="0">
                        <a:solidFill>
                          <a:srgbClr val="0000FF"/>
                        </a:solidFill>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0" u="none" strike="noStrike" spc="0" dirty="0" smtClean="0">
                          <a:solidFill>
                            <a:srgbClr val="0000FF"/>
                          </a:solidFill>
                          <a:effectLst/>
                          <a:latin typeface="+mj-lt"/>
                          <a:ea typeface="Times New Roman" panose="02020603050405020304" pitchFamily="18" charset="0"/>
                          <a:cs typeface="Times New Roman" panose="02020603050405020304" pitchFamily="18" charset="0"/>
                        </a:rPr>
                        <a:t>Giúp đỡ người khuyết tật</a:t>
                      </a:r>
                      <a:endParaRPr lang="en-US" sz="1600" b="0" u="none" strike="noStrike" spc="0" dirty="0">
                        <a:solidFill>
                          <a:srgbClr val="0000FF"/>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730978">
                <a:tc>
                  <a:txBody>
                    <a:bodyPr/>
                    <a:lstStyle/>
                    <a:p>
                      <a:pPr marL="0" marR="0" algn="just">
                        <a:lnSpc>
                          <a:spcPct val="115000"/>
                        </a:lnSpc>
                        <a:spcBef>
                          <a:spcPts val="0"/>
                        </a:spcBef>
                        <a:spcAft>
                          <a:spcPts val="600"/>
                        </a:spcAft>
                      </a:pPr>
                      <a:r>
                        <a:rPr lang="vi-VN" sz="2800" b="0" dirty="0">
                          <a:solidFill>
                            <a:srgbClr val="0000FF"/>
                          </a:solidFill>
                          <a:effectLst/>
                          <a:latin typeface="+mj-lt"/>
                          <a:ea typeface="Courier New" panose="02070309020205020404" pitchFamily="49" charset="0"/>
                        </a:rPr>
                        <a:t> </a:t>
                      </a:r>
                      <a:r>
                        <a:rPr lang="vi-VN" sz="2800" b="0" dirty="0" smtClean="0">
                          <a:solidFill>
                            <a:srgbClr val="0000FF"/>
                          </a:solidFill>
                          <a:effectLst/>
                          <a:latin typeface="+mj-lt"/>
                          <a:ea typeface="Courier New" panose="02070309020205020404" pitchFamily="49" charset="0"/>
                        </a:rPr>
                        <a:t>T</a:t>
                      </a:r>
                      <a:r>
                        <a:rPr lang="en-US" sz="2800" b="0" dirty="0" err="1" smtClean="0">
                          <a:solidFill>
                            <a:srgbClr val="0000FF"/>
                          </a:solidFill>
                          <a:effectLst/>
                          <a:latin typeface="+mj-lt"/>
                          <a:ea typeface="Courier New" panose="02070309020205020404" pitchFamily="49" charset="0"/>
                        </a:rPr>
                        <a:t>hái</a:t>
                      </a:r>
                      <a:r>
                        <a:rPr lang="en-US" sz="2800" b="0" baseline="0" dirty="0" smtClean="0">
                          <a:solidFill>
                            <a:srgbClr val="0000FF"/>
                          </a:solidFill>
                          <a:effectLst/>
                          <a:latin typeface="+mj-lt"/>
                          <a:ea typeface="Courier New" panose="02070309020205020404" pitchFamily="49" charset="0"/>
                        </a:rPr>
                        <a:t> </a:t>
                      </a:r>
                      <a:r>
                        <a:rPr lang="en-US" sz="2800" b="0" baseline="0" dirty="0" err="1" smtClean="0">
                          <a:solidFill>
                            <a:srgbClr val="0000FF"/>
                          </a:solidFill>
                          <a:effectLst/>
                          <a:latin typeface="+mj-lt"/>
                          <a:ea typeface="Courier New" panose="02070309020205020404" pitchFamily="49" charset="0"/>
                        </a:rPr>
                        <a:t>độ</a:t>
                      </a:r>
                      <a:endParaRPr lang="en-US" sz="2800" b="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0" dirty="0">
                          <a:effectLst/>
                          <a:latin typeface="+mj-lt"/>
                          <a:ea typeface="Courier New" panose="02070309020205020404" pitchFamily="49" charset="0"/>
                        </a:rPr>
                        <a:t> </a:t>
                      </a:r>
                      <a:r>
                        <a:rPr lang="vi-VN" sz="1600" b="0" u="none" strike="noStrike" spc="0" dirty="0" smtClean="0">
                          <a:effectLst/>
                          <a:latin typeface="+mj-lt"/>
                          <a:ea typeface="Times New Roman" panose="02020603050405020304" pitchFamily="18" charset="0"/>
                          <a:cs typeface="Times New Roman" panose="02020603050405020304" pitchFamily="18" charset="0"/>
                        </a:rPr>
                        <a:t>Quan tâm.</a:t>
                      </a:r>
                      <a:endParaRPr lang="en-US" sz="1600" b="0" u="none" strike="noStrike" spc="0" dirty="0" smtClean="0">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0" u="none" strike="noStrike" spc="0" dirty="0" smtClean="0">
                          <a:effectLst/>
                          <a:latin typeface="+mj-lt"/>
                          <a:ea typeface="Times New Roman" panose="02020603050405020304" pitchFamily="18" charset="0"/>
                          <a:cs typeface="Times New Roman" panose="02020603050405020304" pitchFamily="18" charset="0"/>
                        </a:rPr>
                        <a:t>Cảm thông.</a:t>
                      </a:r>
                      <a:endParaRPr lang="en-US" sz="1600" b="0" u="none" strike="noStrike" spc="0" dirty="0" smtClean="0">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0" u="none" strike="noStrike" spc="0" dirty="0" smtClean="0">
                          <a:effectLst/>
                          <a:latin typeface="+mj-lt"/>
                          <a:ea typeface="Times New Roman" panose="02020603050405020304" pitchFamily="18" charset="0"/>
                          <a:cs typeface="Times New Roman" panose="02020603050405020304" pitchFamily="18" charset="0"/>
                        </a:rPr>
                        <a:t>Lo lắng và đồng cảm</a:t>
                      </a:r>
                      <a:endParaRPr lang="en-US" sz="1600" b="0" u="none" strike="noStrike" spc="0" dirty="0" smtClean="0">
                        <a:effectLst/>
                        <a:latin typeface="+mj-lt"/>
                        <a:ea typeface="Times New Roman" panose="02020603050405020304" pitchFamily="18" charset="0"/>
                        <a:cs typeface="Times New Roman" panose="02020603050405020304" pitchFamily="18" charset="0"/>
                      </a:endParaRPr>
                    </a:p>
                    <a:p>
                      <a:r>
                        <a:rPr lang="en-US" sz="1600" b="0" dirty="0" smtClean="0">
                          <a:solidFill>
                            <a:srgbClr val="000000"/>
                          </a:solidFill>
                          <a:effectLst/>
                          <a:latin typeface="+mj-lt"/>
                          <a:ea typeface="Courier New" panose="02070309020205020404" pitchFamily="49" charset="0"/>
                        </a:rPr>
                        <a:t>-</a:t>
                      </a:r>
                      <a:r>
                        <a:rPr lang="en-US" sz="1600" b="0" baseline="0" dirty="0" smtClean="0">
                          <a:solidFill>
                            <a:srgbClr val="000000"/>
                          </a:solidFill>
                          <a:effectLst/>
                          <a:latin typeface="+mj-lt"/>
                          <a:ea typeface="Courier New" panose="02070309020205020404" pitchFamily="49" charset="0"/>
                        </a:rPr>
                        <a:t> </a:t>
                      </a:r>
                      <a:r>
                        <a:rPr lang="vi-VN" sz="1600" b="0" dirty="0" smtClean="0">
                          <a:solidFill>
                            <a:srgbClr val="000000"/>
                          </a:solidFill>
                          <a:effectLst/>
                          <a:latin typeface="+mj-lt"/>
                          <a:ea typeface="Courier New" panose="02070309020205020404" pitchFamily="49" charset="0"/>
                        </a:rPr>
                        <a:t>Chia sẻ.</a:t>
                      </a:r>
                      <a:endParaRPr lang="en-US" sz="1600" b="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600" b="0" dirty="0">
                          <a:effectLst/>
                          <a:latin typeface="+mj-lt"/>
                          <a:ea typeface="Courier New" panose="02070309020205020404" pitchFamily="49" charset="0"/>
                        </a:rPr>
                        <a:t> </a:t>
                      </a:r>
                      <a:r>
                        <a:rPr lang="vi-VN" sz="1600" b="0" dirty="0" smtClean="0">
                          <a:solidFill>
                            <a:srgbClr val="000000"/>
                          </a:solidFill>
                          <a:effectLst/>
                          <a:latin typeface="+mj-lt"/>
                          <a:ea typeface="Courier New" panose="02070309020205020404" pitchFamily="49" charset="0"/>
                        </a:rPr>
                        <a:t>- Học sinh biết ơn, kính trọng thầy cô</a:t>
                      </a:r>
                      <a:endParaRPr lang="en-US" sz="1600" b="0" dirty="0" smtClean="0">
                        <a:solidFill>
                          <a:srgbClr val="000000"/>
                        </a:solidFill>
                        <a:effectLst/>
                        <a:latin typeface="+mj-lt"/>
                        <a:ea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
                          <a:srgbClr val="000000"/>
                        </a:buClr>
                        <a:buSzPts val="1200"/>
                        <a:buFont typeface="Symbol" panose="05050102010706020507" pitchFamily="18" charset="2"/>
                        <a:buNone/>
                        <a:tabLst>
                          <a:tab pos="90805" algn="l"/>
                        </a:tabLst>
                        <a:defRPr/>
                      </a:pPr>
                      <a:r>
                        <a:rPr kumimoji="0" lang="en-US" sz="1600" b="0"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err="1" smtClean="0">
                          <a:ln>
                            <a:noFill/>
                          </a:ln>
                          <a:solidFill>
                            <a:prstClr val="black"/>
                          </a:solidFill>
                          <a:effectLst/>
                          <a:uLnTx/>
                          <a:uFillTx/>
                          <a:latin typeface="Times" panose="02020603050405020304" pitchFamily="18" charset="0"/>
                          <a:ea typeface="Times New Roman" panose="02020603050405020304" pitchFamily="18" charset="0"/>
                          <a:cs typeface="Times" panose="02020603050405020304" pitchFamily="18" charset="0"/>
                        </a:rPr>
                        <a:t>Thầy</a:t>
                      </a:r>
                      <a:r>
                        <a:rPr kumimoji="0" lang="en-US" sz="1600" b="0" i="0" u="none" strike="noStrike" kern="1200" cap="none" spc="0" normalizeH="0" baseline="0" noProof="0" dirty="0" smtClean="0">
                          <a:ln>
                            <a:noFill/>
                          </a:ln>
                          <a:solidFill>
                            <a:prstClr val="black"/>
                          </a:solidFill>
                          <a:effectLst/>
                          <a:uLnTx/>
                          <a:uFillTx/>
                          <a:latin typeface="Times" panose="02020603050405020304" pitchFamily="18" charset="0"/>
                          <a:ea typeface="Times New Roman" panose="02020603050405020304" pitchFamily="18" charset="0"/>
                          <a:cs typeface="Times" panose="02020603050405020304" pitchFamily="18" charset="0"/>
                        </a:rPr>
                        <a:t> </a:t>
                      </a:r>
                      <a:r>
                        <a:rPr kumimoji="0" lang="en-US" sz="1600" b="0" i="0" u="none" strike="noStrike" kern="1200" cap="none" spc="0" normalizeH="0" baseline="0" noProof="0" dirty="0" err="1" smtClean="0">
                          <a:ln>
                            <a:noFill/>
                          </a:ln>
                          <a:solidFill>
                            <a:prstClr val="black"/>
                          </a:solidFill>
                          <a:effectLst/>
                          <a:uLnTx/>
                          <a:uFillTx/>
                          <a:latin typeface="Times" panose="02020603050405020304" pitchFamily="18" charset="0"/>
                          <a:ea typeface="Times New Roman" panose="02020603050405020304" pitchFamily="18" charset="0"/>
                          <a:cs typeface="Times" panose="02020603050405020304" pitchFamily="18" charset="0"/>
                        </a:rPr>
                        <a:t>cô</a:t>
                      </a:r>
                      <a:r>
                        <a:rPr kumimoji="0" lang="en-US" sz="1600" b="0" i="0" u="none" strike="noStrike" kern="1200" cap="none" spc="0" normalizeH="0" baseline="0" noProof="0" dirty="0" smtClean="0">
                          <a:ln>
                            <a:noFill/>
                          </a:ln>
                          <a:solidFill>
                            <a:prstClr val="black"/>
                          </a:solidFill>
                          <a:effectLst/>
                          <a:uLnTx/>
                          <a:uFillTx/>
                          <a:latin typeface="Times" panose="02020603050405020304" pitchFamily="18" charset="0"/>
                          <a:ea typeface="Times New Roman" panose="02020603050405020304" pitchFamily="18" charset="0"/>
                          <a:cs typeface="Times" panose="02020603050405020304" pitchFamily="18" charset="0"/>
                        </a:rPr>
                        <a:t> </a:t>
                      </a:r>
                      <a:r>
                        <a:rPr kumimoji="0" lang="en-US" sz="1600" b="0"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Times New Roman" panose="02020603050405020304" pitchFamily="18" charset="0"/>
                        </a:rPr>
                        <a:t>l</a:t>
                      </a:r>
                      <a:r>
                        <a:rPr kumimoji="0" lang="vi-VN" sz="1600" b="0"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Times New Roman" panose="02020603050405020304" pitchFamily="18" charset="0"/>
                        </a:rPr>
                        <a:t>o lắng và đồng cảm</a:t>
                      </a:r>
                      <a:r>
                        <a:rPr kumimoji="0" lang="en-US" sz="1600" b="0"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Times New Roman" panose="02020603050405020304" pitchFamily="18" charset="0"/>
                        </a:rPr>
                        <a:t>, c</a:t>
                      </a:r>
                      <a:r>
                        <a:rPr kumimoji="0" lang="vi-VN" sz="1600" b="0" i="0" u="none" strike="noStrike" kern="1200" cap="none" spc="0" normalizeH="0" baseline="0" noProof="0" dirty="0" smtClean="0">
                          <a:ln>
                            <a:noFill/>
                          </a:ln>
                          <a:solidFill>
                            <a:srgbClr val="000000"/>
                          </a:solidFill>
                          <a:effectLst/>
                          <a:uLnTx/>
                          <a:uFillTx/>
                          <a:latin typeface="+mj-lt"/>
                          <a:ea typeface="Courier New" panose="02070309020205020404" pitchFamily="49" charset="0"/>
                          <a:cs typeface="+mn-cs"/>
                        </a:rPr>
                        <a:t>hia sẻ.</a:t>
                      </a:r>
                      <a:r>
                        <a:rPr kumimoji="0" lang="en-US" sz="1600" b="0" i="0" u="none" strike="noStrike" kern="1200" cap="none" spc="0" normalizeH="0" baseline="0" noProof="0" dirty="0" smtClean="0">
                          <a:ln>
                            <a:noFill/>
                          </a:ln>
                          <a:solidFill>
                            <a:srgbClr val="000000"/>
                          </a:solidFill>
                          <a:effectLst/>
                          <a:uLnTx/>
                          <a:uFillTx/>
                          <a:latin typeface="+mj-lt"/>
                          <a:ea typeface="Courier New" panose="02070309020205020404" pitchFamily="49" charset="0"/>
                          <a:cs typeface="+mn-cs"/>
                        </a:rPr>
                        <a:t> </a:t>
                      </a:r>
                      <a:r>
                        <a:rPr kumimoji="0" lang="en-US" sz="1600" b="0" i="0" u="none" strike="noStrike" kern="1200" cap="none" spc="0" normalizeH="0" baseline="0" noProof="0" dirty="0" err="1" smtClean="0">
                          <a:ln>
                            <a:noFill/>
                          </a:ln>
                          <a:solidFill>
                            <a:srgbClr val="000000"/>
                          </a:solidFill>
                          <a:effectLst/>
                          <a:uLnTx/>
                          <a:uFillTx/>
                          <a:latin typeface="Times" panose="02020603050405020304" pitchFamily="18" charset="0"/>
                          <a:ea typeface="Courier New" panose="02070309020205020404" pitchFamily="49" charset="0"/>
                          <a:cs typeface="Times" panose="02020603050405020304" pitchFamily="18" charset="0"/>
                        </a:rPr>
                        <a:t>với</a:t>
                      </a:r>
                      <a:r>
                        <a:rPr kumimoji="0" lang="en-US" sz="1600" b="0" i="0" u="none" strike="noStrike" kern="1200" cap="none" spc="0" normalizeH="0" baseline="0" noProof="0" dirty="0" smtClean="0">
                          <a:ln>
                            <a:noFill/>
                          </a:ln>
                          <a:solidFill>
                            <a:srgbClr val="000000"/>
                          </a:solidFill>
                          <a:effectLst/>
                          <a:uLnTx/>
                          <a:uFillTx/>
                          <a:latin typeface="Times" panose="02020603050405020304" pitchFamily="18" charset="0"/>
                          <a:ea typeface="Courier New" panose="02070309020205020404" pitchFamily="49" charset="0"/>
                          <a:cs typeface="Times" panose="02020603050405020304" pitchFamily="18" charset="0"/>
                        </a:rPr>
                        <a:t> </a:t>
                      </a:r>
                      <a:r>
                        <a:rPr kumimoji="0" lang="en-US" sz="1600" b="0" i="0" u="none" strike="noStrike" kern="1200" cap="none" spc="0" normalizeH="0" baseline="0" noProof="0" dirty="0" err="1" smtClean="0">
                          <a:ln>
                            <a:noFill/>
                          </a:ln>
                          <a:solidFill>
                            <a:srgbClr val="000000"/>
                          </a:solidFill>
                          <a:effectLst/>
                          <a:uLnTx/>
                          <a:uFillTx/>
                          <a:latin typeface="Times" panose="02020603050405020304" pitchFamily="18" charset="0"/>
                          <a:ea typeface="Courier New" panose="02070309020205020404" pitchFamily="49" charset="0"/>
                          <a:cs typeface="Times" panose="02020603050405020304" pitchFamily="18" charset="0"/>
                        </a:rPr>
                        <a:t>học</a:t>
                      </a:r>
                      <a:r>
                        <a:rPr kumimoji="0" lang="en-US" sz="1600" b="0" i="0" u="none" strike="noStrike" kern="1200" cap="none" spc="0" normalizeH="0" baseline="0" noProof="0" dirty="0" smtClean="0">
                          <a:ln>
                            <a:noFill/>
                          </a:ln>
                          <a:solidFill>
                            <a:srgbClr val="000000"/>
                          </a:solidFill>
                          <a:effectLst/>
                          <a:uLnTx/>
                          <a:uFillTx/>
                          <a:latin typeface="Times" panose="02020603050405020304" pitchFamily="18" charset="0"/>
                          <a:ea typeface="Courier New" panose="02070309020205020404" pitchFamily="49" charset="0"/>
                          <a:cs typeface="Times" panose="02020603050405020304" pitchFamily="18" charset="0"/>
                        </a:rPr>
                        <a:t> </a:t>
                      </a:r>
                      <a:r>
                        <a:rPr kumimoji="0" lang="en-US" sz="1600" b="0" i="0" u="none" strike="noStrike" kern="1200" cap="none" spc="0" normalizeH="0" baseline="0" noProof="0" dirty="0" err="1" smtClean="0">
                          <a:ln>
                            <a:noFill/>
                          </a:ln>
                          <a:solidFill>
                            <a:srgbClr val="000000"/>
                          </a:solidFill>
                          <a:effectLst/>
                          <a:uLnTx/>
                          <a:uFillTx/>
                          <a:latin typeface="Times" panose="02020603050405020304" pitchFamily="18" charset="0"/>
                          <a:ea typeface="Courier New" panose="02070309020205020404" pitchFamily="49" charset="0"/>
                          <a:cs typeface="Times" panose="02020603050405020304" pitchFamily="18" charset="0"/>
                        </a:rPr>
                        <a:t>sinh</a:t>
                      </a:r>
                      <a:endParaRPr kumimoji="0" lang="en-US" sz="1600" b="0" i="0" u="none" strike="noStrike" kern="1200" cap="none" spc="0" normalizeH="0" baseline="0" noProof="0" dirty="0" smtClean="0">
                        <a:ln>
                          <a:noFill/>
                        </a:ln>
                        <a:solidFill>
                          <a:prstClr val="black"/>
                        </a:solidFill>
                        <a:effectLst/>
                        <a:uLnTx/>
                        <a:uFillTx/>
                        <a:latin typeface="Times" panose="02020603050405020304" pitchFamily="18" charset="0"/>
                        <a:ea typeface="Arial" panose="020B0604020202020204" pitchFamily="34" charset="0"/>
                        <a:cs typeface="Times" panose="02020603050405020304" pitchFamily="18" charset="0"/>
                      </a:endParaRPr>
                    </a:p>
                    <a:p>
                      <a:pPr marL="0" marR="0" algn="just">
                        <a:lnSpc>
                          <a:spcPct val="115000"/>
                        </a:lnSpc>
                        <a:spcBef>
                          <a:spcPts val="0"/>
                        </a:spcBef>
                        <a:spcAft>
                          <a:spcPts val="600"/>
                        </a:spcAft>
                      </a:pPr>
                      <a:endParaRPr lang="en-US" sz="1600" b="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spcBef>
                          <a:spcPts val="0"/>
                        </a:spcBef>
                        <a:spcAft>
                          <a:spcPts val="0"/>
                        </a:spcAft>
                      </a:pPr>
                      <a:r>
                        <a:rPr lang="vi-VN" sz="1600" b="0" dirty="0">
                          <a:effectLst/>
                          <a:latin typeface="+mj-lt"/>
                          <a:ea typeface="Courier New" panose="02070309020205020404" pitchFamily="49" charset="0"/>
                        </a:rPr>
                        <a:t> </a:t>
                      </a:r>
                      <a:r>
                        <a:rPr lang="vi-VN" sz="1600" b="0" dirty="0" smtClean="0">
                          <a:effectLst/>
                          <a:latin typeface="+mj-lt"/>
                          <a:ea typeface="Times New Roman" panose="02020603050405020304" pitchFamily="18" charset="0"/>
                        </a:rPr>
                        <a:t>- Mọi người yêu thương, cảm thông</a:t>
                      </a:r>
                      <a:r>
                        <a:rPr lang="en-US" sz="1600" b="0" dirty="0" smtClean="0">
                          <a:effectLst/>
                          <a:latin typeface="+mj-lt"/>
                          <a:ea typeface="Times New Roman" panose="02020603050405020304" pitchFamily="18" charset="0"/>
                        </a:rPr>
                        <a:t>,</a:t>
                      </a:r>
                      <a:r>
                        <a:rPr lang="en-US" sz="1600" b="0" baseline="0" dirty="0" smtClean="0">
                          <a:effectLst/>
                          <a:latin typeface="+mj-lt"/>
                          <a:ea typeface="Times New Roman" panose="02020603050405020304" pitchFamily="18" charset="0"/>
                        </a:rPr>
                        <a:t> </a:t>
                      </a:r>
                      <a:r>
                        <a:rPr lang="vi-VN" sz="1600" b="0" dirty="0" smtClean="0">
                          <a:effectLst/>
                          <a:latin typeface="+mj-lt"/>
                          <a:ea typeface="Times New Roman" panose="02020603050405020304" pitchFamily="18" charset="0"/>
                        </a:rPr>
                        <a:t>chia sẻ với nhau.</a:t>
                      </a:r>
                      <a:endParaRPr lang="en-US" sz="1600" b="0" dirty="0" smtClean="0">
                        <a:effectLst/>
                        <a:latin typeface="+mj-lt"/>
                        <a:ea typeface="Times New Roman" panose="02020603050405020304" pitchFamily="18" charset="0"/>
                      </a:endParaRPr>
                    </a:p>
                    <a:p>
                      <a:r>
                        <a:rPr lang="vi-VN" sz="1600" b="0" dirty="0" smtClean="0">
                          <a:solidFill>
                            <a:srgbClr val="000000"/>
                          </a:solidFill>
                          <a:effectLst/>
                          <a:latin typeface="+mj-lt"/>
                          <a:ea typeface="Courier New" panose="02070309020205020404" pitchFamily="49" charset="0"/>
                        </a:rPr>
                        <a:t>Cùng nhau giúp đỡ người dân ở các vùng miền khó khăn</a:t>
                      </a:r>
                      <a:endParaRPr lang="en-US" sz="1600" b="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744567"/>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panose="02020603050405020304" pitchFamily="18" charset="0"/>
                <a:ea typeface="Times New Roman" panose="02020603050405020304" pitchFamily="18" charset="0"/>
                <a:cs typeface="Times" panose="02020603050405020304" pitchFamily="18" charset="0"/>
              </a:rPr>
              <a:t>PHIẾU BÀI TẬP (THẢO LUẬN NHÓM)</a:t>
            </a:r>
            <a:endParaRPr lang="en-US" sz="2800" b="1" dirty="0">
              <a:solidFill>
                <a:srgbClr val="0000FF"/>
              </a:solidFill>
              <a:latin typeface="Times" panose="02020603050405020304" pitchFamily="18" charset="0"/>
              <a:ea typeface="Times New Roman" panose="02020603050405020304" pitchFamily="18" charset="0"/>
              <a:cs typeface="Times"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201167" y="1329343"/>
            <a:ext cx="2321777" cy="119178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8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304801" y="129308"/>
            <a:ext cx="9827092" cy="6585527"/>
          </a:xfrm>
          <a:prstGeom prst="rect">
            <a:avLst/>
          </a:prstGeom>
        </p:spPr>
      </p:pic>
      <p:sp>
        <p:nvSpPr>
          <p:cNvPr id="14" name="Text Box 5"/>
          <p:cNvSpPr txBox="1">
            <a:spLocks noChangeArrowheads="1"/>
          </p:cNvSpPr>
          <p:nvPr/>
        </p:nvSpPr>
        <p:spPr bwMode="auto">
          <a:xfrm>
            <a:off x="2041236" y="785897"/>
            <a:ext cx="6778029" cy="313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US" sz="2400" b="1" dirty="0">
                <a:solidFill>
                  <a:srgbClr val="0000FF"/>
                </a:solidFill>
                <a:latin typeface="+mj-lt"/>
              </a:rPr>
              <a:t>-</a:t>
            </a:r>
            <a:r>
              <a:rPr lang="en-US" sz="2400" b="1" dirty="0" err="1" smtClean="0">
                <a:solidFill>
                  <a:srgbClr val="0000FF"/>
                </a:solidFill>
                <a:latin typeface="+mj-lt"/>
              </a:rPr>
              <a:t>Biểu</a:t>
            </a:r>
            <a:r>
              <a:rPr lang="en-US" sz="2400" b="1" dirty="0" smtClean="0">
                <a:solidFill>
                  <a:srgbClr val="0000FF"/>
                </a:solidFill>
                <a:latin typeface="+mj-lt"/>
              </a:rPr>
              <a:t> </a:t>
            </a:r>
            <a:r>
              <a:rPr lang="en-US" sz="2400" b="1" dirty="0" err="1" smtClean="0">
                <a:solidFill>
                  <a:srgbClr val="0000FF"/>
                </a:solidFill>
                <a:latin typeface="+mj-lt"/>
              </a:rPr>
              <a:t>hiện</a:t>
            </a:r>
            <a:endParaRPr lang="en-US" sz="2400" b="1" dirty="0" smtClean="0">
              <a:solidFill>
                <a:srgbClr val="0000FF"/>
              </a:solidFill>
              <a:latin typeface="+mj-lt"/>
            </a:endParaRPr>
          </a:p>
          <a:p>
            <a:pPr>
              <a:buNone/>
            </a:pPr>
            <a:r>
              <a:rPr lang="en-US" sz="2400" b="1" dirty="0" smtClean="0">
                <a:solidFill>
                  <a:srgbClr val="0000FF"/>
                </a:solidFill>
                <a:latin typeface="+mj-lt"/>
              </a:rPr>
              <a:t>+ </a:t>
            </a:r>
            <a:r>
              <a:rPr lang="en-US" sz="2400" b="1" dirty="0" err="1" smtClean="0">
                <a:solidFill>
                  <a:srgbClr val="0000FF"/>
                </a:solidFill>
                <a:latin typeface="+mj-lt"/>
              </a:rPr>
              <a:t>Gia</a:t>
            </a:r>
            <a:r>
              <a:rPr lang="en-US" sz="2400" b="1" dirty="0" smtClean="0">
                <a:solidFill>
                  <a:srgbClr val="0000FF"/>
                </a:solidFill>
                <a:latin typeface="+mj-lt"/>
              </a:rPr>
              <a:t> </a:t>
            </a:r>
            <a:r>
              <a:rPr lang="en-US" sz="2400" b="1" dirty="0" err="1" smtClean="0">
                <a:solidFill>
                  <a:srgbClr val="0000FF"/>
                </a:solidFill>
                <a:latin typeface="+mj-lt"/>
              </a:rPr>
              <a:t>đình</a:t>
            </a:r>
            <a:r>
              <a:rPr lang="en-US" sz="2400" b="1" dirty="0" smtClean="0">
                <a:solidFill>
                  <a:srgbClr val="0000FF"/>
                </a:solidFill>
                <a:latin typeface="+mj-lt"/>
              </a:rPr>
              <a:t>: </a:t>
            </a:r>
            <a:r>
              <a:rPr lang="en-US" sz="2400" b="1" dirty="0" err="1" smtClean="0">
                <a:solidFill>
                  <a:srgbClr val="0000FF"/>
                </a:solidFill>
                <a:latin typeface="+mj-lt"/>
              </a:rPr>
              <a:t>Quan</a:t>
            </a:r>
            <a:r>
              <a:rPr lang="en-US" sz="2400" b="1" dirty="0" smtClean="0">
                <a:solidFill>
                  <a:srgbClr val="0000FF"/>
                </a:solidFill>
                <a:latin typeface="+mj-lt"/>
              </a:rPr>
              <a:t> </a:t>
            </a:r>
            <a:r>
              <a:rPr lang="en-US" sz="2400" b="1" dirty="0" err="1" smtClean="0">
                <a:solidFill>
                  <a:srgbClr val="0000FF"/>
                </a:solidFill>
                <a:latin typeface="+mj-lt"/>
              </a:rPr>
              <a:t>tâm</a:t>
            </a:r>
            <a:r>
              <a:rPr lang="en-US" sz="2400" b="1" dirty="0" smtClean="0">
                <a:solidFill>
                  <a:srgbClr val="0000FF"/>
                </a:solidFill>
                <a:latin typeface="+mj-lt"/>
              </a:rPr>
              <a:t>, </a:t>
            </a:r>
            <a:r>
              <a:rPr lang="en-US" sz="2400" b="1" dirty="0" err="1" smtClean="0">
                <a:solidFill>
                  <a:srgbClr val="0000FF"/>
                </a:solidFill>
                <a:latin typeface="+mj-lt"/>
              </a:rPr>
              <a:t>chăm</a:t>
            </a:r>
            <a:r>
              <a:rPr lang="en-US" sz="2400" b="1" dirty="0" smtClean="0">
                <a:solidFill>
                  <a:srgbClr val="0000FF"/>
                </a:solidFill>
                <a:latin typeface="+mj-lt"/>
              </a:rPr>
              <a:t> </a:t>
            </a:r>
            <a:r>
              <a:rPr lang="en-US" sz="2400" b="1" dirty="0" err="1" smtClean="0">
                <a:solidFill>
                  <a:srgbClr val="0000FF"/>
                </a:solidFill>
                <a:latin typeface="+mj-lt"/>
              </a:rPr>
              <a:t>sóc</a:t>
            </a:r>
            <a:r>
              <a:rPr lang="en-US" sz="2400" b="1" dirty="0" smtClean="0">
                <a:solidFill>
                  <a:srgbClr val="0000FF"/>
                </a:solidFill>
                <a:latin typeface="+mj-lt"/>
              </a:rPr>
              <a:t>, </a:t>
            </a:r>
            <a:r>
              <a:rPr lang="en-US" sz="2400" b="1" dirty="0" err="1" smtClean="0">
                <a:solidFill>
                  <a:srgbClr val="0000FF"/>
                </a:solidFill>
                <a:latin typeface="+mj-lt"/>
              </a:rPr>
              <a:t>động</a:t>
            </a:r>
            <a:r>
              <a:rPr lang="en-US" sz="2400" b="1" dirty="0" smtClean="0">
                <a:solidFill>
                  <a:srgbClr val="0000FF"/>
                </a:solidFill>
                <a:latin typeface="+mj-lt"/>
              </a:rPr>
              <a:t> </a:t>
            </a:r>
            <a:r>
              <a:rPr lang="en-US" sz="2400" b="1" dirty="0" err="1" smtClean="0">
                <a:solidFill>
                  <a:srgbClr val="0000FF"/>
                </a:solidFill>
                <a:latin typeface="+mj-lt"/>
              </a:rPr>
              <a:t>viên</a:t>
            </a:r>
            <a:r>
              <a:rPr lang="en-US" sz="2400" b="1" dirty="0" smtClean="0">
                <a:solidFill>
                  <a:srgbClr val="0000FF"/>
                </a:solidFill>
                <a:latin typeface="+mj-lt"/>
              </a:rPr>
              <a:t>, </a:t>
            </a:r>
            <a:r>
              <a:rPr lang="en-US" sz="2400" b="1" dirty="0" err="1" smtClean="0">
                <a:solidFill>
                  <a:srgbClr val="0000FF"/>
                </a:solidFill>
                <a:latin typeface="+mj-lt"/>
              </a:rPr>
              <a:t>giúp</a:t>
            </a:r>
            <a:r>
              <a:rPr lang="en-US" sz="2400" b="1" dirty="0" smtClean="0">
                <a:solidFill>
                  <a:srgbClr val="0000FF"/>
                </a:solidFill>
                <a:latin typeface="+mj-lt"/>
              </a:rPr>
              <a:t> </a:t>
            </a:r>
            <a:r>
              <a:rPr lang="en-US" sz="2400" b="1" dirty="0" err="1" smtClean="0">
                <a:solidFill>
                  <a:srgbClr val="0000FF"/>
                </a:solidFill>
                <a:latin typeface="+mj-lt"/>
              </a:rPr>
              <a:t>đỡ</a:t>
            </a:r>
            <a:r>
              <a:rPr lang="en-US" sz="2400" b="1" dirty="0" smtClean="0">
                <a:solidFill>
                  <a:srgbClr val="0000FF"/>
                </a:solidFill>
                <a:latin typeface="+mj-lt"/>
              </a:rPr>
              <a:t> </a:t>
            </a:r>
            <a:r>
              <a:rPr lang="en-US" sz="2400" b="1" dirty="0" err="1" smtClean="0">
                <a:solidFill>
                  <a:srgbClr val="0000FF"/>
                </a:solidFill>
                <a:latin typeface="+mj-lt"/>
              </a:rPr>
              <a:t>lẫn</a:t>
            </a:r>
            <a:r>
              <a:rPr lang="en-US" sz="2400" b="1" dirty="0" smtClean="0">
                <a:solidFill>
                  <a:srgbClr val="0000FF"/>
                </a:solidFill>
                <a:latin typeface="+mj-lt"/>
              </a:rPr>
              <a:t> </a:t>
            </a:r>
            <a:r>
              <a:rPr lang="en-US" sz="2400" b="1" dirty="0" err="1" smtClean="0">
                <a:solidFill>
                  <a:srgbClr val="0000FF"/>
                </a:solidFill>
                <a:latin typeface="+mj-lt"/>
              </a:rPr>
              <a:t>nhau</a:t>
            </a:r>
            <a:r>
              <a:rPr lang="en-US" sz="2400" b="1" dirty="0" smtClean="0">
                <a:solidFill>
                  <a:srgbClr val="0000FF"/>
                </a:solidFill>
                <a:latin typeface="+mj-lt"/>
              </a:rPr>
              <a:t> </a:t>
            </a:r>
            <a:r>
              <a:rPr lang="en-US" sz="2400" b="1" dirty="0" err="1" smtClean="0">
                <a:solidFill>
                  <a:srgbClr val="0000FF"/>
                </a:solidFill>
                <a:latin typeface="+mj-lt"/>
              </a:rPr>
              <a:t>khi</a:t>
            </a:r>
            <a:r>
              <a:rPr lang="en-US" sz="2400" b="1" dirty="0" smtClean="0">
                <a:solidFill>
                  <a:srgbClr val="0000FF"/>
                </a:solidFill>
                <a:latin typeface="+mj-lt"/>
              </a:rPr>
              <a:t> </a:t>
            </a:r>
            <a:r>
              <a:rPr lang="en-US" sz="2400" b="1" dirty="0" err="1" smtClean="0">
                <a:solidFill>
                  <a:srgbClr val="0000FF"/>
                </a:solidFill>
                <a:latin typeface="+mj-lt"/>
              </a:rPr>
              <a:t>gặp</a:t>
            </a:r>
            <a:r>
              <a:rPr lang="en-US" sz="2400" b="1" dirty="0" smtClean="0">
                <a:solidFill>
                  <a:srgbClr val="0000FF"/>
                </a:solidFill>
                <a:latin typeface="+mj-lt"/>
              </a:rPr>
              <a:t> </a:t>
            </a:r>
            <a:r>
              <a:rPr lang="en-US" sz="2400" b="1" dirty="0" err="1" smtClean="0">
                <a:solidFill>
                  <a:srgbClr val="0000FF"/>
                </a:solidFill>
                <a:latin typeface="+mj-lt"/>
              </a:rPr>
              <a:t>khó</a:t>
            </a:r>
            <a:r>
              <a:rPr lang="en-US" sz="2400" b="1" dirty="0" smtClean="0">
                <a:solidFill>
                  <a:srgbClr val="0000FF"/>
                </a:solidFill>
                <a:latin typeface="+mj-lt"/>
              </a:rPr>
              <a:t> </a:t>
            </a:r>
            <a:r>
              <a:rPr lang="en-US" sz="2400" b="1" dirty="0" err="1" smtClean="0">
                <a:solidFill>
                  <a:srgbClr val="0000FF"/>
                </a:solidFill>
                <a:latin typeface="+mj-lt"/>
              </a:rPr>
              <a:t>khăn</a:t>
            </a:r>
            <a:r>
              <a:rPr lang="en-US" sz="2400" b="1" dirty="0" smtClean="0">
                <a:solidFill>
                  <a:srgbClr val="0000FF"/>
                </a:solidFill>
                <a:latin typeface="+mj-lt"/>
              </a:rPr>
              <a:t>.</a:t>
            </a:r>
          </a:p>
          <a:p>
            <a:pPr>
              <a:buNone/>
            </a:pPr>
            <a:r>
              <a:rPr lang="en-US" sz="2400" b="1" dirty="0" smtClean="0">
                <a:solidFill>
                  <a:srgbClr val="0000FF"/>
                </a:solidFill>
                <a:latin typeface="+mj-lt"/>
              </a:rPr>
              <a:t>+ </a:t>
            </a:r>
            <a:r>
              <a:rPr lang="en-US" sz="2400" b="1" dirty="0" err="1" smtClean="0">
                <a:solidFill>
                  <a:srgbClr val="0000FF"/>
                </a:solidFill>
                <a:latin typeface="+mj-lt"/>
              </a:rPr>
              <a:t>Nhà</a:t>
            </a:r>
            <a:r>
              <a:rPr lang="en-US" sz="2400" b="1" dirty="0" smtClean="0">
                <a:solidFill>
                  <a:srgbClr val="0000FF"/>
                </a:solidFill>
                <a:latin typeface="+mj-lt"/>
              </a:rPr>
              <a:t> </a:t>
            </a:r>
            <a:r>
              <a:rPr lang="en-US" sz="2400" b="1" dirty="0" err="1" smtClean="0">
                <a:solidFill>
                  <a:srgbClr val="0000FF"/>
                </a:solidFill>
                <a:latin typeface="+mj-lt"/>
              </a:rPr>
              <a:t>trường</a:t>
            </a:r>
            <a:r>
              <a:rPr lang="en-US" sz="2400" b="1" dirty="0" smtClean="0">
                <a:solidFill>
                  <a:srgbClr val="0000FF"/>
                </a:solidFill>
                <a:latin typeface="+mj-lt"/>
              </a:rPr>
              <a:t>: </a:t>
            </a:r>
            <a:r>
              <a:rPr lang="en-US" sz="2400" b="1" dirty="0" err="1" smtClean="0">
                <a:solidFill>
                  <a:srgbClr val="0000FF"/>
                </a:solidFill>
                <a:latin typeface="+mj-lt"/>
              </a:rPr>
              <a:t>Học</a:t>
            </a:r>
            <a:r>
              <a:rPr lang="en-US" sz="2400" b="1" dirty="0" smtClean="0">
                <a:solidFill>
                  <a:srgbClr val="0000FF"/>
                </a:solidFill>
                <a:latin typeface="+mj-lt"/>
              </a:rPr>
              <a:t> </a:t>
            </a:r>
            <a:r>
              <a:rPr lang="en-US" sz="2400" b="1" dirty="0" err="1" smtClean="0">
                <a:solidFill>
                  <a:srgbClr val="0000FF"/>
                </a:solidFill>
                <a:latin typeface="+mj-lt"/>
              </a:rPr>
              <a:t>sinh</a:t>
            </a:r>
            <a:r>
              <a:rPr lang="en-US" sz="2400" b="1" dirty="0" smtClean="0">
                <a:solidFill>
                  <a:srgbClr val="0000FF"/>
                </a:solidFill>
                <a:latin typeface="+mj-lt"/>
              </a:rPr>
              <a:t> </a:t>
            </a:r>
            <a:r>
              <a:rPr lang="en-US" sz="2400" b="1" dirty="0" err="1" smtClean="0">
                <a:solidFill>
                  <a:srgbClr val="0000FF"/>
                </a:solidFill>
                <a:latin typeface="+mj-lt"/>
              </a:rPr>
              <a:t>hỗ</a:t>
            </a:r>
            <a:r>
              <a:rPr lang="en-US" sz="2400" b="1" dirty="0" smtClean="0">
                <a:solidFill>
                  <a:srgbClr val="0000FF"/>
                </a:solidFill>
                <a:latin typeface="+mj-lt"/>
              </a:rPr>
              <a:t> </a:t>
            </a:r>
            <a:r>
              <a:rPr lang="en-US" sz="2400" b="1" dirty="0" err="1" smtClean="0">
                <a:solidFill>
                  <a:srgbClr val="0000FF"/>
                </a:solidFill>
                <a:latin typeface="+mj-lt"/>
              </a:rPr>
              <a:t>trợ</a:t>
            </a:r>
            <a:r>
              <a:rPr lang="en-US" sz="2400" b="1" dirty="0" smtClean="0">
                <a:solidFill>
                  <a:srgbClr val="0000FF"/>
                </a:solidFill>
                <a:latin typeface="+mj-lt"/>
              </a:rPr>
              <a:t>, </a:t>
            </a:r>
            <a:r>
              <a:rPr lang="en-US" sz="2400" b="1" dirty="0" err="1" smtClean="0">
                <a:solidFill>
                  <a:srgbClr val="0000FF"/>
                </a:solidFill>
                <a:latin typeface="+mj-lt"/>
              </a:rPr>
              <a:t>giúp</a:t>
            </a:r>
            <a:r>
              <a:rPr lang="en-US" sz="2400" b="1" dirty="0" smtClean="0">
                <a:solidFill>
                  <a:srgbClr val="0000FF"/>
                </a:solidFill>
                <a:latin typeface="+mj-lt"/>
              </a:rPr>
              <a:t>  </a:t>
            </a:r>
            <a:r>
              <a:rPr lang="en-US" sz="2400" b="1" dirty="0" err="1" smtClean="0">
                <a:solidFill>
                  <a:srgbClr val="0000FF"/>
                </a:solidFill>
                <a:latin typeface="+mj-lt"/>
              </a:rPr>
              <a:t>đỡ</a:t>
            </a:r>
            <a:r>
              <a:rPr lang="en-US" sz="2400" b="1" dirty="0" smtClean="0">
                <a:solidFill>
                  <a:srgbClr val="0000FF"/>
                </a:solidFill>
                <a:latin typeface="+mj-lt"/>
              </a:rPr>
              <a:t> </a:t>
            </a:r>
            <a:r>
              <a:rPr lang="en-US" sz="2400" b="1" dirty="0" err="1" smtClean="0">
                <a:solidFill>
                  <a:srgbClr val="0000FF"/>
                </a:solidFill>
                <a:latin typeface="+mj-lt"/>
              </a:rPr>
              <a:t>nhau</a:t>
            </a:r>
            <a:r>
              <a:rPr lang="en-US" sz="2400" b="1" dirty="0" smtClean="0">
                <a:solidFill>
                  <a:srgbClr val="0000FF"/>
                </a:solidFill>
                <a:latin typeface="+mj-lt"/>
              </a:rPr>
              <a:t> </a:t>
            </a:r>
            <a:r>
              <a:rPr lang="en-US" sz="2400" b="1" dirty="0" err="1" smtClean="0">
                <a:solidFill>
                  <a:srgbClr val="0000FF"/>
                </a:solidFill>
                <a:latin typeface="+mj-lt"/>
              </a:rPr>
              <a:t>trong</a:t>
            </a:r>
            <a:r>
              <a:rPr lang="en-US" sz="2400" b="1" dirty="0" smtClean="0">
                <a:solidFill>
                  <a:srgbClr val="0000FF"/>
                </a:solidFill>
                <a:latin typeface="+mj-lt"/>
              </a:rPr>
              <a:t> </a:t>
            </a:r>
            <a:r>
              <a:rPr lang="en-US" sz="2400" b="1" dirty="0" err="1" smtClean="0">
                <a:solidFill>
                  <a:srgbClr val="0000FF"/>
                </a:solidFill>
                <a:latin typeface="+mj-lt"/>
              </a:rPr>
              <a:t>học</a:t>
            </a:r>
            <a:r>
              <a:rPr lang="en-US" sz="2400" b="1" dirty="0" smtClean="0">
                <a:solidFill>
                  <a:srgbClr val="0000FF"/>
                </a:solidFill>
                <a:latin typeface="+mj-lt"/>
              </a:rPr>
              <a:t> </a:t>
            </a:r>
            <a:r>
              <a:rPr lang="en-US" sz="2400" b="1" dirty="0" err="1" smtClean="0">
                <a:solidFill>
                  <a:srgbClr val="0000FF"/>
                </a:solidFill>
                <a:latin typeface="+mj-lt"/>
              </a:rPr>
              <a:t>tập</a:t>
            </a:r>
            <a:r>
              <a:rPr lang="en-US" sz="2400" b="1" dirty="0" smtClean="0">
                <a:solidFill>
                  <a:srgbClr val="0000FF"/>
                </a:solidFill>
                <a:latin typeface="+mj-lt"/>
              </a:rPr>
              <a:t>, </a:t>
            </a:r>
            <a:r>
              <a:rPr lang="en-US" sz="2400" b="1" dirty="0" err="1" smtClean="0">
                <a:solidFill>
                  <a:srgbClr val="0000FF"/>
                </a:solidFill>
                <a:latin typeface="+mj-lt"/>
              </a:rPr>
              <a:t>rèn</a:t>
            </a:r>
            <a:r>
              <a:rPr lang="en-US" sz="2400" b="1" dirty="0" smtClean="0">
                <a:solidFill>
                  <a:srgbClr val="0000FF"/>
                </a:solidFill>
                <a:latin typeface="+mj-lt"/>
              </a:rPr>
              <a:t> </a:t>
            </a:r>
            <a:r>
              <a:rPr lang="en-US" sz="2400" b="1" dirty="0" err="1" smtClean="0">
                <a:solidFill>
                  <a:srgbClr val="0000FF"/>
                </a:solidFill>
                <a:latin typeface="+mj-lt"/>
              </a:rPr>
              <a:t>luyện</a:t>
            </a:r>
            <a:r>
              <a:rPr lang="en-US" sz="2400" b="1" dirty="0" smtClean="0">
                <a:solidFill>
                  <a:srgbClr val="0000FF"/>
                </a:solidFill>
                <a:latin typeface="+mj-lt"/>
              </a:rPr>
              <a:t>; </a:t>
            </a:r>
            <a:r>
              <a:rPr lang="en-US" sz="2400" b="1" dirty="0" err="1" smtClean="0">
                <a:solidFill>
                  <a:srgbClr val="0000FF"/>
                </a:solidFill>
                <a:latin typeface="+mj-lt"/>
              </a:rPr>
              <a:t>Thầy</a:t>
            </a:r>
            <a:r>
              <a:rPr lang="en-US" sz="2400" b="1" dirty="0" smtClean="0">
                <a:solidFill>
                  <a:srgbClr val="0000FF"/>
                </a:solidFill>
                <a:latin typeface="+mj-lt"/>
              </a:rPr>
              <a:t> </a:t>
            </a:r>
            <a:r>
              <a:rPr lang="en-US" sz="2400" b="1" dirty="0" err="1" smtClean="0">
                <a:solidFill>
                  <a:srgbClr val="0000FF"/>
                </a:solidFill>
                <a:latin typeface="+mj-lt"/>
              </a:rPr>
              <a:t>cô</a:t>
            </a:r>
            <a:r>
              <a:rPr lang="en-US" sz="2400" b="1" dirty="0" smtClean="0">
                <a:solidFill>
                  <a:srgbClr val="0000FF"/>
                </a:solidFill>
                <a:latin typeface="+mj-lt"/>
              </a:rPr>
              <a:t> </a:t>
            </a:r>
            <a:r>
              <a:rPr lang="en-US" sz="2400" b="1" dirty="0" err="1" smtClean="0">
                <a:solidFill>
                  <a:srgbClr val="0000FF"/>
                </a:solidFill>
                <a:latin typeface="+mj-lt"/>
              </a:rPr>
              <a:t>động</a:t>
            </a:r>
            <a:r>
              <a:rPr lang="en-US" sz="2400" b="1" dirty="0" smtClean="0">
                <a:solidFill>
                  <a:srgbClr val="0000FF"/>
                </a:solidFill>
                <a:latin typeface="+mj-lt"/>
              </a:rPr>
              <a:t> </a:t>
            </a:r>
            <a:r>
              <a:rPr lang="en-US" sz="2400" b="1" dirty="0" err="1" smtClean="0">
                <a:solidFill>
                  <a:srgbClr val="0000FF"/>
                </a:solidFill>
                <a:latin typeface="+mj-lt"/>
              </a:rPr>
              <a:t>viên</a:t>
            </a:r>
            <a:r>
              <a:rPr lang="en-US" sz="2400" b="1" dirty="0" smtClean="0">
                <a:solidFill>
                  <a:srgbClr val="0000FF"/>
                </a:solidFill>
                <a:latin typeface="+mj-lt"/>
              </a:rPr>
              <a:t>, </a:t>
            </a:r>
            <a:r>
              <a:rPr lang="en-US" sz="2400" b="1" dirty="0" err="1" smtClean="0">
                <a:solidFill>
                  <a:srgbClr val="0000FF"/>
                </a:solidFill>
                <a:latin typeface="+mj-lt"/>
              </a:rPr>
              <a:t>dạy</a:t>
            </a:r>
            <a:r>
              <a:rPr lang="en-US" sz="2400" b="1" dirty="0" smtClean="0">
                <a:solidFill>
                  <a:srgbClr val="0000FF"/>
                </a:solidFill>
                <a:latin typeface="+mj-lt"/>
              </a:rPr>
              <a:t> </a:t>
            </a:r>
            <a:r>
              <a:rPr lang="en-US" sz="2400" b="1" dirty="0" err="1" smtClean="0">
                <a:solidFill>
                  <a:srgbClr val="0000FF"/>
                </a:solidFill>
                <a:latin typeface="+mj-lt"/>
              </a:rPr>
              <a:t>bảo</a:t>
            </a:r>
            <a:r>
              <a:rPr lang="en-US" sz="2400" b="1" dirty="0" smtClean="0">
                <a:solidFill>
                  <a:srgbClr val="0000FF"/>
                </a:solidFill>
                <a:latin typeface="+mj-lt"/>
              </a:rPr>
              <a:t> </a:t>
            </a:r>
            <a:r>
              <a:rPr lang="en-US" sz="2400" b="1" dirty="0" err="1" smtClean="0">
                <a:solidFill>
                  <a:srgbClr val="0000FF"/>
                </a:solidFill>
                <a:latin typeface="+mj-lt"/>
              </a:rPr>
              <a:t>học</a:t>
            </a:r>
            <a:r>
              <a:rPr lang="en-US" sz="2400" b="1" dirty="0" smtClean="0">
                <a:solidFill>
                  <a:srgbClr val="0000FF"/>
                </a:solidFill>
                <a:latin typeface="+mj-lt"/>
              </a:rPr>
              <a:t> </a:t>
            </a:r>
            <a:r>
              <a:rPr lang="en-US" sz="2400" b="1" dirty="0" err="1" smtClean="0">
                <a:solidFill>
                  <a:srgbClr val="0000FF"/>
                </a:solidFill>
                <a:latin typeface="+mj-lt"/>
              </a:rPr>
              <a:t>sinh</a:t>
            </a:r>
            <a:r>
              <a:rPr lang="en-US" sz="2400" b="1" dirty="0" smtClean="0">
                <a:solidFill>
                  <a:srgbClr val="0000FF"/>
                </a:solidFill>
                <a:latin typeface="+mj-lt"/>
              </a:rPr>
              <a:t> </a:t>
            </a:r>
            <a:r>
              <a:rPr lang="en-US" sz="2400" b="1" dirty="0" err="1" smtClean="0">
                <a:solidFill>
                  <a:srgbClr val="0000FF"/>
                </a:solidFill>
                <a:latin typeface="+mj-lt"/>
              </a:rPr>
              <a:t>tận</a:t>
            </a:r>
            <a:r>
              <a:rPr lang="en-US" sz="2400" b="1" dirty="0" smtClean="0">
                <a:solidFill>
                  <a:srgbClr val="0000FF"/>
                </a:solidFill>
                <a:latin typeface="+mj-lt"/>
              </a:rPr>
              <a:t> </a:t>
            </a:r>
            <a:r>
              <a:rPr lang="en-US" sz="2400" b="1" dirty="0" err="1" smtClean="0">
                <a:solidFill>
                  <a:srgbClr val="0000FF"/>
                </a:solidFill>
                <a:latin typeface="+mj-lt"/>
              </a:rPr>
              <a:t>tình</a:t>
            </a:r>
            <a:r>
              <a:rPr lang="en-US" sz="2400" b="1" dirty="0" smtClean="0">
                <a:solidFill>
                  <a:srgbClr val="0000FF"/>
                </a:solidFill>
                <a:latin typeface="+mj-lt"/>
              </a:rPr>
              <a:t>; </a:t>
            </a:r>
            <a:r>
              <a:rPr lang="en-US" sz="2400" b="1" dirty="0" err="1" smtClean="0">
                <a:solidFill>
                  <a:srgbClr val="0000FF"/>
                </a:solidFill>
                <a:latin typeface="+mj-lt"/>
              </a:rPr>
              <a:t>Học</a:t>
            </a:r>
            <a:r>
              <a:rPr lang="en-US" sz="2400" b="1" dirty="0" smtClean="0">
                <a:solidFill>
                  <a:srgbClr val="0000FF"/>
                </a:solidFill>
                <a:latin typeface="+mj-lt"/>
              </a:rPr>
              <a:t> </a:t>
            </a:r>
            <a:r>
              <a:rPr lang="en-US" sz="2400" b="1" dirty="0" err="1" smtClean="0">
                <a:solidFill>
                  <a:srgbClr val="0000FF"/>
                </a:solidFill>
                <a:latin typeface="+mj-lt"/>
              </a:rPr>
              <a:t>sinh</a:t>
            </a:r>
            <a:r>
              <a:rPr lang="en-US" sz="2400" b="1" dirty="0" smtClean="0">
                <a:solidFill>
                  <a:srgbClr val="0000FF"/>
                </a:solidFill>
                <a:latin typeface="+mj-lt"/>
              </a:rPr>
              <a:t> </a:t>
            </a:r>
            <a:r>
              <a:rPr lang="en-US" sz="2400" b="1" dirty="0" err="1" smtClean="0">
                <a:solidFill>
                  <a:srgbClr val="0000FF"/>
                </a:solidFill>
                <a:latin typeface="+mj-lt"/>
              </a:rPr>
              <a:t>biết</a:t>
            </a:r>
            <a:r>
              <a:rPr lang="en-US" sz="2400" b="1" dirty="0" smtClean="0">
                <a:solidFill>
                  <a:srgbClr val="0000FF"/>
                </a:solidFill>
                <a:latin typeface="+mj-lt"/>
              </a:rPr>
              <a:t> </a:t>
            </a:r>
            <a:r>
              <a:rPr lang="en-US" sz="2400" b="1" dirty="0" err="1" smtClean="0">
                <a:solidFill>
                  <a:srgbClr val="0000FF"/>
                </a:solidFill>
                <a:latin typeface="+mj-lt"/>
              </a:rPr>
              <a:t>ơn</a:t>
            </a:r>
            <a:r>
              <a:rPr lang="en-US" sz="2400" b="1" dirty="0" smtClean="0">
                <a:solidFill>
                  <a:srgbClr val="0000FF"/>
                </a:solidFill>
                <a:latin typeface="+mj-lt"/>
              </a:rPr>
              <a:t>, </a:t>
            </a:r>
            <a:r>
              <a:rPr lang="en-US" sz="2400" b="1" dirty="0" err="1" smtClean="0">
                <a:solidFill>
                  <a:srgbClr val="0000FF"/>
                </a:solidFill>
                <a:latin typeface="+mj-lt"/>
              </a:rPr>
              <a:t>kính</a:t>
            </a:r>
            <a:r>
              <a:rPr lang="en-US" sz="2400" b="1" dirty="0" smtClean="0">
                <a:solidFill>
                  <a:srgbClr val="0000FF"/>
                </a:solidFill>
                <a:latin typeface="+mj-lt"/>
              </a:rPr>
              <a:t> </a:t>
            </a:r>
            <a:r>
              <a:rPr lang="en-US" sz="2400" b="1" dirty="0" err="1" smtClean="0">
                <a:solidFill>
                  <a:srgbClr val="0000FF"/>
                </a:solidFill>
                <a:latin typeface="+mj-lt"/>
              </a:rPr>
              <a:t>trọng</a:t>
            </a:r>
            <a:r>
              <a:rPr lang="en-US" sz="2400" b="1" dirty="0" smtClean="0">
                <a:solidFill>
                  <a:srgbClr val="0000FF"/>
                </a:solidFill>
                <a:latin typeface="+mj-lt"/>
              </a:rPr>
              <a:t> </a:t>
            </a:r>
            <a:r>
              <a:rPr lang="en-US" sz="2400" b="1" dirty="0" err="1" smtClean="0">
                <a:solidFill>
                  <a:srgbClr val="0000FF"/>
                </a:solidFill>
                <a:latin typeface="+mj-lt"/>
              </a:rPr>
              <a:t>thầy</a:t>
            </a:r>
            <a:r>
              <a:rPr lang="en-US" sz="2400" b="1" dirty="0" smtClean="0">
                <a:solidFill>
                  <a:srgbClr val="0000FF"/>
                </a:solidFill>
                <a:latin typeface="+mj-lt"/>
              </a:rPr>
              <a:t> </a:t>
            </a:r>
            <a:r>
              <a:rPr lang="en-US" sz="2400" b="1" dirty="0" err="1" smtClean="0">
                <a:solidFill>
                  <a:srgbClr val="0000FF"/>
                </a:solidFill>
                <a:latin typeface="+mj-lt"/>
              </a:rPr>
              <a:t>cô</a:t>
            </a:r>
            <a:r>
              <a:rPr lang="en-US" sz="2400" b="1" dirty="0" smtClean="0">
                <a:solidFill>
                  <a:srgbClr val="0000FF"/>
                </a:solidFill>
                <a:latin typeface="+mj-lt"/>
              </a:rPr>
              <a:t>.</a:t>
            </a:r>
          </a:p>
          <a:p>
            <a:pPr>
              <a:buNone/>
            </a:pPr>
            <a:r>
              <a:rPr lang="en-US" sz="2400" b="1" dirty="0" smtClean="0">
                <a:solidFill>
                  <a:srgbClr val="0000FF"/>
                </a:solidFill>
                <a:latin typeface="+mj-lt"/>
              </a:rPr>
              <a:t>+ </a:t>
            </a:r>
            <a:r>
              <a:rPr lang="en-US" sz="2400" b="1" dirty="0" err="1" smtClean="0">
                <a:solidFill>
                  <a:srgbClr val="0000FF"/>
                </a:solidFill>
                <a:latin typeface="+mj-lt"/>
              </a:rPr>
              <a:t>Xã</a:t>
            </a:r>
            <a:r>
              <a:rPr lang="en-US" sz="2400" b="1" dirty="0" smtClean="0">
                <a:solidFill>
                  <a:srgbClr val="0000FF"/>
                </a:solidFill>
                <a:latin typeface="+mj-lt"/>
              </a:rPr>
              <a:t> </a:t>
            </a:r>
            <a:r>
              <a:rPr lang="en-US" sz="2400" b="1" dirty="0" err="1" smtClean="0">
                <a:solidFill>
                  <a:srgbClr val="0000FF"/>
                </a:solidFill>
                <a:latin typeface="+mj-lt"/>
              </a:rPr>
              <a:t>hội</a:t>
            </a:r>
            <a:r>
              <a:rPr lang="en-US" sz="2400" b="1" dirty="0" smtClean="0">
                <a:solidFill>
                  <a:srgbClr val="0000FF"/>
                </a:solidFill>
                <a:latin typeface="+mj-lt"/>
              </a:rPr>
              <a:t>: </a:t>
            </a:r>
            <a:r>
              <a:rPr lang="en-US" sz="2400" b="1" dirty="0" err="1" smtClean="0">
                <a:solidFill>
                  <a:srgbClr val="0000FF"/>
                </a:solidFill>
                <a:latin typeface="+mj-lt"/>
              </a:rPr>
              <a:t>Mọi</a:t>
            </a:r>
            <a:r>
              <a:rPr lang="en-US" sz="2400" b="1" dirty="0" smtClean="0">
                <a:solidFill>
                  <a:srgbClr val="0000FF"/>
                </a:solidFill>
                <a:latin typeface="+mj-lt"/>
              </a:rPr>
              <a:t> </a:t>
            </a:r>
            <a:r>
              <a:rPr lang="en-US" sz="2400" b="1" dirty="0" err="1" smtClean="0">
                <a:solidFill>
                  <a:srgbClr val="0000FF"/>
                </a:solidFill>
                <a:latin typeface="+mj-lt"/>
              </a:rPr>
              <a:t>người</a:t>
            </a:r>
            <a:r>
              <a:rPr lang="en-US" sz="2400" b="1" dirty="0" smtClean="0">
                <a:solidFill>
                  <a:srgbClr val="0000FF"/>
                </a:solidFill>
                <a:latin typeface="+mj-lt"/>
              </a:rPr>
              <a:t> </a:t>
            </a:r>
            <a:r>
              <a:rPr lang="en-US" sz="2400" b="1" dirty="0" err="1" smtClean="0">
                <a:solidFill>
                  <a:srgbClr val="0000FF"/>
                </a:solidFill>
                <a:latin typeface="+mj-lt"/>
              </a:rPr>
              <a:t>yêu</a:t>
            </a:r>
            <a:r>
              <a:rPr lang="en-US" sz="2400" b="1" dirty="0" smtClean="0">
                <a:solidFill>
                  <a:srgbClr val="0000FF"/>
                </a:solidFill>
                <a:latin typeface="+mj-lt"/>
              </a:rPr>
              <a:t> </a:t>
            </a:r>
            <a:r>
              <a:rPr lang="en-US" sz="2400" b="1" dirty="0" err="1" smtClean="0">
                <a:solidFill>
                  <a:srgbClr val="0000FF"/>
                </a:solidFill>
                <a:latin typeface="+mj-lt"/>
              </a:rPr>
              <a:t>thương</a:t>
            </a:r>
            <a:r>
              <a:rPr lang="en-US" sz="2400" b="1" dirty="0" smtClean="0">
                <a:solidFill>
                  <a:srgbClr val="0000FF"/>
                </a:solidFill>
                <a:latin typeface="+mj-lt"/>
              </a:rPr>
              <a:t>, </a:t>
            </a:r>
            <a:r>
              <a:rPr lang="en-US" sz="2400" b="1" dirty="0" err="1" smtClean="0">
                <a:solidFill>
                  <a:srgbClr val="0000FF"/>
                </a:solidFill>
                <a:latin typeface="+mj-lt"/>
              </a:rPr>
              <a:t>cảm</a:t>
            </a:r>
            <a:r>
              <a:rPr lang="en-US" sz="2400" b="1" dirty="0" smtClean="0">
                <a:solidFill>
                  <a:srgbClr val="0000FF"/>
                </a:solidFill>
                <a:latin typeface="+mj-lt"/>
              </a:rPr>
              <a:t> </a:t>
            </a:r>
            <a:r>
              <a:rPr lang="en-US" sz="2400" b="1" dirty="0" err="1" smtClean="0">
                <a:solidFill>
                  <a:srgbClr val="0000FF"/>
                </a:solidFill>
                <a:latin typeface="+mj-lt"/>
              </a:rPr>
              <a:t>thông</a:t>
            </a:r>
            <a:r>
              <a:rPr lang="en-US" sz="2400" b="1" dirty="0" smtClean="0">
                <a:solidFill>
                  <a:srgbClr val="0000FF"/>
                </a:solidFill>
                <a:latin typeface="+mj-lt"/>
              </a:rPr>
              <a:t>, chia </a:t>
            </a:r>
            <a:r>
              <a:rPr lang="en-US" sz="2400" b="1" dirty="0" err="1" smtClean="0">
                <a:solidFill>
                  <a:srgbClr val="0000FF"/>
                </a:solidFill>
                <a:latin typeface="+mj-lt"/>
              </a:rPr>
              <a:t>sẻ</a:t>
            </a:r>
            <a:r>
              <a:rPr lang="en-US" sz="2400" b="1" dirty="0" smtClean="0">
                <a:solidFill>
                  <a:srgbClr val="0000FF"/>
                </a:solidFill>
                <a:latin typeface="+mj-lt"/>
              </a:rPr>
              <a:t> </a:t>
            </a:r>
            <a:r>
              <a:rPr lang="en-US" sz="2400" b="1" dirty="0" err="1" smtClean="0">
                <a:solidFill>
                  <a:srgbClr val="0000FF"/>
                </a:solidFill>
                <a:latin typeface="+mj-lt"/>
              </a:rPr>
              <a:t>với</a:t>
            </a:r>
            <a:r>
              <a:rPr lang="en-US" sz="2400" b="1" dirty="0" smtClean="0">
                <a:solidFill>
                  <a:srgbClr val="0000FF"/>
                </a:solidFill>
                <a:latin typeface="+mj-lt"/>
              </a:rPr>
              <a:t> </a:t>
            </a:r>
            <a:r>
              <a:rPr lang="en-US" sz="2400" b="1" dirty="0" err="1" smtClean="0">
                <a:solidFill>
                  <a:srgbClr val="0000FF"/>
                </a:solidFill>
                <a:latin typeface="+mj-lt"/>
              </a:rPr>
              <a:t>nhau</a:t>
            </a:r>
            <a:r>
              <a:rPr lang="en-US" sz="2400" b="1" dirty="0" smtClean="0">
                <a:solidFill>
                  <a:srgbClr val="0000FF"/>
                </a:solidFill>
                <a:latin typeface="+mj-lt"/>
              </a:rPr>
              <a:t>; </a:t>
            </a:r>
            <a:r>
              <a:rPr lang="en-US" sz="2400" b="1" dirty="0" err="1" smtClean="0">
                <a:solidFill>
                  <a:srgbClr val="0000FF"/>
                </a:solidFill>
                <a:latin typeface="+mj-lt"/>
              </a:rPr>
              <a:t>Giúp</a:t>
            </a:r>
            <a:r>
              <a:rPr lang="en-US" sz="2400" b="1" dirty="0" smtClean="0">
                <a:solidFill>
                  <a:srgbClr val="0000FF"/>
                </a:solidFill>
                <a:latin typeface="+mj-lt"/>
              </a:rPr>
              <a:t> </a:t>
            </a:r>
            <a:r>
              <a:rPr lang="en-US" sz="2400" b="1" dirty="0" err="1" smtClean="0">
                <a:solidFill>
                  <a:srgbClr val="0000FF"/>
                </a:solidFill>
                <a:latin typeface="+mj-lt"/>
              </a:rPr>
              <a:t>đỡ</a:t>
            </a:r>
            <a:r>
              <a:rPr lang="en-US" sz="2400" b="1" dirty="0" smtClean="0">
                <a:solidFill>
                  <a:srgbClr val="0000FF"/>
                </a:solidFill>
                <a:latin typeface="+mj-lt"/>
              </a:rPr>
              <a:t> </a:t>
            </a:r>
            <a:r>
              <a:rPr lang="en-US" sz="2400" b="1" dirty="0" err="1" smtClean="0">
                <a:solidFill>
                  <a:srgbClr val="0000FF"/>
                </a:solidFill>
                <a:latin typeface="+mj-lt"/>
              </a:rPr>
              <a:t>nhau</a:t>
            </a:r>
            <a:r>
              <a:rPr lang="en-US" sz="2400" b="1" dirty="0" smtClean="0">
                <a:solidFill>
                  <a:srgbClr val="0000FF"/>
                </a:solidFill>
                <a:latin typeface="+mj-lt"/>
              </a:rPr>
              <a:t> </a:t>
            </a:r>
            <a:r>
              <a:rPr lang="en-US" sz="2400" b="1" dirty="0" err="1" smtClean="0">
                <a:solidFill>
                  <a:srgbClr val="0000FF"/>
                </a:solidFill>
                <a:latin typeface="+mj-lt"/>
              </a:rPr>
              <a:t>khi</a:t>
            </a:r>
            <a:r>
              <a:rPr lang="en-US" sz="2400" b="1" dirty="0" smtClean="0">
                <a:solidFill>
                  <a:srgbClr val="0000FF"/>
                </a:solidFill>
                <a:latin typeface="+mj-lt"/>
              </a:rPr>
              <a:t> </a:t>
            </a:r>
            <a:r>
              <a:rPr lang="en-US" sz="2400" b="1" dirty="0" err="1" smtClean="0">
                <a:solidFill>
                  <a:srgbClr val="0000FF"/>
                </a:solidFill>
                <a:latin typeface="+mj-lt"/>
              </a:rPr>
              <a:t>cần</a:t>
            </a:r>
            <a:r>
              <a:rPr lang="en-US" sz="2400" b="1" dirty="0" smtClean="0">
                <a:solidFill>
                  <a:srgbClr val="0000FF"/>
                </a:solidFill>
                <a:latin typeface="+mj-lt"/>
              </a:rPr>
              <a:t> </a:t>
            </a:r>
            <a:r>
              <a:rPr lang="en-US" sz="2400" b="1" dirty="0" err="1" smtClean="0">
                <a:solidFill>
                  <a:srgbClr val="0000FF"/>
                </a:solidFill>
                <a:latin typeface="+mj-lt"/>
              </a:rPr>
              <a:t>thiết</a:t>
            </a:r>
            <a:endParaRPr lang="en-US" sz="2400" b="1" dirty="0">
              <a:solidFill>
                <a:srgbClr val="0000FF"/>
              </a:solidFill>
              <a:latin typeface="+mj-lt"/>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347011" y="2319882"/>
            <a:ext cx="6035040" cy="1366528"/>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2.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Giá</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trị</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của</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tình</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y</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êu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thương con người </a:t>
            </a:r>
            <a:endPar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Đọc</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thông</a:t>
            </a:r>
            <a:r>
              <a:rPr lang="en-US" sz="2400" b="1" kern="0" dirty="0" smtClean="0">
                <a:solidFill>
                  <a:prstClr val="black"/>
                </a:solidFill>
                <a:latin typeface="Times New Roman" panose="02020603050405020304" pitchFamily="18" charset="0"/>
                <a:cs typeface="Times New Roman" panose="02020603050405020304" pitchFamily="18" charset="0"/>
              </a:rPr>
              <a:t> tin </a:t>
            </a:r>
            <a:r>
              <a:rPr lang="en-US" sz="2400" b="1" kern="0" dirty="0" err="1" smtClean="0">
                <a:solidFill>
                  <a:prstClr val="black"/>
                </a:solidFill>
                <a:latin typeface="Times New Roman" panose="02020603050405020304" pitchFamily="18" charset="0"/>
                <a:cs typeface="Times New Roman" panose="02020603050405020304" pitchFamily="18" charset="0"/>
              </a:rPr>
              <a:t>và</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4524315"/>
          </a:xfrm>
          <a:prstGeom prst="rect">
            <a:avLst/>
          </a:prstGeom>
          <a:noFill/>
        </p:spPr>
        <p:txBody>
          <a:bodyPr wrap="square" rtlCol="0">
            <a:spAutoFit/>
          </a:bodyPr>
          <a:lstStyle/>
          <a:p>
            <a:pPr algn="just"/>
            <a:r>
              <a:rPr lang="en-US" sz="2400" i="1" dirty="0" smtClean="0">
                <a:latin typeface="Times" panose="02020603050405020304" pitchFamily="18" charset="0"/>
                <a:cs typeface="Times" panose="02020603050405020304" pitchFamily="18" charset="0"/>
              </a:rPr>
              <a:t>   </a:t>
            </a:r>
            <a:r>
              <a:rPr lang="en-US" sz="2400" dirty="0" smtClean="0">
                <a:latin typeface="Times" panose="02020603050405020304" pitchFamily="18" charset="0"/>
                <a:cs typeface="Times" panose="02020603050405020304" pitchFamily="18" charset="0"/>
              </a:rPr>
              <a:t> </a:t>
            </a:r>
            <a:r>
              <a:rPr lang="vi-VN" sz="2400" dirty="0" smtClean="0">
                <a:latin typeface="Times" panose="02020603050405020304" pitchFamily="18" charset="0"/>
                <a:cs typeface="Times" panose="02020603050405020304" pitchFamily="18" charset="0"/>
              </a:rPr>
              <a:t>Các </a:t>
            </a:r>
            <a:r>
              <a:rPr lang="vi-VN" sz="2400" dirty="0">
                <a:latin typeface="Times" panose="02020603050405020304" pitchFamily="18" charset="0"/>
                <a:cs typeface="Times" panose="02020603050405020304" pitchFamily="18" charset="0"/>
              </a:rPr>
              <a:t>chương trình nhân ái trên truyền hình như những nh</a:t>
            </a:r>
            <a:r>
              <a:rPr lang="en-US" sz="2400" dirty="0">
                <a:latin typeface="Times" panose="02020603050405020304" pitchFamily="18" charset="0"/>
                <a:cs typeface="Times" panose="02020603050405020304" pitchFamily="18" charset="0"/>
              </a:rPr>
              <a:t>ị</a:t>
            </a:r>
            <a:r>
              <a:rPr lang="vi-VN" sz="2400" dirty="0">
                <a:latin typeface="Times" panose="02020603050405020304" pitchFamily="18" charset="0"/>
                <a:cs typeface="Times" panose="02020603050405020304" pitchFamily="18" charset="0"/>
              </a:rPr>
              <a:t>p cầu, mang phép màu đến v</a:t>
            </a:r>
            <a:r>
              <a:rPr lang="en-US" sz="2400" dirty="0">
                <a:latin typeface="Times" panose="02020603050405020304" pitchFamily="18" charset="0"/>
                <a:cs typeface="Times" panose="02020603050405020304" pitchFamily="18" charset="0"/>
              </a:rPr>
              <a:t>ớ</a:t>
            </a:r>
            <a:r>
              <a:rPr lang="vi-VN" sz="2400" dirty="0">
                <a:latin typeface="Times" panose="02020603050405020304" pitchFamily="18" charset="0"/>
                <a:cs typeface="Times" panose="02020603050405020304" pitchFamily="18" charset="0"/>
              </a:rPr>
              <a:t>i những người nghèo khổ, bất h</a:t>
            </a:r>
            <a:r>
              <a:rPr lang="en-US" sz="2400" dirty="0">
                <a:latin typeface="Times" panose="02020603050405020304" pitchFamily="18" charset="0"/>
                <a:cs typeface="Times" panose="02020603050405020304" pitchFamily="18" charset="0"/>
              </a:rPr>
              <a:t>ạ</a:t>
            </a:r>
            <a:r>
              <a:rPr lang="vi-VN" sz="2400" dirty="0">
                <a:latin typeface="Times" panose="02020603050405020304" pitchFamily="18" charset="0"/>
                <a:cs typeface="Times" panose="02020603050405020304" pitchFamily="18" charset="0"/>
              </a:rPr>
              <a:t>nh. </a:t>
            </a:r>
            <a:r>
              <a:rPr lang="en-US" sz="2400" dirty="0">
                <a:latin typeface="Times" panose="02020603050405020304" pitchFamily="18" charset="0"/>
                <a:cs typeface="Times" panose="02020603050405020304" pitchFamily="18" charset="0"/>
              </a:rPr>
              <a:t>Đ</a:t>
            </a:r>
            <a:r>
              <a:rPr lang="vi-VN" sz="2400" dirty="0">
                <a:latin typeface="Times" panose="02020603050405020304" pitchFamily="18" charset="0"/>
                <a:cs typeface="Times" panose="02020603050405020304" pitchFamily="18" charset="0"/>
              </a:rPr>
              <a:t>ó là thông điệp của lòng yêu thương lan toả t</a:t>
            </a:r>
            <a:r>
              <a:rPr lang="en-US" sz="2400" dirty="0">
                <a:latin typeface="Times" panose="02020603050405020304" pitchFamily="18" charset="0"/>
                <a:cs typeface="Times" panose="02020603050405020304" pitchFamily="18" charset="0"/>
              </a:rPr>
              <a:t>ớ</a:t>
            </a:r>
            <a:r>
              <a:rPr lang="vi-VN" sz="2400" dirty="0">
                <a:latin typeface="Times" panose="02020603050405020304" pitchFamily="18" charset="0"/>
                <a:cs typeface="Times" panose="02020603050405020304" pitchFamily="18" charset="0"/>
              </a:rPr>
              <a:t>i những trái tim biết rung cảm, thấu hiểu và chia </a:t>
            </a:r>
            <a:r>
              <a:rPr lang="vi-VN" sz="2400" i="1" dirty="0">
                <a:latin typeface="Times" panose="02020603050405020304" pitchFamily="18" charset="0"/>
                <a:cs typeface="Times" panose="02020603050405020304" pitchFamily="18" charset="0"/>
              </a:rPr>
              <a:t>sẻ</a:t>
            </a:r>
            <a:r>
              <a:rPr lang="vi-VN" sz="2400" dirty="0">
                <a:latin typeface="Times" panose="02020603050405020304" pitchFamily="18" charset="0"/>
                <a:cs typeface="Times" panose="02020603050405020304" pitchFamily="18" charset="0"/>
              </a:rPr>
              <a:t> v</a:t>
            </a:r>
            <a:r>
              <a:rPr lang="en-US" sz="2400" dirty="0">
                <a:latin typeface="Times" panose="02020603050405020304" pitchFamily="18" charset="0"/>
                <a:cs typeface="Times" panose="02020603050405020304" pitchFamily="18" charset="0"/>
              </a:rPr>
              <a:t>ớ</a:t>
            </a:r>
            <a:r>
              <a:rPr lang="vi-VN" sz="2400" dirty="0">
                <a:latin typeface="Times" panose="02020603050405020304" pitchFamily="18" charset="0"/>
                <a:cs typeface="Times" panose="02020603050405020304" pitchFamily="18" charset="0"/>
              </a:rPr>
              <a:t>i những mảnh đời khốn khó.</a:t>
            </a:r>
            <a:endParaRPr lang="en-US" sz="2400" dirty="0">
              <a:latin typeface="Times" panose="02020603050405020304" pitchFamily="18" charset="0"/>
              <a:cs typeface="Times" panose="02020603050405020304" pitchFamily="18" charset="0"/>
            </a:endParaRPr>
          </a:p>
          <a:p>
            <a:pPr algn="just"/>
            <a:r>
              <a:rPr lang="en-US" sz="2400" dirty="0" smtClean="0">
                <a:latin typeface="Times" panose="02020603050405020304" pitchFamily="18" charset="0"/>
                <a:cs typeface="Times" panose="02020603050405020304" pitchFamily="18" charset="0"/>
              </a:rPr>
              <a:t>    </a:t>
            </a:r>
            <a:r>
              <a:rPr lang="vi-VN" sz="2400" dirty="0" smtClean="0">
                <a:latin typeface="Times" panose="02020603050405020304" pitchFamily="18" charset="0"/>
                <a:cs typeface="Times" panose="02020603050405020304" pitchFamily="18" charset="0"/>
              </a:rPr>
              <a:t>Chương </a:t>
            </a:r>
            <a:r>
              <a:rPr lang="vi-VN" sz="2400" dirty="0">
                <a:latin typeface="Times" panose="02020603050405020304" pitchFamily="18" charset="0"/>
                <a:cs typeface="Times" panose="02020603050405020304" pitchFamily="18" charset="0"/>
              </a:rPr>
              <a:t>trình </a:t>
            </a:r>
            <a:r>
              <a:rPr lang="vi-VN" sz="2400" i="1" dirty="0">
                <a:latin typeface="Times" panose="02020603050405020304" pitchFamily="18" charset="0"/>
                <a:cs typeface="Times" panose="02020603050405020304" pitchFamily="18" charset="0"/>
              </a:rPr>
              <a:t>C</a:t>
            </a:r>
            <a:r>
              <a:rPr lang="en-US" sz="2400" i="1" dirty="0">
                <a:latin typeface="Times" panose="02020603050405020304" pitchFamily="18" charset="0"/>
                <a:cs typeface="Times" panose="02020603050405020304" pitchFamily="18" charset="0"/>
              </a:rPr>
              <a:t>ặ</a:t>
            </a:r>
            <a:r>
              <a:rPr lang="vi-VN" sz="2400" i="1" dirty="0">
                <a:latin typeface="Times" panose="02020603050405020304" pitchFamily="18" charset="0"/>
                <a:cs typeface="Times" panose="02020603050405020304" pitchFamily="18" charset="0"/>
              </a:rPr>
              <a:t>p lá yêu thương</a:t>
            </a:r>
            <a:r>
              <a:rPr lang="vi-VN" sz="2400" dirty="0">
                <a:latin typeface="Times" panose="02020603050405020304" pitchFamily="18" charset="0"/>
                <a:cs typeface="Times" panose="02020603050405020304" pitchFamily="18" charset="0"/>
              </a:rPr>
              <a:t> là dự án hỗ trợ các em học sinh có hoàn cảnh khó kh</a:t>
            </a:r>
            <a:r>
              <a:rPr lang="en-US" sz="2400" dirty="0">
                <a:latin typeface="Times" panose="02020603050405020304" pitchFamily="18" charset="0"/>
                <a:cs typeface="Times" panose="02020603050405020304" pitchFamily="18" charset="0"/>
              </a:rPr>
              <a:t>ă</a:t>
            </a:r>
            <a:r>
              <a:rPr lang="vi-VN" sz="2400" dirty="0">
                <a:latin typeface="Times" panose="02020603050405020304" pitchFamily="18" charset="0"/>
                <a:cs typeface="Times" panose="02020603050405020304" pitchFamily="18" charset="0"/>
              </a:rPr>
              <a:t>n, vươn lên trong cuộc sống để tiếp tục t</a:t>
            </a:r>
            <a:r>
              <a:rPr lang="en-US" sz="2400" dirty="0">
                <a:latin typeface="Times" panose="02020603050405020304" pitchFamily="18" charset="0"/>
                <a:cs typeface="Times" panose="02020603050405020304" pitchFamily="18" charset="0"/>
              </a:rPr>
              <a:t>ớ</a:t>
            </a:r>
            <a:r>
              <a:rPr lang="vi-VN" sz="2400" dirty="0">
                <a:latin typeface="Times" panose="02020603050405020304" pitchFamily="18" charset="0"/>
                <a:cs typeface="Times" panose="02020603050405020304" pitchFamily="18" charset="0"/>
              </a:rPr>
              <a:t>i trường. Chương trình </a:t>
            </a:r>
            <a:r>
              <a:rPr lang="vi-VN" sz="2400" i="1" dirty="0">
                <a:latin typeface="Times" panose="02020603050405020304" pitchFamily="18" charset="0"/>
                <a:cs typeface="Times" panose="02020603050405020304" pitchFamily="18" charset="0"/>
              </a:rPr>
              <a:t>Xin chào cuộc s</a:t>
            </a:r>
            <a:r>
              <a:rPr lang="en-US" sz="2400" i="1" dirty="0">
                <a:latin typeface="Times" panose="02020603050405020304" pitchFamily="18" charset="0"/>
                <a:cs typeface="Times" panose="02020603050405020304" pitchFamily="18" charset="0"/>
              </a:rPr>
              <a:t>ố</a:t>
            </a:r>
            <a:r>
              <a:rPr lang="vi-VN" sz="2400" i="1" dirty="0">
                <a:latin typeface="Times" panose="02020603050405020304" pitchFamily="18" charset="0"/>
                <a:cs typeface="Times" panose="02020603050405020304" pitchFamily="18" charset="0"/>
              </a:rPr>
              <a:t>ng</a:t>
            </a:r>
            <a:r>
              <a:rPr lang="vi-VN" sz="2400" dirty="0">
                <a:latin typeface="Times" panose="02020603050405020304" pitchFamily="18" charset="0"/>
                <a:cs typeface="Times" panose="02020603050405020304" pitchFamily="18" charset="0"/>
              </a:rPr>
              <a:t> chữa lành những vết thương bằng chính tình yêu thương dành cho những em bé khuyết t</a:t>
            </a:r>
            <a:r>
              <a:rPr lang="en-US" sz="2400" dirty="0" err="1">
                <a:latin typeface="Times" panose="02020603050405020304" pitchFamily="18" charset="0"/>
                <a:cs typeface="Times" panose="02020603050405020304" pitchFamily="18" charset="0"/>
              </a:rPr>
              <a:t>ật</a:t>
            </a:r>
            <a:r>
              <a:rPr lang="vi-VN" sz="2400" dirty="0">
                <a:latin typeface="Times" panose="02020603050405020304" pitchFamily="18" charset="0"/>
                <a:cs typeface="Times" panose="02020603050405020304" pitchFamily="18" charset="0"/>
              </a:rPr>
              <a:t>. Sau mỗi ca phẫu thuật giúp các em bước ra khỏi nỗi bất h</a:t>
            </a:r>
            <a:r>
              <a:rPr lang="en-US" sz="2400" dirty="0">
                <a:latin typeface="Times" panose="02020603050405020304" pitchFamily="18" charset="0"/>
                <a:cs typeface="Times" panose="02020603050405020304" pitchFamily="18" charset="0"/>
              </a:rPr>
              <a:t>ạ</a:t>
            </a:r>
            <a:r>
              <a:rPr lang="vi-VN" sz="2400" dirty="0">
                <a:latin typeface="Times" panose="02020603050405020304" pitchFamily="18" charset="0"/>
                <a:cs typeface="Times" panose="02020603050405020304" pitchFamily="18" charset="0"/>
              </a:rPr>
              <a:t>nh, tr</a:t>
            </a:r>
            <a:r>
              <a:rPr lang="en-US" sz="2400" dirty="0">
                <a:latin typeface="Times" panose="02020603050405020304" pitchFamily="18" charset="0"/>
                <a:cs typeface="Times" panose="02020603050405020304" pitchFamily="18" charset="0"/>
              </a:rPr>
              <a:t>ở</a:t>
            </a:r>
            <a:r>
              <a:rPr lang="vi-VN" sz="2400" dirty="0">
                <a:latin typeface="Times" panose="02020603050405020304" pitchFamily="18" charset="0"/>
                <a:cs typeface="Times" panose="02020603050405020304" pitchFamily="18" charset="0"/>
              </a:rPr>
              <a:t> về </a:t>
            </a:r>
            <a:r>
              <a:rPr lang="vi-VN" sz="2400" dirty="0" smtClean="0">
                <a:latin typeface="Times" panose="02020603050405020304" pitchFamily="18" charset="0"/>
                <a:cs typeface="Times" panose="02020603050405020304" pitchFamily="18" charset="0"/>
              </a:rPr>
              <a:t>v</a:t>
            </a:r>
            <a:r>
              <a:rPr lang="en-US" sz="2400" dirty="0" smtClean="0">
                <a:latin typeface="Times" panose="02020603050405020304" pitchFamily="18" charset="0"/>
                <a:cs typeface="Times" panose="02020603050405020304" pitchFamily="18" charset="0"/>
              </a:rPr>
              <a:t>ớ</a:t>
            </a:r>
            <a:r>
              <a:rPr lang="vi-VN" sz="2400" dirty="0" smtClean="0">
                <a:latin typeface="Times" panose="02020603050405020304" pitchFamily="18" charset="0"/>
                <a:cs typeface="Times" panose="02020603050405020304" pitchFamily="18" charset="0"/>
              </a:rPr>
              <a:t>i </a:t>
            </a:r>
            <a:r>
              <a:rPr lang="vi-VN" sz="2400" dirty="0">
                <a:latin typeface="Times" panose="02020603050405020304" pitchFamily="18" charset="0"/>
                <a:cs typeface="Times" panose="02020603050405020304" pitchFamily="18" charset="0"/>
              </a:rPr>
              <a:t>tuổi thơ bình thường như các em đáng được hưởng. Chương trình </a:t>
            </a:r>
            <a:r>
              <a:rPr lang="vi-VN" sz="2400" i="1" dirty="0">
                <a:latin typeface="Times" panose="02020603050405020304" pitchFamily="18" charset="0"/>
                <a:cs typeface="Times" panose="02020603050405020304" pitchFamily="18" charset="0"/>
              </a:rPr>
              <a:t>Cùng xây mơ ước</a:t>
            </a:r>
            <a:r>
              <a:rPr lang="vi-VN" sz="2400" dirty="0">
                <a:latin typeface="Times" panose="02020603050405020304" pitchFamily="18" charset="0"/>
                <a:cs typeface="Times" panose="02020603050405020304" pitchFamily="18" charset="0"/>
              </a:rPr>
              <a:t> giúp giảm b</a:t>
            </a:r>
            <a:r>
              <a:rPr lang="en-US" sz="2400" dirty="0">
                <a:latin typeface="Times" panose="02020603050405020304" pitchFamily="18" charset="0"/>
                <a:cs typeface="Times" panose="02020603050405020304" pitchFamily="18" charset="0"/>
              </a:rPr>
              <a:t>ớ</a:t>
            </a:r>
            <a:r>
              <a:rPr lang="vi-VN" sz="2400" dirty="0">
                <a:latin typeface="Times" panose="02020603050405020304" pitchFamily="18" charset="0"/>
                <a:cs typeface="Times" panose="02020603050405020304" pitchFamily="18" charset="0"/>
              </a:rPr>
              <a:t>t những c</a:t>
            </a:r>
            <a:r>
              <a:rPr lang="en-US" sz="2400" dirty="0">
                <a:latin typeface="Times" panose="02020603050405020304" pitchFamily="18" charset="0"/>
                <a:cs typeface="Times" panose="02020603050405020304" pitchFamily="18" charset="0"/>
              </a:rPr>
              <a:t>ă</a:t>
            </a:r>
            <a:r>
              <a:rPr lang="vi-VN" sz="2400" dirty="0">
                <a:latin typeface="Times" panose="02020603050405020304" pitchFamily="18" charset="0"/>
                <a:cs typeface="Times" panose="02020603050405020304" pitchFamily="18" charset="0"/>
              </a:rPr>
              <a:t>n nhà dột nát, xiêu vẹo. Trên mảnh đất ấy, sẽ là những ngôi nhà m</a:t>
            </a:r>
            <a:r>
              <a:rPr lang="en-US" sz="2400" dirty="0">
                <a:latin typeface="Times" panose="02020603050405020304" pitchFamily="18" charset="0"/>
                <a:cs typeface="Times" panose="02020603050405020304" pitchFamily="18" charset="0"/>
              </a:rPr>
              <a:t>ớ</a:t>
            </a:r>
            <a:r>
              <a:rPr lang="vi-VN" sz="2400" dirty="0">
                <a:latin typeface="Times" panose="02020603050405020304" pitchFamily="18" charset="0"/>
                <a:cs typeface="Times" panose="02020603050405020304" pitchFamily="18" charset="0"/>
              </a:rPr>
              <a:t>i khang trang được </a:t>
            </a:r>
            <a:r>
              <a:rPr lang="vi-VN" sz="2400" dirty="0" smtClean="0">
                <a:latin typeface="Times" panose="02020603050405020304" pitchFamily="18" charset="0"/>
                <a:cs typeface="Times" panose="02020603050405020304" pitchFamily="18" charset="0"/>
              </a:rPr>
              <a:t>d</a:t>
            </a:r>
            <a:r>
              <a:rPr lang="en-US" sz="2400" dirty="0" smtClean="0">
                <a:latin typeface="Times" panose="02020603050405020304" pitchFamily="18" charset="0"/>
                <a:cs typeface="Times" panose="02020603050405020304" pitchFamily="18" charset="0"/>
              </a:rPr>
              <a:t>ự</a:t>
            </a:r>
            <a:r>
              <a:rPr lang="vi-VN" sz="2400" dirty="0" smtClean="0">
                <a:latin typeface="Times" panose="02020603050405020304" pitchFamily="18" charset="0"/>
                <a:cs typeface="Times" panose="02020603050405020304" pitchFamily="18" charset="0"/>
              </a:rPr>
              <a:t>ng </a:t>
            </a:r>
            <a:r>
              <a:rPr lang="vi-VN" sz="2400" dirty="0">
                <a:latin typeface="Times" panose="02020603050405020304" pitchFamily="18" charset="0"/>
                <a:cs typeface="Times" panose="02020603050405020304" pitchFamily="18" charset="0"/>
              </a:rPr>
              <a:t>lên từ những viên g</a:t>
            </a:r>
            <a:r>
              <a:rPr lang="en-US" sz="2400" dirty="0" err="1">
                <a:latin typeface="Times" panose="02020603050405020304" pitchFamily="18" charset="0"/>
                <a:cs typeface="Times" panose="02020603050405020304" pitchFamily="18" charset="0"/>
              </a:rPr>
              <a:t>ạch</a:t>
            </a:r>
            <a:r>
              <a:rPr lang="vi-VN" sz="2400" dirty="0">
                <a:latin typeface="Times" panose="02020603050405020304" pitchFamily="18" charset="0"/>
                <a:cs typeface="Times" panose="02020603050405020304" pitchFamily="18" charset="0"/>
              </a:rPr>
              <a:t> tình nghĩa, từ bàn tay, khối óc và tấm lòng của tất cả cộng đồng,... để mỗi ngôi nhà th</a:t>
            </a:r>
            <a:r>
              <a:rPr lang="en-US" sz="2400" dirty="0" err="1">
                <a:latin typeface="Times" panose="02020603050405020304" pitchFamily="18" charset="0"/>
                <a:cs typeface="Times" panose="02020603050405020304" pitchFamily="18" charset="0"/>
              </a:rPr>
              <a:t>ật</a:t>
            </a:r>
            <a:r>
              <a:rPr lang="vi-VN" sz="2400" dirty="0">
                <a:latin typeface="Times" panose="02020603050405020304" pitchFamily="18" charset="0"/>
                <a:cs typeface="Times" panose="02020603050405020304" pitchFamily="18" charset="0"/>
              </a:rPr>
              <a:t> sự tr</a:t>
            </a:r>
            <a:r>
              <a:rPr lang="en-US" sz="2400" dirty="0">
                <a:latin typeface="Times" panose="02020603050405020304" pitchFamily="18" charset="0"/>
                <a:cs typeface="Times" panose="02020603050405020304" pitchFamily="18" charset="0"/>
              </a:rPr>
              <a:t>ở</a:t>
            </a:r>
            <a:r>
              <a:rPr lang="vi-VN" sz="2400" dirty="0">
                <a:latin typeface="Times" panose="02020603050405020304" pitchFamily="18" charset="0"/>
                <a:cs typeface="Times" panose="02020603050405020304" pitchFamily="18" charset="0"/>
              </a:rPr>
              <a:t> thành một mái ấm, một chốn an cư, ươm mầm cho một cuộc đời m</a:t>
            </a:r>
            <a:r>
              <a:rPr lang="en-US" sz="2400" dirty="0">
                <a:latin typeface="Times" panose="02020603050405020304" pitchFamily="18" charset="0"/>
                <a:cs typeface="Times" panose="02020603050405020304" pitchFamily="18" charset="0"/>
              </a:rPr>
              <a:t>ớ</a:t>
            </a:r>
            <a:r>
              <a:rPr lang="vi-VN" sz="2400" dirty="0">
                <a:latin typeface="Times" panose="02020603050405020304" pitchFamily="18" charset="0"/>
                <a:cs typeface="Times" panose="02020603050405020304" pitchFamily="18" charset="0"/>
              </a:rPr>
              <a:t>i tươi sáng và ấm áp hơn.</a:t>
            </a:r>
            <a:endParaRPr lang="en-US" sz="2400" dirty="0">
              <a:latin typeface="Times" panose="02020603050405020304" pitchFamily="18" charset="0"/>
              <a:cs typeface="Times" panose="02020603050405020304"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1047979"/>
          </a:xfrm>
          <a:prstGeom prst="rect">
            <a:avLst/>
          </a:prstGeom>
        </p:spPr>
        <p:txBody>
          <a:bodyPr wrap="square">
            <a:spAutoFit/>
          </a:bodyPr>
          <a:lstStyle/>
          <a:p>
            <a:pPr marL="1054100" marR="0" indent="38100" algn="just">
              <a:lnSpc>
                <a:spcPct val="115000"/>
              </a:lnSpc>
              <a:spcBef>
                <a:spcPts val="0"/>
              </a:spcBef>
              <a:spcAft>
                <a:spcPts val="600"/>
              </a:spcAft>
            </a:pPr>
            <a:r>
              <a:rPr lang="vi-VN" b="1" dirty="0">
                <a:solidFill>
                  <a:srgbClr val="1D02DA"/>
                </a:solidFill>
                <a:latin typeface="+mj-lt"/>
                <a:ea typeface="Arial" panose="020B0604020202020204" pitchFamily="34" charset="0"/>
              </a:rPr>
              <a:t>Theo em, tình yêu thương con người có ý nghĩa như thế nào đối với người được nhận tình yêu thương và người </a:t>
            </a:r>
            <a:r>
              <a:rPr lang="vi-VN" b="1" dirty="0" smtClean="0">
                <a:solidFill>
                  <a:srgbClr val="1D02DA"/>
                </a:solidFill>
                <a:latin typeface="+mj-lt"/>
                <a:ea typeface="Arial" panose="020B0604020202020204" pitchFamily="34" charset="0"/>
              </a:rPr>
              <a:t>th</a:t>
            </a:r>
            <a:r>
              <a:rPr lang="en-US" b="1" dirty="0" smtClean="0">
                <a:solidFill>
                  <a:srgbClr val="1D02DA"/>
                </a:solidFill>
                <a:latin typeface="+mj-lt"/>
                <a:ea typeface="Arial" panose="020B0604020202020204" pitchFamily="34" charset="0"/>
              </a:rPr>
              <a:t>ể</a:t>
            </a:r>
            <a:r>
              <a:rPr lang="vi-VN" b="1" dirty="0" smtClean="0">
                <a:solidFill>
                  <a:srgbClr val="1D02DA"/>
                </a:solidFill>
                <a:latin typeface="+mj-lt"/>
                <a:ea typeface="Arial" panose="020B0604020202020204" pitchFamily="34" charset="0"/>
              </a:rPr>
              <a:t> </a:t>
            </a:r>
            <a:r>
              <a:rPr lang="vi-VN" b="1" dirty="0">
                <a:solidFill>
                  <a:srgbClr val="1D02DA"/>
                </a:solidFill>
                <a:latin typeface="+mj-lt"/>
                <a:ea typeface="Arial" panose="020B0604020202020204" pitchFamily="34" charset="0"/>
              </a:rPr>
              <a:t>hiện tình yêu thương với người khác?</a:t>
            </a:r>
            <a:endParaRPr lang="en-US" b="1" dirty="0">
              <a:effectLst/>
              <a:latin typeface="+mj-lt"/>
              <a:ea typeface="Arial" panose="020B0604020202020204" pitchFamily="34"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oasengroup.vn/Content/Uploads/images/6_TRUYEN_THONG/6_2_TAI_TRO/HOAT_DONG_CONG_DONG/CAP_LA_YEU_THUONG/2_Cap%20la%20yeu%20th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48" y="1193967"/>
            <a:ext cx="3534205" cy="27717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Xin Chào Cuộc Sống - Home | Facebook"/>
          <p:cNvSpPr>
            <a:spLocks noChangeAspect="1" noChangeArrowheads="1"/>
          </p:cNvSpPr>
          <p:nvPr/>
        </p:nvSpPr>
        <p:spPr bwMode="auto">
          <a:xfrm>
            <a:off x="-130752" y="-1478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prstClr val="black"/>
              </a:solidFill>
              <a:latin typeface="Times" panose="02020603050405020304" pitchFamily="18" charset="0"/>
              <a:cs typeface="Times" panose="02020603050405020304" pitchFamily="18" charset="0"/>
            </a:endParaRPr>
          </a:p>
        </p:txBody>
      </p:sp>
      <p:pic>
        <p:nvPicPr>
          <p:cNvPr id="4" name="Picture 3"/>
          <p:cNvPicPr>
            <a:picLocks noChangeAspect="1"/>
          </p:cNvPicPr>
          <p:nvPr/>
        </p:nvPicPr>
        <p:blipFill>
          <a:blip r:embed="rId3"/>
          <a:stretch>
            <a:fillRect/>
          </a:stretch>
        </p:blipFill>
        <p:spPr>
          <a:xfrm>
            <a:off x="4175985" y="1024049"/>
            <a:ext cx="4197941" cy="2780231"/>
          </a:xfrm>
          <a:prstGeom prst="rect">
            <a:avLst/>
          </a:prstGeom>
        </p:spPr>
      </p:pic>
      <p:sp>
        <p:nvSpPr>
          <p:cNvPr id="6" name="Rectangle 5"/>
          <p:cNvSpPr/>
          <p:nvPr/>
        </p:nvSpPr>
        <p:spPr>
          <a:xfrm>
            <a:off x="-130752" y="-75562"/>
            <a:ext cx="8755855" cy="873701"/>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4800" b="1" dirty="0" err="1" smtClean="0">
                <a:solidFill>
                  <a:srgbClr val="FF0000"/>
                </a:solidFill>
                <a:latin typeface="Times" panose="02020603050405020304" pitchFamily="18" charset="0"/>
                <a:ea typeface="Arial" panose="020B0604020202020204" pitchFamily="34" charset="0"/>
                <a:cs typeface="Times" panose="02020603050405020304" pitchFamily="18" charset="0"/>
              </a:rPr>
              <a:t>Trò</a:t>
            </a:r>
            <a:r>
              <a:rPr lang="en-US" sz="4800" b="1" dirty="0" smtClean="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4800" b="1" dirty="0" err="1" smtClean="0">
                <a:solidFill>
                  <a:srgbClr val="FF0000"/>
                </a:solidFill>
                <a:latin typeface="Times" panose="02020603050405020304" pitchFamily="18" charset="0"/>
                <a:ea typeface="Arial" panose="020B0604020202020204" pitchFamily="34" charset="0"/>
                <a:cs typeface="Times" panose="02020603050405020304" pitchFamily="18" charset="0"/>
              </a:rPr>
              <a:t>chơi</a:t>
            </a:r>
            <a:r>
              <a:rPr lang="en-US" sz="4800" b="1" dirty="0" smtClean="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4800" b="1" dirty="0" err="1" smtClean="0">
                <a:solidFill>
                  <a:srgbClr val="FF0000"/>
                </a:solidFill>
                <a:latin typeface="Times" panose="02020603050405020304" pitchFamily="18" charset="0"/>
                <a:ea typeface="Arial" panose="020B0604020202020204" pitchFamily="34" charset="0"/>
                <a:cs typeface="Times" panose="02020603050405020304" pitchFamily="18" charset="0"/>
              </a:rPr>
              <a:t>Thử</a:t>
            </a:r>
            <a:r>
              <a:rPr lang="en-US" sz="4800" b="1" dirty="0" smtClean="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4800" b="1" dirty="0" err="1" smtClean="0">
                <a:solidFill>
                  <a:srgbClr val="FF0000"/>
                </a:solidFill>
                <a:latin typeface="Times" panose="02020603050405020304" pitchFamily="18" charset="0"/>
                <a:ea typeface="Arial" panose="020B0604020202020204" pitchFamily="34" charset="0"/>
                <a:cs typeface="Times" panose="02020603050405020304" pitchFamily="18" charset="0"/>
              </a:rPr>
              <a:t>tài</a:t>
            </a:r>
            <a:r>
              <a:rPr lang="en-US" sz="4800" b="1" dirty="0" smtClean="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4800" b="1" dirty="0" err="1" smtClean="0">
                <a:solidFill>
                  <a:srgbClr val="FF0000"/>
                </a:solidFill>
                <a:latin typeface="Times" panose="02020603050405020304" pitchFamily="18" charset="0"/>
                <a:ea typeface="Arial" panose="020B0604020202020204" pitchFamily="34" charset="0"/>
                <a:cs typeface="Times" panose="02020603050405020304" pitchFamily="18" charset="0"/>
              </a:rPr>
              <a:t>hiểu</a:t>
            </a:r>
            <a:r>
              <a:rPr lang="en-US" sz="4800" b="1" dirty="0" smtClean="0">
                <a:solidFill>
                  <a:srgbClr val="FF0000"/>
                </a:solidFill>
                <a:latin typeface="Times" panose="02020603050405020304" pitchFamily="18" charset="0"/>
                <a:ea typeface="Arial" panose="020B0604020202020204" pitchFamily="34" charset="0"/>
                <a:cs typeface="Times" panose="02020603050405020304" pitchFamily="18" charset="0"/>
              </a:rPr>
              <a:t> </a:t>
            </a:r>
            <a:r>
              <a:rPr lang="en-US" sz="4800" b="1" dirty="0" err="1" smtClean="0">
                <a:solidFill>
                  <a:srgbClr val="FF0000"/>
                </a:solidFill>
                <a:latin typeface="Times" panose="02020603050405020304" pitchFamily="18" charset="0"/>
                <a:ea typeface="Arial" panose="020B0604020202020204" pitchFamily="34" charset="0"/>
                <a:cs typeface="Times" panose="02020603050405020304" pitchFamily="18" charset="0"/>
              </a:rPr>
              <a:t>biết</a:t>
            </a:r>
            <a:r>
              <a:rPr lang="vi-VN" sz="4800" b="1" dirty="0" smtClean="0">
                <a:solidFill>
                  <a:srgbClr val="FF0000"/>
                </a:solidFill>
                <a:latin typeface="Times" panose="02020603050405020304" pitchFamily="18" charset="0"/>
                <a:ea typeface="Arial" panose="020B0604020202020204" pitchFamily="34" charset="0"/>
                <a:cs typeface="Times" panose="02020603050405020304" pitchFamily="18" charset="0"/>
              </a:rPr>
              <a:t> </a:t>
            </a:r>
            <a:endParaRPr lang="en-US" sz="4800" b="1" dirty="0" smtClean="0">
              <a:solidFill>
                <a:srgbClr val="FF0000"/>
              </a:solidFill>
              <a:latin typeface="Times" panose="02020603050405020304" pitchFamily="18" charset="0"/>
              <a:ea typeface="Arial" panose="020B0604020202020204" pitchFamily="34" charset="0"/>
              <a:cs typeface="Times" panose="02020603050405020304" pitchFamily="18" charset="0"/>
            </a:endParaRPr>
          </a:p>
        </p:txBody>
      </p:sp>
      <p:sp>
        <p:nvSpPr>
          <p:cNvPr id="5" name="AutoShape 2" descr="Lục Lạc Vàng - Posts | Facebook"/>
          <p:cNvSpPr>
            <a:spLocks noChangeAspect="1" noChangeArrowheads="1"/>
          </p:cNvSpPr>
          <p:nvPr/>
        </p:nvSpPr>
        <p:spPr bwMode="auto">
          <a:xfrm>
            <a:off x="21648" y="45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latin typeface="Times" panose="02020603050405020304" pitchFamily="18" charset="0"/>
              <a:cs typeface="Times" panose="02020603050405020304" pitchFamily="18" charset="0"/>
            </a:endParaRPr>
          </a:p>
        </p:txBody>
      </p:sp>
      <p:pic>
        <p:nvPicPr>
          <p:cNvPr id="7" name="Picture 6"/>
          <p:cNvPicPr>
            <a:picLocks noChangeAspect="1"/>
          </p:cNvPicPr>
          <p:nvPr/>
        </p:nvPicPr>
        <p:blipFill>
          <a:blip r:embed="rId4"/>
          <a:stretch>
            <a:fillRect/>
          </a:stretch>
        </p:blipFill>
        <p:spPr>
          <a:xfrm>
            <a:off x="174048" y="4100282"/>
            <a:ext cx="3697198" cy="2532696"/>
          </a:xfrm>
          <a:prstGeom prst="rect">
            <a:avLst/>
          </a:prstGeom>
        </p:spPr>
      </p:pic>
      <p:sp>
        <p:nvSpPr>
          <p:cNvPr id="8" name="AutoShape 4" descr="Chương trình Khuyến học Đèn Đom Đóm - Home | Facebook"/>
          <p:cNvSpPr>
            <a:spLocks noChangeAspect="1" noChangeArrowheads="1"/>
          </p:cNvSpPr>
          <p:nvPr/>
        </p:nvSpPr>
        <p:spPr bwMode="auto">
          <a:xfrm>
            <a:off x="174048" y="1569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latin typeface="Times" panose="02020603050405020304" pitchFamily="18" charset="0"/>
              <a:cs typeface="Times" panose="02020603050405020304" pitchFamily="18" charset="0"/>
            </a:endParaRPr>
          </a:p>
        </p:txBody>
      </p:sp>
      <p:pic>
        <p:nvPicPr>
          <p:cNvPr id="9" name="Picture 8"/>
          <p:cNvPicPr>
            <a:picLocks noChangeAspect="1"/>
          </p:cNvPicPr>
          <p:nvPr/>
        </p:nvPicPr>
        <p:blipFill>
          <a:blip r:embed="rId5"/>
          <a:stretch>
            <a:fillRect/>
          </a:stretch>
        </p:blipFill>
        <p:spPr>
          <a:xfrm>
            <a:off x="4632564" y="4189175"/>
            <a:ext cx="3435531" cy="2601124"/>
          </a:xfrm>
          <a:prstGeom prst="rect">
            <a:avLst/>
          </a:prstGeom>
        </p:spPr>
      </p:pic>
      <p:pic>
        <p:nvPicPr>
          <p:cNvPr id="3078" name="Picture 6" descr="Chủ tịch Quốc hội Nguyễn Thị Kim Ngân dự và phát biểu tại Chương trì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2326" y="2647185"/>
            <a:ext cx="3318387" cy="249500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906848" y="150348"/>
            <a:ext cx="6230983" cy="1043619"/>
          </a:xfrm>
          <a:prstGeom prst="rect">
            <a:avLst/>
          </a:prstGeom>
        </p:spPr>
        <p:txBody>
          <a:bodyPr wrap="square">
            <a:spAutoFit/>
          </a:bodyPr>
          <a:lstStyle/>
          <a:p>
            <a:pPr marL="1054100" marR="0" indent="38100" algn="just">
              <a:lnSpc>
                <a:spcPct val="115000"/>
              </a:lnSpc>
              <a:spcBef>
                <a:spcPts val="0"/>
              </a:spcBef>
              <a:spcAft>
                <a:spcPts val="600"/>
              </a:spcAft>
            </a:pP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Kể</a:t>
            </a:r>
            <a:r>
              <a:rPr lang="en-US" sz="2800" b="1"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tên</a:t>
            </a:r>
            <a:r>
              <a:rPr lang="en-US" sz="2800" b="1"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các</a:t>
            </a:r>
            <a:r>
              <a:rPr lang="en-US" sz="2800" b="1"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chương</a:t>
            </a:r>
            <a:r>
              <a:rPr lang="en-US" sz="2800" b="1"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trình</a:t>
            </a:r>
            <a:r>
              <a:rPr lang="en-US" sz="2800" b="1"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nhân</a:t>
            </a:r>
            <a:r>
              <a:rPr lang="en-US" sz="2800" b="1"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ái</a:t>
            </a:r>
            <a:r>
              <a:rPr lang="en-US" sz="2800" b="1"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trên</a:t>
            </a:r>
            <a:r>
              <a:rPr lang="en-US" sz="2800" b="1"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truyền</a:t>
            </a:r>
            <a:r>
              <a:rPr lang="en-US" sz="2800" b="1"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hình</a:t>
            </a:r>
            <a:r>
              <a:rPr lang="en-US" sz="2800" b="1"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mà</a:t>
            </a:r>
            <a:r>
              <a:rPr lang="en-US" sz="2800" b="1"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em</a:t>
            </a:r>
            <a:r>
              <a:rPr lang="en-US" sz="2800" b="1"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2800" b="1" dirty="0" err="1" smtClean="0">
                <a:solidFill>
                  <a:srgbClr val="1D02DA"/>
                </a:solidFill>
                <a:latin typeface="Times" panose="02020603050405020304" pitchFamily="18" charset="0"/>
                <a:ea typeface="Arial" panose="020B0604020202020204" pitchFamily="34" charset="0"/>
                <a:cs typeface="Times" panose="02020603050405020304" pitchFamily="18" charset="0"/>
              </a:rPr>
              <a:t>biết</a:t>
            </a:r>
            <a:endParaRPr lang="en-US" sz="2800" b="1" dirty="0">
              <a:effectLst/>
              <a:latin typeface="Times" panose="02020603050405020304" pitchFamily="18" charset="0"/>
              <a:ea typeface="Arial" panose="020B0604020202020204" pitchFamily="34" charset="0"/>
              <a:cs typeface="Times" panose="02020603050405020304" pitchFamily="18" charset="0"/>
            </a:endParaRPr>
          </a:p>
        </p:txBody>
      </p:sp>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latin typeface="Times" panose="02020603050405020304" pitchFamily="18" charset="0"/>
              <a:cs typeface="Times" panose="02020603050405020304" pitchFamily="18" charset="0"/>
            </a:endParaRPr>
          </a:p>
        </p:txBody>
      </p:sp>
      <p:pic>
        <p:nvPicPr>
          <p:cNvPr id="6" name="Google Shape;154;p8"/>
          <p:cNvPicPr preferRelativeResize="0"/>
          <p:nvPr/>
        </p:nvPicPr>
        <p:blipFill rotWithShape="1">
          <a:blip r:embed="rId2">
            <a:alphaModFix/>
          </a:blip>
          <a:srcRect l="16992" t="-937" r="50159" b="17086"/>
          <a:stretch/>
        </p:blipFill>
        <p:spPr>
          <a:xfrm>
            <a:off x="155575" y="-749311"/>
            <a:ext cx="13088477" cy="8565956"/>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sp>
        <p:nvSpPr>
          <p:cNvPr id="12" name="Text Box 5"/>
          <p:cNvSpPr txBox="1">
            <a:spLocks noChangeArrowheads="1"/>
          </p:cNvSpPr>
          <p:nvPr/>
        </p:nvSpPr>
        <p:spPr bwMode="auto">
          <a:xfrm>
            <a:off x="901101" y="2243470"/>
            <a:ext cx="10799285" cy="415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buNone/>
            </a:pPr>
            <a:r>
              <a:rPr lang="en-US" sz="3200" dirty="0" smtClean="0">
                <a:latin typeface="Times" panose="02020603050405020304" pitchFamily="18" charset="0"/>
                <a:cs typeface="Times" panose="02020603050405020304" pitchFamily="18" charset="0"/>
              </a:rPr>
              <a:t>-</a:t>
            </a:r>
            <a:r>
              <a:rPr lang="vi-VN" sz="3200" dirty="0" smtClean="0">
                <a:latin typeface="Times" panose="02020603050405020304" pitchFamily="18" charset="0"/>
                <a:cs typeface="Times" panose="02020603050405020304" pitchFamily="18" charset="0"/>
              </a:rPr>
              <a:t>Tình </a:t>
            </a:r>
            <a:r>
              <a:rPr lang="vi-VN" sz="3200" dirty="0">
                <a:latin typeface="Times" panose="02020603050405020304" pitchFamily="18" charset="0"/>
                <a:cs typeface="Times" panose="02020603050405020304" pitchFamily="18" charset="0"/>
              </a:rPr>
              <a:t>yêu thương con người mang lại niềm vui, sự tin tưởng vào bản thân và cuộc sống; giúp con người có thêm sức mạnh vượt qua khó khăn, hoạn nạn; làm cho mối quan hệ giữa con người với con người thêm gần gũi, gắn bó; góp phần xây dựng cộng đồng an toàn, lành mạnh và tốt đẹp hơn. </a:t>
            </a:r>
            <a:endParaRPr lang="en-US" sz="3200" dirty="0" smtClean="0">
              <a:latin typeface="Times" panose="02020603050405020304" pitchFamily="18" charset="0"/>
              <a:cs typeface="Times" panose="02020603050405020304" pitchFamily="18" charset="0"/>
            </a:endParaRPr>
          </a:p>
          <a:p>
            <a:pPr lvl="0">
              <a:buNone/>
            </a:pPr>
            <a:r>
              <a:rPr lang="en-US" sz="3200" dirty="0">
                <a:latin typeface="Times" panose="02020603050405020304" pitchFamily="18" charset="0"/>
                <a:cs typeface="Times" panose="02020603050405020304" pitchFamily="18" charset="0"/>
              </a:rPr>
              <a:t>-</a:t>
            </a:r>
            <a:r>
              <a:rPr lang="vi-VN" sz="3200" dirty="0" smtClean="0">
                <a:latin typeface="Times" panose="02020603050405020304" pitchFamily="18" charset="0"/>
                <a:cs typeface="Times" panose="02020603050405020304" pitchFamily="18" charset="0"/>
              </a:rPr>
              <a:t>Người </a:t>
            </a:r>
            <a:r>
              <a:rPr lang="vi-VN" sz="3200" dirty="0">
                <a:latin typeface="Times" panose="02020603050405020304" pitchFamily="18" charset="0"/>
                <a:cs typeface="Times" panose="02020603050405020304" pitchFamily="18" charset="0"/>
              </a:rPr>
              <a:t>biết yêu thương con người sẽ được mọi người yêu quý và kính trọng. Yêu thương con người là truyền thống quý báu của dân tộc, cần được giữ gìn và phát huy</a:t>
            </a:r>
            <a:r>
              <a:rPr lang="vi-VN" sz="3200" dirty="0" smtClean="0">
                <a:latin typeface="Times" panose="02020603050405020304" pitchFamily="18" charset="0"/>
                <a:cs typeface="Times" panose="02020603050405020304" pitchFamily="18" charset="0"/>
              </a:rPr>
              <a:t>.</a:t>
            </a:r>
            <a:r>
              <a:rPr lang="vi-VN" dirty="0">
                <a:latin typeface="Times" panose="02020603050405020304" pitchFamily="18" charset="0"/>
                <a:cs typeface="Times" panose="02020603050405020304" pitchFamily="18" charset="0"/>
              </a:rPr>
              <a:t/>
            </a:r>
            <a:br>
              <a:rPr lang="vi-VN" dirty="0">
                <a:latin typeface="Times" panose="02020603050405020304" pitchFamily="18" charset="0"/>
                <a:cs typeface="Times" panose="02020603050405020304" pitchFamily="18" charset="0"/>
              </a:rPr>
            </a:br>
            <a:endParaRPr lang="en-US"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sp>
          <p:nvSpPr>
            <p:cNvPr id="10" name="Rectangle 9"/>
            <p:cNvSpPr>
              <a:spLocks noChangeArrowheads="1"/>
            </p:cNvSpPr>
            <p:nvPr/>
          </p:nvSpPr>
          <p:spPr bwMode="auto">
            <a:xfrm>
              <a:off x="1410628" y="1594131"/>
              <a:ext cx="379868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
        <p:nvSpPr>
          <p:cNvPr id="3" name="TextBox 2"/>
          <p:cNvSpPr txBox="1"/>
          <p:nvPr/>
        </p:nvSpPr>
        <p:spPr>
          <a:xfrm>
            <a:off x="1268362" y="855406"/>
            <a:ext cx="10137058" cy="3108543"/>
          </a:xfrm>
          <a:prstGeom prst="rect">
            <a:avLst/>
          </a:prstGeom>
          <a:noFill/>
        </p:spPr>
        <p:txBody>
          <a:bodyPr wrap="square" rtlCol="0">
            <a:spAutoFit/>
          </a:bodyPr>
          <a:lstStyle/>
          <a:p>
            <a:r>
              <a:rPr lang="en-US" sz="2800" b="1" dirty="0" err="1" smtClean="0">
                <a:latin typeface="Times" panose="02020603050405020304" pitchFamily="18" charset="0"/>
                <a:cs typeface="Times" panose="02020603050405020304" pitchFamily="18" charset="0"/>
              </a:rPr>
              <a:t>Thực</a:t>
            </a:r>
            <a:r>
              <a:rPr lang="en-US" sz="2800" b="1" dirty="0" smtClean="0">
                <a:latin typeface="Times" panose="02020603050405020304" pitchFamily="18" charset="0"/>
                <a:cs typeface="Times" panose="02020603050405020304" pitchFamily="18" charset="0"/>
              </a:rPr>
              <a:t> </a:t>
            </a:r>
            <a:r>
              <a:rPr lang="en-US" sz="2800" b="1" dirty="0" err="1" smtClean="0">
                <a:latin typeface="Times" panose="02020603050405020304" pitchFamily="18" charset="0"/>
                <a:cs typeface="Times" panose="02020603050405020304" pitchFamily="18" charset="0"/>
              </a:rPr>
              <a:t>hành</a:t>
            </a:r>
            <a:r>
              <a:rPr lang="en-US" sz="2800" b="1" dirty="0" smtClean="0">
                <a:latin typeface="Times" panose="02020603050405020304" pitchFamily="18" charset="0"/>
                <a:cs typeface="Times" panose="02020603050405020304" pitchFamily="18" charset="0"/>
              </a:rPr>
              <a:t> </a:t>
            </a:r>
            <a:r>
              <a:rPr lang="en-US" sz="2800" b="1" dirty="0" err="1" smtClean="0">
                <a:latin typeface="Times" panose="02020603050405020304" pitchFamily="18" charset="0"/>
                <a:cs typeface="Times" panose="02020603050405020304" pitchFamily="18" charset="0"/>
              </a:rPr>
              <a:t>lấy</a:t>
            </a:r>
            <a:r>
              <a:rPr lang="en-US" sz="2800" b="1" dirty="0" smtClean="0">
                <a:latin typeface="Times" panose="02020603050405020304" pitchFamily="18" charset="0"/>
                <a:cs typeface="Times" panose="02020603050405020304" pitchFamily="18" charset="0"/>
              </a:rPr>
              <a:t> </a:t>
            </a:r>
            <a:r>
              <a:rPr lang="en-US" sz="2800" b="1" dirty="0" err="1" smtClean="0">
                <a:latin typeface="Times" panose="02020603050405020304" pitchFamily="18" charset="0"/>
                <a:cs typeface="Times" panose="02020603050405020304" pitchFamily="18" charset="0"/>
              </a:rPr>
              <a:t>điểm</a:t>
            </a:r>
            <a:r>
              <a:rPr lang="en-US" sz="2800" b="1" dirty="0" smtClean="0">
                <a:latin typeface="Times" panose="02020603050405020304" pitchFamily="18" charset="0"/>
                <a:cs typeface="Times" panose="02020603050405020304" pitchFamily="18" charset="0"/>
              </a:rPr>
              <a:t> </a:t>
            </a:r>
            <a:r>
              <a:rPr lang="en-US" sz="2800" b="1" dirty="0" err="1" smtClean="0">
                <a:latin typeface="Times" panose="02020603050405020304" pitchFamily="18" charset="0"/>
                <a:cs typeface="Times" panose="02020603050405020304" pitchFamily="18" charset="0"/>
              </a:rPr>
              <a:t>kiểm</a:t>
            </a:r>
            <a:r>
              <a:rPr lang="en-US" sz="2800" b="1" dirty="0" smtClean="0">
                <a:latin typeface="Times" panose="02020603050405020304" pitchFamily="18" charset="0"/>
                <a:cs typeface="Times" panose="02020603050405020304" pitchFamily="18" charset="0"/>
              </a:rPr>
              <a:t> </a:t>
            </a:r>
            <a:r>
              <a:rPr lang="en-US" sz="2800" b="1" dirty="0" err="1" smtClean="0">
                <a:latin typeface="Times" panose="02020603050405020304" pitchFamily="18" charset="0"/>
                <a:cs typeface="Times" panose="02020603050405020304" pitchFamily="18" charset="0"/>
              </a:rPr>
              <a:t>tra</a:t>
            </a:r>
            <a:r>
              <a:rPr lang="en-US" sz="2800" b="1" dirty="0" smtClean="0">
                <a:latin typeface="Times" panose="02020603050405020304" pitchFamily="18" charset="0"/>
                <a:cs typeface="Times" panose="02020603050405020304" pitchFamily="18" charset="0"/>
              </a:rPr>
              <a:t> </a:t>
            </a:r>
            <a:r>
              <a:rPr lang="en-US" sz="2800" b="1" dirty="0" err="1" smtClean="0">
                <a:latin typeface="Times" panose="02020603050405020304" pitchFamily="18" charset="0"/>
                <a:cs typeface="Times" panose="02020603050405020304" pitchFamily="18" charset="0"/>
              </a:rPr>
              <a:t>thường</a:t>
            </a:r>
            <a:r>
              <a:rPr lang="en-US" sz="2800" b="1" dirty="0" smtClean="0">
                <a:latin typeface="Times" panose="02020603050405020304" pitchFamily="18" charset="0"/>
                <a:cs typeface="Times" panose="02020603050405020304" pitchFamily="18" charset="0"/>
              </a:rPr>
              <a:t> </a:t>
            </a:r>
            <a:r>
              <a:rPr lang="en-US" sz="2800" b="1" dirty="0" err="1" smtClean="0">
                <a:latin typeface="Times" panose="02020603050405020304" pitchFamily="18" charset="0"/>
                <a:cs typeface="Times" panose="02020603050405020304" pitchFamily="18" charset="0"/>
              </a:rPr>
              <a:t>xuyên</a:t>
            </a:r>
            <a:r>
              <a:rPr lang="en-US" sz="2800" b="1" dirty="0" smtClean="0">
                <a:latin typeface="Times" panose="02020603050405020304" pitchFamily="18" charset="0"/>
                <a:cs typeface="Times" panose="02020603050405020304" pitchFamily="18" charset="0"/>
              </a:rPr>
              <a:t>: 100% HS </a:t>
            </a:r>
            <a:r>
              <a:rPr lang="en-US" sz="2800" b="1" dirty="0" err="1" smtClean="0">
                <a:latin typeface="Times" panose="02020603050405020304" pitchFamily="18" charset="0"/>
                <a:cs typeface="Times" panose="02020603050405020304" pitchFamily="18" charset="0"/>
              </a:rPr>
              <a:t>nộp</a:t>
            </a:r>
            <a:r>
              <a:rPr lang="en-US" sz="2800" b="1" dirty="0" smtClean="0">
                <a:latin typeface="Times" panose="02020603050405020304" pitchFamily="18" charset="0"/>
                <a:cs typeface="Times" panose="02020603050405020304" pitchFamily="18" charset="0"/>
              </a:rPr>
              <a:t> </a:t>
            </a:r>
            <a:r>
              <a:rPr lang="en-US" sz="2800" b="1" dirty="0" err="1" smtClean="0">
                <a:latin typeface="Times" panose="02020603050405020304" pitchFamily="18" charset="0"/>
                <a:cs typeface="Times" panose="02020603050405020304" pitchFamily="18" charset="0"/>
              </a:rPr>
              <a:t>bài</a:t>
            </a:r>
            <a:endParaRPr lang="en-US" sz="2800" b="1" dirty="0" smtClean="0">
              <a:latin typeface="Times" panose="02020603050405020304" pitchFamily="18" charset="0"/>
              <a:cs typeface="Times" panose="02020603050405020304" pitchFamily="18" charset="0"/>
            </a:endParaRPr>
          </a:p>
          <a:p>
            <a:pPr marL="342900" indent="-342900">
              <a:buAutoNum type="arabicPeriod"/>
            </a:pPr>
            <a:r>
              <a:rPr lang="en-US" sz="2800" b="1" dirty="0" err="1" smtClean="0">
                <a:latin typeface="Times" panose="02020603050405020304" pitchFamily="18" charset="0"/>
                <a:cs typeface="Times" panose="02020603050405020304" pitchFamily="18" charset="0"/>
              </a:rPr>
              <a:t>Nội</a:t>
            </a:r>
            <a:r>
              <a:rPr lang="en-US" sz="2800" b="1" dirty="0" smtClean="0">
                <a:latin typeface="Times" panose="02020603050405020304" pitchFamily="18" charset="0"/>
                <a:cs typeface="Times" panose="02020603050405020304" pitchFamily="18" charset="0"/>
              </a:rPr>
              <a:t> dung: </a:t>
            </a:r>
            <a:r>
              <a:rPr lang="en-US" sz="2800" dirty="0" err="1" smtClean="0">
                <a:latin typeface="Times" panose="02020603050405020304" pitchFamily="18" charset="0"/>
                <a:cs typeface="Times" panose="02020603050405020304" pitchFamily="18" charset="0"/>
              </a:rPr>
              <a:t>Viết</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ra</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những</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điều</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em</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chưa</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làm</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được</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trong</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việc</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quan</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tâm</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cảm</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thông</a:t>
            </a:r>
            <a:r>
              <a:rPr lang="en-US" sz="2800" dirty="0" smtClean="0">
                <a:latin typeface="Times" panose="02020603050405020304" pitchFamily="18" charset="0"/>
                <a:cs typeface="Times" panose="02020603050405020304" pitchFamily="18" charset="0"/>
              </a:rPr>
              <a:t>, chia </a:t>
            </a:r>
            <a:r>
              <a:rPr lang="en-US" sz="2800" dirty="0" err="1" smtClean="0">
                <a:latin typeface="Times" panose="02020603050405020304" pitchFamily="18" charset="0"/>
                <a:cs typeface="Times" panose="02020603050405020304" pitchFamily="18" charset="0"/>
              </a:rPr>
              <a:t>sẻ</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với</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mọi</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người</a:t>
            </a:r>
            <a:r>
              <a:rPr lang="en-US" sz="2800" dirty="0" smtClean="0">
                <a:latin typeface="Times" panose="02020603050405020304" pitchFamily="18" charset="0"/>
                <a:cs typeface="Times" panose="02020603050405020304" pitchFamily="18" charset="0"/>
              </a:rPr>
              <a:t> (3 </a:t>
            </a:r>
            <a:r>
              <a:rPr lang="en-US" sz="2800" dirty="0" err="1" smtClean="0">
                <a:latin typeface="Times" panose="02020603050405020304" pitchFamily="18" charset="0"/>
                <a:cs typeface="Times" panose="02020603050405020304" pitchFamily="18" charset="0"/>
              </a:rPr>
              <a:t>điều</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và</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những</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điều</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em</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sẽ</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làm</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để</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học</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cách</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quan</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tâm</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cảm</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thông</a:t>
            </a:r>
            <a:r>
              <a:rPr lang="en-US" sz="2800" dirty="0" smtClean="0">
                <a:latin typeface="Times" panose="02020603050405020304" pitchFamily="18" charset="0"/>
                <a:cs typeface="Times" panose="02020603050405020304" pitchFamily="18" charset="0"/>
              </a:rPr>
              <a:t>, chia </a:t>
            </a:r>
            <a:r>
              <a:rPr lang="en-US" sz="2800" dirty="0" err="1" smtClean="0">
                <a:latin typeface="Times" panose="02020603050405020304" pitchFamily="18" charset="0"/>
                <a:cs typeface="Times" panose="02020603050405020304" pitchFamily="18" charset="0"/>
              </a:rPr>
              <a:t>sẻ</a:t>
            </a:r>
            <a:r>
              <a:rPr lang="en-US" sz="2800" dirty="0" smtClean="0">
                <a:latin typeface="Times" panose="02020603050405020304" pitchFamily="18" charset="0"/>
                <a:cs typeface="Times" panose="02020603050405020304" pitchFamily="18" charset="0"/>
              </a:rPr>
              <a:t> (3 </a:t>
            </a:r>
            <a:r>
              <a:rPr lang="en-US" sz="2800" dirty="0" err="1" smtClean="0">
                <a:latin typeface="Times" panose="02020603050405020304" pitchFamily="18" charset="0"/>
                <a:cs typeface="Times" panose="02020603050405020304" pitchFamily="18" charset="0"/>
              </a:rPr>
              <a:t>điều</a:t>
            </a:r>
            <a:r>
              <a:rPr lang="en-US" sz="2800" dirty="0" smtClean="0">
                <a:latin typeface="Times" panose="02020603050405020304" pitchFamily="18" charset="0"/>
                <a:cs typeface="Times" panose="02020603050405020304" pitchFamily="18" charset="0"/>
              </a:rPr>
              <a:t>)</a:t>
            </a:r>
          </a:p>
          <a:p>
            <a:pPr marL="342900" indent="-342900">
              <a:buAutoNum type="arabicPeriod"/>
            </a:pPr>
            <a:r>
              <a:rPr lang="en-US" sz="2800" b="1" dirty="0" err="1" smtClean="0">
                <a:latin typeface="Times" panose="02020603050405020304" pitchFamily="18" charset="0"/>
                <a:cs typeface="Times" panose="02020603050405020304" pitchFamily="18" charset="0"/>
              </a:rPr>
              <a:t>Hình</a:t>
            </a:r>
            <a:r>
              <a:rPr lang="en-US" sz="2800" b="1" dirty="0" smtClean="0">
                <a:latin typeface="Times" panose="02020603050405020304" pitchFamily="18" charset="0"/>
                <a:cs typeface="Times" panose="02020603050405020304" pitchFamily="18" charset="0"/>
              </a:rPr>
              <a:t> </a:t>
            </a:r>
            <a:r>
              <a:rPr lang="en-US" sz="2800" b="1" dirty="0" err="1" smtClean="0">
                <a:latin typeface="Times" panose="02020603050405020304" pitchFamily="18" charset="0"/>
                <a:cs typeface="Times" panose="02020603050405020304" pitchFamily="18" charset="0"/>
              </a:rPr>
              <a:t>thức</a:t>
            </a:r>
            <a:r>
              <a:rPr lang="en-US" sz="2800" b="1"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vẽ</a:t>
            </a:r>
            <a:r>
              <a:rPr lang="en-US" sz="2800" dirty="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trang</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trí</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tô</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màu</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trên</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giấy</a:t>
            </a:r>
            <a:r>
              <a:rPr lang="en-US" sz="2800" dirty="0" smtClean="0">
                <a:latin typeface="Times" panose="02020603050405020304" pitchFamily="18" charset="0"/>
                <a:cs typeface="Times" panose="02020603050405020304" pitchFamily="18" charset="0"/>
              </a:rPr>
              <a:t> A4 </a:t>
            </a:r>
            <a:r>
              <a:rPr lang="en-US" sz="2800" dirty="0" err="1" smtClean="0">
                <a:latin typeface="Times" panose="02020603050405020304" pitchFamily="18" charset="0"/>
                <a:cs typeface="Times" panose="02020603050405020304" pitchFamily="18" charset="0"/>
              </a:rPr>
              <a:t>hoặc</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bìa</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màu</a:t>
            </a:r>
            <a:r>
              <a:rPr lang="en-US" sz="2800" dirty="0" smtClean="0">
                <a:latin typeface="Times" panose="02020603050405020304" pitchFamily="18" charset="0"/>
                <a:cs typeface="Times" panose="02020603050405020304" pitchFamily="18" charset="0"/>
              </a:rPr>
              <a:t> ( </a:t>
            </a:r>
            <a:r>
              <a:rPr lang="en-US" sz="2800" dirty="0" err="1" smtClean="0">
                <a:latin typeface="Times" panose="02020603050405020304" pitchFamily="18" charset="0"/>
                <a:cs typeface="Times" panose="02020603050405020304" pitchFamily="18" charset="0"/>
              </a:rPr>
              <a:t>Làm</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bài</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cá</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nhân</a:t>
            </a:r>
            <a:r>
              <a:rPr lang="en-US" sz="2800" dirty="0" smtClean="0">
                <a:latin typeface="Times" panose="02020603050405020304" pitchFamily="18" charset="0"/>
                <a:cs typeface="Times" panose="02020603050405020304" pitchFamily="18" charset="0"/>
              </a:rPr>
              <a:t>)</a:t>
            </a:r>
            <a:endParaRPr lang="en-US" sz="2800" dirty="0">
              <a:latin typeface="Times" panose="02020603050405020304" pitchFamily="18" charset="0"/>
              <a:cs typeface="Times" panose="02020603050405020304" pitchFamily="18" charset="0"/>
            </a:endParaRPr>
          </a:p>
          <a:p>
            <a:pPr marL="342900" indent="-342900">
              <a:buAutoNum type="arabicPeriod"/>
            </a:pPr>
            <a:r>
              <a:rPr lang="en-US" sz="2800" b="1" dirty="0" smtClean="0">
                <a:latin typeface="Times" panose="02020603050405020304" pitchFamily="18" charset="0"/>
                <a:cs typeface="Times" panose="02020603050405020304" pitchFamily="18" charset="0"/>
              </a:rPr>
              <a:t> </a:t>
            </a:r>
            <a:r>
              <a:rPr lang="en-US" sz="2800" b="1" dirty="0" err="1" smtClean="0">
                <a:latin typeface="Times" panose="02020603050405020304" pitchFamily="18" charset="0"/>
                <a:cs typeface="Times" panose="02020603050405020304" pitchFamily="18" charset="0"/>
              </a:rPr>
              <a:t>Hạn</a:t>
            </a:r>
            <a:r>
              <a:rPr lang="en-US" sz="2800" b="1" dirty="0" smtClean="0">
                <a:latin typeface="Times" panose="02020603050405020304" pitchFamily="18" charset="0"/>
                <a:cs typeface="Times" panose="02020603050405020304" pitchFamily="18" charset="0"/>
              </a:rPr>
              <a:t> </a:t>
            </a:r>
            <a:r>
              <a:rPr lang="en-US" sz="2800" b="1" dirty="0" err="1" smtClean="0">
                <a:latin typeface="Times" panose="02020603050405020304" pitchFamily="18" charset="0"/>
                <a:cs typeface="Times" panose="02020603050405020304" pitchFamily="18" charset="0"/>
              </a:rPr>
              <a:t>nộp</a:t>
            </a:r>
            <a:r>
              <a:rPr lang="en-US" sz="2800" b="1"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Thứ</a:t>
            </a:r>
            <a:r>
              <a:rPr lang="en-US" sz="2800" smtClean="0">
                <a:latin typeface="Times" panose="02020603050405020304" pitchFamily="18" charset="0"/>
                <a:cs typeface="Times" panose="02020603050405020304" pitchFamily="18" charset="0"/>
              </a:rPr>
              <a:t> </a:t>
            </a:r>
            <a:r>
              <a:rPr lang="en-US" sz="2800" smtClean="0">
                <a:latin typeface="Times" panose="02020603050405020304" pitchFamily="18" charset="0"/>
                <a:cs typeface="Times" panose="02020603050405020304" pitchFamily="18" charset="0"/>
              </a:rPr>
              <a:t>5 </a:t>
            </a:r>
            <a:r>
              <a:rPr lang="en-US" sz="2800" dirty="0" err="1" smtClean="0">
                <a:latin typeface="Times" panose="02020603050405020304" pitchFamily="18" charset="0"/>
                <a:cs typeface="Times" panose="02020603050405020304" pitchFamily="18" charset="0"/>
              </a:rPr>
              <a:t>tuần</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sau</a:t>
            </a:r>
            <a:endParaRPr lang="en-US" sz="2800" dirty="0" smtClean="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686558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2916439"/>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400" b="1" dirty="0" smtClean="0">
                <a:solidFill>
                  <a:prstClr val="black"/>
                </a:solidFill>
                <a:latin typeface="+mj-lt"/>
                <a:ea typeface="Cambria" panose="02040503050406030204" pitchFamily="18" charset="0"/>
                <a:cs typeface="Cambria" panose="02040503050406030204" pitchFamily="18" charset="0"/>
              </a:rPr>
              <a:t>Em </a:t>
            </a:r>
            <a:r>
              <a:rPr lang="vi-VN" sz="2400" b="1" dirty="0">
                <a:solidFill>
                  <a:prstClr val="black"/>
                </a:solidFill>
                <a:latin typeface="+mj-lt"/>
                <a:ea typeface="Cambria" panose="02040503050406030204" pitchFamily="18" charset="0"/>
                <a:cs typeface="Cambria" panose="02040503050406030204" pitchFamily="18" charset="0"/>
              </a:rPr>
              <a:t>hãy thực hiện một việc làm thể hiện tình yêu thương đối với người thân trong gia đình và chia sẻ trước lớp.</a:t>
            </a:r>
            <a:endParaRPr lang="en-US" sz="2400" b="1" dirty="0">
              <a:solidFill>
                <a:prstClr val="black"/>
              </a:solidFill>
              <a:latin typeface="+mj-lt"/>
              <a:ea typeface="Cambria" panose="02040503050406030204" pitchFamily="18" charset="0"/>
              <a:cs typeface="Cambria" panose="020405030504060302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400" b="1" dirty="0">
                <a:solidFill>
                  <a:prstClr val="black"/>
                </a:solidFill>
                <a:latin typeface="+mj-lt"/>
                <a:ea typeface="Cambria" panose="02040503050406030204" pitchFamily="18" charset="0"/>
                <a:cs typeface="Cambria" panose="02040503050406030204" pitchFamily="18" charset="0"/>
              </a:rPr>
              <a:t>Em hãy thực hiện một hành động hay một lời nói cụ thể thể hiện tình yêu thương với bạn bè, thầy cô trong lớp em.</a:t>
            </a:r>
            <a:endParaRPr lang="en-US" sz="2400" b="1" dirty="0">
              <a:solidFill>
                <a:prstClr val="black"/>
              </a:solidFill>
              <a:latin typeface="+mj-lt"/>
              <a:ea typeface="Cambria" panose="02040503050406030204" pitchFamily="18" charset="0"/>
              <a:cs typeface="Cambria" panose="02040503050406030204"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2400" b="1" dirty="0" smtClean="0">
              <a:solidFill>
                <a:srgbClr val="FF0000"/>
              </a:solidFill>
              <a:latin typeface="+mj-lt"/>
              <a:ea typeface="Times New Roman" panose="02020603050405020304" pitchFamily="18" charset="0"/>
            </a:endParaRPr>
          </a:p>
          <a:p>
            <a:pPr lvl="0" indent="165100" algn="just">
              <a:lnSpc>
                <a:spcPct val="130000"/>
              </a:lnSpc>
              <a:spcAft>
                <a:spcPts val="200"/>
              </a:spcAft>
            </a:pPr>
            <a:r>
              <a:rPr lang="en-US" sz="2400" b="1" dirty="0" err="1" smtClean="0">
                <a:solidFill>
                  <a:srgbClr val="FF0000"/>
                </a:solidFill>
                <a:latin typeface="+mj-lt"/>
                <a:ea typeface="Times New Roman" panose="02020603050405020304" pitchFamily="18" charset="0"/>
              </a:rPr>
              <a:t>Hoạt</a:t>
            </a:r>
            <a:r>
              <a:rPr lang="en-US" sz="2400" b="1" dirty="0" smtClean="0">
                <a:solidFill>
                  <a:srgbClr val="FF0000"/>
                </a:solidFill>
                <a:latin typeface="+mj-lt"/>
                <a:ea typeface="Times New Roman" panose="02020603050405020304" pitchFamily="18" charset="0"/>
              </a:rPr>
              <a:t> </a:t>
            </a:r>
            <a:r>
              <a:rPr lang="en-US" sz="2400" b="1" dirty="0" err="1" smtClean="0">
                <a:solidFill>
                  <a:srgbClr val="FF0000"/>
                </a:solidFill>
                <a:latin typeface="+mj-lt"/>
                <a:ea typeface="Times New Roman" panose="02020603050405020304" pitchFamily="18" charset="0"/>
              </a:rPr>
              <a:t>động</a:t>
            </a:r>
            <a:r>
              <a:rPr lang="en-US" sz="2400" b="1" dirty="0" smtClean="0">
                <a:solidFill>
                  <a:srgbClr val="FF0000"/>
                </a:solidFill>
                <a:latin typeface="+mj-lt"/>
                <a:ea typeface="Times New Roman" panose="02020603050405020304" pitchFamily="18" charset="0"/>
              </a:rPr>
              <a:t>: </a:t>
            </a:r>
            <a:r>
              <a:rPr lang="vi-VN" sz="2400" b="1" dirty="0">
                <a:solidFill>
                  <a:srgbClr val="FF0000"/>
                </a:solidFill>
                <a:latin typeface="+mj-lt"/>
                <a:ea typeface="Arial" panose="020B0604020202020204" pitchFamily="34" charset="0"/>
              </a:rPr>
              <a:t>Thực hiện hành động yêu thương.</a:t>
            </a:r>
            <a:endParaRPr lang="en-US" sz="2400" b="1" dirty="0">
              <a:solidFill>
                <a:srgbClr val="FF0000"/>
              </a:solidFill>
              <a:latin typeface="+mj-lt"/>
              <a:ea typeface="Arial" panose="020B0604020202020204" pitchFamily="34" charset="0"/>
            </a:endParaRPr>
          </a:p>
          <a:p>
            <a:pPr algn="ctr"/>
            <a:endParaRPr lang="en-US" sz="2400" b="1" dirty="0" smtClean="0">
              <a:solidFill>
                <a:srgbClr val="FF0000"/>
              </a:solidFill>
              <a:latin typeface="+mj-lt"/>
              <a:ea typeface="Times New Roman" panose="02020603050405020304" pitchFamily="18" charset="0"/>
            </a:endParaRPr>
          </a:p>
          <a:p>
            <a:pPr algn="ctr"/>
            <a:r>
              <a:rPr lang="en-US" sz="1400" dirty="0">
                <a:solidFill>
                  <a:prstClr val="white"/>
                </a:solidFill>
                <a:latin typeface="+mj-lt"/>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339" y="5105401"/>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5394" y="2481264"/>
            <a:ext cx="2769646"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4"/>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5"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9" name="Picture 28"/>
          <p:cNvPicPr>
            <a:picLocks noChangeAspect="1"/>
          </p:cNvPicPr>
          <p:nvPr/>
        </p:nvPicPr>
        <p:blipFill>
          <a:blip r:embed="rId26"/>
          <a:stretch>
            <a:fillRect/>
          </a:stretch>
        </p:blipFill>
        <p:spPr>
          <a:xfrm>
            <a:off x="10936762" y="0"/>
            <a:ext cx="1255238" cy="937524"/>
          </a:xfrm>
          <a:prstGeom prst="rect">
            <a:avLst/>
          </a:prstGeom>
        </p:spPr>
      </p:pic>
    </p:spTree>
    <p:extLst>
      <p:ext uri="{BB962C8B-B14F-4D97-AF65-F5344CB8AC3E}">
        <p14:creationId xmlns:p14="http://schemas.microsoft.com/office/powerpoint/2010/main" val="38610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77794" y="3497132"/>
            <a:ext cx="2667000" cy="707886"/>
          </a:xfrm>
          <a:prstGeom prst="rect">
            <a:avLst/>
          </a:prstGeom>
          <a:noFill/>
          <a:ln>
            <a:noFill/>
          </a:ln>
          <a:effectLst/>
          <a:extLst/>
        </p:spPr>
        <p:txBody>
          <a:bodyPr anchor="ctr">
            <a:spAutoFit/>
          </a:bodyPr>
          <a:lstStyle/>
          <a:p>
            <a:pPr algn="ctr">
              <a:defRPr/>
            </a:pPr>
            <a:r>
              <a:rPr lang="en-US" altLang="zh-CN" sz="2000" b="1" kern="0" dirty="0" err="1" smtClean="0">
                <a:solidFill>
                  <a:prstClr val="black">
                    <a:lumMod val="75000"/>
                    <a:lumOff val="25000"/>
                  </a:prstClr>
                </a:solidFill>
                <a:latin typeface="Times" panose="02020603050405020304" pitchFamily="18" charset="0"/>
                <a:ea typeface="微软雅黑" pitchFamily="34" charset="-122"/>
                <a:cs typeface="Times" panose="02020603050405020304" pitchFamily="18" charset="0"/>
              </a:rPr>
              <a:t>Hoạt</a:t>
            </a:r>
            <a:r>
              <a:rPr lang="en-US" altLang="zh-CN" sz="2000" b="1" kern="0" dirty="0" smtClean="0">
                <a:solidFill>
                  <a:prstClr val="black">
                    <a:lumMod val="75000"/>
                    <a:lumOff val="25000"/>
                  </a:prstClr>
                </a:solidFill>
                <a:latin typeface="Times" panose="02020603050405020304" pitchFamily="18" charset="0"/>
                <a:ea typeface="微软雅黑" pitchFamily="34" charset="-122"/>
                <a:cs typeface="Times" panose="02020603050405020304" pitchFamily="18" charset="0"/>
              </a:rPr>
              <a:t> </a:t>
            </a:r>
            <a:r>
              <a:rPr lang="en-US" altLang="zh-CN" sz="2000" b="1" kern="0" dirty="0" err="1" smtClean="0">
                <a:solidFill>
                  <a:prstClr val="black">
                    <a:lumMod val="75000"/>
                    <a:lumOff val="25000"/>
                  </a:prstClr>
                </a:solidFill>
                <a:latin typeface="Times" panose="02020603050405020304" pitchFamily="18" charset="0"/>
                <a:ea typeface="微软雅黑" pitchFamily="34" charset="-122"/>
                <a:cs typeface="Times" panose="02020603050405020304" pitchFamily="18" charset="0"/>
              </a:rPr>
              <a:t>động</a:t>
            </a:r>
            <a:endParaRPr lang="en-US" altLang="zh-CN" sz="2000" b="1" kern="0" dirty="0" smtClean="0">
              <a:solidFill>
                <a:prstClr val="black">
                  <a:lumMod val="75000"/>
                  <a:lumOff val="25000"/>
                </a:prstClr>
              </a:solidFill>
              <a:latin typeface="Times" panose="02020603050405020304" pitchFamily="18" charset="0"/>
              <a:ea typeface="微软雅黑" pitchFamily="34" charset="-122"/>
              <a:cs typeface="Times" panose="02020603050405020304" pitchFamily="18" charset="0"/>
            </a:endParaRPr>
          </a:p>
          <a:p>
            <a:pPr algn="ctr">
              <a:defRPr/>
            </a:pPr>
            <a:r>
              <a:rPr lang="en-US" altLang="zh-CN" sz="2000" b="1" kern="0" dirty="0" smtClean="0">
                <a:solidFill>
                  <a:prstClr val="black">
                    <a:lumMod val="75000"/>
                    <a:lumOff val="25000"/>
                  </a:prstClr>
                </a:solidFill>
                <a:latin typeface="Times" panose="02020603050405020304" pitchFamily="18" charset="0"/>
                <a:ea typeface="微软雅黑" pitchFamily="34" charset="-122"/>
                <a:cs typeface="Times" panose="02020603050405020304" pitchFamily="18" charset="0"/>
              </a:rPr>
              <a:t> </a:t>
            </a:r>
            <a:r>
              <a:rPr lang="en-US" altLang="zh-CN" sz="2000" b="1" kern="0" dirty="0" err="1" smtClean="0">
                <a:solidFill>
                  <a:prstClr val="black">
                    <a:lumMod val="75000"/>
                    <a:lumOff val="25000"/>
                  </a:prstClr>
                </a:solidFill>
                <a:latin typeface="Times" panose="02020603050405020304" pitchFamily="18" charset="0"/>
                <a:ea typeface="微软雅黑" pitchFamily="34" charset="-122"/>
                <a:cs typeface="Times" panose="02020603050405020304" pitchFamily="18" charset="0"/>
              </a:rPr>
              <a:t>nhóm</a:t>
            </a:r>
            <a:endParaRPr lang="en-US" altLang="zh-CN" sz="2000" b="1" kern="0" dirty="0">
              <a:solidFill>
                <a:prstClr val="black">
                  <a:lumMod val="75000"/>
                  <a:lumOff val="25000"/>
                </a:prstClr>
              </a:solidFill>
              <a:latin typeface="Times" panose="02020603050405020304" pitchFamily="18" charset="0"/>
              <a:ea typeface="微软雅黑" pitchFamily="34" charset="-122"/>
              <a:cs typeface="Times" panose="02020603050405020304" pitchFamily="18" charset="0"/>
            </a:endParaRPr>
          </a:p>
        </p:txBody>
      </p:sp>
      <p:sp>
        <p:nvSpPr>
          <p:cNvPr id="4" name="WordArt 5"/>
          <p:cNvSpPr>
            <a:spLocks noChangeArrowheads="1" noChangeShapeType="1" noTextEdit="1"/>
          </p:cNvSpPr>
          <p:nvPr/>
        </p:nvSpPr>
        <p:spPr bwMode="auto">
          <a:xfrm>
            <a:off x="1752552" y="44454"/>
            <a:ext cx="9091569" cy="1879893"/>
          </a:xfrm>
          <a:prstGeom prst="rect">
            <a:avLst/>
          </a:prstGeom>
          <a:ln w="57150">
            <a:solidFill>
              <a:schemeClr val="tx1"/>
            </a:solidFill>
          </a:ln>
        </p:spPr>
        <p:txBody>
          <a:bodyPr wrap="none" fromWordArt="1">
            <a:prstTxWarp prst="textPlain">
              <a:avLst>
                <a:gd name="adj" fmla="val 49875"/>
              </a:avLst>
            </a:prstTxWarp>
          </a:bodyPr>
          <a:lstStyle/>
          <a:p>
            <a:pPr algn="ctr" eaLnBrk="0" fontAlgn="base" hangingPunct="0">
              <a:spcBef>
                <a:spcPct val="0"/>
              </a:spcBef>
              <a:spcAft>
                <a:spcPct val="0"/>
              </a:spcAft>
            </a:pPr>
            <a:r>
              <a:rPr lang="vi-VN" sz="32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rPr>
              <a:t>Trò chơi </a:t>
            </a:r>
            <a:endParaRPr lang="en-US" sz="3200" b="1" i="1" kern="10" dirty="0" smtClean="0">
              <a:ln w="9525">
                <a:solidFill>
                  <a:srgbClr val="000000"/>
                </a:solidFill>
                <a:round/>
                <a:headEnd/>
                <a:tailEnd/>
              </a:ln>
              <a:solidFill>
                <a:srgbClr val="0000FF"/>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endParaRPr>
          </a:p>
          <a:p>
            <a:pPr algn="ctr" eaLnBrk="0" fontAlgn="base" hangingPunct="0">
              <a:spcBef>
                <a:spcPct val="0"/>
              </a:spcBef>
              <a:spcAft>
                <a:spcPct val="0"/>
              </a:spcAft>
            </a:pPr>
            <a:r>
              <a:rPr lang="vi-VN" sz="32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rPr>
              <a:t>“</a:t>
            </a:r>
            <a:r>
              <a:rPr lang="en-US" sz="32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rPr>
              <a:t>Tiếp</a:t>
            </a:r>
            <a:r>
              <a:rPr lang="en-US" sz="32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rPr>
              <a:t> </a:t>
            </a:r>
            <a:r>
              <a:rPr lang="en-US" sz="32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rPr>
              <a:t>sức</a:t>
            </a:r>
            <a:r>
              <a:rPr lang="en-US" sz="32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rPr>
              <a:t> </a:t>
            </a:r>
            <a:r>
              <a:rPr lang="en-US" sz="32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rPr>
              <a:t>đồng</a:t>
            </a:r>
            <a:r>
              <a:rPr lang="en-US" sz="32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rPr>
              <a:t> </a:t>
            </a:r>
            <a:r>
              <a:rPr lang="en-US" sz="32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rPr>
              <a:t>đội</a:t>
            </a:r>
            <a:r>
              <a:rPr lang="vi-VN" sz="32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rPr>
              <a:t>"</a:t>
            </a:r>
            <a:r>
              <a:rPr lang="en-US" sz="32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rPr>
              <a:t>  </a:t>
            </a:r>
            <a:endParaRPr lang="en-US" sz="32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Times" panose="02020603050405020304" pitchFamily="18" charset="0"/>
              <a:ea typeface="Verdana" panose="020B0604030504040204" pitchFamily="34" charset="0"/>
              <a:cs typeface="Times" panose="02020603050405020304" pitchFamily="18" charset="0"/>
            </a:endParaRPr>
          </a:p>
        </p:txBody>
      </p:sp>
      <p:sp>
        <p:nvSpPr>
          <p:cNvPr id="5" name="Text Box 33"/>
          <p:cNvSpPr txBox="1">
            <a:spLocks noChangeArrowheads="1"/>
          </p:cNvSpPr>
          <p:nvPr/>
        </p:nvSpPr>
        <p:spPr bwMode="auto">
          <a:xfrm>
            <a:off x="3535681" y="2062462"/>
            <a:ext cx="6365965" cy="1754326"/>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3600" b="1" dirty="0" err="1">
                <a:solidFill>
                  <a:srgbClr val="FF00FF"/>
                </a:solidFill>
                <a:latin typeface="Times" panose="02020603050405020304" pitchFamily="18" charset="0"/>
                <a:cs typeface="Times" panose="02020603050405020304" pitchFamily="18" charset="0"/>
              </a:rPr>
              <a:t>Tìm</a:t>
            </a:r>
            <a:r>
              <a:rPr lang="en-US" altLang="en-US" sz="3600" b="1" dirty="0">
                <a:solidFill>
                  <a:srgbClr val="FF00FF"/>
                </a:solidFill>
                <a:latin typeface="Times" panose="02020603050405020304" pitchFamily="18" charset="0"/>
                <a:cs typeface="Times" panose="02020603050405020304" pitchFamily="18" charset="0"/>
              </a:rPr>
              <a:t> </a:t>
            </a:r>
            <a:r>
              <a:rPr lang="en-US" altLang="en-US" sz="3600" b="1" dirty="0" err="1" smtClean="0">
                <a:solidFill>
                  <a:srgbClr val="FF00FF"/>
                </a:solidFill>
                <a:latin typeface="Times" panose="02020603050405020304" pitchFamily="18" charset="0"/>
                <a:cs typeface="Times" panose="02020603050405020304" pitchFamily="18" charset="0"/>
              </a:rPr>
              <a:t>những</a:t>
            </a:r>
            <a:r>
              <a:rPr lang="en-US" altLang="en-US" sz="3600" b="1" dirty="0" smtClean="0">
                <a:solidFill>
                  <a:srgbClr val="FF00FF"/>
                </a:solidFill>
                <a:latin typeface="Times" panose="02020603050405020304" pitchFamily="18" charset="0"/>
                <a:cs typeface="Times" panose="02020603050405020304" pitchFamily="18" charset="0"/>
              </a:rPr>
              <a:t> </a:t>
            </a:r>
            <a:r>
              <a:rPr lang="en-US" altLang="en-US" sz="3600" b="1" dirty="0" err="1" smtClean="0">
                <a:solidFill>
                  <a:srgbClr val="FF00FF"/>
                </a:solidFill>
                <a:latin typeface="Times" panose="02020603050405020304" pitchFamily="18" charset="0"/>
                <a:cs typeface="Times" panose="02020603050405020304" pitchFamily="18" charset="0"/>
              </a:rPr>
              <a:t>biểu</a:t>
            </a:r>
            <a:r>
              <a:rPr lang="en-US" altLang="en-US" sz="3600" b="1" dirty="0" smtClean="0">
                <a:solidFill>
                  <a:srgbClr val="FF00FF"/>
                </a:solidFill>
                <a:latin typeface="Times" panose="02020603050405020304" pitchFamily="18" charset="0"/>
                <a:cs typeface="Times" panose="02020603050405020304" pitchFamily="18" charset="0"/>
              </a:rPr>
              <a:t> </a:t>
            </a:r>
            <a:r>
              <a:rPr lang="en-US" altLang="en-US" sz="3600" b="1" dirty="0" err="1" smtClean="0">
                <a:solidFill>
                  <a:srgbClr val="FF00FF"/>
                </a:solidFill>
                <a:latin typeface="Times" panose="02020603050405020304" pitchFamily="18" charset="0"/>
                <a:cs typeface="Times" panose="02020603050405020304" pitchFamily="18" charset="0"/>
              </a:rPr>
              <a:t>hiện</a:t>
            </a:r>
            <a:r>
              <a:rPr lang="en-US" altLang="en-US" sz="3600" b="1" dirty="0" smtClean="0">
                <a:solidFill>
                  <a:srgbClr val="FF00FF"/>
                </a:solidFill>
                <a:latin typeface="Times" panose="02020603050405020304" pitchFamily="18" charset="0"/>
                <a:cs typeface="Times" panose="02020603050405020304" pitchFamily="18" charset="0"/>
              </a:rPr>
              <a:t> </a:t>
            </a:r>
            <a:r>
              <a:rPr lang="en-US" altLang="en-US" sz="3600" b="1" dirty="0" err="1" smtClean="0">
                <a:solidFill>
                  <a:srgbClr val="FF00FF"/>
                </a:solidFill>
                <a:latin typeface="Times" panose="02020603050405020304" pitchFamily="18" charset="0"/>
                <a:cs typeface="Times" panose="02020603050405020304" pitchFamily="18" charset="0"/>
              </a:rPr>
              <a:t>yêu</a:t>
            </a:r>
            <a:r>
              <a:rPr lang="en-US" altLang="en-US" sz="3600" b="1" dirty="0" smtClean="0">
                <a:solidFill>
                  <a:srgbClr val="FF00FF"/>
                </a:solidFill>
                <a:latin typeface="Times" panose="02020603050405020304" pitchFamily="18" charset="0"/>
                <a:cs typeface="Times" panose="02020603050405020304" pitchFamily="18" charset="0"/>
              </a:rPr>
              <a:t> </a:t>
            </a:r>
            <a:r>
              <a:rPr lang="en-US" altLang="en-US" sz="3600" b="1" dirty="0" err="1" smtClean="0">
                <a:solidFill>
                  <a:srgbClr val="FF00FF"/>
                </a:solidFill>
                <a:latin typeface="Times" panose="02020603050405020304" pitchFamily="18" charset="0"/>
                <a:cs typeface="Times" panose="02020603050405020304" pitchFamily="18" charset="0"/>
              </a:rPr>
              <a:t>thương</a:t>
            </a:r>
            <a:r>
              <a:rPr lang="en-US" altLang="en-US" sz="3600" b="1" dirty="0" smtClean="0">
                <a:solidFill>
                  <a:srgbClr val="FF00FF"/>
                </a:solidFill>
                <a:latin typeface="Times" panose="02020603050405020304" pitchFamily="18" charset="0"/>
                <a:cs typeface="Times" panose="02020603050405020304" pitchFamily="18" charset="0"/>
              </a:rPr>
              <a:t> con </a:t>
            </a:r>
            <a:r>
              <a:rPr lang="en-US" altLang="en-US" sz="3600" b="1" dirty="0" err="1" smtClean="0">
                <a:solidFill>
                  <a:srgbClr val="FF00FF"/>
                </a:solidFill>
                <a:latin typeface="Times" panose="02020603050405020304" pitchFamily="18" charset="0"/>
                <a:cs typeface="Times" panose="02020603050405020304" pitchFamily="18" charset="0"/>
              </a:rPr>
              <a:t>người</a:t>
            </a:r>
            <a:r>
              <a:rPr lang="en-US" altLang="en-US" sz="3600" b="1" dirty="0" smtClean="0">
                <a:solidFill>
                  <a:srgbClr val="FF00FF"/>
                </a:solidFill>
                <a:latin typeface="Times" panose="02020603050405020304" pitchFamily="18" charset="0"/>
                <a:cs typeface="Times" panose="02020603050405020304" pitchFamily="18" charset="0"/>
              </a:rPr>
              <a:t>  </a:t>
            </a:r>
            <a:r>
              <a:rPr lang="en-US" altLang="en-US" sz="3600" b="1" dirty="0" err="1" smtClean="0">
                <a:solidFill>
                  <a:srgbClr val="FF00FF"/>
                </a:solidFill>
                <a:latin typeface="Times" panose="02020603050405020304" pitchFamily="18" charset="0"/>
                <a:cs typeface="Times" panose="02020603050405020304" pitchFamily="18" charset="0"/>
              </a:rPr>
              <a:t>và</a:t>
            </a:r>
            <a:r>
              <a:rPr lang="en-US" altLang="en-US" sz="3600" b="1" dirty="0" smtClean="0">
                <a:solidFill>
                  <a:srgbClr val="FF00FF"/>
                </a:solidFill>
                <a:latin typeface="Times" panose="02020603050405020304" pitchFamily="18" charset="0"/>
                <a:cs typeface="Times" panose="02020603050405020304" pitchFamily="18" charset="0"/>
              </a:rPr>
              <a:t> </a:t>
            </a:r>
            <a:r>
              <a:rPr lang="en-US" altLang="en-US" sz="3600" b="1" dirty="0" err="1" smtClean="0">
                <a:solidFill>
                  <a:srgbClr val="FF00FF"/>
                </a:solidFill>
                <a:latin typeface="Times" panose="02020603050405020304" pitchFamily="18" charset="0"/>
                <a:cs typeface="Times" panose="02020603050405020304" pitchFamily="18" charset="0"/>
              </a:rPr>
              <a:t>trái</a:t>
            </a:r>
            <a:r>
              <a:rPr lang="en-US" altLang="en-US" sz="3600" b="1" dirty="0" smtClean="0">
                <a:solidFill>
                  <a:srgbClr val="FF00FF"/>
                </a:solidFill>
                <a:latin typeface="Times" panose="02020603050405020304" pitchFamily="18" charset="0"/>
                <a:cs typeface="Times" panose="02020603050405020304" pitchFamily="18" charset="0"/>
              </a:rPr>
              <a:t> </a:t>
            </a:r>
            <a:r>
              <a:rPr lang="en-US" altLang="en-US" sz="3600" b="1" dirty="0" err="1" smtClean="0">
                <a:solidFill>
                  <a:srgbClr val="FF00FF"/>
                </a:solidFill>
                <a:latin typeface="Times" panose="02020603050405020304" pitchFamily="18" charset="0"/>
                <a:cs typeface="Times" panose="02020603050405020304" pitchFamily="18" charset="0"/>
              </a:rPr>
              <a:t>với</a:t>
            </a:r>
            <a:r>
              <a:rPr lang="en-US" altLang="en-US" sz="3600" b="1" dirty="0" smtClean="0">
                <a:solidFill>
                  <a:srgbClr val="FF00FF"/>
                </a:solidFill>
                <a:latin typeface="Times" panose="02020603050405020304" pitchFamily="18" charset="0"/>
                <a:cs typeface="Times" panose="02020603050405020304" pitchFamily="18" charset="0"/>
              </a:rPr>
              <a:t> </a:t>
            </a:r>
            <a:r>
              <a:rPr lang="en-US" altLang="en-US" sz="3600" b="1" dirty="0" err="1" smtClean="0">
                <a:solidFill>
                  <a:srgbClr val="FF00FF"/>
                </a:solidFill>
                <a:latin typeface="Times" panose="02020603050405020304" pitchFamily="18" charset="0"/>
                <a:cs typeface="Times" panose="02020603050405020304" pitchFamily="18" charset="0"/>
              </a:rPr>
              <a:t>yêu</a:t>
            </a:r>
            <a:r>
              <a:rPr lang="en-US" altLang="en-US" sz="3600" b="1" dirty="0" smtClean="0">
                <a:solidFill>
                  <a:srgbClr val="FF00FF"/>
                </a:solidFill>
                <a:latin typeface="Times" panose="02020603050405020304" pitchFamily="18" charset="0"/>
                <a:cs typeface="Times" panose="02020603050405020304" pitchFamily="18" charset="0"/>
              </a:rPr>
              <a:t> </a:t>
            </a:r>
            <a:r>
              <a:rPr lang="en-US" altLang="en-US" sz="3600" b="1" dirty="0" err="1" smtClean="0">
                <a:solidFill>
                  <a:srgbClr val="FF00FF"/>
                </a:solidFill>
                <a:latin typeface="Times" panose="02020603050405020304" pitchFamily="18" charset="0"/>
                <a:cs typeface="Times" panose="02020603050405020304" pitchFamily="18" charset="0"/>
              </a:rPr>
              <a:t>thương</a:t>
            </a:r>
            <a:r>
              <a:rPr lang="en-US" altLang="en-US" sz="3600" b="1" dirty="0" smtClean="0">
                <a:solidFill>
                  <a:srgbClr val="FF00FF"/>
                </a:solidFill>
                <a:latin typeface="Times" panose="02020603050405020304" pitchFamily="18" charset="0"/>
                <a:cs typeface="Times" panose="02020603050405020304" pitchFamily="18" charset="0"/>
              </a:rPr>
              <a:t> con </a:t>
            </a:r>
            <a:r>
              <a:rPr lang="en-US" altLang="en-US" sz="3600" b="1" dirty="0" err="1" smtClean="0">
                <a:solidFill>
                  <a:srgbClr val="FF00FF"/>
                </a:solidFill>
                <a:latin typeface="Times" panose="02020603050405020304" pitchFamily="18" charset="0"/>
                <a:cs typeface="Times" panose="02020603050405020304" pitchFamily="18" charset="0"/>
              </a:rPr>
              <a:t>người</a:t>
            </a:r>
            <a:endParaRPr lang="en-US" altLang="en-US" sz="3600" b="1" dirty="0">
              <a:solidFill>
                <a:srgbClr val="FF00FF"/>
              </a:solidFill>
              <a:latin typeface="Times" panose="02020603050405020304" pitchFamily="18" charset="0"/>
              <a:cs typeface="Times" panose="02020603050405020304" pitchFamily="18" charset="0"/>
            </a:endParaRPr>
          </a:p>
        </p:txBody>
      </p:sp>
      <p:sp>
        <p:nvSpPr>
          <p:cNvPr id="6" name="Rectangle 5"/>
          <p:cNvSpPr/>
          <p:nvPr/>
        </p:nvSpPr>
        <p:spPr>
          <a:xfrm>
            <a:off x="3295377" y="3851075"/>
            <a:ext cx="6945903" cy="1938992"/>
          </a:xfrm>
          <a:prstGeom prst="rect">
            <a:avLst/>
          </a:prstGeom>
        </p:spPr>
        <p:txBody>
          <a:bodyPr wrap="square">
            <a:spAutoFit/>
          </a:bodyPr>
          <a:lstStyle/>
          <a:p>
            <a:r>
              <a:rPr lang="en-US" sz="2000" b="1" dirty="0">
                <a:solidFill>
                  <a:prstClr val="black"/>
                </a:solidFill>
                <a:latin typeface="Times" panose="02020603050405020304" pitchFamily="18" charset="0"/>
                <a:cs typeface="Times" panose="02020603050405020304" pitchFamily="18" charset="0"/>
              </a:rPr>
              <a:t>LUẬT CHƠI</a:t>
            </a:r>
            <a:r>
              <a:rPr lang="en-US" sz="2000" dirty="0">
                <a:solidFill>
                  <a:prstClr val="black"/>
                </a:solidFill>
                <a:latin typeface="Times" panose="02020603050405020304" pitchFamily="18" charset="0"/>
                <a:cs typeface="Times" panose="02020603050405020304" pitchFamily="18" charset="0"/>
              </a:rPr>
              <a:t>: </a:t>
            </a:r>
            <a:endParaRPr lang="en-US" sz="2000" dirty="0" smtClean="0">
              <a:solidFill>
                <a:prstClr val="black"/>
              </a:solidFill>
              <a:latin typeface="Times" panose="02020603050405020304" pitchFamily="18" charset="0"/>
              <a:cs typeface="Times" panose="02020603050405020304" pitchFamily="18" charset="0"/>
            </a:endParaRPr>
          </a:p>
          <a:p>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Số</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người</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tham</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gia</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cả</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lớp</a:t>
            </a:r>
            <a:endParaRPr lang="en-US" sz="2000" b="1" dirty="0" smtClean="0">
              <a:solidFill>
                <a:prstClr val="black"/>
              </a:solidFill>
              <a:latin typeface="Times" panose="02020603050405020304" pitchFamily="18" charset="0"/>
              <a:cs typeface="Times" panose="02020603050405020304" pitchFamily="18" charset="0"/>
            </a:endParaRPr>
          </a:p>
          <a:p>
            <a:pPr marL="342900" indent="-342900">
              <a:buFontTx/>
              <a:buChar char="-"/>
            </a:pPr>
            <a:r>
              <a:rPr lang="en-US" sz="2000" b="1" dirty="0" err="1" smtClean="0">
                <a:solidFill>
                  <a:prstClr val="black"/>
                </a:solidFill>
                <a:latin typeface="Times" panose="02020603050405020304" pitchFamily="18" charset="0"/>
                <a:cs typeface="Times" panose="02020603050405020304" pitchFamily="18" charset="0"/>
              </a:rPr>
              <a:t>Cách</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thức</a:t>
            </a:r>
            <a:r>
              <a:rPr lang="en-US" sz="2000" b="1" dirty="0" smtClean="0">
                <a:solidFill>
                  <a:prstClr val="black"/>
                </a:solidFill>
                <a:latin typeface="Times" panose="02020603050405020304" pitchFamily="18" charset="0"/>
                <a:cs typeface="Times" panose="02020603050405020304" pitchFamily="18" charset="0"/>
              </a:rPr>
              <a:t>: Chia </a:t>
            </a:r>
            <a:r>
              <a:rPr lang="en-US" sz="2000" b="1" dirty="0" err="1" smtClean="0">
                <a:solidFill>
                  <a:prstClr val="black"/>
                </a:solidFill>
                <a:latin typeface="Times" panose="02020603050405020304" pitchFamily="18" charset="0"/>
                <a:cs typeface="Times" panose="02020603050405020304" pitchFamily="18" charset="0"/>
              </a:rPr>
              <a:t>lớp</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làm</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hai</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đội</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theo</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dãy</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bàn</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Mỗi</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dãy</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cử</a:t>
            </a:r>
            <a:r>
              <a:rPr lang="en-US" sz="2000" b="1" dirty="0" smtClean="0">
                <a:solidFill>
                  <a:prstClr val="black"/>
                </a:solidFill>
                <a:latin typeface="Times" panose="02020603050405020304" pitchFamily="18" charset="0"/>
                <a:cs typeface="Times" panose="02020603050405020304" pitchFamily="18" charset="0"/>
              </a:rPr>
              <a:t> 5 </a:t>
            </a:r>
            <a:r>
              <a:rPr lang="en-US" sz="2000" b="1" dirty="0" err="1" smtClean="0">
                <a:solidFill>
                  <a:prstClr val="black"/>
                </a:solidFill>
                <a:latin typeface="Times" panose="02020603050405020304" pitchFamily="18" charset="0"/>
                <a:cs typeface="Times" panose="02020603050405020304" pitchFamily="18" charset="0"/>
              </a:rPr>
              <a:t>bạn</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đạị</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diện</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Lần</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lượt</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viết</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biểu</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hiện</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Không</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được</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đọc</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lặp</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lại</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câu</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của</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người</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khác</a:t>
            </a:r>
            <a:r>
              <a:rPr lang="en-US" sz="2000" b="1" dirty="0" smtClean="0">
                <a:solidFill>
                  <a:prstClr val="black"/>
                </a:solidFill>
                <a:latin typeface="Times" panose="02020603050405020304" pitchFamily="18" charset="0"/>
                <a:cs typeface="Times" panose="02020603050405020304" pitchFamily="18" charset="0"/>
              </a:rPr>
              <a:t>.) </a:t>
            </a:r>
          </a:p>
          <a:p>
            <a:pPr marL="342900" indent="-342900">
              <a:buFontTx/>
              <a:buChar char="-"/>
            </a:pPr>
            <a:r>
              <a:rPr lang="en-US" sz="2000" b="1" dirty="0" err="1" smtClean="0">
                <a:solidFill>
                  <a:prstClr val="black"/>
                </a:solidFill>
                <a:latin typeface="Times" panose="02020603050405020304" pitchFamily="18" charset="0"/>
                <a:cs typeface="Times" panose="02020603050405020304" pitchFamily="18" charset="0"/>
              </a:rPr>
              <a:t>Thời</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gian</a:t>
            </a:r>
            <a:r>
              <a:rPr lang="en-US" sz="2000" b="1" dirty="0" smtClean="0">
                <a:solidFill>
                  <a:prstClr val="black"/>
                </a:solidFill>
                <a:latin typeface="Times" panose="02020603050405020304" pitchFamily="18" charset="0"/>
                <a:cs typeface="Times" panose="02020603050405020304" pitchFamily="18" charset="0"/>
              </a:rPr>
              <a:t>: 5 </a:t>
            </a:r>
            <a:r>
              <a:rPr lang="en-US" sz="2000" b="1" dirty="0" err="1" smtClean="0">
                <a:solidFill>
                  <a:prstClr val="black"/>
                </a:solidFill>
                <a:latin typeface="Times" panose="02020603050405020304" pitchFamily="18" charset="0"/>
                <a:cs typeface="Times" panose="02020603050405020304" pitchFamily="18" charset="0"/>
              </a:rPr>
              <a:t>phút</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thảo</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luận</a:t>
            </a:r>
            <a:r>
              <a:rPr lang="en-US" sz="2000" b="1" dirty="0" smtClean="0">
                <a:solidFill>
                  <a:prstClr val="black"/>
                </a:solidFill>
                <a:latin typeface="Times" panose="02020603050405020304" pitchFamily="18" charset="0"/>
                <a:cs typeface="Times" panose="02020603050405020304" pitchFamily="18" charset="0"/>
              </a:rPr>
              <a:t>, 3 </a:t>
            </a:r>
            <a:r>
              <a:rPr lang="en-US" sz="2000" b="1" dirty="0" err="1" smtClean="0">
                <a:solidFill>
                  <a:prstClr val="black"/>
                </a:solidFill>
                <a:latin typeface="Times" panose="02020603050405020304" pitchFamily="18" charset="0"/>
                <a:cs typeface="Times" panose="02020603050405020304" pitchFamily="18" charset="0"/>
              </a:rPr>
              <a:t>phút</a:t>
            </a:r>
            <a:r>
              <a:rPr lang="en-US" sz="2000" b="1" dirty="0" smtClean="0">
                <a:solidFill>
                  <a:prstClr val="black"/>
                </a:solidFill>
                <a:latin typeface="Times" panose="02020603050405020304" pitchFamily="18" charset="0"/>
                <a:cs typeface="Times" panose="02020603050405020304" pitchFamily="18" charset="0"/>
              </a:rPr>
              <a:t> </a:t>
            </a:r>
            <a:r>
              <a:rPr lang="en-US" sz="2000" b="1" dirty="0" err="1" smtClean="0">
                <a:solidFill>
                  <a:prstClr val="black"/>
                </a:solidFill>
                <a:latin typeface="Times" panose="02020603050405020304" pitchFamily="18" charset="0"/>
                <a:cs typeface="Times" panose="02020603050405020304" pitchFamily="18" charset="0"/>
              </a:rPr>
              <a:t>viết</a:t>
            </a:r>
            <a:r>
              <a:rPr lang="en-US" sz="2000" b="1" dirty="0" smtClean="0">
                <a:solidFill>
                  <a:prstClr val="black"/>
                </a:solidFill>
                <a:latin typeface="Times" panose="02020603050405020304" pitchFamily="18" charset="0"/>
                <a:cs typeface="Times" panose="02020603050405020304" pitchFamily="18" charset="0"/>
              </a:rPr>
              <a:t>. </a:t>
            </a:r>
            <a:endParaRPr lang="en-US" sz="2000" b="1" dirty="0">
              <a:solidFill>
                <a:prstClr val="black"/>
              </a:solidFill>
              <a:latin typeface="Times" panose="02020603050405020304" pitchFamily="18" charset="0"/>
              <a:cs typeface="Times" panose="02020603050405020304" pitchFamily="18" charset="0"/>
            </a:endParaRP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77"/>
          <p:cNvPicPr/>
          <p:nvPr/>
        </p:nvPicPr>
        <p:blipFill>
          <a:blip r:embed="rId4"/>
          <a:stretch/>
        </p:blipFill>
        <p:spPr>
          <a:xfrm>
            <a:off x="141890" y="953484"/>
            <a:ext cx="3026099" cy="1673256"/>
          </a:xfrm>
          <a:prstGeom prst="rect">
            <a:avLst/>
          </a:prstGeom>
        </p:spPr>
      </p:pic>
      <p:pic>
        <p:nvPicPr>
          <p:cNvPr id="16" name="Picture 15"/>
          <p:cNvPicPr>
            <a:picLocks noChangeAspect="1"/>
          </p:cNvPicPr>
          <p:nvPr/>
        </p:nvPicPr>
        <p:blipFill>
          <a:blip r:embed="rId5"/>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181044772"/>
              </p:ext>
            </p:extLst>
          </p:nvPr>
        </p:nvGraphicFramePr>
        <p:xfrm>
          <a:off x="3167989" y="1008830"/>
          <a:ext cx="8744960" cy="1472184"/>
        </p:xfrm>
        <a:graphic>
          <a:graphicData uri="http://schemas.openxmlformats.org/drawingml/2006/table">
            <a:tbl>
              <a:tblPr>
                <a:tableStyleId>{5C22544A-7EE6-4342-B048-85BDC9FD1C3A}</a:tableStyleId>
              </a:tblPr>
              <a:tblGrid>
                <a:gridCol w="8744960">
                  <a:extLst>
                    <a:ext uri="{9D8B030D-6E8A-4147-A177-3AD203B41FA5}">
                      <a16:colId xmlns:a16="http://schemas.microsoft.com/office/drawing/2014/main" val="20000"/>
                    </a:ext>
                  </a:extLst>
                </a:gridCol>
              </a:tblGrid>
              <a:tr h="815340">
                <a:tc>
                  <a:txBody>
                    <a:bodyPr/>
                    <a:lstStyle/>
                    <a:p>
                      <a:pPr marL="190500" marR="0" indent="-190500" algn="just">
                        <a:lnSpc>
                          <a:spcPct val="115000"/>
                        </a:lnSpc>
                        <a:spcBef>
                          <a:spcPts val="0"/>
                        </a:spcBef>
                        <a:spcAft>
                          <a:spcPts val="0"/>
                        </a:spcAft>
                      </a:pPr>
                      <a:r>
                        <a:rPr lang="vi-VN" sz="2000" dirty="0">
                          <a:effectLst/>
                          <a:latin typeface="#9Slide05 IcielSanelma" pitchFamily="2" charset="0"/>
                        </a:rPr>
                        <a:t>Gia đình Hà có bốn người: bố, mẹ, em trai và Hà. Để hai chị em Hà có nhiều thời gian học tập và vui chơi, mọi việc trong gia đình bố mẹ thường làm hết. Mấy hôm nay, mẹ bị ốm nên mọi việc đều do một mình bố xoay xở nhưng Hà vẫn mải chơi, không giúp đỡ bố cũng không hỏi han, động viên </a:t>
                      </a:r>
                      <a:r>
                        <a:rPr lang="vi-VN" sz="2400" dirty="0">
                          <a:effectLst/>
                          <a:latin typeface="#9Slide05 IcielSanelma" pitchFamily="2" charset="0"/>
                        </a:rPr>
                        <a:t>mẹ.</a:t>
                      </a:r>
                      <a:endParaRPr lang="en-US" sz="2400" dirty="0">
                        <a:effectLst/>
                        <a:latin typeface="#9Slide05 IcielSanelma" pitchFamily="2" charset="0"/>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1965296"/>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rPr>
              <a:t/>
            </a:r>
            <a:br>
              <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rPr>
            </a:br>
            <a:endPar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36900257"/>
              </p:ext>
            </p:extLst>
          </p:nvPr>
        </p:nvGraphicFramePr>
        <p:xfrm>
          <a:off x="481524" y="2928390"/>
          <a:ext cx="8348968" cy="1261872"/>
        </p:xfrm>
        <a:graphic>
          <a:graphicData uri="http://schemas.openxmlformats.org/drawingml/2006/table">
            <a:tbl>
              <a:tblPr/>
              <a:tblGrid>
                <a:gridCol w="8348968">
                  <a:extLst>
                    <a:ext uri="{9D8B030D-6E8A-4147-A177-3AD203B41FA5}">
                      <a16:colId xmlns:a16="http://schemas.microsoft.com/office/drawing/2014/main" val="20000"/>
                    </a:ext>
                  </a:extLst>
                </a:gridCol>
              </a:tblGrid>
              <a:tr h="1135380">
                <a:tc>
                  <a:txBody>
                    <a:bodyPr/>
                    <a:lstStyle/>
                    <a:p>
                      <a:pPr marL="190500" marR="0" indent="-190500" algn="just">
                        <a:lnSpc>
                          <a:spcPct val="115000"/>
                        </a:lnSpc>
                        <a:spcBef>
                          <a:spcPts val="0"/>
                        </a:spcBef>
                        <a:spcAft>
                          <a:spcPts val="0"/>
                        </a:spcAft>
                      </a:pPr>
                      <a:r>
                        <a:rPr lang="vi-VN" sz="2400" b="1" dirty="0">
                          <a:solidFill>
                            <a:srgbClr val="0000FF"/>
                          </a:solidFill>
                          <a:effectLst/>
                          <a:latin typeface="#9Slide05 Israquella" pitchFamily="2" charset="0"/>
                          <a:ea typeface="Arial" panose="020B0604020202020204" pitchFamily="34" charset="0"/>
                        </a:rPr>
                        <a:t>Lan là học sinh khuyết tật mới chuyển về lớp. Em thường ngồi một chỗ xem các bạn vui đùa, chạy nhảy. Thấy vậy, Mai đến trò chuyện và cùng chơi với </a:t>
                      </a:r>
                      <a:r>
                        <a:rPr lang="vi-VN" sz="2400" b="1" dirty="0" smtClean="0">
                          <a:solidFill>
                            <a:srgbClr val="0000FF"/>
                          </a:solidFill>
                          <a:effectLst/>
                          <a:latin typeface="#9Slide05 Israquella" pitchFamily="2" charset="0"/>
                          <a:ea typeface="Arial" panose="020B0604020202020204" pitchFamily="34" charset="0"/>
                        </a:rPr>
                        <a:t>Lan</a:t>
                      </a:r>
                      <a:endParaRPr lang="en-US" sz="2400" b="1" dirty="0">
                        <a:solidFill>
                          <a:srgbClr val="0000FF"/>
                        </a:solidFill>
                        <a:effectLst/>
                        <a:latin typeface="#9Slide05 Israquella" pitchFamily="2" charset="0"/>
                        <a:ea typeface="Arial" panose="020B0604020202020204" pitchFamily="34"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130263"/>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rPr>
              <a:t/>
            </a:r>
            <a:br>
              <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rPr>
            </a:br>
            <a:endPar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endParaRPr>
          </a:p>
        </p:txBody>
      </p:sp>
      <p:pic>
        <p:nvPicPr>
          <p:cNvPr id="6" name="Picture 5"/>
          <p:cNvPicPr>
            <a:picLocks noChangeAspect="1"/>
          </p:cNvPicPr>
          <p:nvPr/>
        </p:nvPicPr>
        <p:blipFill>
          <a:blip r:embed="rId6"/>
          <a:stretch>
            <a:fillRect/>
          </a:stretch>
        </p:blipFill>
        <p:spPr>
          <a:xfrm>
            <a:off x="9154976" y="2656378"/>
            <a:ext cx="2947004" cy="1650456"/>
          </a:xfrm>
          <a:prstGeom prst="rect">
            <a:avLst/>
          </a:prstGeom>
        </p:spPr>
      </p:pic>
      <p:sp>
        <p:nvSpPr>
          <p:cNvPr id="7" name="Rectangle 6"/>
          <p:cNvSpPr/>
          <p:nvPr/>
        </p:nvSpPr>
        <p:spPr>
          <a:xfrm>
            <a:off x="4823948" y="4587617"/>
            <a:ext cx="6740433" cy="1938992"/>
          </a:xfrm>
          <a:prstGeom prst="rect">
            <a:avLst/>
          </a:prstGeom>
        </p:spPr>
        <p:txBody>
          <a:bodyPr wrap="square">
            <a:spAutoFit/>
          </a:bodyPr>
          <a:lstStyle/>
          <a:p>
            <a:pPr algn="just"/>
            <a:r>
              <a:rPr lang="vi-VN" sz="2400" b="1" dirty="0">
                <a:solidFill>
                  <a:srgbClr val="C00000"/>
                </a:solidFill>
                <a:latin typeface="Times" panose="02020603050405020304" pitchFamily="18" charset="0"/>
                <a:ea typeface="Courier New" panose="02070309020205020404" pitchFamily="49" charset="0"/>
                <a:cs typeface="Times" panose="02020603050405020304" pitchFamily="18" charset="0"/>
              </a:rPr>
              <a:t>Cạnh nhà Phúc có một bà cụ neo đơn. Phúc thường sang chơi với cụ mỗi khi rảnh rỗi. Cuối tuần được nghỉ, Phúc rủ các bạn hàng xóm sang quét dọn nhà cửa, nhổ cỏ vườn và nói chuyện để cụ đỡ buồn.</a:t>
            </a:r>
            <a:endParaRPr lang="en-US" sz="2400" b="1" dirty="0">
              <a:solidFill>
                <a:srgbClr val="C00000"/>
              </a:solidFill>
              <a:latin typeface="Times" panose="02020603050405020304" pitchFamily="18" charset="0"/>
              <a:cs typeface="Times" panose="02020603050405020304" pitchFamily="18" charset="0"/>
            </a:endParaRPr>
          </a:p>
        </p:txBody>
      </p:sp>
      <p:pic>
        <p:nvPicPr>
          <p:cNvPr id="4102" name="Picture 6" descr="Sóc Nhí - xem tranh - Họa sĩ nhí - Xem tranh - General hand protection  environmental because a planet green - clean - beautiful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341" y="4237345"/>
            <a:ext cx="3803093" cy="25153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1288778522"/>
              </p:ext>
            </p:extLst>
          </p:nvPr>
        </p:nvGraphicFramePr>
        <p:xfrm>
          <a:off x="4823948" y="252723"/>
          <a:ext cx="5982789" cy="630936"/>
        </p:xfrm>
        <a:graphic>
          <a:graphicData uri="http://schemas.openxmlformats.org/drawingml/2006/table">
            <a:tbl>
              <a:tblPr>
                <a:tableStyleId>{5C22544A-7EE6-4342-B048-85BDC9FD1C3A}</a:tableStyleId>
              </a:tblPr>
              <a:tblGrid>
                <a:gridCol w="5982789">
                  <a:extLst>
                    <a:ext uri="{9D8B030D-6E8A-4147-A177-3AD203B41FA5}">
                      <a16:colId xmlns:a16="http://schemas.microsoft.com/office/drawing/2014/main" val="20000"/>
                    </a:ext>
                  </a:extLst>
                </a:gridCol>
              </a:tblGrid>
              <a:tr h="205740">
                <a:tc>
                  <a:txBody>
                    <a:bodyPr/>
                    <a:lstStyle/>
                    <a:p>
                      <a:pPr marL="0" marR="0" algn="l">
                        <a:lnSpc>
                          <a:spcPct val="115000"/>
                        </a:lnSpc>
                        <a:spcBef>
                          <a:spcPts val="0"/>
                        </a:spcBef>
                        <a:spcAft>
                          <a:spcPts val="0"/>
                        </a:spcAft>
                      </a:pPr>
                      <a:r>
                        <a:rPr lang="vi-VN" sz="1800" b="1" dirty="0">
                          <a:solidFill>
                            <a:srgbClr val="FF0000"/>
                          </a:solidFill>
                          <a:effectLst/>
                          <a:latin typeface="#9Slide05 Israquella" pitchFamily="2" charset="0"/>
                        </a:rPr>
                        <a:t>Em đồng tình hoặc không đồng tình với việc làm của bạn nào dưới đây? Vì sao?</a:t>
                      </a:r>
                      <a:endParaRPr lang="en-US" sz="1800" b="1" dirty="0">
                        <a:solidFill>
                          <a:srgbClr val="FF0000"/>
                        </a:solidFill>
                        <a:effectLst/>
                        <a:latin typeface="#9Slide05 Israquella" pitchFamily="2" charset="0"/>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606513"/>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rPr>
              <a:t/>
            </a:r>
            <a:br>
              <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rPr>
            </a:br>
            <a:endPar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3">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4">
            <a:alphaModFix/>
          </a:blip>
          <a:srcRect l="15285" t="10430" r="46645" b="11190"/>
          <a:stretch/>
        </p:blipFill>
        <p:spPr>
          <a:xfrm>
            <a:off x="-662442" y="1583091"/>
            <a:ext cx="6800573"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000" b="1" kern="0" dirty="0" smtClean="0">
                <a:solidFill>
                  <a:prstClr val="black"/>
                </a:solidFill>
                <a:latin typeface="Times" panose="02020603050405020304" pitchFamily="18" charset="0"/>
                <a:cs typeface="Times"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000" b="1" kern="0" dirty="0" smtClean="0">
                <a:solidFill>
                  <a:prstClr val="black"/>
                </a:solidFill>
                <a:latin typeface="Times" panose="02020603050405020304" pitchFamily="18" charset="0"/>
                <a:cs typeface="Times" panose="02020603050405020304" pitchFamily="18" charset="0"/>
              </a:rPr>
              <a:t>TÌNH HUỐNG 2</a:t>
            </a:r>
          </a:p>
        </p:txBody>
      </p:sp>
      <p:pic>
        <p:nvPicPr>
          <p:cNvPr id="12" name="Picture 11"/>
          <p:cNvPicPr>
            <a:picLocks noChangeAspect="1"/>
          </p:cNvPicPr>
          <p:nvPr/>
        </p:nvPicPr>
        <p:blipFill>
          <a:blip r:embed="rId5"/>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6">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7"/>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b="1" dirty="0" smtClean="0">
                <a:solidFill>
                  <a:srgbClr val="0070C0"/>
                </a:solidFill>
                <a:latin typeface="Times" panose="02020603050405020304" pitchFamily="18" charset="0"/>
                <a:cs typeface="Times" panose="02020603050405020304" pitchFamily="18" charset="0"/>
              </a:rPr>
              <a:t>XỬ LÍ TÌNH HUỐNG</a:t>
            </a:r>
            <a:endParaRPr lang="en-US" altLang="en-US" sz="1800" dirty="0">
              <a:solidFill>
                <a:srgbClr val="5F5F5F"/>
              </a:solidFill>
              <a:latin typeface="Times" panose="02020603050405020304" pitchFamily="18" charset="0"/>
              <a:cs typeface="Times"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22929961"/>
              </p:ext>
            </p:extLst>
          </p:nvPr>
        </p:nvGraphicFramePr>
        <p:xfrm>
          <a:off x="540575" y="2258940"/>
          <a:ext cx="4971951" cy="1931797"/>
        </p:xfrm>
        <a:graphic>
          <a:graphicData uri="http://schemas.openxmlformats.org/drawingml/2006/table">
            <a:tbl>
              <a:tblPr>
                <a:tableStyleId>{5C22544A-7EE6-4342-B048-85BDC9FD1C3A}</a:tableStyleId>
              </a:tblPr>
              <a:tblGrid>
                <a:gridCol w="4971951">
                  <a:extLst>
                    <a:ext uri="{9D8B030D-6E8A-4147-A177-3AD203B41FA5}">
                      <a16:colId xmlns:a16="http://schemas.microsoft.com/office/drawing/2014/main" val="20000"/>
                    </a:ext>
                  </a:extLst>
                </a:gridCol>
              </a:tblGrid>
              <a:tr h="990600">
                <a:tc>
                  <a:txBody>
                    <a:bodyPr/>
                    <a:lstStyle/>
                    <a:p>
                      <a:pPr marL="203200" marR="0" indent="-203200" algn="just">
                        <a:lnSpc>
                          <a:spcPct val="115000"/>
                        </a:lnSpc>
                        <a:spcBef>
                          <a:spcPts val="0"/>
                        </a:spcBef>
                        <a:spcAft>
                          <a:spcPts val="0"/>
                        </a:spcAft>
                      </a:pPr>
                      <a:r>
                        <a:rPr lang="vi-VN" sz="2800" dirty="0">
                          <a:solidFill>
                            <a:srgbClr val="0000FF"/>
                          </a:solidFill>
                          <a:effectLst/>
                          <a:latin typeface="+mj-lt"/>
                        </a:rPr>
                        <a:t>Bố mẹ cho em tiền ủng hộ những người có hoàn cảnh khó khăn nhưng bạn rủ em dùng số tiền đó để chơi điện tử.</a:t>
                      </a:r>
                      <a:endParaRPr lang="en-US" sz="2800" dirty="0">
                        <a:solidFill>
                          <a:srgbClr val="0000FF"/>
                        </a:solidFill>
                        <a:effectLst/>
                        <a:latin typeface="+mj-lt"/>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074701"/>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rPr>
              <a:t/>
            </a:r>
            <a:br>
              <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rPr>
            </a:br>
            <a:endPar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17101554"/>
              </p:ext>
            </p:extLst>
          </p:nvPr>
        </p:nvGraphicFramePr>
        <p:xfrm>
          <a:off x="6531219" y="2271469"/>
          <a:ext cx="5211709" cy="2422525"/>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marL="190500" marR="0" indent="-190500" algn="just">
                        <a:lnSpc>
                          <a:spcPct val="115000"/>
                        </a:lnSpc>
                        <a:spcBef>
                          <a:spcPts val="0"/>
                        </a:spcBef>
                        <a:spcAft>
                          <a:spcPts val="0"/>
                        </a:spcAft>
                      </a:pPr>
                      <a:r>
                        <a:rPr lang="vi-VN" sz="2800" b="1" dirty="0">
                          <a:effectLst/>
                          <a:latin typeface="+mj-lt"/>
                          <a:ea typeface="Arial" panose="020B0604020202020204" pitchFamily="34" charset="0"/>
                        </a:rPr>
                        <a:t>Gia đình bạn Hoa rất khó khăn, mẹ bạn bị bệnh hiểm nghèo. Lớp em tổ chức đi thăm, tặng quà, động viên Hoa nhưng một số bạn trong lớp không muốn tham gia.</a:t>
                      </a:r>
                      <a:endParaRPr lang="en-US" sz="2800" b="1" dirty="0">
                        <a:effectLst/>
                        <a:latin typeface="+mj-lt"/>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2729909"/>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rPr>
              <a:t/>
            </a:r>
            <a:br>
              <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rPr>
            </a:br>
            <a:endParaRPr kumimoji="0" lang="en-US" altLang="en-US" sz="1600" b="0" i="0" u="none" strike="noStrike" cap="none" normalizeH="0" baseline="0" smtClean="0">
              <a:ln>
                <a:noFill/>
              </a:ln>
              <a:solidFill>
                <a:schemeClr val="tx1"/>
              </a:solidFill>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460993" y="86473"/>
            <a:ext cx="8689771" cy="2098508"/>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24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mj-lt"/>
                <a:ea typeface="Verdana" panose="020B0604030504040204" pitchFamily="34" charset="0"/>
              </a:rPr>
              <a:t>Trò chơi </a:t>
            </a:r>
            <a:endParaRPr lang="en-US" sz="2400" b="1" i="1" kern="10" dirty="0" smtClean="0">
              <a:ln w="9525">
                <a:solidFill>
                  <a:srgbClr val="000000"/>
                </a:solidFill>
                <a:round/>
                <a:headEnd/>
                <a:tailEnd/>
              </a:ln>
              <a:solidFill>
                <a:srgbClr val="0000FF"/>
              </a:solidFill>
              <a:effectLst>
                <a:outerShdw dist="107763" dir="13500000" algn="ctr" rotWithShape="0">
                  <a:srgbClr val="808080">
                    <a:alpha val="50000"/>
                  </a:srgbClr>
                </a:outerShdw>
              </a:effectLst>
              <a:latin typeface="+mj-lt"/>
              <a:ea typeface="Verdana" panose="020B0604030504040204" pitchFamily="34" charset="0"/>
            </a:endParaRPr>
          </a:p>
          <a:p>
            <a:pPr algn="ctr" eaLnBrk="0" fontAlgn="base" hangingPunct="0">
              <a:spcBef>
                <a:spcPct val="0"/>
              </a:spcBef>
              <a:spcAft>
                <a:spcPct val="0"/>
              </a:spcAft>
            </a:pPr>
            <a:r>
              <a:rPr lang="vi-VN" sz="24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a:t>
            </a:r>
            <a:r>
              <a:rPr lang="en-US" sz="24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KÌ PHÙNG ĐỊCH THỦ</a:t>
            </a:r>
            <a:r>
              <a:rPr lang="vi-VN" sz="24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a:t>
            </a:r>
            <a:r>
              <a:rPr lang="en-US" sz="24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  </a:t>
            </a:r>
            <a:endParaRPr lang="en-US" sz="24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endParaRPr>
          </a:p>
        </p:txBody>
      </p:sp>
      <p:sp>
        <p:nvSpPr>
          <p:cNvPr id="6" name="Text Box 33"/>
          <p:cNvSpPr txBox="1">
            <a:spLocks noChangeArrowheads="1"/>
          </p:cNvSpPr>
          <p:nvPr/>
        </p:nvSpPr>
        <p:spPr bwMode="auto">
          <a:xfrm>
            <a:off x="1211213" y="2498982"/>
            <a:ext cx="9569669" cy="1323439"/>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mj-lt"/>
              </a:rPr>
              <a:t>Tìm</a:t>
            </a:r>
            <a:r>
              <a:rPr lang="en-US" altLang="en-US" sz="4000" b="1" dirty="0">
                <a:solidFill>
                  <a:srgbClr val="FF00FF"/>
                </a:solidFill>
                <a:latin typeface="+mj-lt"/>
              </a:rPr>
              <a:t> ca </a:t>
            </a:r>
            <a:r>
              <a:rPr lang="en-US" altLang="en-US" sz="4000" b="1" dirty="0" err="1">
                <a:solidFill>
                  <a:srgbClr val="FF00FF"/>
                </a:solidFill>
                <a:latin typeface="+mj-lt"/>
              </a:rPr>
              <a:t>dao</a:t>
            </a:r>
            <a:r>
              <a:rPr lang="en-US" altLang="en-US" sz="4000" b="1" dirty="0">
                <a:solidFill>
                  <a:srgbClr val="FF00FF"/>
                </a:solidFill>
                <a:latin typeface="+mj-lt"/>
              </a:rPr>
              <a:t>, </a:t>
            </a:r>
            <a:r>
              <a:rPr lang="en-US" altLang="en-US" sz="4000" b="1" dirty="0" err="1">
                <a:solidFill>
                  <a:srgbClr val="FF00FF"/>
                </a:solidFill>
                <a:latin typeface="+mj-lt"/>
              </a:rPr>
              <a:t>tục</a:t>
            </a:r>
            <a:r>
              <a:rPr lang="en-US" altLang="en-US" sz="4000" b="1" dirty="0">
                <a:solidFill>
                  <a:srgbClr val="FF00FF"/>
                </a:solidFill>
                <a:latin typeface="+mj-lt"/>
              </a:rPr>
              <a:t> </a:t>
            </a:r>
            <a:r>
              <a:rPr lang="en-US" altLang="en-US" sz="4000" b="1" dirty="0" err="1">
                <a:solidFill>
                  <a:srgbClr val="FF00FF"/>
                </a:solidFill>
                <a:latin typeface="+mj-lt"/>
              </a:rPr>
              <a:t>ngữ</a:t>
            </a:r>
            <a:r>
              <a:rPr lang="vi-VN" altLang="en-US" sz="4000" b="1" dirty="0">
                <a:solidFill>
                  <a:srgbClr val="FF00FF"/>
                </a:solidFill>
                <a:latin typeface="+mj-lt"/>
              </a:rPr>
              <a:t>, châm ngôn</a:t>
            </a:r>
            <a:r>
              <a:rPr lang="en-US" altLang="en-US" sz="4000" b="1" dirty="0">
                <a:solidFill>
                  <a:srgbClr val="FF00FF"/>
                </a:solidFill>
                <a:latin typeface="+mj-lt"/>
              </a:rPr>
              <a:t> </a:t>
            </a:r>
            <a:r>
              <a:rPr lang="en-US" altLang="en-US" sz="4000" b="1" dirty="0" err="1">
                <a:solidFill>
                  <a:srgbClr val="FF00FF"/>
                </a:solidFill>
                <a:latin typeface="+mj-lt"/>
              </a:rPr>
              <a:t>về</a:t>
            </a:r>
            <a:r>
              <a:rPr lang="en-US" altLang="en-US" sz="4000" b="1" dirty="0">
                <a:solidFill>
                  <a:srgbClr val="FF00FF"/>
                </a:solidFill>
                <a:latin typeface="+mj-lt"/>
              </a:rPr>
              <a:t> </a:t>
            </a:r>
            <a:r>
              <a:rPr lang="en-US" altLang="en-US" sz="4000" b="1" dirty="0" smtClean="0">
                <a:solidFill>
                  <a:srgbClr val="FF00FF"/>
                </a:solidFill>
                <a:latin typeface="+mj-lt"/>
              </a:rPr>
              <a:t> </a:t>
            </a:r>
          </a:p>
          <a:p>
            <a:pPr algn="ctr" fontAlgn="base">
              <a:spcBef>
                <a:spcPct val="0"/>
              </a:spcBef>
              <a:spcAft>
                <a:spcPct val="0"/>
              </a:spcAft>
              <a:buFontTx/>
              <a:buNone/>
            </a:pPr>
            <a:r>
              <a:rPr lang="en-US" altLang="en-US" sz="4000" b="1" dirty="0" err="1" smtClean="0">
                <a:solidFill>
                  <a:srgbClr val="FF00FF"/>
                </a:solidFill>
                <a:latin typeface="+mj-lt"/>
              </a:rPr>
              <a:t>yêu</a:t>
            </a:r>
            <a:r>
              <a:rPr lang="en-US" altLang="en-US" sz="4000" b="1" dirty="0" smtClean="0">
                <a:solidFill>
                  <a:srgbClr val="FF00FF"/>
                </a:solidFill>
                <a:latin typeface="+mj-lt"/>
              </a:rPr>
              <a:t> </a:t>
            </a:r>
            <a:r>
              <a:rPr lang="en-US" altLang="en-US" sz="4000" b="1" dirty="0" err="1" smtClean="0">
                <a:solidFill>
                  <a:srgbClr val="FF00FF"/>
                </a:solidFill>
                <a:latin typeface="+mj-lt"/>
              </a:rPr>
              <a:t>thương</a:t>
            </a:r>
            <a:r>
              <a:rPr lang="en-US" altLang="en-US" sz="4000" b="1" dirty="0" smtClean="0">
                <a:solidFill>
                  <a:srgbClr val="FF00FF"/>
                </a:solidFill>
                <a:latin typeface="+mj-lt"/>
              </a:rPr>
              <a:t> con </a:t>
            </a:r>
            <a:r>
              <a:rPr lang="en-US" altLang="en-US" sz="4000" b="1" dirty="0" err="1" smtClean="0">
                <a:solidFill>
                  <a:srgbClr val="FF00FF"/>
                </a:solidFill>
                <a:latin typeface="+mj-lt"/>
              </a:rPr>
              <a:t>người</a:t>
            </a:r>
            <a:endParaRPr lang="en-US" altLang="en-US" sz="4000" b="1" dirty="0">
              <a:solidFill>
                <a:srgbClr val="FF00FF"/>
              </a:solidFill>
              <a:latin typeface="+mj-lt"/>
            </a:endParaRPr>
          </a:p>
        </p:txBody>
      </p:sp>
      <p:pic>
        <p:nvPicPr>
          <p:cNvPr id="8" name="Picture 7"/>
          <p:cNvPicPr>
            <a:picLocks noChangeAspect="1"/>
          </p:cNvPicPr>
          <p:nvPr/>
        </p:nvPicPr>
        <p:blipFill>
          <a:blip r:embed="rId2"/>
          <a:stretch>
            <a:fillRect/>
          </a:stretch>
        </p:blipFill>
        <p:spPr>
          <a:xfrm>
            <a:off x="9842864" y="2498982"/>
            <a:ext cx="2516829" cy="4359018"/>
          </a:xfrm>
          <a:prstGeom prst="rect">
            <a:avLst/>
          </a:prstGeom>
        </p:spPr>
      </p:pic>
      <p:pic>
        <p:nvPicPr>
          <p:cNvPr id="10"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8385" y="3649358"/>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179340" y="2509124"/>
            <a:ext cx="2150029" cy="2112622"/>
          </a:xfrm>
          <a:prstGeom prst="rect">
            <a:avLst/>
          </a:prstGeom>
        </p:spPr>
      </p:pic>
      <p:pic>
        <p:nvPicPr>
          <p:cNvPr id="12" name="Picture 11"/>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200" y="6247"/>
            <a:ext cx="9398000" cy="6001643"/>
          </a:xfrm>
          <a:prstGeom prst="rect">
            <a:avLst/>
          </a:prstGeom>
          <a:noFill/>
        </p:spPr>
        <p:txBody>
          <a:bodyPr wrap="square" rtlCol="0">
            <a:spAutoFit/>
          </a:bodyPr>
          <a:lstStyle/>
          <a:p>
            <a:pPr defTabSz="609630"/>
            <a:r>
              <a:rPr lang="en-US" sz="3200" dirty="0">
                <a:solidFill>
                  <a:prstClr val="black"/>
                </a:solidFill>
                <a:latin typeface="Calibri"/>
              </a:rPr>
              <a:t>VD:</a:t>
            </a:r>
          </a:p>
          <a:p>
            <a:pPr marL="457223" indent="-457223" defTabSz="609630">
              <a:buFontTx/>
              <a:buChar char="-"/>
            </a:pPr>
            <a:r>
              <a:rPr lang="en-US" sz="3200" dirty="0" err="1">
                <a:solidFill>
                  <a:prstClr val="black"/>
                </a:solidFill>
                <a:latin typeface="Calibri"/>
              </a:rPr>
              <a:t>Một</a:t>
            </a:r>
            <a:r>
              <a:rPr lang="en-US" sz="3200" dirty="0">
                <a:solidFill>
                  <a:prstClr val="black"/>
                </a:solidFill>
                <a:latin typeface="Calibri"/>
              </a:rPr>
              <a:t> con </a:t>
            </a:r>
            <a:r>
              <a:rPr lang="en-US" sz="3200" dirty="0" err="1">
                <a:solidFill>
                  <a:prstClr val="black"/>
                </a:solidFill>
                <a:latin typeface="Calibri"/>
              </a:rPr>
              <a:t>ngựa</a:t>
            </a:r>
            <a:r>
              <a:rPr lang="en-US" sz="3200" dirty="0">
                <a:solidFill>
                  <a:prstClr val="black"/>
                </a:solidFill>
                <a:latin typeface="Calibri"/>
              </a:rPr>
              <a:t> </a:t>
            </a:r>
            <a:r>
              <a:rPr lang="en-US" sz="3200" dirty="0" err="1">
                <a:solidFill>
                  <a:prstClr val="black"/>
                </a:solidFill>
                <a:latin typeface="Calibri"/>
              </a:rPr>
              <a:t>đau</a:t>
            </a:r>
            <a:r>
              <a:rPr lang="en-US" sz="3200" dirty="0">
                <a:solidFill>
                  <a:prstClr val="black"/>
                </a:solidFill>
                <a:latin typeface="Calibri"/>
              </a:rPr>
              <a:t> </a:t>
            </a:r>
            <a:r>
              <a:rPr lang="en-US" sz="3200" dirty="0" err="1">
                <a:solidFill>
                  <a:prstClr val="black"/>
                </a:solidFill>
                <a:latin typeface="Calibri"/>
              </a:rPr>
              <a:t>cả</a:t>
            </a:r>
            <a:r>
              <a:rPr lang="en-US" sz="3200" dirty="0">
                <a:solidFill>
                  <a:prstClr val="black"/>
                </a:solidFill>
                <a:latin typeface="Calibri"/>
              </a:rPr>
              <a:t> </a:t>
            </a:r>
            <a:r>
              <a:rPr lang="en-US" sz="3200" dirty="0" err="1">
                <a:solidFill>
                  <a:prstClr val="black"/>
                </a:solidFill>
                <a:latin typeface="Calibri"/>
              </a:rPr>
              <a:t>tàu</a:t>
            </a:r>
            <a:r>
              <a:rPr lang="en-US" sz="3200" dirty="0">
                <a:solidFill>
                  <a:prstClr val="black"/>
                </a:solidFill>
                <a:latin typeface="Calibri"/>
              </a:rPr>
              <a:t> </a:t>
            </a:r>
            <a:r>
              <a:rPr lang="en-US" sz="3200" dirty="0" err="1">
                <a:solidFill>
                  <a:prstClr val="black"/>
                </a:solidFill>
                <a:latin typeface="Calibri"/>
              </a:rPr>
              <a:t>bỏ</a:t>
            </a:r>
            <a:r>
              <a:rPr lang="en-US" sz="3200" dirty="0">
                <a:solidFill>
                  <a:prstClr val="black"/>
                </a:solidFill>
                <a:latin typeface="Calibri"/>
              </a:rPr>
              <a:t> </a:t>
            </a:r>
            <a:r>
              <a:rPr lang="en-US" sz="3200" dirty="0" err="1">
                <a:solidFill>
                  <a:prstClr val="black"/>
                </a:solidFill>
                <a:latin typeface="Calibri"/>
              </a:rPr>
              <a:t>cỏ</a:t>
            </a:r>
            <a:endParaRPr lang="en-US" sz="3200" dirty="0">
              <a:solidFill>
                <a:prstClr val="black"/>
              </a:solidFill>
              <a:latin typeface="Calibri"/>
            </a:endParaRPr>
          </a:p>
          <a:p>
            <a:pPr marL="457223" indent="-457223" defTabSz="609630">
              <a:buFontTx/>
              <a:buChar char="-"/>
            </a:pPr>
            <a:r>
              <a:rPr lang="en-US" sz="3200" dirty="0" err="1">
                <a:solidFill>
                  <a:prstClr val="black"/>
                </a:solidFill>
                <a:latin typeface="Calibri"/>
              </a:rPr>
              <a:t>Tay</a:t>
            </a:r>
            <a:r>
              <a:rPr lang="en-US" sz="3200" dirty="0">
                <a:solidFill>
                  <a:prstClr val="black"/>
                </a:solidFill>
                <a:latin typeface="Calibri"/>
              </a:rPr>
              <a:t> </a:t>
            </a:r>
            <a:r>
              <a:rPr lang="en-US" sz="3200" dirty="0" err="1">
                <a:solidFill>
                  <a:prstClr val="black"/>
                </a:solidFill>
                <a:latin typeface="Calibri"/>
              </a:rPr>
              <a:t>đứt</a:t>
            </a:r>
            <a:r>
              <a:rPr lang="en-US" sz="3200" dirty="0">
                <a:solidFill>
                  <a:prstClr val="black"/>
                </a:solidFill>
                <a:latin typeface="Calibri"/>
              </a:rPr>
              <a:t> </a:t>
            </a:r>
            <a:r>
              <a:rPr lang="en-US" sz="3200" dirty="0" err="1">
                <a:solidFill>
                  <a:prstClr val="black"/>
                </a:solidFill>
                <a:latin typeface="Calibri"/>
              </a:rPr>
              <a:t>ruột</a:t>
            </a:r>
            <a:r>
              <a:rPr lang="en-US" sz="3200" dirty="0">
                <a:solidFill>
                  <a:prstClr val="black"/>
                </a:solidFill>
                <a:latin typeface="Calibri"/>
              </a:rPr>
              <a:t> </a:t>
            </a:r>
            <a:r>
              <a:rPr lang="en-US" sz="3200" dirty="0" err="1">
                <a:solidFill>
                  <a:prstClr val="black"/>
                </a:solidFill>
                <a:latin typeface="Calibri"/>
              </a:rPr>
              <a:t>xót</a:t>
            </a:r>
            <a:endParaRPr lang="en-US" sz="3200" dirty="0">
              <a:solidFill>
                <a:prstClr val="black"/>
              </a:solidFill>
              <a:latin typeface="Calibri"/>
            </a:endParaRPr>
          </a:p>
          <a:p>
            <a:pPr marL="457223" indent="-457223" defTabSz="609630">
              <a:buFontTx/>
              <a:buChar char="-"/>
            </a:pPr>
            <a:r>
              <a:rPr lang="en-US" sz="3200" dirty="0" err="1">
                <a:solidFill>
                  <a:prstClr val="black"/>
                </a:solidFill>
                <a:latin typeface="Calibri"/>
              </a:rPr>
              <a:t>Lá</a:t>
            </a:r>
            <a:r>
              <a:rPr lang="en-US" sz="3200" dirty="0">
                <a:solidFill>
                  <a:prstClr val="black"/>
                </a:solidFill>
                <a:latin typeface="Calibri"/>
              </a:rPr>
              <a:t> </a:t>
            </a:r>
            <a:r>
              <a:rPr lang="en-US" sz="3200" dirty="0" err="1">
                <a:solidFill>
                  <a:prstClr val="black"/>
                </a:solidFill>
                <a:latin typeface="Calibri"/>
              </a:rPr>
              <a:t>lành</a:t>
            </a:r>
            <a:r>
              <a:rPr lang="en-US" sz="3200" dirty="0">
                <a:solidFill>
                  <a:prstClr val="black"/>
                </a:solidFill>
                <a:latin typeface="Calibri"/>
              </a:rPr>
              <a:t> </a:t>
            </a:r>
            <a:r>
              <a:rPr lang="en-US" sz="3200" dirty="0" err="1">
                <a:solidFill>
                  <a:prstClr val="black"/>
                </a:solidFill>
                <a:latin typeface="Calibri"/>
              </a:rPr>
              <a:t>đùm</a:t>
            </a:r>
            <a:r>
              <a:rPr lang="en-US" sz="3200" dirty="0">
                <a:solidFill>
                  <a:prstClr val="black"/>
                </a:solidFill>
                <a:latin typeface="Calibri"/>
              </a:rPr>
              <a:t> </a:t>
            </a:r>
            <a:r>
              <a:rPr lang="en-US" sz="3200" dirty="0" err="1">
                <a:solidFill>
                  <a:prstClr val="black"/>
                </a:solidFill>
                <a:latin typeface="Calibri"/>
              </a:rPr>
              <a:t>lá</a:t>
            </a:r>
            <a:r>
              <a:rPr lang="en-US" sz="3200" dirty="0">
                <a:solidFill>
                  <a:prstClr val="black"/>
                </a:solidFill>
                <a:latin typeface="Calibri"/>
              </a:rPr>
              <a:t> </a:t>
            </a:r>
            <a:r>
              <a:rPr lang="en-US" sz="3200" dirty="0" err="1">
                <a:solidFill>
                  <a:prstClr val="black"/>
                </a:solidFill>
                <a:latin typeface="Calibri"/>
              </a:rPr>
              <a:t>rách</a:t>
            </a:r>
            <a:endParaRPr lang="en-US" sz="3200" dirty="0">
              <a:solidFill>
                <a:prstClr val="black"/>
              </a:solidFill>
              <a:latin typeface="Calibri"/>
            </a:endParaRPr>
          </a:p>
          <a:p>
            <a:pPr marL="457223" indent="-457223" defTabSz="609630">
              <a:buFontTx/>
              <a:buChar char="-"/>
            </a:pPr>
            <a:r>
              <a:rPr lang="en-US" sz="3200" dirty="0" err="1">
                <a:solidFill>
                  <a:prstClr val="black"/>
                </a:solidFill>
                <a:latin typeface="Calibri"/>
              </a:rPr>
              <a:t>Thương</a:t>
            </a:r>
            <a:r>
              <a:rPr lang="en-US" sz="3200" dirty="0">
                <a:solidFill>
                  <a:prstClr val="black"/>
                </a:solidFill>
                <a:latin typeface="Calibri"/>
              </a:rPr>
              <a:t> </a:t>
            </a:r>
            <a:r>
              <a:rPr lang="en-US" sz="3200" dirty="0" err="1">
                <a:solidFill>
                  <a:prstClr val="black"/>
                </a:solidFill>
                <a:latin typeface="Calibri"/>
              </a:rPr>
              <a:t>người</a:t>
            </a:r>
            <a:r>
              <a:rPr lang="en-US" sz="3200" dirty="0">
                <a:solidFill>
                  <a:prstClr val="black"/>
                </a:solidFill>
                <a:latin typeface="Calibri"/>
              </a:rPr>
              <a:t> </a:t>
            </a:r>
            <a:r>
              <a:rPr lang="en-US" sz="3200" dirty="0" err="1">
                <a:solidFill>
                  <a:prstClr val="black"/>
                </a:solidFill>
                <a:latin typeface="Calibri"/>
              </a:rPr>
              <a:t>như</a:t>
            </a:r>
            <a:r>
              <a:rPr lang="en-US" sz="3200" dirty="0">
                <a:solidFill>
                  <a:prstClr val="black"/>
                </a:solidFill>
                <a:latin typeface="Calibri"/>
              </a:rPr>
              <a:t> thể </a:t>
            </a:r>
            <a:r>
              <a:rPr lang="en-US" sz="3200" dirty="0" err="1">
                <a:solidFill>
                  <a:prstClr val="black"/>
                </a:solidFill>
                <a:latin typeface="Calibri"/>
              </a:rPr>
              <a:t>thương</a:t>
            </a:r>
            <a:r>
              <a:rPr lang="en-US" sz="3200" dirty="0">
                <a:solidFill>
                  <a:prstClr val="black"/>
                </a:solidFill>
                <a:latin typeface="Calibri"/>
              </a:rPr>
              <a:t> </a:t>
            </a:r>
            <a:r>
              <a:rPr lang="en-US" sz="3200" dirty="0" err="1">
                <a:solidFill>
                  <a:prstClr val="black"/>
                </a:solidFill>
                <a:latin typeface="Calibri"/>
              </a:rPr>
              <a:t>thân</a:t>
            </a:r>
            <a:endParaRPr lang="en-US" sz="3200" dirty="0">
              <a:solidFill>
                <a:prstClr val="black"/>
              </a:solidFill>
              <a:latin typeface="Calibri"/>
            </a:endParaRPr>
          </a:p>
          <a:p>
            <a:pPr marL="457223" indent="-457223" defTabSz="609630">
              <a:buFontTx/>
              <a:buChar char="-"/>
            </a:pPr>
            <a:r>
              <a:rPr lang="en-US" sz="3200" dirty="0" err="1">
                <a:solidFill>
                  <a:prstClr val="black"/>
                </a:solidFill>
                <a:latin typeface="Calibri"/>
              </a:rPr>
              <a:t>Bầu</a:t>
            </a:r>
            <a:r>
              <a:rPr lang="en-US" sz="3200" dirty="0">
                <a:solidFill>
                  <a:prstClr val="black"/>
                </a:solidFill>
                <a:latin typeface="Calibri"/>
              </a:rPr>
              <a:t> </a:t>
            </a:r>
            <a:r>
              <a:rPr lang="en-US" sz="3200" dirty="0" err="1">
                <a:solidFill>
                  <a:prstClr val="black"/>
                </a:solidFill>
                <a:latin typeface="Calibri"/>
              </a:rPr>
              <a:t>ơi</a:t>
            </a:r>
            <a:r>
              <a:rPr lang="en-US" sz="3200" dirty="0">
                <a:solidFill>
                  <a:prstClr val="black"/>
                </a:solidFill>
                <a:latin typeface="Calibri"/>
              </a:rPr>
              <a:t> </a:t>
            </a:r>
            <a:r>
              <a:rPr lang="en-US" sz="3200" dirty="0" err="1">
                <a:solidFill>
                  <a:prstClr val="black"/>
                </a:solidFill>
                <a:latin typeface="Calibri"/>
              </a:rPr>
              <a:t>thương</a:t>
            </a:r>
            <a:r>
              <a:rPr lang="en-US" sz="3200" dirty="0">
                <a:solidFill>
                  <a:prstClr val="black"/>
                </a:solidFill>
                <a:latin typeface="Calibri"/>
              </a:rPr>
              <a:t> </a:t>
            </a:r>
            <a:r>
              <a:rPr lang="en-US" sz="3200" dirty="0" err="1">
                <a:solidFill>
                  <a:prstClr val="black"/>
                </a:solidFill>
                <a:latin typeface="Calibri"/>
              </a:rPr>
              <a:t>lấy</a:t>
            </a:r>
            <a:r>
              <a:rPr lang="en-US" sz="3200" dirty="0">
                <a:solidFill>
                  <a:prstClr val="black"/>
                </a:solidFill>
                <a:latin typeface="Calibri"/>
              </a:rPr>
              <a:t> </a:t>
            </a:r>
            <a:r>
              <a:rPr lang="en-US" sz="3200" dirty="0" err="1">
                <a:solidFill>
                  <a:prstClr val="black"/>
                </a:solidFill>
                <a:latin typeface="Calibri"/>
              </a:rPr>
              <a:t>bí</a:t>
            </a:r>
            <a:r>
              <a:rPr lang="en-US" sz="3200" dirty="0">
                <a:solidFill>
                  <a:prstClr val="black"/>
                </a:solidFill>
                <a:latin typeface="Calibri"/>
              </a:rPr>
              <a:t> </a:t>
            </a:r>
            <a:r>
              <a:rPr lang="en-US" sz="3200" dirty="0" err="1">
                <a:solidFill>
                  <a:prstClr val="black"/>
                </a:solidFill>
                <a:latin typeface="Calibri"/>
              </a:rPr>
              <a:t>cùng</a:t>
            </a:r>
            <a:r>
              <a:rPr lang="en-US" sz="3200" dirty="0">
                <a:solidFill>
                  <a:prstClr val="black"/>
                </a:solidFill>
                <a:latin typeface="Calibri"/>
              </a:rPr>
              <a:t>…</a:t>
            </a:r>
          </a:p>
          <a:p>
            <a:pPr marL="457223" indent="-457223" defTabSz="609630">
              <a:buFontTx/>
              <a:buChar char="-"/>
            </a:pPr>
            <a:r>
              <a:rPr lang="en-US" sz="3200" dirty="0" err="1">
                <a:solidFill>
                  <a:prstClr val="black"/>
                </a:solidFill>
                <a:latin typeface="Calibri"/>
              </a:rPr>
              <a:t>Nhiễu</a:t>
            </a:r>
            <a:r>
              <a:rPr lang="en-US" sz="3200" dirty="0">
                <a:solidFill>
                  <a:prstClr val="black"/>
                </a:solidFill>
                <a:latin typeface="Calibri"/>
              </a:rPr>
              <a:t> </a:t>
            </a:r>
            <a:r>
              <a:rPr lang="en-US" sz="3200" dirty="0" err="1">
                <a:solidFill>
                  <a:prstClr val="black"/>
                </a:solidFill>
                <a:latin typeface="Calibri"/>
              </a:rPr>
              <a:t>điều</a:t>
            </a:r>
            <a:r>
              <a:rPr lang="en-US" sz="3200" dirty="0">
                <a:solidFill>
                  <a:prstClr val="black"/>
                </a:solidFill>
                <a:latin typeface="Calibri"/>
              </a:rPr>
              <a:t> </a:t>
            </a:r>
            <a:r>
              <a:rPr lang="en-US" sz="3200" dirty="0" err="1">
                <a:solidFill>
                  <a:prstClr val="black"/>
                </a:solidFill>
                <a:latin typeface="Calibri"/>
              </a:rPr>
              <a:t>phủ</a:t>
            </a:r>
            <a:r>
              <a:rPr lang="en-US" sz="3200" dirty="0">
                <a:solidFill>
                  <a:prstClr val="black"/>
                </a:solidFill>
                <a:latin typeface="Calibri"/>
              </a:rPr>
              <a:t> </a:t>
            </a:r>
            <a:r>
              <a:rPr lang="en-US" sz="3200" dirty="0" err="1">
                <a:solidFill>
                  <a:prstClr val="black"/>
                </a:solidFill>
                <a:latin typeface="Calibri"/>
              </a:rPr>
              <a:t>lấy</a:t>
            </a:r>
            <a:r>
              <a:rPr lang="en-US" sz="3200" dirty="0">
                <a:solidFill>
                  <a:prstClr val="black"/>
                </a:solidFill>
                <a:latin typeface="Calibri"/>
              </a:rPr>
              <a:t> </a:t>
            </a:r>
            <a:r>
              <a:rPr lang="en-US" sz="3200" dirty="0" err="1">
                <a:solidFill>
                  <a:prstClr val="black"/>
                </a:solidFill>
                <a:latin typeface="Calibri"/>
              </a:rPr>
              <a:t>giá</a:t>
            </a:r>
            <a:r>
              <a:rPr lang="en-US" sz="3200" dirty="0">
                <a:solidFill>
                  <a:prstClr val="black"/>
                </a:solidFill>
                <a:latin typeface="Calibri"/>
              </a:rPr>
              <a:t> </a:t>
            </a:r>
            <a:r>
              <a:rPr lang="en-US" sz="3200" dirty="0" err="1">
                <a:solidFill>
                  <a:prstClr val="black"/>
                </a:solidFill>
                <a:latin typeface="Calibri"/>
              </a:rPr>
              <a:t>gương</a:t>
            </a:r>
            <a:r>
              <a:rPr lang="en-US" sz="3200" dirty="0">
                <a:solidFill>
                  <a:prstClr val="black"/>
                </a:solidFill>
                <a:latin typeface="Calibri"/>
              </a:rPr>
              <a:t>…</a:t>
            </a:r>
          </a:p>
          <a:p>
            <a:pPr marL="457223" indent="-457223" defTabSz="609630">
              <a:buFontTx/>
              <a:buChar char="-"/>
            </a:pPr>
            <a:r>
              <a:rPr lang="en-US" sz="3200" dirty="0" err="1">
                <a:solidFill>
                  <a:prstClr val="black"/>
                </a:solidFill>
                <a:latin typeface="Calibri"/>
              </a:rPr>
              <a:t>Máu</a:t>
            </a:r>
            <a:r>
              <a:rPr lang="en-US" sz="3200" dirty="0">
                <a:solidFill>
                  <a:prstClr val="black"/>
                </a:solidFill>
                <a:latin typeface="Calibri"/>
              </a:rPr>
              <a:t> </a:t>
            </a:r>
            <a:r>
              <a:rPr lang="en-US" sz="3200" dirty="0" err="1">
                <a:solidFill>
                  <a:prstClr val="black"/>
                </a:solidFill>
                <a:latin typeface="Calibri"/>
              </a:rPr>
              <a:t>chảy</a:t>
            </a:r>
            <a:r>
              <a:rPr lang="en-US" sz="3200" dirty="0">
                <a:solidFill>
                  <a:prstClr val="black"/>
                </a:solidFill>
                <a:latin typeface="Calibri"/>
              </a:rPr>
              <a:t> </a:t>
            </a:r>
            <a:r>
              <a:rPr lang="en-US" sz="3200" dirty="0" err="1">
                <a:solidFill>
                  <a:prstClr val="black"/>
                </a:solidFill>
                <a:latin typeface="Calibri"/>
              </a:rPr>
              <a:t>ruột</a:t>
            </a:r>
            <a:r>
              <a:rPr lang="en-US" sz="3200" dirty="0">
                <a:solidFill>
                  <a:prstClr val="black"/>
                </a:solidFill>
                <a:latin typeface="Calibri"/>
              </a:rPr>
              <a:t> </a:t>
            </a:r>
            <a:r>
              <a:rPr lang="en-US" sz="3200" dirty="0" err="1">
                <a:solidFill>
                  <a:prstClr val="black"/>
                </a:solidFill>
                <a:latin typeface="Calibri"/>
              </a:rPr>
              <a:t>mềm</a:t>
            </a:r>
            <a:endParaRPr lang="en-US" sz="3200" dirty="0">
              <a:solidFill>
                <a:prstClr val="black"/>
              </a:solidFill>
              <a:latin typeface="Calibri"/>
            </a:endParaRPr>
          </a:p>
          <a:p>
            <a:pPr marL="457223" indent="-457223" defTabSz="609630">
              <a:buFontTx/>
              <a:buChar char="-"/>
            </a:pPr>
            <a:r>
              <a:rPr lang="en-US" sz="3200" dirty="0" err="1">
                <a:solidFill>
                  <a:prstClr val="black"/>
                </a:solidFill>
                <a:latin typeface="Calibri"/>
              </a:rPr>
              <a:t>Chị</a:t>
            </a:r>
            <a:r>
              <a:rPr lang="en-US" sz="3200" dirty="0">
                <a:solidFill>
                  <a:prstClr val="black"/>
                </a:solidFill>
                <a:latin typeface="Calibri"/>
              </a:rPr>
              <a:t> </a:t>
            </a:r>
            <a:r>
              <a:rPr lang="en-US" sz="3200" dirty="0" err="1">
                <a:solidFill>
                  <a:prstClr val="black"/>
                </a:solidFill>
                <a:latin typeface="Calibri"/>
              </a:rPr>
              <a:t>ngã</a:t>
            </a:r>
            <a:r>
              <a:rPr lang="en-US" sz="3200" dirty="0">
                <a:solidFill>
                  <a:prstClr val="black"/>
                </a:solidFill>
                <a:latin typeface="Calibri"/>
              </a:rPr>
              <a:t>, </a:t>
            </a:r>
            <a:r>
              <a:rPr lang="en-US" sz="3200" dirty="0" err="1">
                <a:solidFill>
                  <a:prstClr val="black"/>
                </a:solidFill>
                <a:latin typeface="Calibri"/>
              </a:rPr>
              <a:t>em</a:t>
            </a:r>
            <a:r>
              <a:rPr lang="en-US" sz="3200" dirty="0">
                <a:solidFill>
                  <a:prstClr val="black"/>
                </a:solidFill>
                <a:latin typeface="Calibri"/>
              </a:rPr>
              <a:t> </a:t>
            </a:r>
            <a:r>
              <a:rPr lang="en-US" sz="3200" dirty="0" err="1">
                <a:solidFill>
                  <a:prstClr val="black"/>
                </a:solidFill>
                <a:latin typeface="Calibri"/>
              </a:rPr>
              <a:t>nâng</a:t>
            </a:r>
            <a:endParaRPr lang="en-US" sz="3200" dirty="0">
              <a:solidFill>
                <a:prstClr val="black"/>
              </a:solidFill>
              <a:latin typeface="Calibri"/>
            </a:endParaRPr>
          </a:p>
          <a:p>
            <a:pPr marL="457223" indent="-457223" defTabSz="609630">
              <a:buFontTx/>
              <a:buChar char="-"/>
            </a:pPr>
            <a:r>
              <a:rPr lang="en-US" sz="3200" dirty="0" err="1">
                <a:solidFill>
                  <a:prstClr val="black"/>
                </a:solidFill>
                <a:latin typeface="Calibri"/>
              </a:rPr>
              <a:t>Một</a:t>
            </a:r>
            <a:r>
              <a:rPr lang="en-US" sz="3200" dirty="0">
                <a:solidFill>
                  <a:prstClr val="black"/>
                </a:solidFill>
                <a:latin typeface="Calibri"/>
              </a:rPr>
              <a:t> </a:t>
            </a:r>
            <a:r>
              <a:rPr lang="en-US" sz="3200" dirty="0" err="1">
                <a:solidFill>
                  <a:prstClr val="black"/>
                </a:solidFill>
                <a:latin typeface="Calibri"/>
              </a:rPr>
              <a:t>giọt</a:t>
            </a:r>
            <a:r>
              <a:rPr lang="en-US" sz="3200" dirty="0">
                <a:solidFill>
                  <a:prstClr val="black"/>
                </a:solidFill>
                <a:latin typeface="Calibri"/>
              </a:rPr>
              <a:t> </a:t>
            </a:r>
            <a:r>
              <a:rPr lang="en-US" sz="3200" dirty="0" err="1">
                <a:solidFill>
                  <a:prstClr val="black"/>
                </a:solidFill>
                <a:latin typeface="Calibri"/>
              </a:rPr>
              <a:t>máu</a:t>
            </a:r>
            <a:r>
              <a:rPr lang="en-US" sz="3200" dirty="0">
                <a:solidFill>
                  <a:prstClr val="black"/>
                </a:solidFill>
                <a:latin typeface="Calibri"/>
              </a:rPr>
              <a:t> </a:t>
            </a:r>
            <a:r>
              <a:rPr lang="en-US" sz="3200" dirty="0" err="1">
                <a:solidFill>
                  <a:prstClr val="black"/>
                </a:solidFill>
                <a:latin typeface="Calibri"/>
              </a:rPr>
              <a:t>đào</a:t>
            </a:r>
            <a:r>
              <a:rPr lang="en-US" sz="3200" dirty="0">
                <a:solidFill>
                  <a:prstClr val="black"/>
                </a:solidFill>
                <a:latin typeface="Calibri"/>
              </a:rPr>
              <a:t> </a:t>
            </a:r>
            <a:r>
              <a:rPr lang="en-US" sz="3200" dirty="0" err="1">
                <a:solidFill>
                  <a:prstClr val="black"/>
                </a:solidFill>
                <a:latin typeface="Calibri"/>
              </a:rPr>
              <a:t>hơn</a:t>
            </a:r>
            <a:r>
              <a:rPr lang="en-US" sz="3200" dirty="0">
                <a:solidFill>
                  <a:prstClr val="black"/>
                </a:solidFill>
                <a:latin typeface="Calibri"/>
              </a:rPr>
              <a:t> </a:t>
            </a:r>
            <a:r>
              <a:rPr lang="en-US" sz="3200" dirty="0" err="1">
                <a:solidFill>
                  <a:prstClr val="black"/>
                </a:solidFill>
                <a:latin typeface="Calibri"/>
              </a:rPr>
              <a:t>ao</a:t>
            </a:r>
            <a:r>
              <a:rPr lang="en-US" sz="3200" dirty="0">
                <a:solidFill>
                  <a:prstClr val="black"/>
                </a:solidFill>
                <a:latin typeface="Calibri"/>
              </a:rPr>
              <a:t> </a:t>
            </a:r>
            <a:r>
              <a:rPr lang="en-US" sz="3200" dirty="0" err="1">
                <a:solidFill>
                  <a:prstClr val="black"/>
                </a:solidFill>
                <a:latin typeface="Calibri"/>
              </a:rPr>
              <a:t>nước</a:t>
            </a:r>
            <a:r>
              <a:rPr lang="en-US" sz="3200" dirty="0">
                <a:solidFill>
                  <a:prstClr val="black"/>
                </a:solidFill>
                <a:latin typeface="Calibri"/>
              </a:rPr>
              <a:t> </a:t>
            </a:r>
            <a:r>
              <a:rPr lang="en-US" sz="3200" dirty="0" err="1">
                <a:solidFill>
                  <a:prstClr val="black"/>
                </a:solidFill>
                <a:latin typeface="Calibri"/>
              </a:rPr>
              <a:t>lã</a:t>
            </a:r>
            <a:endParaRPr lang="en-US" sz="3200" dirty="0">
              <a:solidFill>
                <a:prstClr val="black"/>
              </a:solidFill>
              <a:latin typeface="Calibri"/>
            </a:endParaRPr>
          </a:p>
          <a:p>
            <a:pPr marL="457223" indent="-457223" defTabSz="609630">
              <a:buFontTx/>
              <a:buChar char="-"/>
            </a:pPr>
            <a:r>
              <a:rPr lang="en-US" sz="3200" dirty="0" err="1">
                <a:solidFill>
                  <a:prstClr val="black"/>
                </a:solidFill>
                <a:latin typeface="Calibri"/>
              </a:rPr>
              <a:t>Nhường</a:t>
            </a:r>
            <a:r>
              <a:rPr lang="en-US" sz="3200" dirty="0">
                <a:solidFill>
                  <a:prstClr val="black"/>
                </a:solidFill>
                <a:latin typeface="Calibri"/>
              </a:rPr>
              <a:t> </a:t>
            </a:r>
            <a:r>
              <a:rPr lang="en-US" sz="3200" dirty="0" err="1">
                <a:solidFill>
                  <a:prstClr val="black"/>
                </a:solidFill>
                <a:latin typeface="Calibri"/>
              </a:rPr>
              <a:t>cơm</a:t>
            </a:r>
            <a:r>
              <a:rPr lang="en-US" sz="3200" dirty="0">
                <a:solidFill>
                  <a:prstClr val="black"/>
                </a:solidFill>
                <a:latin typeface="Calibri"/>
              </a:rPr>
              <a:t> </a:t>
            </a:r>
            <a:r>
              <a:rPr lang="en-US" sz="3200" dirty="0" err="1">
                <a:solidFill>
                  <a:prstClr val="black"/>
                </a:solidFill>
                <a:latin typeface="Calibri"/>
              </a:rPr>
              <a:t>sẻ</a:t>
            </a:r>
            <a:r>
              <a:rPr lang="en-US" sz="3200" dirty="0">
                <a:solidFill>
                  <a:prstClr val="black"/>
                </a:solidFill>
                <a:latin typeface="Calibri"/>
              </a:rPr>
              <a:t> </a:t>
            </a:r>
            <a:r>
              <a:rPr lang="en-US" sz="3200" dirty="0" err="1">
                <a:solidFill>
                  <a:prstClr val="black"/>
                </a:solidFill>
                <a:latin typeface="Calibri"/>
              </a:rPr>
              <a:t>áo</a:t>
            </a:r>
            <a:endParaRPr lang="en-US" sz="3200" dirty="0">
              <a:solidFill>
                <a:prstClr val="black"/>
              </a:solidFill>
              <a:latin typeface="Calibri"/>
            </a:endParaRPr>
          </a:p>
          <a:p>
            <a:pPr marL="457223" indent="-457223" defTabSz="609630">
              <a:buFontTx/>
              <a:buChar char="-"/>
            </a:pPr>
            <a:r>
              <a:rPr lang="en-US" sz="3200" dirty="0" err="1">
                <a:solidFill>
                  <a:prstClr val="black"/>
                </a:solidFill>
                <a:latin typeface="Calibri"/>
              </a:rPr>
              <a:t>Một</a:t>
            </a:r>
            <a:r>
              <a:rPr lang="en-US" sz="3200" dirty="0">
                <a:solidFill>
                  <a:prstClr val="black"/>
                </a:solidFill>
                <a:latin typeface="Calibri"/>
              </a:rPr>
              <a:t> </a:t>
            </a:r>
            <a:r>
              <a:rPr lang="en-US" sz="3200" dirty="0" err="1">
                <a:solidFill>
                  <a:prstClr val="black"/>
                </a:solidFill>
                <a:latin typeface="Calibri"/>
              </a:rPr>
              <a:t>miếng</a:t>
            </a:r>
            <a:r>
              <a:rPr lang="en-US" sz="3200" dirty="0">
                <a:solidFill>
                  <a:prstClr val="black"/>
                </a:solidFill>
                <a:latin typeface="Calibri"/>
              </a:rPr>
              <a:t> </a:t>
            </a:r>
            <a:r>
              <a:rPr lang="en-US" sz="3200" dirty="0" err="1">
                <a:solidFill>
                  <a:prstClr val="black"/>
                </a:solidFill>
                <a:latin typeface="Calibri"/>
              </a:rPr>
              <a:t>khi</a:t>
            </a:r>
            <a:r>
              <a:rPr lang="en-US" sz="3200" dirty="0">
                <a:solidFill>
                  <a:prstClr val="black"/>
                </a:solidFill>
                <a:latin typeface="Calibri"/>
              </a:rPr>
              <a:t> </a:t>
            </a:r>
            <a:r>
              <a:rPr lang="en-US" sz="3200" dirty="0" err="1">
                <a:solidFill>
                  <a:prstClr val="black"/>
                </a:solidFill>
                <a:latin typeface="Calibri"/>
              </a:rPr>
              <a:t>đói</a:t>
            </a:r>
            <a:r>
              <a:rPr lang="en-US" sz="3200" dirty="0">
                <a:solidFill>
                  <a:prstClr val="black"/>
                </a:solidFill>
                <a:latin typeface="Calibri"/>
              </a:rPr>
              <a:t> </a:t>
            </a:r>
            <a:r>
              <a:rPr lang="en-US" sz="3200" dirty="0" err="1">
                <a:solidFill>
                  <a:prstClr val="black"/>
                </a:solidFill>
                <a:latin typeface="Calibri"/>
              </a:rPr>
              <a:t>bằng</a:t>
            </a:r>
            <a:r>
              <a:rPr lang="en-US" sz="3200" dirty="0">
                <a:solidFill>
                  <a:prstClr val="black"/>
                </a:solidFill>
                <a:latin typeface="Calibri"/>
              </a:rPr>
              <a:t> </a:t>
            </a:r>
            <a:r>
              <a:rPr lang="en-US" sz="3200" dirty="0" err="1">
                <a:solidFill>
                  <a:prstClr val="black"/>
                </a:solidFill>
                <a:latin typeface="Calibri"/>
              </a:rPr>
              <a:t>một</a:t>
            </a:r>
            <a:r>
              <a:rPr lang="en-US" sz="3200" dirty="0">
                <a:solidFill>
                  <a:prstClr val="black"/>
                </a:solidFill>
                <a:latin typeface="Calibri"/>
              </a:rPr>
              <a:t> </a:t>
            </a:r>
            <a:r>
              <a:rPr lang="en-US" sz="3200" dirty="0" err="1">
                <a:solidFill>
                  <a:prstClr val="black"/>
                </a:solidFill>
                <a:latin typeface="Calibri"/>
              </a:rPr>
              <a:t>gói</a:t>
            </a:r>
            <a:r>
              <a:rPr lang="en-US" sz="3200" dirty="0">
                <a:solidFill>
                  <a:prstClr val="black"/>
                </a:solidFill>
                <a:latin typeface="Calibri"/>
              </a:rPr>
              <a:t> </a:t>
            </a:r>
            <a:r>
              <a:rPr lang="en-US" sz="3200" dirty="0" err="1">
                <a:solidFill>
                  <a:prstClr val="black"/>
                </a:solidFill>
                <a:latin typeface="Calibri"/>
              </a:rPr>
              <a:t>khi</a:t>
            </a:r>
            <a:r>
              <a:rPr lang="en-US" sz="3200" dirty="0">
                <a:solidFill>
                  <a:prstClr val="black"/>
                </a:solidFill>
                <a:latin typeface="Calibri"/>
              </a:rPr>
              <a:t> no</a:t>
            </a:r>
          </a:p>
        </p:txBody>
      </p:sp>
    </p:spTree>
    <p:extLst>
      <p:ext uri="{BB962C8B-B14F-4D97-AF65-F5344CB8AC3E}">
        <p14:creationId xmlns:p14="http://schemas.microsoft.com/office/powerpoint/2010/main" val="1817577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
        <p:nvSpPr>
          <p:cNvPr id="4" name="Rectangle 3"/>
          <p:cNvSpPr/>
          <p:nvPr/>
        </p:nvSpPr>
        <p:spPr>
          <a:xfrm>
            <a:off x="635266" y="943373"/>
            <a:ext cx="10703293" cy="4412939"/>
          </a:xfrm>
          <a:prstGeom prst="rect">
            <a:avLst/>
          </a:prstGeom>
          <a:solidFill>
            <a:schemeClr val="accent2">
              <a:lumMod val="20000"/>
              <a:lumOff val="80000"/>
            </a:schemeClr>
          </a:solidFill>
        </p:spPr>
        <p:txBody>
          <a:bodyPr wrap="square">
            <a:spAutoFit/>
          </a:bodyPr>
          <a:lstStyle/>
          <a:p>
            <a:pPr lvl="0" algn="just">
              <a:lnSpc>
                <a:spcPct val="112000"/>
              </a:lnSpc>
              <a:spcAft>
                <a:spcPts val="200"/>
              </a:spcAft>
              <a:buClr>
                <a:srgbClr val="1D02DA"/>
              </a:buClr>
              <a:buSzPts val="1000"/>
              <a:tabLst>
                <a:tab pos="334645" algn="l"/>
              </a:tabLst>
            </a:pPr>
            <a:r>
              <a:rPr lang="en-US" sz="3600" dirty="0" err="1">
                <a:solidFill>
                  <a:srgbClr val="1D02DA"/>
                </a:solidFill>
                <a:latin typeface="Times" panose="02020603050405020304" pitchFamily="18" charset="0"/>
                <a:ea typeface="Arial" panose="020B0604020202020204" pitchFamily="34" charset="0"/>
                <a:cs typeface="Times" panose="02020603050405020304" pitchFamily="18" charset="0"/>
              </a:rPr>
              <a:t>Xem</a:t>
            </a:r>
            <a:r>
              <a:rPr lang="en-US" sz="3600"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600" dirty="0" err="1">
                <a:solidFill>
                  <a:srgbClr val="1D02DA"/>
                </a:solidFill>
                <a:latin typeface="Times" panose="02020603050405020304" pitchFamily="18" charset="0"/>
                <a:ea typeface="Arial" panose="020B0604020202020204" pitchFamily="34" charset="0"/>
                <a:cs typeface="Times" panose="02020603050405020304" pitchFamily="18" charset="0"/>
              </a:rPr>
              <a:t>hình</a:t>
            </a:r>
            <a:r>
              <a:rPr lang="en-US" sz="3600"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600" dirty="0" err="1">
                <a:solidFill>
                  <a:srgbClr val="1D02DA"/>
                </a:solidFill>
                <a:latin typeface="Times" panose="02020603050405020304" pitchFamily="18" charset="0"/>
                <a:ea typeface="Arial" panose="020B0604020202020204" pitchFamily="34" charset="0"/>
                <a:cs typeface="Times" panose="02020603050405020304" pitchFamily="18" charset="0"/>
              </a:rPr>
              <a:t>ảnh</a:t>
            </a:r>
            <a:r>
              <a:rPr lang="en-US" sz="3600"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600" dirty="0" err="1" smtClean="0">
                <a:solidFill>
                  <a:srgbClr val="1D02DA"/>
                </a:solidFill>
                <a:latin typeface="Times" panose="02020603050405020304" pitchFamily="18" charset="0"/>
                <a:ea typeface="Arial" panose="020B0604020202020204" pitchFamily="34" charset="0"/>
                <a:cs typeface="Times" panose="02020603050405020304" pitchFamily="18" charset="0"/>
              </a:rPr>
              <a:t>và</a:t>
            </a:r>
            <a:r>
              <a:rPr lang="en-US" sz="3600"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600" dirty="0" err="1">
                <a:solidFill>
                  <a:srgbClr val="1D02DA"/>
                </a:solidFill>
                <a:latin typeface="Times" panose="02020603050405020304" pitchFamily="18" charset="0"/>
                <a:ea typeface="Arial" panose="020B0604020202020204" pitchFamily="34" charset="0"/>
                <a:cs typeface="Times" panose="02020603050405020304" pitchFamily="18" charset="0"/>
              </a:rPr>
              <a:t>trả</a:t>
            </a:r>
            <a:r>
              <a:rPr lang="en-US" sz="3600" dirty="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600" dirty="0" err="1">
                <a:solidFill>
                  <a:srgbClr val="1D02DA"/>
                </a:solidFill>
                <a:latin typeface="Times" panose="02020603050405020304" pitchFamily="18" charset="0"/>
                <a:ea typeface="Arial" panose="020B0604020202020204" pitchFamily="34" charset="0"/>
                <a:cs typeface="Times" panose="02020603050405020304" pitchFamily="18" charset="0"/>
              </a:rPr>
              <a:t>lời</a:t>
            </a:r>
            <a:r>
              <a:rPr lang="en-US" sz="3600" dirty="0">
                <a:solidFill>
                  <a:srgbClr val="1D02DA"/>
                </a:solidFill>
                <a:latin typeface="Times" panose="02020603050405020304" pitchFamily="18" charset="0"/>
                <a:ea typeface="Arial" panose="020B0604020202020204" pitchFamily="34" charset="0"/>
                <a:cs typeface="Times" panose="02020603050405020304" pitchFamily="18" charset="0"/>
              </a:rPr>
              <a:t> câu </a:t>
            </a:r>
            <a:r>
              <a:rPr lang="en-US" sz="3600" dirty="0" err="1">
                <a:solidFill>
                  <a:srgbClr val="1D02DA"/>
                </a:solidFill>
                <a:latin typeface="Times" panose="02020603050405020304" pitchFamily="18" charset="0"/>
                <a:ea typeface="Arial" panose="020B0604020202020204" pitchFamily="34" charset="0"/>
                <a:cs typeface="Times" panose="02020603050405020304" pitchFamily="18" charset="0"/>
              </a:rPr>
              <a:t>hỏi</a:t>
            </a:r>
            <a:r>
              <a:rPr lang="en-US" sz="3600" dirty="0">
                <a:solidFill>
                  <a:srgbClr val="1D02DA"/>
                </a:solidFill>
                <a:latin typeface="Times" panose="02020603050405020304" pitchFamily="18" charset="0"/>
                <a:ea typeface="Arial" panose="020B0604020202020204" pitchFamily="34" charset="0"/>
                <a:cs typeface="Times" panose="02020603050405020304" pitchFamily="18" charset="0"/>
              </a:rPr>
              <a:t>:</a:t>
            </a:r>
          </a:p>
          <a:p>
            <a:pPr lvl="0" algn="just">
              <a:lnSpc>
                <a:spcPct val="112000"/>
              </a:lnSpc>
              <a:spcAft>
                <a:spcPts val="200"/>
              </a:spcAft>
              <a:buClr>
                <a:srgbClr val="1D02DA"/>
              </a:buClr>
              <a:buSzPts val="1000"/>
              <a:tabLst>
                <a:tab pos="334645" algn="l"/>
              </a:tabLst>
            </a:pPr>
            <a:r>
              <a:rPr lang="en-US" sz="3600" dirty="0">
                <a:solidFill>
                  <a:srgbClr val="1D02DA"/>
                </a:solidFill>
                <a:latin typeface="Times" panose="02020603050405020304" pitchFamily="18" charset="0"/>
                <a:ea typeface="Arial" panose="020B0604020202020204" pitchFamily="34" charset="0"/>
                <a:cs typeface="Times" panose="02020603050405020304" pitchFamily="18" charset="0"/>
              </a:rPr>
              <a:t>1. </a:t>
            </a:r>
            <a:r>
              <a:rPr lang="vi-VN" sz="3600" dirty="0">
                <a:solidFill>
                  <a:srgbClr val="1D02DA"/>
                </a:solidFill>
                <a:latin typeface="Times" panose="02020603050405020304" pitchFamily="18" charset="0"/>
                <a:ea typeface="Arial" panose="020B0604020202020204" pitchFamily="34" charset="0"/>
                <a:cs typeface="Times" panose="02020603050405020304" pitchFamily="18" charset="0"/>
              </a:rPr>
              <a:t>Hình ảnh gợi em nhớ tới sự việc </a:t>
            </a:r>
            <a:r>
              <a:rPr lang="vi-VN" sz="3600" dirty="0" smtClean="0">
                <a:solidFill>
                  <a:srgbClr val="1D02DA"/>
                </a:solidFill>
                <a:latin typeface="Times" panose="02020603050405020304" pitchFamily="18" charset="0"/>
                <a:ea typeface="Arial" panose="020B0604020202020204" pitchFamily="34" charset="0"/>
                <a:cs typeface="Times" panose="02020603050405020304" pitchFamily="18" charset="0"/>
              </a:rPr>
              <a:t>nào</a:t>
            </a:r>
            <a:r>
              <a:rPr lang="en-US" sz="3600"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600" dirty="0" err="1" smtClean="0">
                <a:solidFill>
                  <a:srgbClr val="1D02DA"/>
                </a:solidFill>
                <a:latin typeface="Times" panose="02020603050405020304" pitchFamily="18" charset="0"/>
                <a:ea typeface="Arial" panose="020B0604020202020204" pitchFamily="34" charset="0"/>
                <a:cs typeface="Times" panose="02020603050405020304" pitchFamily="18" charset="0"/>
              </a:rPr>
              <a:t>mới</a:t>
            </a:r>
            <a:r>
              <a:rPr lang="vi-VN" sz="3600"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vi-VN" sz="3600" dirty="0">
                <a:solidFill>
                  <a:srgbClr val="1D02DA"/>
                </a:solidFill>
                <a:latin typeface="Times" panose="02020603050405020304" pitchFamily="18" charset="0"/>
                <a:ea typeface="Arial" panose="020B0604020202020204" pitchFamily="34" charset="0"/>
                <a:cs typeface="Times" panose="02020603050405020304" pitchFamily="18" charset="0"/>
              </a:rPr>
              <a:t>xảy ra ở </a:t>
            </a:r>
            <a:r>
              <a:rPr lang="en-US" sz="3600" dirty="0" err="1" smtClean="0">
                <a:solidFill>
                  <a:srgbClr val="1D02DA"/>
                </a:solidFill>
                <a:latin typeface="Times" panose="02020603050405020304" pitchFamily="18" charset="0"/>
                <a:ea typeface="Arial" panose="020B0604020202020204" pitchFamily="34" charset="0"/>
                <a:cs typeface="Times" panose="02020603050405020304" pitchFamily="18" charset="0"/>
              </a:rPr>
              <a:t>miền</a:t>
            </a:r>
            <a:r>
              <a:rPr lang="en-US" sz="3600"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en-US" sz="3600" dirty="0" err="1" smtClean="0">
                <a:solidFill>
                  <a:srgbClr val="1D02DA"/>
                </a:solidFill>
                <a:latin typeface="Times" panose="02020603050405020304" pitchFamily="18" charset="0"/>
                <a:ea typeface="Arial" panose="020B0604020202020204" pitchFamily="34" charset="0"/>
                <a:cs typeface="Times" panose="02020603050405020304" pitchFamily="18" charset="0"/>
              </a:rPr>
              <a:t>bắc</a:t>
            </a:r>
            <a:r>
              <a:rPr lang="en-US" sz="3600" dirty="0" smtClean="0">
                <a:solidFill>
                  <a:srgbClr val="1D02DA"/>
                </a:solidFill>
                <a:latin typeface="Times" panose="02020603050405020304" pitchFamily="18" charset="0"/>
                <a:ea typeface="Arial" panose="020B0604020202020204" pitchFamily="34" charset="0"/>
                <a:cs typeface="Times" panose="02020603050405020304" pitchFamily="18" charset="0"/>
              </a:rPr>
              <a:t> </a:t>
            </a:r>
            <a:r>
              <a:rPr lang="vi-VN" sz="3600" dirty="0" smtClean="0">
                <a:solidFill>
                  <a:srgbClr val="1D02DA"/>
                </a:solidFill>
                <a:latin typeface="Times" panose="02020603050405020304" pitchFamily="18" charset="0"/>
                <a:ea typeface="Arial" panose="020B0604020202020204" pitchFamily="34" charset="0"/>
                <a:cs typeface="Times" panose="02020603050405020304" pitchFamily="18" charset="0"/>
              </a:rPr>
              <a:t>nước </a:t>
            </a:r>
            <a:r>
              <a:rPr lang="vi-VN" sz="3600" dirty="0">
                <a:solidFill>
                  <a:srgbClr val="1D02DA"/>
                </a:solidFill>
                <a:latin typeface="Times" panose="02020603050405020304" pitchFamily="18" charset="0"/>
                <a:ea typeface="Arial" panose="020B0604020202020204" pitchFamily="34" charset="0"/>
                <a:cs typeface="Times" panose="02020603050405020304" pitchFamily="18" charset="0"/>
              </a:rPr>
              <a:t>ta?</a:t>
            </a:r>
            <a:endParaRPr lang="en-US" sz="3600" dirty="0">
              <a:solidFill>
                <a:prstClr val="black"/>
              </a:solidFill>
              <a:latin typeface="Times" panose="02020603050405020304" pitchFamily="18" charset="0"/>
              <a:ea typeface="Arial" panose="020B0604020202020204" pitchFamily="34" charset="0"/>
              <a:cs typeface="Times" panose="02020603050405020304" pitchFamily="18" charset="0"/>
            </a:endParaRPr>
          </a:p>
          <a:p>
            <a:pPr lvl="0" algn="just">
              <a:lnSpc>
                <a:spcPct val="115000"/>
              </a:lnSpc>
              <a:spcAft>
                <a:spcPts val="200"/>
              </a:spcAft>
              <a:buClr>
                <a:srgbClr val="1D02DA"/>
              </a:buClr>
              <a:buSzPts val="1000"/>
              <a:tabLst>
                <a:tab pos="328930" algn="l"/>
              </a:tabLst>
            </a:pPr>
            <a:r>
              <a:rPr lang="en-US" sz="3600" dirty="0">
                <a:solidFill>
                  <a:srgbClr val="1D02DA"/>
                </a:solidFill>
                <a:latin typeface="Times" panose="02020603050405020304" pitchFamily="18" charset="0"/>
                <a:ea typeface="Arial" panose="020B0604020202020204" pitchFamily="34" charset="0"/>
                <a:cs typeface="Times" panose="02020603050405020304" pitchFamily="18" charset="0"/>
              </a:rPr>
              <a:t>2. </a:t>
            </a:r>
            <a:r>
              <a:rPr lang="vi-VN" sz="3600" dirty="0">
                <a:solidFill>
                  <a:srgbClr val="1D02DA"/>
                </a:solidFill>
                <a:latin typeface="Times" panose="02020603050405020304" pitchFamily="18" charset="0"/>
                <a:ea typeface="Arial" panose="020B0604020202020204" pitchFamily="34" charset="0"/>
                <a:cs typeface="Times" panose="02020603050405020304" pitchFamily="18" charset="0"/>
              </a:rPr>
              <a:t>Trước sự việc đó, Nhà nước và Nhân dân ta đã có những hành động gì?</a:t>
            </a:r>
            <a:endParaRPr lang="en-US" sz="3600" dirty="0">
              <a:solidFill>
                <a:prstClr val="black"/>
              </a:solidFill>
              <a:latin typeface="Times" panose="02020603050405020304" pitchFamily="18" charset="0"/>
              <a:ea typeface="Arial" panose="020B0604020202020204" pitchFamily="34" charset="0"/>
              <a:cs typeface="Times" panose="02020603050405020304" pitchFamily="18" charset="0"/>
            </a:endParaRPr>
          </a:p>
          <a:p>
            <a:pPr lvl="0"/>
            <a:r>
              <a:rPr lang="en-US" sz="3600" dirty="0">
                <a:solidFill>
                  <a:srgbClr val="1D02DA"/>
                </a:solidFill>
                <a:latin typeface="Times" panose="02020603050405020304" pitchFamily="18" charset="0"/>
                <a:ea typeface="Courier New" panose="02070309020205020404" pitchFamily="49" charset="0"/>
                <a:cs typeface="Times" panose="02020603050405020304" pitchFamily="18" charset="0"/>
              </a:rPr>
              <a:t>3. </a:t>
            </a:r>
            <a:r>
              <a:rPr lang="vi-VN" sz="3600" dirty="0">
                <a:solidFill>
                  <a:srgbClr val="1D02DA"/>
                </a:solidFill>
                <a:latin typeface="Times" panose="02020603050405020304" pitchFamily="18" charset="0"/>
                <a:ea typeface="Courier New" panose="02070309020205020404" pitchFamily="49" charset="0"/>
                <a:cs typeface="Times" panose="02020603050405020304" pitchFamily="18" charset="0"/>
              </a:rPr>
              <a:t>Em hãy chia sẻ cảm xúc của mình trước những hành động đó</a:t>
            </a:r>
            <a:r>
              <a:rPr lang="en-US" sz="3600" dirty="0">
                <a:solidFill>
                  <a:srgbClr val="1D02DA"/>
                </a:solidFill>
                <a:latin typeface="Times" panose="02020603050405020304" pitchFamily="18" charset="0"/>
                <a:ea typeface="Courier New" panose="02070309020205020404" pitchFamily="49" charset="0"/>
                <a:cs typeface="Times" panose="02020603050405020304" pitchFamily="18" charset="0"/>
              </a:rPr>
              <a:t>.</a:t>
            </a:r>
            <a:endParaRPr lang="en-US" sz="3600" dirty="0">
              <a:solidFill>
                <a:prstClr val="black"/>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78110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sz="2800" b="1" dirty="0" smtClean="0">
                <a:solidFill>
                  <a:srgbClr val="FFFF00"/>
                </a:solidFill>
                <a:latin typeface="Times" panose="02020603050405020304" pitchFamily="18" charset="0"/>
                <a:cs typeface="Times"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51747" y="1987550"/>
            <a:ext cx="6663096" cy="5254815"/>
          </a:xfrm>
          <a:prstGeom prst="rect">
            <a:avLst/>
          </a:prstGeom>
          <a:noFill/>
          <a:ln>
            <a:noFill/>
          </a:ln>
        </p:spPr>
      </p:pic>
      <p:pic>
        <p:nvPicPr>
          <p:cNvPr id="6" name="Picture 5"/>
          <p:cNvPicPr>
            <a:picLocks noChangeAspect="1"/>
          </p:cNvPicPr>
          <p:nvPr/>
        </p:nvPicPr>
        <p:blipFill>
          <a:blip r:embed="rId5"/>
          <a:stretch>
            <a:fillRect/>
          </a:stretch>
        </p:blipFill>
        <p:spPr>
          <a:xfrm>
            <a:off x="4705617" y="209006"/>
            <a:ext cx="6353926" cy="5865304"/>
          </a:xfrm>
          <a:prstGeom prst="rect">
            <a:avLst/>
          </a:prstGeom>
        </p:spPr>
      </p:pic>
      <p:pic>
        <p:nvPicPr>
          <p:cNvPr id="7" name="Picture 6"/>
          <p:cNvPicPr>
            <a:picLocks noChangeAspect="1"/>
          </p:cNvPicPr>
          <p:nvPr/>
        </p:nvPicPr>
        <p:blipFill>
          <a:blip r:embed="rId6"/>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44177610"/>
              </p:ext>
            </p:extLst>
          </p:nvPr>
        </p:nvGraphicFramePr>
        <p:xfrm>
          <a:off x="747571" y="2865543"/>
          <a:ext cx="4258492" cy="3255963"/>
        </p:xfrm>
        <a:graphic>
          <a:graphicData uri="http://schemas.openxmlformats.org/drawingml/2006/table">
            <a:tbl>
              <a:tblPr/>
              <a:tblGrid>
                <a:gridCol w="4258492">
                  <a:extLst>
                    <a:ext uri="{9D8B030D-6E8A-4147-A177-3AD203B41FA5}">
                      <a16:colId xmlns:a16="http://schemas.microsoft.com/office/drawing/2014/main" val="20000"/>
                    </a:ext>
                  </a:extLst>
                </a:gridCol>
              </a:tblGrid>
              <a:tr h="1214845">
                <a:tc>
                  <a:txBody>
                    <a:bodyPr/>
                    <a:lstStyle/>
                    <a:p>
                      <a:pPr marL="0" marR="0" lvl="0" indent="0" algn="l">
                        <a:lnSpc>
                          <a:spcPct val="109000"/>
                        </a:lnSpc>
                        <a:spcBef>
                          <a:spcPts val="0"/>
                        </a:spcBef>
                        <a:spcAft>
                          <a:spcPts val="500"/>
                        </a:spcAft>
                        <a:buClr>
                          <a:srgbClr val="000000"/>
                        </a:buClr>
                        <a:buSzPts val="1200"/>
                        <a:buFont typeface="+mj-lt"/>
                        <a:buNone/>
                        <a:tabLst>
                          <a:tab pos="259080" algn="l"/>
                        </a:tabLst>
                      </a:pPr>
                      <a:r>
                        <a:rPr lang="vi-VN" sz="28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rPr>
                        <a:t>Em hãy vẽ một bức tranh mang thông điệp yêu thương con người </a:t>
                      </a:r>
                      <a:r>
                        <a:rPr lang="vi-VN" sz="2800" b="1" u="none" strike="noStrike" spc="0" dirty="0" smtClean="0">
                          <a:solidFill>
                            <a:srgbClr val="0000FF"/>
                          </a:solidFill>
                          <a:effectLst/>
                          <a:latin typeface="#9Slide05 IcielSanelma" pitchFamily="2" charset="0"/>
                          <a:ea typeface="Arial" panose="020B0604020202020204" pitchFamily="34" charset="0"/>
                          <a:cs typeface="Arial" panose="020B0604020202020204" pitchFamily="34" charset="0"/>
                        </a:rPr>
                        <a:t>đ</a:t>
                      </a:r>
                      <a:r>
                        <a:rPr lang="en-US" sz="2800" b="1" u="none" strike="noStrike" spc="0" dirty="0" smtClean="0">
                          <a:solidFill>
                            <a:srgbClr val="0000FF"/>
                          </a:solidFill>
                          <a:effectLst/>
                          <a:latin typeface="#9Slide05 IcielSanelma" pitchFamily="2" charset="0"/>
                          <a:ea typeface="Arial" panose="020B0604020202020204" pitchFamily="34" charset="0"/>
                          <a:cs typeface="Arial" panose="020B0604020202020204" pitchFamily="34" charset="0"/>
                        </a:rPr>
                        <a:t>ể</a:t>
                      </a:r>
                      <a:r>
                        <a:rPr lang="vi-VN" sz="2800" b="1" u="none" strike="noStrike" spc="0" dirty="0" smtClean="0">
                          <a:solidFill>
                            <a:srgbClr val="0000FF"/>
                          </a:solidFill>
                          <a:effectLst/>
                          <a:latin typeface="#9Slide05 IcielSanelma" pitchFamily="2" charset="0"/>
                          <a:ea typeface="Arial" panose="020B0604020202020204" pitchFamily="34" charset="0"/>
                          <a:cs typeface="Arial" panose="020B0604020202020204" pitchFamily="34" charset="0"/>
                        </a:rPr>
                        <a:t> </a:t>
                      </a:r>
                      <a:r>
                        <a:rPr lang="vi-VN" sz="28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rPr>
                        <a:t>giới thiệu với bạn bè trong nước và quốc tế</a:t>
                      </a:r>
                      <a:r>
                        <a:rPr lang="vi-VN" sz="2800" b="1" u="none" strike="noStrike" spc="0" dirty="0" smtClean="0">
                          <a:solidFill>
                            <a:srgbClr val="0000FF"/>
                          </a:solidFill>
                          <a:effectLst/>
                          <a:latin typeface="#9Slide05 IcielSanelma" pitchFamily="2" charset="0"/>
                          <a:ea typeface="Arial" panose="020B0604020202020204" pitchFamily="34" charset="0"/>
                          <a:cs typeface="Arial" panose="020B0604020202020204" pitchFamily="34" charset="0"/>
                        </a:rPr>
                        <a:t>.</a:t>
                      </a:r>
                      <a:r>
                        <a:rPr lang="en-US" sz="2800" b="1" u="none" strike="noStrike" spc="0" dirty="0" smtClean="0">
                          <a:solidFill>
                            <a:srgbClr val="0000FF"/>
                          </a:solidFill>
                          <a:effectLst/>
                          <a:latin typeface="#9Slide05 IcielSanelma" pitchFamily="2" charset="0"/>
                          <a:ea typeface="Arial" panose="020B0604020202020204" pitchFamily="34" charset="0"/>
                          <a:cs typeface="Arial" panose="020B0604020202020204" pitchFamily="34" charset="0"/>
                        </a:rPr>
                        <a:t> </a:t>
                      </a:r>
                      <a:r>
                        <a:rPr lang="en-US" sz="2800" b="1" u="none" strike="noStrike" spc="0" dirty="0" err="1" smtClean="0">
                          <a:solidFill>
                            <a:srgbClr val="0000FF"/>
                          </a:solidFill>
                          <a:effectLst/>
                          <a:latin typeface="#9Slide05 IcielSanelma" pitchFamily="2" charset="0"/>
                          <a:ea typeface="Arial" panose="020B0604020202020204" pitchFamily="34" charset="0"/>
                          <a:cs typeface="Arial" panose="020B0604020202020204" pitchFamily="34" charset="0"/>
                        </a:rPr>
                        <a:t>Viết</a:t>
                      </a:r>
                      <a:r>
                        <a:rPr lang="en-US" sz="2800" b="1" u="none" strike="noStrike" spc="0" baseline="0" dirty="0" smtClean="0">
                          <a:solidFill>
                            <a:srgbClr val="0000FF"/>
                          </a:solidFill>
                          <a:effectLst/>
                          <a:latin typeface="#9Slide05 IcielSanelma" pitchFamily="2" charset="0"/>
                          <a:ea typeface="Arial" panose="020B0604020202020204" pitchFamily="34" charset="0"/>
                          <a:cs typeface="Arial" panose="020B0604020202020204" pitchFamily="34" charset="0"/>
                        </a:rPr>
                        <a:t> </a:t>
                      </a:r>
                      <a:r>
                        <a:rPr lang="en-US" sz="2800" b="1" u="none" strike="noStrike" spc="0" dirty="0" err="1" smtClean="0">
                          <a:solidFill>
                            <a:srgbClr val="0000FF"/>
                          </a:solidFill>
                          <a:effectLst/>
                          <a:latin typeface="#9Slide05 IcielSanelma" pitchFamily="2" charset="0"/>
                          <a:ea typeface="Arial" panose="020B0604020202020204" pitchFamily="34" charset="0"/>
                          <a:cs typeface="Arial" panose="020B0604020202020204" pitchFamily="34" charset="0"/>
                        </a:rPr>
                        <a:t>thông</a:t>
                      </a:r>
                      <a:r>
                        <a:rPr lang="en-US" sz="2800" b="1" u="none" strike="noStrike" spc="0" baseline="0" dirty="0" smtClean="0">
                          <a:solidFill>
                            <a:srgbClr val="0000FF"/>
                          </a:solidFill>
                          <a:effectLst/>
                          <a:latin typeface="#9Slide05 IcielSanelma" pitchFamily="2" charset="0"/>
                          <a:ea typeface="Arial" panose="020B0604020202020204" pitchFamily="34" charset="0"/>
                          <a:cs typeface="Arial" panose="020B0604020202020204" pitchFamily="34" charset="0"/>
                        </a:rPr>
                        <a:t> </a:t>
                      </a:r>
                      <a:r>
                        <a:rPr lang="en-US" sz="2800" b="1" u="none" strike="noStrike" spc="0" baseline="0" dirty="0" err="1" smtClean="0">
                          <a:solidFill>
                            <a:srgbClr val="0000FF"/>
                          </a:solidFill>
                          <a:effectLst/>
                          <a:latin typeface="#9Slide05 IcielSanelma" pitchFamily="2" charset="0"/>
                          <a:ea typeface="Arial" panose="020B0604020202020204" pitchFamily="34" charset="0"/>
                          <a:cs typeface="Arial" panose="020B0604020202020204" pitchFamily="34" charset="0"/>
                        </a:rPr>
                        <a:t>điệp</a:t>
                      </a:r>
                      <a:r>
                        <a:rPr lang="en-US" sz="2800" b="1" u="none" strike="noStrike" spc="0" baseline="0" dirty="0" smtClean="0">
                          <a:solidFill>
                            <a:srgbClr val="0000FF"/>
                          </a:solidFill>
                          <a:effectLst/>
                          <a:latin typeface="#9Slide05 IcielSanelma" pitchFamily="2" charset="0"/>
                          <a:ea typeface="Arial" panose="020B0604020202020204" pitchFamily="34" charset="0"/>
                          <a:cs typeface="Arial" panose="020B0604020202020204" pitchFamily="34" charset="0"/>
                        </a:rPr>
                        <a:t> </a:t>
                      </a:r>
                      <a:r>
                        <a:rPr lang="en-US" sz="2800" b="1" u="none" strike="noStrike" spc="0" baseline="0" dirty="0" err="1" smtClean="0">
                          <a:solidFill>
                            <a:srgbClr val="0000FF"/>
                          </a:solidFill>
                          <a:effectLst/>
                          <a:latin typeface="#9Slide05 IcielSanelma" pitchFamily="2" charset="0"/>
                          <a:ea typeface="Arial" panose="020B0604020202020204" pitchFamily="34" charset="0"/>
                          <a:cs typeface="Arial" panose="020B0604020202020204" pitchFamily="34" charset="0"/>
                        </a:rPr>
                        <a:t>lên</a:t>
                      </a:r>
                      <a:r>
                        <a:rPr lang="en-US" sz="2800" b="1" u="none" strike="noStrike" spc="0" baseline="0" dirty="0" smtClean="0">
                          <a:solidFill>
                            <a:srgbClr val="0000FF"/>
                          </a:solidFill>
                          <a:effectLst/>
                          <a:latin typeface="#9Slide05 IcielSanelma" pitchFamily="2" charset="0"/>
                          <a:ea typeface="Arial" panose="020B0604020202020204" pitchFamily="34" charset="0"/>
                          <a:cs typeface="Arial" panose="020B0604020202020204" pitchFamily="34" charset="0"/>
                        </a:rPr>
                        <a:t> </a:t>
                      </a:r>
                      <a:r>
                        <a:rPr lang="en-US" sz="2800" b="1" u="none" strike="noStrike" spc="0" baseline="0" dirty="0" err="1" smtClean="0">
                          <a:solidFill>
                            <a:srgbClr val="0000FF"/>
                          </a:solidFill>
                          <a:effectLst/>
                          <a:latin typeface="#9Slide05 IcielSanelma" pitchFamily="2" charset="0"/>
                          <a:ea typeface="Arial" panose="020B0604020202020204" pitchFamily="34" charset="0"/>
                          <a:cs typeface="Arial" panose="020B0604020202020204" pitchFamily="34" charset="0"/>
                        </a:rPr>
                        <a:t>bức</a:t>
                      </a:r>
                      <a:r>
                        <a:rPr lang="en-US" sz="2800" b="1" u="none" strike="noStrike" spc="0" baseline="0" dirty="0" smtClean="0">
                          <a:solidFill>
                            <a:srgbClr val="0000FF"/>
                          </a:solidFill>
                          <a:effectLst/>
                          <a:latin typeface="#9Slide05 IcielSanelma" pitchFamily="2" charset="0"/>
                          <a:ea typeface="Arial" panose="020B0604020202020204" pitchFamily="34" charset="0"/>
                          <a:cs typeface="Arial" panose="020B0604020202020204" pitchFamily="34" charset="0"/>
                        </a:rPr>
                        <a:t> </a:t>
                      </a:r>
                      <a:r>
                        <a:rPr lang="en-US" sz="2800" b="1" u="none" strike="noStrike" spc="0" baseline="0" dirty="0" err="1" smtClean="0">
                          <a:solidFill>
                            <a:srgbClr val="0000FF"/>
                          </a:solidFill>
                          <a:effectLst/>
                          <a:latin typeface="#9Slide05 IcielSanelma" pitchFamily="2" charset="0"/>
                          <a:ea typeface="Arial" panose="020B0604020202020204" pitchFamily="34" charset="0"/>
                          <a:cs typeface="Arial" panose="020B0604020202020204" pitchFamily="34" charset="0"/>
                        </a:rPr>
                        <a:t>tranh</a:t>
                      </a:r>
                      <a:r>
                        <a:rPr lang="en-US" sz="2800" b="1" u="none" strike="noStrike" spc="0" baseline="0" dirty="0" smtClean="0">
                          <a:solidFill>
                            <a:srgbClr val="0000FF"/>
                          </a:solidFill>
                          <a:effectLst/>
                          <a:latin typeface="#9Slide05 IcielSanelma" pitchFamily="2" charset="0"/>
                          <a:ea typeface="Arial" panose="020B0604020202020204" pitchFamily="34" charset="0"/>
                          <a:cs typeface="Arial" panose="020B0604020202020204" pitchFamily="34" charset="0"/>
                        </a:rPr>
                        <a:t> </a:t>
                      </a:r>
                      <a:r>
                        <a:rPr lang="en-US" sz="2800" b="1" u="none" strike="noStrike" spc="0" baseline="0" dirty="0" err="1" smtClean="0">
                          <a:solidFill>
                            <a:srgbClr val="0000FF"/>
                          </a:solidFill>
                          <a:effectLst/>
                          <a:latin typeface="#9Slide05 IcielSanelma" pitchFamily="2" charset="0"/>
                          <a:ea typeface="Arial" panose="020B0604020202020204" pitchFamily="34" charset="0"/>
                          <a:cs typeface="Arial" panose="020B0604020202020204" pitchFamily="34" charset="0"/>
                        </a:rPr>
                        <a:t>đó</a:t>
                      </a:r>
                      <a:r>
                        <a:rPr lang="en-US" sz="2800" b="1" u="none" strike="noStrike" spc="0" baseline="0" dirty="0" smtClean="0">
                          <a:solidFill>
                            <a:srgbClr val="0000FF"/>
                          </a:solidFill>
                          <a:effectLst/>
                          <a:latin typeface="#9Slide05 IcielSanelma" pitchFamily="2" charset="0"/>
                          <a:ea typeface="Arial" panose="020B0604020202020204" pitchFamily="34" charset="0"/>
                          <a:cs typeface="Arial" panose="020B0604020202020204" pitchFamily="34" charset="0"/>
                        </a:rPr>
                        <a:t>.</a:t>
                      </a:r>
                      <a:endParaRPr lang="en-US" sz="28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02182141"/>
              </p:ext>
            </p:extLst>
          </p:nvPr>
        </p:nvGraphicFramePr>
        <p:xfrm>
          <a:off x="5820664" y="1963307"/>
          <a:ext cx="4123831" cy="2657793"/>
        </p:xfrm>
        <a:graphic>
          <a:graphicData uri="http://schemas.openxmlformats.org/drawingml/2006/table">
            <a:tbl>
              <a:tblPr/>
              <a:tblGrid>
                <a:gridCol w="4123831">
                  <a:extLst>
                    <a:ext uri="{9D8B030D-6E8A-4147-A177-3AD203B41FA5}">
                      <a16:colId xmlns:a16="http://schemas.microsoft.com/office/drawing/2014/main" val="20000"/>
                    </a:ext>
                  </a:extLst>
                </a:gridCol>
              </a:tblGrid>
              <a:tr h="830580">
                <a:tc>
                  <a:txBody>
                    <a:bodyPr/>
                    <a:lstStyle/>
                    <a:p>
                      <a:pPr marL="0" marR="0" lvl="0" indent="0" algn="l">
                        <a:lnSpc>
                          <a:spcPct val="109000"/>
                        </a:lnSpc>
                        <a:spcBef>
                          <a:spcPts val="0"/>
                        </a:spcBef>
                        <a:spcAft>
                          <a:spcPts val="0"/>
                        </a:spcAft>
                        <a:buClr>
                          <a:srgbClr val="000000"/>
                        </a:buClr>
                        <a:buSzPts val="1200"/>
                        <a:buFont typeface="+mj-lt"/>
                        <a:buNone/>
                        <a:tabLst>
                          <a:tab pos="259080" algn="l"/>
                        </a:tabLst>
                      </a:pPr>
                      <a:r>
                        <a:rPr lang="vi-VN" sz="3200" b="1" u="none" strike="noStrike" spc="0" dirty="0">
                          <a:effectLst/>
                          <a:latin typeface="#9Slide05 Israquella" pitchFamily="2" charset="0"/>
                          <a:ea typeface="Arial" panose="020B0604020202020204" pitchFamily="34" charset="0"/>
                          <a:cs typeface="Arial" panose="020B0604020202020204" pitchFamily="34" charset="0"/>
                        </a:rPr>
                        <a:t>Em hãy lập kế hoạch và thực hiện việc giúp đỡ một bạn trong lớp/ trường có hoàn cảnh khó khăn.</a:t>
                      </a:r>
                      <a:endParaRPr lang="en-US" sz="3200" b="1" u="none" strike="noStrike" spc="0" dirty="0">
                        <a:effectLst/>
                        <a:latin typeface="#9Slide05 Israquell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569660"/>
          </a:xfrm>
          <a:prstGeom prst="rect">
            <a:avLst/>
          </a:prstGeom>
          <a:noFill/>
        </p:spPr>
        <p:txBody>
          <a:bodyPr wrap="square" rtlCol="0">
            <a:spAutoFit/>
          </a:bodyPr>
          <a:lstStyle/>
          <a:p>
            <a:pPr algn="ctr" defTabSz="457200"/>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48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648741" y="506107"/>
            <a:ext cx="5477252" cy="5604731"/>
            <a:chOff x="648741" y="506107"/>
            <a:chExt cx="5477252"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741" y="506107"/>
              <a:ext cx="5064981" cy="5604731"/>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936762" y="0"/>
            <a:ext cx="1255238" cy="937524"/>
          </a:xfrm>
          <a:prstGeom prst="rect">
            <a:avLst/>
          </a:prstGeom>
        </p:spPr>
      </p:pic>
      <p:pic>
        <p:nvPicPr>
          <p:cNvPr id="2" name="Picture 1"/>
          <p:cNvPicPr>
            <a:picLocks noChangeAspect="1"/>
          </p:cNvPicPr>
          <p:nvPr/>
        </p:nvPicPr>
        <p:blipFill>
          <a:blip r:embed="rId3"/>
          <a:stretch>
            <a:fillRect/>
          </a:stretch>
        </p:blipFill>
        <p:spPr>
          <a:xfrm>
            <a:off x="77001" y="109854"/>
            <a:ext cx="5765533" cy="3441868"/>
          </a:xfrm>
          <a:prstGeom prst="rect">
            <a:avLst/>
          </a:prstGeom>
        </p:spPr>
      </p:pic>
      <p:pic>
        <p:nvPicPr>
          <p:cNvPr id="4" name="Picture 3"/>
          <p:cNvPicPr>
            <a:picLocks noChangeAspect="1"/>
          </p:cNvPicPr>
          <p:nvPr/>
        </p:nvPicPr>
        <p:blipFill>
          <a:blip r:embed="rId4"/>
          <a:stretch>
            <a:fillRect/>
          </a:stretch>
        </p:blipFill>
        <p:spPr>
          <a:xfrm>
            <a:off x="77003" y="3657600"/>
            <a:ext cx="5765531" cy="3055720"/>
          </a:xfrm>
          <a:prstGeom prst="rect">
            <a:avLst/>
          </a:prstGeom>
        </p:spPr>
      </p:pic>
      <p:pic>
        <p:nvPicPr>
          <p:cNvPr id="5" name="Picture 4"/>
          <p:cNvPicPr>
            <a:picLocks noChangeAspect="1"/>
          </p:cNvPicPr>
          <p:nvPr/>
        </p:nvPicPr>
        <p:blipFill>
          <a:blip r:embed="rId5"/>
          <a:stretch>
            <a:fillRect/>
          </a:stretch>
        </p:blipFill>
        <p:spPr>
          <a:xfrm>
            <a:off x="5842534" y="3657599"/>
            <a:ext cx="6349466" cy="3055721"/>
          </a:xfrm>
          <a:prstGeom prst="rect">
            <a:avLst/>
          </a:prstGeom>
        </p:spPr>
      </p:pic>
      <p:pic>
        <p:nvPicPr>
          <p:cNvPr id="10" name="Picture 9"/>
          <p:cNvPicPr>
            <a:picLocks noChangeAspect="1"/>
          </p:cNvPicPr>
          <p:nvPr/>
        </p:nvPicPr>
        <p:blipFill>
          <a:blip r:embed="rId6"/>
          <a:stretch>
            <a:fillRect/>
          </a:stretch>
        </p:blipFill>
        <p:spPr>
          <a:xfrm>
            <a:off x="5842535" y="1"/>
            <a:ext cx="6349465" cy="3551722"/>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357854" y="2168854"/>
            <a:ext cx="6035040" cy="2016642"/>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latin typeface="Times" panose="02020603050405020304" pitchFamily="18" charset="0"/>
                <a:ea typeface="Arial" panose="020B0604020202020204" pitchFamily="34" charset="0"/>
                <a:cs typeface="Times" panose="02020603050405020304" pitchFamily="18" charset="0"/>
              </a:rPr>
              <a:t>1. </a:t>
            </a:r>
            <a:r>
              <a:rPr lang="vi-VN" sz="3600" b="1" dirty="0" smtClean="0">
                <a:solidFill>
                  <a:srgbClr val="FF0000"/>
                </a:solidFill>
                <a:latin typeface="Times" panose="02020603050405020304" pitchFamily="18" charset="0"/>
                <a:ea typeface="Arial" panose="020B0604020202020204" pitchFamily="34" charset="0"/>
                <a:cs typeface="Times" panose="02020603050405020304" pitchFamily="18" charset="0"/>
              </a:rPr>
              <a:t>Yêu </a:t>
            </a:r>
            <a:r>
              <a:rPr lang="vi-VN" sz="3600" b="1" dirty="0">
                <a:solidFill>
                  <a:srgbClr val="FF0000"/>
                </a:solidFill>
                <a:latin typeface="Times" panose="02020603050405020304" pitchFamily="18" charset="0"/>
                <a:ea typeface="Arial" panose="020B0604020202020204" pitchFamily="34" charset="0"/>
                <a:cs typeface="Times" panose="02020603050405020304" pitchFamily="18" charset="0"/>
              </a:rPr>
              <a:t>thương con người </a:t>
            </a:r>
            <a:endParaRPr lang="en-US" sz="3600" b="1" dirty="0" smtClean="0">
              <a:solidFill>
                <a:srgbClr val="FF0000"/>
              </a:solidFill>
              <a:latin typeface="Times" panose="02020603050405020304" pitchFamily="18" charset="0"/>
              <a:ea typeface="Arial" panose="020B0604020202020204" pitchFamily="34" charset="0"/>
              <a:cs typeface="Times" panose="02020603050405020304" pitchFamily="18" charset="0"/>
            </a:endParaRPr>
          </a:p>
          <a:p>
            <a:pPr marR="0" lvl="0">
              <a:lnSpc>
                <a:spcPct val="115000"/>
              </a:lnSpc>
              <a:spcBef>
                <a:spcPts val="0"/>
              </a:spcBef>
              <a:spcAft>
                <a:spcPts val="500"/>
              </a:spcAft>
              <a:buClr>
                <a:srgbClr val="000000"/>
              </a:buClr>
              <a:buSzPts val="1200"/>
              <a:tabLst>
                <a:tab pos="252730" algn="l"/>
              </a:tabLst>
            </a:pPr>
            <a:r>
              <a:rPr lang="vi-VN" sz="3600" b="1" dirty="0" smtClean="0">
                <a:solidFill>
                  <a:srgbClr val="FF0000"/>
                </a:solidFill>
                <a:latin typeface="Times" panose="02020603050405020304" pitchFamily="18" charset="0"/>
                <a:ea typeface="Arial" panose="020B0604020202020204" pitchFamily="34" charset="0"/>
                <a:cs typeface="Times" panose="02020603050405020304" pitchFamily="18" charset="0"/>
              </a:rPr>
              <a:t>và </a:t>
            </a:r>
            <a:r>
              <a:rPr lang="vi-VN" sz="3600" b="1" dirty="0">
                <a:solidFill>
                  <a:srgbClr val="FF0000"/>
                </a:solidFill>
                <a:latin typeface="Times" panose="02020603050405020304" pitchFamily="18" charset="0"/>
                <a:ea typeface="Arial" panose="020B0604020202020204" pitchFamily="34" charset="0"/>
                <a:cs typeface="Times" panose="02020603050405020304" pitchFamily="18" charset="0"/>
              </a:rPr>
              <a:t>biểu hiện </a:t>
            </a:r>
            <a:r>
              <a:rPr lang="vi-VN" sz="3600" b="1" dirty="0" smtClean="0">
                <a:solidFill>
                  <a:srgbClr val="FF0000"/>
                </a:solidFill>
                <a:latin typeface="Times" panose="02020603050405020304" pitchFamily="18" charset="0"/>
                <a:ea typeface="Arial" panose="020B0604020202020204" pitchFamily="34" charset="0"/>
                <a:cs typeface="Times" panose="02020603050405020304" pitchFamily="18" charset="0"/>
              </a:rPr>
              <a:t>c</a:t>
            </a:r>
            <a:r>
              <a:rPr lang="en-US" sz="3600" b="1" dirty="0">
                <a:solidFill>
                  <a:srgbClr val="FF0000"/>
                </a:solidFill>
                <a:latin typeface="Times" panose="02020603050405020304" pitchFamily="18" charset="0"/>
                <a:ea typeface="Arial" panose="020B0604020202020204" pitchFamily="34" charset="0"/>
                <a:cs typeface="Times" panose="02020603050405020304" pitchFamily="18" charset="0"/>
              </a:rPr>
              <a:t>ủ</a:t>
            </a:r>
            <a:r>
              <a:rPr lang="vi-VN" sz="3600" b="1" dirty="0" smtClean="0">
                <a:solidFill>
                  <a:srgbClr val="FF0000"/>
                </a:solidFill>
                <a:latin typeface="Times" panose="02020603050405020304" pitchFamily="18" charset="0"/>
                <a:ea typeface="Arial" panose="020B0604020202020204" pitchFamily="34" charset="0"/>
                <a:cs typeface="Times" panose="02020603050405020304" pitchFamily="18" charset="0"/>
              </a:rPr>
              <a:t>a </a:t>
            </a:r>
            <a:r>
              <a:rPr lang="vi-VN" sz="3600" b="1" dirty="0">
                <a:solidFill>
                  <a:srgbClr val="FF0000"/>
                </a:solidFill>
                <a:latin typeface="Times" panose="02020603050405020304" pitchFamily="18" charset="0"/>
                <a:ea typeface="Arial" panose="020B0604020202020204" pitchFamily="34" charset="0"/>
                <a:cs typeface="Times" panose="02020603050405020304" pitchFamily="18" charset="0"/>
              </a:rPr>
              <a:t>yêu thương con người</a:t>
            </a:r>
            <a:endParaRPr lang="en-US" sz="3600" u="none" strike="noStrike" spc="0" dirty="0">
              <a:solidFill>
                <a:srgbClr val="FF0000"/>
              </a:solidFill>
              <a:effectLst/>
              <a:latin typeface="Times" panose="02020603050405020304" pitchFamily="18" charset="0"/>
              <a:ea typeface="Arial" panose="020B0604020202020204" pitchFamily="34" charset="0"/>
              <a:cs typeface="Times"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021" y="-25553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panose="02020603050405020304" pitchFamily="18" charset="0"/>
                <a:cs typeface="Times" panose="02020603050405020304" pitchFamily="18" charset="0"/>
              </a:rPr>
              <a:t>ĐỌC THÔNG TIN</a:t>
            </a:r>
            <a:endParaRPr lang="en-US" altLang="en-US" sz="2000" dirty="0">
              <a:solidFill>
                <a:srgbClr val="5F5F5F"/>
              </a:solidFill>
              <a:latin typeface="Times" panose="02020603050405020304" pitchFamily="18" charset="0"/>
              <a:cs typeface="Times" panose="02020603050405020304" pitchFamily="18" charset="0"/>
            </a:endParaRPr>
          </a:p>
        </p:txBody>
      </p:sp>
      <p:sp>
        <p:nvSpPr>
          <p:cNvPr id="2" name="Rectangle 1"/>
          <p:cNvSpPr/>
          <p:nvPr/>
        </p:nvSpPr>
        <p:spPr>
          <a:xfrm>
            <a:off x="231311" y="810794"/>
            <a:ext cx="11332234" cy="3441968"/>
          </a:xfrm>
          <a:prstGeom prst="rect">
            <a:avLst/>
          </a:prstGeom>
        </p:spPr>
        <p:txBody>
          <a:bodyPr wrap="square">
            <a:spAutoFit/>
          </a:bodyPr>
          <a:lstStyle/>
          <a:p>
            <a:pPr indent="342900" algn="just">
              <a:spcAft>
                <a:spcPts val="200"/>
              </a:spcAft>
            </a:pPr>
            <a:r>
              <a:rPr lang="vi-VN" sz="2400" dirty="0" smtClean="0">
                <a:latin typeface="Times" panose="02020603050405020304" pitchFamily="18" charset="0"/>
                <a:ea typeface="Arial" panose="020B0604020202020204" pitchFamily="34" charset="0"/>
                <a:cs typeface="Times" panose="02020603050405020304" pitchFamily="18" charset="0"/>
              </a:rPr>
              <a:t>Bé </a:t>
            </a:r>
            <a:r>
              <a:rPr lang="vi-VN" sz="2400" dirty="0">
                <a:latin typeface="Times" panose="02020603050405020304" pitchFamily="18" charset="0"/>
                <a:ea typeface="Arial" panose="020B0604020202020204" pitchFamily="34" charset="0"/>
                <a:cs typeface="Times" panose="02020603050405020304" pitchFamily="18" charset="0"/>
              </a:rPr>
              <a:t>Nguyễn Hải An, 7 tuổi bi </a:t>
            </a:r>
            <a:r>
              <a:rPr lang="vi-VN" sz="2400" dirty="0" smtClean="0">
                <a:latin typeface="Times" panose="02020603050405020304" pitchFamily="18" charset="0"/>
                <a:ea typeface="Arial" panose="020B0604020202020204" pitchFamily="34" charset="0"/>
                <a:cs typeface="Times" panose="02020603050405020304" pitchFamily="18" charset="0"/>
              </a:rPr>
              <a:t>c</a:t>
            </a:r>
            <a:r>
              <a:rPr lang="en-US" sz="2400" dirty="0">
                <a:latin typeface="Times" panose="02020603050405020304" pitchFamily="18" charset="0"/>
                <a:ea typeface="Arial" panose="020B0604020202020204" pitchFamily="34" charset="0"/>
                <a:cs typeface="Times" panose="02020603050405020304" pitchFamily="18" charset="0"/>
              </a:rPr>
              <a:t>ă</a:t>
            </a:r>
            <a:r>
              <a:rPr lang="vi-VN" sz="2400" dirty="0" smtClean="0">
                <a:latin typeface="Times" panose="02020603050405020304" pitchFamily="18" charset="0"/>
                <a:ea typeface="Arial" panose="020B0604020202020204" pitchFamily="34" charset="0"/>
                <a:cs typeface="Times" panose="02020603050405020304" pitchFamily="18" charset="0"/>
              </a:rPr>
              <a:t>n </a:t>
            </a:r>
            <a:r>
              <a:rPr lang="vi-VN" sz="2400" dirty="0">
                <a:latin typeface="Times" panose="02020603050405020304" pitchFamily="18" charset="0"/>
                <a:ea typeface="Arial" panose="020B0604020202020204" pitchFamily="34" charset="0"/>
                <a:cs typeface="Times" panose="02020603050405020304" pitchFamily="18" charset="0"/>
              </a:rPr>
              <a:t>bệnh u thần kinh đệm cầu não lan toả - một </a:t>
            </a:r>
            <a:r>
              <a:rPr lang="vi-VN" sz="2400" dirty="0" smtClean="0">
                <a:latin typeface="Times" panose="02020603050405020304" pitchFamily="18" charset="0"/>
                <a:ea typeface="Arial" panose="020B0604020202020204" pitchFamily="34" charset="0"/>
                <a:cs typeface="Times" panose="02020603050405020304" pitchFamily="18" charset="0"/>
              </a:rPr>
              <a:t>c</a:t>
            </a:r>
            <a:r>
              <a:rPr lang="en-US" sz="2400" dirty="0">
                <a:latin typeface="Times" panose="02020603050405020304" pitchFamily="18" charset="0"/>
                <a:ea typeface="Arial" panose="020B0604020202020204" pitchFamily="34" charset="0"/>
                <a:cs typeface="Times" panose="02020603050405020304" pitchFamily="18" charset="0"/>
              </a:rPr>
              <a:t>ă</a:t>
            </a:r>
            <a:r>
              <a:rPr lang="vi-VN" sz="2400" dirty="0" smtClean="0">
                <a:latin typeface="Times" panose="02020603050405020304" pitchFamily="18" charset="0"/>
                <a:ea typeface="Arial" panose="020B0604020202020204" pitchFamily="34" charset="0"/>
                <a:cs typeface="Times" panose="02020603050405020304" pitchFamily="18" charset="0"/>
              </a:rPr>
              <a:t>n </a:t>
            </a:r>
            <a:r>
              <a:rPr lang="vi-VN" sz="2400" dirty="0">
                <a:latin typeface="Times" panose="02020603050405020304" pitchFamily="18" charset="0"/>
                <a:ea typeface="Arial" panose="020B0604020202020204" pitchFamily="34" charset="0"/>
                <a:cs typeface="Times" panose="02020603050405020304" pitchFamily="18" charset="0"/>
              </a:rPr>
              <a:t>bệnh hiện </a:t>
            </a:r>
            <a:r>
              <a:rPr lang="vi-VN" sz="2400" dirty="0" smtClean="0">
                <a:latin typeface="Times" panose="02020603050405020304" pitchFamily="18" charset="0"/>
                <a:ea typeface="Arial" panose="020B0604020202020204" pitchFamily="34" charset="0"/>
                <a:cs typeface="Times" panose="02020603050405020304" pitchFamily="18" charset="0"/>
              </a:rPr>
              <a:t>t</a:t>
            </a:r>
            <a:r>
              <a:rPr lang="en-US" sz="2400" dirty="0" err="1" smtClean="0">
                <a:latin typeface="Times" panose="02020603050405020304" pitchFamily="18" charset="0"/>
                <a:ea typeface="Arial" panose="020B0604020202020204" pitchFamily="34" charset="0"/>
                <a:cs typeface="Times" panose="02020603050405020304" pitchFamily="18" charset="0"/>
              </a:rPr>
              <a:t>ại</a:t>
            </a:r>
            <a:r>
              <a:rPr lang="vi-VN" sz="2400" dirty="0" smtClean="0">
                <a:latin typeface="Times" panose="02020603050405020304" pitchFamily="18" charset="0"/>
                <a:ea typeface="Arial" panose="020B0604020202020204" pitchFamily="34" charset="0"/>
                <a:cs typeface="Times" panose="02020603050405020304" pitchFamily="18" charset="0"/>
              </a:rPr>
              <a:t> </a:t>
            </a:r>
            <a:r>
              <a:rPr lang="vi-VN" sz="2400" dirty="0">
                <a:latin typeface="Times" panose="02020603050405020304" pitchFamily="18" charset="0"/>
                <a:ea typeface="Arial" panose="020B0604020202020204" pitchFamily="34" charset="0"/>
                <a:cs typeface="Times" panose="02020603050405020304" pitchFamily="18" charset="0"/>
              </a:rPr>
              <a:t>chưa có phương pháp điều tri tối ưu. Thực hiện </a:t>
            </a:r>
            <a:r>
              <a:rPr lang="vi-VN" sz="2400" dirty="0" smtClean="0">
                <a:latin typeface="Times" panose="02020603050405020304" pitchFamily="18" charset="0"/>
                <a:ea typeface="Arial" panose="020B0604020202020204" pitchFamily="34" charset="0"/>
                <a:cs typeface="Times" panose="02020603050405020304" pitchFamily="18" charset="0"/>
              </a:rPr>
              <a:t>ư</a:t>
            </a:r>
            <a:r>
              <a:rPr lang="en-US" sz="2400" dirty="0" smtClean="0">
                <a:latin typeface="Times" panose="02020603050405020304" pitchFamily="18" charset="0"/>
                <a:ea typeface="Arial" panose="020B0604020202020204" pitchFamily="34" charset="0"/>
                <a:cs typeface="Times" panose="02020603050405020304" pitchFamily="18" charset="0"/>
              </a:rPr>
              <a:t>ớ</a:t>
            </a:r>
            <a:r>
              <a:rPr lang="vi-VN" sz="2400" dirty="0" smtClean="0">
                <a:latin typeface="Times" panose="02020603050405020304" pitchFamily="18" charset="0"/>
                <a:ea typeface="Arial" panose="020B0604020202020204" pitchFamily="34" charset="0"/>
                <a:cs typeface="Times" panose="02020603050405020304" pitchFamily="18" charset="0"/>
              </a:rPr>
              <a:t>c </a:t>
            </a:r>
            <a:r>
              <a:rPr lang="vi-VN" sz="2400" dirty="0">
                <a:latin typeface="Times" panose="02020603050405020304" pitchFamily="18" charset="0"/>
                <a:ea typeface="Arial" panose="020B0604020202020204" pitchFamily="34" charset="0"/>
                <a:cs typeface="Times" panose="02020603050405020304" pitchFamily="18" charset="0"/>
              </a:rPr>
              <a:t>nguyện của bé khi còn sống, sau một thời gian điều tri </a:t>
            </a:r>
            <a:r>
              <a:rPr lang="vi-VN" sz="2400" dirty="0" smtClean="0">
                <a:latin typeface="Times" panose="02020603050405020304" pitchFamily="18" charset="0"/>
                <a:ea typeface="Arial" panose="020B0604020202020204" pitchFamily="34" charset="0"/>
                <a:cs typeface="Times" panose="02020603050405020304" pitchFamily="18" charset="0"/>
              </a:rPr>
              <a:t>t</a:t>
            </a:r>
            <a:r>
              <a:rPr lang="en-US" sz="2400" dirty="0" err="1" smtClean="0">
                <a:latin typeface="Times" panose="02020603050405020304" pitchFamily="18" charset="0"/>
                <a:ea typeface="Arial" panose="020B0604020202020204" pitchFamily="34" charset="0"/>
                <a:cs typeface="Times" panose="02020603050405020304" pitchFamily="18" charset="0"/>
              </a:rPr>
              <a:t>ại</a:t>
            </a:r>
            <a:r>
              <a:rPr lang="vi-VN" sz="2400" dirty="0" smtClean="0">
                <a:latin typeface="Times" panose="02020603050405020304" pitchFamily="18" charset="0"/>
                <a:ea typeface="Arial" panose="020B0604020202020204" pitchFamily="34" charset="0"/>
                <a:cs typeface="Times" panose="02020603050405020304" pitchFamily="18" charset="0"/>
              </a:rPr>
              <a:t> </a:t>
            </a:r>
            <a:r>
              <a:rPr lang="vi-VN" sz="2400" dirty="0">
                <a:latin typeface="Times" panose="02020603050405020304" pitchFamily="18" charset="0"/>
                <a:ea typeface="Arial" panose="020B0604020202020204" pitchFamily="34" charset="0"/>
                <a:cs typeface="Times" panose="02020603050405020304" pitchFamily="18" charset="0"/>
              </a:rPr>
              <a:t>bệnh viện nhưng không qua khỏi, mẹ bé và gia đình đã quyết định hiến </a:t>
            </a:r>
            <a:r>
              <a:rPr lang="vi-VN" sz="2400" dirty="0" smtClean="0">
                <a:latin typeface="Times" panose="02020603050405020304" pitchFamily="18" charset="0"/>
                <a:ea typeface="Arial" panose="020B0604020202020204" pitchFamily="34" charset="0"/>
                <a:cs typeface="Times" panose="02020603050405020304" pitchFamily="18" charset="0"/>
              </a:rPr>
              <a:t>t</a:t>
            </a:r>
            <a:r>
              <a:rPr lang="en-US" sz="2400" dirty="0">
                <a:latin typeface="Times" panose="02020603050405020304" pitchFamily="18" charset="0"/>
                <a:ea typeface="Arial" panose="020B0604020202020204" pitchFamily="34" charset="0"/>
                <a:cs typeface="Times" panose="02020603050405020304" pitchFamily="18" charset="0"/>
              </a:rPr>
              <a:t>ặ</a:t>
            </a:r>
            <a:r>
              <a:rPr lang="vi-VN" sz="2400" dirty="0" smtClean="0">
                <a:latin typeface="Times" panose="02020603050405020304" pitchFamily="18" charset="0"/>
                <a:ea typeface="Arial" panose="020B0604020202020204" pitchFamily="34" charset="0"/>
                <a:cs typeface="Times" panose="02020603050405020304" pitchFamily="18" charset="0"/>
              </a:rPr>
              <a:t>ng </a:t>
            </a:r>
            <a:r>
              <a:rPr lang="vi-VN" sz="2400" dirty="0">
                <a:latin typeface="Times" panose="02020603050405020304" pitchFamily="18" charset="0"/>
                <a:ea typeface="Arial" panose="020B0604020202020204" pitchFamily="34" charset="0"/>
                <a:cs typeface="Times" panose="02020603050405020304" pitchFamily="18" charset="0"/>
              </a:rPr>
              <a:t>giác </a:t>
            </a:r>
            <a:r>
              <a:rPr lang="vi-VN" sz="2400" dirty="0" smtClean="0">
                <a:latin typeface="Times" panose="02020603050405020304" pitchFamily="18" charset="0"/>
                <a:ea typeface="Arial" panose="020B0604020202020204" pitchFamily="34" charset="0"/>
                <a:cs typeface="Times" panose="02020603050405020304" pitchFamily="18" charset="0"/>
              </a:rPr>
              <a:t>m</a:t>
            </a:r>
            <a:r>
              <a:rPr lang="en-US" sz="2400" dirty="0">
                <a:latin typeface="Times" panose="02020603050405020304" pitchFamily="18" charset="0"/>
                <a:ea typeface="Arial" panose="020B0604020202020204" pitchFamily="34" charset="0"/>
                <a:cs typeface="Times" panose="02020603050405020304" pitchFamily="18" charset="0"/>
              </a:rPr>
              <a:t>ạ</a:t>
            </a:r>
            <a:r>
              <a:rPr lang="vi-VN" sz="2400" dirty="0" smtClean="0">
                <a:latin typeface="Times" panose="02020603050405020304" pitchFamily="18" charset="0"/>
                <a:ea typeface="Arial" panose="020B0604020202020204" pitchFamily="34" charset="0"/>
                <a:cs typeface="Times" panose="02020603050405020304" pitchFamily="18" charset="0"/>
              </a:rPr>
              <a:t>c </a:t>
            </a:r>
            <a:r>
              <a:rPr lang="vi-VN" sz="2400" dirty="0">
                <a:latin typeface="Times" panose="02020603050405020304" pitchFamily="18" charset="0"/>
                <a:ea typeface="Arial" panose="020B0604020202020204" pitchFamily="34" charset="0"/>
                <a:cs typeface="Times" panose="02020603050405020304" pitchFamily="18" charset="0"/>
              </a:rPr>
              <a:t>của bé. Hai giác </a:t>
            </a:r>
            <a:r>
              <a:rPr lang="vi-VN" sz="2400" dirty="0" smtClean="0">
                <a:latin typeface="Times" panose="02020603050405020304" pitchFamily="18" charset="0"/>
                <a:ea typeface="Arial" panose="020B0604020202020204" pitchFamily="34" charset="0"/>
                <a:cs typeface="Times" panose="02020603050405020304" pitchFamily="18" charset="0"/>
              </a:rPr>
              <a:t>m</a:t>
            </a:r>
            <a:r>
              <a:rPr lang="en-US" sz="2400" dirty="0">
                <a:latin typeface="Times" panose="02020603050405020304" pitchFamily="18" charset="0"/>
                <a:ea typeface="Arial" panose="020B0604020202020204" pitchFamily="34" charset="0"/>
                <a:cs typeface="Times" panose="02020603050405020304" pitchFamily="18" charset="0"/>
              </a:rPr>
              <a:t>ạ</a:t>
            </a:r>
            <a:r>
              <a:rPr lang="vi-VN" sz="2400" dirty="0" smtClean="0">
                <a:latin typeface="Times" panose="02020603050405020304" pitchFamily="18" charset="0"/>
                <a:ea typeface="Arial" panose="020B0604020202020204" pitchFamily="34" charset="0"/>
                <a:cs typeface="Times" panose="02020603050405020304" pitchFamily="18" charset="0"/>
              </a:rPr>
              <a:t>c </a:t>
            </a:r>
            <a:r>
              <a:rPr lang="vi-VN" sz="2400" dirty="0">
                <a:latin typeface="Times" panose="02020603050405020304" pitchFamily="18" charset="0"/>
                <a:ea typeface="Arial" panose="020B0604020202020204" pitchFamily="34" charset="0"/>
                <a:cs typeface="Times" panose="02020603050405020304" pitchFamily="18" charset="0"/>
              </a:rPr>
              <a:t>của bé sau đó đã được ghép cho một cụ bà 73 tuổi và một người đàn ông 42 tuổi.</a:t>
            </a:r>
            <a:endParaRPr lang="en-US" sz="3200" dirty="0">
              <a:latin typeface="Times" panose="02020603050405020304" pitchFamily="18" charset="0"/>
              <a:ea typeface="Arial" panose="020B0604020202020204" pitchFamily="34" charset="0"/>
              <a:cs typeface="Times" panose="02020603050405020304" pitchFamily="18" charset="0"/>
            </a:endParaRPr>
          </a:p>
          <a:p>
            <a:pPr algn="just"/>
            <a:r>
              <a:rPr lang="en-US"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Việc </a:t>
            </a:r>
            <a:r>
              <a:rPr lang="vi-VN" sz="2400" dirty="0">
                <a:solidFill>
                  <a:srgbClr val="000000"/>
                </a:solidFill>
                <a:latin typeface="Times" panose="02020603050405020304" pitchFamily="18" charset="0"/>
                <a:ea typeface="Courier New" panose="02070309020205020404" pitchFamily="49" charset="0"/>
                <a:cs typeface="Times" panose="02020603050405020304" pitchFamily="18" charset="0"/>
              </a:rPr>
              <a:t>mẹ bé và gia đình đã cố gắng vượt qua nỗi đau, quyết định thực hiện di nguyện của bé là hiến </a:t>
            </a:r>
            <a:r>
              <a:rPr lang="en-US" sz="24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tặ</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ng </a:t>
            </a:r>
            <a:r>
              <a:rPr lang="vi-VN" sz="2400" dirty="0">
                <a:solidFill>
                  <a:srgbClr val="000000"/>
                </a:solidFill>
                <a:latin typeface="Times" panose="02020603050405020304" pitchFamily="18" charset="0"/>
                <a:ea typeface="Courier New" panose="02070309020205020404" pitchFamily="49" charset="0"/>
                <a:cs typeface="Times" panose="02020603050405020304" pitchFamily="18" charset="0"/>
              </a:rPr>
              <a:t>giác </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m</a:t>
            </a:r>
            <a:r>
              <a:rPr lang="en-US" sz="2400" dirty="0">
                <a:solidFill>
                  <a:srgbClr val="000000"/>
                </a:solidFill>
                <a:latin typeface="Times" panose="02020603050405020304" pitchFamily="18" charset="0"/>
                <a:ea typeface="Courier New" panose="02070309020205020404" pitchFamily="49" charset="0"/>
                <a:cs typeface="Times" panose="02020603050405020304" pitchFamily="18" charset="0"/>
              </a:rPr>
              <a:t>ạ</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c để</a:t>
            </a:r>
            <a:r>
              <a:rPr lang="en-US"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t</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rao </a:t>
            </a:r>
            <a:r>
              <a:rPr lang="vi-VN" sz="2400" dirty="0">
                <a:solidFill>
                  <a:srgbClr val="000000"/>
                </a:solidFill>
                <a:latin typeface="Times" panose="02020603050405020304" pitchFamily="18" charset="0"/>
                <a:ea typeface="Courier New" panose="02070309020205020404" pitchFamily="49" charset="0"/>
                <a:cs typeface="Times" panose="02020603050405020304" pitchFamily="18" charset="0"/>
              </a:rPr>
              <a:t>ánh sáng cho người khác </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v</a:t>
            </a:r>
            <a:r>
              <a:rPr lang="en-US"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ớ</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i </a:t>
            </a:r>
            <a:r>
              <a:rPr lang="vi-VN" sz="2400" dirty="0">
                <a:solidFill>
                  <a:srgbClr val="000000"/>
                </a:solidFill>
                <a:latin typeface="Times" panose="02020603050405020304" pitchFamily="18" charset="0"/>
                <a:ea typeface="Courier New" panose="02070309020205020404" pitchFamily="49" charset="0"/>
                <a:cs typeface="Times" panose="02020603050405020304" pitchFamily="18" charset="0"/>
              </a:rPr>
              <a:t>mục đích </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c</a:t>
            </a:r>
            <a:r>
              <a:rPr lang="en-US"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ứ</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u </a:t>
            </a:r>
            <a:r>
              <a:rPr lang="vi-VN" sz="2400" dirty="0">
                <a:solidFill>
                  <a:srgbClr val="000000"/>
                </a:solidFill>
                <a:latin typeface="Times" panose="02020603050405020304" pitchFamily="18" charset="0"/>
                <a:ea typeface="Courier New" panose="02070309020205020404" pitchFamily="49" charset="0"/>
                <a:cs typeface="Times" panose="02020603050405020304" pitchFamily="18" charset="0"/>
              </a:rPr>
              <a:t>người, làm việc thiện </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đã</a:t>
            </a:r>
            <a:r>
              <a:rPr lang="en-US"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viết </a:t>
            </a:r>
            <a:r>
              <a:rPr lang="vi-VN" sz="2400" dirty="0">
                <a:solidFill>
                  <a:srgbClr val="000000"/>
                </a:solidFill>
                <a:latin typeface="Times" panose="02020603050405020304" pitchFamily="18" charset="0"/>
                <a:ea typeface="Courier New" panose="02070309020205020404" pitchFamily="49" charset="0"/>
                <a:cs typeface="Times" panose="02020603050405020304" pitchFamily="18" charset="0"/>
              </a:rPr>
              <a:t>nên câu chuyện đẹp về lòng nhân ái, biết sống vì người khác, đem </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l</a:t>
            </a:r>
            <a:r>
              <a:rPr lang="en-US" sz="2400" dirty="0">
                <a:solidFill>
                  <a:srgbClr val="000000"/>
                </a:solidFill>
                <a:latin typeface="Times" panose="02020603050405020304" pitchFamily="18" charset="0"/>
                <a:ea typeface="Courier New" panose="02070309020205020404" pitchFamily="49" charset="0"/>
                <a:cs typeface="Times" panose="02020603050405020304" pitchFamily="18" charset="0"/>
              </a:rPr>
              <a:t>ạ</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i h</a:t>
            </a:r>
            <a:r>
              <a:rPr lang="en-US" sz="2400" dirty="0">
                <a:solidFill>
                  <a:srgbClr val="000000"/>
                </a:solidFill>
                <a:latin typeface="Times" panose="02020603050405020304" pitchFamily="18" charset="0"/>
                <a:ea typeface="Courier New" panose="02070309020205020404" pitchFamily="49" charset="0"/>
                <a:cs typeface="Times" panose="02020603050405020304" pitchFamily="18" charset="0"/>
              </a:rPr>
              <a:t>ạ</a:t>
            </a:r>
            <a:r>
              <a:rPr lang="vi-VN" sz="24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nh </a:t>
            </a:r>
            <a:r>
              <a:rPr lang="vi-VN" sz="2400" dirty="0">
                <a:solidFill>
                  <a:srgbClr val="000000"/>
                </a:solidFill>
                <a:latin typeface="Times" panose="02020603050405020304" pitchFamily="18" charset="0"/>
                <a:ea typeface="Courier New" panose="02070309020205020404" pitchFamily="49" charset="0"/>
                <a:cs typeface="Times" panose="02020603050405020304" pitchFamily="18" charset="0"/>
              </a:rPr>
              <a:t>phúc cho người khác để sự sống mãi tiếp nối, trường tồn.</a:t>
            </a:r>
            <a:r>
              <a:rPr lang="vi-VN" sz="2400" i="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a:t>
            </a:r>
            <a:endParaRPr lang="en-US" sz="2400" dirty="0">
              <a:latin typeface="Times" panose="02020603050405020304" pitchFamily="18" charset="0"/>
              <a:cs typeface="Times" panose="02020603050405020304" pitchFamily="18" charset="0"/>
            </a:endParaRPr>
          </a:p>
        </p:txBody>
      </p:sp>
      <p:sp>
        <p:nvSpPr>
          <p:cNvPr id="8" name="Rectangle 7"/>
          <p:cNvSpPr/>
          <p:nvPr/>
        </p:nvSpPr>
        <p:spPr>
          <a:xfrm>
            <a:off x="3260435" y="4186226"/>
            <a:ext cx="8654473" cy="2677656"/>
          </a:xfrm>
          <a:prstGeom prst="rect">
            <a:avLst/>
          </a:prstGeom>
        </p:spPr>
        <p:txBody>
          <a:bodyPr wrap="square">
            <a:spAutoFit/>
          </a:bodyPr>
          <a:lstStyle/>
          <a:p>
            <a:pPr algn="just"/>
            <a:r>
              <a:rPr lang="vi-VN" sz="2400" dirty="0">
                <a:latin typeface="Times" panose="02020603050405020304" pitchFamily="18" charset="0"/>
                <a:ea typeface="Arial" panose="020B0604020202020204" pitchFamily="34" charset="0"/>
                <a:cs typeface="Times" panose="02020603050405020304" pitchFamily="18" charset="0"/>
              </a:rPr>
              <a:t>Cô Thuỳ Dương, mẹ của bé chia </a:t>
            </a:r>
            <a:r>
              <a:rPr lang="vi-VN" sz="2400" i="1" dirty="0">
                <a:latin typeface="Times" panose="02020603050405020304" pitchFamily="18" charset="0"/>
                <a:ea typeface="Arial" panose="020B0604020202020204" pitchFamily="34" charset="0"/>
                <a:cs typeface="Times" panose="02020603050405020304" pitchFamily="18" charset="0"/>
              </a:rPr>
              <a:t>sẻ: “Việc</a:t>
            </a:r>
            <a:r>
              <a:rPr lang="vi-VN" sz="2400" dirty="0">
                <a:latin typeface="Times" panose="02020603050405020304" pitchFamily="18" charset="0"/>
                <a:ea typeface="Arial" panose="020B0604020202020204" pitchFamily="34" charset="0"/>
                <a:cs typeface="Times" panose="02020603050405020304" pitchFamily="18" charset="0"/>
              </a:rPr>
              <a:t> hiến </a:t>
            </a:r>
            <a:r>
              <a:rPr lang="vi-VN" sz="2400" dirty="0" smtClean="0">
                <a:latin typeface="Times" panose="02020603050405020304" pitchFamily="18" charset="0"/>
                <a:ea typeface="Arial" panose="020B0604020202020204" pitchFamily="34" charset="0"/>
                <a:cs typeface="Times" panose="02020603050405020304" pitchFamily="18" charset="0"/>
              </a:rPr>
              <a:t>t</a:t>
            </a:r>
            <a:r>
              <a:rPr lang="en-US" sz="2400" dirty="0" err="1" smtClean="0">
                <a:latin typeface="Times" panose="02020603050405020304" pitchFamily="18" charset="0"/>
                <a:ea typeface="Arial" panose="020B0604020202020204" pitchFamily="34" charset="0"/>
                <a:cs typeface="Times" panose="02020603050405020304" pitchFamily="18" charset="0"/>
              </a:rPr>
              <a:t>ặn</a:t>
            </a:r>
            <a:r>
              <a:rPr lang="vi-VN" sz="2400" dirty="0" smtClean="0">
                <a:latin typeface="Times" panose="02020603050405020304" pitchFamily="18" charset="0"/>
                <a:ea typeface="Arial" panose="020B0604020202020204" pitchFamily="34" charset="0"/>
                <a:cs typeface="Times" panose="02020603050405020304" pitchFamily="18" charset="0"/>
              </a:rPr>
              <a:t>g </a:t>
            </a:r>
            <a:r>
              <a:rPr lang="vi-VN" sz="2400" dirty="0">
                <a:latin typeface="Times" panose="02020603050405020304" pitchFamily="18" charset="0"/>
                <a:ea typeface="Arial" panose="020B0604020202020204" pitchFamily="34" charset="0"/>
                <a:cs typeface="Times" panose="02020603050405020304" pitchFamily="18" charset="0"/>
              </a:rPr>
              <a:t>nội </a:t>
            </a:r>
            <a:r>
              <a:rPr lang="vi-VN" sz="2400" dirty="0" smtClean="0">
                <a:latin typeface="Times" panose="02020603050405020304" pitchFamily="18" charset="0"/>
                <a:ea typeface="Arial" panose="020B0604020202020204" pitchFamily="34" charset="0"/>
                <a:cs typeface="Times" panose="02020603050405020304" pitchFamily="18" charset="0"/>
              </a:rPr>
              <a:t>t</a:t>
            </a:r>
            <a:r>
              <a:rPr lang="en-US" sz="2400" dirty="0">
                <a:latin typeface="Times" panose="02020603050405020304" pitchFamily="18" charset="0"/>
                <a:ea typeface="Arial" panose="020B0604020202020204" pitchFamily="34" charset="0"/>
                <a:cs typeface="Times" panose="02020603050405020304" pitchFamily="18" charset="0"/>
              </a:rPr>
              <a:t>ạ</a:t>
            </a:r>
            <a:r>
              <a:rPr lang="vi-VN" sz="2400" dirty="0" smtClean="0">
                <a:latin typeface="Times" panose="02020603050405020304" pitchFamily="18" charset="0"/>
                <a:ea typeface="Arial" panose="020B0604020202020204" pitchFamily="34" charset="0"/>
                <a:cs typeface="Times" panose="02020603050405020304" pitchFamily="18" charset="0"/>
              </a:rPr>
              <a:t>ng </a:t>
            </a:r>
            <a:r>
              <a:rPr lang="vi-VN" sz="2400" dirty="0">
                <a:latin typeface="Times" panose="02020603050405020304" pitchFamily="18" charset="0"/>
                <a:ea typeface="Arial" panose="020B0604020202020204" pitchFamily="34" charset="0"/>
                <a:cs typeface="Times" panose="02020603050405020304" pitchFamily="18" charset="0"/>
              </a:rPr>
              <a:t>là di nguyện của con. Lúc con còn </a:t>
            </a:r>
            <a:r>
              <a:rPr lang="vi-VN" sz="2400" dirty="0" smtClean="0">
                <a:latin typeface="Times" panose="02020603050405020304" pitchFamily="18" charset="0"/>
                <a:ea typeface="Arial" panose="020B0604020202020204" pitchFamily="34" charset="0"/>
                <a:cs typeface="Times" panose="02020603050405020304" pitchFamily="18" charset="0"/>
              </a:rPr>
              <a:t>t</a:t>
            </a:r>
            <a:r>
              <a:rPr lang="en-US" sz="2400" dirty="0">
                <a:latin typeface="Times" panose="02020603050405020304" pitchFamily="18" charset="0"/>
                <a:ea typeface="Arial" panose="020B0604020202020204" pitchFamily="34" charset="0"/>
                <a:cs typeface="Times" panose="02020603050405020304" pitchFamily="18" charset="0"/>
              </a:rPr>
              <a:t>ỉ</a:t>
            </a:r>
            <a:r>
              <a:rPr lang="vi-VN" sz="2400" dirty="0" smtClean="0">
                <a:latin typeface="Times" panose="02020603050405020304" pitchFamily="18" charset="0"/>
                <a:ea typeface="Arial" panose="020B0604020202020204" pitchFamily="34" charset="0"/>
                <a:cs typeface="Times" panose="02020603050405020304" pitchFamily="18" charset="0"/>
              </a:rPr>
              <a:t>nh </a:t>
            </a:r>
            <a:r>
              <a:rPr lang="vi-VN" sz="2400" dirty="0">
                <a:latin typeface="Times" panose="02020603050405020304" pitchFamily="18" charset="0"/>
                <a:ea typeface="Arial" panose="020B0604020202020204" pitchFamily="34" charset="0"/>
                <a:cs typeface="Times" panose="02020603050405020304" pitchFamily="18" charset="0"/>
              </a:rPr>
              <a:t>táo, hai mẹ con hay thủ </a:t>
            </a:r>
            <a:r>
              <a:rPr lang="en-US" sz="2400" dirty="0" err="1" smtClean="0">
                <a:latin typeface="Times" panose="02020603050405020304" pitchFamily="18" charset="0"/>
                <a:ea typeface="Arial" panose="020B0604020202020204" pitchFamily="34" charset="0"/>
                <a:cs typeface="Times" panose="02020603050405020304" pitchFamily="18" charset="0"/>
              </a:rPr>
              <a:t>thỉ</a:t>
            </a:r>
            <a:r>
              <a:rPr lang="en-US" sz="2400" dirty="0" smtClean="0">
                <a:latin typeface="Times" panose="02020603050405020304" pitchFamily="18" charset="0"/>
                <a:ea typeface="Arial" panose="020B0604020202020204" pitchFamily="34" charset="0"/>
                <a:cs typeface="Times" panose="02020603050405020304" pitchFamily="18" charset="0"/>
              </a:rPr>
              <a:t> </a:t>
            </a:r>
            <a:r>
              <a:rPr lang="vi-VN" sz="2400" dirty="0">
                <a:latin typeface="Times" panose="02020603050405020304" pitchFamily="18" charset="0"/>
                <a:ea typeface="Arial" panose="020B0604020202020204" pitchFamily="34" charset="0"/>
                <a:cs typeface="Times" panose="02020603050405020304" pitchFamily="18" charset="0"/>
              </a:rPr>
              <a:t>và bé đã nói ra mong muốn của mình về hiến </a:t>
            </a:r>
            <a:r>
              <a:rPr lang="vi-VN" sz="2400" dirty="0" smtClean="0">
                <a:latin typeface="Times" panose="02020603050405020304" pitchFamily="18" charset="0"/>
                <a:ea typeface="Arial" panose="020B0604020202020204" pitchFamily="34" charset="0"/>
                <a:cs typeface="Times" panose="02020603050405020304" pitchFamily="18" charset="0"/>
              </a:rPr>
              <a:t>t</a:t>
            </a:r>
            <a:r>
              <a:rPr lang="en-US" sz="2400" dirty="0">
                <a:latin typeface="Times" panose="02020603050405020304" pitchFamily="18" charset="0"/>
                <a:ea typeface="Arial" panose="020B0604020202020204" pitchFamily="34" charset="0"/>
                <a:cs typeface="Times" panose="02020603050405020304" pitchFamily="18" charset="0"/>
              </a:rPr>
              <a:t>ạ</a:t>
            </a:r>
            <a:r>
              <a:rPr lang="vi-VN" sz="2400" dirty="0" smtClean="0">
                <a:latin typeface="Times" panose="02020603050405020304" pitchFamily="18" charset="0"/>
                <a:ea typeface="Arial" panose="020B0604020202020204" pitchFamily="34" charset="0"/>
                <a:cs typeface="Times" panose="02020603050405020304" pitchFamily="18" charset="0"/>
              </a:rPr>
              <a:t>ng</a:t>
            </a:r>
            <a:r>
              <a:rPr lang="vi-VN" sz="2400" dirty="0">
                <a:latin typeface="Times" panose="02020603050405020304" pitchFamily="18" charset="0"/>
                <a:ea typeface="Arial" panose="020B0604020202020204" pitchFamily="34" charset="0"/>
                <a:cs typeface="Times" panose="02020603050405020304" pitchFamily="18" charset="0"/>
              </a:rPr>
              <a:t>, một phần là muốn cống hiến cho xã hội, giúp người; một phần là muốn mẹ tiếp tục sống tiếp vì con còn trên thế gian". Như một hiệu ứng kì diệu, sau khi biết nghĩa cử cao đẹp của bé Hải An, đã có hàng ngàn người trên cả nước </a:t>
            </a:r>
            <a:r>
              <a:rPr lang="vi-VN" sz="2400" dirty="0" smtClean="0">
                <a:latin typeface="Times" panose="02020603050405020304" pitchFamily="18" charset="0"/>
                <a:ea typeface="Arial" panose="020B0604020202020204" pitchFamily="34" charset="0"/>
                <a:cs typeface="Times" panose="02020603050405020304" pitchFamily="18" charset="0"/>
              </a:rPr>
              <a:t>đ</a:t>
            </a:r>
            <a:r>
              <a:rPr lang="en-US" sz="2400" dirty="0">
                <a:latin typeface="Times" panose="02020603050405020304" pitchFamily="18" charset="0"/>
                <a:ea typeface="Arial" panose="020B0604020202020204" pitchFamily="34" charset="0"/>
                <a:cs typeface="Times" panose="02020603050405020304" pitchFamily="18" charset="0"/>
              </a:rPr>
              <a:t>ă</a:t>
            </a:r>
            <a:r>
              <a:rPr lang="vi-VN" sz="2400" dirty="0" smtClean="0">
                <a:latin typeface="Times" panose="02020603050405020304" pitchFamily="18" charset="0"/>
                <a:ea typeface="Arial" panose="020B0604020202020204" pitchFamily="34" charset="0"/>
                <a:cs typeface="Times" panose="02020603050405020304" pitchFamily="18" charset="0"/>
              </a:rPr>
              <a:t>ng </a:t>
            </a:r>
            <a:r>
              <a:rPr lang="vi-VN" sz="2400" dirty="0">
                <a:latin typeface="Times" panose="02020603050405020304" pitchFamily="18" charset="0"/>
                <a:ea typeface="Arial" panose="020B0604020202020204" pitchFamily="34" charset="0"/>
                <a:cs typeface="Times" panose="02020603050405020304" pitchFamily="18" charset="0"/>
              </a:rPr>
              <a:t>kí hiến </a:t>
            </a:r>
            <a:r>
              <a:rPr lang="vi-VN" sz="2400" dirty="0" smtClean="0">
                <a:latin typeface="Times" panose="02020603050405020304" pitchFamily="18" charset="0"/>
                <a:ea typeface="Arial" panose="020B0604020202020204" pitchFamily="34" charset="0"/>
                <a:cs typeface="Times" panose="02020603050405020304" pitchFamily="18" charset="0"/>
              </a:rPr>
              <a:t>t</a:t>
            </a:r>
            <a:r>
              <a:rPr lang="en-US" sz="2400" dirty="0">
                <a:latin typeface="Times" panose="02020603050405020304" pitchFamily="18" charset="0"/>
                <a:ea typeface="Arial" panose="020B0604020202020204" pitchFamily="34" charset="0"/>
                <a:cs typeface="Times" panose="02020603050405020304" pitchFamily="18" charset="0"/>
              </a:rPr>
              <a:t>ạ</a:t>
            </a:r>
            <a:r>
              <a:rPr lang="vi-VN" sz="2400" dirty="0" smtClean="0">
                <a:latin typeface="Times" panose="02020603050405020304" pitchFamily="18" charset="0"/>
                <a:ea typeface="Arial" panose="020B0604020202020204" pitchFamily="34" charset="0"/>
                <a:cs typeface="Times" panose="02020603050405020304" pitchFamily="18" charset="0"/>
              </a:rPr>
              <a:t>ng </a:t>
            </a:r>
            <a:r>
              <a:rPr lang="vi-VN" sz="2400" dirty="0">
                <a:latin typeface="Times" panose="02020603050405020304" pitchFamily="18" charset="0"/>
                <a:ea typeface="Arial" panose="020B0604020202020204" pitchFamily="34" charset="0"/>
                <a:cs typeface="Times" panose="02020603050405020304" pitchFamily="18" charset="0"/>
              </a:rPr>
              <a:t>sau khi qua đời.</a:t>
            </a:r>
            <a:endParaRPr lang="en-US" sz="2400" dirty="0">
              <a:effectLst/>
              <a:latin typeface="Times" panose="02020603050405020304" pitchFamily="18" charset="0"/>
              <a:ea typeface="Arial" panose="020B0604020202020204" pitchFamily="34" charset="0"/>
              <a:cs typeface="Times" panose="02020603050405020304" pitchFamily="18" charset="0"/>
            </a:endParaRPr>
          </a:p>
        </p:txBody>
      </p:sp>
      <p:pic>
        <p:nvPicPr>
          <p:cNvPr id="13" name="Shape 53"/>
          <p:cNvPicPr/>
          <p:nvPr/>
        </p:nvPicPr>
        <p:blipFill>
          <a:blip r:embed="rId3"/>
          <a:stretch/>
        </p:blipFill>
        <p:spPr>
          <a:xfrm>
            <a:off x="231310" y="4359564"/>
            <a:ext cx="2918289" cy="2189841"/>
          </a:xfrm>
          <a:prstGeom prst="rect">
            <a:avLst/>
          </a:prstGeom>
        </p:spPr>
      </p:pic>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panose="02020603050405020304" pitchFamily="18" charset="0"/>
                <a:ea typeface="Times New Roman" panose="02020603050405020304" pitchFamily="18" charset="0"/>
                <a:cs typeface="Times" panose="02020603050405020304" pitchFamily="18" charset="0"/>
              </a:rPr>
              <a:t>PHIẾU BÀI TẬP</a:t>
            </a:r>
          </a:p>
          <a:p>
            <a:pPr algn="ctr"/>
            <a:r>
              <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a:t>
            </a:r>
            <a:r>
              <a:rPr lang="en-US" sz="3200" b="1" dirty="0" smtClean="0">
                <a:solidFill>
                  <a:srgbClr val="FF0000"/>
                </a:solidFill>
                <a:latin typeface="Times" panose="02020603050405020304" pitchFamily="18" charset="0"/>
                <a:ea typeface="Times New Roman" panose="02020603050405020304" pitchFamily="18" charset="0"/>
                <a:cs typeface="Times" panose="02020603050405020304" pitchFamily="18" charset="0"/>
              </a:rPr>
              <a:t>THẢO LUẬN NHÓM)</a:t>
            </a:r>
            <a:endPar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endParaRPr>
          </a:p>
          <a:p>
            <a:r>
              <a:rPr lang="en-US" dirty="0">
                <a:solidFill>
                  <a:prstClr val="white"/>
                </a:solidFill>
                <a:latin typeface="Times" panose="02020603050405020304" pitchFamily="18" charset="0"/>
                <a:ea typeface="Times New Roman" panose="02020603050405020304" pitchFamily="18" charset="0"/>
                <a:cs typeface="Times"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Times" panose="02020603050405020304" pitchFamily="18" charset="0"/>
                <a:cs typeface="Times" panose="02020603050405020304" pitchFamily="18" charset="0"/>
              </a:rPr>
              <a:t>1. </a:t>
            </a:r>
            <a:r>
              <a:rPr lang="en-US" sz="2800" b="1" dirty="0" err="1" smtClean="0">
                <a:solidFill>
                  <a:prstClr val="black"/>
                </a:solidFill>
                <a:latin typeface="Times" panose="02020603050405020304" pitchFamily="18" charset="0"/>
                <a:cs typeface="Times" panose="02020603050405020304" pitchFamily="18" charset="0"/>
              </a:rPr>
              <a:t>Bé</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Hải</a:t>
            </a:r>
            <a:r>
              <a:rPr lang="en-US" sz="2800" b="1" dirty="0" smtClean="0">
                <a:solidFill>
                  <a:prstClr val="black"/>
                </a:solidFill>
                <a:latin typeface="Times" panose="02020603050405020304" pitchFamily="18" charset="0"/>
                <a:cs typeface="Times" panose="02020603050405020304" pitchFamily="18" charset="0"/>
              </a:rPr>
              <a:t> An </a:t>
            </a:r>
            <a:r>
              <a:rPr lang="en-US" sz="2800" b="1" dirty="0" err="1" smtClean="0">
                <a:solidFill>
                  <a:prstClr val="black"/>
                </a:solidFill>
                <a:latin typeface="Times" panose="02020603050405020304" pitchFamily="18" charset="0"/>
                <a:cs typeface="Times" panose="02020603050405020304" pitchFamily="18" charset="0"/>
              </a:rPr>
              <a:t>có</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ước</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nguyện</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gì</a:t>
            </a:r>
            <a:r>
              <a:rPr lang="en-US" sz="2800" b="1" dirty="0" smtClean="0">
                <a:solidFill>
                  <a:prstClr val="black"/>
                </a:solidFill>
                <a:latin typeface="Times" panose="02020603050405020304" pitchFamily="18" charset="0"/>
                <a:cs typeface="Times" panose="02020603050405020304" pitchFamily="18" charset="0"/>
              </a:rPr>
              <a:t>? </a:t>
            </a:r>
            <a:endParaRPr lang="en-US" sz="2800" dirty="0">
              <a:solidFill>
                <a:prstClr val="black"/>
              </a:solidFill>
              <a:latin typeface="Times" panose="02020603050405020304" pitchFamily="18"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r>
              <a:rPr lang="en-US" sz="2800" b="1" dirty="0" smtClean="0">
                <a:solidFill>
                  <a:prstClr val="black"/>
                </a:solidFill>
                <a:latin typeface="Times" panose="02020603050405020304" pitchFamily="18" charset="0"/>
                <a:cs typeface="Times" panose="02020603050405020304" pitchFamily="18" charset="0"/>
              </a:rPr>
              <a:t>2. </a:t>
            </a:r>
            <a:r>
              <a:rPr lang="en-US" sz="2800" b="1" dirty="0" err="1" smtClean="0">
                <a:solidFill>
                  <a:prstClr val="black"/>
                </a:solidFill>
                <a:latin typeface="Times" panose="02020603050405020304" pitchFamily="18" charset="0"/>
                <a:cs typeface="Times" panose="02020603050405020304" pitchFamily="18" charset="0"/>
              </a:rPr>
              <a:t>Em</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có</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suy</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nghĩ</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như</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thế</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nào</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về</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ước</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nguyện</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đó</a:t>
            </a:r>
            <a:endParaRPr lang="en-US"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smtClean="0">
                <a:solidFill>
                  <a:srgbClr val="000000"/>
                </a:solidFill>
                <a:latin typeface="Times" panose="02020603050405020304" pitchFamily="18" charset="0"/>
                <a:ea typeface="Times New Roman" panose="02020603050405020304" pitchFamily="18" charset="0"/>
                <a:cs typeface="Times" panose="02020603050405020304" pitchFamily="18" charset="0"/>
              </a:rPr>
              <a:t>.............................................................................................................................................................................................................................................................</a:t>
            </a: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rgbClr val="000000"/>
                </a:solidFill>
                <a:latin typeface="Times" panose="02020603050405020304" pitchFamily="18" charset="0"/>
                <a:ea typeface="Times New Roman" panose="02020603050405020304" pitchFamily="18" charset="0"/>
                <a:cs typeface="Times" panose="02020603050405020304" pitchFamily="18" charset="0"/>
              </a:rPr>
              <a:t>........................................................................................................................................................................................................................................</a:t>
            </a:r>
            <a:endParaRPr lang="en-US" sz="2000"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latin typeface="Times" panose="02020603050405020304" pitchFamily="18" charset="0"/>
                <a:ea typeface="Times New Roman" panose="02020603050405020304" pitchFamily="18" charset="0"/>
                <a:cs typeface="Times" panose="02020603050405020304" pitchFamily="18" charset="0"/>
              </a:rPr>
              <a:t>...................................................................................................................................................................................................</a:t>
            </a:r>
            <a:endParaRPr lang="en-US" sz="2400"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r>
              <a:rPr lang="en-US" sz="2800" b="1" dirty="0" smtClean="0">
                <a:solidFill>
                  <a:prstClr val="black"/>
                </a:solidFill>
                <a:latin typeface="Times" panose="02020603050405020304" pitchFamily="18" charset="0"/>
                <a:cs typeface="Times" panose="02020603050405020304" pitchFamily="18" charset="0"/>
              </a:rPr>
              <a:t>3. Theo </a:t>
            </a:r>
            <a:r>
              <a:rPr lang="en-US" sz="2800" b="1" dirty="0" err="1" smtClean="0">
                <a:solidFill>
                  <a:prstClr val="black"/>
                </a:solidFill>
                <a:latin typeface="Times" panose="02020603050405020304" pitchFamily="18" charset="0"/>
                <a:cs typeface="Times" panose="02020603050405020304" pitchFamily="18" charset="0"/>
              </a:rPr>
              <a:t>em</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như</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thế</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nào</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là</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yêu</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thương</a:t>
            </a:r>
            <a:r>
              <a:rPr lang="en-US" sz="2800" b="1" dirty="0" smtClean="0">
                <a:solidFill>
                  <a:prstClr val="black"/>
                </a:solidFill>
                <a:latin typeface="Times" panose="02020603050405020304" pitchFamily="18" charset="0"/>
                <a:cs typeface="Times" panose="02020603050405020304" pitchFamily="18" charset="0"/>
              </a:rPr>
              <a:t> con </a:t>
            </a:r>
            <a:r>
              <a:rPr lang="en-US" sz="2800" b="1" dirty="0" err="1" smtClean="0">
                <a:solidFill>
                  <a:prstClr val="black"/>
                </a:solidFill>
                <a:latin typeface="Times" panose="02020603050405020304" pitchFamily="18" charset="0"/>
                <a:cs typeface="Times" panose="02020603050405020304" pitchFamily="18" charset="0"/>
              </a:rPr>
              <a:t>người</a:t>
            </a:r>
            <a:r>
              <a:rPr lang="en-US" sz="2800" b="1" dirty="0" smtClean="0">
                <a:solidFill>
                  <a:prstClr val="black"/>
                </a:solidFill>
                <a:latin typeface="Times" panose="02020603050405020304" pitchFamily="18" charset="0"/>
                <a:cs typeface="Times" panose="02020603050405020304" pitchFamily="18" charset="0"/>
              </a:rPr>
              <a:t>?</a:t>
            </a: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pPr algn="ctr"/>
            <a:endParaRPr lang="en-US"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panose="02020603050405020304" pitchFamily="18" charset="0"/>
                <a:ea typeface="Times New Roman" panose="02020603050405020304" pitchFamily="18" charset="0"/>
                <a:cs typeface="Times" panose="02020603050405020304" pitchFamily="18" charset="0"/>
              </a:rPr>
              <a:t>PHIẾU BÀI TẬP</a:t>
            </a:r>
          </a:p>
          <a:p>
            <a:pPr algn="ctr"/>
            <a:r>
              <a:rPr lang="en-US" sz="2800" b="1" dirty="0">
                <a:solidFill>
                  <a:srgbClr val="FF0000"/>
                </a:solidFill>
                <a:latin typeface="Times" panose="02020603050405020304" pitchFamily="18" charset="0"/>
                <a:ea typeface="Times New Roman" panose="02020603050405020304" pitchFamily="18" charset="0"/>
                <a:cs typeface="Times" panose="02020603050405020304" pitchFamily="18" charset="0"/>
              </a:rPr>
              <a:t>(</a:t>
            </a:r>
            <a:r>
              <a:rPr lang="en-US" sz="2800" b="1" dirty="0" smtClean="0">
                <a:solidFill>
                  <a:srgbClr val="FF0000"/>
                </a:solidFill>
                <a:latin typeface="Times" panose="02020603050405020304" pitchFamily="18" charset="0"/>
                <a:ea typeface="Times New Roman" panose="02020603050405020304" pitchFamily="18" charset="0"/>
                <a:cs typeface="Times" panose="02020603050405020304" pitchFamily="18" charset="0"/>
              </a:rPr>
              <a:t>THẢO LUẬN NHÓM)</a:t>
            </a:r>
            <a:endParaRPr lang="en-US" sz="2800" b="1" dirty="0">
              <a:solidFill>
                <a:srgbClr val="FF0000"/>
              </a:solidFill>
              <a:latin typeface="Times" panose="02020603050405020304" pitchFamily="18" charset="0"/>
              <a:ea typeface="Times New Roman" panose="02020603050405020304" pitchFamily="18" charset="0"/>
              <a:cs typeface="Times" panose="02020603050405020304" pitchFamily="18" charset="0"/>
            </a:endParaRPr>
          </a:p>
          <a:p>
            <a:r>
              <a:rPr lang="en-US" sz="1600" dirty="0">
                <a:solidFill>
                  <a:prstClr val="white"/>
                </a:solidFill>
                <a:latin typeface="Times" panose="02020603050405020304" pitchFamily="18" charset="0"/>
                <a:ea typeface="Times New Roman" panose="02020603050405020304" pitchFamily="18" charset="0"/>
                <a:cs typeface="Times"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prstClr val="black"/>
                </a:solidFill>
                <a:latin typeface="Times" panose="02020603050405020304" pitchFamily="18" charset="0"/>
                <a:cs typeface="Times" panose="02020603050405020304" pitchFamily="18" charset="0"/>
              </a:rPr>
              <a:t>1. </a:t>
            </a:r>
            <a:r>
              <a:rPr lang="en-US" sz="2400" b="1" dirty="0" err="1" smtClean="0">
                <a:solidFill>
                  <a:prstClr val="black"/>
                </a:solidFill>
                <a:latin typeface="Times" panose="02020603050405020304" pitchFamily="18" charset="0"/>
                <a:cs typeface="Times" panose="02020603050405020304" pitchFamily="18" charset="0"/>
              </a:rPr>
              <a:t>Bé</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Hải</a:t>
            </a:r>
            <a:r>
              <a:rPr lang="en-US" sz="2400" b="1" dirty="0" smtClean="0">
                <a:solidFill>
                  <a:prstClr val="black"/>
                </a:solidFill>
                <a:latin typeface="Times" panose="02020603050405020304" pitchFamily="18" charset="0"/>
                <a:cs typeface="Times" panose="02020603050405020304" pitchFamily="18" charset="0"/>
              </a:rPr>
              <a:t> An </a:t>
            </a:r>
            <a:r>
              <a:rPr lang="en-US" sz="2400" b="1" dirty="0" err="1" smtClean="0">
                <a:solidFill>
                  <a:prstClr val="black"/>
                </a:solidFill>
                <a:latin typeface="Times" panose="02020603050405020304" pitchFamily="18" charset="0"/>
                <a:cs typeface="Times" panose="02020603050405020304" pitchFamily="18" charset="0"/>
              </a:rPr>
              <a:t>có</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ước</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nguyện</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gì</a:t>
            </a:r>
            <a:r>
              <a:rPr lang="en-US" sz="2400" b="1" dirty="0" smtClean="0">
                <a:solidFill>
                  <a:prstClr val="black"/>
                </a:solidFill>
                <a:latin typeface="Times" panose="02020603050405020304" pitchFamily="18" charset="0"/>
                <a:cs typeface="Times" panose="02020603050405020304" pitchFamily="18" charset="0"/>
              </a:rPr>
              <a:t>? </a:t>
            </a:r>
            <a:endParaRPr lang="en-US" sz="2400" dirty="0">
              <a:solidFill>
                <a:prstClr val="black"/>
              </a:solidFill>
              <a:latin typeface="Times" panose="02020603050405020304" pitchFamily="18"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r>
              <a:rPr lang="en-US" sz="2400" b="1" dirty="0" smtClean="0">
                <a:solidFill>
                  <a:prstClr val="black"/>
                </a:solidFill>
                <a:latin typeface="Times" panose="02020603050405020304" pitchFamily="18" charset="0"/>
                <a:cs typeface="Times" panose="02020603050405020304" pitchFamily="18" charset="0"/>
              </a:rPr>
              <a:t>2. </a:t>
            </a:r>
            <a:r>
              <a:rPr lang="en-US" sz="2400" b="1" dirty="0" err="1" smtClean="0">
                <a:solidFill>
                  <a:prstClr val="black"/>
                </a:solidFill>
                <a:latin typeface="Times" panose="02020603050405020304" pitchFamily="18" charset="0"/>
                <a:cs typeface="Times" panose="02020603050405020304" pitchFamily="18" charset="0"/>
              </a:rPr>
              <a:t>Em</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có</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suy</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nghĩ</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gì</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về</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ước</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nguyện</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đó</a:t>
            </a:r>
            <a:endParaRPr lang="en-US" sz="1600"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352800" y="4273604"/>
            <a:ext cx="5007783" cy="258439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3" idx="0"/>
          </p:cNvCxnSpPr>
          <p:nvPr/>
        </p:nvCxnSpPr>
        <p:spPr>
          <a:xfrm flipH="1">
            <a:off x="5881989" y="3902765"/>
            <a:ext cx="124490"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r>
              <a:rPr lang="en-US" sz="2400" b="1" dirty="0" smtClean="0">
                <a:solidFill>
                  <a:prstClr val="black"/>
                </a:solidFill>
                <a:latin typeface="Times" panose="02020603050405020304" pitchFamily="18" charset="0"/>
                <a:cs typeface="Times" panose="02020603050405020304" pitchFamily="18" charset="0"/>
              </a:rPr>
              <a:t>3. Theo </a:t>
            </a:r>
            <a:r>
              <a:rPr lang="en-US" sz="2400" b="1" dirty="0" err="1" smtClean="0">
                <a:solidFill>
                  <a:prstClr val="black"/>
                </a:solidFill>
                <a:latin typeface="Times" panose="02020603050405020304" pitchFamily="18" charset="0"/>
                <a:cs typeface="Times" panose="02020603050405020304" pitchFamily="18" charset="0"/>
              </a:rPr>
              <a:t>em</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như</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thế</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nào</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là</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yêu</a:t>
            </a:r>
            <a:r>
              <a:rPr lang="en-US" sz="2400" b="1" dirty="0" smtClean="0">
                <a:solidFill>
                  <a:prstClr val="black"/>
                </a:solidFill>
                <a:latin typeface="Times" panose="02020603050405020304" pitchFamily="18" charset="0"/>
                <a:cs typeface="Times" panose="02020603050405020304" pitchFamily="18" charset="0"/>
              </a:rPr>
              <a:t> </a:t>
            </a:r>
            <a:r>
              <a:rPr lang="en-US" sz="2400" b="1" dirty="0" err="1" smtClean="0">
                <a:solidFill>
                  <a:prstClr val="black"/>
                </a:solidFill>
                <a:latin typeface="Times" panose="02020603050405020304" pitchFamily="18" charset="0"/>
                <a:cs typeface="Times" panose="02020603050405020304" pitchFamily="18" charset="0"/>
              </a:rPr>
              <a:t>thương</a:t>
            </a:r>
            <a:r>
              <a:rPr lang="en-US" sz="2400" b="1" dirty="0" smtClean="0">
                <a:solidFill>
                  <a:prstClr val="black"/>
                </a:solidFill>
                <a:latin typeface="Times" panose="02020603050405020304" pitchFamily="18" charset="0"/>
                <a:cs typeface="Times" panose="02020603050405020304" pitchFamily="18" charset="0"/>
              </a:rPr>
              <a:t> con </a:t>
            </a:r>
            <a:r>
              <a:rPr lang="en-US" sz="2400" b="1" dirty="0" err="1" smtClean="0">
                <a:solidFill>
                  <a:prstClr val="black"/>
                </a:solidFill>
                <a:latin typeface="Times" panose="02020603050405020304" pitchFamily="18" charset="0"/>
                <a:cs typeface="Times" panose="02020603050405020304" pitchFamily="18" charset="0"/>
              </a:rPr>
              <a:t>người</a:t>
            </a:r>
            <a:r>
              <a:rPr lang="en-US" sz="2400" b="1" dirty="0" smtClean="0">
                <a:solidFill>
                  <a:prstClr val="black"/>
                </a:solidFill>
                <a:latin typeface="Times" panose="02020603050405020304" pitchFamily="18" charset="0"/>
                <a:cs typeface="Times" panose="02020603050405020304" pitchFamily="18" charset="0"/>
              </a:rPr>
              <a:t>?</a:t>
            </a:r>
            <a:endParaRPr lang="en-US" sz="20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pPr algn="ctr"/>
            <a:endParaRPr lang="en-US" sz="1600"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2" name="Rectangle 1"/>
          <p:cNvSpPr/>
          <p:nvPr/>
        </p:nvSpPr>
        <p:spPr>
          <a:xfrm>
            <a:off x="-301618" y="4396137"/>
            <a:ext cx="3502319" cy="2015936"/>
          </a:xfrm>
          <a:prstGeom prst="rect">
            <a:avLst/>
          </a:prstGeom>
        </p:spPr>
        <p:txBody>
          <a:bodyPr wrap="square">
            <a:spAutoFit/>
          </a:bodyPr>
          <a:lstStyle/>
          <a:p>
            <a:pPr marL="292100" marR="0" algn="just">
              <a:lnSpc>
                <a:spcPct val="125000"/>
              </a:lnSpc>
              <a:spcBef>
                <a:spcPts val="0"/>
              </a:spcBef>
              <a:spcAft>
                <a:spcPts val="0"/>
              </a:spcAft>
            </a:pPr>
            <a:r>
              <a:rPr lang="en-US" sz="2000" dirty="0">
                <a:solidFill>
                  <a:srgbClr val="353635"/>
                </a:solidFill>
                <a:latin typeface="Times" panose="02020603050405020304" pitchFamily="18" charset="0"/>
                <a:ea typeface="Times New Roman" panose="02020603050405020304" pitchFamily="18" charset="0"/>
                <a:cs typeface="Times" panose="02020603050405020304" pitchFamily="18" charset="0"/>
              </a:rPr>
              <a:t>Ư</a:t>
            </a:r>
            <a:r>
              <a:rPr lang="vi-VN" sz="2000"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ớc </a:t>
            </a:r>
            <a:r>
              <a:rPr lang="vi-VN" sz="2000" dirty="0">
                <a:solidFill>
                  <a:srgbClr val="353635"/>
                </a:solidFill>
                <a:latin typeface="Times" panose="02020603050405020304" pitchFamily="18" charset="0"/>
                <a:ea typeface="Times New Roman" panose="02020603050405020304" pitchFamily="18" charset="0"/>
                <a:cs typeface="Times" panose="02020603050405020304" pitchFamily="18" charset="0"/>
              </a:rPr>
              <a:t>nguyện của bé Hải An </a:t>
            </a:r>
            <a:r>
              <a:rPr lang="en-US" sz="2000" dirty="0" err="1" smtClean="0">
                <a:solidFill>
                  <a:srgbClr val="353635"/>
                </a:solidFill>
                <a:latin typeface="Times" panose="02020603050405020304" pitchFamily="18" charset="0"/>
                <a:ea typeface="Times New Roman" panose="02020603050405020304" pitchFamily="18" charset="0"/>
                <a:cs typeface="Times" panose="02020603050405020304" pitchFamily="18" charset="0"/>
              </a:rPr>
              <a:t>là</a:t>
            </a:r>
            <a:r>
              <a:rPr lang="en-US" sz="2000"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r>
              <a:rPr lang="vi-VN" sz="2000" dirty="0" smtClean="0">
                <a:solidFill>
                  <a:srgbClr val="353635"/>
                </a:solidFill>
                <a:latin typeface="Times" panose="02020603050405020304" pitchFamily="18" charset="0"/>
                <a:ea typeface="Times New Roman" panose="02020603050405020304" pitchFamily="18" charset="0"/>
                <a:cs typeface="Times" panose="02020603050405020304" pitchFamily="18" charset="0"/>
              </a:rPr>
              <a:t>hiến </a:t>
            </a:r>
            <a:r>
              <a:rPr lang="vi-VN" sz="2000" dirty="0">
                <a:solidFill>
                  <a:srgbClr val="353635"/>
                </a:solidFill>
                <a:latin typeface="Times" panose="02020603050405020304" pitchFamily="18" charset="0"/>
                <a:ea typeface="Times New Roman" panose="02020603050405020304" pitchFamily="18" charset="0"/>
                <a:cs typeface="Times" panose="02020603050405020304" pitchFamily="18" charset="0"/>
              </a:rPr>
              <a:t>tặng giác mạc để trao ánh sáng cho người khác với mục đích cứu người, làm việc thiện.</a:t>
            </a:r>
            <a:endParaRPr lang="en-US" sz="2000" dirty="0">
              <a:solidFill>
                <a:srgbClr val="353635"/>
              </a:solidFill>
              <a:effectLst/>
              <a:latin typeface="Times" panose="02020603050405020304" pitchFamily="18" charset="0"/>
              <a:ea typeface="Times New Roman" panose="02020603050405020304" pitchFamily="18" charset="0"/>
              <a:cs typeface="Times" panose="02020603050405020304" pitchFamily="18" charset="0"/>
            </a:endParaRPr>
          </a:p>
        </p:txBody>
      </p:sp>
      <p:sp>
        <p:nvSpPr>
          <p:cNvPr id="3" name="Rectangle 2"/>
          <p:cNvSpPr/>
          <p:nvPr/>
        </p:nvSpPr>
        <p:spPr>
          <a:xfrm>
            <a:off x="3486669" y="4237081"/>
            <a:ext cx="4790639" cy="2554545"/>
          </a:xfrm>
          <a:prstGeom prst="rect">
            <a:avLst/>
          </a:prstGeom>
        </p:spPr>
        <p:txBody>
          <a:bodyPr wrap="square">
            <a:spAutoFit/>
          </a:bodyPr>
          <a:lstStyle/>
          <a:p>
            <a:pPr algn="just"/>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vi-VN"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Ước </a:t>
            </a:r>
            <a:r>
              <a:rPr lang="vi-VN" sz="2000" dirty="0">
                <a:solidFill>
                  <a:srgbClr val="000000"/>
                </a:solidFill>
                <a:latin typeface="Times" panose="02020603050405020304" pitchFamily="18" charset="0"/>
                <a:ea typeface="Courier New" panose="02070309020205020404" pitchFamily="49" charset="0"/>
                <a:cs typeface="Times" panose="02020603050405020304" pitchFamily="18" charset="0"/>
              </a:rPr>
              <a:t>nguyện đó thật cao cả, lớn lao </a:t>
            </a:r>
            <a:endPar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endParaRPr>
          </a:p>
          <a:p>
            <a:pPr algn="just"/>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V</a:t>
            </a:r>
            <a:r>
              <a:rPr lang="vi-VN"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iệc </a:t>
            </a:r>
            <a:r>
              <a:rPr lang="vi-VN" sz="2000" dirty="0">
                <a:solidFill>
                  <a:srgbClr val="000000"/>
                </a:solidFill>
                <a:latin typeface="Times" panose="02020603050405020304" pitchFamily="18" charset="0"/>
                <a:ea typeface="Courier New" panose="02070309020205020404" pitchFamily="49" charset="0"/>
                <a:cs typeface="Times" panose="02020603050405020304" pitchFamily="18" charset="0"/>
              </a:rPr>
              <a:t>làm đó viết nên c</a:t>
            </a:r>
            <a:r>
              <a:rPr lang="en-US" sz="2000" dirty="0">
                <a:solidFill>
                  <a:srgbClr val="000000"/>
                </a:solidFill>
                <a:latin typeface="Times" panose="02020603050405020304" pitchFamily="18" charset="0"/>
                <a:ea typeface="Courier New" panose="02070309020205020404" pitchFamily="49" charset="0"/>
                <a:cs typeface="Times" panose="02020603050405020304" pitchFamily="18" charset="0"/>
              </a:rPr>
              <a:t>â</a:t>
            </a:r>
            <a:r>
              <a:rPr lang="vi-VN" sz="2000" dirty="0">
                <a:solidFill>
                  <a:srgbClr val="000000"/>
                </a:solidFill>
                <a:latin typeface="Times" panose="02020603050405020304" pitchFamily="18" charset="0"/>
                <a:ea typeface="Courier New" panose="02070309020205020404" pitchFamily="49" charset="0"/>
                <a:cs typeface="Times" panose="02020603050405020304" pitchFamily="18" charset="0"/>
              </a:rPr>
              <a:t>u chuyện đẹp về lòng nhân ái, biết sống vì người khác, đem lại hạnh phúc cho người khác để sự sống mãi tiếp nối, trường tồn. </a:t>
            </a:r>
            <a:endPar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endParaRPr>
          </a:p>
          <a:p>
            <a:pPr algn="just"/>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vi-VN"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Việc </a:t>
            </a:r>
            <a:r>
              <a:rPr lang="vi-VN" sz="2000" dirty="0">
                <a:solidFill>
                  <a:srgbClr val="000000"/>
                </a:solidFill>
                <a:latin typeface="Times" panose="02020603050405020304" pitchFamily="18" charset="0"/>
                <a:ea typeface="Courier New" panose="02070309020205020404" pitchFamily="49" charset="0"/>
                <a:cs typeface="Times" panose="02020603050405020304" pitchFamily="18" charset="0"/>
              </a:rPr>
              <a:t>làm đó đã làm lay </a:t>
            </a:r>
            <a:r>
              <a:rPr lang="vi-VN"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động</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hàng</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triệu</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trái</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tim</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lan</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tỏa</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nghĩa</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cử</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cao</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đẹp</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đáng</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tự</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hào</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và</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nói</a:t>
            </a:r>
            <a:r>
              <a:rPr lang="en-US"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dirty="0" err="1" smtClean="0">
                <a:solidFill>
                  <a:srgbClr val="000000"/>
                </a:solidFill>
                <a:latin typeface="Times" panose="02020603050405020304" pitchFamily="18" charset="0"/>
                <a:ea typeface="Courier New" panose="02070309020205020404" pitchFamily="49" charset="0"/>
                <a:cs typeface="Times" panose="02020603050405020304" pitchFamily="18" charset="0"/>
              </a:rPr>
              <a:t>theo</a:t>
            </a:r>
            <a:r>
              <a:rPr lang="vi-VN" sz="2000" dirty="0" smtClean="0">
                <a:solidFill>
                  <a:srgbClr val="000000"/>
                </a:solidFill>
                <a:latin typeface="Times" panose="02020603050405020304" pitchFamily="18" charset="0"/>
                <a:ea typeface="Courier New" panose="02070309020205020404" pitchFamily="49" charset="0"/>
                <a:cs typeface="Times" panose="02020603050405020304" pitchFamily="18" charset="0"/>
              </a:rPr>
              <a:t>. </a:t>
            </a:r>
            <a:endParaRPr lang="en-US" sz="2000" dirty="0">
              <a:latin typeface="Times" panose="02020603050405020304" pitchFamily="18" charset="0"/>
              <a:cs typeface="Times" panose="02020603050405020304" pitchFamily="18" charset="0"/>
            </a:endParaRPr>
          </a:p>
        </p:txBody>
      </p:sp>
      <p:sp>
        <p:nvSpPr>
          <p:cNvPr id="5" name="Rectangle 4"/>
          <p:cNvSpPr/>
          <p:nvPr/>
        </p:nvSpPr>
        <p:spPr>
          <a:xfrm>
            <a:off x="8530590" y="4695766"/>
            <a:ext cx="3325436" cy="1938992"/>
          </a:xfrm>
          <a:prstGeom prst="rect">
            <a:avLst/>
          </a:prstGeom>
        </p:spPr>
        <p:txBody>
          <a:bodyPr wrap="square">
            <a:spAutoFit/>
          </a:bodyPr>
          <a:lstStyle/>
          <a:p>
            <a:pPr marL="279400" marR="0" algn="just">
              <a:spcBef>
                <a:spcPts val="0"/>
              </a:spcBef>
              <a:spcAft>
                <a:spcPts val="300"/>
              </a:spcAft>
            </a:pPr>
            <a:r>
              <a:rPr lang="vi-VN" sz="2000" b="1" dirty="0">
                <a:solidFill>
                  <a:srgbClr val="FF0000"/>
                </a:solidFill>
                <a:latin typeface="Times" panose="02020603050405020304" pitchFamily="18" charset="0"/>
                <a:ea typeface="Times New Roman" panose="02020603050405020304" pitchFamily="18" charset="0"/>
                <a:cs typeface="Times" panose="02020603050405020304" pitchFamily="18" charset="0"/>
              </a:rPr>
              <a:t>Yêu thương con người là sự quan tâm, giúp đỡ, làm những điếu tốt đẹp cho người khác, nhất là những người gặp khó khăn, hoạn nạn.</a:t>
            </a:r>
            <a:endParaRPr lang="en-US" sz="2000" b="1" dirty="0">
              <a:solidFill>
                <a:srgbClr val="FF0000"/>
              </a:solidFill>
              <a:effectLst/>
              <a:latin typeface="Times" panose="02020603050405020304" pitchFamily="18" charset="0"/>
              <a:ea typeface="Times New Roman" panose="02020603050405020304" pitchFamily="18" charset="0"/>
              <a:cs typeface="Times"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6892</TotalTime>
  <Words>2110</Words>
  <Application>Microsoft Office PowerPoint</Application>
  <PresentationFormat>Widescreen</PresentationFormat>
  <Paragraphs>198</Paragraphs>
  <Slides>31</Slides>
  <Notes>7</Notes>
  <HiddenSlides>0</HiddenSlides>
  <MMClips>0</MMClips>
  <ScaleCrop>false</ScaleCrop>
  <HeadingPairs>
    <vt:vector size="6" baseType="variant">
      <vt:variant>
        <vt:lpstr>Fonts Used</vt:lpstr>
      </vt:variant>
      <vt:variant>
        <vt:i4>20</vt:i4>
      </vt:variant>
      <vt:variant>
        <vt:lpstr>Theme</vt:lpstr>
      </vt:variant>
      <vt:variant>
        <vt:i4>6</vt:i4>
      </vt:variant>
      <vt:variant>
        <vt:lpstr>Slide Titles</vt:lpstr>
      </vt:variant>
      <vt:variant>
        <vt:i4>31</vt:i4>
      </vt:variant>
    </vt:vector>
  </HeadingPairs>
  <TitlesOfParts>
    <vt:vector size="57" baseType="lpstr">
      <vt:lpstr>微软雅黑</vt:lpstr>
      <vt:lpstr>#9Slide05 Fourth</vt:lpstr>
      <vt:lpstr>#9Slide05 IcielSanelma</vt:lpstr>
      <vt:lpstr>#9Slide05 Israquella</vt:lpstr>
      <vt:lpstr>#9Slide06 SVNSlow Attack</vt:lpstr>
      <vt:lpstr>Arial</vt:lpstr>
      <vt:lpstr>Arial Unicode MS</vt:lpstr>
      <vt:lpstr>Calibri</vt:lpstr>
      <vt:lpstr>Calibri Light</vt:lpstr>
      <vt:lpstr>Cambria</vt:lpstr>
      <vt:lpstr>Courier New</vt:lpstr>
      <vt:lpstr>Helvetica Neue</vt:lpstr>
      <vt:lpstr>Open Sans</vt:lpstr>
      <vt:lpstr>SVN-Very Berry</vt:lpstr>
      <vt:lpstr>SVN-Wallington</vt:lpstr>
      <vt:lpstr>Symbol</vt:lpstr>
      <vt:lpstr>Times</vt:lpstr>
      <vt:lpstr>Times New Roman</vt:lpstr>
      <vt:lpstr>Verdana</vt:lpstr>
      <vt:lpstr>华康海报体W12</vt:lpstr>
      <vt:lpstr>Office Theme</vt:lpstr>
      <vt:lpstr>1_Office Theme</vt:lpstr>
      <vt:lpstr>2_Office Theme</vt:lpstr>
      <vt:lpstr>24_Office Theme</vt:lpstr>
      <vt:lpstr>1_Default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PCHOME</cp:lastModifiedBy>
  <cp:revision>204</cp:revision>
  <dcterms:created xsi:type="dcterms:W3CDTF">2021-06-28T15:32:15Z</dcterms:created>
  <dcterms:modified xsi:type="dcterms:W3CDTF">2024-10-17T00:43:32Z</dcterms:modified>
</cp:coreProperties>
</file>