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81" r:id="rId2"/>
    <p:sldId id="261" r:id="rId3"/>
    <p:sldId id="262" r:id="rId4"/>
    <p:sldId id="263" r:id="rId5"/>
    <p:sldId id="264" r:id="rId6"/>
    <p:sldId id="265" r:id="rId7"/>
    <p:sldId id="266" r:id="rId8"/>
    <p:sldId id="267" r:id="rId9"/>
    <p:sldId id="268" r:id="rId10"/>
    <p:sldId id="269" r:id="rId11"/>
    <p:sldId id="270" r:id="rId12"/>
  </p:sldIdLst>
  <p:sldSz cx="18288000" cy="10287000"/>
  <p:notesSz cx="6858000" cy="9144000"/>
  <p:embeddedFontLst>
    <p:embeddedFont>
      <p:font typeface="Calibri" pitchFamily="34" charset="0"/>
      <p:regular r:id="rId14"/>
      <p:bold r:id="rId15"/>
      <p:italic r:id="rId16"/>
      <p:boldItalic r:id="rId17"/>
    </p:embeddedFont>
    <p:embeddedFont>
      <p:font typeface="Cambria" pitchFamily="18" charset="0"/>
      <p:regular r:id="rId18"/>
      <p:bold r:id="rId19"/>
      <p:italic r:id="rId20"/>
      <p:boldItalic r:id="rId21"/>
    </p:embeddedFont>
    <p:embeddedFont>
      <p:font typeface="Palatino Linotype"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zH/EkAFft3rEia5MDBmXKhxTJ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0BCC6DA-E883-4800-86F7-5876E7DCF97C}">
  <a:tblStyle styleId="{10BCC6DA-E883-4800-86F7-5876E7DCF97C}"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4E6"/>
          </a:solidFill>
        </a:fill>
      </a:tcStyle>
    </a:wholeTbl>
    <a:band1H>
      <a:tcTxStyle/>
      <a:tcStyle>
        <a:tcBdr/>
        <a:fill>
          <a:solidFill>
            <a:srgbClr val="FFE9CA"/>
          </a:solidFill>
        </a:fill>
      </a:tcStyle>
    </a:band1H>
    <a:band2H>
      <a:tcTxStyle/>
      <a:tcStyle>
        <a:tcBdr/>
      </a:tcStyle>
    </a:band2H>
    <a:band1V>
      <a:tcTxStyle/>
      <a:tcStyle>
        <a:tcBdr/>
        <a:fill>
          <a:solidFill>
            <a:srgbClr val="FFE9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FFF4E6"/>
          </a:solidFill>
        </a:fill>
      </a:tcStyle>
    </a:lastRow>
    <a:seCell>
      <a:tcTxStyle/>
      <a:tcStyle>
        <a:tcBdr/>
      </a:tcStyle>
    </a:seCell>
    <a:swCell>
      <a:tcTxStyle/>
      <a:tcStyle>
        <a:tcBdr/>
      </a:tcStyle>
    </a:swCell>
    <a:firstRow>
      <a:tcTxStyle b="on" i="off"/>
      <a:tcStyle>
        <a:tcBdr/>
        <a:fill>
          <a:solidFill>
            <a:srgbClr val="FFF4E6"/>
          </a:solidFill>
        </a:fill>
      </a:tcStyle>
    </a:firstRow>
    <a:neCell>
      <a:tcTxStyle/>
      <a:tcStyle>
        <a:tcBdr/>
      </a:tcStyle>
    </a:neCell>
    <a:nwCell>
      <a:tcTxStyle/>
      <a:tcStyle>
        <a:tcBdr/>
      </a:tcStyle>
    </a:nwCell>
  </a:tblStyle>
  <a:tblStyle styleId="{C53ABF88-ED4E-4E6B-83FE-044CEA1568EF}"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DF2"/>
          </a:solidFill>
        </a:fill>
      </a:tcStyle>
    </a:wholeTbl>
    <a:band1H>
      <a:tcTxStyle/>
      <a:tcStyle>
        <a:tcBdr/>
        <a:fill>
          <a:solidFill>
            <a:srgbClr val="CDD9E4"/>
          </a:solidFill>
        </a:fill>
      </a:tcStyle>
    </a:band1H>
    <a:band2H>
      <a:tcTxStyle/>
      <a:tcStyle>
        <a:tcBdr/>
      </a:tcStyle>
    </a:band2H>
    <a:band1V>
      <a:tcTxStyle/>
      <a:tcStyle>
        <a:tcBdr/>
        <a:fill>
          <a:solidFill>
            <a:srgbClr val="CDD9E4"/>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DF2"/>
          </a:solidFill>
        </a:fill>
      </a:tcStyle>
    </a:lastRow>
    <a:seCell>
      <a:tcTxStyle/>
      <a:tcStyle>
        <a:tcBdr/>
      </a:tcStyle>
    </a:seCell>
    <a:swCell>
      <a:tcTxStyle/>
      <a:tcStyle>
        <a:tcBdr/>
      </a:tcStyle>
    </a:swCell>
    <a:firstRow>
      <a:tcTxStyle b="on" i="off"/>
      <a:tcStyle>
        <a:tcBdr/>
        <a:fill>
          <a:solidFill>
            <a:srgbClr val="E8EDF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85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9208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1792288" y="612775"/>
            <a:ext cx="5486400" cy="4114800"/>
          </a:xfrm>
          <a:prstGeom prst="rect">
            <a:avLst/>
          </a:prstGeom>
          <a:noFill/>
          <a:ln>
            <a:noFill/>
          </a:ln>
        </p:spPr>
      </p:sp>
      <p:sp>
        <p:nvSpPr>
          <p:cNvPr id="64" name="Google Shape;64;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8.png"/><Relationship Id="rId10"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
          <p:cNvSpPr/>
          <p:nvPr/>
        </p:nvSpPr>
        <p:spPr>
          <a:xfrm>
            <a:off x="13156479" y="6381733"/>
            <a:ext cx="5131522" cy="3896680"/>
          </a:xfrm>
          <a:custGeom>
            <a:avLst/>
            <a:gdLst/>
            <a:ahLst/>
            <a:cxnLst/>
            <a:rect l="l" t="t" r="r" b="b"/>
            <a:pathLst>
              <a:path w="5753137" h="5753137" extrusionOk="0">
                <a:moveTo>
                  <a:pt x="0" y="0"/>
                </a:moveTo>
                <a:lnTo>
                  <a:pt x="5753137" y="0"/>
                </a:lnTo>
                <a:lnTo>
                  <a:pt x="5753137" y="5753136"/>
                </a:lnTo>
                <a:lnTo>
                  <a:pt x="0" y="5753136"/>
                </a:lnTo>
                <a:lnTo>
                  <a:pt x="0" y="0"/>
                </a:lnTo>
                <a:close/>
              </a:path>
            </a:pathLst>
          </a:custGeom>
          <a:blipFill rotWithShape="1">
            <a:blip r:embed="rId3">
              <a:alphaModFix/>
            </a:blip>
            <a:stretch>
              <a:fillRect r="-12112" b="-47640"/>
            </a:stretch>
          </a:blipFill>
          <a:ln>
            <a:noFill/>
          </a:ln>
        </p:spPr>
      </p:sp>
      <p:sp>
        <p:nvSpPr>
          <p:cNvPr id="235" name="Google Shape;235;p5"/>
          <p:cNvSpPr/>
          <p:nvPr/>
        </p:nvSpPr>
        <p:spPr>
          <a:xfrm>
            <a:off x="-1100782" y="-1028700"/>
            <a:ext cx="5230302" cy="5230302"/>
          </a:xfrm>
          <a:custGeom>
            <a:avLst/>
            <a:gdLst/>
            <a:ahLst/>
            <a:cxnLst/>
            <a:rect l="l" t="t" r="r" b="b"/>
            <a:pathLst>
              <a:path w="5230302" h="5230302" extrusionOk="0">
                <a:moveTo>
                  <a:pt x="0" y="0"/>
                </a:moveTo>
                <a:lnTo>
                  <a:pt x="5230302" y="0"/>
                </a:lnTo>
                <a:lnTo>
                  <a:pt x="5230302" y="5230302"/>
                </a:lnTo>
                <a:lnTo>
                  <a:pt x="0" y="5230302"/>
                </a:lnTo>
                <a:lnTo>
                  <a:pt x="0" y="0"/>
                </a:lnTo>
                <a:close/>
              </a:path>
            </a:pathLst>
          </a:custGeom>
          <a:blipFill rotWithShape="1">
            <a:blip r:embed="rId4">
              <a:alphaModFix/>
            </a:blip>
            <a:stretch>
              <a:fillRect/>
            </a:stretch>
          </a:blipFill>
          <a:ln>
            <a:noFill/>
          </a:ln>
        </p:spPr>
      </p:sp>
      <p:sp>
        <p:nvSpPr>
          <p:cNvPr id="236" name="Google Shape;236;p5"/>
          <p:cNvSpPr/>
          <p:nvPr/>
        </p:nvSpPr>
        <p:spPr>
          <a:xfrm rot="371867">
            <a:off x="529542" y="8241542"/>
            <a:ext cx="6850034" cy="3031140"/>
          </a:xfrm>
          <a:custGeom>
            <a:avLst/>
            <a:gdLst/>
            <a:ahLst/>
            <a:cxnLst/>
            <a:rect l="l" t="t" r="r" b="b"/>
            <a:pathLst>
              <a:path w="6850034" h="3031140" extrusionOk="0">
                <a:moveTo>
                  <a:pt x="0" y="0"/>
                </a:moveTo>
                <a:lnTo>
                  <a:pt x="6850034" y="0"/>
                </a:lnTo>
                <a:lnTo>
                  <a:pt x="6850034" y="3031140"/>
                </a:lnTo>
                <a:lnTo>
                  <a:pt x="0" y="3031140"/>
                </a:lnTo>
                <a:lnTo>
                  <a:pt x="0" y="0"/>
                </a:lnTo>
                <a:close/>
              </a:path>
            </a:pathLst>
          </a:custGeom>
          <a:blipFill rotWithShape="1">
            <a:blip r:embed="rId5">
              <a:alphaModFix/>
            </a:blip>
            <a:stretch>
              <a:fillRect/>
            </a:stretch>
          </a:blipFill>
          <a:ln>
            <a:noFill/>
          </a:ln>
        </p:spPr>
      </p:sp>
      <p:sp>
        <p:nvSpPr>
          <p:cNvPr id="237" name="Google Shape;237;p5"/>
          <p:cNvSpPr/>
          <p:nvPr/>
        </p:nvSpPr>
        <p:spPr>
          <a:xfrm rot="674742">
            <a:off x="9683996" y="26579"/>
            <a:ext cx="8155721" cy="2004178"/>
          </a:xfrm>
          <a:custGeom>
            <a:avLst/>
            <a:gdLst/>
            <a:ahLst/>
            <a:cxnLst/>
            <a:rect l="l" t="t" r="r" b="b"/>
            <a:pathLst>
              <a:path w="8155721" h="2004178" extrusionOk="0">
                <a:moveTo>
                  <a:pt x="0" y="0"/>
                </a:moveTo>
                <a:lnTo>
                  <a:pt x="8155721" y="0"/>
                </a:lnTo>
                <a:lnTo>
                  <a:pt x="8155721" y="2004178"/>
                </a:lnTo>
                <a:lnTo>
                  <a:pt x="0" y="2004178"/>
                </a:lnTo>
                <a:lnTo>
                  <a:pt x="0" y="0"/>
                </a:lnTo>
                <a:close/>
              </a:path>
            </a:pathLst>
          </a:custGeom>
          <a:blipFill rotWithShape="1">
            <a:blip r:embed="rId6">
              <a:alphaModFix/>
            </a:blip>
            <a:stretch>
              <a:fillRect l="-2007" r="-2006"/>
            </a:stretch>
          </a:blipFill>
          <a:ln>
            <a:noFill/>
          </a:ln>
        </p:spPr>
      </p:sp>
      <p:sp>
        <p:nvSpPr>
          <p:cNvPr id="238" name="Google Shape;238;p5"/>
          <p:cNvSpPr/>
          <p:nvPr/>
        </p:nvSpPr>
        <p:spPr>
          <a:xfrm>
            <a:off x="1008873" y="1290732"/>
            <a:ext cx="16363108" cy="7705536"/>
          </a:xfrm>
          <a:custGeom>
            <a:avLst/>
            <a:gdLst/>
            <a:ahLst/>
            <a:cxnLst/>
            <a:rect l="l" t="t" r="r" b="b"/>
            <a:pathLst>
              <a:path w="16363108" h="7705536" extrusionOk="0">
                <a:moveTo>
                  <a:pt x="0" y="0"/>
                </a:moveTo>
                <a:lnTo>
                  <a:pt x="16363108" y="0"/>
                </a:lnTo>
                <a:lnTo>
                  <a:pt x="16363108" y="7705536"/>
                </a:lnTo>
                <a:lnTo>
                  <a:pt x="0" y="7705536"/>
                </a:lnTo>
                <a:lnTo>
                  <a:pt x="0" y="0"/>
                </a:lnTo>
                <a:close/>
              </a:path>
            </a:pathLst>
          </a:custGeom>
          <a:blipFill rotWithShape="1">
            <a:blip r:embed="rId7">
              <a:alphaModFix/>
            </a:blip>
            <a:stretch>
              <a:fillRect/>
            </a:stretch>
          </a:blipFill>
          <a:ln>
            <a:noFill/>
          </a:ln>
        </p:spPr>
      </p:sp>
      <p:cxnSp>
        <p:nvCxnSpPr>
          <p:cNvPr id="239" name="Google Shape;239;p5"/>
          <p:cNvCxnSpPr/>
          <p:nvPr/>
        </p:nvCxnSpPr>
        <p:spPr>
          <a:xfrm>
            <a:off x="2761936" y="2321726"/>
            <a:ext cx="13866525" cy="0"/>
          </a:xfrm>
          <a:prstGeom prst="straightConnector1">
            <a:avLst/>
          </a:prstGeom>
          <a:noFill/>
          <a:ln w="9525" cap="flat" cmpd="sng">
            <a:solidFill>
              <a:srgbClr val="000000"/>
            </a:solidFill>
            <a:prstDash val="solid"/>
            <a:round/>
            <a:headEnd type="none" w="sm" len="sm"/>
            <a:tailEnd type="none" w="sm" len="sm"/>
          </a:ln>
        </p:spPr>
      </p:cxnSp>
      <p:cxnSp>
        <p:nvCxnSpPr>
          <p:cNvPr id="240" name="Google Shape;240;p5"/>
          <p:cNvCxnSpPr/>
          <p:nvPr/>
        </p:nvCxnSpPr>
        <p:spPr>
          <a:xfrm>
            <a:off x="2761936" y="7880632"/>
            <a:ext cx="13866525" cy="0"/>
          </a:xfrm>
          <a:prstGeom prst="straightConnector1">
            <a:avLst/>
          </a:prstGeom>
          <a:noFill/>
          <a:ln w="9525" cap="flat" cmpd="sng">
            <a:solidFill>
              <a:srgbClr val="000000"/>
            </a:solidFill>
            <a:prstDash val="solid"/>
            <a:round/>
            <a:headEnd type="none" w="sm" len="sm"/>
            <a:tailEnd type="none" w="sm" len="sm"/>
          </a:ln>
        </p:spPr>
      </p:cxnSp>
      <p:sp>
        <p:nvSpPr>
          <p:cNvPr id="241" name="Google Shape;241;p5"/>
          <p:cNvSpPr/>
          <p:nvPr/>
        </p:nvSpPr>
        <p:spPr>
          <a:xfrm rot="1365627">
            <a:off x="441931" y="7988353"/>
            <a:ext cx="3073845" cy="908152"/>
          </a:xfrm>
          <a:custGeom>
            <a:avLst/>
            <a:gdLst/>
            <a:ahLst/>
            <a:cxnLst/>
            <a:rect l="l" t="t" r="r" b="b"/>
            <a:pathLst>
              <a:path w="3073845" h="908152" extrusionOk="0">
                <a:moveTo>
                  <a:pt x="0" y="0"/>
                </a:moveTo>
                <a:lnTo>
                  <a:pt x="3073845" y="0"/>
                </a:lnTo>
                <a:lnTo>
                  <a:pt x="3073845" y="908152"/>
                </a:lnTo>
                <a:lnTo>
                  <a:pt x="0" y="908152"/>
                </a:lnTo>
                <a:lnTo>
                  <a:pt x="0" y="0"/>
                </a:lnTo>
                <a:close/>
              </a:path>
            </a:pathLst>
          </a:custGeom>
          <a:blipFill rotWithShape="1">
            <a:blip r:embed="rId8">
              <a:alphaModFix/>
            </a:blip>
            <a:stretch>
              <a:fillRect/>
            </a:stretch>
          </a:blipFill>
          <a:ln>
            <a:noFill/>
          </a:ln>
        </p:spPr>
      </p:sp>
      <p:sp>
        <p:nvSpPr>
          <p:cNvPr id="242" name="Google Shape;242;p5"/>
          <p:cNvSpPr/>
          <p:nvPr/>
        </p:nvSpPr>
        <p:spPr>
          <a:xfrm rot="1523139">
            <a:off x="14842384" y="1219650"/>
            <a:ext cx="3068280" cy="906508"/>
          </a:xfrm>
          <a:custGeom>
            <a:avLst/>
            <a:gdLst/>
            <a:ahLst/>
            <a:cxnLst/>
            <a:rect l="l" t="t" r="r" b="b"/>
            <a:pathLst>
              <a:path w="3068280" h="906508" extrusionOk="0">
                <a:moveTo>
                  <a:pt x="0" y="0"/>
                </a:moveTo>
                <a:lnTo>
                  <a:pt x="3068281" y="0"/>
                </a:lnTo>
                <a:lnTo>
                  <a:pt x="3068281" y="906508"/>
                </a:lnTo>
                <a:lnTo>
                  <a:pt x="0" y="906508"/>
                </a:lnTo>
                <a:lnTo>
                  <a:pt x="0" y="0"/>
                </a:lnTo>
                <a:close/>
              </a:path>
            </a:pathLst>
          </a:custGeom>
          <a:blipFill rotWithShape="1">
            <a:blip r:embed="rId9">
              <a:alphaModFix/>
            </a:blip>
            <a:stretch>
              <a:fillRect/>
            </a:stretch>
          </a:blipFill>
          <a:ln>
            <a:noFill/>
          </a:ln>
        </p:spPr>
      </p:sp>
      <p:sp>
        <p:nvSpPr>
          <p:cNvPr id="243" name="Google Shape;243;p5"/>
          <p:cNvSpPr/>
          <p:nvPr/>
        </p:nvSpPr>
        <p:spPr>
          <a:xfrm rot="641472">
            <a:off x="14504249" y="4179259"/>
            <a:ext cx="1110390" cy="1457553"/>
          </a:xfrm>
          <a:custGeom>
            <a:avLst/>
            <a:gdLst/>
            <a:ahLst/>
            <a:cxnLst/>
            <a:rect l="l" t="t" r="r" b="b"/>
            <a:pathLst>
              <a:path w="1110390" h="1457553" extrusionOk="0">
                <a:moveTo>
                  <a:pt x="0" y="0"/>
                </a:moveTo>
                <a:lnTo>
                  <a:pt x="1110390" y="0"/>
                </a:lnTo>
                <a:lnTo>
                  <a:pt x="1110390" y="1457553"/>
                </a:lnTo>
                <a:lnTo>
                  <a:pt x="0" y="1457553"/>
                </a:lnTo>
                <a:lnTo>
                  <a:pt x="0" y="0"/>
                </a:lnTo>
                <a:close/>
              </a:path>
            </a:pathLst>
          </a:custGeom>
          <a:blipFill rotWithShape="1">
            <a:blip r:embed="rId10">
              <a:alphaModFix/>
            </a:blip>
            <a:stretch>
              <a:fillRect/>
            </a:stretch>
          </a:blipFill>
          <a:ln>
            <a:noFill/>
          </a:ln>
        </p:spPr>
      </p:sp>
      <p:sp>
        <p:nvSpPr>
          <p:cNvPr id="244" name="Google Shape;244;p5"/>
          <p:cNvSpPr/>
          <p:nvPr/>
        </p:nvSpPr>
        <p:spPr>
          <a:xfrm rot="-1017501">
            <a:off x="4709264" y="-390238"/>
            <a:ext cx="778062" cy="1115502"/>
          </a:xfrm>
          <a:custGeom>
            <a:avLst/>
            <a:gdLst/>
            <a:ahLst/>
            <a:cxnLst/>
            <a:rect l="l" t="t" r="r" b="b"/>
            <a:pathLst>
              <a:path w="778062" h="1115502" extrusionOk="0">
                <a:moveTo>
                  <a:pt x="0" y="0"/>
                </a:moveTo>
                <a:lnTo>
                  <a:pt x="778063" y="0"/>
                </a:lnTo>
                <a:lnTo>
                  <a:pt x="778063" y="1115501"/>
                </a:lnTo>
                <a:lnTo>
                  <a:pt x="0" y="1115501"/>
                </a:lnTo>
                <a:lnTo>
                  <a:pt x="0" y="0"/>
                </a:lnTo>
                <a:close/>
              </a:path>
            </a:pathLst>
          </a:custGeom>
          <a:blipFill rotWithShape="1">
            <a:blip r:embed="rId11">
              <a:alphaModFix/>
            </a:blip>
            <a:stretch>
              <a:fillRect/>
            </a:stretch>
          </a:blipFill>
          <a:ln>
            <a:noFill/>
          </a:ln>
        </p:spPr>
      </p:sp>
      <p:sp>
        <p:nvSpPr>
          <p:cNvPr id="245" name="Google Shape;245;p5"/>
          <p:cNvSpPr/>
          <p:nvPr/>
        </p:nvSpPr>
        <p:spPr>
          <a:xfrm rot="-4919071">
            <a:off x="2467683" y="844169"/>
            <a:ext cx="588505" cy="843735"/>
          </a:xfrm>
          <a:custGeom>
            <a:avLst/>
            <a:gdLst/>
            <a:ahLst/>
            <a:cxnLst/>
            <a:rect l="l" t="t" r="r" b="b"/>
            <a:pathLst>
              <a:path w="588505" h="843735" extrusionOk="0">
                <a:moveTo>
                  <a:pt x="0" y="0"/>
                </a:moveTo>
                <a:lnTo>
                  <a:pt x="588506" y="0"/>
                </a:lnTo>
                <a:lnTo>
                  <a:pt x="588506" y="843736"/>
                </a:lnTo>
                <a:lnTo>
                  <a:pt x="0" y="843736"/>
                </a:lnTo>
                <a:lnTo>
                  <a:pt x="0" y="0"/>
                </a:lnTo>
                <a:close/>
              </a:path>
            </a:pathLst>
          </a:custGeom>
          <a:blipFill rotWithShape="1">
            <a:blip r:embed="rId11">
              <a:alphaModFix/>
            </a:blip>
            <a:stretch>
              <a:fillRect/>
            </a:stretch>
          </a:blipFill>
          <a:ln>
            <a:noFill/>
          </a:ln>
        </p:spPr>
      </p:sp>
      <p:sp>
        <p:nvSpPr>
          <p:cNvPr id="246" name="Google Shape;246;p5"/>
          <p:cNvSpPr txBox="1"/>
          <p:nvPr/>
        </p:nvSpPr>
        <p:spPr>
          <a:xfrm>
            <a:off x="3564541" y="3426147"/>
            <a:ext cx="11202470" cy="4551935"/>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9600" b="1" i="0" u="none" strike="noStrike" cap="none" dirty="0">
                <a:solidFill>
                  <a:srgbClr val="204559"/>
                </a:solidFill>
                <a:latin typeface="Cambria"/>
                <a:ea typeface="Cambria"/>
                <a:cs typeface="Cambria"/>
                <a:sym typeface="Cambria"/>
              </a:rPr>
              <a:t>THỰC HÀNH</a:t>
            </a:r>
            <a:endParaRPr dirty="0"/>
          </a:p>
          <a:p>
            <a:pPr marL="0" marR="0" lvl="0" indent="0" algn="ctr" rtl="0">
              <a:lnSpc>
                <a:spcPct val="110000"/>
              </a:lnSpc>
              <a:spcBef>
                <a:spcPts val="0"/>
              </a:spcBef>
              <a:spcAft>
                <a:spcPts val="0"/>
              </a:spcAft>
              <a:buNone/>
            </a:pPr>
            <a:r>
              <a:rPr lang="en-US" sz="9600" b="1" i="0" u="none" strike="noStrike" cap="none" dirty="0">
                <a:solidFill>
                  <a:srgbClr val="204559"/>
                </a:solidFill>
                <a:latin typeface="Cambria"/>
                <a:ea typeface="Cambria"/>
                <a:cs typeface="Cambria"/>
                <a:sym typeface="Cambria"/>
              </a:rPr>
              <a:t>TIẾNG </a:t>
            </a:r>
            <a:r>
              <a:rPr lang="en-US" sz="9600" b="1" i="0" u="none" strike="noStrike" cap="none" dirty="0" smtClean="0">
                <a:solidFill>
                  <a:srgbClr val="204559"/>
                </a:solidFill>
                <a:latin typeface="Cambria"/>
                <a:ea typeface="Cambria"/>
                <a:cs typeface="Cambria"/>
                <a:sym typeface="Cambria"/>
              </a:rPr>
              <a:t>VIỆT</a:t>
            </a:r>
          </a:p>
          <a:p>
            <a:pPr marL="0" marR="0" lvl="0" indent="0" algn="ctr" rtl="0">
              <a:lnSpc>
                <a:spcPct val="110000"/>
              </a:lnSpc>
              <a:spcBef>
                <a:spcPts val="0"/>
              </a:spcBef>
              <a:spcAft>
                <a:spcPts val="0"/>
              </a:spcAft>
              <a:buNone/>
            </a:pPr>
            <a:r>
              <a:rPr lang="en-US" sz="6600" b="1" dirty="0" smtClean="0">
                <a:solidFill>
                  <a:srgbClr val="FF0000"/>
                </a:solidFill>
                <a:latin typeface="Cambria"/>
                <a:ea typeface="Cambria"/>
                <a:cs typeface="Cambria"/>
                <a:sym typeface="Cambria"/>
              </a:rPr>
              <a:t>(</a:t>
            </a:r>
            <a:r>
              <a:rPr lang="en-US" sz="6600" b="1" dirty="0" err="1" smtClean="0">
                <a:solidFill>
                  <a:srgbClr val="FF0000"/>
                </a:solidFill>
                <a:latin typeface="Cambria"/>
                <a:ea typeface="Cambria"/>
                <a:cs typeface="Cambria"/>
                <a:sym typeface="Cambria"/>
              </a:rPr>
              <a:t>Biệt</a:t>
            </a:r>
            <a:r>
              <a:rPr lang="en-US" sz="6600" b="1" dirty="0" smtClean="0">
                <a:solidFill>
                  <a:srgbClr val="FF0000"/>
                </a:solidFill>
                <a:latin typeface="Cambria"/>
                <a:ea typeface="Cambria"/>
                <a:cs typeface="Cambria"/>
                <a:sym typeface="Cambria"/>
              </a:rPr>
              <a:t> </a:t>
            </a:r>
            <a:r>
              <a:rPr lang="en-US" sz="6600" b="1" dirty="0" err="1" smtClean="0">
                <a:solidFill>
                  <a:srgbClr val="FF0000"/>
                </a:solidFill>
                <a:latin typeface="Cambria"/>
                <a:ea typeface="Cambria"/>
                <a:cs typeface="Cambria"/>
                <a:sym typeface="Cambria"/>
              </a:rPr>
              <a:t>ngữ</a:t>
            </a:r>
            <a:r>
              <a:rPr lang="en-US" sz="6600" b="1" dirty="0" smtClean="0">
                <a:solidFill>
                  <a:srgbClr val="FF0000"/>
                </a:solidFill>
                <a:latin typeface="Cambria"/>
                <a:ea typeface="Cambria"/>
                <a:cs typeface="Cambria"/>
                <a:sym typeface="Cambria"/>
              </a:rPr>
              <a:t> </a:t>
            </a:r>
            <a:r>
              <a:rPr lang="en-US" sz="6600" b="1" dirty="0" err="1" smtClean="0">
                <a:solidFill>
                  <a:srgbClr val="FF0000"/>
                </a:solidFill>
                <a:latin typeface="Cambria"/>
                <a:ea typeface="Cambria"/>
                <a:cs typeface="Cambria"/>
                <a:sym typeface="Cambria"/>
              </a:rPr>
              <a:t>xã</a:t>
            </a:r>
            <a:r>
              <a:rPr lang="en-US" sz="6600" b="1" dirty="0" smtClean="0">
                <a:solidFill>
                  <a:srgbClr val="FF0000"/>
                </a:solidFill>
                <a:latin typeface="Cambria"/>
                <a:ea typeface="Cambria"/>
                <a:cs typeface="Cambria"/>
                <a:sym typeface="Cambria"/>
              </a:rPr>
              <a:t> </a:t>
            </a:r>
            <a:r>
              <a:rPr lang="en-US" sz="6600" b="1" dirty="0" err="1" smtClean="0">
                <a:solidFill>
                  <a:srgbClr val="FF0000"/>
                </a:solidFill>
                <a:latin typeface="Cambria"/>
                <a:ea typeface="Cambria"/>
                <a:cs typeface="Cambria"/>
                <a:sym typeface="Cambria"/>
              </a:rPr>
              <a:t>hội</a:t>
            </a:r>
            <a:r>
              <a:rPr lang="en-US" sz="6600" b="1" dirty="0" smtClean="0">
                <a:solidFill>
                  <a:srgbClr val="FF0000"/>
                </a:solidFill>
                <a:latin typeface="Cambria"/>
                <a:ea typeface="Cambria"/>
                <a:cs typeface="Cambria"/>
                <a:sym typeface="Cambria"/>
              </a:rPr>
              <a:t>)</a:t>
            </a:r>
            <a:endParaRPr sz="6600" b="1" i="0" u="none" strike="noStrike" cap="none" dirty="0">
              <a:solidFill>
                <a:srgbClr val="FF0000"/>
              </a:solidFill>
              <a:latin typeface="Cambria"/>
              <a:ea typeface="Cambria"/>
              <a:cs typeface="Cambria"/>
              <a:sym typeface="Cambria"/>
            </a:endParaRPr>
          </a:p>
        </p:txBody>
      </p:sp>
      <p:sp>
        <p:nvSpPr>
          <p:cNvPr id="247" name="Google Shape;247;p5"/>
          <p:cNvSpPr txBox="1"/>
          <p:nvPr/>
        </p:nvSpPr>
        <p:spPr>
          <a:xfrm>
            <a:off x="5276134" y="2505075"/>
            <a:ext cx="8233468" cy="1310021"/>
          </a:xfrm>
          <a:prstGeom prst="rect">
            <a:avLst/>
          </a:prstGeom>
          <a:noFill/>
          <a:ln>
            <a:noFill/>
          </a:ln>
        </p:spPr>
        <p:txBody>
          <a:bodyPr spcFirstLastPara="1" wrap="square" lIns="182850" tIns="91400" rIns="182850" bIns="91400" anchor="t" anchorCtr="0">
            <a:spAutoFit/>
          </a:bodyPr>
          <a:lstStyle/>
          <a:p>
            <a:pPr marL="0" marR="0" lvl="0" indent="0" algn="ctr" rtl="0">
              <a:lnSpc>
                <a:spcPct val="120000"/>
              </a:lnSpc>
              <a:spcBef>
                <a:spcPts val="0"/>
              </a:spcBef>
              <a:spcAft>
                <a:spcPts val="1000"/>
              </a:spcAft>
              <a:buNone/>
            </a:pPr>
            <a:r>
              <a:rPr lang="en-US" sz="5400" b="1" i="0" u="none" strike="noStrike" cap="none" dirty="0" smtClean="0">
                <a:solidFill>
                  <a:srgbClr val="FF0000"/>
                </a:solidFill>
                <a:latin typeface="Palatino Linotype"/>
                <a:ea typeface="Palatino Linotype"/>
                <a:cs typeface="Palatino Linotype"/>
                <a:sym typeface="Palatino Linotype"/>
              </a:rPr>
              <a:t>TIẾT 4:</a:t>
            </a:r>
            <a:endParaRPr sz="2000" b="1" dirty="0">
              <a:solidFill>
                <a:srgbClr val="FF0000"/>
              </a:solidFill>
            </a:endParaRPr>
          </a:p>
        </p:txBody>
      </p:sp>
    </p:spTree>
    <p:extLst>
      <p:ext uri="{BB962C8B-B14F-4D97-AF65-F5344CB8AC3E}">
        <p14:creationId xmlns:p14="http://schemas.microsoft.com/office/powerpoint/2010/main" val="33418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5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98"/>
        <p:cNvGrpSpPr/>
        <p:nvPr/>
      </p:nvGrpSpPr>
      <p:grpSpPr>
        <a:xfrm>
          <a:off x="0" y="0"/>
          <a:ext cx="0" cy="0"/>
          <a:chOff x="0" y="0"/>
          <a:chExt cx="0" cy="0"/>
        </a:xfrm>
      </p:grpSpPr>
      <p:grpSp>
        <p:nvGrpSpPr>
          <p:cNvPr id="399" name="Google Shape;399;p14"/>
          <p:cNvGrpSpPr/>
          <p:nvPr/>
        </p:nvGrpSpPr>
        <p:grpSpPr>
          <a:xfrm>
            <a:off x="9695926" y="3296266"/>
            <a:ext cx="7811024" cy="5951149"/>
            <a:chOff x="9695926" y="3296266"/>
            <a:chExt cx="7811024" cy="5951149"/>
          </a:xfrm>
        </p:grpSpPr>
        <p:sp>
          <p:nvSpPr>
            <p:cNvPr id="400" name="Google Shape;400;p14"/>
            <p:cNvSpPr/>
            <p:nvPr/>
          </p:nvSpPr>
          <p:spPr>
            <a:xfrm rot="5400000">
              <a:off x="10814682" y="2555147"/>
              <a:ext cx="5573512" cy="7811024"/>
            </a:xfrm>
            <a:custGeom>
              <a:avLst/>
              <a:gdLst/>
              <a:ahLst/>
              <a:cxnLst/>
              <a:rect l="l" t="t" r="r" b="b"/>
              <a:pathLst>
                <a:path w="3528031" h="4944375" extrusionOk="0">
                  <a:moveTo>
                    <a:pt x="0" y="0"/>
                  </a:moveTo>
                  <a:lnTo>
                    <a:pt x="3528031" y="0"/>
                  </a:lnTo>
                  <a:lnTo>
                    <a:pt x="3528031" y="4944375"/>
                  </a:lnTo>
                  <a:lnTo>
                    <a:pt x="0" y="4944375"/>
                  </a:lnTo>
                  <a:lnTo>
                    <a:pt x="0" y="0"/>
                  </a:lnTo>
                  <a:close/>
                </a:path>
              </a:pathLst>
            </a:custGeom>
            <a:blipFill rotWithShape="1">
              <a:blip r:embed="rId3">
                <a:alphaModFix/>
              </a:blip>
              <a:stretch>
                <a:fillRect t="-7101" r="-6160"/>
              </a:stretch>
            </a:blipFill>
            <a:ln>
              <a:noFill/>
            </a:ln>
          </p:spPr>
        </p:sp>
        <p:sp>
          <p:nvSpPr>
            <p:cNvPr id="401" name="Google Shape;401;p14"/>
            <p:cNvSpPr/>
            <p:nvPr/>
          </p:nvSpPr>
          <p:spPr>
            <a:xfrm>
              <a:off x="12323243" y="3296266"/>
              <a:ext cx="2556390" cy="755272"/>
            </a:xfrm>
            <a:custGeom>
              <a:avLst/>
              <a:gdLst/>
              <a:ahLst/>
              <a:cxnLst/>
              <a:rect l="l" t="t" r="r" b="b"/>
              <a:pathLst>
                <a:path w="1618194" h="478087" extrusionOk="0">
                  <a:moveTo>
                    <a:pt x="0" y="0"/>
                  </a:moveTo>
                  <a:lnTo>
                    <a:pt x="1618193" y="0"/>
                  </a:lnTo>
                  <a:lnTo>
                    <a:pt x="1618193" y="478088"/>
                  </a:lnTo>
                  <a:lnTo>
                    <a:pt x="0" y="478088"/>
                  </a:lnTo>
                  <a:lnTo>
                    <a:pt x="0" y="0"/>
                  </a:lnTo>
                  <a:close/>
                </a:path>
              </a:pathLst>
            </a:custGeom>
            <a:blipFill rotWithShape="1">
              <a:blip r:embed="rId4">
                <a:alphaModFix/>
              </a:blip>
              <a:stretch>
                <a:fillRect/>
              </a:stretch>
            </a:blipFill>
            <a:ln>
              <a:noFill/>
            </a:ln>
          </p:spPr>
        </p:sp>
      </p:grpSp>
      <p:grpSp>
        <p:nvGrpSpPr>
          <p:cNvPr id="402" name="Google Shape;402;p14"/>
          <p:cNvGrpSpPr/>
          <p:nvPr/>
        </p:nvGrpSpPr>
        <p:grpSpPr>
          <a:xfrm>
            <a:off x="781048" y="3365939"/>
            <a:ext cx="7923603" cy="5881477"/>
            <a:chOff x="781048" y="3365939"/>
            <a:chExt cx="7923603" cy="5881477"/>
          </a:xfrm>
        </p:grpSpPr>
        <p:sp>
          <p:nvSpPr>
            <p:cNvPr id="403" name="Google Shape;403;p14"/>
            <p:cNvSpPr/>
            <p:nvPr/>
          </p:nvSpPr>
          <p:spPr>
            <a:xfrm rot="5400000">
              <a:off x="1956094" y="2498858"/>
              <a:ext cx="5573512" cy="7923603"/>
            </a:xfrm>
            <a:custGeom>
              <a:avLst/>
              <a:gdLst/>
              <a:ahLst/>
              <a:cxnLst/>
              <a:rect l="l" t="t" r="r" b="b"/>
              <a:pathLst>
                <a:path w="3528031" h="4944375" extrusionOk="0">
                  <a:moveTo>
                    <a:pt x="0" y="0"/>
                  </a:moveTo>
                  <a:lnTo>
                    <a:pt x="3528032" y="0"/>
                  </a:lnTo>
                  <a:lnTo>
                    <a:pt x="3528032" y="4944375"/>
                  </a:lnTo>
                  <a:lnTo>
                    <a:pt x="0" y="4944375"/>
                  </a:lnTo>
                  <a:lnTo>
                    <a:pt x="0" y="0"/>
                  </a:lnTo>
                  <a:close/>
                </a:path>
              </a:pathLst>
            </a:custGeom>
            <a:blipFill rotWithShape="1">
              <a:blip r:embed="rId5">
                <a:alphaModFix/>
              </a:blip>
              <a:stretch>
                <a:fillRect t="-7101" r="-6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4"/>
            <p:cNvSpPr/>
            <p:nvPr/>
          </p:nvSpPr>
          <p:spPr>
            <a:xfrm>
              <a:off x="3670959" y="3365939"/>
              <a:ext cx="2271175" cy="971964"/>
            </a:xfrm>
            <a:custGeom>
              <a:avLst/>
              <a:gdLst/>
              <a:ahLst/>
              <a:cxnLst/>
              <a:rect l="l" t="t" r="r" b="b"/>
              <a:pathLst>
                <a:path w="1437653" h="615253" extrusionOk="0">
                  <a:moveTo>
                    <a:pt x="0" y="0"/>
                  </a:moveTo>
                  <a:lnTo>
                    <a:pt x="1437653" y="0"/>
                  </a:lnTo>
                  <a:lnTo>
                    <a:pt x="1437653" y="615253"/>
                  </a:lnTo>
                  <a:lnTo>
                    <a:pt x="0" y="615253"/>
                  </a:lnTo>
                  <a:lnTo>
                    <a:pt x="0" y="0"/>
                  </a:lnTo>
                  <a:close/>
                </a:path>
              </a:pathLst>
            </a:custGeom>
            <a:blipFill rotWithShape="1">
              <a:blip r:embed="rId6">
                <a:alphaModFix/>
              </a:blip>
              <a:stretch>
                <a:fillRect/>
              </a:stretch>
            </a:blipFill>
            <a:ln>
              <a:noFill/>
            </a:ln>
          </p:spPr>
        </p:sp>
      </p:grpSp>
      <p:sp>
        <p:nvSpPr>
          <p:cNvPr id="405" name="Google Shape;405;p14"/>
          <p:cNvSpPr/>
          <p:nvPr/>
        </p:nvSpPr>
        <p:spPr>
          <a:xfrm>
            <a:off x="1403956" y="1269583"/>
            <a:ext cx="632691" cy="803649"/>
          </a:xfrm>
          <a:custGeom>
            <a:avLst/>
            <a:gdLst/>
            <a:ahLst/>
            <a:cxnLst/>
            <a:rect l="l" t="t" r="r" b="b"/>
            <a:pathLst>
              <a:path w="632691" h="803649" extrusionOk="0">
                <a:moveTo>
                  <a:pt x="0" y="0"/>
                </a:moveTo>
                <a:lnTo>
                  <a:pt x="632691" y="0"/>
                </a:lnTo>
                <a:lnTo>
                  <a:pt x="632691" y="803649"/>
                </a:lnTo>
                <a:lnTo>
                  <a:pt x="0" y="803649"/>
                </a:lnTo>
                <a:lnTo>
                  <a:pt x="0" y="0"/>
                </a:lnTo>
                <a:close/>
              </a:path>
            </a:pathLst>
          </a:custGeom>
          <a:blipFill rotWithShape="1">
            <a:blip r:embed="rId7">
              <a:alphaModFix/>
            </a:blip>
            <a:stretch>
              <a:fillRect/>
            </a:stretch>
          </a:blipFill>
          <a:ln>
            <a:noFill/>
          </a:ln>
        </p:spPr>
      </p:sp>
      <p:sp>
        <p:nvSpPr>
          <p:cNvPr id="406" name="Google Shape;406;p14"/>
          <p:cNvSpPr/>
          <p:nvPr/>
        </p:nvSpPr>
        <p:spPr>
          <a:xfrm>
            <a:off x="16322808" y="1269583"/>
            <a:ext cx="632691" cy="803649"/>
          </a:xfrm>
          <a:custGeom>
            <a:avLst/>
            <a:gdLst/>
            <a:ahLst/>
            <a:cxnLst/>
            <a:rect l="l" t="t" r="r" b="b"/>
            <a:pathLst>
              <a:path w="632691" h="803649" extrusionOk="0">
                <a:moveTo>
                  <a:pt x="0" y="0"/>
                </a:moveTo>
                <a:lnTo>
                  <a:pt x="632691" y="0"/>
                </a:lnTo>
                <a:lnTo>
                  <a:pt x="632691" y="803649"/>
                </a:lnTo>
                <a:lnTo>
                  <a:pt x="0" y="803649"/>
                </a:lnTo>
                <a:lnTo>
                  <a:pt x="0" y="0"/>
                </a:lnTo>
                <a:close/>
              </a:path>
            </a:pathLst>
          </a:custGeom>
          <a:blipFill rotWithShape="1">
            <a:blip r:embed="rId7">
              <a:alphaModFix/>
            </a:blip>
            <a:stretch>
              <a:fillRect/>
            </a:stretch>
          </a:blipFill>
          <a:ln>
            <a:noFill/>
          </a:ln>
        </p:spPr>
      </p:sp>
      <p:sp>
        <p:nvSpPr>
          <p:cNvPr id="407" name="Google Shape;407;p14"/>
          <p:cNvSpPr txBox="1"/>
          <p:nvPr/>
        </p:nvSpPr>
        <p:spPr>
          <a:xfrm>
            <a:off x="4218645" y="1056253"/>
            <a:ext cx="653646"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E</a:t>
            </a:r>
            <a:endParaRPr/>
          </a:p>
        </p:txBody>
      </p:sp>
      <p:sp>
        <p:nvSpPr>
          <p:cNvPr id="408" name="Google Shape;408;p14"/>
          <p:cNvSpPr txBox="1"/>
          <p:nvPr/>
        </p:nvSpPr>
        <p:spPr>
          <a:xfrm rot="-155305">
            <a:off x="6025801" y="1056276"/>
            <a:ext cx="766691"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P</a:t>
            </a:r>
            <a:endParaRPr/>
          </a:p>
        </p:txBody>
      </p:sp>
      <p:sp>
        <p:nvSpPr>
          <p:cNvPr id="409" name="Google Shape;409;p14"/>
          <p:cNvSpPr txBox="1"/>
          <p:nvPr/>
        </p:nvSpPr>
        <p:spPr>
          <a:xfrm rot="60000">
            <a:off x="5054321" y="1056259"/>
            <a:ext cx="766691"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E</a:t>
            </a:r>
            <a:endParaRPr/>
          </a:p>
        </p:txBody>
      </p:sp>
      <p:sp>
        <p:nvSpPr>
          <p:cNvPr id="410" name="Google Shape;410;p14"/>
          <p:cNvSpPr txBox="1"/>
          <p:nvPr/>
        </p:nvSpPr>
        <p:spPr>
          <a:xfrm rot="-77320">
            <a:off x="7014887" y="1056259"/>
            <a:ext cx="395827"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I</a:t>
            </a:r>
            <a:endParaRPr/>
          </a:p>
        </p:txBody>
      </p:sp>
      <p:sp>
        <p:nvSpPr>
          <p:cNvPr id="411" name="Google Shape;411;p14"/>
          <p:cNvSpPr txBox="1"/>
          <p:nvPr/>
        </p:nvSpPr>
        <p:spPr>
          <a:xfrm rot="165592">
            <a:off x="7633560" y="1056276"/>
            <a:ext cx="766691"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N</a:t>
            </a:r>
            <a:endParaRPr/>
          </a:p>
        </p:txBody>
      </p:sp>
      <p:sp>
        <p:nvSpPr>
          <p:cNvPr id="412" name="Google Shape;412;p14"/>
          <p:cNvSpPr txBox="1"/>
          <p:nvPr/>
        </p:nvSpPr>
        <p:spPr>
          <a:xfrm>
            <a:off x="2312872" y="1056253"/>
            <a:ext cx="911352"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S</a:t>
            </a:r>
            <a:endParaRPr/>
          </a:p>
        </p:txBody>
      </p:sp>
      <p:sp>
        <p:nvSpPr>
          <p:cNvPr id="413" name="Google Shape;413;p14"/>
          <p:cNvSpPr txBox="1"/>
          <p:nvPr/>
        </p:nvSpPr>
        <p:spPr>
          <a:xfrm>
            <a:off x="8704651" y="1056253"/>
            <a:ext cx="653646"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G</a:t>
            </a:r>
            <a:endParaRPr/>
          </a:p>
        </p:txBody>
      </p:sp>
      <p:sp>
        <p:nvSpPr>
          <p:cNvPr id="414" name="Google Shape;414;p14"/>
          <p:cNvSpPr txBox="1"/>
          <p:nvPr/>
        </p:nvSpPr>
        <p:spPr>
          <a:xfrm rot="-155305">
            <a:off x="3254558" y="1056276"/>
            <a:ext cx="766691" cy="121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a:solidFill>
                  <a:srgbClr val="FFF9E7"/>
                </a:solidFill>
                <a:latin typeface="Arial"/>
                <a:ea typeface="Arial"/>
                <a:cs typeface="Arial"/>
                <a:sym typeface="Arial"/>
              </a:rPr>
              <a:t>L</a:t>
            </a:r>
            <a:endParaRPr/>
          </a:p>
        </p:txBody>
      </p:sp>
      <p:sp>
        <p:nvSpPr>
          <p:cNvPr id="415" name="Google Shape;415;p14"/>
          <p:cNvSpPr/>
          <p:nvPr/>
        </p:nvSpPr>
        <p:spPr>
          <a:xfrm>
            <a:off x="6573907" y="2031072"/>
            <a:ext cx="4749459"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i="1">
                <a:solidFill>
                  <a:srgbClr val="204559"/>
                </a:solidFill>
                <a:latin typeface="Cambria"/>
                <a:ea typeface="Cambria"/>
                <a:cs typeface="Cambria"/>
                <a:sym typeface="Cambria"/>
              </a:rPr>
              <a:t>1. Biệt ngữ xã hội</a:t>
            </a:r>
            <a:endParaRPr/>
          </a:p>
        </p:txBody>
      </p:sp>
      <p:sp>
        <p:nvSpPr>
          <p:cNvPr id="416" name="Google Shape;416;p14"/>
          <p:cNvSpPr txBox="1"/>
          <p:nvPr/>
        </p:nvSpPr>
        <p:spPr>
          <a:xfrm>
            <a:off x="4080257" y="484051"/>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dirty="0" smtClean="0">
                <a:solidFill>
                  <a:srgbClr val="204559"/>
                </a:solidFill>
                <a:latin typeface="Cambria"/>
                <a:ea typeface="Cambria"/>
                <a:cs typeface="Cambria"/>
                <a:sym typeface="Cambria"/>
              </a:rPr>
              <a:t>BIỆT </a:t>
            </a:r>
            <a:r>
              <a:rPr lang="en-US" sz="8000" b="1" dirty="0">
                <a:solidFill>
                  <a:srgbClr val="204559"/>
                </a:solidFill>
                <a:latin typeface="Cambria"/>
                <a:ea typeface="Cambria"/>
                <a:cs typeface="Cambria"/>
                <a:sym typeface="Cambria"/>
              </a:rPr>
              <a:t>NGỮ XÃ HỘI </a:t>
            </a:r>
            <a:endParaRPr sz="8000" b="1" dirty="0">
              <a:solidFill>
                <a:srgbClr val="204559"/>
              </a:solidFill>
              <a:latin typeface="Cambria"/>
              <a:ea typeface="Cambria"/>
              <a:cs typeface="Cambria"/>
              <a:sym typeface="Cambria"/>
            </a:endParaRPr>
          </a:p>
        </p:txBody>
      </p:sp>
      <p:sp>
        <p:nvSpPr>
          <p:cNvPr id="417" name="Google Shape;417;p14"/>
          <p:cNvSpPr txBox="1"/>
          <p:nvPr/>
        </p:nvSpPr>
        <p:spPr>
          <a:xfrm>
            <a:off x="3148978" y="4295624"/>
            <a:ext cx="30751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rgbClr val="161616"/>
                </a:solidFill>
                <a:latin typeface="Cambria"/>
                <a:ea typeface="Cambria"/>
                <a:cs typeface="Cambria"/>
                <a:sym typeface="Cambria"/>
              </a:rPr>
              <a:t>Tác dụng</a:t>
            </a:r>
            <a:endParaRPr sz="4000" b="1" u="sng" strike="noStrike">
              <a:solidFill>
                <a:srgbClr val="161616"/>
              </a:solidFill>
              <a:latin typeface="Cambria"/>
              <a:ea typeface="Cambria"/>
              <a:cs typeface="Cambria"/>
              <a:sym typeface="Cambria"/>
            </a:endParaRPr>
          </a:p>
        </p:txBody>
      </p:sp>
      <p:sp>
        <p:nvSpPr>
          <p:cNvPr id="418" name="Google Shape;418;p14"/>
          <p:cNvSpPr txBox="1"/>
          <p:nvPr/>
        </p:nvSpPr>
        <p:spPr>
          <a:xfrm>
            <a:off x="1259593" y="5283491"/>
            <a:ext cx="7169566"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rgbClr val="161616"/>
                </a:solidFill>
                <a:latin typeface="Cambria"/>
                <a:ea typeface="Cambria"/>
                <a:cs typeface="Cambria"/>
                <a:sym typeface="Cambria"/>
              </a:rPr>
              <a:t>Làm cho bức tranh cuộc sống của một đối tượng  cụ thể hiện lên chân thực, sinh động.</a:t>
            </a:r>
            <a:endParaRPr/>
          </a:p>
        </p:txBody>
      </p:sp>
      <p:sp>
        <p:nvSpPr>
          <p:cNvPr id="419" name="Google Shape;419;p14"/>
          <p:cNvSpPr txBox="1"/>
          <p:nvPr/>
        </p:nvSpPr>
        <p:spPr>
          <a:xfrm>
            <a:off x="9977475" y="5209086"/>
            <a:ext cx="7169566" cy="3785652"/>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rgbClr val="000000"/>
              </a:buClr>
              <a:buSzPts val="4000"/>
              <a:buFont typeface="Arial"/>
              <a:buChar char="•"/>
            </a:pPr>
            <a:r>
              <a:rPr lang="en-US" sz="4000">
                <a:solidFill>
                  <a:srgbClr val="000000"/>
                </a:solidFill>
                <a:latin typeface="Cambria"/>
                <a:ea typeface="Cambria"/>
                <a:cs typeface="Cambria"/>
                <a:sym typeface="Cambria"/>
              </a:rPr>
              <a:t>Chỉ sử dụng hạn chế, phù hợp với đối tượng và mục đích giao tiếp.</a:t>
            </a:r>
            <a:endParaRPr/>
          </a:p>
          <a:p>
            <a:pPr marL="571500" marR="0" lvl="0" indent="-571500" algn="just" rtl="0">
              <a:spcBef>
                <a:spcPts val="0"/>
              </a:spcBef>
              <a:spcAft>
                <a:spcPts val="0"/>
              </a:spcAft>
              <a:buClr>
                <a:srgbClr val="000000"/>
              </a:buClr>
              <a:buSzPts val="4000"/>
              <a:buFont typeface="Arial"/>
              <a:buChar char="•"/>
            </a:pPr>
            <a:r>
              <a:rPr lang="en-US" sz="4000">
                <a:solidFill>
                  <a:srgbClr val="000000"/>
                </a:solidFill>
                <a:latin typeface="Cambria"/>
                <a:ea typeface="Cambria"/>
                <a:cs typeface="Cambria"/>
                <a:sym typeface="Cambria"/>
              </a:rPr>
              <a:t>Tránh dùng biệt ngữ trong những hoàn cảnh giao tiếp bình thường.</a:t>
            </a:r>
            <a:endParaRPr/>
          </a:p>
        </p:txBody>
      </p:sp>
      <p:sp>
        <p:nvSpPr>
          <p:cNvPr id="420" name="Google Shape;420;p14"/>
          <p:cNvSpPr txBox="1"/>
          <p:nvPr/>
        </p:nvSpPr>
        <p:spPr>
          <a:xfrm>
            <a:off x="12071305" y="4295624"/>
            <a:ext cx="30751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mbria"/>
                <a:ea typeface="Cambria"/>
                <a:cs typeface="Cambria"/>
                <a:sym typeface="Cambria"/>
              </a:rPr>
              <a:t>Lưu ý</a:t>
            </a:r>
            <a:endParaRPr sz="4000" b="1" u="sng" strike="noStrike">
              <a:solidFill>
                <a:schemeClr val="dk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Effect transition="in" filter="fade">
                                      <p:cBhvr>
                                        <p:cTn id="12" dur="500"/>
                                        <p:tgtEl>
                                          <p:spTgt spid="4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8"/>
                                        </p:tgtEl>
                                        <p:attrNameLst>
                                          <p:attrName>style.visibility</p:attrName>
                                        </p:attrNameLst>
                                      </p:cBhvr>
                                      <p:to>
                                        <p:strVal val="visible"/>
                                      </p:to>
                                    </p:set>
                                    <p:animEffect transition="in" filter="fade">
                                      <p:cBhvr>
                                        <p:cTn id="17" dur="500"/>
                                        <p:tgtEl>
                                          <p:spTgt spid="4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500"/>
                                        <p:tgtEl>
                                          <p:spTgt spid="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fade">
                                      <p:cBhvr>
                                        <p:cTn id="27" dur="500"/>
                                        <p:tgtEl>
                                          <p:spTgt spid="4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9"/>
                                        </p:tgtEl>
                                        <p:attrNameLst>
                                          <p:attrName>style.visibility</p:attrName>
                                        </p:attrNameLst>
                                      </p:cBhvr>
                                      <p:to>
                                        <p:strVal val="visible"/>
                                      </p:to>
                                    </p:set>
                                    <p:animEffect transition="in" filter="fade">
                                      <p:cBhvr>
                                        <p:cTn id="32"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424"/>
        <p:cNvGrpSpPr/>
        <p:nvPr/>
      </p:nvGrpSpPr>
      <p:grpSpPr>
        <a:xfrm>
          <a:off x="0" y="0"/>
          <a:ext cx="0" cy="0"/>
          <a:chOff x="0" y="0"/>
          <a:chExt cx="0" cy="0"/>
        </a:xfrm>
      </p:grpSpPr>
      <p:sp>
        <p:nvSpPr>
          <p:cNvPr id="425" name="Google Shape;425;p15"/>
          <p:cNvSpPr/>
          <p:nvPr/>
        </p:nvSpPr>
        <p:spPr>
          <a:xfrm>
            <a:off x="15013945" y="0"/>
            <a:ext cx="3274055" cy="3620074"/>
          </a:xfrm>
          <a:custGeom>
            <a:avLst/>
            <a:gdLst/>
            <a:ahLst/>
            <a:cxnLst/>
            <a:rect l="l" t="t" r="r" b="b"/>
            <a:pathLst>
              <a:path w="5753137" h="5753137" extrusionOk="0">
                <a:moveTo>
                  <a:pt x="0" y="0"/>
                </a:moveTo>
                <a:lnTo>
                  <a:pt x="5753137" y="0"/>
                </a:lnTo>
                <a:lnTo>
                  <a:pt x="5753137" y="5753136"/>
                </a:lnTo>
                <a:lnTo>
                  <a:pt x="0" y="5753136"/>
                </a:lnTo>
                <a:lnTo>
                  <a:pt x="0" y="0"/>
                </a:lnTo>
                <a:close/>
              </a:path>
            </a:pathLst>
          </a:custGeom>
          <a:blipFill rotWithShape="1">
            <a:blip r:embed="rId3">
              <a:alphaModFix/>
            </a:blip>
            <a:stretch>
              <a:fillRect t="-58924" r="-75712"/>
            </a:stretch>
          </a:blipFill>
          <a:ln>
            <a:noFill/>
          </a:ln>
        </p:spPr>
      </p:sp>
      <p:sp>
        <p:nvSpPr>
          <p:cNvPr id="426" name="Google Shape;426;p15"/>
          <p:cNvSpPr/>
          <p:nvPr/>
        </p:nvSpPr>
        <p:spPr>
          <a:xfrm rot="1375446" flipH="1">
            <a:off x="13317497" y="8050292"/>
            <a:ext cx="4680696" cy="3294040"/>
          </a:xfrm>
          <a:custGeom>
            <a:avLst/>
            <a:gdLst/>
            <a:ahLst/>
            <a:cxnLst/>
            <a:rect l="l" t="t" r="r" b="b"/>
            <a:pathLst>
              <a:path w="4680696" h="3294040" extrusionOk="0">
                <a:moveTo>
                  <a:pt x="4680696" y="0"/>
                </a:moveTo>
                <a:lnTo>
                  <a:pt x="0" y="0"/>
                </a:lnTo>
                <a:lnTo>
                  <a:pt x="0" y="3294040"/>
                </a:lnTo>
                <a:lnTo>
                  <a:pt x="4680696" y="3294040"/>
                </a:lnTo>
                <a:lnTo>
                  <a:pt x="4680696" y="0"/>
                </a:lnTo>
                <a:close/>
              </a:path>
            </a:pathLst>
          </a:custGeom>
          <a:blipFill rotWithShape="1">
            <a:blip r:embed="rId4">
              <a:alphaModFix/>
            </a:blip>
            <a:stretch>
              <a:fillRect/>
            </a:stretch>
          </a:blipFill>
          <a:ln>
            <a:noFill/>
          </a:ln>
        </p:spPr>
      </p:sp>
      <p:grpSp>
        <p:nvGrpSpPr>
          <p:cNvPr id="427" name="Google Shape;427;p15"/>
          <p:cNvGrpSpPr/>
          <p:nvPr/>
        </p:nvGrpSpPr>
        <p:grpSpPr>
          <a:xfrm rot="-307068">
            <a:off x="461304" y="4177739"/>
            <a:ext cx="3976887" cy="4131106"/>
            <a:chOff x="180763" y="1701525"/>
            <a:chExt cx="7798987" cy="8101424"/>
          </a:xfrm>
        </p:grpSpPr>
        <p:sp>
          <p:nvSpPr>
            <p:cNvPr id="428" name="Google Shape;428;p15"/>
            <p:cNvSpPr/>
            <p:nvPr/>
          </p:nvSpPr>
          <p:spPr>
            <a:xfrm>
              <a:off x="180763" y="2200365"/>
              <a:ext cx="7798987" cy="7602584"/>
            </a:xfrm>
            <a:custGeom>
              <a:avLst/>
              <a:gdLst/>
              <a:ahLst/>
              <a:cxnLst/>
              <a:rect l="l" t="t" r="r" b="b"/>
              <a:pathLst>
                <a:path w="9323678" h="9088879" extrusionOk="0">
                  <a:moveTo>
                    <a:pt x="0" y="0"/>
                  </a:moveTo>
                  <a:lnTo>
                    <a:pt x="9323678" y="0"/>
                  </a:lnTo>
                  <a:lnTo>
                    <a:pt x="9323678" y="9088879"/>
                  </a:lnTo>
                  <a:lnTo>
                    <a:pt x="0" y="9088879"/>
                  </a:lnTo>
                  <a:lnTo>
                    <a:pt x="0" y="0"/>
                  </a:lnTo>
                  <a:close/>
                </a:path>
              </a:pathLst>
            </a:custGeom>
            <a:blipFill rotWithShape="1">
              <a:blip r:embed="rId5">
                <a:alphaModFix/>
              </a:blip>
              <a:stretch>
                <a:fillRect b="-45036"/>
              </a:stretch>
            </a:blipFill>
            <a:ln>
              <a:noFill/>
            </a:ln>
          </p:spPr>
        </p:sp>
        <p:sp>
          <p:nvSpPr>
            <p:cNvPr id="429" name="Google Shape;429;p15"/>
            <p:cNvSpPr/>
            <p:nvPr/>
          </p:nvSpPr>
          <p:spPr>
            <a:xfrm>
              <a:off x="2933010" y="1701525"/>
              <a:ext cx="3376869" cy="997679"/>
            </a:xfrm>
            <a:custGeom>
              <a:avLst/>
              <a:gdLst/>
              <a:ahLst/>
              <a:cxnLst/>
              <a:rect l="l" t="t" r="r" b="b"/>
              <a:pathLst>
                <a:path w="3376869" h="997679" extrusionOk="0">
                  <a:moveTo>
                    <a:pt x="0" y="0"/>
                  </a:moveTo>
                  <a:lnTo>
                    <a:pt x="3376870" y="0"/>
                  </a:lnTo>
                  <a:lnTo>
                    <a:pt x="3376870" y="997679"/>
                  </a:lnTo>
                  <a:lnTo>
                    <a:pt x="0" y="997679"/>
                  </a:lnTo>
                  <a:lnTo>
                    <a:pt x="0" y="0"/>
                  </a:lnTo>
                  <a:close/>
                </a:path>
              </a:pathLst>
            </a:custGeom>
            <a:blipFill rotWithShape="1">
              <a:blip r:embed="rId6">
                <a:alphaModFix/>
              </a:blip>
              <a:stretch>
                <a:fillRect/>
              </a:stretch>
            </a:blipFill>
            <a:ln>
              <a:noFill/>
            </a:ln>
          </p:spPr>
        </p:sp>
      </p:grpSp>
      <p:sp>
        <p:nvSpPr>
          <p:cNvPr id="430" name="Google Shape;430;p15"/>
          <p:cNvSpPr/>
          <p:nvPr/>
        </p:nvSpPr>
        <p:spPr>
          <a:xfrm rot="377977">
            <a:off x="16253112" y="133328"/>
            <a:ext cx="1676741" cy="1249934"/>
          </a:xfrm>
          <a:custGeom>
            <a:avLst/>
            <a:gdLst/>
            <a:ahLst/>
            <a:cxnLst/>
            <a:rect l="l" t="t" r="r" b="b"/>
            <a:pathLst>
              <a:path w="1676741" h="1249934" extrusionOk="0">
                <a:moveTo>
                  <a:pt x="0" y="0"/>
                </a:moveTo>
                <a:lnTo>
                  <a:pt x="1676741" y="0"/>
                </a:lnTo>
                <a:lnTo>
                  <a:pt x="1676741" y="1249934"/>
                </a:lnTo>
                <a:lnTo>
                  <a:pt x="0" y="1249934"/>
                </a:lnTo>
                <a:lnTo>
                  <a:pt x="0" y="0"/>
                </a:lnTo>
                <a:close/>
              </a:path>
            </a:pathLst>
          </a:custGeom>
          <a:blipFill rotWithShape="1">
            <a:blip r:embed="rId7">
              <a:alphaModFix/>
            </a:blip>
            <a:stretch>
              <a:fillRect/>
            </a:stretch>
          </a:blipFill>
          <a:ln>
            <a:noFill/>
          </a:ln>
        </p:spPr>
      </p:sp>
      <p:sp>
        <p:nvSpPr>
          <p:cNvPr id="431" name="Google Shape;431;p15"/>
          <p:cNvSpPr/>
          <p:nvPr/>
        </p:nvSpPr>
        <p:spPr>
          <a:xfrm rot="-968058">
            <a:off x="955833" y="5069640"/>
            <a:ext cx="670398" cy="741796"/>
          </a:xfrm>
          <a:custGeom>
            <a:avLst/>
            <a:gdLst/>
            <a:ahLst/>
            <a:cxnLst/>
            <a:rect l="l" t="t" r="r" b="b"/>
            <a:pathLst>
              <a:path w="778373" h="861270" extrusionOk="0">
                <a:moveTo>
                  <a:pt x="0" y="0"/>
                </a:moveTo>
                <a:lnTo>
                  <a:pt x="778373" y="0"/>
                </a:lnTo>
                <a:lnTo>
                  <a:pt x="778373" y="861270"/>
                </a:lnTo>
                <a:lnTo>
                  <a:pt x="0" y="861270"/>
                </a:lnTo>
                <a:lnTo>
                  <a:pt x="0" y="0"/>
                </a:lnTo>
                <a:close/>
              </a:path>
            </a:pathLst>
          </a:custGeom>
          <a:blipFill rotWithShape="1">
            <a:blip r:embed="rId8">
              <a:alphaModFix/>
            </a:blip>
            <a:stretch>
              <a:fillRect/>
            </a:stretch>
          </a:blipFill>
          <a:ln>
            <a:noFill/>
          </a:ln>
        </p:spPr>
      </p:sp>
      <p:sp>
        <p:nvSpPr>
          <p:cNvPr id="432" name="Google Shape;432;p15"/>
          <p:cNvSpPr/>
          <p:nvPr/>
        </p:nvSpPr>
        <p:spPr>
          <a:xfrm rot="-916752" flipH="1">
            <a:off x="1973806" y="7724012"/>
            <a:ext cx="1802589" cy="1753427"/>
          </a:xfrm>
          <a:custGeom>
            <a:avLst/>
            <a:gdLst/>
            <a:ahLst/>
            <a:cxnLst/>
            <a:rect l="l" t="t" r="r" b="b"/>
            <a:pathLst>
              <a:path w="1055696" h="1026904" extrusionOk="0">
                <a:moveTo>
                  <a:pt x="1055696" y="0"/>
                </a:moveTo>
                <a:lnTo>
                  <a:pt x="0" y="0"/>
                </a:lnTo>
                <a:lnTo>
                  <a:pt x="0" y="1026904"/>
                </a:lnTo>
                <a:lnTo>
                  <a:pt x="1055696" y="1026904"/>
                </a:lnTo>
                <a:lnTo>
                  <a:pt x="1055696" y="0"/>
                </a:lnTo>
                <a:close/>
              </a:path>
            </a:pathLst>
          </a:custGeom>
          <a:blipFill rotWithShape="1">
            <a:blip r:embed="rId9">
              <a:alphaModFix/>
            </a:blip>
            <a:stretch>
              <a:fillRect/>
            </a:stretch>
          </a:blipFill>
          <a:ln>
            <a:noFill/>
          </a:ln>
        </p:spPr>
      </p:sp>
      <p:sp>
        <p:nvSpPr>
          <p:cNvPr id="433" name="Google Shape;433;p15"/>
          <p:cNvSpPr txBox="1"/>
          <p:nvPr/>
        </p:nvSpPr>
        <p:spPr>
          <a:xfrm>
            <a:off x="1487203" y="6015859"/>
            <a:ext cx="2255681" cy="150163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4000">
                <a:solidFill>
                  <a:srgbClr val="161616"/>
                </a:solidFill>
                <a:latin typeface="Cambria"/>
                <a:ea typeface="Cambria"/>
                <a:cs typeface="Cambria"/>
                <a:sym typeface="Cambria"/>
              </a:rPr>
              <a:t>Bài tập 4</a:t>
            </a:r>
            <a:endParaRPr/>
          </a:p>
          <a:p>
            <a:pPr marL="0" marR="0" lvl="0" indent="0" algn="just" rtl="0">
              <a:lnSpc>
                <a:spcPct val="120000"/>
              </a:lnSpc>
              <a:spcBef>
                <a:spcPts val="0"/>
              </a:spcBef>
              <a:spcAft>
                <a:spcPts val="0"/>
              </a:spcAft>
              <a:buNone/>
            </a:pPr>
            <a:r>
              <a:rPr lang="en-US" sz="4000" i="1">
                <a:solidFill>
                  <a:srgbClr val="161616"/>
                </a:solidFill>
                <a:latin typeface="Cambria"/>
                <a:ea typeface="Cambria"/>
                <a:cs typeface="Cambria"/>
                <a:sym typeface="Cambria"/>
              </a:rPr>
              <a:t>SGK tr.17</a:t>
            </a:r>
            <a:endParaRPr/>
          </a:p>
        </p:txBody>
      </p:sp>
      <p:sp>
        <p:nvSpPr>
          <p:cNvPr id="434" name="Google Shape;434;p15"/>
          <p:cNvSpPr/>
          <p:nvPr/>
        </p:nvSpPr>
        <p:spPr>
          <a:xfrm>
            <a:off x="4949262" y="415714"/>
            <a:ext cx="7751693"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i="1">
                <a:solidFill>
                  <a:srgbClr val="204559"/>
                </a:solidFill>
                <a:latin typeface="Cambria"/>
                <a:ea typeface="Cambria"/>
                <a:cs typeface="Cambria"/>
                <a:sym typeface="Cambria"/>
              </a:rPr>
              <a:t>2. Thực hành biệt ngữ xã hội</a:t>
            </a:r>
            <a:endParaRPr sz="4500" b="1" i="1">
              <a:solidFill>
                <a:srgbClr val="204559"/>
              </a:solidFill>
              <a:latin typeface="Cambria"/>
              <a:ea typeface="Cambria"/>
              <a:cs typeface="Cambria"/>
              <a:sym typeface="Cambria"/>
            </a:endParaRPr>
          </a:p>
        </p:txBody>
      </p:sp>
      <p:graphicFrame>
        <p:nvGraphicFramePr>
          <p:cNvPr id="435" name="Google Shape;435;p15"/>
          <p:cNvGraphicFramePr/>
          <p:nvPr/>
        </p:nvGraphicFramePr>
        <p:xfrm>
          <a:off x="4797637" y="1516592"/>
          <a:ext cx="12734225" cy="8432386"/>
        </p:xfrm>
        <a:graphic>
          <a:graphicData uri="http://schemas.openxmlformats.org/drawingml/2006/table">
            <a:tbl>
              <a:tblPr>
                <a:noFill/>
                <a:tableStyleId>{10BCC6DA-E883-4800-86F7-5876E7DCF97C}</a:tableStyleId>
              </a:tblPr>
              <a:tblGrid>
                <a:gridCol w="993575"/>
                <a:gridCol w="1664375"/>
                <a:gridCol w="10076275"/>
              </a:tblGrid>
              <a:tr h="907600">
                <a:tc>
                  <a:txBody>
                    <a:bodyPr/>
                    <a:lstStyle/>
                    <a:p>
                      <a:pPr marL="0" marR="0" lvl="0" indent="0" algn="ctr" rtl="0">
                        <a:spcBef>
                          <a:spcPts val="0"/>
                        </a:spcBef>
                        <a:spcAft>
                          <a:spcPts val="0"/>
                        </a:spcAft>
                        <a:buNone/>
                      </a:pPr>
                      <a:r>
                        <a:rPr lang="en-US" sz="3200" b="1" u="none" strike="noStrike" cap="none">
                          <a:solidFill>
                            <a:schemeClr val="lt1"/>
                          </a:solidFill>
                          <a:latin typeface="Cambria"/>
                          <a:ea typeface="Cambria"/>
                          <a:cs typeface="Cambria"/>
                          <a:sym typeface="Cambria"/>
                        </a:rPr>
                        <a:t>Câu</a:t>
                      </a:r>
                      <a:endParaRPr sz="4800" u="none" strike="noStrike" cap="none">
                        <a:solidFill>
                          <a:schemeClr val="lt1"/>
                        </a:solidFill>
                        <a:latin typeface="Cambria"/>
                        <a:ea typeface="Cambria"/>
                        <a:cs typeface="Cambria"/>
                        <a:sym typeface="Cambria"/>
                      </a:endParaRPr>
                    </a:p>
                  </a:txBody>
                  <a:tcPr marL="54625" marR="54625" marT="47500" marB="47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BD7"/>
                    </a:solidFill>
                  </a:tcPr>
                </a:tc>
                <a:tc>
                  <a:txBody>
                    <a:bodyPr/>
                    <a:lstStyle/>
                    <a:p>
                      <a:pPr marL="0" marR="0" lvl="0" indent="0" algn="ctr" rtl="0">
                        <a:spcBef>
                          <a:spcPts val="0"/>
                        </a:spcBef>
                        <a:spcAft>
                          <a:spcPts val="0"/>
                        </a:spcAft>
                        <a:buNone/>
                      </a:pPr>
                      <a:r>
                        <a:rPr lang="en-US" sz="3200" b="1" u="none" strike="noStrike" cap="none">
                          <a:solidFill>
                            <a:schemeClr val="lt1"/>
                          </a:solidFill>
                          <a:latin typeface="Cambria"/>
                          <a:ea typeface="Cambria"/>
                          <a:cs typeface="Cambria"/>
                          <a:sym typeface="Cambria"/>
                        </a:rPr>
                        <a:t>Từ ngữ</a:t>
                      </a:r>
                      <a:endParaRPr sz="4800" u="none" strike="noStrike" cap="none">
                        <a:solidFill>
                          <a:schemeClr val="lt1"/>
                        </a:solidFill>
                        <a:latin typeface="Cambria"/>
                        <a:ea typeface="Cambria"/>
                        <a:cs typeface="Cambria"/>
                        <a:sym typeface="Cambria"/>
                      </a:endParaRPr>
                    </a:p>
                  </a:txBody>
                  <a:tcPr marL="54625" marR="54625" marT="47500" marB="47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BD7"/>
                    </a:solidFill>
                  </a:tcPr>
                </a:tc>
                <a:tc>
                  <a:txBody>
                    <a:bodyPr/>
                    <a:lstStyle/>
                    <a:p>
                      <a:pPr marL="0" marR="0" lvl="0" indent="0" algn="ctr" rtl="0">
                        <a:spcBef>
                          <a:spcPts val="0"/>
                        </a:spcBef>
                        <a:spcAft>
                          <a:spcPts val="0"/>
                        </a:spcAft>
                        <a:buNone/>
                      </a:pPr>
                      <a:r>
                        <a:rPr lang="en-US" sz="3200" b="1" u="none" strike="noStrike" cap="none">
                          <a:solidFill>
                            <a:schemeClr val="lt1"/>
                          </a:solidFill>
                          <a:latin typeface="Cambria"/>
                          <a:ea typeface="Cambria"/>
                          <a:cs typeface="Cambria"/>
                          <a:sym typeface="Cambria"/>
                        </a:rPr>
                        <a:t>Nhận xét cách sử dụng</a:t>
                      </a:r>
                      <a:endParaRPr sz="4800" u="none" strike="noStrike" cap="none">
                        <a:solidFill>
                          <a:schemeClr val="lt1"/>
                        </a:solidFill>
                        <a:latin typeface="Cambria"/>
                        <a:ea typeface="Cambria"/>
                        <a:cs typeface="Cambria"/>
                        <a:sym typeface="Cambria"/>
                      </a:endParaRPr>
                    </a:p>
                  </a:txBody>
                  <a:tcPr marL="54625" marR="54625" marT="47500" marB="47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BD7"/>
                    </a:solidFill>
                  </a:tcPr>
                </a:tc>
              </a:tr>
              <a:tr h="3772450">
                <a:tc>
                  <a:txBody>
                    <a:bodyPr/>
                    <a:lstStyle/>
                    <a:p>
                      <a:pPr marL="0" marR="0" lvl="0" indent="0" algn="ctr" rtl="0">
                        <a:spcBef>
                          <a:spcPts val="0"/>
                        </a:spcBef>
                        <a:spcAft>
                          <a:spcPts val="0"/>
                        </a:spcAft>
                        <a:buNone/>
                      </a:pPr>
                      <a:r>
                        <a:rPr lang="en-US" sz="2800" b="0" u="none" strike="noStrike" cap="none">
                          <a:solidFill>
                            <a:srgbClr val="000000"/>
                          </a:solidFill>
                          <a:latin typeface="Cambria"/>
                          <a:ea typeface="Cambria"/>
                          <a:cs typeface="Cambria"/>
                          <a:sym typeface="Cambria"/>
                        </a:rPr>
                        <a:t>a</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800" b="0" u="none" strike="noStrike" cap="none">
                          <a:solidFill>
                            <a:srgbClr val="000000"/>
                          </a:solidFill>
                          <a:latin typeface="Cambria"/>
                          <a:ea typeface="Cambria"/>
                          <a:cs typeface="Cambria"/>
                          <a:sym typeface="Cambria"/>
                        </a:rPr>
                        <a:t>Lầy</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82880" marR="0" lvl="0" indent="0" algn="just" rtl="0">
                        <a:lnSpc>
                          <a:spcPct val="110000"/>
                        </a:lnSpc>
                        <a:spcBef>
                          <a:spcPts val="0"/>
                        </a:spcBef>
                        <a:spcAft>
                          <a:spcPts val="0"/>
                        </a:spcAft>
                        <a:buNone/>
                      </a:pPr>
                      <a:r>
                        <a:rPr lang="en-US" sz="2800" b="0" u="none" strike="noStrike" cap="none">
                          <a:solidFill>
                            <a:srgbClr val="000000"/>
                          </a:solidFill>
                          <a:latin typeface="Cambria"/>
                          <a:ea typeface="Cambria"/>
                          <a:cs typeface="Cambria"/>
                          <a:sym typeface="Cambria"/>
                        </a:rPr>
                        <a:t>Từ "lầy" là biệt ngữ xã hội chỉ những người hài hước và hóm hỉnh. Việc sử dụng biệt ngữ như vậy giúp cuộc hội thoại trở nên ngắn gọn, súc tích hơn. Đồng thời thể hiện được tính cách nhân vật.</a:t>
                      </a:r>
                      <a:endParaRPr sz="4400" u="none" strike="noStrike" cap="none">
                        <a:latin typeface="Cambria"/>
                        <a:ea typeface="Cambria"/>
                        <a:cs typeface="Cambria"/>
                        <a:sym typeface="Cambria"/>
                      </a:endParaRPr>
                    </a:p>
                    <a:p>
                      <a:pPr marL="182880" marR="0" lvl="0" indent="0" algn="just" rtl="0">
                        <a:lnSpc>
                          <a:spcPct val="110000"/>
                        </a:lnSpc>
                        <a:spcBef>
                          <a:spcPts val="0"/>
                        </a:spcBef>
                        <a:spcAft>
                          <a:spcPts val="0"/>
                        </a:spcAft>
                        <a:buNone/>
                      </a:pPr>
                      <a:r>
                        <a:rPr lang="en-US" sz="2800" b="0" u="none" strike="noStrike" cap="none">
                          <a:solidFill>
                            <a:srgbClr val="000000"/>
                          </a:solidFill>
                          <a:latin typeface="Cambria"/>
                          <a:ea typeface="Cambria"/>
                          <a:cs typeface="Cambria"/>
                          <a:sym typeface="Cambria"/>
                        </a:rPr>
                        <a:t>Tuy nhiên việc sử dụng tròn đoạn hội thoại này không hợp lí vì đây là cuộc hội thoại giữa con và bố -&gt; 2 đối tượng không cùng lứa tuổi, vai vế. Việc con dùng từ “lầy” có thể khiến bố không hiểu được nội dung con muốn nói.</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3674650">
                <a:tc>
                  <a:txBody>
                    <a:bodyPr/>
                    <a:lstStyle/>
                    <a:p>
                      <a:pPr marL="0" marR="0" lvl="0" indent="0" algn="ctr" rtl="0">
                        <a:spcBef>
                          <a:spcPts val="0"/>
                        </a:spcBef>
                        <a:spcAft>
                          <a:spcPts val="0"/>
                        </a:spcAft>
                        <a:buNone/>
                      </a:pPr>
                      <a:r>
                        <a:rPr lang="en-US" sz="2800" b="0" u="none" strike="noStrike" cap="none">
                          <a:solidFill>
                            <a:srgbClr val="000000"/>
                          </a:solidFill>
                          <a:latin typeface="Cambria"/>
                          <a:ea typeface="Cambria"/>
                          <a:cs typeface="Cambria"/>
                          <a:sym typeface="Cambria"/>
                        </a:rPr>
                        <a:t>b</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800" b="0" u="none" strike="noStrike" cap="none">
                          <a:solidFill>
                            <a:srgbClr val="000000"/>
                          </a:solidFill>
                          <a:latin typeface="Cambria"/>
                          <a:ea typeface="Cambria"/>
                          <a:cs typeface="Cambria"/>
                          <a:sym typeface="Cambria"/>
                        </a:rPr>
                        <a:t>Hem biết</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82880" marR="0" lvl="0" indent="0" algn="just" rtl="0">
                        <a:lnSpc>
                          <a:spcPct val="110000"/>
                        </a:lnSpc>
                        <a:spcBef>
                          <a:spcPts val="0"/>
                        </a:spcBef>
                        <a:spcAft>
                          <a:spcPts val="0"/>
                        </a:spcAft>
                        <a:buNone/>
                      </a:pPr>
                      <a:r>
                        <a:rPr lang="en-US" sz="2800" b="0" u="none" strike="noStrike" cap="none">
                          <a:solidFill>
                            <a:srgbClr val="000000"/>
                          </a:solidFill>
                          <a:latin typeface="Cambria"/>
                          <a:ea typeface="Cambria"/>
                          <a:cs typeface="Cambria"/>
                          <a:sym typeface="Cambria"/>
                        </a:rPr>
                        <a:t>Từ "hem" là biệt ngữ xã hội chỉ những điều không biết. Việc sử dụng biệt ngữ như vậy làm không khí nói chuyện trở nên gần gũi hơn. Thể hiện được bối cảnh câu chuyện và đặc điểm tính cách của các nhân vật tham gia vào cuộc hội thoại đó.</a:t>
                      </a:r>
                      <a:endParaRPr sz="4400" u="none" strike="noStrike" cap="none">
                        <a:latin typeface="Cambria"/>
                        <a:ea typeface="Cambria"/>
                        <a:cs typeface="Cambria"/>
                        <a:sym typeface="Cambria"/>
                      </a:endParaRPr>
                    </a:p>
                    <a:p>
                      <a:pPr marL="182880" marR="0" lvl="0" indent="0" algn="just" rtl="0">
                        <a:lnSpc>
                          <a:spcPct val="110000"/>
                        </a:lnSpc>
                        <a:spcBef>
                          <a:spcPts val="0"/>
                        </a:spcBef>
                        <a:spcAft>
                          <a:spcPts val="0"/>
                        </a:spcAft>
                        <a:buNone/>
                      </a:pPr>
                      <a:r>
                        <a:rPr lang="en-US" sz="2800" b="0" u="none" strike="noStrike" cap="none">
                          <a:solidFill>
                            <a:srgbClr val="000000"/>
                          </a:solidFill>
                          <a:latin typeface="Cambria"/>
                          <a:ea typeface="Cambria"/>
                          <a:cs typeface="Cambria"/>
                          <a:sym typeface="Cambria"/>
                        </a:rPr>
                        <a:t>Việc sử dụng biệt ngữ trong đoạn hội thoại này là hợp lí vì đối tượng tham gia hội thoại là hai người bạn – họ cùng lứa tuổi nên sẽ hiểu biệt ngữ được sử dụng.</a:t>
                      </a:r>
                      <a:endParaRPr sz="4400" u="none" strike="noStrike" cap="none">
                        <a:latin typeface="Cambria"/>
                        <a:ea typeface="Cambria"/>
                        <a:cs typeface="Cambria"/>
                        <a:sym typeface="Cambria"/>
                      </a:endParaRPr>
                    </a:p>
                  </a:txBody>
                  <a:tcPr marL="54625" marR="54625" marT="47500" marB="47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436" name="Google Shape;436;p15"/>
          <p:cNvSpPr/>
          <p:nvPr/>
        </p:nvSpPr>
        <p:spPr>
          <a:xfrm rot="8808661">
            <a:off x="-2246311" y="-1687244"/>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10">
              <a:alphaModFix/>
            </a:blip>
            <a:stretch>
              <a:fillRect/>
            </a:stretch>
          </a:blipFill>
          <a:ln>
            <a:noFill/>
          </a:ln>
        </p:spPr>
      </p:sp>
      <p:sp>
        <p:nvSpPr>
          <p:cNvPr id="437" name="Google Shape;437;p15"/>
          <p:cNvSpPr/>
          <p:nvPr/>
        </p:nvSpPr>
        <p:spPr>
          <a:xfrm rot="269786">
            <a:off x="1118299" y="1705435"/>
            <a:ext cx="2911134" cy="2001807"/>
          </a:xfrm>
          <a:prstGeom prst="ellipse">
            <a:avLst/>
          </a:prstGeom>
          <a:gradFill>
            <a:gsLst>
              <a:gs pos="0">
                <a:srgbClr val="FFF3E1"/>
              </a:gs>
              <a:gs pos="35000">
                <a:srgbClr val="FFF6E9"/>
              </a:gs>
              <a:gs pos="100000">
                <a:srgbClr val="FFFDF6"/>
              </a:gs>
            </a:gsLst>
            <a:lin ang="16200000" scaled="0"/>
          </a:gradFill>
          <a:ln w="9525" cap="flat" cmpd="sng">
            <a:solidFill>
              <a:srgbClr val="ECE1D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None/>
            </a:pPr>
            <a:r>
              <a:rPr lang="en-US" sz="4000" i="1">
                <a:solidFill>
                  <a:srgbClr val="22170B"/>
                </a:solidFill>
                <a:latin typeface="Cambria"/>
                <a:ea typeface="Cambria"/>
                <a:cs typeface="Cambria"/>
                <a:sym typeface="Cambria"/>
              </a:rPr>
              <a:t>7 phút</a:t>
            </a:r>
            <a:endParaRPr sz="4000" i="1">
              <a:solidFill>
                <a:srgbClr val="22170B"/>
              </a:solidFill>
              <a:latin typeface="Cambria"/>
              <a:ea typeface="Cambria"/>
              <a:cs typeface="Cambria"/>
              <a:sym typeface="Cambria"/>
            </a:endParaRPr>
          </a:p>
        </p:txBody>
      </p:sp>
      <p:sp>
        <p:nvSpPr>
          <p:cNvPr id="438" name="Google Shape;438;p15"/>
          <p:cNvSpPr/>
          <p:nvPr/>
        </p:nvSpPr>
        <p:spPr>
          <a:xfrm>
            <a:off x="5867400" y="2514026"/>
            <a:ext cx="1524000" cy="36635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5"/>
          <p:cNvSpPr/>
          <p:nvPr/>
        </p:nvSpPr>
        <p:spPr>
          <a:xfrm>
            <a:off x="5867400" y="6363226"/>
            <a:ext cx="1524000" cy="350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5"/>
          <p:cNvSpPr/>
          <p:nvPr/>
        </p:nvSpPr>
        <p:spPr>
          <a:xfrm>
            <a:off x="7492474" y="2514025"/>
            <a:ext cx="9957326" cy="37715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5"/>
          <p:cNvSpPr/>
          <p:nvPr/>
        </p:nvSpPr>
        <p:spPr>
          <a:xfrm>
            <a:off x="7492474" y="6363226"/>
            <a:ext cx="9957326" cy="350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8"/>
                                        </p:tgtEl>
                                      </p:cBhvr>
                                    </p:animEffect>
                                    <p:set>
                                      <p:cBhvr>
                                        <p:cTn id="12" dur="1" fill="hold">
                                          <p:stCondLst>
                                            <p:cond delay="500"/>
                                          </p:stCondLst>
                                        </p:cTn>
                                        <p:tgtEl>
                                          <p:spTgt spid="4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40"/>
                                        </p:tgtEl>
                                      </p:cBhvr>
                                    </p:animEffect>
                                    <p:set>
                                      <p:cBhvr>
                                        <p:cTn id="17" dur="1" fill="hold">
                                          <p:stCondLst>
                                            <p:cond delay="500"/>
                                          </p:stCondLst>
                                        </p:cTn>
                                        <p:tgtEl>
                                          <p:spTgt spid="4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9"/>
                                        </p:tgtEl>
                                      </p:cBhvr>
                                    </p:animEffect>
                                    <p:set>
                                      <p:cBhvr>
                                        <p:cTn id="22" dur="1" fill="hold">
                                          <p:stCondLst>
                                            <p:cond delay="500"/>
                                          </p:stCondLst>
                                        </p:cTn>
                                        <p:tgtEl>
                                          <p:spTgt spid="4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41"/>
                                        </p:tgtEl>
                                      </p:cBhvr>
                                    </p:animEffect>
                                    <p:set>
                                      <p:cBhvr>
                                        <p:cTn id="27" dur="1" fill="hold">
                                          <p:stCondLst>
                                            <p:cond delay="500"/>
                                          </p:stCondLst>
                                        </p:cTn>
                                        <p:tgtEl>
                                          <p:spTgt spid="4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252"/>
        <p:cNvGrpSpPr/>
        <p:nvPr/>
      </p:nvGrpSpPr>
      <p:grpSpPr>
        <a:xfrm>
          <a:off x="0" y="0"/>
          <a:ext cx="0" cy="0"/>
          <a:chOff x="0" y="0"/>
          <a:chExt cx="0" cy="0"/>
        </a:xfrm>
      </p:grpSpPr>
      <p:sp>
        <p:nvSpPr>
          <p:cNvPr id="253" name="Google Shape;253;p6"/>
          <p:cNvSpPr/>
          <p:nvPr/>
        </p:nvSpPr>
        <p:spPr>
          <a:xfrm rot="8808661">
            <a:off x="-2246311" y="-1687244"/>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grpSp>
        <p:nvGrpSpPr>
          <p:cNvPr id="254" name="Google Shape;254;p6"/>
          <p:cNvGrpSpPr/>
          <p:nvPr/>
        </p:nvGrpSpPr>
        <p:grpSpPr>
          <a:xfrm>
            <a:off x="569374" y="2008376"/>
            <a:ext cx="6364825" cy="7986521"/>
            <a:chOff x="565733" y="1866900"/>
            <a:chExt cx="6307579" cy="7914689"/>
          </a:xfrm>
        </p:grpSpPr>
        <p:grpSp>
          <p:nvGrpSpPr>
            <p:cNvPr id="255" name="Google Shape;255;p6"/>
            <p:cNvGrpSpPr/>
            <p:nvPr/>
          </p:nvGrpSpPr>
          <p:grpSpPr>
            <a:xfrm rot="-281731">
              <a:off x="862496" y="2084002"/>
              <a:ext cx="5610896" cy="7480484"/>
              <a:chOff x="1028700" y="707130"/>
              <a:chExt cx="6782353" cy="9042279"/>
            </a:xfrm>
          </p:grpSpPr>
          <p:sp>
            <p:nvSpPr>
              <p:cNvPr id="256" name="Google Shape;256;p6"/>
              <p:cNvSpPr/>
              <p:nvPr/>
            </p:nvSpPr>
            <p:spPr>
              <a:xfrm>
                <a:off x="1028700" y="1028700"/>
                <a:ext cx="6782353" cy="8229600"/>
              </a:xfrm>
              <a:custGeom>
                <a:avLst/>
                <a:gdLst/>
                <a:ahLst/>
                <a:cxnLst/>
                <a:rect l="l" t="t" r="r" b="b"/>
                <a:pathLst>
                  <a:path w="6782353" h="8229600" extrusionOk="0">
                    <a:moveTo>
                      <a:pt x="0" y="0"/>
                    </a:moveTo>
                    <a:lnTo>
                      <a:pt x="6782353" y="0"/>
                    </a:lnTo>
                    <a:lnTo>
                      <a:pt x="6782353" y="8229600"/>
                    </a:lnTo>
                    <a:lnTo>
                      <a:pt x="0" y="8229600"/>
                    </a:lnTo>
                    <a:lnTo>
                      <a:pt x="0" y="0"/>
                    </a:lnTo>
                    <a:close/>
                  </a:path>
                </a:pathLst>
              </a:custGeom>
              <a:blipFill rotWithShape="1">
                <a:blip r:embed="rId4">
                  <a:alphaModFix/>
                </a:blip>
                <a:stretch>
                  <a:fillRect r="-21335"/>
                </a:stretch>
              </a:blipFill>
              <a:ln>
                <a:noFill/>
              </a:ln>
            </p:spPr>
          </p:sp>
          <p:sp>
            <p:nvSpPr>
              <p:cNvPr id="257" name="Google Shape;257;p6"/>
              <p:cNvSpPr/>
              <p:nvPr/>
            </p:nvSpPr>
            <p:spPr>
              <a:xfrm>
                <a:off x="1763243" y="8767191"/>
                <a:ext cx="5313267" cy="982218"/>
              </a:xfrm>
              <a:custGeom>
                <a:avLst/>
                <a:gdLst/>
                <a:ahLst/>
                <a:cxnLst/>
                <a:rect l="l" t="t" r="r" b="b"/>
                <a:pathLst>
                  <a:path w="4008405" h="740999" extrusionOk="0">
                    <a:moveTo>
                      <a:pt x="43713" y="0"/>
                    </a:moveTo>
                    <a:lnTo>
                      <a:pt x="3964692" y="0"/>
                    </a:lnTo>
                    <a:cubicBezTo>
                      <a:pt x="3988834" y="0"/>
                      <a:pt x="4008405" y="19571"/>
                      <a:pt x="4008405" y="43713"/>
                    </a:cubicBezTo>
                    <a:lnTo>
                      <a:pt x="4008405" y="697287"/>
                    </a:lnTo>
                    <a:cubicBezTo>
                      <a:pt x="4008405" y="721429"/>
                      <a:pt x="3988834" y="740999"/>
                      <a:pt x="3964692" y="740999"/>
                    </a:cubicBezTo>
                    <a:lnTo>
                      <a:pt x="43713" y="740999"/>
                    </a:lnTo>
                    <a:cubicBezTo>
                      <a:pt x="19571" y="740999"/>
                      <a:pt x="0" y="721429"/>
                      <a:pt x="0" y="697287"/>
                    </a:cubicBezTo>
                    <a:lnTo>
                      <a:pt x="0" y="43713"/>
                    </a:lnTo>
                    <a:cubicBezTo>
                      <a:pt x="0" y="19571"/>
                      <a:pt x="19571" y="0"/>
                      <a:pt x="43713" y="0"/>
                    </a:cubicBezTo>
                    <a:close/>
                  </a:path>
                </a:pathLst>
              </a:custGeom>
              <a:solidFill>
                <a:srgbClr val="FFD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3173561" y="707130"/>
                <a:ext cx="2492630" cy="1063862"/>
              </a:xfrm>
              <a:custGeom>
                <a:avLst/>
                <a:gdLst/>
                <a:ahLst/>
                <a:cxnLst/>
                <a:rect l="l" t="t" r="r" b="b"/>
                <a:pathLst>
                  <a:path w="2492630" h="1063862" extrusionOk="0">
                    <a:moveTo>
                      <a:pt x="0" y="0"/>
                    </a:moveTo>
                    <a:lnTo>
                      <a:pt x="2492630" y="0"/>
                    </a:lnTo>
                    <a:lnTo>
                      <a:pt x="2492630" y="1063863"/>
                    </a:lnTo>
                    <a:lnTo>
                      <a:pt x="0" y="1063863"/>
                    </a:lnTo>
                    <a:lnTo>
                      <a:pt x="0" y="0"/>
                    </a:lnTo>
                    <a:close/>
                  </a:path>
                </a:pathLst>
              </a:custGeom>
              <a:blipFill rotWithShape="1">
                <a:blip r:embed="rId5">
                  <a:alphaModFix/>
                </a:blip>
                <a:stretch>
                  <a:fillRect/>
                </a:stretch>
              </a:blipFill>
              <a:ln>
                <a:noFill/>
              </a:ln>
            </p:spPr>
          </p:sp>
        </p:grpSp>
        <p:sp>
          <p:nvSpPr>
            <p:cNvPr id="259" name="Google Shape;259;p6"/>
            <p:cNvSpPr/>
            <p:nvPr/>
          </p:nvSpPr>
          <p:spPr>
            <a:xfrm flipH="1">
              <a:off x="5689873" y="3572525"/>
              <a:ext cx="1183439" cy="1151163"/>
            </a:xfrm>
            <a:custGeom>
              <a:avLst/>
              <a:gdLst/>
              <a:ahLst/>
              <a:cxnLst/>
              <a:rect l="l" t="t" r="r" b="b"/>
              <a:pathLst>
                <a:path w="1055696" h="1026904" extrusionOk="0">
                  <a:moveTo>
                    <a:pt x="1055696" y="0"/>
                  </a:moveTo>
                  <a:lnTo>
                    <a:pt x="0" y="0"/>
                  </a:lnTo>
                  <a:lnTo>
                    <a:pt x="0" y="1026904"/>
                  </a:lnTo>
                  <a:lnTo>
                    <a:pt x="1055696" y="1026904"/>
                  </a:lnTo>
                  <a:lnTo>
                    <a:pt x="1055696" y="0"/>
                  </a:lnTo>
                  <a:close/>
                </a:path>
              </a:pathLst>
            </a:custGeom>
            <a:blipFill rotWithShape="1">
              <a:blip r:embed="rId6">
                <a:alphaModFix/>
              </a:blip>
              <a:stretch>
                <a:fillRect/>
              </a:stretch>
            </a:blipFill>
            <a:ln>
              <a:noFill/>
            </a:ln>
          </p:spPr>
        </p:sp>
      </p:grpSp>
      <p:sp>
        <p:nvSpPr>
          <p:cNvPr id="260" name="Google Shape;260;p6"/>
          <p:cNvSpPr/>
          <p:nvPr/>
        </p:nvSpPr>
        <p:spPr>
          <a:xfrm rot="269786">
            <a:off x="14711651" y="139330"/>
            <a:ext cx="2911134" cy="2001807"/>
          </a:xfrm>
          <a:prstGeom prst="ellipse">
            <a:avLst/>
          </a:prstGeom>
          <a:gradFill>
            <a:gsLst>
              <a:gs pos="0">
                <a:srgbClr val="FFF3E1"/>
              </a:gs>
              <a:gs pos="35000">
                <a:srgbClr val="FFF6E9"/>
              </a:gs>
              <a:gs pos="100000">
                <a:srgbClr val="FFFDF6"/>
              </a:gs>
            </a:gsLst>
            <a:lin ang="16200000" scaled="0"/>
          </a:gradFill>
          <a:ln w="9525" cap="flat" cmpd="sng">
            <a:solidFill>
              <a:srgbClr val="ECE1D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None/>
            </a:pPr>
            <a:r>
              <a:rPr lang="en-US" sz="4000" b="0" i="1" u="none" strike="noStrike" cap="none">
                <a:solidFill>
                  <a:srgbClr val="22170B"/>
                </a:solidFill>
                <a:latin typeface="Cambria"/>
                <a:ea typeface="Cambria"/>
                <a:cs typeface="Cambria"/>
                <a:sym typeface="Cambria"/>
              </a:rPr>
              <a:t>15 phút</a:t>
            </a:r>
            <a:endParaRPr sz="4000" b="0" i="1" u="none" strike="noStrike" cap="none">
              <a:solidFill>
                <a:srgbClr val="22170B"/>
              </a:solidFill>
              <a:latin typeface="Cambria"/>
              <a:ea typeface="Cambria"/>
              <a:cs typeface="Cambria"/>
              <a:sym typeface="Cambria"/>
            </a:endParaRPr>
          </a:p>
        </p:txBody>
      </p:sp>
      <p:sp>
        <p:nvSpPr>
          <p:cNvPr id="261" name="Google Shape;261;p6"/>
          <p:cNvSpPr txBox="1"/>
          <p:nvPr/>
        </p:nvSpPr>
        <p:spPr>
          <a:xfrm rot="-281731">
            <a:off x="1838796" y="4965995"/>
            <a:ext cx="3975827" cy="29789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000" b="0" i="1" u="none" strike="noStrike" cap="none">
                <a:solidFill>
                  <a:srgbClr val="204559"/>
                </a:solidFill>
                <a:latin typeface="Cambria"/>
                <a:ea typeface="Cambria"/>
                <a:cs typeface="Cambria"/>
                <a:sym typeface="Cambria"/>
              </a:rPr>
              <a:t>Thảo luận và thực hiện nhiệm vụ theo cặp trong thời gian 15 phút</a:t>
            </a:r>
            <a:endParaRPr/>
          </a:p>
        </p:txBody>
      </p:sp>
      <p:sp>
        <p:nvSpPr>
          <p:cNvPr id="262" name="Google Shape;262;p6"/>
          <p:cNvSpPr txBox="1"/>
          <p:nvPr/>
        </p:nvSpPr>
        <p:spPr>
          <a:xfrm rot="-281555">
            <a:off x="1938908" y="3653753"/>
            <a:ext cx="2731958" cy="8617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5000" b="1" i="1">
                <a:solidFill>
                  <a:srgbClr val="204559"/>
                </a:solidFill>
                <a:latin typeface="Cambria"/>
                <a:ea typeface="Cambria"/>
                <a:cs typeface="Cambria"/>
                <a:sym typeface="Cambria"/>
              </a:rPr>
              <a:t>Yêu cầu</a:t>
            </a:r>
            <a:endParaRPr sz="5000" b="0" i="1" u="none" strike="noStrike" cap="none">
              <a:solidFill>
                <a:srgbClr val="204559"/>
              </a:solidFill>
              <a:latin typeface="Cambria"/>
              <a:ea typeface="Cambria"/>
              <a:cs typeface="Cambria"/>
              <a:sym typeface="Cambria"/>
            </a:endParaRPr>
          </a:p>
        </p:txBody>
      </p:sp>
      <p:grpSp>
        <p:nvGrpSpPr>
          <p:cNvPr id="263" name="Google Shape;263;p6"/>
          <p:cNvGrpSpPr/>
          <p:nvPr/>
        </p:nvGrpSpPr>
        <p:grpSpPr>
          <a:xfrm>
            <a:off x="7539154" y="2539601"/>
            <a:ext cx="10161335" cy="7235698"/>
            <a:chOff x="0" y="4468"/>
            <a:chExt cx="10161335" cy="7235698"/>
          </a:xfrm>
        </p:grpSpPr>
        <p:sp>
          <p:nvSpPr>
            <p:cNvPr id="264" name="Google Shape;264;p6"/>
            <p:cNvSpPr/>
            <p:nvPr/>
          </p:nvSpPr>
          <p:spPr>
            <a:xfrm rot="5400000">
              <a:off x="-563510" y="567978"/>
              <a:ext cx="3756738" cy="2629717"/>
            </a:xfrm>
            <a:prstGeom prst="chevron">
              <a:avLst>
                <a:gd name="adj" fmla="val 50000"/>
              </a:avLst>
            </a:prstGeom>
            <a:solidFill>
              <a:srgbClr val="2C6482"/>
            </a:solidFill>
            <a:ln w="25400" cap="flat" cmpd="sng">
              <a:solidFill>
                <a:srgbClr val="2C648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txBox="1"/>
            <p:nvPr/>
          </p:nvSpPr>
          <p:spPr>
            <a:xfrm>
              <a:off x="1" y="1319327"/>
              <a:ext cx="2629717" cy="112702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mbria"/>
                <a:buNone/>
              </a:pPr>
              <a:r>
                <a:rPr lang="en-US" sz="4000" b="0" i="1" u="none" strike="noStrike" cap="none">
                  <a:solidFill>
                    <a:schemeClr val="lt1"/>
                  </a:solidFill>
                  <a:latin typeface="Cambria"/>
                  <a:ea typeface="Cambria"/>
                  <a:cs typeface="Cambria"/>
                  <a:sym typeface="Cambria"/>
                </a:rPr>
                <a:t>Nhiệm vụ 1</a:t>
              </a:r>
              <a:endParaRPr sz="4000" b="0" i="0" u="none" strike="noStrike" cap="none">
                <a:solidFill>
                  <a:schemeClr val="lt1"/>
                </a:solidFill>
                <a:latin typeface="Calibri"/>
                <a:ea typeface="Calibri"/>
                <a:cs typeface="Calibri"/>
                <a:sym typeface="Calibri"/>
              </a:endParaRPr>
            </a:p>
          </p:txBody>
        </p:sp>
        <p:sp>
          <p:nvSpPr>
            <p:cNvPr id="266" name="Google Shape;266;p6"/>
            <p:cNvSpPr/>
            <p:nvPr/>
          </p:nvSpPr>
          <p:spPr>
            <a:xfrm rot="5400000">
              <a:off x="5174586" y="-2540401"/>
              <a:ext cx="2441880" cy="7531618"/>
            </a:xfrm>
            <a:prstGeom prst="round2SameRect">
              <a:avLst>
                <a:gd name="adj1" fmla="val 16667"/>
                <a:gd name="adj2" fmla="val 0"/>
              </a:avLst>
            </a:prstGeom>
            <a:solidFill>
              <a:schemeClr val="lt1">
                <a:alpha val="89803"/>
              </a:schemeClr>
            </a:solidFill>
            <a:ln w="25400" cap="flat" cmpd="sng">
              <a:solidFill>
                <a:srgbClr val="2C64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txBox="1"/>
            <p:nvPr/>
          </p:nvSpPr>
          <p:spPr>
            <a:xfrm>
              <a:off x="2629718" y="123670"/>
              <a:ext cx="7412415" cy="2203474"/>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chemeClr val="dk1"/>
                </a:buClr>
                <a:buSzPts val="4000"/>
                <a:buFont typeface="Cambria"/>
                <a:buChar char="•"/>
              </a:pPr>
              <a:r>
                <a:rPr lang="en-US" sz="4000" b="0" i="1" u="none" strike="noStrike" cap="none">
                  <a:solidFill>
                    <a:schemeClr val="dk1"/>
                  </a:solidFill>
                  <a:latin typeface="Cambria"/>
                  <a:ea typeface="Cambria"/>
                  <a:cs typeface="Cambria"/>
                  <a:sym typeface="Cambria"/>
                </a:rPr>
                <a:t>Hoàn thành bài tập 1 SGK tr.16; bài tập 2 SGK tr.16; bài tập 3 SGK tr.16</a:t>
              </a:r>
              <a:endParaRPr sz="4000" b="0" i="0" u="none" strike="noStrike" cap="none">
                <a:solidFill>
                  <a:schemeClr val="dk1"/>
                </a:solidFill>
                <a:latin typeface="Calibri"/>
                <a:ea typeface="Calibri"/>
                <a:cs typeface="Calibri"/>
                <a:sym typeface="Calibri"/>
              </a:endParaRPr>
            </a:p>
          </p:txBody>
        </p:sp>
        <p:sp>
          <p:nvSpPr>
            <p:cNvPr id="268" name="Google Shape;268;p6"/>
            <p:cNvSpPr/>
            <p:nvPr/>
          </p:nvSpPr>
          <p:spPr>
            <a:xfrm rot="5400000">
              <a:off x="-563510" y="4046938"/>
              <a:ext cx="3756738" cy="2629717"/>
            </a:xfrm>
            <a:prstGeom prst="chevron">
              <a:avLst>
                <a:gd name="adj" fmla="val 50000"/>
              </a:avLst>
            </a:prstGeom>
            <a:solidFill>
              <a:srgbClr val="B7C9D8"/>
            </a:solidFill>
            <a:ln w="25400" cap="flat" cmpd="sng">
              <a:solidFill>
                <a:srgbClr val="B7C9D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1" y="4798287"/>
              <a:ext cx="2629717" cy="112702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mbria"/>
                <a:buNone/>
              </a:pPr>
              <a:r>
                <a:rPr lang="en-US" sz="4000" b="0" i="1" u="none" strike="noStrike" cap="none">
                  <a:solidFill>
                    <a:schemeClr val="lt1"/>
                  </a:solidFill>
                  <a:latin typeface="Cambria"/>
                  <a:ea typeface="Cambria"/>
                  <a:cs typeface="Cambria"/>
                  <a:sym typeface="Cambria"/>
                </a:rPr>
                <a:t>Nhiệm vụ 2</a:t>
              </a:r>
              <a:endParaRPr/>
            </a:p>
          </p:txBody>
        </p:sp>
        <p:sp>
          <p:nvSpPr>
            <p:cNvPr id="270" name="Google Shape;270;p6"/>
            <p:cNvSpPr/>
            <p:nvPr/>
          </p:nvSpPr>
          <p:spPr>
            <a:xfrm rot="5400000">
              <a:off x="5174586" y="938558"/>
              <a:ext cx="2441880" cy="7531618"/>
            </a:xfrm>
            <a:prstGeom prst="round2SameRect">
              <a:avLst>
                <a:gd name="adj1" fmla="val 16667"/>
                <a:gd name="adj2" fmla="val 0"/>
              </a:avLst>
            </a:prstGeom>
            <a:solidFill>
              <a:schemeClr val="lt1">
                <a:alpha val="89803"/>
              </a:schemeClr>
            </a:solidFill>
            <a:ln w="25400" cap="flat" cmpd="sng">
              <a:solidFill>
                <a:srgbClr val="B7C9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txBox="1"/>
            <p:nvPr/>
          </p:nvSpPr>
          <p:spPr>
            <a:xfrm>
              <a:off x="2629718" y="3602630"/>
              <a:ext cx="7412415" cy="2203474"/>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chemeClr val="dk1"/>
                </a:buClr>
                <a:buSzPts val="4000"/>
                <a:buFont typeface="Cambria"/>
                <a:buChar char="•"/>
              </a:pPr>
              <a:r>
                <a:rPr lang="en-US" sz="4000" b="0" i="1" u="none" strike="noStrike" cap="none">
                  <a:solidFill>
                    <a:schemeClr val="dk1"/>
                  </a:solidFill>
                  <a:latin typeface="Cambria"/>
                  <a:ea typeface="Cambria"/>
                  <a:cs typeface="Cambria"/>
                  <a:sym typeface="Cambria"/>
                </a:rPr>
                <a:t>Qua các bài tập đã làm, em hãy cho biết thế nào là biệt ngữ xã hội và khi sử dụng biệt ngữ xã hội cần lưu ý những gì?</a:t>
              </a:r>
              <a:endParaRPr/>
            </a:p>
          </p:txBody>
        </p:sp>
      </p:grpSp>
      <p:sp>
        <p:nvSpPr>
          <p:cNvPr id="272" name="Google Shape;272;p6"/>
          <p:cNvSpPr txBox="1"/>
          <p:nvPr/>
        </p:nvSpPr>
        <p:spPr>
          <a:xfrm>
            <a:off x="4080257" y="484051"/>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i="0" u="none" strike="noStrike" cap="none" dirty="0" smtClean="0">
                <a:solidFill>
                  <a:srgbClr val="204559"/>
                </a:solidFill>
                <a:latin typeface="Cambria"/>
                <a:ea typeface="Cambria"/>
                <a:cs typeface="Cambria"/>
                <a:sym typeface="Cambria"/>
              </a:rPr>
              <a:t>BIỆT </a:t>
            </a:r>
            <a:r>
              <a:rPr lang="en-US" sz="8000" b="1" i="0" u="none" strike="noStrike" cap="none" dirty="0">
                <a:solidFill>
                  <a:srgbClr val="204559"/>
                </a:solidFill>
                <a:latin typeface="Cambria"/>
                <a:ea typeface="Cambria"/>
                <a:cs typeface="Cambria"/>
                <a:sym typeface="Cambria"/>
              </a:rPr>
              <a:t>NGỮ XÃ HỘI </a:t>
            </a:r>
            <a:endParaRPr sz="8000" b="1" i="0" u="none" strike="noStrike" cap="none" dirty="0">
              <a:solidFill>
                <a:srgbClr val="204559"/>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500"/>
                                        <p:tgtEl>
                                          <p:spTgt spid="2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p:cTn id="15" dur="500"/>
                                        <p:tgtEl>
                                          <p:spTgt spid="2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0"/>
                                        </p:tgtEl>
                                        <p:attrNameLst>
                                          <p:attrName>style.visibility</p:attrName>
                                        </p:attrNameLst>
                                      </p:cBhvr>
                                      <p:to>
                                        <p:strVal val="visible"/>
                                      </p:to>
                                    </p:set>
                                    <p:animEffect transition="in" filter="fade">
                                      <p:cBhvr>
                                        <p:cTn id="20"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276"/>
        <p:cNvGrpSpPr/>
        <p:nvPr/>
      </p:nvGrpSpPr>
      <p:grpSpPr>
        <a:xfrm>
          <a:off x="0" y="0"/>
          <a:ext cx="0" cy="0"/>
          <a:chOff x="0" y="0"/>
          <a:chExt cx="0" cy="0"/>
        </a:xfrm>
      </p:grpSpPr>
      <p:sp>
        <p:nvSpPr>
          <p:cNvPr id="277" name="Google Shape;277;p7"/>
          <p:cNvSpPr/>
          <p:nvPr/>
        </p:nvSpPr>
        <p:spPr>
          <a:xfrm rot="8808661">
            <a:off x="12469292" y="7047449"/>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sp>
        <p:nvSpPr>
          <p:cNvPr id="278" name="Google Shape;278;p7"/>
          <p:cNvSpPr/>
          <p:nvPr/>
        </p:nvSpPr>
        <p:spPr>
          <a:xfrm rot="8808661">
            <a:off x="-2246311" y="-1687244"/>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pic>
        <p:nvPicPr>
          <p:cNvPr id="279" name="Google Shape;279;p7"/>
          <p:cNvPicPr preferRelativeResize="0"/>
          <p:nvPr/>
        </p:nvPicPr>
        <p:blipFill rotWithShape="1">
          <a:blip r:embed="rId4">
            <a:alphaModFix/>
          </a:blip>
          <a:srcRect/>
          <a:stretch/>
        </p:blipFill>
        <p:spPr>
          <a:xfrm rot="-294886">
            <a:off x="1798045" y="523652"/>
            <a:ext cx="6634186" cy="9388210"/>
          </a:xfrm>
          <a:prstGeom prst="rect">
            <a:avLst/>
          </a:prstGeom>
          <a:noFill/>
          <a:ln>
            <a:noFill/>
          </a:ln>
        </p:spPr>
      </p:pic>
      <p:pic>
        <p:nvPicPr>
          <p:cNvPr id="280" name="Google Shape;280;p7"/>
          <p:cNvPicPr preferRelativeResize="0"/>
          <p:nvPr/>
        </p:nvPicPr>
        <p:blipFill rotWithShape="1">
          <a:blip r:embed="rId5">
            <a:alphaModFix/>
          </a:blip>
          <a:srcRect/>
          <a:stretch/>
        </p:blipFill>
        <p:spPr>
          <a:xfrm rot="-294886">
            <a:off x="9502524" y="540970"/>
            <a:ext cx="6634186" cy="9388210"/>
          </a:xfrm>
          <a:prstGeom prst="rect">
            <a:avLst/>
          </a:prstGeom>
          <a:noFill/>
          <a:ln>
            <a:noFill/>
          </a:ln>
        </p:spPr>
      </p:pic>
      <p:sp>
        <p:nvSpPr>
          <p:cNvPr id="281" name="Google Shape;281;p7"/>
          <p:cNvSpPr/>
          <p:nvPr/>
        </p:nvSpPr>
        <p:spPr>
          <a:xfrm rot="269786">
            <a:off x="7308852" y="3797221"/>
            <a:ext cx="2911134" cy="2001807"/>
          </a:xfrm>
          <a:prstGeom prst="ellipse">
            <a:avLst/>
          </a:prstGeom>
          <a:gradFill>
            <a:gsLst>
              <a:gs pos="0">
                <a:srgbClr val="FFF3E1"/>
              </a:gs>
              <a:gs pos="35000">
                <a:srgbClr val="FFF6E9"/>
              </a:gs>
              <a:gs pos="100000">
                <a:srgbClr val="FFFDF6"/>
              </a:gs>
            </a:gsLst>
            <a:lin ang="16200000" scaled="0"/>
          </a:gradFill>
          <a:ln w="9525" cap="flat" cmpd="sng">
            <a:solidFill>
              <a:srgbClr val="ECE1D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None/>
            </a:pPr>
            <a:r>
              <a:rPr lang="en-US" sz="4000" b="0" i="1" u="none" strike="noStrike" cap="none">
                <a:solidFill>
                  <a:srgbClr val="22170B"/>
                </a:solidFill>
                <a:latin typeface="Cambria"/>
                <a:ea typeface="Cambria"/>
                <a:cs typeface="Cambria"/>
                <a:sym typeface="Cambria"/>
              </a:rPr>
              <a:t>15 phút</a:t>
            </a:r>
            <a:endParaRPr sz="4000" b="0" i="1" u="none" strike="noStrike" cap="none">
              <a:solidFill>
                <a:srgbClr val="22170B"/>
              </a:solidFill>
              <a:latin typeface="Cambria"/>
              <a:ea typeface="Cambria"/>
              <a:cs typeface="Cambria"/>
              <a:sym typeface="Cambria"/>
            </a:endParaRPr>
          </a:p>
        </p:txBody>
      </p:sp>
      <p:sp>
        <p:nvSpPr>
          <p:cNvPr id="282" name="Google Shape;282;p7"/>
          <p:cNvSpPr/>
          <p:nvPr/>
        </p:nvSpPr>
        <p:spPr>
          <a:xfrm rot="-1017501">
            <a:off x="17119708" y="1584134"/>
            <a:ext cx="778062" cy="1115502"/>
          </a:xfrm>
          <a:custGeom>
            <a:avLst/>
            <a:gdLst/>
            <a:ahLst/>
            <a:cxnLst/>
            <a:rect l="l" t="t" r="r" b="b"/>
            <a:pathLst>
              <a:path w="778062" h="1115502" extrusionOk="0">
                <a:moveTo>
                  <a:pt x="0" y="0"/>
                </a:moveTo>
                <a:lnTo>
                  <a:pt x="778062" y="0"/>
                </a:lnTo>
                <a:lnTo>
                  <a:pt x="778062" y="1115502"/>
                </a:lnTo>
                <a:lnTo>
                  <a:pt x="0" y="1115502"/>
                </a:lnTo>
                <a:lnTo>
                  <a:pt x="0" y="0"/>
                </a:lnTo>
                <a:close/>
              </a:path>
            </a:pathLst>
          </a:custGeom>
          <a:blipFill rotWithShape="1">
            <a:blip r:embed="rId6">
              <a:alphaModFix/>
            </a:blip>
            <a:stretch>
              <a:fillRect/>
            </a:stretch>
          </a:blipFill>
          <a:ln>
            <a:noFill/>
          </a:ln>
        </p:spPr>
      </p:sp>
      <p:sp>
        <p:nvSpPr>
          <p:cNvPr id="283" name="Google Shape;283;p7"/>
          <p:cNvSpPr/>
          <p:nvPr/>
        </p:nvSpPr>
        <p:spPr>
          <a:xfrm rot="1191750">
            <a:off x="722950" y="4320999"/>
            <a:ext cx="526931" cy="755456"/>
          </a:xfrm>
          <a:custGeom>
            <a:avLst/>
            <a:gdLst/>
            <a:ahLst/>
            <a:cxnLst/>
            <a:rect l="l" t="t" r="r" b="b"/>
            <a:pathLst>
              <a:path w="526931" h="755456" extrusionOk="0">
                <a:moveTo>
                  <a:pt x="0" y="0"/>
                </a:moveTo>
                <a:lnTo>
                  <a:pt x="526931" y="0"/>
                </a:lnTo>
                <a:lnTo>
                  <a:pt x="526931" y="755456"/>
                </a:lnTo>
                <a:lnTo>
                  <a:pt x="0" y="755456"/>
                </a:lnTo>
                <a:lnTo>
                  <a:pt x="0" y="0"/>
                </a:lnTo>
                <a:close/>
              </a:path>
            </a:pathLst>
          </a:custGeom>
          <a:blipFill rotWithShape="1">
            <a:blip r:embed="rId6">
              <a:alphaModFix/>
            </a:blip>
            <a:stretch>
              <a:fillRect/>
            </a:stretch>
          </a:blipFill>
          <a:ln>
            <a:noFill/>
          </a:ln>
        </p:spPr>
      </p:sp>
      <p:sp>
        <p:nvSpPr>
          <p:cNvPr id="284" name="Google Shape;284;p7"/>
          <p:cNvSpPr/>
          <p:nvPr/>
        </p:nvSpPr>
        <p:spPr>
          <a:xfrm>
            <a:off x="15872241" y="3830992"/>
            <a:ext cx="5885475" cy="2773530"/>
          </a:xfrm>
          <a:custGeom>
            <a:avLst/>
            <a:gdLst/>
            <a:ahLst/>
            <a:cxnLst/>
            <a:rect l="l" t="t" r="r" b="b"/>
            <a:pathLst>
              <a:path w="7315200" h="3447288" extrusionOk="0">
                <a:moveTo>
                  <a:pt x="0" y="0"/>
                </a:moveTo>
                <a:lnTo>
                  <a:pt x="7315200" y="0"/>
                </a:lnTo>
                <a:lnTo>
                  <a:pt x="7315200" y="3447288"/>
                </a:lnTo>
                <a:lnTo>
                  <a:pt x="0" y="3447288"/>
                </a:lnTo>
                <a:lnTo>
                  <a:pt x="0" y="0"/>
                </a:lnTo>
                <a:close/>
              </a:path>
            </a:pathLst>
          </a:custGeom>
          <a:blipFill rotWithShape="1">
            <a:blip r:embed="rId7">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288"/>
        <p:cNvGrpSpPr/>
        <p:nvPr/>
      </p:nvGrpSpPr>
      <p:grpSpPr>
        <a:xfrm>
          <a:off x="0" y="0"/>
          <a:ext cx="0" cy="0"/>
          <a:chOff x="0" y="0"/>
          <a:chExt cx="0" cy="0"/>
        </a:xfrm>
      </p:grpSpPr>
      <p:sp>
        <p:nvSpPr>
          <p:cNvPr id="289" name="Google Shape;289;p8"/>
          <p:cNvSpPr/>
          <p:nvPr/>
        </p:nvSpPr>
        <p:spPr>
          <a:xfrm rot="8808661">
            <a:off x="12037056" y="6045466"/>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graphicFrame>
        <p:nvGraphicFramePr>
          <p:cNvPr id="290" name="Google Shape;290;p8"/>
          <p:cNvGraphicFramePr/>
          <p:nvPr/>
        </p:nvGraphicFramePr>
        <p:xfrm>
          <a:off x="457201" y="4694730"/>
          <a:ext cx="17145025" cy="5108225"/>
        </p:xfrm>
        <a:graphic>
          <a:graphicData uri="http://schemas.openxmlformats.org/drawingml/2006/table">
            <a:tbl>
              <a:tblPr>
                <a:noFill/>
                <a:tableStyleId>{10BCC6DA-E883-4800-86F7-5876E7DCF97C}</a:tableStyleId>
              </a:tblPr>
              <a:tblGrid>
                <a:gridCol w="1770850"/>
                <a:gridCol w="2850850"/>
                <a:gridCol w="8125250"/>
                <a:gridCol w="4398075"/>
              </a:tblGrid>
              <a:tr h="1702750">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Câu</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Biệt ngữ</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Nghĩa</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Dấu hiệu</a:t>
                      </a:r>
                      <a:endParaRPr sz="4500" b="1" u="none" strike="noStrike" cap="none">
                        <a:solidFill>
                          <a:srgbClr val="000000"/>
                        </a:solidFill>
                        <a:latin typeface="Cambria"/>
                        <a:ea typeface="Cambria"/>
                        <a:cs typeface="Cambria"/>
                        <a:sym typeface="Cambria"/>
                      </a:endParaRPr>
                    </a:p>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xác định</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r>
              <a:tr h="920700">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a</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“gà”</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just" rtl="0">
                        <a:spcBef>
                          <a:spcPts val="0"/>
                        </a:spcBef>
                        <a:spcAft>
                          <a:spcPts val="0"/>
                        </a:spcAft>
                        <a:buNone/>
                      </a:pPr>
                      <a:r>
                        <a:rPr lang="en-US" sz="4500" b="0" u="none" strike="noStrike" cap="none">
                          <a:solidFill>
                            <a:srgbClr val="000000"/>
                          </a:solidFill>
                          <a:latin typeface="Cambria"/>
                          <a:ea typeface="Cambria"/>
                          <a:cs typeface="Cambria"/>
                          <a:sym typeface="Cambria"/>
                        </a:rPr>
                        <a:t>Thành viên mới</a:t>
                      </a:r>
                      <a:endParaRPr sz="4500" b="0" i="0" u="none" strike="noStrike" cap="none">
                        <a:solidFill>
                          <a:srgbClr val="000000"/>
                        </a:solidFill>
                        <a:latin typeface="Cambria"/>
                        <a:ea typeface="Cambria"/>
                        <a:cs typeface="Cambria"/>
                        <a:sym typeface="Cambria"/>
                      </a:endParaRPr>
                    </a:p>
                  </a:txBody>
                  <a:tcPr marL="63500" marR="63500" marT="63500" marB="63500"/>
                </a:tc>
                <a:tc rowSpan="2">
                  <a:txBody>
                    <a:bodyPr/>
                    <a:lstStyle/>
                    <a:p>
                      <a:pPr marL="182880" marR="0" lvl="0" indent="0" algn="l" rtl="0">
                        <a:spcBef>
                          <a:spcPts val="0"/>
                        </a:spcBef>
                        <a:spcAft>
                          <a:spcPts val="0"/>
                        </a:spcAft>
                        <a:buNone/>
                      </a:pPr>
                      <a:r>
                        <a:rPr lang="en-US" sz="4500" b="0" u="none" strike="noStrike" cap="none">
                          <a:solidFill>
                            <a:srgbClr val="000000"/>
                          </a:solidFill>
                          <a:latin typeface="Cambria"/>
                          <a:ea typeface="Cambria"/>
                          <a:cs typeface="Cambria"/>
                          <a:sym typeface="Cambria"/>
                        </a:rPr>
                        <a:t>Từ được đặt trong dấu ngoặc kép</a:t>
                      </a:r>
                      <a:endParaRPr sz="4500" b="0" i="0" u="none" strike="noStrike" cap="none">
                        <a:solidFill>
                          <a:srgbClr val="000000"/>
                        </a:solidFill>
                        <a:latin typeface="Cambria"/>
                        <a:ea typeface="Cambria"/>
                        <a:cs typeface="Cambria"/>
                        <a:sym typeface="Cambria"/>
                      </a:endParaRPr>
                    </a:p>
                  </a:txBody>
                  <a:tcPr marL="63500" marR="63500" marT="63500" marB="63500"/>
                </a:tc>
              </a:tr>
              <a:tr h="2484775">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b</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“tủ”</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just" rtl="0">
                        <a:spcBef>
                          <a:spcPts val="0"/>
                        </a:spcBef>
                        <a:spcAft>
                          <a:spcPts val="0"/>
                        </a:spcAft>
                        <a:buNone/>
                      </a:pPr>
                      <a:r>
                        <a:rPr lang="en-US" sz="4500" b="0" u="none" strike="noStrike" cap="none">
                          <a:solidFill>
                            <a:srgbClr val="000000"/>
                          </a:solidFill>
                          <a:latin typeface="Cambria"/>
                          <a:ea typeface="Cambria"/>
                          <a:cs typeface="Cambria"/>
                          <a:sym typeface="Cambria"/>
                        </a:rPr>
                        <a:t>Chỉ ôn những phần mình nghĩ sẽ thi vào chứ không phải tất cả kiến thức cần ôn tập.</a:t>
                      </a:r>
                      <a:endParaRPr sz="4500" b="0" i="0" u="none" strike="noStrike" cap="none">
                        <a:solidFill>
                          <a:srgbClr val="000000"/>
                        </a:solidFill>
                        <a:latin typeface="Cambria"/>
                        <a:ea typeface="Cambria"/>
                        <a:cs typeface="Cambria"/>
                        <a:sym typeface="Cambria"/>
                      </a:endParaRPr>
                    </a:p>
                  </a:txBody>
                  <a:tcPr marL="63500" marR="63500" marT="63500" marB="63500"/>
                </a:tc>
                <a:tc vMerge="1">
                  <a:txBody>
                    <a:bodyPr/>
                    <a:lstStyle/>
                    <a:p>
                      <a:endParaRPr lang="en-US"/>
                    </a:p>
                  </a:txBody>
                  <a:tcPr/>
                </a:tc>
              </a:tr>
            </a:tbl>
          </a:graphicData>
        </a:graphic>
      </p:graphicFrame>
      <p:sp>
        <p:nvSpPr>
          <p:cNvPr id="291" name="Google Shape;291;p8"/>
          <p:cNvSpPr/>
          <p:nvPr/>
        </p:nvSpPr>
        <p:spPr>
          <a:xfrm>
            <a:off x="6769272" y="3535553"/>
            <a:ext cx="4749459" cy="78483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4559"/>
              </a:buClr>
              <a:buSzPts val="4500"/>
              <a:buFont typeface="Cambria"/>
              <a:buNone/>
            </a:pPr>
            <a:r>
              <a:rPr lang="en-US" sz="4500" b="1" i="1" u="none" strike="noStrike" cap="none">
                <a:solidFill>
                  <a:srgbClr val="204559"/>
                </a:solidFill>
                <a:latin typeface="Cambria"/>
                <a:ea typeface="Cambria"/>
                <a:cs typeface="Cambria"/>
                <a:sym typeface="Cambria"/>
              </a:rPr>
              <a:t>Bài 1 SGK tr.16</a:t>
            </a:r>
            <a:endParaRPr/>
          </a:p>
        </p:txBody>
      </p:sp>
      <p:sp>
        <p:nvSpPr>
          <p:cNvPr id="292" name="Google Shape;292;p8"/>
          <p:cNvSpPr txBox="1"/>
          <p:nvPr/>
        </p:nvSpPr>
        <p:spPr>
          <a:xfrm>
            <a:off x="5913895" y="2062524"/>
            <a:ext cx="6087608" cy="1098682"/>
          </a:xfrm>
          <a:prstGeom prst="rect">
            <a:avLst/>
          </a:prstGeom>
          <a:solidFill>
            <a:srgbClr val="FFF3CC"/>
          </a:solidFill>
          <a:ln w="9525" cap="flat" cmpd="sng">
            <a:solidFill>
              <a:srgbClr val="FEC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5400" b="1" i="1" u="none" strike="noStrike" cap="none">
                <a:solidFill>
                  <a:srgbClr val="204559"/>
                </a:solidFill>
                <a:latin typeface="Cambria"/>
                <a:ea typeface="Cambria"/>
                <a:cs typeface="Cambria"/>
                <a:sym typeface="Cambria"/>
              </a:rPr>
              <a:t>Nhiệm vụ 1</a:t>
            </a:r>
            <a:endParaRPr sz="5400" b="1" i="1" u="none" strike="noStrike" cap="none">
              <a:solidFill>
                <a:srgbClr val="204559"/>
              </a:solidFill>
              <a:latin typeface="Cambria"/>
              <a:ea typeface="Cambria"/>
              <a:cs typeface="Cambria"/>
              <a:sym typeface="Cambria"/>
            </a:endParaRPr>
          </a:p>
        </p:txBody>
      </p:sp>
      <p:sp>
        <p:nvSpPr>
          <p:cNvPr id="293" name="Google Shape;293;p8"/>
          <p:cNvSpPr txBox="1"/>
          <p:nvPr/>
        </p:nvSpPr>
        <p:spPr>
          <a:xfrm>
            <a:off x="4080257" y="484051"/>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i="0" u="none" strike="noStrike" cap="none" dirty="0" smtClean="0">
                <a:solidFill>
                  <a:srgbClr val="204559"/>
                </a:solidFill>
                <a:latin typeface="Cambria"/>
                <a:ea typeface="Cambria"/>
                <a:cs typeface="Cambria"/>
                <a:sym typeface="Cambria"/>
              </a:rPr>
              <a:t>BIỆT </a:t>
            </a:r>
            <a:r>
              <a:rPr lang="en-US" sz="8000" b="1" i="0" u="none" strike="noStrike" cap="none" dirty="0">
                <a:solidFill>
                  <a:srgbClr val="204559"/>
                </a:solidFill>
                <a:latin typeface="Cambria"/>
                <a:ea typeface="Cambria"/>
                <a:cs typeface="Cambria"/>
                <a:sym typeface="Cambria"/>
              </a:rPr>
              <a:t>NGỮ XÃ HỘI </a:t>
            </a:r>
            <a:endParaRPr sz="8000" b="1" i="0" u="none" strike="noStrike" cap="none" dirty="0">
              <a:solidFill>
                <a:srgbClr val="204559"/>
              </a:solidFill>
              <a:latin typeface="Cambria"/>
              <a:ea typeface="Cambria"/>
              <a:cs typeface="Cambria"/>
              <a:sym typeface="Cambria"/>
            </a:endParaRPr>
          </a:p>
        </p:txBody>
      </p:sp>
      <p:sp>
        <p:nvSpPr>
          <p:cNvPr id="294" name="Google Shape;294;p8"/>
          <p:cNvSpPr/>
          <p:nvPr/>
        </p:nvSpPr>
        <p:spPr>
          <a:xfrm>
            <a:off x="4331649" y="220612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sp>
        <p:nvSpPr>
          <p:cNvPr id="295" name="Google Shape;295;p8"/>
          <p:cNvSpPr/>
          <p:nvPr/>
        </p:nvSpPr>
        <p:spPr>
          <a:xfrm>
            <a:off x="12852985" y="224010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sp>
        <p:nvSpPr>
          <p:cNvPr id="296" name="Google Shape;296;p8"/>
          <p:cNvSpPr/>
          <p:nvPr/>
        </p:nvSpPr>
        <p:spPr>
          <a:xfrm>
            <a:off x="5295294" y="6515100"/>
            <a:ext cx="7557691" cy="762000"/>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7" name="Google Shape;297;p8"/>
          <p:cNvSpPr/>
          <p:nvPr/>
        </p:nvSpPr>
        <p:spPr>
          <a:xfrm>
            <a:off x="5288367" y="7388918"/>
            <a:ext cx="7894233" cy="2097982"/>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8" name="Google Shape;298;p8"/>
          <p:cNvSpPr/>
          <p:nvPr/>
        </p:nvSpPr>
        <p:spPr>
          <a:xfrm>
            <a:off x="13296901" y="6552418"/>
            <a:ext cx="4190999" cy="2988948"/>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8"/>
          <p:cNvSpPr/>
          <p:nvPr/>
        </p:nvSpPr>
        <p:spPr>
          <a:xfrm rot="-2013694">
            <a:off x="-1183629" y="337866"/>
            <a:ext cx="4505858" cy="1928313"/>
          </a:xfrm>
          <a:custGeom>
            <a:avLst/>
            <a:gdLst/>
            <a:ahLst/>
            <a:cxnLst/>
            <a:rect l="l" t="t" r="r" b="b"/>
            <a:pathLst>
              <a:path w="3170618" h="1356888" extrusionOk="0">
                <a:moveTo>
                  <a:pt x="0" y="0"/>
                </a:moveTo>
                <a:lnTo>
                  <a:pt x="3170617" y="0"/>
                </a:lnTo>
                <a:lnTo>
                  <a:pt x="3170617" y="1356888"/>
                </a:lnTo>
                <a:lnTo>
                  <a:pt x="0" y="1356888"/>
                </a:lnTo>
                <a:lnTo>
                  <a:pt x="0" y="0"/>
                </a:lnTo>
                <a:close/>
              </a:path>
            </a:pathLst>
          </a:custGeom>
          <a:blipFill rotWithShape="1">
            <a:blip r:embed="rId5">
              <a:alphaModFix/>
            </a:blip>
            <a:stretch>
              <a:fillRect/>
            </a:stretch>
          </a:blipFill>
          <a:ln>
            <a:noFill/>
          </a:ln>
        </p:spPr>
      </p:sp>
      <p:sp>
        <p:nvSpPr>
          <p:cNvPr id="300" name="Google Shape;300;p8"/>
          <p:cNvSpPr/>
          <p:nvPr/>
        </p:nvSpPr>
        <p:spPr>
          <a:xfrm rot="-1017501">
            <a:off x="15984587" y="796014"/>
            <a:ext cx="778062" cy="1115502"/>
          </a:xfrm>
          <a:custGeom>
            <a:avLst/>
            <a:gdLst/>
            <a:ahLst/>
            <a:cxnLst/>
            <a:rect l="l" t="t" r="r" b="b"/>
            <a:pathLst>
              <a:path w="778062" h="1115502" extrusionOk="0">
                <a:moveTo>
                  <a:pt x="0" y="0"/>
                </a:moveTo>
                <a:lnTo>
                  <a:pt x="778062" y="0"/>
                </a:lnTo>
                <a:lnTo>
                  <a:pt x="778062" y="1115502"/>
                </a:lnTo>
                <a:lnTo>
                  <a:pt x="0" y="1115502"/>
                </a:lnTo>
                <a:lnTo>
                  <a:pt x="0" y="0"/>
                </a:lnTo>
                <a:close/>
              </a:path>
            </a:pathLst>
          </a:custGeom>
          <a:blipFill rotWithShape="1">
            <a:blip r:embed="rId6">
              <a:alphaModFix/>
            </a:blip>
            <a:stretch>
              <a:fillRect/>
            </a:stretch>
          </a:blipFill>
          <a:ln>
            <a:noFill/>
          </a:ln>
        </p:spPr>
      </p:sp>
      <p:sp>
        <p:nvSpPr>
          <p:cNvPr id="301" name="Google Shape;301;p8"/>
          <p:cNvSpPr/>
          <p:nvPr/>
        </p:nvSpPr>
        <p:spPr>
          <a:xfrm rot="1191750">
            <a:off x="15003313" y="3048269"/>
            <a:ext cx="526931" cy="755456"/>
          </a:xfrm>
          <a:custGeom>
            <a:avLst/>
            <a:gdLst/>
            <a:ahLst/>
            <a:cxnLst/>
            <a:rect l="l" t="t" r="r" b="b"/>
            <a:pathLst>
              <a:path w="526931" h="755456" extrusionOk="0">
                <a:moveTo>
                  <a:pt x="0" y="0"/>
                </a:moveTo>
                <a:lnTo>
                  <a:pt x="526931" y="0"/>
                </a:lnTo>
                <a:lnTo>
                  <a:pt x="526931" y="755456"/>
                </a:lnTo>
                <a:lnTo>
                  <a:pt x="0" y="755456"/>
                </a:lnTo>
                <a:lnTo>
                  <a:pt x="0" y="0"/>
                </a:lnTo>
                <a:close/>
              </a:path>
            </a:pathLst>
          </a:custGeom>
          <a:blipFill rotWithShape="1">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6"/>
                                        </p:tgtEl>
                                      </p:cBhvr>
                                    </p:animEffect>
                                    <p:set>
                                      <p:cBhvr>
                                        <p:cTn id="7" dur="1" fill="hold">
                                          <p:stCondLst>
                                            <p:cond delay="500"/>
                                          </p:stCondLst>
                                        </p:cTn>
                                        <p:tgtEl>
                                          <p:spTgt spid="29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7"/>
                                        </p:tgtEl>
                                      </p:cBhvr>
                                    </p:animEffect>
                                    <p:set>
                                      <p:cBhvr>
                                        <p:cTn id="12" dur="1" fill="hold">
                                          <p:stCondLst>
                                            <p:cond delay="500"/>
                                          </p:stCondLst>
                                        </p:cTn>
                                        <p:tgtEl>
                                          <p:spTgt spid="29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8"/>
                                        </p:tgtEl>
                                      </p:cBhvr>
                                    </p:animEffect>
                                    <p:set>
                                      <p:cBhvr>
                                        <p:cTn id="17" dur="1" fill="hold">
                                          <p:stCondLst>
                                            <p:cond delay="500"/>
                                          </p:stCondLst>
                                        </p:cTn>
                                        <p:tgtEl>
                                          <p:spTgt spid="2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05"/>
        <p:cNvGrpSpPr/>
        <p:nvPr/>
      </p:nvGrpSpPr>
      <p:grpSpPr>
        <a:xfrm>
          <a:off x="0" y="0"/>
          <a:ext cx="0" cy="0"/>
          <a:chOff x="0" y="0"/>
          <a:chExt cx="0" cy="0"/>
        </a:xfrm>
      </p:grpSpPr>
      <p:sp>
        <p:nvSpPr>
          <p:cNvPr id="306" name="Google Shape;306;p9"/>
          <p:cNvSpPr/>
          <p:nvPr/>
        </p:nvSpPr>
        <p:spPr>
          <a:xfrm rot="8808661">
            <a:off x="12037056" y="6045466"/>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graphicFrame>
        <p:nvGraphicFramePr>
          <p:cNvPr id="307" name="Google Shape;307;p9"/>
          <p:cNvGraphicFramePr/>
          <p:nvPr/>
        </p:nvGraphicFramePr>
        <p:xfrm>
          <a:off x="457201" y="4694730"/>
          <a:ext cx="17145025" cy="5108225"/>
        </p:xfrm>
        <a:graphic>
          <a:graphicData uri="http://schemas.openxmlformats.org/drawingml/2006/table">
            <a:tbl>
              <a:tblPr>
                <a:noFill/>
                <a:tableStyleId>{10BCC6DA-E883-4800-86F7-5876E7DCF97C}</a:tableStyleId>
              </a:tblPr>
              <a:tblGrid>
                <a:gridCol w="1770850"/>
                <a:gridCol w="2850850"/>
                <a:gridCol w="8125250"/>
                <a:gridCol w="4398075"/>
              </a:tblGrid>
              <a:tr h="1702750">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Câu</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Biệt ngữ</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Nghĩa</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Dấu hiệu</a:t>
                      </a:r>
                      <a:endParaRPr sz="4500" b="1" u="none" strike="noStrike" cap="none">
                        <a:solidFill>
                          <a:srgbClr val="000000"/>
                        </a:solidFill>
                        <a:latin typeface="Cambria"/>
                        <a:ea typeface="Cambria"/>
                        <a:cs typeface="Cambria"/>
                        <a:sym typeface="Cambria"/>
                      </a:endParaRPr>
                    </a:p>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xác định</a:t>
                      </a:r>
                      <a:endParaRPr sz="4500" b="1" i="0" u="none" strike="noStrike" cap="none">
                        <a:solidFill>
                          <a:srgbClr val="000000"/>
                        </a:solidFill>
                        <a:latin typeface="Cambria"/>
                        <a:ea typeface="Cambria"/>
                        <a:cs typeface="Cambria"/>
                        <a:sym typeface="Cambria"/>
                      </a:endParaRPr>
                    </a:p>
                  </a:txBody>
                  <a:tcPr marL="63500" marR="63500" marT="63500" marB="63500">
                    <a:solidFill>
                      <a:srgbClr val="FFE79A"/>
                    </a:solidFill>
                  </a:tcPr>
                </a:tc>
              </a:tr>
              <a:tr h="920700">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a</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“gà”</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just" rtl="0">
                        <a:spcBef>
                          <a:spcPts val="0"/>
                        </a:spcBef>
                        <a:spcAft>
                          <a:spcPts val="0"/>
                        </a:spcAft>
                        <a:buNone/>
                      </a:pPr>
                      <a:r>
                        <a:rPr lang="en-US" sz="4500" b="0" u="none" strike="noStrike" cap="none">
                          <a:solidFill>
                            <a:srgbClr val="000000"/>
                          </a:solidFill>
                          <a:latin typeface="Cambria"/>
                          <a:ea typeface="Cambria"/>
                          <a:cs typeface="Cambria"/>
                          <a:sym typeface="Cambria"/>
                        </a:rPr>
                        <a:t>Thành viên mới</a:t>
                      </a:r>
                      <a:endParaRPr sz="4500" b="0" i="0" u="none" strike="noStrike" cap="none">
                        <a:solidFill>
                          <a:srgbClr val="000000"/>
                        </a:solidFill>
                        <a:latin typeface="Cambria"/>
                        <a:ea typeface="Cambria"/>
                        <a:cs typeface="Cambria"/>
                        <a:sym typeface="Cambria"/>
                      </a:endParaRPr>
                    </a:p>
                  </a:txBody>
                  <a:tcPr marL="63500" marR="63500" marT="63500" marB="63500"/>
                </a:tc>
                <a:tc rowSpan="2">
                  <a:txBody>
                    <a:bodyPr/>
                    <a:lstStyle/>
                    <a:p>
                      <a:pPr marL="182880" marR="0" lvl="0" indent="0" algn="l" rtl="0">
                        <a:spcBef>
                          <a:spcPts val="0"/>
                        </a:spcBef>
                        <a:spcAft>
                          <a:spcPts val="0"/>
                        </a:spcAft>
                        <a:buNone/>
                      </a:pPr>
                      <a:r>
                        <a:rPr lang="en-US" sz="4500" b="0" u="none" strike="noStrike" cap="none">
                          <a:solidFill>
                            <a:srgbClr val="000000"/>
                          </a:solidFill>
                          <a:latin typeface="Cambria"/>
                          <a:ea typeface="Cambria"/>
                          <a:cs typeface="Cambria"/>
                          <a:sym typeface="Cambria"/>
                        </a:rPr>
                        <a:t>Từ được đặt trong dấu ngoặc kép</a:t>
                      </a:r>
                      <a:endParaRPr sz="4500" b="0" i="0" u="none" strike="noStrike" cap="none">
                        <a:solidFill>
                          <a:srgbClr val="000000"/>
                        </a:solidFill>
                        <a:latin typeface="Cambria"/>
                        <a:ea typeface="Cambria"/>
                        <a:cs typeface="Cambria"/>
                        <a:sym typeface="Cambria"/>
                      </a:endParaRPr>
                    </a:p>
                  </a:txBody>
                  <a:tcPr marL="63500" marR="63500" marT="63500" marB="63500"/>
                </a:tc>
              </a:tr>
              <a:tr h="2484775">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b</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ctr" rtl="0">
                        <a:spcBef>
                          <a:spcPts val="0"/>
                        </a:spcBef>
                        <a:spcAft>
                          <a:spcPts val="0"/>
                        </a:spcAft>
                        <a:buNone/>
                      </a:pPr>
                      <a:r>
                        <a:rPr lang="en-US" sz="4500" b="0" u="none" strike="noStrike" cap="none">
                          <a:solidFill>
                            <a:srgbClr val="000000"/>
                          </a:solidFill>
                          <a:latin typeface="Cambria"/>
                          <a:ea typeface="Cambria"/>
                          <a:cs typeface="Cambria"/>
                          <a:sym typeface="Cambria"/>
                        </a:rPr>
                        <a:t>“tủ”</a:t>
                      </a:r>
                      <a:endParaRPr sz="4500" b="0" i="0" u="none" strike="noStrike" cap="none">
                        <a:solidFill>
                          <a:srgbClr val="000000"/>
                        </a:solidFill>
                        <a:latin typeface="Cambria"/>
                        <a:ea typeface="Cambria"/>
                        <a:cs typeface="Cambria"/>
                        <a:sym typeface="Cambria"/>
                      </a:endParaRPr>
                    </a:p>
                  </a:txBody>
                  <a:tcPr marL="63500" marR="63500" marT="63500" marB="63500"/>
                </a:tc>
                <a:tc>
                  <a:txBody>
                    <a:bodyPr/>
                    <a:lstStyle/>
                    <a:p>
                      <a:pPr marL="182880" marR="0" lvl="0" indent="0" algn="just" rtl="0">
                        <a:spcBef>
                          <a:spcPts val="0"/>
                        </a:spcBef>
                        <a:spcAft>
                          <a:spcPts val="0"/>
                        </a:spcAft>
                        <a:buNone/>
                      </a:pPr>
                      <a:r>
                        <a:rPr lang="en-US" sz="4500" b="0" u="none" strike="noStrike" cap="none">
                          <a:solidFill>
                            <a:srgbClr val="000000"/>
                          </a:solidFill>
                          <a:latin typeface="Cambria"/>
                          <a:ea typeface="Cambria"/>
                          <a:cs typeface="Cambria"/>
                          <a:sym typeface="Cambria"/>
                        </a:rPr>
                        <a:t>Chỉ ôn những phần mình nghĩ sẽ thi vào chứ không phải tất cả kiến thức cần ôn tập.</a:t>
                      </a:r>
                      <a:endParaRPr sz="4500" b="0" i="0" u="none" strike="noStrike" cap="none">
                        <a:solidFill>
                          <a:srgbClr val="000000"/>
                        </a:solidFill>
                        <a:latin typeface="Cambria"/>
                        <a:ea typeface="Cambria"/>
                        <a:cs typeface="Cambria"/>
                        <a:sym typeface="Cambria"/>
                      </a:endParaRPr>
                    </a:p>
                  </a:txBody>
                  <a:tcPr marL="63500" marR="63500" marT="63500" marB="63500"/>
                </a:tc>
                <a:tc vMerge="1">
                  <a:txBody>
                    <a:bodyPr/>
                    <a:lstStyle/>
                    <a:p>
                      <a:endParaRPr lang="en-US"/>
                    </a:p>
                  </a:txBody>
                  <a:tcPr/>
                </a:tc>
              </a:tr>
            </a:tbl>
          </a:graphicData>
        </a:graphic>
      </p:graphicFrame>
      <p:sp>
        <p:nvSpPr>
          <p:cNvPr id="308" name="Google Shape;308;p9"/>
          <p:cNvSpPr/>
          <p:nvPr/>
        </p:nvSpPr>
        <p:spPr>
          <a:xfrm>
            <a:off x="6769272" y="3535553"/>
            <a:ext cx="4749459" cy="78483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4559"/>
              </a:buClr>
              <a:buSzPts val="4500"/>
              <a:buFont typeface="Cambria"/>
              <a:buNone/>
            </a:pPr>
            <a:r>
              <a:rPr lang="en-US" sz="4500" b="1" i="1" u="none" strike="noStrike" cap="none">
                <a:solidFill>
                  <a:srgbClr val="204559"/>
                </a:solidFill>
                <a:latin typeface="Cambria"/>
                <a:ea typeface="Cambria"/>
                <a:cs typeface="Cambria"/>
                <a:sym typeface="Cambria"/>
              </a:rPr>
              <a:t>Bài 1 SGK tr.16</a:t>
            </a:r>
            <a:endParaRPr/>
          </a:p>
        </p:txBody>
      </p:sp>
      <p:sp>
        <p:nvSpPr>
          <p:cNvPr id="309" name="Google Shape;309;p9"/>
          <p:cNvSpPr txBox="1"/>
          <p:nvPr/>
        </p:nvSpPr>
        <p:spPr>
          <a:xfrm>
            <a:off x="5913895" y="2062524"/>
            <a:ext cx="6087608" cy="1098682"/>
          </a:xfrm>
          <a:prstGeom prst="rect">
            <a:avLst/>
          </a:prstGeom>
          <a:solidFill>
            <a:srgbClr val="FFF3CC"/>
          </a:solidFill>
          <a:ln w="9525" cap="flat" cmpd="sng">
            <a:solidFill>
              <a:srgbClr val="FEC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5400" b="1" i="1" u="none" strike="noStrike" cap="none">
                <a:solidFill>
                  <a:srgbClr val="204559"/>
                </a:solidFill>
                <a:latin typeface="Cambria"/>
                <a:ea typeface="Cambria"/>
                <a:cs typeface="Cambria"/>
                <a:sym typeface="Cambria"/>
              </a:rPr>
              <a:t>Nhiệm vụ 1</a:t>
            </a:r>
            <a:endParaRPr sz="5400" b="1" i="1" u="none" strike="noStrike" cap="none">
              <a:solidFill>
                <a:srgbClr val="204559"/>
              </a:solidFill>
              <a:latin typeface="Cambria"/>
              <a:ea typeface="Cambria"/>
              <a:cs typeface="Cambria"/>
              <a:sym typeface="Cambria"/>
            </a:endParaRPr>
          </a:p>
        </p:txBody>
      </p:sp>
      <p:sp>
        <p:nvSpPr>
          <p:cNvPr id="310" name="Google Shape;310;p9"/>
          <p:cNvSpPr txBox="1"/>
          <p:nvPr/>
        </p:nvSpPr>
        <p:spPr>
          <a:xfrm>
            <a:off x="4080257" y="484051"/>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i="0" u="none" strike="noStrike" cap="none" dirty="0" smtClean="0">
                <a:solidFill>
                  <a:srgbClr val="204559"/>
                </a:solidFill>
                <a:latin typeface="Cambria"/>
                <a:ea typeface="Cambria"/>
                <a:cs typeface="Cambria"/>
                <a:sym typeface="Cambria"/>
              </a:rPr>
              <a:t>BIỆT </a:t>
            </a:r>
            <a:r>
              <a:rPr lang="en-US" sz="8000" b="1" i="0" u="none" strike="noStrike" cap="none" dirty="0">
                <a:solidFill>
                  <a:srgbClr val="204559"/>
                </a:solidFill>
                <a:latin typeface="Cambria"/>
                <a:ea typeface="Cambria"/>
                <a:cs typeface="Cambria"/>
                <a:sym typeface="Cambria"/>
              </a:rPr>
              <a:t>NGỮ XÃ HỘI </a:t>
            </a:r>
            <a:endParaRPr sz="8000" b="1" i="0" u="none" strike="noStrike" cap="none" dirty="0">
              <a:solidFill>
                <a:srgbClr val="204559"/>
              </a:solidFill>
              <a:latin typeface="Cambria"/>
              <a:ea typeface="Cambria"/>
              <a:cs typeface="Cambria"/>
              <a:sym typeface="Cambria"/>
            </a:endParaRPr>
          </a:p>
        </p:txBody>
      </p:sp>
      <p:sp>
        <p:nvSpPr>
          <p:cNvPr id="311" name="Google Shape;311;p9"/>
          <p:cNvSpPr/>
          <p:nvPr/>
        </p:nvSpPr>
        <p:spPr>
          <a:xfrm>
            <a:off x="4331649" y="220612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sp>
        <p:nvSpPr>
          <p:cNvPr id="312" name="Google Shape;312;p9"/>
          <p:cNvSpPr/>
          <p:nvPr/>
        </p:nvSpPr>
        <p:spPr>
          <a:xfrm>
            <a:off x="12852985" y="224010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sp>
        <p:nvSpPr>
          <p:cNvPr id="313" name="Google Shape;313;p9"/>
          <p:cNvSpPr/>
          <p:nvPr/>
        </p:nvSpPr>
        <p:spPr>
          <a:xfrm>
            <a:off x="5295294" y="6515100"/>
            <a:ext cx="7557691" cy="762000"/>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4" name="Google Shape;314;p9"/>
          <p:cNvSpPr/>
          <p:nvPr/>
        </p:nvSpPr>
        <p:spPr>
          <a:xfrm>
            <a:off x="5288367" y="7388918"/>
            <a:ext cx="7894233" cy="2097982"/>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5" name="Google Shape;315;p9"/>
          <p:cNvSpPr/>
          <p:nvPr/>
        </p:nvSpPr>
        <p:spPr>
          <a:xfrm>
            <a:off x="13296901" y="6552418"/>
            <a:ext cx="4190999" cy="2988948"/>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6" name="Google Shape;316;p9"/>
          <p:cNvSpPr/>
          <p:nvPr/>
        </p:nvSpPr>
        <p:spPr>
          <a:xfrm rot="-2013694">
            <a:off x="-1183629" y="337866"/>
            <a:ext cx="4505858" cy="1928313"/>
          </a:xfrm>
          <a:custGeom>
            <a:avLst/>
            <a:gdLst/>
            <a:ahLst/>
            <a:cxnLst/>
            <a:rect l="l" t="t" r="r" b="b"/>
            <a:pathLst>
              <a:path w="3170618" h="1356888" extrusionOk="0">
                <a:moveTo>
                  <a:pt x="0" y="0"/>
                </a:moveTo>
                <a:lnTo>
                  <a:pt x="3170617" y="0"/>
                </a:lnTo>
                <a:lnTo>
                  <a:pt x="3170617" y="1356888"/>
                </a:lnTo>
                <a:lnTo>
                  <a:pt x="0" y="1356888"/>
                </a:lnTo>
                <a:lnTo>
                  <a:pt x="0" y="0"/>
                </a:lnTo>
                <a:close/>
              </a:path>
            </a:pathLst>
          </a:custGeom>
          <a:blipFill rotWithShape="1">
            <a:blip r:embed="rId5">
              <a:alphaModFix/>
            </a:blip>
            <a:stretch>
              <a:fillRect/>
            </a:stretch>
          </a:blipFill>
          <a:ln>
            <a:noFill/>
          </a:ln>
        </p:spPr>
      </p:sp>
      <p:sp>
        <p:nvSpPr>
          <p:cNvPr id="317" name="Google Shape;317;p9"/>
          <p:cNvSpPr/>
          <p:nvPr/>
        </p:nvSpPr>
        <p:spPr>
          <a:xfrm rot="-1017501">
            <a:off x="15984587" y="796014"/>
            <a:ext cx="778062" cy="1115502"/>
          </a:xfrm>
          <a:custGeom>
            <a:avLst/>
            <a:gdLst/>
            <a:ahLst/>
            <a:cxnLst/>
            <a:rect l="l" t="t" r="r" b="b"/>
            <a:pathLst>
              <a:path w="778062" h="1115502" extrusionOk="0">
                <a:moveTo>
                  <a:pt x="0" y="0"/>
                </a:moveTo>
                <a:lnTo>
                  <a:pt x="778062" y="0"/>
                </a:lnTo>
                <a:lnTo>
                  <a:pt x="778062" y="1115502"/>
                </a:lnTo>
                <a:lnTo>
                  <a:pt x="0" y="1115502"/>
                </a:lnTo>
                <a:lnTo>
                  <a:pt x="0" y="0"/>
                </a:lnTo>
                <a:close/>
              </a:path>
            </a:pathLst>
          </a:custGeom>
          <a:blipFill rotWithShape="1">
            <a:blip r:embed="rId6">
              <a:alphaModFix/>
            </a:blip>
            <a:stretch>
              <a:fillRect/>
            </a:stretch>
          </a:blipFill>
          <a:ln>
            <a:noFill/>
          </a:ln>
        </p:spPr>
      </p:sp>
      <p:sp>
        <p:nvSpPr>
          <p:cNvPr id="318" name="Google Shape;318;p9"/>
          <p:cNvSpPr/>
          <p:nvPr/>
        </p:nvSpPr>
        <p:spPr>
          <a:xfrm rot="1191750">
            <a:off x="15003313" y="3048269"/>
            <a:ext cx="526931" cy="755456"/>
          </a:xfrm>
          <a:custGeom>
            <a:avLst/>
            <a:gdLst/>
            <a:ahLst/>
            <a:cxnLst/>
            <a:rect l="l" t="t" r="r" b="b"/>
            <a:pathLst>
              <a:path w="526931" h="755456" extrusionOk="0">
                <a:moveTo>
                  <a:pt x="0" y="0"/>
                </a:moveTo>
                <a:lnTo>
                  <a:pt x="526931" y="0"/>
                </a:lnTo>
                <a:lnTo>
                  <a:pt x="526931" y="755456"/>
                </a:lnTo>
                <a:lnTo>
                  <a:pt x="0" y="755456"/>
                </a:lnTo>
                <a:lnTo>
                  <a:pt x="0" y="0"/>
                </a:lnTo>
                <a:close/>
              </a:path>
            </a:pathLst>
          </a:custGeom>
          <a:blipFill rotWithShape="1">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3"/>
                                        </p:tgtEl>
                                      </p:cBhvr>
                                    </p:animEffect>
                                    <p:set>
                                      <p:cBhvr>
                                        <p:cTn id="7" dur="1" fill="hold">
                                          <p:stCondLst>
                                            <p:cond delay="500"/>
                                          </p:stCondLst>
                                        </p:cTn>
                                        <p:tgtEl>
                                          <p:spTgt spid="3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4"/>
                                        </p:tgtEl>
                                      </p:cBhvr>
                                    </p:animEffect>
                                    <p:set>
                                      <p:cBhvr>
                                        <p:cTn id="12" dur="1" fill="hold">
                                          <p:stCondLst>
                                            <p:cond delay="500"/>
                                          </p:stCondLst>
                                        </p:cTn>
                                        <p:tgtEl>
                                          <p:spTgt spid="3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5"/>
                                        </p:tgtEl>
                                      </p:cBhvr>
                                    </p:animEffect>
                                    <p:set>
                                      <p:cBhvr>
                                        <p:cTn id="17" dur="1" fill="hold">
                                          <p:stCondLst>
                                            <p:cond delay="500"/>
                                          </p:stCondLst>
                                        </p:cTn>
                                        <p:tgtEl>
                                          <p:spTgt spid="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22"/>
        <p:cNvGrpSpPr/>
        <p:nvPr/>
      </p:nvGrpSpPr>
      <p:grpSpPr>
        <a:xfrm>
          <a:off x="0" y="0"/>
          <a:ext cx="0" cy="0"/>
          <a:chOff x="0" y="0"/>
          <a:chExt cx="0" cy="0"/>
        </a:xfrm>
      </p:grpSpPr>
      <p:sp>
        <p:nvSpPr>
          <p:cNvPr id="323" name="Google Shape;323;p10"/>
          <p:cNvSpPr/>
          <p:nvPr/>
        </p:nvSpPr>
        <p:spPr>
          <a:xfrm rot="8808661">
            <a:off x="12037056" y="6045466"/>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graphicFrame>
        <p:nvGraphicFramePr>
          <p:cNvPr id="324" name="Google Shape;324;p10"/>
          <p:cNvGraphicFramePr/>
          <p:nvPr/>
        </p:nvGraphicFramePr>
        <p:xfrm>
          <a:off x="457200" y="4694730"/>
          <a:ext cx="17297400" cy="4748850"/>
        </p:xfrm>
        <a:graphic>
          <a:graphicData uri="http://schemas.openxmlformats.org/drawingml/2006/table">
            <a:tbl>
              <a:tblPr>
                <a:noFill/>
                <a:tableStyleId>{10BCC6DA-E883-4800-86F7-5876E7DCF97C}</a:tableStyleId>
              </a:tblPr>
              <a:tblGrid>
                <a:gridCol w="3207475"/>
                <a:gridCol w="6130050"/>
                <a:gridCol w="7959875"/>
              </a:tblGrid>
              <a:tr h="1219550">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Biệt ngữ</a:t>
                      </a:r>
                      <a:endParaRPr sz="4500" b="1"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Nghĩa</a:t>
                      </a:r>
                      <a:endParaRPr sz="4500" b="1" u="none" strike="noStrike" cap="none">
                        <a:solidFill>
                          <a:srgbClr val="000000"/>
                        </a:solidFill>
                        <a:latin typeface="Cambria"/>
                        <a:ea typeface="Cambria"/>
                        <a:cs typeface="Cambria"/>
                        <a:sym typeface="Cambria"/>
                      </a:endParaRPr>
                    </a:p>
                  </a:txBody>
                  <a:tcPr marL="63500" marR="63500" marT="63500" marB="63500">
                    <a:solidFill>
                      <a:srgbClr val="FFE79A"/>
                    </a:solidFill>
                  </a:tcPr>
                </a:tc>
                <a:tc>
                  <a:txBody>
                    <a:bodyPr/>
                    <a:lstStyle/>
                    <a:p>
                      <a:pPr marL="182880" marR="0" lvl="0" indent="0" algn="ctr" rtl="0">
                        <a:spcBef>
                          <a:spcPts val="0"/>
                        </a:spcBef>
                        <a:spcAft>
                          <a:spcPts val="0"/>
                        </a:spcAft>
                        <a:buNone/>
                      </a:pPr>
                      <a:r>
                        <a:rPr lang="en-US" sz="4500" b="1" u="none" strike="noStrike" cap="none">
                          <a:solidFill>
                            <a:srgbClr val="000000"/>
                          </a:solidFill>
                          <a:latin typeface="Cambria"/>
                          <a:ea typeface="Cambria"/>
                          <a:cs typeface="Cambria"/>
                          <a:sym typeface="Cambria"/>
                        </a:rPr>
                        <a:t>Lí do tác giả giải thích</a:t>
                      </a:r>
                      <a:endParaRPr sz="4500" b="1" u="none" strike="noStrike" cap="none">
                        <a:solidFill>
                          <a:srgbClr val="000000"/>
                        </a:solidFill>
                        <a:latin typeface="Cambria"/>
                        <a:ea typeface="Cambria"/>
                        <a:cs typeface="Cambria"/>
                        <a:sym typeface="Cambria"/>
                      </a:endParaRPr>
                    </a:p>
                  </a:txBody>
                  <a:tcPr marL="63500" marR="63500" marT="63500" marB="63500">
                    <a:solidFill>
                      <a:srgbClr val="FFE79A"/>
                    </a:solidFill>
                  </a:tcPr>
                </a:tc>
              </a:tr>
              <a:tr h="3529300">
                <a:tc>
                  <a:txBody>
                    <a:bodyPr/>
                    <a:lstStyle/>
                    <a:p>
                      <a:pPr marL="182880" marR="0" lvl="0" indent="0" algn="l" rtl="0">
                        <a:spcBef>
                          <a:spcPts val="0"/>
                        </a:spcBef>
                        <a:spcAft>
                          <a:spcPts val="0"/>
                        </a:spcAft>
                        <a:buNone/>
                      </a:pPr>
                      <a:r>
                        <a:rPr lang="en-US" sz="4500" b="0" u="none" strike="noStrike" cap="none">
                          <a:solidFill>
                            <a:srgbClr val="000000"/>
                          </a:solidFill>
                          <a:latin typeface="Cambria"/>
                          <a:ea typeface="Cambria"/>
                          <a:cs typeface="Cambria"/>
                          <a:sym typeface="Cambria"/>
                        </a:rPr>
                        <a:t>“đánh một tiếng bạc lớn”</a:t>
                      </a:r>
                      <a:endParaRPr/>
                    </a:p>
                  </a:txBody>
                  <a:tcPr marL="63500" marR="63500" marT="63500" marB="63500"/>
                </a:tc>
                <a:tc>
                  <a:txBody>
                    <a:bodyPr/>
                    <a:lstStyle/>
                    <a:p>
                      <a:pPr marL="182880" marR="0" lvl="0" indent="0" algn="l" rtl="0">
                        <a:spcBef>
                          <a:spcPts val="0"/>
                        </a:spcBef>
                        <a:spcAft>
                          <a:spcPts val="0"/>
                        </a:spcAft>
                        <a:buNone/>
                      </a:pPr>
                      <a:r>
                        <a:rPr lang="en-US" sz="4500" b="0" u="none" strike="noStrike" cap="none">
                          <a:solidFill>
                            <a:srgbClr val="000000"/>
                          </a:solidFill>
                          <a:latin typeface="Cambria"/>
                          <a:ea typeface="Cambria"/>
                          <a:cs typeface="Cambria"/>
                          <a:sym typeface="Cambria"/>
                        </a:rPr>
                        <a:t>Cướp một đám to</a:t>
                      </a:r>
                      <a:endParaRPr/>
                    </a:p>
                  </a:txBody>
                  <a:tcPr marL="63500" marR="63500" marT="63500" marB="63500"/>
                </a:tc>
                <a:tc>
                  <a:txBody>
                    <a:bodyPr/>
                    <a:lstStyle/>
                    <a:p>
                      <a:pPr marL="182880" marR="0" lvl="0" indent="0" algn="l" rtl="0">
                        <a:spcBef>
                          <a:spcPts val="0"/>
                        </a:spcBef>
                        <a:spcAft>
                          <a:spcPts val="0"/>
                        </a:spcAft>
                        <a:buNone/>
                      </a:pPr>
                      <a:r>
                        <a:rPr lang="en-US" sz="4500" b="0" u="none" strike="noStrike" cap="none">
                          <a:solidFill>
                            <a:srgbClr val="000000"/>
                          </a:solidFill>
                          <a:latin typeface="Cambria"/>
                          <a:ea typeface="Cambria"/>
                          <a:cs typeface="Cambria"/>
                          <a:sym typeface="Cambria"/>
                        </a:rPr>
                        <a:t>Giúp mọi đối tượng người đọc có thể hiểu được nghĩa của biệt ngữ từ đó hiểu nội dung câu chuyện.</a:t>
                      </a:r>
                      <a:endParaRPr/>
                    </a:p>
                  </a:txBody>
                  <a:tcPr marL="63500" marR="63500" marT="63500" marB="63500"/>
                </a:tc>
              </a:tr>
            </a:tbl>
          </a:graphicData>
        </a:graphic>
      </p:graphicFrame>
      <p:sp>
        <p:nvSpPr>
          <p:cNvPr id="325" name="Google Shape;325;p10"/>
          <p:cNvSpPr/>
          <p:nvPr/>
        </p:nvSpPr>
        <p:spPr>
          <a:xfrm>
            <a:off x="6769270" y="3444270"/>
            <a:ext cx="4749459" cy="78483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4559"/>
              </a:buClr>
              <a:buSzPts val="4500"/>
              <a:buFont typeface="Cambria"/>
              <a:buNone/>
            </a:pPr>
            <a:r>
              <a:rPr lang="en-US" sz="4500" b="1" i="1" u="none" strike="noStrike" cap="none">
                <a:solidFill>
                  <a:srgbClr val="204559"/>
                </a:solidFill>
                <a:latin typeface="Cambria"/>
                <a:ea typeface="Cambria"/>
                <a:cs typeface="Cambria"/>
                <a:sym typeface="Cambria"/>
              </a:rPr>
              <a:t>Bài 2 SGK tr.16</a:t>
            </a:r>
            <a:endParaRPr/>
          </a:p>
        </p:txBody>
      </p:sp>
      <p:sp>
        <p:nvSpPr>
          <p:cNvPr id="326" name="Google Shape;326;p10"/>
          <p:cNvSpPr/>
          <p:nvPr/>
        </p:nvSpPr>
        <p:spPr>
          <a:xfrm>
            <a:off x="3818395" y="5981700"/>
            <a:ext cx="5859005" cy="3200400"/>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7" name="Google Shape;327;p10"/>
          <p:cNvSpPr/>
          <p:nvPr/>
        </p:nvSpPr>
        <p:spPr>
          <a:xfrm rot="-2013694">
            <a:off x="-1183629" y="337866"/>
            <a:ext cx="4505858" cy="1928313"/>
          </a:xfrm>
          <a:custGeom>
            <a:avLst/>
            <a:gdLst/>
            <a:ahLst/>
            <a:cxnLst/>
            <a:rect l="l" t="t" r="r" b="b"/>
            <a:pathLst>
              <a:path w="3170618" h="1356888" extrusionOk="0">
                <a:moveTo>
                  <a:pt x="0" y="0"/>
                </a:moveTo>
                <a:lnTo>
                  <a:pt x="3170617" y="0"/>
                </a:lnTo>
                <a:lnTo>
                  <a:pt x="3170617" y="1356888"/>
                </a:lnTo>
                <a:lnTo>
                  <a:pt x="0" y="1356888"/>
                </a:lnTo>
                <a:lnTo>
                  <a:pt x="0" y="0"/>
                </a:lnTo>
                <a:close/>
              </a:path>
            </a:pathLst>
          </a:custGeom>
          <a:blipFill rotWithShape="1">
            <a:blip r:embed="rId4">
              <a:alphaModFix/>
            </a:blip>
            <a:stretch>
              <a:fillRect/>
            </a:stretch>
          </a:blipFill>
          <a:ln>
            <a:noFill/>
          </a:ln>
        </p:spPr>
      </p:sp>
      <p:sp>
        <p:nvSpPr>
          <p:cNvPr id="328" name="Google Shape;328;p10"/>
          <p:cNvSpPr txBox="1"/>
          <p:nvPr/>
        </p:nvSpPr>
        <p:spPr>
          <a:xfrm>
            <a:off x="5913895" y="2062524"/>
            <a:ext cx="6087608" cy="1098682"/>
          </a:xfrm>
          <a:prstGeom prst="rect">
            <a:avLst/>
          </a:prstGeom>
          <a:solidFill>
            <a:srgbClr val="FFF3CC"/>
          </a:solidFill>
          <a:ln w="9525" cap="flat" cmpd="sng">
            <a:solidFill>
              <a:srgbClr val="FEC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5400" b="1" i="1" u="none" strike="noStrike" cap="none">
                <a:solidFill>
                  <a:srgbClr val="204559"/>
                </a:solidFill>
                <a:latin typeface="Cambria"/>
                <a:ea typeface="Cambria"/>
                <a:cs typeface="Cambria"/>
                <a:sym typeface="Cambria"/>
              </a:rPr>
              <a:t>Nhiệm vụ 1</a:t>
            </a:r>
            <a:endParaRPr sz="5400" b="1" i="1" u="none" strike="noStrike" cap="none">
              <a:solidFill>
                <a:srgbClr val="204559"/>
              </a:solidFill>
              <a:latin typeface="Cambria"/>
              <a:ea typeface="Cambria"/>
              <a:cs typeface="Cambria"/>
              <a:sym typeface="Cambria"/>
            </a:endParaRPr>
          </a:p>
        </p:txBody>
      </p:sp>
      <p:sp>
        <p:nvSpPr>
          <p:cNvPr id="329" name="Google Shape;329;p10"/>
          <p:cNvSpPr txBox="1"/>
          <p:nvPr/>
        </p:nvSpPr>
        <p:spPr>
          <a:xfrm>
            <a:off x="4080257" y="484051"/>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i="0" u="none" strike="noStrike" cap="none" dirty="0" smtClean="0">
                <a:solidFill>
                  <a:srgbClr val="204559"/>
                </a:solidFill>
                <a:latin typeface="Cambria"/>
                <a:ea typeface="Cambria"/>
                <a:cs typeface="Cambria"/>
                <a:sym typeface="Cambria"/>
              </a:rPr>
              <a:t>BIỆT </a:t>
            </a:r>
            <a:r>
              <a:rPr lang="en-US" sz="8000" b="1" i="0" u="none" strike="noStrike" cap="none" dirty="0">
                <a:solidFill>
                  <a:srgbClr val="204559"/>
                </a:solidFill>
                <a:latin typeface="Cambria"/>
                <a:ea typeface="Cambria"/>
                <a:cs typeface="Cambria"/>
                <a:sym typeface="Cambria"/>
              </a:rPr>
              <a:t>NGỮ XÃ HỘI </a:t>
            </a:r>
            <a:endParaRPr sz="8000" b="1" i="0" u="none" strike="noStrike" cap="none" dirty="0">
              <a:solidFill>
                <a:srgbClr val="204559"/>
              </a:solidFill>
              <a:latin typeface="Cambria"/>
              <a:ea typeface="Cambria"/>
              <a:cs typeface="Cambria"/>
              <a:sym typeface="Cambria"/>
            </a:endParaRPr>
          </a:p>
        </p:txBody>
      </p:sp>
      <p:sp>
        <p:nvSpPr>
          <p:cNvPr id="330" name="Google Shape;330;p10"/>
          <p:cNvSpPr/>
          <p:nvPr/>
        </p:nvSpPr>
        <p:spPr>
          <a:xfrm>
            <a:off x="4331649" y="220612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5">
              <a:alphaModFix/>
            </a:blip>
            <a:stretch>
              <a:fillRect/>
            </a:stretch>
          </a:blipFill>
          <a:ln>
            <a:noFill/>
          </a:ln>
        </p:spPr>
      </p:sp>
      <p:sp>
        <p:nvSpPr>
          <p:cNvPr id="331" name="Google Shape;331;p10"/>
          <p:cNvSpPr/>
          <p:nvPr/>
        </p:nvSpPr>
        <p:spPr>
          <a:xfrm>
            <a:off x="12852985" y="2240108"/>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5">
              <a:alphaModFix/>
            </a:blip>
            <a:stretch>
              <a:fillRect/>
            </a:stretch>
          </a:blipFill>
          <a:ln>
            <a:noFill/>
          </a:ln>
        </p:spPr>
      </p:sp>
      <p:sp>
        <p:nvSpPr>
          <p:cNvPr id="332" name="Google Shape;332;p10"/>
          <p:cNvSpPr/>
          <p:nvPr/>
        </p:nvSpPr>
        <p:spPr>
          <a:xfrm>
            <a:off x="9923482" y="5981700"/>
            <a:ext cx="7754918" cy="3200400"/>
          </a:xfrm>
          <a:prstGeom prst="rect">
            <a:avLst/>
          </a:prstGeom>
          <a:solidFill>
            <a:srgbClr val="FFF5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3" name="Google Shape;333;p10"/>
          <p:cNvSpPr/>
          <p:nvPr/>
        </p:nvSpPr>
        <p:spPr>
          <a:xfrm rot="-1017501">
            <a:off x="16300166" y="607818"/>
            <a:ext cx="778062" cy="1115502"/>
          </a:xfrm>
          <a:custGeom>
            <a:avLst/>
            <a:gdLst/>
            <a:ahLst/>
            <a:cxnLst/>
            <a:rect l="l" t="t" r="r" b="b"/>
            <a:pathLst>
              <a:path w="778062" h="1115502" extrusionOk="0">
                <a:moveTo>
                  <a:pt x="0" y="0"/>
                </a:moveTo>
                <a:lnTo>
                  <a:pt x="778062" y="0"/>
                </a:lnTo>
                <a:lnTo>
                  <a:pt x="778062" y="1115502"/>
                </a:lnTo>
                <a:lnTo>
                  <a:pt x="0" y="1115502"/>
                </a:lnTo>
                <a:lnTo>
                  <a:pt x="0" y="0"/>
                </a:lnTo>
                <a:close/>
              </a:path>
            </a:pathLst>
          </a:custGeom>
          <a:blipFill rotWithShape="1">
            <a:blip r:embed="rId6">
              <a:alphaModFix/>
            </a:blip>
            <a:stretch>
              <a:fillRect/>
            </a:stretch>
          </a:blipFill>
          <a:ln>
            <a:noFill/>
          </a:ln>
        </p:spPr>
      </p:sp>
      <p:sp>
        <p:nvSpPr>
          <p:cNvPr id="334" name="Google Shape;334;p10"/>
          <p:cNvSpPr/>
          <p:nvPr/>
        </p:nvSpPr>
        <p:spPr>
          <a:xfrm rot="1191750">
            <a:off x="15318892" y="2860073"/>
            <a:ext cx="526931" cy="755456"/>
          </a:xfrm>
          <a:custGeom>
            <a:avLst/>
            <a:gdLst/>
            <a:ahLst/>
            <a:cxnLst/>
            <a:rect l="l" t="t" r="r" b="b"/>
            <a:pathLst>
              <a:path w="526931" h="755456" extrusionOk="0">
                <a:moveTo>
                  <a:pt x="0" y="0"/>
                </a:moveTo>
                <a:lnTo>
                  <a:pt x="526931" y="0"/>
                </a:lnTo>
                <a:lnTo>
                  <a:pt x="526931" y="755456"/>
                </a:lnTo>
                <a:lnTo>
                  <a:pt x="0" y="755456"/>
                </a:lnTo>
                <a:lnTo>
                  <a:pt x="0" y="0"/>
                </a:lnTo>
                <a:close/>
              </a:path>
            </a:pathLst>
          </a:custGeom>
          <a:blipFill rotWithShape="1">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6"/>
                                        </p:tgtEl>
                                      </p:cBhvr>
                                    </p:animEffect>
                                    <p:set>
                                      <p:cBhvr>
                                        <p:cTn id="7" dur="1" fill="hold">
                                          <p:stCondLst>
                                            <p:cond delay="500"/>
                                          </p:stCondLst>
                                        </p:cTn>
                                        <p:tgtEl>
                                          <p:spTgt spid="3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2"/>
                                        </p:tgtEl>
                                      </p:cBhvr>
                                    </p:animEffect>
                                    <p:set>
                                      <p:cBhvr>
                                        <p:cTn id="12" dur="1" fill="hold">
                                          <p:stCondLst>
                                            <p:cond delay="500"/>
                                          </p:stCondLst>
                                        </p:cTn>
                                        <p:tgtEl>
                                          <p:spTgt spid="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38"/>
        <p:cNvGrpSpPr/>
        <p:nvPr/>
      </p:nvGrpSpPr>
      <p:grpSpPr>
        <a:xfrm>
          <a:off x="0" y="0"/>
          <a:ext cx="0" cy="0"/>
          <a:chOff x="0" y="0"/>
          <a:chExt cx="0" cy="0"/>
        </a:xfrm>
      </p:grpSpPr>
      <p:sp>
        <p:nvSpPr>
          <p:cNvPr id="339" name="Google Shape;339;p11"/>
          <p:cNvSpPr/>
          <p:nvPr/>
        </p:nvSpPr>
        <p:spPr>
          <a:xfrm>
            <a:off x="6769270" y="517192"/>
            <a:ext cx="4749459" cy="78483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4559"/>
              </a:buClr>
              <a:buSzPts val="4500"/>
              <a:buFont typeface="Cambria"/>
              <a:buNone/>
            </a:pPr>
            <a:r>
              <a:rPr lang="en-US" sz="4500" b="1" i="1" u="none" strike="noStrike" cap="none">
                <a:solidFill>
                  <a:srgbClr val="204559"/>
                </a:solidFill>
                <a:latin typeface="Cambria"/>
                <a:ea typeface="Cambria"/>
                <a:cs typeface="Cambria"/>
                <a:sym typeface="Cambria"/>
              </a:rPr>
              <a:t>Bài 3 SGK tr.16</a:t>
            </a:r>
            <a:endParaRPr/>
          </a:p>
        </p:txBody>
      </p:sp>
      <p:sp>
        <p:nvSpPr>
          <p:cNvPr id="340" name="Google Shape;340;p11"/>
          <p:cNvSpPr/>
          <p:nvPr/>
        </p:nvSpPr>
        <p:spPr>
          <a:xfrm rot="8808661">
            <a:off x="12037056" y="6045466"/>
            <a:ext cx="7939698" cy="4902764"/>
          </a:xfrm>
          <a:custGeom>
            <a:avLst/>
            <a:gdLst/>
            <a:ahLst/>
            <a:cxnLst/>
            <a:rect l="l" t="t" r="r" b="b"/>
            <a:pathLst>
              <a:path w="7939698" h="4902764" extrusionOk="0">
                <a:moveTo>
                  <a:pt x="0" y="0"/>
                </a:moveTo>
                <a:lnTo>
                  <a:pt x="7939698" y="0"/>
                </a:lnTo>
                <a:lnTo>
                  <a:pt x="7939698" y="4902764"/>
                </a:lnTo>
                <a:lnTo>
                  <a:pt x="0" y="4902764"/>
                </a:lnTo>
                <a:lnTo>
                  <a:pt x="0" y="0"/>
                </a:lnTo>
                <a:close/>
              </a:path>
            </a:pathLst>
          </a:custGeom>
          <a:blipFill rotWithShape="1">
            <a:blip r:embed="rId3">
              <a:alphaModFix/>
            </a:blip>
            <a:stretch>
              <a:fillRect/>
            </a:stretch>
          </a:blipFill>
          <a:ln>
            <a:noFill/>
          </a:ln>
        </p:spPr>
      </p:sp>
      <p:sp>
        <p:nvSpPr>
          <p:cNvPr id="341" name="Google Shape;341;p11"/>
          <p:cNvSpPr/>
          <p:nvPr/>
        </p:nvSpPr>
        <p:spPr>
          <a:xfrm rot="-2013694">
            <a:off x="-1183629" y="337866"/>
            <a:ext cx="4505858" cy="1928313"/>
          </a:xfrm>
          <a:custGeom>
            <a:avLst/>
            <a:gdLst/>
            <a:ahLst/>
            <a:cxnLst/>
            <a:rect l="l" t="t" r="r" b="b"/>
            <a:pathLst>
              <a:path w="3170618" h="1356888" extrusionOk="0">
                <a:moveTo>
                  <a:pt x="0" y="0"/>
                </a:moveTo>
                <a:lnTo>
                  <a:pt x="3170617" y="0"/>
                </a:lnTo>
                <a:lnTo>
                  <a:pt x="3170617" y="1356888"/>
                </a:lnTo>
                <a:lnTo>
                  <a:pt x="0" y="1356888"/>
                </a:lnTo>
                <a:lnTo>
                  <a:pt x="0" y="0"/>
                </a:lnTo>
                <a:close/>
              </a:path>
            </a:pathLst>
          </a:custGeom>
          <a:blipFill rotWithShape="1">
            <a:blip r:embed="rId4">
              <a:alphaModFix/>
            </a:blip>
            <a:stretch>
              <a:fillRect/>
            </a:stretch>
          </a:blipFill>
          <a:ln>
            <a:noFill/>
          </a:ln>
        </p:spPr>
      </p:sp>
      <p:grpSp>
        <p:nvGrpSpPr>
          <p:cNvPr id="342" name="Google Shape;342;p11"/>
          <p:cNvGrpSpPr/>
          <p:nvPr/>
        </p:nvGrpSpPr>
        <p:grpSpPr>
          <a:xfrm>
            <a:off x="856635" y="7120398"/>
            <a:ext cx="16817182" cy="2862321"/>
            <a:chOff x="11508" y="0"/>
            <a:chExt cx="16817182" cy="2862321"/>
          </a:xfrm>
        </p:grpSpPr>
        <p:sp>
          <p:nvSpPr>
            <p:cNvPr id="343" name="Google Shape;343;p11"/>
            <p:cNvSpPr/>
            <p:nvPr/>
          </p:nvSpPr>
          <p:spPr>
            <a:xfrm>
              <a:off x="11508" y="0"/>
              <a:ext cx="7007159" cy="2862321"/>
            </a:xfrm>
            <a:prstGeom prst="roundRect">
              <a:avLst>
                <a:gd name="adj" fmla="val 10000"/>
              </a:avLst>
            </a:prstGeom>
            <a:solidFill>
              <a:srgbClr val="204559"/>
            </a:solidFill>
            <a:ln w="38100" cap="flat" cmpd="sng">
              <a:solidFill>
                <a:srgbClr val="377CA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txBox="1"/>
            <p:nvPr/>
          </p:nvSpPr>
          <p:spPr>
            <a:xfrm>
              <a:off x="95343" y="83835"/>
              <a:ext cx="6839489" cy="2694651"/>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Clr>
                  <a:schemeClr val="lt1"/>
                </a:buClr>
                <a:buSzPts val="4500"/>
                <a:buFont typeface="Cambria"/>
                <a:buNone/>
              </a:pPr>
              <a:r>
                <a:rPr lang="en-US" sz="4500" b="0" i="1" u="none" strike="noStrike" cap="none">
                  <a:solidFill>
                    <a:schemeClr val="lt1"/>
                  </a:solidFill>
                  <a:latin typeface="Cambria"/>
                  <a:ea typeface="Cambria"/>
                  <a:cs typeface="Cambria"/>
                  <a:sym typeface="Cambria"/>
                </a:rPr>
                <a:t>Khi đọc các tác phẩm văn học gặp phải những biệt ngữ xã hội</a:t>
              </a:r>
              <a:endParaRPr sz="4500" b="0" i="0" u="none" strike="noStrike" cap="none">
                <a:solidFill>
                  <a:schemeClr val="lt1"/>
                </a:solidFill>
                <a:latin typeface="Calibri"/>
                <a:ea typeface="Calibri"/>
                <a:cs typeface="Calibri"/>
                <a:sym typeface="Calibri"/>
              </a:endParaRPr>
            </a:p>
          </p:txBody>
        </p:sp>
        <p:sp>
          <p:nvSpPr>
            <p:cNvPr id="345" name="Google Shape;345;p11"/>
            <p:cNvSpPr/>
            <p:nvPr/>
          </p:nvSpPr>
          <p:spPr>
            <a:xfrm>
              <a:off x="7719384" y="562273"/>
              <a:ext cx="1485517" cy="1737775"/>
            </a:xfrm>
            <a:prstGeom prst="rightArrow">
              <a:avLst>
                <a:gd name="adj1" fmla="val 60000"/>
                <a:gd name="adj2" fmla="val 50000"/>
              </a:avLst>
            </a:prstGeom>
            <a:solidFill>
              <a:srgbClr val="ACC3D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txBox="1"/>
            <p:nvPr/>
          </p:nvSpPr>
          <p:spPr>
            <a:xfrm>
              <a:off x="7719384" y="909828"/>
              <a:ext cx="1039862" cy="104266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500"/>
                <a:buFont typeface="Calibri"/>
                <a:buNone/>
              </a:pPr>
              <a:endParaRPr sz="4500" b="0" i="0" u="none" strike="noStrike" cap="none">
                <a:solidFill>
                  <a:schemeClr val="lt1"/>
                </a:solidFill>
                <a:latin typeface="Calibri"/>
                <a:ea typeface="Calibri"/>
                <a:cs typeface="Calibri"/>
                <a:sym typeface="Calibri"/>
              </a:endParaRPr>
            </a:p>
          </p:txBody>
        </p:sp>
        <p:sp>
          <p:nvSpPr>
            <p:cNvPr id="347" name="Google Shape;347;p11"/>
            <p:cNvSpPr/>
            <p:nvPr/>
          </p:nvSpPr>
          <p:spPr>
            <a:xfrm>
              <a:off x="9821531" y="0"/>
              <a:ext cx="7007159" cy="2862321"/>
            </a:xfrm>
            <a:prstGeom prst="roundRect">
              <a:avLst>
                <a:gd name="adj" fmla="val 10000"/>
              </a:avLst>
            </a:prstGeom>
            <a:solidFill>
              <a:srgbClr val="204559"/>
            </a:solidFill>
            <a:ln w="38100" cap="flat" cmpd="sng">
              <a:solidFill>
                <a:srgbClr val="377CA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txBox="1"/>
            <p:nvPr/>
          </p:nvSpPr>
          <p:spPr>
            <a:xfrm>
              <a:off x="9905366" y="83835"/>
              <a:ext cx="6839489" cy="2694651"/>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Clr>
                  <a:schemeClr val="lt1"/>
                </a:buClr>
                <a:buSzPts val="4500"/>
                <a:buFont typeface="Cambria"/>
                <a:buNone/>
              </a:pPr>
              <a:r>
                <a:rPr lang="en-US" sz="4500" b="0" i="1" u="none" strike="noStrike" cap="none">
                  <a:solidFill>
                    <a:schemeClr val="lt1"/>
                  </a:solidFill>
                  <a:latin typeface="Cambria"/>
                  <a:ea typeface="Cambria"/>
                  <a:cs typeface="Cambria"/>
                  <a:sym typeface="Cambria"/>
                </a:rPr>
                <a:t>Tìm hiểu ngữ cảnh trong bài để xác định xem biệt ngữ đó thuộc về lớp người nào, bối cảnh nào.</a:t>
              </a:r>
              <a:endParaRPr sz="4500" b="0" i="0" u="none" strike="noStrike" cap="none">
                <a:solidFill>
                  <a:schemeClr val="lt1"/>
                </a:solidFill>
                <a:latin typeface="Calibri"/>
                <a:ea typeface="Calibri"/>
                <a:cs typeface="Calibri"/>
                <a:sym typeface="Calibri"/>
              </a:endParaRPr>
            </a:p>
          </p:txBody>
        </p:sp>
      </p:grpSp>
      <p:sp>
        <p:nvSpPr>
          <p:cNvPr id="349" name="Google Shape;349;p11"/>
          <p:cNvSpPr txBox="1"/>
          <p:nvPr/>
        </p:nvSpPr>
        <p:spPr>
          <a:xfrm>
            <a:off x="8388958" y="1638300"/>
            <a:ext cx="9296369" cy="2169825"/>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204559"/>
              </a:buClr>
              <a:buSzPts val="4500"/>
              <a:buFont typeface="Noto Sans Symbols"/>
              <a:buChar char="🡪"/>
            </a:pPr>
            <a:r>
              <a:rPr lang="en-US" sz="4500" b="0" i="1" u="none" strike="noStrike" cap="none">
                <a:solidFill>
                  <a:srgbClr val="204559"/>
                </a:solidFill>
                <a:latin typeface="Cambria"/>
                <a:ea typeface="Cambria"/>
                <a:cs typeface="Cambria"/>
                <a:sym typeface="Cambria"/>
              </a:rPr>
              <a:t>Hình dung được cuộc sống của những con người ấy diễn ra như thế nào.</a:t>
            </a:r>
            <a:endParaRPr/>
          </a:p>
        </p:txBody>
      </p:sp>
      <p:sp>
        <p:nvSpPr>
          <p:cNvPr id="350" name="Google Shape;350;p11"/>
          <p:cNvSpPr/>
          <p:nvPr/>
        </p:nvSpPr>
        <p:spPr>
          <a:xfrm>
            <a:off x="845127" y="1562100"/>
            <a:ext cx="7079673" cy="51054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204559"/>
              </a:buClr>
              <a:buSzPts val="4500"/>
              <a:buFont typeface="Cambria"/>
              <a:buNone/>
            </a:pPr>
            <a:r>
              <a:rPr lang="en-US" sz="4500" b="0" i="1" u="none" strike="noStrike" cap="none">
                <a:solidFill>
                  <a:srgbClr val="204559"/>
                </a:solidFill>
                <a:latin typeface="Cambria"/>
                <a:ea typeface="Cambria"/>
                <a:cs typeface="Cambria"/>
                <a:sym typeface="Cambria"/>
              </a:rPr>
              <a:t>Việc sử dụng các biệt ngữ xã hội giúp người đọc có thể hiểu được bối cảnh xã hội thu nhỏ của một nhóm người cụ thể như: lao động, nông dân,... </a:t>
            </a:r>
            <a:endParaRPr/>
          </a:p>
        </p:txBody>
      </p:sp>
      <p:sp>
        <p:nvSpPr>
          <p:cNvPr id="351" name="Google Shape;351;p11"/>
          <p:cNvSpPr txBox="1"/>
          <p:nvPr/>
        </p:nvSpPr>
        <p:spPr>
          <a:xfrm>
            <a:off x="8388958" y="4025328"/>
            <a:ext cx="9296369" cy="2862322"/>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204559"/>
              </a:buClr>
              <a:buSzPts val="4500"/>
              <a:buFont typeface="Noto Sans Symbols"/>
              <a:buChar char="🡪"/>
            </a:pPr>
            <a:r>
              <a:rPr lang="en-US" sz="4500" b="0" i="1" u="none" strike="noStrike" cap="none">
                <a:solidFill>
                  <a:srgbClr val="204559"/>
                </a:solidFill>
                <a:latin typeface="Cambria"/>
                <a:ea typeface="Cambria"/>
                <a:cs typeface="Cambria"/>
                <a:sym typeface="Cambria"/>
              </a:rPr>
              <a:t>Những trang văn hiện lên sinh động hơn, dễ lôi cuốn người đọc vào bối cảnh câu chuyện và những gì nhân vật đã trải qua.</a:t>
            </a:r>
            <a:endParaRPr/>
          </a:p>
        </p:txBody>
      </p:sp>
      <p:sp>
        <p:nvSpPr>
          <p:cNvPr id="352" name="Google Shape;352;p11"/>
          <p:cNvSpPr/>
          <p:nvPr/>
        </p:nvSpPr>
        <p:spPr>
          <a:xfrm flipH="1">
            <a:off x="3654172" y="1039075"/>
            <a:ext cx="1194180" cy="1161611"/>
          </a:xfrm>
          <a:custGeom>
            <a:avLst/>
            <a:gdLst/>
            <a:ahLst/>
            <a:cxnLst/>
            <a:rect l="l" t="t" r="r" b="b"/>
            <a:pathLst>
              <a:path w="1055696" h="1026904" extrusionOk="0">
                <a:moveTo>
                  <a:pt x="1055696" y="0"/>
                </a:moveTo>
                <a:lnTo>
                  <a:pt x="0" y="0"/>
                </a:lnTo>
                <a:lnTo>
                  <a:pt x="0" y="1026904"/>
                </a:lnTo>
                <a:lnTo>
                  <a:pt x="1055696" y="1026904"/>
                </a:lnTo>
                <a:lnTo>
                  <a:pt x="1055696" y="0"/>
                </a:lnTo>
                <a:close/>
              </a:path>
            </a:pathLst>
          </a:custGeom>
          <a:blipFill rotWithShape="1">
            <a:blip r:embed="rId5">
              <a:alphaModFix/>
            </a:blip>
            <a:stretch>
              <a:fillRect/>
            </a:stretch>
          </a:blipFill>
          <a:ln>
            <a:noFill/>
          </a:ln>
        </p:spPr>
      </p:sp>
      <p:sp>
        <p:nvSpPr>
          <p:cNvPr id="353" name="Google Shape;353;p11"/>
          <p:cNvSpPr/>
          <p:nvPr/>
        </p:nvSpPr>
        <p:spPr>
          <a:xfrm>
            <a:off x="16199459" y="517192"/>
            <a:ext cx="1222153" cy="851063"/>
          </a:xfrm>
          <a:custGeom>
            <a:avLst/>
            <a:gdLst/>
            <a:ahLst/>
            <a:cxnLst/>
            <a:rect l="l" t="t" r="r" b="b"/>
            <a:pathLst>
              <a:path w="1222153" h="851063" extrusionOk="0">
                <a:moveTo>
                  <a:pt x="0" y="0"/>
                </a:moveTo>
                <a:lnTo>
                  <a:pt x="1222152" y="0"/>
                </a:lnTo>
                <a:lnTo>
                  <a:pt x="1222152" y="851063"/>
                </a:lnTo>
                <a:lnTo>
                  <a:pt x="0" y="851063"/>
                </a:lnTo>
                <a:lnTo>
                  <a:pt x="0" y="0"/>
                </a:lnTo>
                <a:close/>
              </a:path>
            </a:pathLst>
          </a:custGeom>
          <a:blipFill rotWithShape="1">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5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fade">
                                      <p:cBhvr>
                                        <p:cTn id="17" dur="500"/>
                                        <p:tgtEl>
                                          <p:spTgt spid="3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9"/>
                                        </p:tgtEl>
                                        <p:attrNameLst>
                                          <p:attrName>style.visibility</p:attrName>
                                        </p:attrNameLst>
                                      </p:cBhvr>
                                      <p:to>
                                        <p:strVal val="visible"/>
                                      </p:to>
                                    </p:set>
                                    <p:animEffect transition="in" filter="fade">
                                      <p:cBhvr>
                                        <p:cTn id="22" dur="500"/>
                                        <p:tgtEl>
                                          <p:spTgt spid="3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gtEl>
                                        <p:attrNameLst>
                                          <p:attrName>style.visibility</p:attrName>
                                        </p:attrNameLst>
                                      </p:cBhvr>
                                      <p:to>
                                        <p:strVal val="visible"/>
                                      </p:to>
                                    </p:set>
                                    <p:animEffect transition="in" filter="fade">
                                      <p:cBhvr>
                                        <p:cTn id="27"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57"/>
        <p:cNvGrpSpPr/>
        <p:nvPr/>
      </p:nvGrpSpPr>
      <p:grpSpPr>
        <a:xfrm>
          <a:off x="0" y="0"/>
          <a:ext cx="0" cy="0"/>
          <a:chOff x="0" y="0"/>
          <a:chExt cx="0" cy="0"/>
        </a:xfrm>
      </p:grpSpPr>
      <p:sp>
        <p:nvSpPr>
          <p:cNvPr id="358" name="Google Shape;358;p12"/>
          <p:cNvSpPr/>
          <p:nvPr/>
        </p:nvSpPr>
        <p:spPr>
          <a:xfrm rot="98670" flipH="1">
            <a:off x="-776641" y="8137395"/>
            <a:ext cx="6198467" cy="2742822"/>
          </a:xfrm>
          <a:custGeom>
            <a:avLst/>
            <a:gdLst/>
            <a:ahLst/>
            <a:cxnLst/>
            <a:rect l="l" t="t" r="r" b="b"/>
            <a:pathLst>
              <a:path w="6198467" h="2742822" extrusionOk="0">
                <a:moveTo>
                  <a:pt x="6198467" y="0"/>
                </a:moveTo>
                <a:lnTo>
                  <a:pt x="0" y="0"/>
                </a:lnTo>
                <a:lnTo>
                  <a:pt x="0" y="2742822"/>
                </a:lnTo>
                <a:lnTo>
                  <a:pt x="6198467" y="2742822"/>
                </a:lnTo>
                <a:lnTo>
                  <a:pt x="6198467"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2"/>
          <p:cNvSpPr txBox="1"/>
          <p:nvPr/>
        </p:nvSpPr>
        <p:spPr>
          <a:xfrm>
            <a:off x="5913895" y="342900"/>
            <a:ext cx="6087608" cy="1098682"/>
          </a:xfrm>
          <a:prstGeom prst="rect">
            <a:avLst/>
          </a:prstGeom>
          <a:solidFill>
            <a:srgbClr val="FFF3CC"/>
          </a:solidFill>
          <a:ln w="9525" cap="flat" cmpd="sng">
            <a:solidFill>
              <a:srgbClr val="FEC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5400" b="1" i="1">
                <a:solidFill>
                  <a:srgbClr val="204559"/>
                </a:solidFill>
                <a:latin typeface="Cambria"/>
                <a:ea typeface="Cambria"/>
                <a:cs typeface="Cambria"/>
                <a:sym typeface="Cambria"/>
              </a:rPr>
              <a:t>Nhiệm vụ 2</a:t>
            </a:r>
            <a:endParaRPr sz="5400" b="1" i="1">
              <a:solidFill>
                <a:srgbClr val="204559"/>
              </a:solidFill>
              <a:latin typeface="Cambria"/>
              <a:ea typeface="Cambria"/>
              <a:cs typeface="Cambria"/>
              <a:sym typeface="Cambria"/>
            </a:endParaRPr>
          </a:p>
        </p:txBody>
      </p:sp>
      <p:sp>
        <p:nvSpPr>
          <p:cNvPr id="360" name="Google Shape;360;p12"/>
          <p:cNvSpPr/>
          <p:nvPr/>
        </p:nvSpPr>
        <p:spPr>
          <a:xfrm>
            <a:off x="4331649" y="486504"/>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sp>
        <p:nvSpPr>
          <p:cNvPr id="361" name="Google Shape;361;p12"/>
          <p:cNvSpPr/>
          <p:nvPr/>
        </p:nvSpPr>
        <p:spPr>
          <a:xfrm>
            <a:off x="12852985" y="520484"/>
            <a:ext cx="710230" cy="955078"/>
          </a:xfrm>
          <a:custGeom>
            <a:avLst/>
            <a:gdLst/>
            <a:ahLst/>
            <a:cxnLst/>
            <a:rect l="l" t="t" r="r" b="b"/>
            <a:pathLst>
              <a:path w="397477" h="534505" extrusionOk="0">
                <a:moveTo>
                  <a:pt x="0" y="0"/>
                </a:moveTo>
                <a:lnTo>
                  <a:pt x="397477" y="0"/>
                </a:lnTo>
                <a:lnTo>
                  <a:pt x="397477" y="534505"/>
                </a:lnTo>
                <a:lnTo>
                  <a:pt x="0" y="534505"/>
                </a:lnTo>
                <a:lnTo>
                  <a:pt x="0" y="0"/>
                </a:lnTo>
                <a:close/>
              </a:path>
            </a:pathLst>
          </a:custGeom>
          <a:blipFill rotWithShape="1">
            <a:blip r:embed="rId4">
              <a:alphaModFix/>
            </a:blip>
            <a:stretch>
              <a:fillRect/>
            </a:stretch>
          </a:blipFill>
          <a:ln>
            <a:noFill/>
          </a:ln>
        </p:spPr>
      </p:sp>
      <p:grpSp>
        <p:nvGrpSpPr>
          <p:cNvPr id="362" name="Google Shape;362;p12"/>
          <p:cNvGrpSpPr/>
          <p:nvPr/>
        </p:nvGrpSpPr>
        <p:grpSpPr>
          <a:xfrm>
            <a:off x="691181" y="1821216"/>
            <a:ext cx="17210437" cy="8117550"/>
            <a:chOff x="5381" y="5332"/>
            <a:chExt cx="17210437" cy="8117550"/>
          </a:xfrm>
        </p:grpSpPr>
        <p:sp>
          <p:nvSpPr>
            <p:cNvPr id="363" name="Google Shape;363;p12"/>
            <p:cNvSpPr/>
            <p:nvPr/>
          </p:nvSpPr>
          <p:spPr>
            <a:xfrm>
              <a:off x="5381" y="5332"/>
              <a:ext cx="5247084" cy="10080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2"/>
            <p:cNvSpPr txBox="1"/>
            <p:nvPr/>
          </p:nvSpPr>
          <p:spPr>
            <a:xfrm>
              <a:off x="5381" y="5332"/>
              <a:ext cx="5247084" cy="1008000"/>
            </a:xfrm>
            <a:prstGeom prst="rect">
              <a:avLst/>
            </a:prstGeom>
            <a:solidFill>
              <a:srgbClr val="306786"/>
            </a:solid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dk1"/>
                </a:buClr>
                <a:buSzPts val="3600"/>
                <a:buFont typeface="Cambria"/>
                <a:buNone/>
              </a:pPr>
              <a:r>
                <a:rPr lang="en-US" sz="3600" b="1" i="0" u="none" strike="noStrike">
                  <a:solidFill>
                    <a:schemeClr val="lt1"/>
                  </a:solidFill>
                  <a:latin typeface="Cambria"/>
                  <a:ea typeface="Cambria"/>
                  <a:cs typeface="Cambria"/>
                  <a:sym typeface="Cambria"/>
                </a:rPr>
                <a:t>Đặc điểm</a:t>
              </a:r>
              <a:endParaRPr sz="3600" b="1">
                <a:solidFill>
                  <a:schemeClr val="lt1"/>
                </a:solidFill>
                <a:latin typeface="Cambria"/>
                <a:ea typeface="Cambria"/>
                <a:cs typeface="Cambria"/>
                <a:sym typeface="Cambria"/>
              </a:endParaRPr>
            </a:p>
          </p:txBody>
        </p:sp>
        <p:sp>
          <p:nvSpPr>
            <p:cNvPr id="365" name="Google Shape;365;p12"/>
            <p:cNvSpPr/>
            <p:nvPr/>
          </p:nvSpPr>
          <p:spPr>
            <a:xfrm>
              <a:off x="5381" y="1013332"/>
              <a:ext cx="5247084" cy="7109550"/>
            </a:xfrm>
            <a:prstGeom prst="rect">
              <a:avLst/>
            </a:prstGeom>
            <a:solidFill>
              <a:srgbClr val="FFE9CA">
                <a:alpha val="89803"/>
              </a:srgbClr>
            </a:solidFill>
            <a:ln w="25400" cap="flat" cmpd="sng">
              <a:solidFill>
                <a:srgbClr val="FFE9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2"/>
            <p:cNvSpPr txBox="1"/>
            <p:nvPr/>
          </p:nvSpPr>
          <p:spPr>
            <a:xfrm>
              <a:off x="5381" y="1013332"/>
              <a:ext cx="5247084" cy="7109550"/>
            </a:xfrm>
            <a:prstGeom prst="rect">
              <a:avLst/>
            </a:prstGeom>
            <a:solidFill>
              <a:srgbClr val="E8EEF3"/>
            </a:solidFill>
            <a:ln>
              <a:noFill/>
            </a:ln>
          </p:spPr>
          <p:txBody>
            <a:bodyPr spcFirstLastPara="1" wrap="square" lIns="192000" tIns="192000" rIns="256025" bIns="288025" anchor="t" anchorCtr="0">
              <a:noAutofit/>
            </a:bodyPr>
            <a:lstStyle/>
            <a:p>
              <a:pPr marL="285750" marR="0" lvl="1" indent="-285750" algn="l" rtl="0">
                <a:lnSpc>
                  <a:spcPct val="100000"/>
                </a:lnSpc>
                <a:spcBef>
                  <a:spcPts val="0"/>
                </a:spcBef>
                <a:spcAft>
                  <a:spcPts val="0"/>
                </a:spcAft>
                <a:buClr>
                  <a:schemeClr val="dk1"/>
                </a:buClr>
                <a:buSzPts val="3600"/>
                <a:buFont typeface="Cambria"/>
                <a:buChar char="•"/>
              </a:pPr>
              <a:r>
                <a:rPr lang="en-US" sz="3600" b="0" i="0" u="none" strike="noStrike" cap="none">
                  <a:solidFill>
                    <a:schemeClr val="dk1"/>
                  </a:solidFill>
                  <a:latin typeface="Cambria"/>
                  <a:ea typeface="Cambria"/>
                  <a:cs typeface="Cambria"/>
                  <a:sym typeface="Cambria"/>
                </a:rPr>
                <a:t>Biệt ngữ xã hội là một bộ phận ngôn ngữ có đặc điểm riêng, được hình thành trên những quy ước riêng của một nhóm người nào đó -&gt; phạm vi sử dụng hẹp.</a:t>
              </a:r>
              <a:endParaRPr/>
            </a:p>
            <a:p>
              <a:pPr marL="285750" marR="0" lvl="1" indent="-285750" algn="l" rtl="0">
                <a:lnSpc>
                  <a:spcPct val="100000"/>
                </a:lnSpc>
                <a:spcBef>
                  <a:spcPts val="540"/>
                </a:spcBef>
                <a:spcAft>
                  <a:spcPts val="0"/>
                </a:spcAft>
                <a:buClr>
                  <a:schemeClr val="dk1"/>
                </a:buClr>
                <a:buSzPts val="3600"/>
                <a:buFont typeface="Cambria"/>
                <a:buChar char="•"/>
              </a:pPr>
              <a:r>
                <a:rPr lang="en-US" sz="3600" b="0" i="0" u="none" strike="noStrike" cap="none">
                  <a:solidFill>
                    <a:schemeClr val="dk1"/>
                  </a:solidFill>
                  <a:latin typeface="Cambria"/>
                  <a:ea typeface="Cambria"/>
                  <a:cs typeface="Cambria"/>
                  <a:sym typeface="Cambria"/>
                </a:rPr>
                <a:t>Trong văn bản, biệt ngữ thường được in nghiêng hoặc đặt trong dấu ngoặc kép và được chú thích nghĩa.</a:t>
              </a:r>
              <a:endParaRPr/>
            </a:p>
          </p:txBody>
        </p:sp>
        <p:sp>
          <p:nvSpPr>
            <p:cNvPr id="367" name="Google Shape;367;p12"/>
            <p:cNvSpPr/>
            <p:nvPr/>
          </p:nvSpPr>
          <p:spPr>
            <a:xfrm>
              <a:off x="5987057" y="5332"/>
              <a:ext cx="5247084" cy="1008000"/>
            </a:xfrm>
            <a:prstGeom prst="rect">
              <a:avLst/>
            </a:prstGeom>
            <a:solidFill>
              <a:srgbClr val="EE8215"/>
            </a:solidFill>
            <a:ln w="25400" cap="flat" cmpd="sng">
              <a:solidFill>
                <a:srgbClr val="EE82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2"/>
            <p:cNvSpPr txBox="1"/>
            <p:nvPr/>
          </p:nvSpPr>
          <p:spPr>
            <a:xfrm>
              <a:off x="5987057" y="5332"/>
              <a:ext cx="5247084" cy="1008000"/>
            </a:xfrm>
            <a:prstGeom prst="rect">
              <a:avLst/>
            </a:prstGeom>
            <a:solidFill>
              <a:srgbClr val="306786"/>
            </a:solid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dk1"/>
                </a:buClr>
                <a:buSzPts val="3600"/>
                <a:buFont typeface="Cambria"/>
                <a:buNone/>
              </a:pPr>
              <a:r>
                <a:rPr lang="en-US" sz="3600" b="1" i="0" u="none" strike="noStrike">
                  <a:solidFill>
                    <a:schemeClr val="lt1"/>
                  </a:solidFill>
                  <a:latin typeface="Cambria"/>
                  <a:ea typeface="Cambria"/>
                  <a:cs typeface="Cambria"/>
                  <a:sym typeface="Cambria"/>
                </a:rPr>
                <a:t>Tác dụng</a:t>
              </a:r>
              <a:endParaRPr b="1">
                <a:solidFill>
                  <a:schemeClr val="lt1"/>
                </a:solidFill>
              </a:endParaRPr>
            </a:p>
          </p:txBody>
        </p:sp>
        <p:sp>
          <p:nvSpPr>
            <p:cNvPr id="369" name="Google Shape;369;p12"/>
            <p:cNvSpPr/>
            <p:nvPr/>
          </p:nvSpPr>
          <p:spPr>
            <a:xfrm>
              <a:off x="5987057" y="1013332"/>
              <a:ext cx="5247084" cy="7109550"/>
            </a:xfrm>
            <a:prstGeom prst="rect">
              <a:avLst/>
            </a:prstGeom>
            <a:solidFill>
              <a:srgbClr val="F9D9C9">
                <a:alpha val="89803"/>
              </a:srgbClr>
            </a:solidFill>
            <a:ln w="25400" cap="flat" cmpd="sng">
              <a:solidFill>
                <a:srgbClr val="F9D9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txBox="1"/>
            <p:nvPr/>
          </p:nvSpPr>
          <p:spPr>
            <a:xfrm>
              <a:off x="5987057" y="1013332"/>
              <a:ext cx="5247084" cy="7109550"/>
            </a:xfrm>
            <a:prstGeom prst="rect">
              <a:avLst/>
            </a:prstGeom>
            <a:solidFill>
              <a:srgbClr val="E8EEF3"/>
            </a:solidFill>
            <a:ln>
              <a:noFill/>
            </a:ln>
          </p:spPr>
          <p:txBody>
            <a:bodyPr spcFirstLastPara="1" wrap="square" lIns="192000" tIns="192000" rIns="256025" bIns="288025" anchor="t" anchorCtr="0">
              <a:noAutofit/>
            </a:bodyPr>
            <a:lstStyle/>
            <a:p>
              <a:pPr marL="285750" marR="0" lvl="1" indent="-285750" algn="l" rtl="0">
                <a:lnSpc>
                  <a:spcPct val="100000"/>
                </a:lnSpc>
                <a:spcBef>
                  <a:spcPts val="0"/>
                </a:spcBef>
                <a:spcAft>
                  <a:spcPts val="0"/>
                </a:spcAft>
                <a:buClr>
                  <a:schemeClr val="dk1"/>
                </a:buClr>
                <a:buSzPts val="3600"/>
                <a:buFont typeface="Cambria"/>
                <a:buChar char="•"/>
              </a:pPr>
              <a:r>
                <a:rPr lang="en-US" sz="3600" b="0" i="0" u="none" strike="noStrike" cap="none">
                  <a:solidFill>
                    <a:schemeClr val="dk1"/>
                  </a:solidFill>
                  <a:latin typeface="Cambria"/>
                  <a:ea typeface="Cambria"/>
                  <a:cs typeface="Cambria"/>
                  <a:sym typeface="Cambria"/>
                </a:rPr>
                <a:t>Làm cho bức tranh cuộc sống của một đối tượng cụ thể hiện lên chân thực, sinh động.</a:t>
              </a:r>
              <a:endParaRPr/>
            </a:p>
          </p:txBody>
        </p:sp>
        <p:sp>
          <p:nvSpPr>
            <p:cNvPr id="371" name="Google Shape;371;p12"/>
            <p:cNvSpPr/>
            <p:nvPr/>
          </p:nvSpPr>
          <p:spPr>
            <a:xfrm>
              <a:off x="11968734" y="5332"/>
              <a:ext cx="5247084" cy="1008000"/>
            </a:xfrm>
            <a:prstGeom prst="rect">
              <a:avLst/>
            </a:prstGeom>
            <a:solidFill>
              <a:srgbClr val="DE5226"/>
            </a:solidFill>
            <a:ln w="25400" cap="flat" cmpd="sng">
              <a:solidFill>
                <a:srgbClr val="DE52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11968734" y="5332"/>
              <a:ext cx="5247084" cy="1008000"/>
            </a:xfrm>
            <a:prstGeom prst="rect">
              <a:avLst/>
            </a:prstGeom>
            <a:solidFill>
              <a:srgbClr val="306786"/>
            </a:solid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Cambria"/>
                <a:buNone/>
              </a:pPr>
              <a:r>
                <a:rPr lang="en-US" sz="3600" b="1" i="0" u="none" strike="noStrike">
                  <a:solidFill>
                    <a:schemeClr val="lt1"/>
                  </a:solidFill>
                  <a:latin typeface="Cambria"/>
                  <a:ea typeface="Cambria"/>
                  <a:cs typeface="Cambria"/>
                  <a:sym typeface="Cambria"/>
                </a:rPr>
                <a:t>Lưu ý khi sử dụng</a:t>
              </a:r>
              <a:endParaRPr b="1"/>
            </a:p>
          </p:txBody>
        </p:sp>
        <p:sp>
          <p:nvSpPr>
            <p:cNvPr id="373" name="Google Shape;373;p12"/>
            <p:cNvSpPr/>
            <p:nvPr/>
          </p:nvSpPr>
          <p:spPr>
            <a:xfrm>
              <a:off x="11968734" y="1013332"/>
              <a:ext cx="5247084" cy="7109550"/>
            </a:xfrm>
            <a:prstGeom prst="rect">
              <a:avLst/>
            </a:prstGeom>
            <a:solidFill>
              <a:srgbClr val="F3CFCA">
                <a:alpha val="89803"/>
              </a:srgbClr>
            </a:solidFill>
            <a:ln w="25400" cap="flat" cmpd="sng">
              <a:solidFill>
                <a:srgbClr val="F3CF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2"/>
            <p:cNvSpPr txBox="1"/>
            <p:nvPr/>
          </p:nvSpPr>
          <p:spPr>
            <a:xfrm>
              <a:off x="11968734" y="1013332"/>
              <a:ext cx="5247084" cy="7109550"/>
            </a:xfrm>
            <a:prstGeom prst="rect">
              <a:avLst/>
            </a:prstGeom>
            <a:solidFill>
              <a:srgbClr val="E8EEF3"/>
            </a:solidFill>
            <a:ln>
              <a:noFill/>
            </a:ln>
          </p:spPr>
          <p:txBody>
            <a:bodyPr spcFirstLastPara="1" wrap="square" lIns="192000" tIns="192000" rIns="256025" bIns="288025" anchor="t" anchorCtr="0">
              <a:noAutofit/>
            </a:bodyPr>
            <a:lstStyle/>
            <a:p>
              <a:pPr marL="285750" marR="0" lvl="1" indent="-285750" algn="l" rtl="0">
                <a:lnSpc>
                  <a:spcPct val="100000"/>
                </a:lnSpc>
                <a:spcBef>
                  <a:spcPts val="0"/>
                </a:spcBef>
                <a:spcAft>
                  <a:spcPts val="0"/>
                </a:spcAft>
                <a:buClr>
                  <a:schemeClr val="dk1"/>
                </a:buClr>
                <a:buSzPts val="3600"/>
                <a:buFont typeface="Cambria"/>
                <a:buChar char="•"/>
              </a:pPr>
              <a:r>
                <a:rPr lang="en-US" sz="3600" b="0" i="0" u="none" strike="noStrike" cap="none">
                  <a:solidFill>
                    <a:schemeClr val="dk1"/>
                  </a:solidFill>
                  <a:latin typeface="Cambria"/>
                  <a:ea typeface="Cambria"/>
                  <a:cs typeface="Cambria"/>
                  <a:sym typeface="Cambria"/>
                </a:rPr>
                <a:t>Chỉ sử dụng hạn chế, phù hợp với đối tượng và mục đích giao tiếp.</a:t>
              </a:r>
              <a:endParaRPr/>
            </a:p>
            <a:p>
              <a:pPr marL="285750" marR="0" lvl="1" indent="-285750" algn="l" rtl="0">
                <a:lnSpc>
                  <a:spcPct val="100000"/>
                </a:lnSpc>
                <a:spcBef>
                  <a:spcPts val="540"/>
                </a:spcBef>
                <a:spcAft>
                  <a:spcPts val="0"/>
                </a:spcAft>
                <a:buClr>
                  <a:schemeClr val="dk1"/>
                </a:buClr>
                <a:buSzPts val="3600"/>
                <a:buFont typeface="Cambria"/>
                <a:buChar char="•"/>
              </a:pPr>
              <a:r>
                <a:rPr lang="en-US" sz="3600" b="0" i="0" u="none" strike="noStrike" cap="none">
                  <a:solidFill>
                    <a:schemeClr val="dk1"/>
                  </a:solidFill>
                  <a:latin typeface="Cambria"/>
                  <a:ea typeface="Cambria"/>
                  <a:cs typeface="Cambria"/>
                  <a:sym typeface="Cambria"/>
                </a:rPr>
                <a:t>Tránh dùng biệt ngữ trong những hoàn cảnh giao tiếp bình thường.</a:t>
              </a:r>
              <a:endParaRPr/>
            </a:p>
          </p:txBody>
        </p:sp>
      </p:grpSp>
      <p:sp>
        <p:nvSpPr>
          <p:cNvPr id="375" name="Google Shape;375;p12"/>
          <p:cNvSpPr/>
          <p:nvPr/>
        </p:nvSpPr>
        <p:spPr>
          <a:xfrm rot="-1017501">
            <a:off x="10237118" y="7617433"/>
            <a:ext cx="778062" cy="1115502"/>
          </a:xfrm>
          <a:custGeom>
            <a:avLst/>
            <a:gdLst/>
            <a:ahLst/>
            <a:cxnLst/>
            <a:rect l="l" t="t" r="r" b="b"/>
            <a:pathLst>
              <a:path w="778062" h="1115502" extrusionOk="0">
                <a:moveTo>
                  <a:pt x="0" y="0"/>
                </a:moveTo>
                <a:lnTo>
                  <a:pt x="778062" y="0"/>
                </a:lnTo>
                <a:lnTo>
                  <a:pt x="778062" y="1115502"/>
                </a:lnTo>
                <a:lnTo>
                  <a:pt x="0" y="1115502"/>
                </a:lnTo>
                <a:lnTo>
                  <a:pt x="0" y="0"/>
                </a:lnTo>
                <a:close/>
              </a:path>
            </a:pathLst>
          </a:custGeom>
          <a:blipFill rotWithShape="1">
            <a:blip r:embed="rId5">
              <a:alphaModFix/>
            </a:blip>
            <a:stretch>
              <a:fillRect/>
            </a:stretch>
          </a:blipFill>
          <a:ln>
            <a:noFill/>
          </a:ln>
        </p:spPr>
      </p:sp>
      <p:sp>
        <p:nvSpPr>
          <p:cNvPr id="376" name="Google Shape;376;p12"/>
          <p:cNvSpPr/>
          <p:nvPr/>
        </p:nvSpPr>
        <p:spPr>
          <a:xfrm rot="1191750">
            <a:off x="15835940" y="361460"/>
            <a:ext cx="526931" cy="755456"/>
          </a:xfrm>
          <a:custGeom>
            <a:avLst/>
            <a:gdLst/>
            <a:ahLst/>
            <a:cxnLst/>
            <a:rect l="l" t="t" r="r" b="b"/>
            <a:pathLst>
              <a:path w="526931" h="755456" extrusionOk="0">
                <a:moveTo>
                  <a:pt x="0" y="0"/>
                </a:moveTo>
                <a:lnTo>
                  <a:pt x="526931" y="0"/>
                </a:lnTo>
                <a:lnTo>
                  <a:pt x="526931" y="755456"/>
                </a:lnTo>
                <a:lnTo>
                  <a:pt x="0" y="755456"/>
                </a:lnTo>
                <a:lnTo>
                  <a:pt x="0" y="0"/>
                </a:lnTo>
                <a:close/>
              </a:path>
            </a:pathLst>
          </a:custGeom>
          <a:blipFill rotWithShape="1">
            <a:blip r:embed="rId5">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Shape 380"/>
        <p:cNvGrpSpPr/>
        <p:nvPr/>
      </p:nvGrpSpPr>
      <p:grpSpPr>
        <a:xfrm>
          <a:off x="0" y="0"/>
          <a:ext cx="0" cy="0"/>
          <a:chOff x="0" y="0"/>
          <a:chExt cx="0" cy="0"/>
        </a:xfrm>
      </p:grpSpPr>
      <p:grpSp>
        <p:nvGrpSpPr>
          <p:cNvPr id="381" name="Google Shape;381;p13"/>
          <p:cNvGrpSpPr/>
          <p:nvPr/>
        </p:nvGrpSpPr>
        <p:grpSpPr>
          <a:xfrm>
            <a:off x="686818" y="3750829"/>
            <a:ext cx="8017833" cy="5964671"/>
            <a:chOff x="686818" y="3750829"/>
            <a:chExt cx="8017833" cy="5964671"/>
          </a:xfrm>
        </p:grpSpPr>
        <p:sp>
          <p:nvSpPr>
            <p:cNvPr id="382" name="Google Shape;382;p13"/>
            <p:cNvSpPr/>
            <p:nvPr/>
          </p:nvSpPr>
          <p:spPr>
            <a:xfrm rot="5400000">
              <a:off x="1835195" y="2846044"/>
              <a:ext cx="5721079" cy="8017833"/>
            </a:xfrm>
            <a:custGeom>
              <a:avLst/>
              <a:gdLst/>
              <a:ahLst/>
              <a:cxnLst/>
              <a:rect l="l" t="t" r="r" b="b"/>
              <a:pathLst>
                <a:path w="3528031" h="4944375" extrusionOk="0">
                  <a:moveTo>
                    <a:pt x="0" y="0"/>
                  </a:moveTo>
                  <a:lnTo>
                    <a:pt x="3528031" y="0"/>
                  </a:lnTo>
                  <a:lnTo>
                    <a:pt x="3528031" y="4944375"/>
                  </a:lnTo>
                  <a:lnTo>
                    <a:pt x="0" y="4944375"/>
                  </a:lnTo>
                  <a:lnTo>
                    <a:pt x="0" y="0"/>
                  </a:lnTo>
                  <a:close/>
                </a:path>
              </a:pathLst>
            </a:custGeom>
            <a:blipFill rotWithShape="1">
              <a:blip r:embed="rId3">
                <a:alphaModFix/>
              </a:blip>
              <a:stretch>
                <a:fillRect t="-7101" r="-6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3"/>
            <p:cNvSpPr/>
            <p:nvPr/>
          </p:nvSpPr>
          <p:spPr>
            <a:xfrm>
              <a:off x="3670959" y="3750829"/>
              <a:ext cx="2271175" cy="971964"/>
            </a:xfrm>
            <a:custGeom>
              <a:avLst/>
              <a:gdLst/>
              <a:ahLst/>
              <a:cxnLst/>
              <a:rect l="l" t="t" r="r" b="b"/>
              <a:pathLst>
                <a:path w="1437653" h="615253" extrusionOk="0">
                  <a:moveTo>
                    <a:pt x="0" y="0"/>
                  </a:moveTo>
                  <a:lnTo>
                    <a:pt x="1437653" y="0"/>
                  </a:lnTo>
                  <a:lnTo>
                    <a:pt x="1437653" y="615253"/>
                  </a:lnTo>
                  <a:lnTo>
                    <a:pt x="0" y="615253"/>
                  </a:lnTo>
                  <a:lnTo>
                    <a:pt x="0" y="0"/>
                  </a:lnTo>
                  <a:close/>
                </a:path>
              </a:pathLst>
            </a:custGeom>
            <a:blipFill rotWithShape="1">
              <a:blip r:embed="rId4">
                <a:alphaModFix/>
              </a:blip>
              <a:stretch>
                <a:fillRect/>
              </a:stretch>
            </a:blipFill>
            <a:ln>
              <a:noFill/>
            </a:ln>
          </p:spPr>
        </p:sp>
      </p:grpSp>
      <p:grpSp>
        <p:nvGrpSpPr>
          <p:cNvPr id="384" name="Google Shape;384;p13"/>
          <p:cNvGrpSpPr/>
          <p:nvPr/>
        </p:nvGrpSpPr>
        <p:grpSpPr>
          <a:xfrm>
            <a:off x="9553342" y="3610767"/>
            <a:ext cx="8017832" cy="6108714"/>
            <a:chOff x="12314925" y="4471535"/>
            <a:chExt cx="4944375" cy="3767075"/>
          </a:xfrm>
        </p:grpSpPr>
        <p:sp>
          <p:nvSpPr>
            <p:cNvPr id="385" name="Google Shape;385;p13"/>
            <p:cNvSpPr/>
            <p:nvPr/>
          </p:nvSpPr>
          <p:spPr>
            <a:xfrm rot="5400000">
              <a:off x="13023097" y="4002407"/>
              <a:ext cx="3528031" cy="4944375"/>
            </a:xfrm>
            <a:custGeom>
              <a:avLst/>
              <a:gdLst/>
              <a:ahLst/>
              <a:cxnLst/>
              <a:rect l="l" t="t" r="r" b="b"/>
              <a:pathLst>
                <a:path w="3528031" h="4944375" extrusionOk="0">
                  <a:moveTo>
                    <a:pt x="0" y="0"/>
                  </a:moveTo>
                  <a:lnTo>
                    <a:pt x="3528031" y="0"/>
                  </a:lnTo>
                  <a:lnTo>
                    <a:pt x="3528031" y="4944375"/>
                  </a:lnTo>
                  <a:lnTo>
                    <a:pt x="0" y="4944375"/>
                  </a:lnTo>
                  <a:lnTo>
                    <a:pt x="0" y="0"/>
                  </a:lnTo>
                  <a:close/>
                </a:path>
              </a:pathLst>
            </a:custGeom>
            <a:blipFill rotWithShape="1">
              <a:blip r:embed="rId5">
                <a:alphaModFix/>
              </a:blip>
              <a:stretch>
                <a:fillRect t="-7101" r="-6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3"/>
            <p:cNvSpPr/>
            <p:nvPr/>
          </p:nvSpPr>
          <p:spPr>
            <a:xfrm>
              <a:off x="13978016" y="4471535"/>
              <a:ext cx="1618194" cy="478087"/>
            </a:xfrm>
            <a:custGeom>
              <a:avLst/>
              <a:gdLst/>
              <a:ahLst/>
              <a:cxnLst/>
              <a:rect l="l" t="t" r="r" b="b"/>
              <a:pathLst>
                <a:path w="1618194" h="478087" extrusionOk="0">
                  <a:moveTo>
                    <a:pt x="0" y="0"/>
                  </a:moveTo>
                  <a:lnTo>
                    <a:pt x="1618193" y="0"/>
                  </a:lnTo>
                  <a:lnTo>
                    <a:pt x="1618193" y="478088"/>
                  </a:lnTo>
                  <a:lnTo>
                    <a:pt x="0" y="478088"/>
                  </a:lnTo>
                  <a:lnTo>
                    <a:pt x="0" y="0"/>
                  </a:lnTo>
                  <a:close/>
                </a:path>
              </a:pathLst>
            </a:custGeom>
            <a:blipFill rotWithShape="1">
              <a:blip r:embed="rId6">
                <a:alphaModFix/>
              </a:blip>
              <a:stretch>
                <a:fillRect/>
              </a:stretch>
            </a:blipFill>
            <a:ln>
              <a:noFill/>
            </a:ln>
          </p:spPr>
        </p:sp>
      </p:grpSp>
      <p:sp>
        <p:nvSpPr>
          <p:cNvPr id="387" name="Google Shape;387;p13"/>
          <p:cNvSpPr/>
          <p:nvPr/>
        </p:nvSpPr>
        <p:spPr>
          <a:xfrm>
            <a:off x="1403956" y="1269583"/>
            <a:ext cx="632691" cy="803649"/>
          </a:xfrm>
          <a:custGeom>
            <a:avLst/>
            <a:gdLst/>
            <a:ahLst/>
            <a:cxnLst/>
            <a:rect l="l" t="t" r="r" b="b"/>
            <a:pathLst>
              <a:path w="632691" h="803649" extrusionOk="0">
                <a:moveTo>
                  <a:pt x="0" y="0"/>
                </a:moveTo>
                <a:lnTo>
                  <a:pt x="632691" y="0"/>
                </a:lnTo>
                <a:lnTo>
                  <a:pt x="632691" y="803649"/>
                </a:lnTo>
                <a:lnTo>
                  <a:pt x="0" y="803649"/>
                </a:lnTo>
                <a:lnTo>
                  <a:pt x="0" y="0"/>
                </a:lnTo>
                <a:close/>
              </a:path>
            </a:pathLst>
          </a:custGeom>
          <a:blipFill rotWithShape="1">
            <a:blip r:embed="rId7">
              <a:alphaModFix/>
            </a:blip>
            <a:stretch>
              <a:fillRect/>
            </a:stretch>
          </a:blipFill>
          <a:ln>
            <a:noFill/>
          </a:ln>
        </p:spPr>
      </p:sp>
      <p:sp>
        <p:nvSpPr>
          <p:cNvPr id="388" name="Google Shape;388;p13"/>
          <p:cNvSpPr/>
          <p:nvPr/>
        </p:nvSpPr>
        <p:spPr>
          <a:xfrm>
            <a:off x="6573907" y="1750929"/>
            <a:ext cx="4749459"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i="1">
                <a:solidFill>
                  <a:srgbClr val="204559"/>
                </a:solidFill>
                <a:latin typeface="Cambria"/>
                <a:ea typeface="Cambria"/>
                <a:cs typeface="Cambria"/>
                <a:sym typeface="Cambria"/>
              </a:rPr>
              <a:t>1. Biệt ngữ xã hội</a:t>
            </a:r>
            <a:endParaRPr/>
          </a:p>
        </p:txBody>
      </p:sp>
      <p:sp>
        <p:nvSpPr>
          <p:cNvPr id="389" name="Google Shape;389;p13"/>
          <p:cNvSpPr txBox="1"/>
          <p:nvPr/>
        </p:nvSpPr>
        <p:spPr>
          <a:xfrm>
            <a:off x="4080257" y="412622"/>
            <a:ext cx="9859131" cy="1538802"/>
          </a:xfrm>
          <a:prstGeom prst="rect">
            <a:avLst/>
          </a:prstGeom>
          <a:noFill/>
          <a:ln>
            <a:noFill/>
          </a:ln>
        </p:spPr>
        <p:txBody>
          <a:bodyPr spcFirstLastPara="1" wrap="square" lIns="182850" tIns="91400" rIns="182850" bIns="91400" anchor="t" anchorCtr="0">
            <a:spAutoFit/>
          </a:bodyPr>
          <a:lstStyle/>
          <a:p>
            <a:pPr marL="0" marR="0" lvl="0" indent="0" algn="ctr" rtl="0">
              <a:lnSpc>
                <a:spcPct val="110000"/>
              </a:lnSpc>
              <a:spcBef>
                <a:spcPts val="0"/>
              </a:spcBef>
              <a:spcAft>
                <a:spcPts val="0"/>
              </a:spcAft>
              <a:buNone/>
            </a:pPr>
            <a:r>
              <a:rPr lang="en-US" sz="8000" b="1" dirty="0" smtClean="0">
                <a:solidFill>
                  <a:srgbClr val="204559"/>
                </a:solidFill>
                <a:latin typeface="Cambria"/>
                <a:ea typeface="Cambria"/>
                <a:cs typeface="Cambria"/>
                <a:sym typeface="Cambria"/>
              </a:rPr>
              <a:t>BIỆT </a:t>
            </a:r>
            <a:r>
              <a:rPr lang="en-US" sz="8000" b="1" dirty="0">
                <a:solidFill>
                  <a:srgbClr val="204559"/>
                </a:solidFill>
                <a:latin typeface="Cambria"/>
                <a:ea typeface="Cambria"/>
                <a:cs typeface="Cambria"/>
                <a:sym typeface="Cambria"/>
              </a:rPr>
              <a:t>NGỮ XÃ HỘI </a:t>
            </a:r>
            <a:endParaRPr sz="8000" b="1" dirty="0">
              <a:solidFill>
                <a:srgbClr val="204559"/>
              </a:solidFill>
              <a:latin typeface="Cambria"/>
              <a:ea typeface="Cambria"/>
              <a:cs typeface="Cambria"/>
              <a:sym typeface="Cambria"/>
            </a:endParaRPr>
          </a:p>
        </p:txBody>
      </p:sp>
      <p:sp>
        <p:nvSpPr>
          <p:cNvPr id="390" name="Google Shape;390;p13"/>
          <p:cNvSpPr txBox="1"/>
          <p:nvPr/>
        </p:nvSpPr>
        <p:spPr>
          <a:xfrm>
            <a:off x="7472239" y="2660053"/>
            <a:ext cx="30751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strike="noStrike">
                <a:solidFill>
                  <a:schemeClr val="dk1"/>
                </a:solidFill>
                <a:latin typeface="Cambria"/>
                <a:ea typeface="Cambria"/>
                <a:cs typeface="Cambria"/>
                <a:sym typeface="Cambria"/>
              </a:rPr>
              <a:t>Đặc điểm</a:t>
            </a:r>
            <a:endParaRPr/>
          </a:p>
        </p:txBody>
      </p:sp>
      <p:sp>
        <p:nvSpPr>
          <p:cNvPr id="391" name="Google Shape;391;p13"/>
          <p:cNvSpPr txBox="1"/>
          <p:nvPr/>
        </p:nvSpPr>
        <p:spPr>
          <a:xfrm>
            <a:off x="1259593" y="4954942"/>
            <a:ext cx="7169566"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rgbClr val="000000"/>
                </a:solidFill>
                <a:latin typeface="Cambria"/>
                <a:ea typeface="Cambria"/>
                <a:cs typeface="Cambria"/>
                <a:sym typeface="Cambria"/>
              </a:rPr>
              <a:t>Biệt ngữ xã hội là một bộ phận ngôn ngữ có đặc điểm riêng, được hình thành trên những quy ước riêng của một nhóm người nào đó</a:t>
            </a:r>
            <a:endParaRPr/>
          </a:p>
          <a:p>
            <a:pPr marL="0" marR="0" lvl="0" indent="0" algn="just" rtl="0">
              <a:spcBef>
                <a:spcPts val="0"/>
              </a:spcBef>
              <a:spcAft>
                <a:spcPts val="0"/>
              </a:spcAft>
              <a:buNone/>
            </a:pPr>
            <a:r>
              <a:rPr lang="en-US" sz="4000">
                <a:solidFill>
                  <a:srgbClr val="000000"/>
                </a:solidFill>
                <a:latin typeface="Cambria"/>
                <a:ea typeface="Cambria"/>
                <a:cs typeface="Cambria"/>
                <a:sym typeface="Cambria"/>
              </a:rPr>
              <a:t>-&gt; phạm vi sử dụng hẹp.</a:t>
            </a:r>
            <a:endParaRPr/>
          </a:p>
        </p:txBody>
      </p:sp>
      <p:sp>
        <p:nvSpPr>
          <p:cNvPr id="392" name="Google Shape;392;p13"/>
          <p:cNvSpPr txBox="1"/>
          <p:nvPr/>
        </p:nvSpPr>
        <p:spPr>
          <a:xfrm>
            <a:off x="9977475" y="4954942"/>
            <a:ext cx="7169566"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rgbClr val="000000"/>
                </a:solidFill>
                <a:latin typeface="Cambria"/>
                <a:ea typeface="Cambria"/>
                <a:cs typeface="Cambria"/>
                <a:sym typeface="Cambria"/>
              </a:rPr>
              <a:t>Trong văn bản, biệt ngữ thường được in nghiêng hoặc đặt trong dấu ngoặc kép và được chú thích về nghĩa.</a:t>
            </a:r>
            <a:endParaRPr/>
          </a:p>
        </p:txBody>
      </p:sp>
      <p:sp>
        <p:nvSpPr>
          <p:cNvPr id="393" name="Google Shape;393;p13"/>
          <p:cNvSpPr/>
          <p:nvPr/>
        </p:nvSpPr>
        <p:spPr>
          <a:xfrm rot="98670" flipH="1">
            <a:off x="13793429" y="8497209"/>
            <a:ext cx="5239801" cy="2318612"/>
          </a:xfrm>
          <a:custGeom>
            <a:avLst/>
            <a:gdLst/>
            <a:ahLst/>
            <a:cxnLst/>
            <a:rect l="l" t="t" r="r" b="b"/>
            <a:pathLst>
              <a:path w="5239801" h="2318612" extrusionOk="0">
                <a:moveTo>
                  <a:pt x="5239801" y="0"/>
                </a:moveTo>
                <a:lnTo>
                  <a:pt x="0" y="0"/>
                </a:lnTo>
                <a:lnTo>
                  <a:pt x="0" y="2318612"/>
                </a:lnTo>
                <a:lnTo>
                  <a:pt x="5239801" y="2318612"/>
                </a:lnTo>
                <a:lnTo>
                  <a:pt x="5239801" y="0"/>
                </a:lnTo>
                <a:close/>
              </a:path>
            </a:pathLst>
          </a:custGeom>
          <a:blipFill rotWithShape="1">
            <a:blip r:embed="rId8">
              <a:alphaModFix/>
            </a:blip>
            <a:stretch>
              <a:fillRect/>
            </a:stretch>
          </a:blipFill>
          <a:ln>
            <a:noFill/>
          </a:ln>
        </p:spPr>
      </p:sp>
      <p:sp>
        <p:nvSpPr>
          <p:cNvPr id="394" name="Google Shape;394;p13"/>
          <p:cNvSpPr/>
          <p:nvPr/>
        </p:nvSpPr>
        <p:spPr>
          <a:xfrm rot="377977">
            <a:off x="14529117" y="1026281"/>
            <a:ext cx="2892022" cy="2155871"/>
          </a:xfrm>
          <a:custGeom>
            <a:avLst/>
            <a:gdLst/>
            <a:ahLst/>
            <a:cxnLst/>
            <a:rect l="l" t="t" r="r" b="b"/>
            <a:pathLst>
              <a:path w="1676741" h="1249934" extrusionOk="0">
                <a:moveTo>
                  <a:pt x="0" y="0"/>
                </a:moveTo>
                <a:lnTo>
                  <a:pt x="1676741" y="0"/>
                </a:lnTo>
                <a:lnTo>
                  <a:pt x="1676741" y="1249934"/>
                </a:lnTo>
                <a:lnTo>
                  <a:pt x="0" y="1249934"/>
                </a:lnTo>
                <a:lnTo>
                  <a:pt x="0" y="0"/>
                </a:lnTo>
                <a:close/>
              </a:path>
            </a:pathLst>
          </a:custGeom>
          <a:blipFill rotWithShape="1">
            <a:blip r:embed="rId9">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500"/>
                                        <p:tgtEl>
                                          <p:spTgt spid="3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gtEl>
                                        <p:attrNameLst>
                                          <p:attrName>style.visibility</p:attrName>
                                        </p:attrNameLst>
                                      </p:cBhvr>
                                      <p:to>
                                        <p:strVal val="visible"/>
                                      </p:to>
                                    </p:set>
                                    <p:animEffect transition="in" filter="fade">
                                      <p:cBhvr>
                                        <p:cTn id="27" dur="500"/>
                                        <p:tgtEl>
                                          <p:spTgt spid="3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4"/>
                                        </p:tgtEl>
                                        <p:attrNameLst>
                                          <p:attrName>style.visibility</p:attrName>
                                        </p:attrNameLst>
                                      </p:cBhvr>
                                      <p:to>
                                        <p:strVal val="visible"/>
                                      </p:to>
                                    </p:set>
                                    <p:animEffect transition="in" filter="fade">
                                      <p:cBhvr>
                                        <p:cTn id="32" dur="500"/>
                                        <p:tgtEl>
                                          <p:spTgt spid="3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2"/>
                                        </p:tgtEl>
                                        <p:attrNameLst>
                                          <p:attrName>style.visibility</p:attrName>
                                        </p:attrNameLst>
                                      </p:cBhvr>
                                      <p:to>
                                        <p:strVal val="visible"/>
                                      </p:to>
                                    </p:set>
                                    <p:animEffect transition="in" filter="fade">
                                      <p:cBhvr>
                                        <p:cTn id="37"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Custom</PresentationFormat>
  <Paragraphs>103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Noto Sans Symbols</vt:lpstr>
      <vt:lpstr>Cambria</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asus</cp:lastModifiedBy>
  <cp:revision>1</cp:revision>
  <dcterms:created xsi:type="dcterms:W3CDTF">2006-08-16T00:00:00Z</dcterms:created>
  <dcterms:modified xsi:type="dcterms:W3CDTF">2023-09-01T08:27:19Z</dcterms:modified>
</cp:coreProperties>
</file>