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316" r:id="rId33"/>
    <p:sldId id="262" r:id="rId34"/>
    <p:sldId id="317" r:id="rId35"/>
    <p:sldId id="319" r:id="rId36"/>
    <p:sldId id="320" r:id="rId37"/>
    <p:sldId id="328" r:id="rId38"/>
    <p:sldId id="330" r:id="rId39"/>
    <p:sldId id="329" r:id="rId40"/>
    <p:sldId id="343" r:id="rId41"/>
    <p:sldId id="347" r:id="rId42"/>
    <p:sldId id="348" r:id="rId43"/>
    <p:sldId id="349" r:id="rId44"/>
    <p:sldId id="350" r:id="rId45"/>
    <p:sldId id="351" r:id="rId46"/>
    <p:sldId id="352" r:id="rId47"/>
    <p:sldId id="353" r:id="rId48"/>
  </p:sldIdLst>
  <p:sldSz cx="18288000" cy="10287000"/>
  <p:notesSz cx="6858000" cy="9144000"/>
  <p:embeddedFontLst>
    <p:embeddedFont>
      <p:font typeface="#9Slide05 IcielSanelma" pitchFamily="2"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2" autoAdjust="0"/>
  </p:normalViewPr>
  <p:slideViewPr>
    <p:cSldViewPr>
      <p:cViewPr varScale="1">
        <p:scale>
          <a:sx n="59" d="100"/>
          <a:sy n="59" d="100"/>
        </p:scale>
        <p:origin x="46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Hoàn</a:t>
            </a:r>
            <a:r>
              <a:rPr lang="en-US" baseline="0" dirty="0" err="1"/>
              <a:t>g</a:t>
            </a:r>
            <a:r>
              <a:rPr lang="en-US" baseline="0" dirty="0"/>
              <a:t> </a:t>
            </a:r>
            <a:r>
              <a:rPr lang="en-US" baseline="0" dirty="0" err="1"/>
              <a:t>Lê</a:t>
            </a:r>
            <a:r>
              <a:rPr lang="en-US" baseline="0" dirty="0"/>
              <a:t> </a:t>
            </a:r>
            <a:r>
              <a:rPr lang="en-US" baseline="0" dirty="0" err="1"/>
              <a:t>nhất</a:t>
            </a:r>
            <a:r>
              <a:rPr lang="en-US" baseline="0" dirty="0"/>
              <a:t> </a:t>
            </a:r>
            <a:r>
              <a:rPr lang="en-US" baseline="0" dirty="0" err="1"/>
              <a:t>thống</a:t>
            </a:r>
            <a:r>
              <a:rPr lang="en-US" baseline="0" dirty="0"/>
              <a:t> </a:t>
            </a:r>
            <a:r>
              <a:rPr lang="en-US" baseline="0" dirty="0" err="1"/>
              <a:t>chí</a:t>
            </a:r>
            <a:r>
              <a:rPr lang="en-US" baseline="0" dirty="0"/>
              <a:t>” </a:t>
            </a:r>
            <a:r>
              <a:rPr lang="en-US" baseline="0" dirty="0" err="1"/>
              <a:t>được</a:t>
            </a:r>
            <a:r>
              <a:rPr lang="en-US" baseline="0" dirty="0"/>
              <a:t> </a:t>
            </a:r>
            <a:r>
              <a:rPr lang="en-US" baseline="0" dirty="0" err="1"/>
              <a:t>viết</a:t>
            </a:r>
            <a:r>
              <a:rPr lang="en-US" baseline="0" dirty="0"/>
              <a:t> </a:t>
            </a:r>
            <a:r>
              <a:rPr lang="en-US" baseline="0" dirty="0" err="1"/>
              <a:t>trong</a:t>
            </a:r>
            <a:r>
              <a:rPr lang="en-US" baseline="0" dirty="0"/>
              <a:t> </a:t>
            </a:r>
            <a:r>
              <a:rPr lang="en-US" baseline="0" dirty="0" err="1"/>
              <a:t>hàon</a:t>
            </a:r>
            <a:r>
              <a:rPr lang="en-US" baseline="0" dirty="0"/>
              <a:t> </a:t>
            </a:r>
            <a:r>
              <a:rPr lang="en-US" baseline="0" dirty="0" err="1"/>
              <a:t>cảnh</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làm</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tóm</a:t>
            </a:r>
            <a:r>
              <a:rPr lang="en-US" baseline="0" dirty="0"/>
              <a:t> </a:t>
            </a:r>
            <a:r>
              <a:rPr lang="en-US" baseline="0" dirty="0" err="1"/>
              <a:t>tắt</a:t>
            </a:r>
            <a:r>
              <a:rPr lang="en-US" baseline="0" dirty="0"/>
              <a:t> </a:t>
            </a:r>
            <a:r>
              <a:rPr lang="en-US" baseline="0" dirty="0" err="1"/>
              <a:t>ngắn</a:t>
            </a:r>
            <a:r>
              <a:rPr lang="en-US" baseline="0" dirty="0"/>
              <a:t> </a:t>
            </a:r>
            <a:r>
              <a:rPr lang="en-US" baseline="0" dirty="0" err="1"/>
              <a:t>gọn</a:t>
            </a:r>
            <a:r>
              <a:rPr lang="en-US" baseline="0" dirty="0"/>
              <a:t> </a:t>
            </a:r>
            <a:r>
              <a:rPr lang="en-US" baseline="0" dirty="0" err="1"/>
              <a:t>nội</a:t>
            </a:r>
            <a:r>
              <a:rPr lang="en-US" baseline="0" dirty="0"/>
              <a:t> dung </a:t>
            </a:r>
            <a:r>
              <a:rPr lang="en-US" baseline="0" dirty="0" err="1"/>
              <a:t>hồi</a:t>
            </a:r>
            <a:r>
              <a:rPr lang="en-US" baseline="0" dirty="0"/>
              <a:t> </a:t>
            </a:r>
            <a:r>
              <a:rPr lang="en-US" baseline="0" dirty="0" err="1"/>
              <a:t>thứ</a:t>
            </a:r>
            <a:r>
              <a:rPr lang="en-US" baseline="0" dirty="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baseline="0" dirty="0"/>
              <a:t> 2 </a:t>
            </a:r>
            <a:r>
              <a:rPr lang="en-US" baseline="0" dirty="0" err="1"/>
              <a:t>câu</a:t>
            </a:r>
            <a:r>
              <a:rPr lang="en-US" baseline="0" dirty="0"/>
              <a:t> </a:t>
            </a:r>
            <a:r>
              <a:rPr lang="en-US" baseline="0" dirty="0" err="1"/>
              <a:t>mở</a:t>
            </a:r>
            <a:r>
              <a:rPr lang="en-US" baseline="0" dirty="0"/>
              <a:t> </a:t>
            </a:r>
            <a:r>
              <a:rPr lang="en-US" baseline="0" dirty="0" err="1"/>
              <a:t>đầu</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em</a:t>
            </a:r>
            <a:r>
              <a:rPr lang="en-US" baseline="0" dirty="0"/>
              <a:t> </a:t>
            </a:r>
            <a:r>
              <a:rPr lang="en-US" baseline="0" dirty="0" err="1"/>
              <a:t>hiểu</a:t>
            </a:r>
            <a:r>
              <a:rPr lang="en-US" baseline="0" dirty="0"/>
              <a:t> (</a:t>
            </a:r>
            <a:r>
              <a:rPr lang="en-US" baseline="0" dirty="0" err="1"/>
              <a:t>dự</a:t>
            </a:r>
            <a:r>
              <a:rPr lang="en-US" baseline="0" dirty="0"/>
              <a:t> </a:t>
            </a:r>
            <a:r>
              <a:rPr lang="en-US" baseline="0" dirty="0" err="1"/>
              <a:t>đoán</a:t>
            </a:r>
            <a:r>
              <a:rPr lang="en-US" baseline="0" dirty="0"/>
              <a:t>) </a:t>
            </a:r>
            <a:r>
              <a:rPr lang="en-US" baseline="0" dirty="0" err="1"/>
              <a:t>được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Nhóm</a:t>
            </a:r>
            <a:r>
              <a:rPr lang="en-US" baseline="0" dirty="0"/>
              <a:t> 1,2 </a:t>
            </a:r>
            <a:r>
              <a:rPr lang="en-US" baseline="0" dirty="0" err="1"/>
              <a:t>làm</a:t>
            </a:r>
            <a:r>
              <a:rPr lang="en-US" baseline="0" dirty="0"/>
              <a:t> </a:t>
            </a:r>
            <a:r>
              <a:rPr lang="en-US" baseline="0" dirty="0" err="1"/>
              <a:t>câu</a:t>
            </a:r>
            <a:r>
              <a:rPr lang="en-US" baseline="0" dirty="0"/>
              <a:t> 1,2</a:t>
            </a:r>
          </a:p>
          <a:p>
            <a:r>
              <a:rPr lang="en-US" baseline="0" dirty="0" err="1"/>
              <a:t>Nhóm</a:t>
            </a:r>
            <a:r>
              <a:rPr lang="en-US" baseline="0" dirty="0"/>
              <a:t> 3,4 </a:t>
            </a:r>
            <a:r>
              <a:rPr lang="en-US" baseline="0" dirty="0" err="1"/>
              <a:t>làm</a:t>
            </a:r>
            <a:r>
              <a:rPr lang="en-US" baseline="0" dirty="0"/>
              <a:t> </a:t>
            </a:r>
            <a:r>
              <a:rPr lang="en-US" baseline="0" dirty="0" err="1"/>
              <a:t>câu</a:t>
            </a:r>
            <a:r>
              <a:rPr lang="en-US" baseline="0" dirty="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cư</a:t>
            </a:r>
            <a:r>
              <a:rPr lang="en-US" baseline="0" dirty="0"/>
              <a:t> </a:t>
            </a:r>
            <a:r>
              <a:rPr lang="en-US" baseline="0" dirty="0" err="1"/>
              <a:t>xử</a:t>
            </a:r>
            <a:r>
              <a:rPr lang="en-US" baseline="0" dirty="0"/>
              <a:t> </a:t>
            </a:r>
            <a:r>
              <a:rPr lang="en-US" baseline="0" dirty="0" err="1"/>
              <a:t>của</a:t>
            </a:r>
            <a:r>
              <a:rPr lang="en-US" baseline="0" dirty="0"/>
              <a:t> </a:t>
            </a:r>
            <a:r>
              <a:rPr lang="en-US" baseline="0" dirty="0" err="1"/>
              <a:t>vua</a:t>
            </a:r>
            <a:r>
              <a:rPr lang="en-US" baseline="0" dirty="0"/>
              <a:t> </a:t>
            </a:r>
            <a:r>
              <a:rPr lang="en-US" baseline="0" dirty="0" err="1"/>
              <a:t>với</a:t>
            </a:r>
            <a:r>
              <a:rPr lang="en-US" baseline="0" dirty="0"/>
              <a:t> </a:t>
            </a:r>
            <a:r>
              <a:rPr lang="en-US" baseline="0" dirty="0" err="1"/>
              <a:t>tướng</a:t>
            </a:r>
            <a:r>
              <a:rPr lang="en-US" baseline="0" dirty="0"/>
              <a:t> </a:t>
            </a:r>
            <a:r>
              <a:rPr lang="en-US" baseline="0" dirty="0" err="1"/>
              <a:t>lĩnh</a:t>
            </a:r>
            <a:r>
              <a:rPr lang="en-US" baseline="0" dirty="0"/>
              <a:t> (</a:t>
            </a:r>
            <a:r>
              <a:rPr lang="en-US" baseline="0" dirty="0" err="1"/>
              <a:t>Ngô</a:t>
            </a:r>
            <a:r>
              <a:rPr lang="en-US" baseline="0" dirty="0"/>
              <a:t> </a:t>
            </a:r>
            <a:r>
              <a:rPr lang="en-US" baseline="0" dirty="0" err="1"/>
              <a:t>Văn</a:t>
            </a:r>
            <a:r>
              <a:rPr lang="en-US" baseline="0" dirty="0"/>
              <a:t> </a:t>
            </a:r>
            <a:r>
              <a:rPr lang="en-US" baseline="0" dirty="0" err="1"/>
              <a:t>Sở</a:t>
            </a:r>
            <a:r>
              <a:rPr lang="en-US" baseline="0" dirty="0"/>
              <a:t> </a:t>
            </a:r>
            <a:r>
              <a:rPr lang="en-US" baseline="0" dirty="0" err="1"/>
              <a:t>và</a:t>
            </a:r>
            <a:r>
              <a:rPr lang="en-US" baseline="0" dirty="0"/>
              <a:t> Phan </a:t>
            </a:r>
            <a:r>
              <a:rPr lang="en-US" baseline="0" dirty="0" err="1"/>
              <a:t>Văn</a:t>
            </a:r>
            <a:r>
              <a:rPr lang="en-US" baseline="0" dirty="0"/>
              <a:t> </a:t>
            </a:r>
            <a:r>
              <a:rPr lang="en-US" baseline="0" dirty="0" err="1"/>
              <a:t>Lân</a:t>
            </a:r>
            <a:r>
              <a:rPr lang="en-US" baseline="0" dirty="0"/>
              <a:t>)  </a:t>
            </a:r>
            <a:r>
              <a:rPr lang="en-US" baseline="0" dirty="0" err="1"/>
              <a:t>và</a:t>
            </a:r>
            <a:r>
              <a:rPr lang="en-US" baseline="0" dirty="0"/>
              <a:t> </a:t>
            </a:r>
            <a:r>
              <a:rPr lang="en-US" baseline="0" dirty="0" err="1"/>
              <a:t>Ngô</a:t>
            </a:r>
            <a:r>
              <a:rPr lang="en-US" baseline="0" dirty="0"/>
              <a:t> </a:t>
            </a:r>
            <a:r>
              <a:rPr lang="en-US" baseline="0" dirty="0" err="1"/>
              <a:t>Thì</a:t>
            </a:r>
            <a:r>
              <a:rPr lang="en-US" baseline="0" dirty="0"/>
              <a:t> </a:t>
            </a:r>
            <a:r>
              <a:rPr lang="en-US" baseline="0" dirty="0" err="1"/>
              <a:t>Nhậm</a:t>
            </a:r>
            <a:r>
              <a:rPr lang="en-US" baseline="0" dirty="0"/>
              <a:t> </a:t>
            </a:r>
            <a:r>
              <a:rPr lang="en-US" baseline="0" dirty="0" err="1"/>
              <a:t>khi</a:t>
            </a:r>
            <a:r>
              <a:rPr lang="en-US" baseline="0" dirty="0"/>
              <a:t> </a:t>
            </a:r>
            <a:r>
              <a:rPr lang="en-US" baseline="0" dirty="0" err="1"/>
              <a:t>đến</a:t>
            </a:r>
            <a:r>
              <a:rPr lang="en-US" baseline="0" dirty="0"/>
              <a:t> Tam </a:t>
            </a:r>
            <a:r>
              <a:rPr lang="en-US" baseline="0" dirty="0" err="1"/>
              <a:t>Điệp</a:t>
            </a:r>
            <a:r>
              <a:rPr lang="en-US" baseline="0" dirty="0"/>
              <a:t>, </a:t>
            </a:r>
            <a:r>
              <a:rPr lang="en-US" baseline="0" dirty="0" err="1"/>
              <a:t>hai</a:t>
            </a:r>
            <a:r>
              <a:rPr lang="en-US" baseline="0" dirty="0"/>
              <a:t> </a:t>
            </a:r>
            <a:r>
              <a:rPr lang="en-US" baseline="0" dirty="0" err="1"/>
              <a:t>tướng</a:t>
            </a:r>
            <a:r>
              <a:rPr lang="en-US" baseline="0" dirty="0"/>
              <a:t> </a:t>
            </a:r>
            <a:r>
              <a:rPr lang="en-US" baseline="0" dirty="0" err="1"/>
              <a:t>mang</a:t>
            </a:r>
            <a:r>
              <a:rPr lang="en-US" baseline="0" dirty="0"/>
              <a:t> </a:t>
            </a:r>
            <a:r>
              <a:rPr lang="en-US" baseline="0" dirty="0" err="1"/>
              <a:t>gươm</a:t>
            </a:r>
            <a:r>
              <a:rPr lang="en-US" baseline="0" dirty="0"/>
              <a:t> </a:t>
            </a:r>
            <a:r>
              <a:rPr lang="en-US" baseline="0" dirty="0" err="1"/>
              <a:t>trên</a:t>
            </a:r>
            <a:r>
              <a:rPr lang="en-US" baseline="0" dirty="0"/>
              <a:t> </a:t>
            </a:r>
            <a:r>
              <a:rPr lang="en-US" baseline="0" dirty="0" err="1"/>
              <a:t>lưng</a:t>
            </a:r>
            <a:r>
              <a:rPr lang="en-US" baseline="0" dirty="0"/>
              <a:t> </a:t>
            </a:r>
            <a:r>
              <a:rPr lang="en-US" baseline="0" dirty="0" err="1"/>
              <a:t>và</a:t>
            </a:r>
            <a:r>
              <a:rPr lang="en-US" baseline="0" dirty="0"/>
              <a:t> </a:t>
            </a:r>
            <a:r>
              <a:rPr lang="en-US" baseline="0" dirty="0" err="1"/>
              <a:t>xin</a:t>
            </a:r>
            <a:r>
              <a:rPr lang="en-US" baseline="0" dirty="0"/>
              <a:t> </a:t>
            </a:r>
            <a:r>
              <a:rPr lang="en-US" baseline="0" dirty="0" err="1"/>
              <a:t>chịu</a:t>
            </a:r>
            <a:r>
              <a:rPr lang="en-US" baseline="0" dirty="0"/>
              <a:t> </a:t>
            </a:r>
            <a:r>
              <a:rPr lang="en-US" baseline="0" dirty="0" err="1"/>
              <a:t>tội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Vua</a:t>
            </a:r>
            <a:r>
              <a:rPr lang="en-US" dirty="0"/>
              <a:t> </a:t>
            </a:r>
            <a:r>
              <a:rPr lang="en-US" dirty="0" err="1"/>
              <a:t>Quang</a:t>
            </a:r>
            <a:r>
              <a:rPr lang="en-US" dirty="0"/>
              <a:t> </a:t>
            </a:r>
            <a:r>
              <a:rPr lang="en-US" dirty="0" err="1"/>
              <a:t>Trung</a:t>
            </a:r>
            <a:r>
              <a:rPr lang="en-US" baseline="0" dirty="0"/>
              <a:t> </a:t>
            </a:r>
            <a:r>
              <a:rPr lang="en-US" baseline="0" dirty="0" err="1"/>
              <a:t>đã</a:t>
            </a:r>
            <a:r>
              <a:rPr lang="en-US" baseline="0" dirty="0"/>
              <a:t> </a:t>
            </a:r>
            <a:r>
              <a:rPr lang="en-US" baseline="0" dirty="0" err="1"/>
              <a:t>dự</a:t>
            </a:r>
            <a:r>
              <a:rPr lang="en-US" baseline="0" dirty="0"/>
              <a:t> </a:t>
            </a:r>
            <a:r>
              <a:rPr lang="en-US" baseline="0" dirty="0" err="1"/>
              <a:t>bàn</a:t>
            </a:r>
            <a:r>
              <a:rPr lang="en-US" baseline="0" dirty="0"/>
              <a:t> </a:t>
            </a:r>
            <a:r>
              <a:rPr lang="en-US" baseline="0" dirty="0" err="1"/>
              <a:t>đến</a:t>
            </a:r>
            <a:r>
              <a:rPr lang="en-US" baseline="0" dirty="0"/>
              <a:t> </a:t>
            </a:r>
            <a:r>
              <a:rPr lang="en-US" baseline="0" dirty="0" err="1"/>
              <a:t>kế</a:t>
            </a:r>
            <a:r>
              <a:rPr lang="en-US" baseline="0" dirty="0"/>
              <a:t> </a:t>
            </a:r>
            <a:r>
              <a:rPr lang="en-US" baseline="0" dirty="0" err="1"/>
              <a:t>sách</a:t>
            </a:r>
            <a:r>
              <a:rPr lang="en-US" baseline="0" dirty="0"/>
              <a:t> </a:t>
            </a:r>
            <a:r>
              <a:rPr lang="en-US" baseline="0" dirty="0" err="1"/>
              <a:t>nào</a:t>
            </a:r>
            <a:r>
              <a:rPr lang="en-US" baseline="0" dirty="0"/>
              <a:t> </a:t>
            </a:r>
            <a:r>
              <a:rPr lang="en-US" baseline="0" dirty="0" err="1"/>
              <a:t>đẻ</a:t>
            </a:r>
            <a:r>
              <a:rPr lang="en-US" baseline="0" dirty="0"/>
              <a:t> </a:t>
            </a:r>
            <a:r>
              <a:rPr lang="en-US" baseline="0" dirty="0" err="1"/>
              <a:t>đối</a:t>
            </a:r>
            <a:r>
              <a:rPr lang="en-US" baseline="0" dirty="0"/>
              <a:t> </a:t>
            </a:r>
            <a:r>
              <a:rPr lang="en-US" baseline="0" dirty="0" err="1"/>
              <a:t>phó</a:t>
            </a:r>
            <a:r>
              <a:rPr lang="en-US" baseline="0" dirty="0"/>
              <a:t> </a:t>
            </a:r>
            <a:r>
              <a:rPr lang="en-US" baseline="0" dirty="0" err="1"/>
              <a:t>với</a:t>
            </a:r>
            <a:r>
              <a:rPr lang="en-US" baseline="0" dirty="0"/>
              <a:t> </a:t>
            </a:r>
            <a:r>
              <a:rPr lang="en-US" baseline="0" dirty="0" err="1"/>
              <a:t>nhà</a:t>
            </a:r>
            <a:r>
              <a:rPr lang="en-US" baseline="0" dirty="0"/>
              <a:t> </a:t>
            </a:r>
            <a:r>
              <a:rPr lang="en-US" baseline="0" dirty="0" err="1"/>
              <a:t>Thanh</a:t>
            </a:r>
            <a:r>
              <a:rPr lang="en-US" baseline="0" dirty="0"/>
              <a:t> </a:t>
            </a:r>
            <a:r>
              <a:rPr lang="en-US" baseline="0" dirty="0" err="1"/>
              <a:t>sau</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chứng</a:t>
            </a:r>
            <a:r>
              <a:rPr lang="en-US" baseline="0" dirty="0"/>
              <a:t> </a:t>
            </a:r>
            <a:r>
              <a:rPr lang="en-US" baseline="0" dirty="0" err="1"/>
              <a:t>tỏ</a:t>
            </a:r>
            <a:r>
              <a:rPr lang="en-US" baseline="0" dirty="0"/>
              <a:t> </a:t>
            </a:r>
            <a:r>
              <a:rPr lang="en-US" baseline="0" dirty="0" err="1"/>
              <a:t>phẩm</a:t>
            </a:r>
            <a:r>
              <a:rPr lang="en-US" baseline="0" dirty="0"/>
              <a:t> </a:t>
            </a:r>
            <a:r>
              <a:rPr lang="en-US" baseline="0" dirty="0" err="1"/>
              <a:t>chất</a:t>
            </a:r>
            <a:r>
              <a:rPr lang="en-US" baseline="0" dirty="0"/>
              <a:t> </a:t>
            </a:r>
            <a:r>
              <a:rPr lang="en-US" baseline="0" dirty="0" err="1"/>
              <a:t>nào</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vua</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Cuộc</a:t>
            </a:r>
            <a:r>
              <a:rPr lang="en-US" baseline="0" dirty="0"/>
              <a:t> </a:t>
            </a:r>
            <a:r>
              <a:rPr lang="en-US" baseline="0" dirty="0" err="1"/>
              <a:t>hành</a:t>
            </a:r>
            <a:r>
              <a:rPr lang="en-US" baseline="0" dirty="0"/>
              <a:t> </a:t>
            </a:r>
            <a:r>
              <a:rPr lang="en-US" baseline="0" dirty="0" err="1"/>
              <a:t>quân</a:t>
            </a:r>
            <a:r>
              <a:rPr lang="en-US" baseline="0" dirty="0"/>
              <a:t> </a:t>
            </a:r>
            <a:r>
              <a:rPr lang="en-US" baseline="0" dirty="0" err="1"/>
              <a:t>thần</a:t>
            </a:r>
            <a:r>
              <a:rPr lang="en-US" baseline="0" dirty="0"/>
              <a:t> </a:t>
            </a:r>
            <a:r>
              <a:rPr lang="en-US" baseline="0" dirty="0" err="1"/>
              <a:t>tốc</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Tây</a:t>
            </a:r>
            <a:r>
              <a:rPr lang="en-US" baseline="0" dirty="0"/>
              <a:t> </a:t>
            </a:r>
            <a:r>
              <a:rPr lang="en-US" baseline="0" dirty="0" err="1"/>
              <a:t>Sơn</a:t>
            </a:r>
            <a:r>
              <a:rPr lang="en-US" baseline="0" dirty="0"/>
              <a:t> </a:t>
            </a:r>
            <a:r>
              <a:rPr lang="en-US" baseline="0" dirty="0" err="1"/>
              <a:t>diễn</a:t>
            </a:r>
            <a:r>
              <a:rPr lang="en-US" baseline="0" dirty="0"/>
              <a:t> </a:t>
            </a:r>
            <a:r>
              <a:rPr lang="en-US" baseline="0" dirty="0" err="1"/>
              <a:t>ra</a:t>
            </a:r>
            <a:r>
              <a:rPr lang="en-US" baseline="0" dirty="0"/>
              <a:t> </a:t>
            </a:r>
            <a:r>
              <a:rPr lang="en-US" baseline="0" dirty="0" err="1"/>
              <a:t>thế</a:t>
            </a:r>
            <a:r>
              <a:rPr lang="en-US" baseline="0" dirty="0"/>
              <a:t> </a:t>
            </a:r>
            <a:r>
              <a:rPr lang="en-US" baseline="0" dirty="0" err="1"/>
              <a:t>nào</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trận</a:t>
            </a:r>
            <a:r>
              <a:rPr lang="en-US" baseline="0" dirty="0"/>
              <a:t> </a:t>
            </a:r>
            <a:r>
              <a:rPr lang="en-US" baseline="0" dirty="0" err="1"/>
              <a:t>đánh</a:t>
            </a:r>
            <a:r>
              <a:rPr lang="en-US" baseline="0" dirty="0"/>
              <a:t> </a:t>
            </a:r>
            <a:r>
              <a:rPr lang="en-US" baseline="0" dirty="0" err="1"/>
              <a:t>ra</a:t>
            </a:r>
            <a:r>
              <a:rPr lang="en-US" baseline="0" dirty="0"/>
              <a:t> </a:t>
            </a:r>
            <a:r>
              <a:rPr lang="en-US" baseline="0" dirty="0" err="1"/>
              <a:t>sao</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sự</a:t>
            </a:r>
            <a:r>
              <a:rPr lang="en-US" baseline="0" dirty="0"/>
              <a:t> </a:t>
            </a:r>
            <a:r>
              <a:rPr lang="en-US" baseline="0" dirty="0" err="1"/>
              <a:t>phân</a:t>
            </a:r>
            <a:r>
              <a:rPr lang="en-US" baseline="0" dirty="0"/>
              <a:t> </a:t>
            </a:r>
            <a:r>
              <a:rPr lang="en-US" baseline="0" dirty="0" err="1"/>
              <a:t>tích</a:t>
            </a:r>
            <a:r>
              <a:rPr lang="en-US" baseline="0" dirty="0"/>
              <a:t> ở </a:t>
            </a:r>
            <a:r>
              <a:rPr lang="en-US" baseline="0" dirty="0" err="1"/>
              <a:t>trên</a:t>
            </a:r>
            <a:r>
              <a:rPr lang="en-US" baseline="0" dirty="0"/>
              <a:t>, </a:t>
            </a:r>
            <a:r>
              <a:rPr lang="en-US" baseline="0" dirty="0" err="1"/>
              <a:t>nêu</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em</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trong</a:t>
            </a:r>
            <a:r>
              <a:rPr lang="en-US" baseline="0" dirty="0"/>
              <a:t> </a:t>
            </a:r>
            <a:r>
              <a:rPr lang="en-US" baseline="0" dirty="0" err="1"/>
              <a:t>toàn</a:t>
            </a:r>
            <a:r>
              <a:rPr lang="en-US" baseline="0" dirty="0"/>
              <a:t> </a:t>
            </a:r>
            <a:r>
              <a:rPr lang="en-US" baseline="0" dirty="0" err="1"/>
              <a:t>đoạn</a:t>
            </a:r>
            <a:r>
              <a:rPr lang="en-US" baseline="0" dirty="0"/>
              <a:t> </a:t>
            </a:r>
            <a:r>
              <a:rPr lang="en-US" baseline="0" dirty="0" err="1"/>
              <a:t>trích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các</a:t>
            </a:r>
            <a:r>
              <a:rPr lang="en-US" baseline="0" dirty="0"/>
              <a:t> chi </a:t>
            </a:r>
            <a:r>
              <a:rPr lang="en-US" baseline="0" dirty="0" err="1"/>
              <a:t>tiết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Tôn</a:t>
            </a:r>
            <a:r>
              <a:rPr lang="en-US" baseline="0" dirty="0"/>
              <a:t> </a:t>
            </a:r>
            <a:r>
              <a:rPr lang="en-US" baseline="0" dirty="0" err="1"/>
              <a:t>Sĩ</a:t>
            </a:r>
            <a:r>
              <a:rPr lang="en-US" baseline="0" dirty="0"/>
              <a:t> </a:t>
            </a:r>
            <a:r>
              <a:rPr lang="en-US" baseline="0" dirty="0" err="1"/>
              <a:t>Nghị</a:t>
            </a:r>
            <a:r>
              <a:rPr lang="en-US" baseline="0" dirty="0"/>
              <a:t> </a:t>
            </a:r>
            <a:r>
              <a:rPr lang="en-US" baseline="0" dirty="0" err="1"/>
              <a:t>và</a:t>
            </a:r>
            <a:r>
              <a:rPr lang="en-US" baseline="0" dirty="0"/>
              <a:t> </a:t>
            </a:r>
            <a:r>
              <a:rPr lang="en-US" baseline="0" dirty="0" err="1"/>
              <a:t>sự</a:t>
            </a:r>
            <a:r>
              <a:rPr lang="en-US" baseline="0" dirty="0"/>
              <a:t> </a:t>
            </a:r>
            <a:r>
              <a:rPr lang="en-US" baseline="0" dirty="0" err="1"/>
              <a:t>thất</a:t>
            </a:r>
            <a:r>
              <a:rPr lang="en-US" baseline="0" dirty="0"/>
              <a:t> </a:t>
            </a:r>
            <a:r>
              <a:rPr lang="en-US" baseline="0" dirty="0" err="1"/>
              <a:t>bại</a:t>
            </a:r>
            <a:r>
              <a:rPr lang="en-US" baseline="0" dirty="0"/>
              <a:t> </a:t>
            </a:r>
            <a:r>
              <a:rPr lang="en-US" baseline="0" dirty="0" err="1"/>
              <a:t>thảm</a:t>
            </a:r>
            <a:r>
              <a:rPr lang="en-US" baseline="0" dirty="0"/>
              <a:t> </a:t>
            </a:r>
            <a:r>
              <a:rPr lang="en-US" baseline="0" dirty="0" err="1"/>
              <a:t>hại</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tướng</a:t>
            </a:r>
            <a:r>
              <a:rPr lang="en-US" baseline="0" dirty="0"/>
              <a:t> </a:t>
            </a:r>
            <a:r>
              <a:rPr lang="en-US" baseline="0" dirty="0" err="1"/>
              <a:t>nhà</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rõ</a:t>
            </a:r>
            <a:r>
              <a:rPr lang="en-US" baseline="0" dirty="0"/>
              <a:t> </a:t>
            </a:r>
            <a:r>
              <a:rPr lang="en-US" baseline="0" dirty="0" err="1"/>
              <a:t>nét</a:t>
            </a:r>
            <a:r>
              <a:rPr lang="en-US" baseline="0" dirty="0"/>
              <a:t> qua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nào</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chi </a:t>
            </a:r>
            <a:r>
              <a:rPr lang="en-US" baseline="0" dirty="0" err="1"/>
              <a:t>tiết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rõ</a:t>
            </a:r>
            <a:r>
              <a:rPr lang="en-US" baseline="0" dirty="0"/>
              <a:t> </a:t>
            </a:r>
            <a:r>
              <a:rPr lang="en-US" baseline="0" dirty="0" err="1"/>
              <a:t>bản</a:t>
            </a:r>
            <a:r>
              <a:rPr lang="en-US" baseline="0" dirty="0"/>
              <a:t> </a:t>
            </a:r>
            <a:r>
              <a:rPr lang="en-US" baseline="0" dirty="0" err="1"/>
              <a:t>chất</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qua </a:t>
            </a:r>
            <a:r>
              <a:rPr lang="en-US" baseline="0" dirty="0" err="1"/>
              <a:t>đó</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chính</a:t>
            </a:r>
            <a:r>
              <a:rPr lang="en-US" baseline="0" dirty="0"/>
              <a:t>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Ngô</a:t>
            </a:r>
            <a:r>
              <a:rPr lang="en-US" baseline="0" dirty="0"/>
              <a:t> </a:t>
            </a:r>
            <a:r>
              <a:rPr lang="en-US" baseline="0" dirty="0" err="1"/>
              <a:t>gia</a:t>
            </a:r>
            <a:r>
              <a:rPr lang="en-US" baseline="0" dirty="0"/>
              <a:t> </a:t>
            </a:r>
            <a:r>
              <a:rPr lang="en-US" baseline="0" dirty="0" err="1"/>
              <a:t>văn</a:t>
            </a:r>
            <a:r>
              <a:rPr lang="en-US" baseline="0" dirty="0"/>
              <a:t> </a:t>
            </a:r>
            <a:r>
              <a:rPr lang="en-US" baseline="0" dirty="0" err="1"/>
              <a:t>phái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Hãy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loại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phương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biểu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đoạn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trích</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45.xml"/><Relationship Id="rId18" Type="http://schemas.openxmlformats.org/officeDocument/2006/relationships/image" Target="../media/image64.png"/><Relationship Id="rId3" Type="http://schemas.openxmlformats.org/officeDocument/2006/relationships/audio" Target="../media/audio1.wav"/><Relationship Id="rId21" Type="http://schemas.openxmlformats.org/officeDocument/2006/relationships/image" Target="../media/image66.gif"/><Relationship Id="rId7" Type="http://schemas.openxmlformats.org/officeDocument/2006/relationships/image" Target="../media/image57.gif"/><Relationship Id="rId12" Type="http://schemas.openxmlformats.org/officeDocument/2006/relationships/image" Target="../media/image61.png"/><Relationship Id="rId17" Type="http://schemas.openxmlformats.org/officeDocument/2006/relationships/slide" Target="slide47.xml"/><Relationship Id="rId2" Type="http://schemas.openxmlformats.org/officeDocument/2006/relationships/notesSlide" Target="../notesSlides/notesSlide42.xml"/><Relationship Id="rId16" Type="http://schemas.openxmlformats.org/officeDocument/2006/relationships/image" Target="../media/image63.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slide" Target="slide44.xml"/><Relationship Id="rId5" Type="http://schemas.openxmlformats.org/officeDocument/2006/relationships/image" Target="../media/image56.png"/><Relationship Id="rId15" Type="http://schemas.openxmlformats.org/officeDocument/2006/relationships/slide" Target="slide46.xml"/><Relationship Id="rId10" Type="http://schemas.openxmlformats.org/officeDocument/2006/relationships/image" Target="../media/image60.png"/><Relationship Id="rId19" Type="http://schemas.openxmlformats.org/officeDocument/2006/relationships/image" Target="../media/image65.png"/><Relationship Id="rId4" Type="http://schemas.openxmlformats.org/officeDocument/2006/relationships/audio" Target="../media/audio2.wav"/><Relationship Id="rId9" Type="http://schemas.openxmlformats.org/officeDocument/2006/relationships/slide" Target="slide43.xml"/><Relationship Id="rId14" Type="http://schemas.openxmlformats.org/officeDocument/2006/relationships/image" Target="../media/image62.png"/><Relationship Id="rId22"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68.jpg"/><Relationship Id="rId10" Type="http://schemas.openxmlformats.org/officeDocument/2006/relationships/image" Target="../media/image72.jpeg"/><Relationship Id="rId4" Type="http://schemas.openxmlformats.org/officeDocument/2006/relationships/audio" Target="../media/audio4.wav"/><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2.xml"/><Relationship Id="rId4" Type="http://schemas.openxmlformats.org/officeDocument/2006/relationships/audio" Target="../media/audio4.wav"/><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2.xml"/><Relationship Id="rId4" Type="http://schemas.openxmlformats.org/officeDocument/2006/relationships/audio" Target="../media/audio4.wav"/><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2.xml"/><Relationship Id="rId4" Type="http://schemas.openxmlformats.org/officeDocument/2006/relationships/audio" Target="../media/audio4.wav"/><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2.xml"/><Relationship Id="rId4" Type="http://schemas.openxmlformats.org/officeDocument/2006/relationships/audio" Target="../media/audio4.wav"/><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txBody>
          <a:bodyPr/>
          <a:lstStyle/>
          <a:p>
            <a:endParaRPr lang="en-US"/>
          </a:p>
        </p:txBody>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nhóm</a:t>
            </a:r>
            <a:endParaRPr lang="en-US" sz="5400" b="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nhất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a:latin typeface="+mj-lt"/>
              </a:rPr>
              <a:t>- </a:t>
            </a:r>
            <a:r>
              <a:rPr lang="vi-VN" sz="4400" dirty="0">
                <a:latin typeface="+mj-lt"/>
              </a:rPr>
              <a:t>Dựa 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a:latin typeface="+mj-lt"/>
              </a:rPr>
              <a:t>- </a:t>
            </a:r>
            <a:r>
              <a:rPr lang="vi-VN" sz="4400" b="1" dirty="0">
                <a:latin typeface="+mj-lt"/>
              </a:rPr>
              <a:t>Phần 1 </a:t>
            </a:r>
            <a:r>
              <a:rPr lang="vi-VN" sz="4400" dirty="0">
                <a:latin typeface="+mj-lt"/>
              </a:rPr>
              <a:t>(từ đầu đến </a:t>
            </a:r>
            <a:r>
              <a:rPr lang="vi-VN" sz="4400" i="1" dirty="0">
                <a:latin typeface="+mj-lt"/>
              </a:rPr>
              <a:t>ngày 25 tháng Chạp năm Mậu Thân (1788)</a:t>
            </a:r>
            <a:r>
              <a:rPr lang="en-US" sz="4400" i="1" dirty="0">
                <a:latin typeface="+mj-lt"/>
              </a:rPr>
              <a:t>)</a:t>
            </a:r>
            <a:r>
              <a:rPr lang="vi-VN" sz="4400" i="1" dirty="0">
                <a:latin typeface="+mj-lt"/>
              </a:rPr>
              <a:t>:</a:t>
            </a:r>
            <a:r>
              <a:rPr lang="vi-VN" sz="4400" dirty="0">
                <a:latin typeface="+mj-lt"/>
              </a:rPr>
              <a:t> Được tin quân Thanh chiếm Thăng Long, Nguyễn Huệ lên ngôi vua, thân chinh đi dẹp giặc.</a:t>
            </a:r>
            <a:endParaRPr lang="en-US" sz="4400" dirty="0">
              <a:latin typeface="+mj-lt"/>
            </a:endParaRPr>
          </a:p>
          <a:p>
            <a:pPr lvl="0" algn="just"/>
            <a:r>
              <a:rPr lang="en-US" sz="4400" b="1" dirty="0">
                <a:latin typeface="+mj-lt"/>
              </a:rPr>
              <a:t>- </a:t>
            </a:r>
            <a:r>
              <a:rPr lang="vi-VN" sz="4400" b="1" dirty="0">
                <a:latin typeface="+mj-lt"/>
              </a:rPr>
              <a:t>Phần 2 </a:t>
            </a:r>
            <a:r>
              <a:rPr lang="vi-VN" sz="4400" dirty="0">
                <a:latin typeface="+mj-lt"/>
              </a:rPr>
              <a:t>(tiếp theo đến </a:t>
            </a:r>
            <a:r>
              <a:rPr lang="vi-VN" sz="4400" i="1" dirty="0">
                <a:latin typeface="+mj-lt"/>
              </a:rPr>
              <a:t>tiến binh đến Thăng Long, rồi kéo vào thành)</a:t>
            </a:r>
            <a:r>
              <a:rPr lang="en-US" sz="4400" i="1" dirty="0">
                <a:latin typeface="+mj-lt"/>
              </a:rPr>
              <a:t>:</a:t>
            </a:r>
            <a:r>
              <a:rPr lang="vi-VN" sz="4400" dirty="0">
                <a:latin typeface="+mj-lt"/>
              </a:rPr>
              <a:t> chiến thắng thần tốc của quân Tây Sơn với tài thao lược của vua Quang Trung.</a:t>
            </a:r>
            <a:endParaRPr lang="en-US" sz="4400" dirty="0">
              <a:latin typeface="+mj-lt"/>
            </a:endParaRPr>
          </a:p>
          <a:p>
            <a:pPr lvl="0" algn="just"/>
            <a:r>
              <a:rPr lang="en-US" sz="4400" b="1" dirty="0">
                <a:latin typeface="+mj-lt"/>
              </a:rPr>
              <a:t>- </a:t>
            </a:r>
            <a:r>
              <a:rPr lang="vi-VN" sz="4400" b="1" dirty="0">
                <a:latin typeface="+mj-lt"/>
              </a:rPr>
              <a:t>Phần 3 </a:t>
            </a:r>
            <a:r>
              <a:rPr lang="vi-VN" sz="4400" dirty="0">
                <a:latin typeface="+mj-lt"/>
              </a:rPr>
              <a:t>(còn lại): Sự đại bại của quần tướng nhà Thanh và tình trạng thảm hại c</a:t>
            </a:r>
            <a:r>
              <a:rPr lang="en-US" sz="4400" dirty="0">
                <a:latin typeface="Times New Roman" panose="02020603050405020304" pitchFamily="18" charset="0"/>
                <a:cs typeface="Times New Roman" panose="02020603050405020304" pitchFamily="18" charset="0"/>
              </a:rPr>
              <a:t>ủ</a:t>
            </a:r>
            <a:r>
              <a:rPr lang="vi-VN" sz="4400" dirty="0">
                <a:latin typeface="+mj-lt"/>
              </a:rPr>
              <a:t>a 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a:t>
              </a:r>
              <a:r>
                <a:rPr lang="en-US" sz="4400" b="1" dirty="0">
                  <a:solidFill>
                    <a:srgbClr val="000000"/>
                  </a:solidFill>
                  <a:latin typeface="Times New Roman" panose="02020603050405020304" pitchFamily="18" charset="0"/>
                  <a:cs typeface="Times New Roman" panose="02020603050405020304" pitchFamily="18" charset="0"/>
                </a:rPr>
                <a:t> 14</a:t>
              </a: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3206890" y="-404716"/>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1. </a:t>
            </a:r>
            <a:r>
              <a:rPr lang="en-US" sz="9600" dirty="0" err="1">
                <a:latin typeface="#9Slide05 IcielSanelma" pitchFamily="2" charset="0"/>
                <a:cs typeface="Times New Roman" panose="02020603050405020304" pitchFamily="18" charset="0"/>
              </a:rPr>
              <a:t>Bối</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cảnh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lịch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sử</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4" y="3009900"/>
            <a:ext cx="10848473" cy="746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endParaRPr lang="vi-VN"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376" y="-2333980"/>
            <a:ext cx="22891376" cy="12894391"/>
            <a:chOff x="0" y="-2317514"/>
            <a:chExt cx="22891376" cy="12894391"/>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622176" y="-2317514"/>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 </a:t>
            </a:r>
          </a:p>
          <a:p>
            <a:pPr algn="ctr"/>
            <a:r>
              <a:rPr lang="en-US" sz="9600" dirty="0" err="1">
                <a:latin typeface="#9Slide05 IcielSanelma" pitchFamily="2" charset="0"/>
                <a:cs typeface="Times New Roman" panose="02020603050405020304" pitchFamily="18" charset="0"/>
              </a:rPr>
              <a:t>Nhân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vật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vua</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Quang</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Trung</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7"/>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Luật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Chia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4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30s,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endParaRPr lang="vi-VN" sz="4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txBody>
            <a:bodyPr/>
            <a:lstStyle/>
            <a:p>
              <a:endParaRPr lang="en-US"/>
            </a:p>
          </p:txBody>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qu</a:t>
              </a:r>
              <a:r>
                <a:rPr lang="en-US" sz="4400" dirty="0">
                  <a:latin typeface="Times New Roman" panose="02020603050405020304" pitchFamily="18" charset="0"/>
                  <a:cs typeface="Times New Roman" panose="02020603050405020304" pitchFamily="18" charset="0"/>
                </a:rPr>
                <a:t>â</a:t>
              </a:r>
              <a:r>
                <a:rPr lang="vi-VN" sz="4400" dirty="0">
                  <a:latin typeface="+mj-lt"/>
                </a:rPr>
                <a:t>n Thanh xâm lược nước ta</a:t>
              </a:r>
              <a:endParaRPr lang="vi-VN" sz="4400" dirty="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L</a:t>
              </a:r>
              <a:r>
                <a:rPr lang="vi-VN" sz="4400" dirty="0">
                  <a:latin typeface="+mj-lt"/>
                </a:rPr>
                <a:t>ên ngôi hoàng đế, tiến quân ra Bắc dẹp giặc</a:t>
              </a:r>
              <a:r>
                <a:rPr lang="en-US" sz="4400" dirty="0">
                  <a:latin typeface="+mj-lt"/>
                </a:rPr>
                <a:t> </a:t>
              </a:r>
              <a:r>
                <a:rPr lang="en-US" sz="4400" dirty="0">
                  <a:solidFill>
                    <a:srgbClr val="FF0000"/>
                  </a:solidFill>
                  <a:latin typeface="Times New Roman" panose="02020603050405020304" pitchFamily="18" charset="0"/>
                  <a:cs typeface="Times New Roman" panose="02020603050405020304" pitchFamily="18" charset="0"/>
                </a:rPr>
                <a:t>(25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1788)</a:t>
              </a:r>
              <a:endParaRPr lang="vi-VN" sz="4400" dirty="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rưng cầu ý kiến của người hi</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n tài</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Y</a:t>
              </a:r>
              <a:r>
                <a:rPr lang="vi-VN" sz="4400" dirty="0">
                  <a:latin typeface="+mj-lt"/>
                </a:rPr>
                <a:t>ên ủi quân lính</a:t>
              </a:r>
              <a:r>
                <a:rPr lang="en-US" sz="4400" dirty="0">
                  <a:latin typeface="+mj-lt"/>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r>
                <a:rPr lang="vi-VN" sz="4400" dirty="0">
                  <a:latin typeface="+mj-lt"/>
                </a:rPr>
                <a:t>, 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Chỉ</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29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bao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lớn</a:t>
            </a:r>
            <a:endParaRPr lang="vi-VN" sz="4400" dirty="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a:t>
            </a:r>
            <a:r>
              <a:rPr lang="en-US" sz="4400" b="1" dirty="0">
                <a:latin typeface="Times New Roman" panose="02020603050405020304" pitchFamily="18" charset="0"/>
                <a:cs typeface="Times New Roman" panose="02020603050405020304" pitchFamily="18" charset="0"/>
              </a:rPr>
              <a:t>â</a:t>
            </a:r>
            <a:r>
              <a:rPr lang="vi-VN" sz="4400" b="1" dirty="0">
                <a:latin typeface="Times New Roman" panose="02020603050405020304" pitchFamily="18" charset="0"/>
                <a:cs typeface="Times New Roman" panose="02020603050405020304" pitchFamily="18" charset="0"/>
              </a:rPr>
              <a:t>n tộc và tinh thần quyết chiến, quyết thắng;...</a:t>
            </a:r>
            <a:endParaRPr lang="vi-VN" sz="4400" b="1" dirty="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2089998" y="1588238"/>
            <a:ext cx="6781800"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6629400"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xâm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hiện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Thăng</a:t>
            </a:r>
            <a:r>
              <a:rPr lang="en-US" sz="3800" i="1" dirty="0">
                <a:latin typeface="Times New Roman" panose="02020603050405020304" pitchFamily="18" charset="0"/>
                <a:cs typeface="Times New Roman" panose="02020603050405020304" pitchFamily="18" charset="0"/>
              </a:rPr>
              <a:t> Long,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Trong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khoảng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trụ</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nào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sao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biệt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rõ</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chia </a:t>
            </a:r>
            <a:r>
              <a:rPr lang="en-US" sz="3800" i="1" dirty="0" err="1">
                <a:latin typeface="Times New Roman" panose="02020603050405020304" pitchFamily="18" charset="0"/>
                <a:cs typeface="Times New Roman" panose="02020603050405020304" pitchFamily="18" charset="0"/>
              </a:rPr>
              <a:t>nhau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nòi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bụng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ắt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cướp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bóc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vét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mình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chịu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muốn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Nữ</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Tiên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Hoàng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Trần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nhìn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tàn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nghĩa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chỉ</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về</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riêng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bờ</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cõi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lặng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vua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truyền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ngôi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lâu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tới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đây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nỗi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nội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thuộc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kia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Mọi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lại</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mưu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đồ</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Nam ta </a:t>
            </a:r>
            <a:r>
              <a:rPr lang="en-US" sz="3800" i="1" dirty="0" err="1">
                <a:latin typeface="Times New Roman" panose="02020603050405020304" pitchFamily="18" charset="0"/>
                <a:cs typeface="Times New Roman" panose="02020603050405020304" pitchFamily="18" charset="0"/>
              </a:rPr>
              <a:t>đặt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ngày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Vì</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vậy</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kéo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kẻ</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tri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năng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hãy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cùng</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đồng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hiệp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lực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dựng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lớn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theo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ăn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hai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nếu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phát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sẽ</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ngay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tức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bảo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a:t>
            </a:r>
            <a:endParaRPr lang="vi-VN" sz="3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ông</a:t>
            </a:r>
            <a:endParaRPr lang="vi-VN"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Ra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endParaRPr lang="vi-VN" sz="4400" dirty="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hịch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yêu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truyền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anh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hùng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Tại</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Điệp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gươm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tội</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khen</a:t>
            </a:r>
            <a:endParaRPr lang="vi-VN"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đao</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tranh</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chẳng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tốc</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25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stretch>
              <a:fillRect/>
            </a:stretch>
          </a:blipFill>
        </p:spPr>
        <p:txBody>
          <a:bodyPr/>
          <a:lstStyle/>
          <a:p>
            <a:endParaRPr lang="en-US"/>
          </a:p>
        </p:txBody>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Mậu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 </a:t>
            </a:r>
          </a:p>
          <a:p>
            <a:pPr algn="ctr"/>
            <a:r>
              <a:rPr lang="en-US" sz="8800" dirty="0" err="1">
                <a:latin typeface="#9Slide05 IcielSanelma" pitchFamily="2" charset="0"/>
                <a:cs typeface="Times New Roman" panose="02020603050405020304" pitchFamily="18" charset="0"/>
              </a:rPr>
              <a:t>Sự</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thảm</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bại</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của</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quân</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tướng</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nhà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Thanh</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và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Lê</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Chiêu</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Thống</a:t>
            </a:r>
            <a:endParaRPr lang="vi-VN" sz="88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a16="http://schemas.microsoft.com/office/drawing/2014/main" val="1754181736"/>
                    </a:ext>
                  </a:extLst>
                </a:gridCol>
                <a:gridCol w="5562600">
                  <a:extLst>
                    <a:ext uri="{9D8B030D-6E8A-4147-A177-3AD203B41FA5}">
                      <a16:colId xmlns:a16="http://schemas.microsoft.com/office/drawing/2014/main" val="1458186248"/>
                    </a:ext>
                  </a:extLst>
                </a:gridCol>
                <a:gridCol w="10367005">
                  <a:extLst>
                    <a:ext uri="{9D8B030D-6E8A-4147-A177-3AD203B41FA5}">
                      <a16:colId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Trước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Sau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6905468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325180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6484160"/>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đội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tướng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loạn</a:t>
            </a:r>
            <a:endParaRPr lang="vi-VN"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endParaRPr lang="vi-VN" sz="4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mồng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Tằng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chất hèn nhát, vì lợi ích riêng của dòng họ mà đem vận mệnh dân tộc đặt vào tay kẻ thù 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lược của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Hành động “rước voi giày mả tổ” khiến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mất tư cách của bậc quân vương. Qua đó, tác giả tỏ thái độ phê phán một cách nghiêm khắc đối với nhân vật này.</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d</a:t>
            </a:r>
            <a:r>
              <a:rPr lang="en-US" sz="4400" dirty="0">
                <a:latin typeface="Times New Roman" panose="02020603050405020304" pitchFamily="18" charset="0"/>
                <a:cs typeface="Times New Roman" panose="02020603050405020304" pitchFamily="18" charset="0"/>
              </a:rPr>
              <a:t>â</a:t>
            </a:r>
            <a:r>
              <a:rPr lang="vi-VN" sz="4400" dirty="0">
                <a:latin typeface="+mj-lt"/>
              </a:rPr>
              <a:t>n tộc, xông pha trận mạc làm nức lòng quân sĩ, tạo ni</a:t>
            </a:r>
            <a:r>
              <a:rPr lang="en-US" sz="4400" dirty="0">
                <a:latin typeface="Times New Roman" panose="02020603050405020304" pitchFamily="18" charset="0"/>
                <a:cs typeface="Times New Roman" panose="02020603050405020304" pitchFamily="18" charset="0"/>
              </a:rPr>
              <a:t>ề</a:t>
            </a:r>
            <a:r>
              <a:rPr lang="vi-VN" sz="4400" dirty="0">
                <a:latin typeface="+mj-lt"/>
              </a:rPr>
              <a:t>m tin quyết chiến, quyết thắng. Ngược lại, Lê Chiêu Thống hiện ra là kẻ hèn nhát, v</a:t>
            </a:r>
            <a:r>
              <a:rPr lang="en-US" sz="4400" dirty="0">
                <a:latin typeface="Times New Roman" panose="02020603050405020304" pitchFamily="18" charset="0"/>
                <a:cs typeface="Times New Roman" panose="02020603050405020304" pitchFamily="18" charset="0"/>
              </a:rPr>
              <a:t>ì</a:t>
            </a:r>
            <a:r>
              <a:rPr lang="vi-VN" sz="4400" dirty="0">
                <a:latin typeface="+mj-lt"/>
              </a:rPr>
              <a:t>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en-US" sz="4400" dirty="0">
                <a:latin typeface="+mj-lt"/>
              </a:rPr>
              <a:t>	</a:t>
            </a:r>
            <a:r>
              <a:rPr lang="vi-VN" sz="4400" dirty="0">
                <a:latin typeface="+mj-lt"/>
              </a:rPr>
              <a:t>Sự đối lập đó đã góp phần quan trọng giúp tác giả nhấn mạnh, tô đậm, làm nổi bật chủ đ</a:t>
            </a:r>
            <a:r>
              <a:rPr lang="en-US" sz="4400" dirty="0">
                <a:latin typeface="Times New Roman" panose="02020603050405020304" pitchFamily="18" charset="0"/>
                <a:cs typeface="Times New Roman" panose="02020603050405020304" pitchFamily="18" charset="0"/>
              </a:rPr>
              <a:t>ề</a:t>
            </a:r>
            <a:r>
              <a:rPr lang="vi-VN" sz="4400" dirty="0">
                <a:latin typeface="+mj-lt"/>
              </a:rPr>
              <a:t> 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US"/>
          </a:p>
        </p:txBody>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US"/>
          </a:p>
        </p:txBody>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spTree>
    <p:extLst>
      <p:ext uri="{BB962C8B-B14F-4D97-AF65-F5344CB8AC3E}">
        <p14:creationId xmlns:p14="http://schemas.microsoft.com/office/powerpoint/2010/main" val="378207477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vi-VN" sz="4400" i="1" dirty="0">
                <a:latin typeface="Times New Roman" panose="02020603050405020304" pitchFamily="18" charset="0"/>
                <a:cs typeface="Times New Roman" panose="02020603050405020304" pitchFamily="18" charset="0"/>
              </a:rPr>
              <a:t>Trong những chi tiết đặc sắc của đoạn trích, em ấn tượng nhất với chi tiết nào? Vì sao em ấn tượng nhất với chi tiết đó? Chi tiết đó thể hiện vai trò gì trong đoạn trích (khắc hoạ 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HỎI:</a:t>
            </a:r>
            <a:r>
              <a:rPr lang="en-US" sz="5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chạy</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ông</a:t>
            </a: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a. </a:t>
            </a:r>
            <a:r>
              <a:rPr lang="en-US" sz="4800" b="1" dirty="0" err="1">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6"/>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8">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Giải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nghĩa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từ</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6"/>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Chạy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Thừa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tuyên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pháp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Tùy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cơ</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biến</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1709-1763)</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Sĩ (1726-1780)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Nhậm (1746-1803)</a:t>
            </a: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Chí (1753-1788)</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Du (1772-1840)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Hương (1774-1821),..</a:t>
            </a: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2126</TotalTime>
  <Words>3922</Words>
  <Application>Microsoft Office PowerPoint</Application>
  <PresentationFormat>Custom</PresentationFormat>
  <Paragraphs>259</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Times New Roman</vt:lpstr>
      <vt:lpstr>Montserrat Alternates Black</vt:lpstr>
      <vt:lpstr>Calibri</vt:lpstr>
      <vt:lpstr>#9Slide05 IcielSanelma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Lan trinh</cp:lastModifiedBy>
  <cp:revision>94</cp:revision>
  <dcterms:created xsi:type="dcterms:W3CDTF">2006-08-16T00:00:00Z</dcterms:created>
  <dcterms:modified xsi:type="dcterms:W3CDTF">2025-09-17T23:40:40Z</dcterms:modified>
  <dc:identifier>DAFf3JSzSY4</dc:identifier>
</cp:coreProperties>
</file>