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2" r:id="rId4"/>
    <p:sldId id="256" r:id="rId5"/>
    <p:sldId id="257" r:id="rId6"/>
    <p:sldId id="258" r:id="rId7"/>
    <p:sldId id="259" r:id="rId8"/>
    <p:sldId id="260" r:id="rId9"/>
    <p:sldId id="262" r:id="rId10"/>
    <p:sldId id="324" r:id="rId11"/>
    <p:sldId id="325" r:id="rId12"/>
    <p:sldId id="327" r:id="rId13"/>
    <p:sldId id="328" r:id="rId14"/>
    <p:sldId id="329" r:id="rId15"/>
    <p:sldId id="330" r:id="rId16"/>
    <p:sldId id="349" r:id="rId17"/>
    <p:sldId id="350" r:id="rId18"/>
    <p:sldId id="351" r:id="rId19"/>
    <p:sldId id="346" r:id="rId20"/>
    <p:sldId id="347" r:id="rId21"/>
    <p:sldId id="348" r:id="rId22"/>
    <p:sldId id="331" r:id="rId23"/>
    <p:sldId id="332" r:id="rId24"/>
    <p:sldId id="352" r:id="rId25"/>
    <p:sldId id="353" r:id="rId26"/>
    <p:sldId id="354" r:id="rId27"/>
    <p:sldId id="355" r:id="rId28"/>
    <p:sldId id="358" r:id="rId29"/>
    <p:sldId id="356" r:id="rId30"/>
    <p:sldId id="359" r:id="rId31"/>
    <p:sldId id="357" r:id="rId32"/>
    <p:sldId id="360" r:id="rId33"/>
    <p:sldId id="361" r:id="rId34"/>
    <p:sldId id="334" r:id="rId35"/>
    <p:sldId id="335" r:id="rId36"/>
    <p:sldId id="336" r:id="rId37"/>
    <p:sldId id="337" r:id="rId38"/>
    <p:sldId id="338" r:id="rId39"/>
    <p:sldId id="339" r:id="rId40"/>
    <p:sldId id="340" r:id="rId41"/>
    <p:sldId id="341" r:id="rId42"/>
    <p:sldId id="342" r:id="rId43"/>
    <p:sldId id="343" r:id="rId44"/>
    <p:sldId id="362" r:id="rId45"/>
    <p:sldId id="363" r:id="rId46"/>
    <p:sldId id="364" r:id="rId47"/>
    <p:sldId id="365" r:id="rId48"/>
    <p:sldId id="366" r:id="rId49"/>
    <p:sldId id="367" r:id="rId50"/>
    <p:sldId id="368" r:id="rId51"/>
    <p:sldId id="369" r:id="rId52"/>
    <p:sldId id="370" r:id="rId53"/>
    <p:sldId id="371" r:id="rId54"/>
    <p:sldId id="375" r:id="rId55"/>
    <p:sldId id="376" r:id="rId56"/>
    <p:sldId id="374" r:id="rId57"/>
    <p:sldId id="373" r:id="rId58"/>
    <p:sldId id="372" r:id="rId59"/>
    <p:sldId id="344" r:id="rId60"/>
    <p:sldId id="345" r:id="rId61"/>
    <p:sldId id="377" r:id="rId62"/>
    <p:sldId id="378" r:id="rId63"/>
    <p:sldId id="379" r:id="rId64"/>
    <p:sldId id="380" r:id="rId65"/>
    <p:sldId id="381" r:id="rId66"/>
    <p:sldId id="382" r:id="rId67"/>
    <p:sldId id="383" r:id="rId68"/>
    <p:sldId id="384" r:id="rId69"/>
    <p:sldId id="385" r:id="rId70"/>
    <p:sldId id="386" r:id="rId71"/>
    <p:sldId id="387" r:id="rId72"/>
    <p:sldId id="388" r:id="rId73"/>
    <p:sldId id="389" r:id="rId74"/>
    <p:sldId id="390" r:id="rId75"/>
    <p:sldId id="391"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3" d="100"/>
          <a:sy n="83" d="100"/>
        </p:scale>
        <p:origin x="638"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77B8E8-C622-4BDF-A17A-A0AA1B021C7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337618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77B8E8-C622-4BDF-A17A-A0AA1B021C7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423073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77B8E8-C622-4BDF-A17A-A0AA1B021C7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344646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386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45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514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512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25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946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9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77B8E8-C622-4BDF-A17A-A0AA1B021C7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283985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895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612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722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t>12/15/2025</a:t>
            </a:fld>
            <a:endParaRPr lang="en-US"/>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1465397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t>12/15/2025</a:t>
            </a:fld>
            <a:endParaRPr lang="en-US"/>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746663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t>12/15/2025</a:t>
            </a:fld>
            <a:endParaRPr lang="en-US"/>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4037577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t>12/15/2025</a:t>
            </a:fld>
            <a:endParaRPr lang="en-US"/>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108579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t>12/15/2025</a:t>
            </a:fld>
            <a:endParaRPr lang="en-US"/>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433256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t>12/15/2025</a:t>
            </a:fld>
            <a:endParaRPr lang="en-US"/>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736156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t>12/15/2025</a:t>
            </a:fld>
            <a:endParaRPr lang="en-US"/>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05920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77B8E8-C622-4BDF-A17A-A0AA1B021C74}"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1161319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t>12/15/2025</a:t>
            </a:fld>
            <a:endParaRPr lang="en-US"/>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680199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t>12/15/2025</a:t>
            </a:fld>
            <a:endParaRPr lang="en-US"/>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1649363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t>12/15/2025</a:t>
            </a:fld>
            <a:endParaRPr lang="en-US"/>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24078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t>12/15/2025</a:t>
            </a:fld>
            <a:endParaRPr lang="en-US"/>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157629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77B8E8-C622-4BDF-A17A-A0AA1B021C74}"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171630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77B8E8-C622-4BDF-A17A-A0AA1B021C74}" type="datetimeFigureOut">
              <a:rPr lang="en-US" smtClean="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3784197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77B8E8-C622-4BDF-A17A-A0AA1B021C74}" type="datetimeFigureOut">
              <a:rPr lang="en-US" smtClean="0"/>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3761087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7B8E8-C622-4BDF-A17A-A0AA1B021C74}" type="datetimeFigureOut">
              <a:rPr lang="en-US" smtClean="0"/>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332297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77B8E8-C622-4BDF-A17A-A0AA1B021C74}"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330886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77B8E8-C622-4BDF-A17A-A0AA1B021C74}"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BE6F2-428A-4E50-B2C1-B5A90AE006B3}" type="slidenum">
              <a:rPr lang="en-US" smtClean="0"/>
              <a:t>‹#›</a:t>
            </a:fld>
            <a:endParaRPr lang="en-US"/>
          </a:p>
        </p:txBody>
      </p:sp>
    </p:spTree>
    <p:extLst>
      <p:ext uri="{BB962C8B-B14F-4D97-AF65-F5344CB8AC3E}">
        <p14:creationId xmlns:p14="http://schemas.microsoft.com/office/powerpoint/2010/main" val="2585868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7B8E8-C622-4BDF-A17A-A0AA1B021C74}" type="datetimeFigureOut">
              <a:rPr lang="en-US" smtClean="0"/>
              <a:t>12/15/2025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BE6F2-428A-4E50-B2C1-B5A90AE006B3}" type="slidenum">
              <a:rPr lang="en-US" smtClean="0"/>
              <a:t>‹#›</a:t>
            </a:fld>
            <a:endParaRPr lang="en-US"/>
          </a:p>
        </p:txBody>
      </p:sp>
    </p:spTree>
    <p:extLst>
      <p:ext uri="{BB962C8B-B14F-4D97-AF65-F5344CB8AC3E}">
        <p14:creationId xmlns:p14="http://schemas.microsoft.com/office/powerpoint/2010/main" val="1646696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26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t>12/15/2025</a:t>
            </a:fld>
            <a:endParaRPr lang="en-US"/>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t>‹#›</a:t>
            </a:fld>
            <a:endParaRPr lang="en-US"/>
          </a:p>
        </p:txBody>
      </p:sp>
    </p:spTree>
    <p:extLst>
      <p:ext uri="{BB962C8B-B14F-4D97-AF65-F5344CB8AC3E}">
        <p14:creationId xmlns:p14="http://schemas.microsoft.com/office/powerpoint/2010/main" val="7924143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p:cNvSpPr txBox="1">
            <a:spLocks noChangeArrowheads="1"/>
          </p:cNvSpPr>
          <p:nvPr/>
        </p:nvSpPr>
        <p:spPr bwMode="auto">
          <a:xfrm>
            <a:off x="304800" y="157164"/>
            <a:ext cx="1158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defTabSz="914377"/>
            <a:r>
              <a:rPr lang="en-US" altLang="en-US" sz="2800" b="1">
                <a:solidFill>
                  <a:srgbClr val="0000FF"/>
                </a:solidFill>
                <a:latin typeface="Times New Roman" pitchFamily="18" charset="0"/>
                <a:cs typeface="Times New Roman" pitchFamily="18" charset="0"/>
                <a:sym typeface="Arial"/>
              </a:rPr>
              <a:t>TRƯỜNG THCS YÊN MỸ</a:t>
            </a:r>
          </a:p>
        </p:txBody>
      </p:sp>
      <p:pic>
        <p:nvPicPr>
          <p:cNvPr id="4" name="Picture 10" descr="sun14[1]"/>
          <p:cNvPicPr>
            <a:picLocks noChangeAspect="1" noChangeArrowheads="1" noCrop="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258619" y="0"/>
            <a:ext cx="172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22"/>
          <p:cNvSpPr>
            <a:spLocks noChangeArrowheads="1" noChangeShapeType="1" noTextEdit="1"/>
          </p:cNvSpPr>
          <p:nvPr/>
        </p:nvSpPr>
        <p:spPr bwMode="auto">
          <a:xfrm>
            <a:off x="1388533" y="1733840"/>
            <a:ext cx="9652000" cy="4038600"/>
          </a:xfrm>
          <a:prstGeom prst="rect">
            <a:avLst/>
          </a:prstGeom>
        </p:spPr>
        <p:txBody>
          <a:bodyPr spcFirstLastPara="1" wrap="none" fromWordArt="1">
            <a:prstTxWarp prst="textArchUp">
              <a:avLst>
                <a:gd name="adj" fmla="val 9997681"/>
              </a:avLst>
            </a:prstTxWarp>
          </a:bodyPr>
          <a:lstStyle/>
          <a:p>
            <a:pPr algn="ctr" defTabSz="914377"/>
            <a:r>
              <a:rPr lang="en-US" sz="3200" kern="10">
                <a:ln w="12700">
                  <a:solidFill>
                    <a:srgbClr val="FF66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sym typeface="Arial"/>
              </a:rPr>
              <a:t>KÍNH CHÀO QUÝ THẦY CÔ VỀ DỰ GIỜ THĂM LỚP</a:t>
            </a:r>
          </a:p>
        </p:txBody>
      </p:sp>
      <p:sp>
        <p:nvSpPr>
          <p:cNvPr id="6" name="Rectangle 23"/>
          <p:cNvSpPr>
            <a:spLocks noChangeArrowheads="1"/>
          </p:cNvSpPr>
          <p:nvPr/>
        </p:nvSpPr>
        <p:spPr bwMode="auto">
          <a:xfrm>
            <a:off x="2935819" y="3716339"/>
            <a:ext cx="681778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377"/>
            <a:endParaRPr lang="en-US" altLang="en-US" sz="3200" b="1">
              <a:solidFill>
                <a:srgbClr val="3333CC"/>
              </a:solidFill>
              <a:latin typeface="Times New Roman" pitchFamily="18" charset="0"/>
              <a:cs typeface="Arial"/>
              <a:sym typeface="Arial"/>
            </a:endParaRPr>
          </a:p>
          <a:p>
            <a:pPr algn="ctr" defTabSz="914377"/>
            <a:r>
              <a:rPr lang="en-US" altLang="en-US" sz="3200" b="1">
                <a:solidFill>
                  <a:srgbClr val="00B050"/>
                </a:solidFill>
                <a:latin typeface="Times New Roman" pitchFamily="18" charset="0"/>
                <a:cs typeface="Arial"/>
                <a:sym typeface="Arial"/>
              </a:rPr>
              <a:t>NGỮ VĂN 7</a:t>
            </a:r>
          </a:p>
        </p:txBody>
      </p:sp>
      <p:sp>
        <p:nvSpPr>
          <p:cNvPr id="7" name="Text Box 19"/>
          <p:cNvSpPr txBox="1">
            <a:spLocks noChangeArrowheads="1"/>
          </p:cNvSpPr>
          <p:nvPr/>
        </p:nvSpPr>
        <p:spPr bwMode="auto">
          <a:xfrm>
            <a:off x="2735793" y="6248401"/>
            <a:ext cx="67204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defTabSz="914377">
              <a:spcBef>
                <a:spcPct val="50000"/>
              </a:spcBef>
            </a:pPr>
            <a:r>
              <a:rPr lang="en-US" altLang="en-US" sz="1800" b="1">
                <a:solidFill>
                  <a:srgbClr val="3333CC"/>
                </a:solidFill>
                <a:latin typeface="Times New Roman" pitchFamily="18" charset="0"/>
                <a:cs typeface="Arial"/>
                <a:sym typeface="Arial"/>
              </a:rPr>
              <a:t>GIÁO VIÊN : TRẦN MINH HẬU</a:t>
            </a:r>
          </a:p>
        </p:txBody>
      </p:sp>
      <p:pic>
        <p:nvPicPr>
          <p:cNvPr id="8" name="Picture 20"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 y="5867402"/>
            <a:ext cx="3358289" cy="98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0796" y="5772442"/>
            <a:ext cx="2941205" cy="11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35"/>
          <p:cNvSpPr>
            <a:spLocks noChangeArrowheads="1"/>
          </p:cNvSpPr>
          <p:nvPr/>
        </p:nvSpPr>
        <p:spPr bwMode="auto">
          <a:xfrm>
            <a:off x="2" y="3505200"/>
            <a:ext cx="488951" cy="431800"/>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endParaRPr lang="en-US" altLang="en-US">
              <a:solidFill>
                <a:prstClr val="black"/>
              </a:solidFill>
              <a:latin typeface="Calibri"/>
              <a:cs typeface="Arial"/>
              <a:sym typeface="Arial"/>
            </a:endParaRPr>
          </a:p>
        </p:txBody>
      </p:sp>
      <p:sp>
        <p:nvSpPr>
          <p:cNvPr id="11" name="AutoShape 31"/>
          <p:cNvSpPr>
            <a:spLocks noChangeArrowheads="1"/>
          </p:cNvSpPr>
          <p:nvPr/>
        </p:nvSpPr>
        <p:spPr bwMode="auto">
          <a:xfrm>
            <a:off x="527052" y="4508500"/>
            <a:ext cx="480483" cy="254000"/>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a:solidFill>
                <a:prstClr val="black"/>
              </a:solidFill>
              <a:latin typeface="Calibri"/>
              <a:cs typeface="Arial"/>
              <a:sym typeface="Arial"/>
            </a:endParaRPr>
          </a:p>
        </p:txBody>
      </p:sp>
      <p:sp>
        <p:nvSpPr>
          <p:cNvPr id="12" name="AutoShape 33"/>
          <p:cNvSpPr>
            <a:spLocks noChangeArrowheads="1"/>
          </p:cNvSpPr>
          <p:nvPr/>
        </p:nvSpPr>
        <p:spPr bwMode="auto">
          <a:xfrm>
            <a:off x="1295402" y="2781301"/>
            <a:ext cx="385233" cy="249239"/>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a:solidFill>
                <a:prstClr val="black"/>
              </a:solidFill>
              <a:latin typeface="Calibri"/>
              <a:cs typeface="Arial"/>
              <a:sym typeface="Arial"/>
            </a:endParaRPr>
          </a:p>
        </p:txBody>
      </p:sp>
      <p:sp>
        <p:nvSpPr>
          <p:cNvPr id="13" name="AutoShape 52"/>
          <p:cNvSpPr>
            <a:spLocks noChangeArrowheads="1"/>
          </p:cNvSpPr>
          <p:nvPr/>
        </p:nvSpPr>
        <p:spPr bwMode="auto">
          <a:xfrm>
            <a:off x="2832100" y="2492375"/>
            <a:ext cx="575733" cy="323851"/>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endParaRPr lang="en-US" altLang="en-US">
              <a:solidFill>
                <a:prstClr val="black"/>
              </a:solidFill>
              <a:latin typeface="Calibri"/>
              <a:cs typeface="Arial"/>
              <a:sym typeface="Arial"/>
            </a:endParaRPr>
          </a:p>
        </p:txBody>
      </p:sp>
      <p:sp>
        <p:nvSpPr>
          <p:cNvPr id="14" name="AutoShape 36"/>
          <p:cNvSpPr>
            <a:spLocks noChangeArrowheads="1"/>
          </p:cNvSpPr>
          <p:nvPr/>
        </p:nvSpPr>
        <p:spPr bwMode="auto">
          <a:xfrm>
            <a:off x="3312584" y="981075"/>
            <a:ext cx="488949" cy="431800"/>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endParaRPr lang="en-US" altLang="en-US">
              <a:solidFill>
                <a:prstClr val="black"/>
              </a:solidFill>
              <a:latin typeface="Calibri"/>
              <a:cs typeface="Arial"/>
              <a:sym typeface="Arial"/>
            </a:endParaRPr>
          </a:p>
        </p:txBody>
      </p:sp>
      <p:sp>
        <p:nvSpPr>
          <p:cNvPr id="15" name="AutoShape 52"/>
          <p:cNvSpPr>
            <a:spLocks noChangeArrowheads="1"/>
          </p:cNvSpPr>
          <p:nvPr/>
        </p:nvSpPr>
        <p:spPr bwMode="auto">
          <a:xfrm>
            <a:off x="3035300" y="2644775"/>
            <a:ext cx="575733" cy="323851"/>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endParaRPr lang="en-US" altLang="en-US">
              <a:solidFill>
                <a:prstClr val="black"/>
              </a:solidFill>
              <a:latin typeface="Calibri"/>
              <a:cs typeface="Arial"/>
              <a:sym typeface="Arial"/>
            </a:endParaRPr>
          </a:p>
        </p:txBody>
      </p:sp>
      <p:sp>
        <p:nvSpPr>
          <p:cNvPr id="16" name="AutoShape 50"/>
          <p:cNvSpPr>
            <a:spLocks noChangeArrowheads="1"/>
          </p:cNvSpPr>
          <p:nvPr/>
        </p:nvSpPr>
        <p:spPr bwMode="auto">
          <a:xfrm>
            <a:off x="4271436" y="1773240"/>
            <a:ext cx="385233" cy="249237"/>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a:solidFill>
                <a:prstClr val="black"/>
              </a:solidFill>
              <a:latin typeface="Calibri"/>
              <a:cs typeface="Arial"/>
              <a:sym typeface="Arial"/>
            </a:endParaRPr>
          </a:p>
        </p:txBody>
      </p:sp>
      <p:sp>
        <p:nvSpPr>
          <p:cNvPr id="17" name="AutoShape 48"/>
          <p:cNvSpPr>
            <a:spLocks noChangeArrowheads="1"/>
          </p:cNvSpPr>
          <p:nvPr/>
        </p:nvSpPr>
        <p:spPr bwMode="auto">
          <a:xfrm>
            <a:off x="7535336" y="2565401"/>
            <a:ext cx="385233" cy="249239"/>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a:solidFill>
                <a:prstClr val="black"/>
              </a:solidFill>
              <a:latin typeface="Calibri"/>
              <a:cs typeface="Arial"/>
              <a:sym typeface="Arial"/>
            </a:endParaRPr>
          </a:p>
        </p:txBody>
      </p:sp>
      <p:sp>
        <p:nvSpPr>
          <p:cNvPr id="18" name="AutoShape 45"/>
          <p:cNvSpPr>
            <a:spLocks noChangeArrowheads="1"/>
          </p:cNvSpPr>
          <p:nvPr/>
        </p:nvSpPr>
        <p:spPr bwMode="auto">
          <a:xfrm>
            <a:off x="5422901" y="3789365"/>
            <a:ext cx="247651" cy="287337"/>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a:solidFill>
                <a:prstClr val="black"/>
              </a:solidFill>
              <a:latin typeface="Calibri"/>
              <a:cs typeface="Arial"/>
              <a:sym typeface="Arial"/>
            </a:endParaRPr>
          </a:p>
        </p:txBody>
      </p:sp>
      <p:sp>
        <p:nvSpPr>
          <p:cNvPr id="19" name="AutoShape 43"/>
          <p:cNvSpPr>
            <a:spLocks noChangeArrowheads="1"/>
          </p:cNvSpPr>
          <p:nvPr/>
        </p:nvSpPr>
        <p:spPr bwMode="auto">
          <a:xfrm>
            <a:off x="9169401" y="2781300"/>
            <a:ext cx="247651" cy="28733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a:solidFill>
                <a:prstClr val="black"/>
              </a:solidFill>
              <a:latin typeface="Calibri"/>
              <a:cs typeface="Arial"/>
              <a:sym typeface="Arial"/>
            </a:endParaRPr>
          </a:p>
        </p:txBody>
      </p:sp>
      <p:sp>
        <p:nvSpPr>
          <p:cNvPr id="20" name="AutoShape 49"/>
          <p:cNvSpPr>
            <a:spLocks noChangeArrowheads="1"/>
          </p:cNvSpPr>
          <p:nvPr/>
        </p:nvSpPr>
        <p:spPr bwMode="auto">
          <a:xfrm>
            <a:off x="10223502" y="1484315"/>
            <a:ext cx="385233" cy="249237"/>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a:solidFill>
                <a:prstClr val="black"/>
              </a:solidFill>
              <a:latin typeface="Calibri"/>
              <a:cs typeface="Arial"/>
              <a:sym typeface="Arial"/>
            </a:endParaRPr>
          </a:p>
        </p:txBody>
      </p:sp>
      <p:sp>
        <p:nvSpPr>
          <p:cNvPr id="21" name="AutoShape 51"/>
          <p:cNvSpPr>
            <a:spLocks noChangeArrowheads="1"/>
          </p:cNvSpPr>
          <p:nvPr/>
        </p:nvSpPr>
        <p:spPr bwMode="auto">
          <a:xfrm>
            <a:off x="11184467" y="2420941"/>
            <a:ext cx="658284" cy="395287"/>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endParaRPr lang="en-US" altLang="en-US">
              <a:solidFill>
                <a:prstClr val="black"/>
              </a:solidFill>
              <a:latin typeface="Calibri"/>
              <a:cs typeface="Arial"/>
              <a:sym typeface="Arial"/>
            </a:endParaRPr>
          </a:p>
        </p:txBody>
      </p:sp>
      <p:sp>
        <p:nvSpPr>
          <p:cNvPr id="22" name="AutoShape 44"/>
          <p:cNvSpPr>
            <a:spLocks noChangeArrowheads="1"/>
          </p:cNvSpPr>
          <p:nvPr/>
        </p:nvSpPr>
        <p:spPr bwMode="auto">
          <a:xfrm>
            <a:off x="9457268" y="3716341"/>
            <a:ext cx="247651" cy="287337"/>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a:solidFill>
                <a:prstClr val="black"/>
              </a:solidFill>
              <a:latin typeface="Calibri"/>
              <a:cs typeface="Arial"/>
              <a:sym typeface="Arial"/>
            </a:endParaRPr>
          </a:p>
        </p:txBody>
      </p:sp>
      <p:sp>
        <p:nvSpPr>
          <p:cNvPr id="23" name="AutoShape 40"/>
          <p:cNvSpPr>
            <a:spLocks noChangeArrowheads="1"/>
          </p:cNvSpPr>
          <p:nvPr/>
        </p:nvSpPr>
        <p:spPr bwMode="auto">
          <a:xfrm>
            <a:off x="9745136" y="4797425"/>
            <a:ext cx="192617" cy="247651"/>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a:solidFill>
                <a:prstClr val="black"/>
              </a:solidFill>
              <a:latin typeface="Calibri"/>
              <a:cs typeface="Arial"/>
              <a:sym typeface="Arial"/>
            </a:endParaRPr>
          </a:p>
        </p:txBody>
      </p:sp>
      <p:sp>
        <p:nvSpPr>
          <p:cNvPr id="24" name="AutoShape 39"/>
          <p:cNvSpPr>
            <a:spLocks noChangeArrowheads="1"/>
          </p:cNvSpPr>
          <p:nvPr/>
        </p:nvSpPr>
        <p:spPr bwMode="auto">
          <a:xfrm>
            <a:off x="10991851" y="4797425"/>
            <a:ext cx="192616" cy="247651"/>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a:solidFill>
                <a:prstClr val="black"/>
              </a:solidFill>
              <a:latin typeface="Calibri"/>
              <a:cs typeface="Arial"/>
              <a:sym typeface="Arial"/>
            </a:endParaRPr>
          </a:p>
        </p:txBody>
      </p:sp>
      <p:sp>
        <p:nvSpPr>
          <p:cNvPr id="25" name="AutoShape 39"/>
          <p:cNvSpPr>
            <a:spLocks noChangeArrowheads="1"/>
          </p:cNvSpPr>
          <p:nvPr/>
        </p:nvSpPr>
        <p:spPr bwMode="auto">
          <a:xfrm>
            <a:off x="11195051" y="4949825"/>
            <a:ext cx="192616" cy="247651"/>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a:solidFill>
                <a:prstClr val="black"/>
              </a:solidFill>
              <a:latin typeface="Calibri"/>
              <a:cs typeface="Arial"/>
              <a:sym typeface="Arial"/>
            </a:endParaRPr>
          </a:p>
        </p:txBody>
      </p:sp>
    </p:spTree>
    <p:extLst>
      <p:ext uri="{BB962C8B-B14F-4D97-AF65-F5344CB8AC3E}">
        <p14:creationId xmlns:p14="http://schemas.microsoft.com/office/powerpoint/2010/main" val="68262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500"/>
                                        <p:tgtEl>
                                          <p:spTgt spid="7"/>
                                        </p:tgtEl>
                                      </p:cBhvr>
                                    </p:animEffect>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ppt_x</p:attrName>
                                        </p:attrNameLst>
                                      </p:cBhvr>
                                      <p:tavLst>
                                        <p:tav tm="0">
                                          <p:val>
                                            <p:fltVal val="0.5"/>
                                          </p:val>
                                        </p:tav>
                                        <p:tav tm="100000">
                                          <p:val>
                                            <p:strVal val="#ppt_x"/>
                                          </p:val>
                                        </p:tav>
                                      </p:tavLst>
                                    </p:anim>
                                    <p:anim calcmode="lin" valueType="num">
                                      <p:cBhvr>
                                        <p:cTn id="16" dur="1000" fill="hold"/>
                                        <p:tgtEl>
                                          <p:spTgt spid="10"/>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ppt_x</p:attrName>
                                        </p:attrNameLst>
                                      </p:cBhvr>
                                      <p:tavLst>
                                        <p:tav tm="0">
                                          <p:val>
                                            <p:fltVal val="0.5"/>
                                          </p:val>
                                        </p:tav>
                                        <p:tav tm="100000">
                                          <p:val>
                                            <p:strVal val="#ppt_x"/>
                                          </p:val>
                                        </p:tav>
                                      </p:tavLst>
                                    </p:anim>
                                    <p:anim calcmode="lin" valueType="num">
                                      <p:cBhvr>
                                        <p:cTn id="22" dur="1000" fill="hold"/>
                                        <p:tgtEl>
                                          <p:spTgt spid="11"/>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ppt_x</p:attrName>
                                        </p:attrNameLst>
                                      </p:cBhvr>
                                      <p:tavLst>
                                        <p:tav tm="0">
                                          <p:val>
                                            <p:fltVal val="0.5"/>
                                          </p:val>
                                        </p:tav>
                                        <p:tav tm="100000">
                                          <p:val>
                                            <p:strVal val="#ppt_x"/>
                                          </p:val>
                                        </p:tav>
                                      </p:tavLst>
                                    </p:anim>
                                    <p:anim calcmode="lin" valueType="num">
                                      <p:cBhvr>
                                        <p:cTn id="28" dur="1000" fill="hold"/>
                                        <p:tgtEl>
                                          <p:spTgt spid="12"/>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ppt_x</p:attrName>
                                        </p:attrNameLst>
                                      </p:cBhvr>
                                      <p:tavLst>
                                        <p:tav tm="0">
                                          <p:val>
                                            <p:fltVal val="0.5"/>
                                          </p:val>
                                        </p:tav>
                                        <p:tav tm="100000">
                                          <p:val>
                                            <p:strVal val="#ppt_x"/>
                                          </p:val>
                                        </p:tav>
                                      </p:tavLst>
                                    </p:anim>
                                    <p:anim calcmode="lin" valueType="num">
                                      <p:cBhvr>
                                        <p:cTn id="34" dur="1000" fill="hold"/>
                                        <p:tgtEl>
                                          <p:spTgt spid="13"/>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ppt_x</p:attrName>
                                        </p:attrNameLst>
                                      </p:cBhvr>
                                      <p:tavLst>
                                        <p:tav tm="0">
                                          <p:val>
                                            <p:fltVal val="0.5"/>
                                          </p:val>
                                        </p:tav>
                                        <p:tav tm="100000">
                                          <p:val>
                                            <p:strVal val="#ppt_x"/>
                                          </p:val>
                                        </p:tav>
                                      </p:tavLst>
                                    </p:anim>
                                    <p:anim calcmode="lin" valueType="num">
                                      <p:cBhvr>
                                        <p:cTn id="40" dur="10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ppt_x</p:attrName>
                                        </p:attrNameLst>
                                      </p:cBhvr>
                                      <p:tavLst>
                                        <p:tav tm="0">
                                          <p:val>
                                            <p:fltVal val="0.5"/>
                                          </p:val>
                                        </p:tav>
                                        <p:tav tm="100000">
                                          <p:val>
                                            <p:strVal val="#ppt_x"/>
                                          </p:val>
                                        </p:tav>
                                      </p:tavLst>
                                    </p:anim>
                                    <p:anim calcmode="lin" valueType="num">
                                      <p:cBhvr>
                                        <p:cTn id="46" dur="1000" fill="hold"/>
                                        <p:tgtEl>
                                          <p:spTgt spid="15"/>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anim calcmode="lin" valueType="num">
                                      <p:cBhvr>
                                        <p:cTn id="51" dur="1000" fill="hold"/>
                                        <p:tgtEl>
                                          <p:spTgt spid="17"/>
                                        </p:tgtEl>
                                        <p:attrNameLst>
                                          <p:attrName>ppt_x</p:attrName>
                                        </p:attrNameLst>
                                      </p:cBhvr>
                                      <p:tavLst>
                                        <p:tav tm="0">
                                          <p:val>
                                            <p:fltVal val="0.5"/>
                                          </p:val>
                                        </p:tav>
                                        <p:tav tm="100000">
                                          <p:val>
                                            <p:strVal val="#ppt_x"/>
                                          </p:val>
                                        </p:tav>
                                      </p:tavLst>
                                    </p:anim>
                                    <p:anim calcmode="lin" valueType="num">
                                      <p:cBhvr>
                                        <p:cTn id="52" dur="1000" fill="hold"/>
                                        <p:tgtEl>
                                          <p:spTgt spid="17"/>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1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ppt_x</p:attrName>
                                        </p:attrNameLst>
                                      </p:cBhvr>
                                      <p:tavLst>
                                        <p:tav tm="0">
                                          <p:val>
                                            <p:fltVal val="0.5"/>
                                          </p:val>
                                        </p:tav>
                                        <p:tav tm="100000">
                                          <p:val>
                                            <p:strVal val="#ppt_x"/>
                                          </p:val>
                                        </p:tav>
                                      </p:tavLst>
                                    </p:anim>
                                    <p:anim calcmode="lin" valueType="num">
                                      <p:cBhvr>
                                        <p:cTn id="58" dur="1000" fill="hold"/>
                                        <p:tgtEl>
                                          <p:spTgt spid="18"/>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150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fltVal val="0"/>
                                          </p:val>
                                        </p:tav>
                                        <p:tav tm="100000">
                                          <p:val>
                                            <p:strVal val="#ppt_w"/>
                                          </p:val>
                                        </p:tav>
                                      </p:tavLst>
                                    </p:anim>
                                    <p:anim calcmode="lin" valueType="num">
                                      <p:cBhvr>
                                        <p:cTn id="62" dur="1000" fill="hold"/>
                                        <p:tgtEl>
                                          <p:spTgt spid="19"/>
                                        </p:tgtEl>
                                        <p:attrNameLst>
                                          <p:attrName>ppt_h</p:attrName>
                                        </p:attrNameLst>
                                      </p:cBhvr>
                                      <p:tavLst>
                                        <p:tav tm="0">
                                          <p:val>
                                            <p:fltVal val="0"/>
                                          </p:val>
                                        </p:tav>
                                        <p:tav tm="100000">
                                          <p:val>
                                            <p:strVal val="#ppt_h"/>
                                          </p:val>
                                        </p:tav>
                                      </p:tavLst>
                                    </p:anim>
                                    <p:anim calcmode="lin" valueType="num">
                                      <p:cBhvr>
                                        <p:cTn id="63" dur="1000" fill="hold"/>
                                        <p:tgtEl>
                                          <p:spTgt spid="19"/>
                                        </p:tgtEl>
                                        <p:attrNameLst>
                                          <p:attrName>ppt_x</p:attrName>
                                        </p:attrNameLst>
                                      </p:cBhvr>
                                      <p:tavLst>
                                        <p:tav tm="0">
                                          <p:val>
                                            <p:fltVal val="0.5"/>
                                          </p:val>
                                        </p:tav>
                                        <p:tav tm="100000">
                                          <p:val>
                                            <p:strVal val="#ppt_x"/>
                                          </p:val>
                                        </p:tav>
                                      </p:tavLst>
                                    </p:anim>
                                    <p:anim calcmode="lin" valueType="num">
                                      <p:cBhvr>
                                        <p:cTn id="64" dur="1000" fill="hold"/>
                                        <p:tgtEl>
                                          <p:spTgt spid="19"/>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fltVal val="0"/>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anim calcmode="lin" valueType="num">
                                      <p:cBhvr>
                                        <p:cTn id="69" dur="1000" fill="hold"/>
                                        <p:tgtEl>
                                          <p:spTgt spid="20"/>
                                        </p:tgtEl>
                                        <p:attrNameLst>
                                          <p:attrName>ppt_x</p:attrName>
                                        </p:attrNameLst>
                                      </p:cBhvr>
                                      <p:tavLst>
                                        <p:tav tm="0">
                                          <p:val>
                                            <p:fltVal val="0.5"/>
                                          </p:val>
                                        </p:tav>
                                        <p:tav tm="100000">
                                          <p:val>
                                            <p:strVal val="#ppt_x"/>
                                          </p:val>
                                        </p:tav>
                                      </p:tavLst>
                                    </p:anim>
                                    <p:anim calcmode="lin" valueType="num">
                                      <p:cBhvr>
                                        <p:cTn id="70" dur="1000" fill="hold"/>
                                        <p:tgtEl>
                                          <p:spTgt spid="20"/>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1500"/>
                                  </p:stCondLst>
                                  <p:childTnLst>
                                    <p:set>
                                      <p:cBhvr>
                                        <p:cTn id="72" dur="1" fill="hold">
                                          <p:stCondLst>
                                            <p:cond delay="0"/>
                                          </p:stCondLst>
                                        </p:cTn>
                                        <p:tgtEl>
                                          <p:spTgt spid="22"/>
                                        </p:tgtEl>
                                        <p:attrNameLst>
                                          <p:attrName>style.visibility</p:attrName>
                                        </p:attrNameLst>
                                      </p:cBhvr>
                                      <p:to>
                                        <p:strVal val="visible"/>
                                      </p:to>
                                    </p:set>
                                    <p:anim calcmode="lin" valueType="num">
                                      <p:cBhvr>
                                        <p:cTn id="73" dur="1000" fill="hold"/>
                                        <p:tgtEl>
                                          <p:spTgt spid="22"/>
                                        </p:tgtEl>
                                        <p:attrNameLst>
                                          <p:attrName>ppt_w</p:attrName>
                                        </p:attrNameLst>
                                      </p:cBhvr>
                                      <p:tavLst>
                                        <p:tav tm="0">
                                          <p:val>
                                            <p:fltVal val="0"/>
                                          </p:val>
                                        </p:tav>
                                        <p:tav tm="100000">
                                          <p:val>
                                            <p:strVal val="#ppt_w"/>
                                          </p:val>
                                        </p:tav>
                                      </p:tavLst>
                                    </p:anim>
                                    <p:anim calcmode="lin" valueType="num">
                                      <p:cBhvr>
                                        <p:cTn id="74" dur="1000" fill="hold"/>
                                        <p:tgtEl>
                                          <p:spTgt spid="22"/>
                                        </p:tgtEl>
                                        <p:attrNameLst>
                                          <p:attrName>ppt_h</p:attrName>
                                        </p:attrNameLst>
                                      </p:cBhvr>
                                      <p:tavLst>
                                        <p:tav tm="0">
                                          <p:val>
                                            <p:fltVal val="0"/>
                                          </p:val>
                                        </p:tav>
                                        <p:tav tm="100000">
                                          <p:val>
                                            <p:strVal val="#ppt_h"/>
                                          </p:val>
                                        </p:tav>
                                      </p:tavLst>
                                    </p:anim>
                                    <p:anim calcmode="lin" valueType="num">
                                      <p:cBhvr>
                                        <p:cTn id="75" dur="1000" fill="hold"/>
                                        <p:tgtEl>
                                          <p:spTgt spid="22"/>
                                        </p:tgtEl>
                                        <p:attrNameLst>
                                          <p:attrName>ppt_x</p:attrName>
                                        </p:attrNameLst>
                                      </p:cBhvr>
                                      <p:tavLst>
                                        <p:tav tm="0">
                                          <p:val>
                                            <p:fltVal val="0.5"/>
                                          </p:val>
                                        </p:tav>
                                        <p:tav tm="100000">
                                          <p:val>
                                            <p:strVal val="#ppt_x"/>
                                          </p:val>
                                        </p:tav>
                                      </p:tavLst>
                                    </p:anim>
                                    <p:anim calcmode="lin" valueType="num">
                                      <p:cBhvr>
                                        <p:cTn id="76" dur="1000" fill="hold"/>
                                        <p:tgtEl>
                                          <p:spTgt spid="22"/>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ppt_w</p:attrName>
                                        </p:attrNameLst>
                                      </p:cBhvr>
                                      <p:tavLst>
                                        <p:tav tm="0">
                                          <p:val>
                                            <p:fltVal val="0"/>
                                          </p:val>
                                        </p:tav>
                                        <p:tav tm="100000">
                                          <p:val>
                                            <p:strVal val="#ppt_w"/>
                                          </p:val>
                                        </p:tav>
                                      </p:tavLst>
                                    </p:anim>
                                    <p:anim calcmode="lin" valueType="num">
                                      <p:cBhvr>
                                        <p:cTn id="80" dur="1000" fill="hold"/>
                                        <p:tgtEl>
                                          <p:spTgt spid="23"/>
                                        </p:tgtEl>
                                        <p:attrNameLst>
                                          <p:attrName>ppt_h</p:attrName>
                                        </p:attrNameLst>
                                      </p:cBhvr>
                                      <p:tavLst>
                                        <p:tav tm="0">
                                          <p:val>
                                            <p:fltVal val="0"/>
                                          </p:val>
                                        </p:tav>
                                        <p:tav tm="100000">
                                          <p:val>
                                            <p:strVal val="#ppt_h"/>
                                          </p:val>
                                        </p:tav>
                                      </p:tavLst>
                                    </p:anim>
                                    <p:anim calcmode="lin" valueType="num">
                                      <p:cBhvr>
                                        <p:cTn id="81" dur="1000" fill="hold"/>
                                        <p:tgtEl>
                                          <p:spTgt spid="23"/>
                                        </p:tgtEl>
                                        <p:attrNameLst>
                                          <p:attrName>ppt_x</p:attrName>
                                        </p:attrNameLst>
                                      </p:cBhvr>
                                      <p:tavLst>
                                        <p:tav tm="0">
                                          <p:val>
                                            <p:fltVal val="0.5"/>
                                          </p:val>
                                        </p:tav>
                                        <p:tav tm="100000">
                                          <p:val>
                                            <p:strVal val="#ppt_x"/>
                                          </p:val>
                                        </p:tav>
                                      </p:tavLst>
                                    </p:anim>
                                    <p:anim calcmode="lin" valueType="num">
                                      <p:cBhvr>
                                        <p:cTn id="82" dur="1000" fill="hold"/>
                                        <p:tgtEl>
                                          <p:spTgt spid="23"/>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1000" fill="hold"/>
                                        <p:tgtEl>
                                          <p:spTgt spid="24"/>
                                        </p:tgtEl>
                                        <p:attrNameLst>
                                          <p:attrName>ppt_w</p:attrName>
                                        </p:attrNameLst>
                                      </p:cBhvr>
                                      <p:tavLst>
                                        <p:tav tm="0">
                                          <p:val>
                                            <p:fltVal val="0"/>
                                          </p:val>
                                        </p:tav>
                                        <p:tav tm="100000">
                                          <p:val>
                                            <p:strVal val="#ppt_w"/>
                                          </p:val>
                                        </p:tav>
                                      </p:tavLst>
                                    </p:anim>
                                    <p:anim calcmode="lin" valueType="num">
                                      <p:cBhvr>
                                        <p:cTn id="86" dur="1000" fill="hold"/>
                                        <p:tgtEl>
                                          <p:spTgt spid="24"/>
                                        </p:tgtEl>
                                        <p:attrNameLst>
                                          <p:attrName>ppt_h</p:attrName>
                                        </p:attrNameLst>
                                      </p:cBhvr>
                                      <p:tavLst>
                                        <p:tav tm="0">
                                          <p:val>
                                            <p:fltVal val="0"/>
                                          </p:val>
                                        </p:tav>
                                        <p:tav tm="100000">
                                          <p:val>
                                            <p:strVal val="#ppt_h"/>
                                          </p:val>
                                        </p:tav>
                                      </p:tavLst>
                                    </p:anim>
                                    <p:anim calcmode="lin" valueType="num">
                                      <p:cBhvr>
                                        <p:cTn id="87" dur="1000" fill="hold"/>
                                        <p:tgtEl>
                                          <p:spTgt spid="24"/>
                                        </p:tgtEl>
                                        <p:attrNameLst>
                                          <p:attrName>ppt_x</p:attrName>
                                        </p:attrNameLst>
                                      </p:cBhvr>
                                      <p:tavLst>
                                        <p:tav tm="0">
                                          <p:val>
                                            <p:fltVal val="0.5"/>
                                          </p:val>
                                        </p:tav>
                                        <p:tav tm="100000">
                                          <p:val>
                                            <p:strVal val="#ppt_x"/>
                                          </p:val>
                                        </p:tav>
                                      </p:tavLst>
                                    </p:anim>
                                    <p:anim calcmode="lin" valueType="num">
                                      <p:cBhvr>
                                        <p:cTn id="88" dur="10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1000" fill="hold"/>
                                        <p:tgtEl>
                                          <p:spTgt spid="25"/>
                                        </p:tgtEl>
                                        <p:attrNameLst>
                                          <p:attrName>ppt_w</p:attrName>
                                        </p:attrNameLst>
                                      </p:cBhvr>
                                      <p:tavLst>
                                        <p:tav tm="0">
                                          <p:val>
                                            <p:fltVal val="0"/>
                                          </p:val>
                                        </p:tav>
                                        <p:tav tm="100000">
                                          <p:val>
                                            <p:strVal val="#ppt_w"/>
                                          </p:val>
                                        </p:tav>
                                      </p:tavLst>
                                    </p:anim>
                                    <p:anim calcmode="lin" valueType="num">
                                      <p:cBhvr>
                                        <p:cTn id="92" dur="1000" fill="hold"/>
                                        <p:tgtEl>
                                          <p:spTgt spid="25"/>
                                        </p:tgtEl>
                                        <p:attrNameLst>
                                          <p:attrName>ppt_h</p:attrName>
                                        </p:attrNameLst>
                                      </p:cBhvr>
                                      <p:tavLst>
                                        <p:tav tm="0">
                                          <p:val>
                                            <p:fltVal val="0"/>
                                          </p:val>
                                        </p:tav>
                                        <p:tav tm="100000">
                                          <p:val>
                                            <p:strVal val="#ppt_h"/>
                                          </p:val>
                                        </p:tav>
                                      </p:tavLst>
                                    </p:anim>
                                    <p:anim calcmode="lin" valueType="num">
                                      <p:cBhvr>
                                        <p:cTn id="93" dur="1000" fill="hold"/>
                                        <p:tgtEl>
                                          <p:spTgt spid="25"/>
                                        </p:tgtEl>
                                        <p:attrNameLst>
                                          <p:attrName>ppt_x</p:attrName>
                                        </p:attrNameLst>
                                      </p:cBhvr>
                                      <p:tavLst>
                                        <p:tav tm="0">
                                          <p:val>
                                            <p:fltVal val="0.5"/>
                                          </p:val>
                                        </p:tav>
                                        <p:tav tm="100000">
                                          <p:val>
                                            <p:strVal val="#ppt_x"/>
                                          </p:val>
                                        </p:tav>
                                      </p:tavLst>
                                    </p:anim>
                                    <p:anim calcmode="lin" valueType="num">
                                      <p:cBhvr>
                                        <p:cTn id="94" dur="10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423080" y="1146412"/>
            <a:ext cx="11443017" cy="5254388"/>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48267" y="1248729"/>
            <a:ext cx="10992641" cy="4832092"/>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gieo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Mùi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692491" y="350106"/>
            <a:ext cx="2949269" cy="523220"/>
          </a:xfrm>
          <a:prstGeom prst="rect">
            <a:avLst/>
          </a:prstGeom>
        </p:spPr>
        <p:txBody>
          <a:bodyPr wrap="none">
            <a:spAutoFit/>
          </a:bodyPr>
          <a:lstStyle/>
          <a:p>
            <a:pPr>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82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436728" y="791570"/>
            <a:ext cx="11429370" cy="5513696"/>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16353" y="1132372"/>
            <a:ext cx="11070119" cy="4832092"/>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mùi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1134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269242"/>
            <a:ext cx="11483961"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32264" y="1992573"/>
            <a:ext cx="11122924" cy="3539430"/>
          </a:xfrm>
          <a:prstGeom prst="rect">
            <a:avLst/>
          </a:prstGeom>
        </p:spPr>
        <p:txBody>
          <a:bodyPr wrap="square">
            <a:spAutoFit/>
          </a:bodyPr>
          <a:lstStyle/>
          <a:p>
            <a:pPr algn="just">
              <a:spcAft>
                <a:spcPts val="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thủ</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thỉ</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chắc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súng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yên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90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626012" y="1746913"/>
            <a:ext cx="11240086" cy="3807726"/>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626012" y="2374711"/>
            <a:ext cx="11111063" cy="2062103"/>
          </a:xfrm>
          <a:prstGeom prst="rect">
            <a:avLst/>
          </a:prstGeom>
        </p:spPr>
        <p:txBody>
          <a:bodyPr wrap="square">
            <a:spAutoFit/>
          </a:bodyPr>
          <a:lstStyle/>
          <a:p>
            <a:pPr algn="ctr">
              <a:spcAft>
                <a:spcPts val="0"/>
              </a:spcAft>
              <a:tabLst>
                <a:tab pos="152400" algn="l"/>
              </a:tabLst>
            </a:pPr>
            <a:r>
              <a:rPr lang="de-DE" sz="3200" b="1" dirty="0">
                <a:solidFill>
                  <a:srgbClr val="0070C0"/>
                </a:solidFill>
                <a:latin typeface="Times New Roman" panose="02020603050405020304" pitchFamily="18" charset="0"/>
                <a:ea typeface="Times New Roman" panose="02020603050405020304" pitchFamily="18" charset="0"/>
              </a:rPr>
              <a:t>HƯỚNG DẪN TỰ HỌC</a:t>
            </a:r>
            <a:endParaRPr lang="en-US" sz="3200" dirty="0">
              <a:latin typeface="Times New Roman" panose="02020603050405020304" pitchFamily="18" charset="0"/>
              <a:ea typeface="Times New Roman" panose="02020603050405020304" pitchFamily="18" charset="0"/>
            </a:endParaRPr>
          </a:p>
          <a:p>
            <a:pPr algn="just">
              <a:spcAft>
                <a:spcPts val="0"/>
              </a:spcAft>
              <a:tabLst>
                <a:tab pos="152400" algn="l"/>
              </a:tabLst>
            </a:pPr>
            <a:r>
              <a:rPr lang="de-DE" sz="3200" dirty="0">
                <a:solidFill>
                  <a:srgbClr val="0D0D0D"/>
                </a:solidFill>
                <a:latin typeface="Times New Roman" panose="02020603050405020304" pitchFamily="18" charset="0"/>
                <a:ea typeface="Times New Roman" panose="02020603050405020304" pitchFamily="18" charset="0"/>
              </a:rPr>
              <a:t>- Hoàn thiện các nội dung của buổi học;</a:t>
            </a:r>
            <a:endParaRPr lang="en-US" sz="3200" dirty="0">
              <a:latin typeface="Times New Roman" panose="02020603050405020304" pitchFamily="18" charset="0"/>
              <a:ea typeface="Times New Roman" panose="02020603050405020304" pitchFamily="18" charset="0"/>
            </a:endParaRPr>
          </a:p>
          <a:p>
            <a:pPr algn="just">
              <a:spcAft>
                <a:spcPts val="0"/>
              </a:spcAft>
              <a:tabLst>
                <a:tab pos="152400" algn="l"/>
              </a:tabLst>
            </a:pPr>
            <a:r>
              <a:rPr lang="de-DE" sz="3200" dirty="0">
                <a:solidFill>
                  <a:srgbClr val="0D0D0D"/>
                </a:solidFill>
                <a:latin typeface="Times New Roman" panose="02020603050405020304" pitchFamily="18" charset="0"/>
                <a:ea typeface="Times New Roman" panose="02020603050405020304" pitchFamily="18" charset="0"/>
              </a:rPr>
              <a:t>- Tìm đọc bài thơ năm chữ: </a:t>
            </a:r>
            <a:r>
              <a:rPr lang="de-DE" sz="3200" i="1" dirty="0">
                <a:solidFill>
                  <a:srgbClr val="0D0D0D"/>
                </a:solidFill>
                <a:latin typeface="Times New Roman" panose="02020603050405020304" pitchFamily="18" charset="0"/>
                <a:ea typeface="Times New Roman" panose="02020603050405020304" pitchFamily="18" charset="0"/>
              </a:rPr>
              <a:t>Ông đồ</a:t>
            </a:r>
            <a:r>
              <a:rPr lang="de-DE" sz="3200" dirty="0">
                <a:solidFill>
                  <a:srgbClr val="0D0D0D"/>
                </a:solidFill>
                <a:latin typeface="Times New Roman" panose="02020603050405020304" pitchFamily="18" charset="0"/>
                <a:ea typeface="Times New Roman" panose="02020603050405020304" pitchFamily="18" charset="0"/>
              </a:rPr>
              <a:t> của Vũ Đình Liên; </a:t>
            </a:r>
            <a:r>
              <a:rPr lang="de-DE" sz="3200" i="1" dirty="0">
                <a:solidFill>
                  <a:srgbClr val="0D0D0D"/>
                </a:solidFill>
                <a:latin typeface="Times New Roman" panose="02020603050405020304" pitchFamily="18" charset="0"/>
                <a:ea typeface="Times New Roman" panose="02020603050405020304" pitchFamily="18" charset="0"/>
              </a:rPr>
              <a:t>Tiếng gà trưa</a:t>
            </a:r>
            <a:r>
              <a:rPr lang="de-DE" sz="3200" dirty="0">
                <a:solidFill>
                  <a:srgbClr val="0D0D0D"/>
                </a:solidFill>
                <a:latin typeface="Times New Roman" panose="02020603050405020304" pitchFamily="18" charset="0"/>
                <a:ea typeface="Times New Roman" panose="02020603050405020304" pitchFamily="18" charset="0"/>
              </a:rPr>
              <a:t> của Xuân Quỳnh</a:t>
            </a:r>
            <a:r>
              <a:rPr lang="en-US" sz="3200" dirty="0">
                <a:solidFill>
                  <a:srgbClr val="333333"/>
                </a:solidFill>
                <a:latin typeface="Times New Roman" panose="02020603050405020304" pitchFamily="18" charset="0"/>
                <a:ea typeface="Times New Roman" panose="02020603050405020304" pitchFamily="18" charset="0"/>
              </a:rPr>
              <a:t>; </a:t>
            </a:r>
            <a:r>
              <a:rPr lang="de-DE" sz="3200" i="1" dirty="0">
                <a:solidFill>
                  <a:srgbClr val="1D1B11"/>
                </a:solidFill>
                <a:latin typeface="Times New Roman" panose="02020603050405020304" pitchFamily="18" charset="0"/>
                <a:ea typeface="Times New Roman" panose="02020603050405020304" pitchFamily="18" charset="0"/>
              </a:rPr>
              <a:t>Đưa con đi học</a:t>
            </a:r>
            <a:r>
              <a:rPr lang="en-US" sz="3200" dirty="0">
                <a:solidFill>
                  <a:srgbClr val="1D1B11"/>
                </a:solidFill>
                <a:latin typeface="Times New Roman" panose="02020603050405020304" pitchFamily="18" charset="0"/>
                <a:ea typeface="Times New Roman" panose="02020603050405020304" pitchFamily="18" charset="0"/>
              </a:rPr>
              <a:t> </a:t>
            </a:r>
            <a:r>
              <a:rPr lang="en-US" sz="3200" dirty="0" err="1">
                <a:solidFill>
                  <a:srgbClr val="1D1B11"/>
                </a:solidFill>
                <a:latin typeface="Times New Roman" panose="02020603050405020304" pitchFamily="18" charset="0"/>
                <a:ea typeface="Times New Roman" panose="02020603050405020304" pitchFamily="18" charset="0"/>
              </a:rPr>
              <a:t>của</a:t>
            </a:r>
            <a:r>
              <a:rPr lang="en-US" sz="3200" dirty="0">
                <a:solidFill>
                  <a:srgbClr val="1D1B11"/>
                </a:solidFill>
                <a:latin typeface="Times New Roman" panose="02020603050405020304" pitchFamily="18" charset="0"/>
                <a:ea typeface="Times New Roman" panose="02020603050405020304" pitchFamily="18" charset="0"/>
              </a:rPr>
              <a:t> </a:t>
            </a:r>
            <a:r>
              <a:rPr lang="en-US" sz="3200" dirty="0" err="1">
                <a:solidFill>
                  <a:srgbClr val="1D1B11"/>
                </a:solidFill>
                <a:latin typeface="Times New Roman" panose="02020603050405020304" pitchFamily="18" charset="0"/>
                <a:ea typeface="Times New Roman" panose="02020603050405020304" pitchFamily="18" charset="0"/>
              </a:rPr>
              <a:t>Tế</a:t>
            </a:r>
            <a:r>
              <a:rPr lang="en-US" sz="3200" dirty="0">
                <a:solidFill>
                  <a:srgbClr val="1D1B11"/>
                </a:solidFill>
                <a:latin typeface="Times New Roman" panose="02020603050405020304" pitchFamily="18" charset="0"/>
                <a:ea typeface="Times New Roman" panose="02020603050405020304" pitchFamily="18" charset="0"/>
              </a:rPr>
              <a:t> </a:t>
            </a:r>
            <a:r>
              <a:rPr lang="en-US" sz="3200" dirty="0" err="1">
                <a:solidFill>
                  <a:srgbClr val="1D1B11"/>
                </a:solidFill>
                <a:latin typeface="Times New Roman" panose="02020603050405020304" pitchFamily="18" charset="0"/>
                <a:ea typeface="Times New Roman" panose="02020603050405020304" pitchFamily="18" charset="0"/>
              </a:rPr>
              <a:t>Hanh</a:t>
            </a:r>
            <a:r>
              <a:rPr lang="en-US" sz="3200" dirty="0">
                <a:solidFill>
                  <a:srgbClr val="1D1B11"/>
                </a:solidFill>
                <a:latin typeface="Times New Roman" panose="02020603050405020304" pitchFamily="18" charset="0"/>
                <a:ea typeface="Times New Roman" panose="02020603050405020304" pitchFamily="18" charset="0"/>
              </a:rPr>
              <a:t>.</a:t>
            </a:r>
            <a:r>
              <a:rPr lang="de-DE" sz="3200" dirty="0">
                <a:solidFill>
                  <a:srgbClr val="1D1B11"/>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339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1792" y="352889"/>
            <a:ext cx="10810503" cy="523220"/>
          </a:xfrm>
          <a:prstGeom prst="rect">
            <a:avLst/>
          </a:prstGeom>
        </p:spPr>
        <p:txBody>
          <a:bodyPr wrap="square">
            <a:spAutoFit/>
          </a:bodyPr>
          <a:lstStyle/>
          <a:p>
            <a:pPr algn="ctr">
              <a:spcAft>
                <a:spcPts val="0"/>
              </a:spcAft>
              <a:tabLst>
                <a:tab pos="152400" algn="l"/>
              </a:tabLst>
            </a:pPr>
            <a:r>
              <a:rPr lang="de-DE"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ÔN LUYỆN ĐỌC HIỂU THƠ NĂM CHỮNGỮ LIỆU NGOÀI SGK</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2287977" y="1130720"/>
            <a:ext cx="7798131" cy="954107"/>
          </a:xfrm>
          <a:prstGeom prst="rect">
            <a:avLst/>
          </a:prstGeom>
        </p:spPr>
        <p:txBody>
          <a:bodyPr wrap="square">
            <a:spAutoFit/>
          </a:bodyPr>
          <a:lstStyle/>
          <a:p>
            <a:pPr algn="ct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ÔNG ĐỒ</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VŨ ĐÌNH LIÊN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descr="ảnh ông đồ.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263" y="2339439"/>
            <a:ext cx="5450774" cy="4322617"/>
          </a:xfrm>
          <a:prstGeom prst="rect">
            <a:avLst/>
          </a:prstGeom>
          <a:noFill/>
          <a:ln>
            <a:noFill/>
          </a:ln>
        </p:spPr>
      </p:pic>
      <p:pic>
        <p:nvPicPr>
          <p:cNvPr id="6" name="Picture 5" descr="Nét đẹp văn hóa Việt: Ông Đồ và tập tụ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7044" y="2339439"/>
            <a:ext cx="5600445" cy="4322617"/>
          </a:xfrm>
          <a:prstGeom prst="rect">
            <a:avLst/>
          </a:prstGeom>
          <a:noFill/>
          <a:ln>
            <a:noFill/>
          </a:ln>
        </p:spPr>
      </p:pic>
    </p:spTree>
    <p:extLst>
      <p:ext uri="{BB962C8B-B14F-4D97-AF65-F5344CB8AC3E}">
        <p14:creationId xmlns:p14="http://schemas.microsoft.com/office/powerpoint/2010/main" val="41675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859809" y="204715"/>
            <a:ext cx="10358651" cy="6496335"/>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2183641" y="395785"/>
            <a:ext cx="8420669" cy="6555641"/>
          </a:xfrm>
          <a:prstGeom prst="rect">
            <a:avLst/>
          </a:prstGeom>
        </p:spPr>
        <p:txBody>
          <a:bodyPr wrap="square">
            <a:spAutoFit/>
          </a:bodyPr>
          <a:lstStyle/>
          <a:p>
            <a:pPr marL="682625" indent="53975">
              <a:tabLst>
                <a:tab pos="736600" algn="l"/>
              </a:tabLst>
            </a:pP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nở</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già</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mực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Tàu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đỏ</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thuê</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khen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nét</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phượng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múa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rồng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bay”</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vắng</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thuê</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thắm</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Mực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19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1064525" y="655093"/>
            <a:ext cx="10235822" cy="5732059"/>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771332" y="986388"/>
            <a:ext cx="6096000" cy="5663089"/>
          </a:xfrm>
          <a:prstGeom prst="rect">
            <a:avLst/>
          </a:prstGeom>
        </p:spPr>
        <p:txBody>
          <a:bodyPr>
            <a:spAutoFit/>
          </a:bodyPr>
          <a:lstStyle/>
          <a:p>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đấy</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hay</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giấy</a:t>
            </a:r>
            <a:endPar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 nay đào lại nở</a:t>
            </a:r>
            <a:br>
              <a:rPr lang="vi-VN"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 thấy ông đồ xưa</a:t>
            </a:r>
            <a:br>
              <a:rPr lang="vi-VN"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 người muôn năm cũ</a:t>
            </a:r>
            <a:br>
              <a:rPr lang="vi-VN"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 ở đâu bây giờ?</a:t>
            </a:r>
            <a:br>
              <a:rPr lang="vi-VN"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1936</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NXB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2007)</a:t>
            </a:r>
            <a:endPar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i="1" dirty="0">
              <a:solidFill>
                <a:srgbClr val="0D0D0D"/>
              </a:solidFill>
              <a:latin typeface="Times New Roman" panose="02020603050405020304" pitchFamily="18" charset="0"/>
              <a:ea typeface="Times New Roman" panose="02020603050405020304" pitchFamily="18" charset="0"/>
            </a:endParaRPr>
          </a:p>
          <a:p>
            <a:br>
              <a:rPr lang="en-US" i="1" dirty="0">
                <a:solidFill>
                  <a:srgbClr val="0D0D0D"/>
                </a:solidFill>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212660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269243"/>
            <a:ext cx="11483961" cy="4435522"/>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82137" y="1774209"/>
            <a:ext cx="11354938" cy="3108543"/>
          </a:xfrm>
          <a:prstGeom prst="rect">
            <a:avLst/>
          </a:prstGeom>
        </p:spPr>
        <p:txBody>
          <a:bodyPr wrap="square">
            <a:spAutoFit/>
          </a:bodyPr>
          <a:lstStyle/>
          <a:p>
            <a:pPr algn="just"/>
            <a:r>
              <a:rPr lang="en-US" sz="2800" baseline="300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đỗ</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dịp</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thuê</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gạt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lề</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tiều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tuỵ</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tàn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24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436726" y="2709080"/>
            <a:ext cx="11374779" cy="2715905"/>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86851" y="3589978"/>
            <a:ext cx="11074527" cy="954107"/>
          </a:xfrm>
          <a:prstGeom prst="rect">
            <a:avLst/>
          </a:prstGeom>
        </p:spPr>
        <p:txBody>
          <a:bodyPr wrap="square">
            <a:spAutoFit/>
          </a:bodyPr>
          <a:lstStyle/>
          <a:p>
            <a:pPr algn="just">
              <a:spcAft>
                <a:spcPts val="0"/>
              </a:spcAft>
              <a:tabLst>
                <a:tab pos="57150" algn="l"/>
              </a:tabLst>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Xác định thể thơ (chỉ ra các dấu hiệu nhận biết thể thơ), đề tài và chủ đề của bài thơ.</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101740" y="1141442"/>
            <a:ext cx="10044752" cy="954107"/>
          </a:xfrm>
          <a:prstGeom prst="rect">
            <a:avLst/>
          </a:prstGeom>
        </p:spPr>
        <p:txBody>
          <a:bodyPr wrap="square">
            <a:spAutoFit/>
          </a:bodyPr>
          <a:lstStyle/>
          <a:p>
            <a:pPr algn="ct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1</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946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54063702"/>
              </p:ext>
            </p:extLst>
          </p:nvPr>
        </p:nvGraphicFramePr>
        <p:xfrm>
          <a:off x="313900" y="1173710"/>
          <a:ext cx="11450469" cy="5427909"/>
        </p:xfrm>
        <a:graphic>
          <a:graphicData uri="http://schemas.openxmlformats.org/drawingml/2006/table">
            <a:tbl>
              <a:tblPr firstRow="1" firstCol="1" bandRow="1"/>
              <a:tblGrid>
                <a:gridCol w="8107267">
                  <a:extLst>
                    <a:ext uri="{9D8B030D-6E8A-4147-A177-3AD203B41FA5}">
                      <a16:colId xmlns:a16="http://schemas.microsoft.com/office/drawing/2014/main" val="92128013"/>
                    </a:ext>
                  </a:extLst>
                </a:gridCol>
                <a:gridCol w="1783041">
                  <a:extLst>
                    <a:ext uri="{9D8B030D-6E8A-4147-A177-3AD203B41FA5}">
                      <a16:colId xmlns:a16="http://schemas.microsoft.com/office/drawing/2014/main" val="1446350958"/>
                    </a:ext>
                  </a:extLst>
                </a:gridCol>
                <a:gridCol w="1560161">
                  <a:extLst>
                    <a:ext uri="{9D8B030D-6E8A-4147-A177-3AD203B41FA5}">
                      <a16:colId xmlns:a16="http://schemas.microsoft.com/office/drawing/2014/main" val="729485978"/>
                    </a:ext>
                  </a:extLst>
                </a:gridCol>
              </a:tblGrid>
              <a:tr h="709681">
                <a:tc>
                  <a:txBody>
                    <a:bodyPr/>
                    <a:lstStyle/>
                    <a:p>
                      <a:pPr algn="ctr">
                        <a:lnSpc>
                          <a:spcPct val="115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tabLst>
                          <a:tab pos="57150" algn="l"/>
                        </a:tabLst>
                      </a:pPr>
                      <a:r>
                        <a:rPr lang="de-DE"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55098186"/>
                  </a:ext>
                </a:extLst>
              </a:tr>
              <a:tr h="320782">
                <a:tc>
                  <a:txBody>
                    <a:bodyPr/>
                    <a:lstStyle/>
                    <a:p>
                      <a:pPr algn="just">
                        <a:lnSpc>
                          <a:spcPct val="115000"/>
                        </a:lnSpc>
                        <a:spcAft>
                          <a:spcPts val="0"/>
                        </a:spcAft>
                        <a:tabLst>
                          <a:tab pos="57150" algn="l"/>
                        </a:tabLst>
                      </a:pPr>
                      <a:r>
                        <a:rPr lang="de-DE"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Khung cảnh, thời gian: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05136599"/>
                  </a:ext>
                </a:extLst>
              </a:tr>
              <a:tr h="320782">
                <a:tc>
                  <a:txBody>
                    <a:bodyPr/>
                    <a:lstStyle/>
                    <a:p>
                      <a:pPr algn="just">
                        <a:lnSpc>
                          <a:spcPct val="115000"/>
                        </a:lnSpc>
                        <a:spcAft>
                          <a:spcPts val="0"/>
                        </a:spcAft>
                        <a:tabLst>
                          <a:tab pos="57150" algn="l"/>
                        </a:tabLst>
                      </a:pPr>
                      <a:r>
                        <a:rPr lang="de-DE"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Hình ảnh ông đồ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407881678"/>
                  </a:ext>
                </a:extLst>
              </a:tr>
              <a:tr h="641566">
                <a:tc>
                  <a:txBody>
                    <a:bodyPr/>
                    <a:lstStyle/>
                    <a:p>
                      <a:pPr algn="just">
                        <a:lnSpc>
                          <a:spcPct val="115000"/>
                        </a:lnSpc>
                        <a:spcAft>
                          <a:spcPts val="0"/>
                        </a:spcAft>
                        <a:tabLst>
                          <a:tab pos="57150" algn="l"/>
                        </a:tabLs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iện pháp nghệ thuật đặc sắc được tác giả sử dụng để miêu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692047226"/>
                  </a:ext>
                </a:extLst>
              </a:tr>
              <a:tr h="641566">
                <a:tc>
                  <a:txBody>
                    <a:bodyPr/>
                    <a:lstStyle/>
                    <a:p>
                      <a:pPr algn="just">
                        <a:lnSpc>
                          <a:spcPct val="115000"/>
                        </a:lnSpc>
                        <a:spcAft>
                          <a:spcPts val="0"/>
                        </a:spcAft>
                        <a:tabLst>
                          <a:tab pos="57150" algn="l"/>
                        </a:tabLst>
                      </a:pPr>
                      <a:r>
                        <a:rPr lang="de-DE"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Thái độ, tình cảm của mọi người dành cho ông đồ.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076231653"/>
                  </a:ext>
                </a:extLst>
              </a:tr>
              <a:tr h="641566">
                <a:tc>
                  <a:txBody>
                    <a:bodyPr/>
                    <a:lstStyle/>
                    <a:p>
                      <a:pPr algn="just">
                        <a:lnSpc>
                          <a:spcPct val="115000"/>
                        </a:lnSpc>
                        <a:spcAft>
                          <a:spcPts val="0"/>
                        </a:spcAft>
                        <a:tabLst>
                          <a:tab pos="57150" algn="l"/>
                        </a:tabLst>
                      </a:pPr>
                      <a:r>
                        <a:rPr lang="de-DE"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Tâm</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trạng của ông đồ trước thái độ tình cảm của mọi người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05131579"/>
                  </a:ext>
                </a:extLst>
              </a:tr>
              <a:tr h="320782">
                <a:tc>
                  <a:txBody>
                    <a:bodyPr/>
                    <a:lstStyle/>
                    <a:p>
                      <a:pPr algn="just">
                        <a:lnSpc>
                          <a:spcPct val="115000"/>
                        </a:lnSpc>
                        <a:spcAft>
                          <a:spcPts val="0"/>
                        </a:spcAft>
                        <a:tabLst>
                          <a:tab pos="57150" algn="l"/>
                        </a:tabLs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Tình cảm của tác giả dành cho ông đồ</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69154529"/>
                  </a:ext>
                </a:extLst>
              </a:tr>
              <a:tr h="641566">
                <a:tc>
                  <a:txBody>
                    <a:bodyPr/>
                    <a:lstStyle/>
                    <a:p>
                      <a:pPr algn="just">
                        <a:lnSpc>
                          <a:spcPct val="115000"/>
                        </a:lnSpc>
                        <a:spcAft>
                          <a:spcPts val="0"/>
                        </a:spcAft>
                        <a:tabLst>
                          <a:tab pos="57150" algn="l"/>
                        </a:tabLs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Nhận xét tình cảm của tác giả với ông đồ ở khổ cuối.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07079392"/>
                  </a:ext>
                </a:extLst>
              </a:tr>
            </a:tbl>
          </a:graphicData>
        </a:graphic>
      </p:graphicFrame>
      <p:sp>
        <p:nvSpPr>
          <p:cNvPr id="4" name="Rectangle 3"/>
          <p:cNvSpPr/>
          <p:nvPr/>
        </p:nvSpPr>
        <p:spPr>
          <a:xfrm>
            <a:off x="168321" y="348987"/>
            <a:ext cx="11418627" cy="523220"/>
          </a:xfrm>
          <a:prstGeom prst="rect">
            <a:avLst/>
          </a:prstGeom>
        </p:spPr>
        <p:txBody>
          <a:bodyPr wrap="square">
            <a:spAutoFit/>
          </a:bodyPr>
          <a:lstStyle/>
          <a:p>
            <a:pPr algn="just">
              <a:spcAft>
                <a:spcPts val="0"/>
              </a:spcAft>
              <a:tabLst>
                <a:tab pos="57150" algn="l"/>
              </a:tabLst>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Điền các thông tin vào </a:t>
            </a:r>
            <a:r>
              <a:rPr lang="de-DE"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học tập</a:t>
            </a: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sau để tìm hiểu hình ảnh ông đồ.</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98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WordArt 40"/>
          <p:cNvSpPr>
            <a:spLocks noChangeArrowheads="1" noChangeShapeType="1" noTextEdit="1"/>
          </p:cNvSpPr>
          <p:nvPr/>
        </p:nvSpPr>
        <p:spPr bwMode="auto">
          <a:xfrm>
            <a:off x="472520" y="1924335"/>
            <a:ext cx="11496341" cy="3300358"/>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457200" rtl="0" eaLnBrk="1" fontAlgn="auto" latinLnBrk="0" hangingPunct="1">
              <a:lnSpc>
                <a:spcPct val="115000"/>
              </a:lnSpc>
              <a:spcBef>
                <a:spcPts val="600"/>
              </a:spcBef>
              <a:spcAft>
                <a:spcPts val="600"/>
              </a:spcAft>
              <a:buClrTx/>
              <a:buSzTx/>
              <a:buFontTx/>
              <a:buNone/>
              <a:tabLst>
                <a:tab pos="400050" algn="l"/>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 TẬP VĂN BẢN 2 : GẶP</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LÁ CƠM NẾP</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Thanh</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Thảo</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4"/>
          <p:cNvPicPr>
            <a:picLocks noChangeAspect="1"/>
          </p:cNvPicPr>
          <p:nvPr/>
        </p:nvPicPr>
        <p:blipFill>
          <a:blip r:embed="rId3"/>
          <a:srcRect r="52890" b="57091"/>
          <a:stretch>
            <a:fillRect/>
          </a:stretch>
        </p:blipFill>
        <p:spPr bwMode="auto">
          <a:xfrm>
            <a:off x="332988" y="222563"/>
            <a:ext cx="2652713" cy="1811338"/>
          </a:xfrm>
          <a:prstGeom prst="rect">
            <a:avLst/>
          </a:prstGeom>
          <a:noFill/>
          <a:ln w="9525">
            <a:noFill/>
            <a:miter lim="800000"/>
            <a:headEnd/>
            <a:tailEnd/>
          </a:ln>
        </p:spPr>
      </p:pic>
    </p:spTree>
    <p:extLst>
      <p:ext uri="{BB962C8B-B14F-4D97-AF65-F5344CB8AC3E}">
        <p14:creationId xmlns:p14="http://schemas.microsoft.com/office/powerpoint/2010/main" val="87120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6000"/>
                                        <p:tgtEl>
                                          <p:spTgt spid="8"/>
                                        </p:tgtEl>
                                        <p:attrNameLst>
                                          <p:attrName>ppt_w</p:attrName>
                                        </p:attrNameLst>
                                      </p:cBhvr>
                                      <p:tavLst>
                                        <p:tav tm="0">
                                          <p:val>
                                            <p:strVal val="ppt_w"/>
                                          </p:val>
                                        </p:tav>
                                        <p:tav tm="100000">
                                          <p:val>
                                            <p:fltVal val="0"/>
                                          </p:val>
                                        </p:tav>
                                      </p:tavLst>
                                    </p:anim>
                                    <p:anim calcmode="lin" valueType="num">
                                      <p:cBhvr>
                                        <p:cTn id="7" dur="6000"/>
                                        <p:tgtEl>
                                          <p:spTgt spid="8"/>
                                        </p:tgtEl>
                                        <p:attrNameLst>
                                          <p:attrName>ppt_h</p:attrName>
                                        </p:attrNameLst>
                                      </p:cBhvr>
                                      <p:tavLst>
                                        <p:tav tm="0">
                                          <p:val>
                                            <p:strVal val="ppt_h"/>
                                          </p:val>
                                        </p:tav>
                                        <p:tav tm="100000">
                                          <p:val>
                                            <p:fltVal val="0"/>
                                          </p:val>
                                        </p:tav>
                                      </p:tavLst>
                                    </p:anim>
                                    <p:anim calcmode="lin" valueType="num">
                                      <p:cBhvr>
                                        <p:cTn id="8" dur="6000"/>
                                        <p:tgtEl>
                                          <p:spTgt spid="8"/>
                                        </p:tgtEl>
                                        <p:attrNameLst>
                                          <p:attrName>style.rotation</p:attrName>
                                        </p:attrNameLst>
                                      </p:cBhvr>
                                      <p:tavLst>
                                        <p:tav tm="0">
                                          <p:val>
                                            <p:fltVal val="0"/>
                                          </p:val>
                                        </p:tav>
                                        <p:tav tm="100000">
                                          <p:val>
                                            <p:fltVal val="90"/>
                                          </p:val>
                                        </p:tav>
                                      </p:tavLst>
                                    </p:anim>
                                    <p:animEffect transition="out" filter="fade">
                                      <p:cBhvr>
                                        <p:cTn id="9" dur="6000"/>
                                        <p:tgtEl>
                                          <p:spTgt spid="8"/>
                                        </p:tgtEl>
                                      </p:cBhvr>
                                    </p:animEffect>
                                    <p:set>
                                      <p:cBhvr>
                                        <p:cTn id="10" dur="1" fill="hold">
                                          <p:stCondLst>
                                            <p:cond delay="5999"/>
                                          </p:stCondLst>
                                        </p:cTn>
                                        <p:tgtEl>
                                          <p:spTgt spid="8"/>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6000"/>
                                        <p:tgtEl>
                                          <p:spTgt spid="9"/>
                                        </p:tgtEl>
                                        <p:attrNameLst>
                                          <p:attrName>ppt_w</p:attrName>
                                        </p:attrNameLst>
                                      </p:cBhvr>
                                      <p:tavLst>
                                        <p:tav tm="0">
                                          <p:val>
                                            <p:strVal val="ppt_w"/>
                                          </p:val>
                                        </p:tav>
                                        <p:tav tm="100000">
                                          <p:val>
                                            <p:fltVal val="0"/>
                                          </p:val>
                                        </p:tav>
                                      </p:tavLst>
                                    </p:anim>
                                    <p:anim calcmode="lin" valueType="num">
                                      <p:cBhvr>
                                        <p:cTn id="13" dur="6000"/>
                                        <p:tgtEl>
                                          <p:spTgt spid="9"/>
                                        </p:tgtEl>
                                        <p:attrNameLst>
                                          <p:attrName>ppt_h</p:attrName>
                                        </p:attrNameLst>
                                      </p:cBhvr>
                                      <p:tavLst>
                                        <p:tav tm="0">
                                          <p:val>
                                            <p:strVal val="ppt_h"/>
                                          </p:val>
                                        </p:tav>
                                        <p:tav tm="100000">
                                          <p:val>
                                            <p:fltVal val="0"/>
                                          </p:val>
                                        </p:tav>
                                      </p:tavLst>
                                    </p:anim>
                                    <p:anim calcmode="lin" valueType="num">
                                      <p:cBhvr>
                                        <p:cTn id="14" dur="6000"/>
                                        <p:tgtEl>
                                          <p:spTgt spid="9"/>
                                        </p:tgtEl>
                                        <p:attrNameLst>
                                          <p:attrName>style.rotation</p:attrName>
                                        </p:attrNameLst>
                                      </p:cBhvr>
                                      <p:tavLst>
                                        <p:tav tm="0">
                                          <p:val>
                                            <p:fltVal val="0"/>
                                          </p:val>
                                        </p:tav>
                                        <p:tav tm="100000">
                                          <p:val>
                                            <p:fltVal val="90"/>
                                          </p:val>
                                        </p:tav>
                                      </p:tavLst>
                                    </p:anim>
                                    <p:animEffect transition="out" filter="fade">
                                      <p:cBhvr>
                                        <p:cTn id="15" dur="6000"/>
                                        <p:tgtEl>
                                          <p:spTgt spid="9"/>
                                        </p:tgtEl>
                                      </p:cBhvr>
                                    </p:animEffect>
                                    <p:set>
                                      <p:cBhvr>
                                        <p:cTn id="16" dur="1" fill="hold">
                                          <p:stCondLst>
                                            <p:cond delay="5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76450" y="2520230"/>
            <a:ext cx="11532360" cy="3976103"/>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41195" y="501365"/>
            <a:ext cx="11339016" cy="904354"/>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05049" y="702439"/>
            <a:ext cx="9768497" cy="523220"/>
          </a:xfrm>
          <a:prstGeom prst="rect">
            <a:avLst/>
          </a:prstGeom>
        </p:spPr>
        <p:txBody>
          <a:bodyPr wrap="square">
            <a:spAutoFit/>
          </a:bodyPr>
          <a:lstStyle/>
          <a:p>
            <a:pPr algn="just">
              <a:spcAft>
                <a:spcPts val="0"/>
              </a:spcAft>
              <a:tabLst>
                <a:tab pos="57150" algn="l"/>
              </a:tabLst>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Bài thơ gợi trong em tình cảm, cảm xúc gì?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605050" y="2930333"/>
            <a:ext cx="11075161" cy="3108543"/>
          </a:xfrm>
          <a:prstGeom prst="rect">
            <a:avLst/>
          </a:prstGeom>
        </p:spPr>
        <p:txBody>
          <a:bodyPr wrap="square">
            <a:spAutoFit/>
          </a:bodyPr>
          <a:lstStyle/>
          <a:p>
            <a:pPr algn="just">
              <a:spcAft>
                <a:spcPts val="0"/>
              </a:spcAft>
              <a:tabLst>
                <a:tab pos="1386840" algn="l"/>
              </a:tabLs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 chữ. Dấu hiệu nhận biết: Có 5 chữ mỗi dòng, gồm 5 khổ, mỗi khổ 4 câu. Vần chân (gieo ở tiếng cuối câu, vần cách, vần liền, bằng trắc xen kẽ hoặc nối tiếp). Ngắt nhịp: 2/3 hoặc 3/2.</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 hiện niềm thương cảm của nhà thơ với ông đồ và lớp người như ông, niềm nhớ tiếc quá khứ với những phong tục văn hóa đẹp đẽ.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4441796" y="1767633"/>
            <a:ext cx="3806876" cy="523220"/>
          </a:xfrm>
          <a:prstGeom prst="rect">
            <a:avLst/>
          </a:prstGeom>
        </p:spPr>
        <p:txBody>
          <a:bodyPr wrap="none">
            <a:spAutoFit/>
          </a:bodyPr>
          <a:lstStyle/>
          <a:p>
            <a:pPr>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ĐỀ 1</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03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0494627"/>
              </p:ext>
            </p:extLst>
          </p:nvPr>
        </p:nvGraphicFramePr>
        <p:xfrm>
          <a:off x="409433" y="1160060"/>
          <a:ext cx="11395880" cy="5547360"/>
        </p:xfrm>
        <a:graphic>
          <a:graphicData uri="http://schemas.openxmlformats.org/drawingml/2006/table">
            <a:tbl>
              <a:tblPr firstRow="1" firstCol="1" bandRow="1"/>
              <a:tblGrid>
                <a:gridCol w="3547247">
                  <a:extLst>
                    <a:ext uri="{9D8B030D-6E8A-4147-A177-3AD203B41FA5}">
                      <a16:colId xmlns:a16="http://schemas.microsoft.com/office/drawing/2014/main" val="2265919845"/>
                    </a:ext>
                  </a:extLst>
                </a:gridCol>
                <a:gridCol w="3801730">
                  <a:extLst>
                    <a:ext uri="{9D8B030D-6E8A-4147-A177-3AD203B41FA5}">
                      <a16:colId xmlns:a16="http://schemas.microsoft.com/office/drawing/2014/main" val="2872868849"/>
                    </a:ext>
                  </a:extLst>
                </a:gridCol>
                <a:gridCol w="4046903">
                  <a:extLst>
                    <a:ext uri="{9D8B030D-6E8A-4147-A177-3AD203B41FA5}">
                      <a16:colId xmlns:a16="http://schemas.microsoft.com/office/drawing/2014/main" val="2003661907"/>
                    </a:ext>
                  </a:extLst>
                </a:gridCol>
              </a:tblGrid>
              <a:tr h="590092">
                <a:tc>
                  <a:txBody>
                    <a:bodyPr/>
                    <a:lstStyle/>
                    <a:p>
                      <a:pPr algn="ctr">
                        <a:lnSpc>
                          <a:spcPct val="100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tabLst>
                          <a:tab pos="57150" algn="l"/>
                        </a:tabLst>
                      </a:pPr>
                      <a:r>
                        <a:rPr lang="de-DE"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22706101"/>
                  </a:ext>
                </a:extLst>
              </a:tr>
              <a:tr h="3245507">
                <a:tc>
                  <a:txBody>
                    <a:bodyPr/>
                    <a:lstStyle/>
                    <a:p>
                      <a:pPr algn="just">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Khung cảnh, thời gian: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ình ảnh “hoa đào”- loài hoa mang tín hiệu của mùa xuân g</a:t>
                      </a: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ợi ta nhớ đến không khí ngày Tết cổ truyền của dân tộc.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
        <p:nvSpPr>
          <p:cNvPr id="4" name="Rectangle 3"/>
          <p:cNvSpPr/>
          <p:nvPr/>
        </p:nvSpPr>
        <p:spPr>
          <a:xfrm>
            <a:off x="409433" y="159940"/>
            <a:ext cx="1183337" cy="523220"/>
          </a:xfrm>
          <a:prstGeom prst="rect">
            <a:avLst/>
          </a:prstGeom>
        </p:spPr>
        <p:txBody>
          <a:bodyPr wrap="none">
            <a:spAutoFit/>
          </a:bodyPr>
          <a:lstStyle/>
          <a:p>
            <a:pPr algn="just">
              <a:spcAft>
                <a:spcPts val="0"/>
              </a:spcAft>
              <a:tabLst>
                <a:tab pos="1386840" algn="l"/>
              </a:tabLs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26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73462214"/>
              </p:ext>
            </p:extLst>
          </p:nvPr>
        </p:nvGraphicFramePr>
        <p:xfrm>
          <a:off x="177421" y="559558"/>
          <a:ext cx="11709780" cy="5888736"/>
        </p:xfrm>
        <a:graphic>
          <a:graphicData uri="http://schemas.openxmlformats.org/drawingml/2006/table">
            <a:tbl>
              <a:tblPr firstRow="1" firstCol="1" bandRow="1"/>
              <a:tblGrid>
                <a:gridCol w="3574161">
                  <a:extLst>
                    <a:ext uri="{9D8B030D-6E8A-4147-A177-3AD203B41FA5}">
                      <a16:colId xmlns:a16="http://schemas.microsoft.com/office/drawing/2014/main" val="2265919845"/>
                    </a:ext>
                  </a:extLst>
                </a:gridCol>
                <a:gridCol w="3328295">
                  <a:extLst>
                    <a:ext uri="{9D8B030D-6E8A-4147-A177-3AD203B41FA5}">
                      <a16:colId xmlns:a16="http://schemas.microsoft.com/office/drawing/2014/main" val="2872868849"/>
                    </a:ext>
                  </a:extLst>
                </a:gridCol>
                <a:gridCol w="4807324">
                  <a:extLst>
                    <a:ext uri="{9D8B030D-6E8A-4147-A177-3AD203B41FA5}">
                      <a16:colId xmlns:a16="http://schemas.microsoft.com/office/drawing/2014/main" val="2003661907"/>
                    </a:ext>
                  </a:extLst>
                </a:gridCol>
              </a:tblGrid>
              <a:tr h="590092">
                <a:tc>
                  <a:txBody>
                    <a:bodyPr/>
                    <a:lstStyle/>
                    <a:p>
                      <a:pPr algn="ctr">
                        <a:lnSpc>
                          <a:spcPct val="115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22706101"/>
                  </a:ext>
                </a:extLst>
              </a:tr>
              <a:tr h="3245507">
                <a:tc>
                  <a:txBody>
                    <a:bodyPr/>
                    <a:lstStyle/>
                    <a:p>
                      <a:pPr algn="just">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Hình ảnh ông đồ: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tủi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214979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03791254"/>
              </p:ext>
            </p:extLst>
          </p:nvPr>
        </p:nvGraphicFramePr>
        <p:xfrm>
          <a:off x="395785" y="586855"/>
          <a:ext cx="11464119" cy="5974080"/>
        </p:xfrm>
        <a:graphic>
          <a:graphicData uri="http://schemas.openxmlformats.org/drawingml/2006/table">
            <a:tbl>
              <a:tblPr firstRow="1" firstCol="1" bandRow="1"/>
              <a:tblGrid>
                <a:gridCol w="3399899">
                  <a:extLst>
                    <a:ext uri="{9D8B030D-6E8A-4147-A177-3AD203B41FA5}">
                      <a16:colId xmlns:a16="http://schemas.microsoft.com/office/drawing/2014/main" val="2265919845"/>
                    </a:ext>
                  </a:extLst>
                </a:gridCol>
                <a:gridCol w="3164674">
                  <a:extLst>
                    <a:ext uri="{9D8B030D-6E8A-4147-A177-3AD203B41FA5}">
                      <a16:colId xmlns:a16="http://schemas.microsoft.com/office/drawing/2014/main" val="2872868849"/>
                    </a:ext>
                  </a:extLst>
                </a:gridCol>
                <a:gridCol w="4899546">
                  <a:extLst>
                    <a:ext uri="{9D8B030D-6E8A-4147-A177-3AD203B41FA5}">
                      <a16:colId xmlns:a16="http://schemas.microsoft.com/office/drawing/2014/main" val="2003661907"/>
                    </a:ext>
                  </a:extLst>
                </a:gridCol>
              </a:tblGrid>
              <a:tr h="590092">
                <a:tc>
                  <a:txBody>
                    <a:bodyPr/>
                    <a:lstStyle/>
                    <a:p>
                      <a:pPr algn="ctr">
                        <a:lnSpc>
                          <a:spcPct val="100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22706101"/>
                  </a:ext>
                </a:extLst>
              </a:tr>
              <a:tr h="3245507">
                <a:tc>
                  <a:txBody>
                    <a:bodyPr/>
                    <a:lstStyle/>
                    <a:p>
                      <a:pPr algn="just">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Hình ảnh ông đồ: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 tay thảo những nét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 phượng múa rồng bay</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hẳn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286960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14289442"/>
              </p:ext>
            </p:extLst>
          </p:nvPr>
        </p:nvGraphicFramePr>
        <p:xfrm>
          <a:off x="341193" y="474888"/>
          <a:ext cx="11573302" cy="6051471"/>
        </p:xfrm>
        <a:graphic>
          <a:graphicData uri="http://schemas.openxmlformats.org/drawingml/2006/table">
            <a:tbl>
              <a:tblPr firstRow="1" firstCol="1" bandRow="1"/>
              <a:tblGrid>
                <a:gridCol w="3532504">
                  <a:extLst>
                    <a:ext uri="{9D8B030D-6E8A-4147-A177-3AD203B41FA5}">
                      <a16:colId xmlns:a16="http://schemas.microsoft.com/office/drawing/2014/main" val="2265919845"/>
                    </a:ext>
                  </a:extLst>
                </a:gridCol>
                <a:gridCol w="3905526">
                  <a:extLst>
                    <a:ext uri="{9D8B030D-6E8A-4147-A177-3AD203B41FA5}">
                      <a16:colId xmlns:a16="http://schemas.microsoft.com/office/drawing/2014/main" val="2872868849"/>
                    </a:ext>
                  </a:extLst>
                </a:gridCol>
                <a:gridCol w="4135272">
                  <a:extLst>
                    <a:ext uri="{9D8B030D-6E8A-4147-A177-3AD203B41FA5}">
                      <a16:colId xmlns:a16="http://schemas.microsoft.com/office/drawing/2014/main" val="2003661907"/>
                    </a:ext>
                  </a:extLst>
                </a:gridCol>
              </a:tblGrid>
              <a:tr h="930831">
                <a:tc>
                  <a:txBody>
                    <a:bodyPr/>
                    <a:lstStyle/>
                    <a:p>
                      <a:pPr algn="ctr">
                        <a:lnSpc>
                          <a:spcPct val="100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22706101"/>
                  </a:ext>
                </a:extLst>
              </a:tr>
              <a:tr h="3245507">
                <a:tc>
                  <a:txBody>
                    <a:bodyPr/>
                    <a:lstStyle/>
                    <a:p>
                      <a:pPr algn="just">
                        <a:lnSpc>
                          <a:spcPct val="100000"/>
                        </a:lnSpc>
                        <a:spcAft>
                          <a:spcPts val="0"/>
                        </a:spcAft>
                        <a:tabLst>
                          <a:tab pos="57150" algn="l"/>
                        </a:tabLs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iện pháp nghệ thuật đặc sắc được tác giả sử dụng để 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Phụ từ </a:t>
                      </a:r>
                      <a:r>
                        <a:rPr lang="de-DE"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cụm từ </a:t>
                      </a:r>
                      <a:r>
                        <a:rPr lang="de-DE"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 năm</a:t>
                      </a: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gợi sự lặp lại thời gian, lặp lại hình ảnh ông đồ xuất hiện bên phố vào mỗi dịp Tết đến, xuân về.</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ghệ thuật so sánh đã gợi tài năng viết chữ, niềm vui đông khách của ông đồ khi được giúp ích cho mọi người, cho cuộc đời.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thuê</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hiện thái 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ngậm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ngùi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10544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24707891"/>
              </p:ext>
            </p:extLst>
          </p:nvPr>
        </p:nvGraphicFramePr>
        <p:xfrm>
          <a:off x="354842" y="559558"/>
          <a:ext cx="11354937" cy="5888736"/>
        </p:xfrm>
        <a:graphic>
          <a:graphicData uri="http://schemas.openxmlformats.org/drawingml/2006/table">
            <a:tbl>
              <a:tblPr firstRow="1" firstCol="1" bandRow="1"/>
              <a:tblGrid>
                <a:gridCol w="3465853">
                  <a:extLst>
                    <a:ext uri="{9D8B030D-6E8A-4147-A177-3AD203B41FA5}">
                      <a16:colId xmlns:a16="http://schemas.microsoft.com/office/drawing/2014/main" val="2265919845"/>
                    </a:ext>
                  </a:extLst>
                </a:gridCol>
                <a:gridCol w="2155954">
                  <a:extLst>
                    <a:ext uri="{9D8B030D-6E8A-4147-A177-3AD203B41FA5}">
                      <a16:colId xmlns:a16="http://schemas.microsoft.com/office/drawing/2014/main" val="2872868849"/>
                    </a:ext>
                  </a:extLst>
                </a:gridCol>
                <a:gridCol w="5733130">
                  <a:extLst>
                    <a:ext uri="{9D8B030D-6E8A-4147-A177-3AD203B41FA5}">
                      <a16:colId xmlns:a16="http://schemas.microsoft.com/office/drawing/2014/main" val="2003661907"/>
                    </a:ext>
                  </a:extLst>
                </a:gridCol>
              </a:tblGrid>
              <a:tr h="590092">
                <a:tc>
                  <a:txBody>
                    <a:bodyPr/>
                    <a:lstStyle/>
                    <a:p>
                      <a:pPr algn="ctr">
                        <a:lnSpc>
                          <a:spcPct val="115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22706101"/>
                  </a:ext>
                </a:extLst>
              </a:tr>
              <a:tr h="3245507">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57150" algn="l"/>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iện pháp nghệ thuật đặc sắc được tác giả sử dụng để miêu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tabLst>
                          <a:tab pos="571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lõng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Nhân hóa: “</a:t>
                      </a:r>
                      <a:r>
                        <a:rPr lang="de-DE"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 đỏ buồn, nghiên sầu“ </a:t>
                      </a: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giúp lời thơ giàu sức gợi, gợi nỗi buồn sầu trĩu nặng trong lòng ông đồ thấm sâu, lan tỏa vào cảnh vật.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131580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25652240"/>
              </p:ext>
            </p:extLst>
          </p:nvPr>
        </p:nvGraphicFramePr>
        <p:xfrm>
          <a:off x="573205" y="1310185"/>
          <a:ext cx="11136573" cy="4226963"/>
        </p:xfrm>
        <a:graphic>
          <a:graphicData uri="http://schemas.openxmlformats.org/drawingml/2006/table">
            <a:tbl>
              <a:tblPr firstRow="1" firstCol="1" bandRow="1"/>
              <a:tblGrid>
                <a:gridCol w="3399202">
                  <a:extLst>
                    <a:ext uri="{9D8B030D-6E8A-4147-A177-3AD203B41FA5}">
                      <a16:colId xmlns:a16="http://schemas.microsoft.com/office/drawing/2014/main" val="2265919845"/>
                    </a:ext>
                  </a:extLst>
                </a:gridCol>
                <a:gridCol w="2114493">
                  <a:extLst>
                    <a:ext uri="{9D8B030D-6E8A-4147-A177-3AD203B41FA5}">
                      <a16:colId xmlns:a16="http://schemas.microsoft.com/office/drawing/2014/main" val="2872868849"/>
                    </a:ext>
                  </a:extLst>
                </a:gridCol>
                <a:gridCol w="5622878">
                  <a:extLst>
                    <a:ext uri="{9D8B030D-6E8A-4147-A177-3AD203B41FA5}">
                      <a16:colId xmlns:a16="http://schemas.microsoft.com/office/drawing/2014/main" val="2003661907"/>
                    </a:ext>
                  </a:extLst>
                </a:gridCol>
              </a:tblGrid>
              <a:tr h="590092">
                <a:tc>
                  <a:txBody>
                    <a:bodyPr/>
                    <a:lstStyle/>
                    <a:p>
                      <a:pPr algn="ctr">
                        <a:lnSpc>
                          <a:spcPct val="115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tabLst>
                          <a:tab pos="57150" algn="l"/>
                        </a:tabLst>
                      </a:pPr>
                      <a:r>
                        <a:rPr lang="de-DE"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22706101"/>
                  </a:ext>
                </a:extLst>
              </a:tr>
              <a:tr h="3245507">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57150" algn="l"/>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iện pháp nghệ thuật đặc sắc được tác giả sử dụng để miêu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Tả cảnh ngụ 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383955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54904368"/>
              </p:ext>
            </p:extLst>
          </p:nvPr>
        </p:nvGraphicFramePr>
        <p:xfrm>
          <a:off x="464024" y="400327"/>
          <a:ext cx="11423175" cy="6112624"/>
        </p:xfrm>
        <a:graphic>
          <a:graphicData uri="http://schemas.openxmlformats.org/drawingml/2006/table">
            <a:tbl>
              <a:tblPr firstRow="1" firstCol="1" bandRow="1"/>
              <a:tblGrid>
                <a:gridCol w="3486681">
                  <a:extLst>
                    <a:ext uri="{9D8B030D-6E8A-4147-A177-3AD203B41FA5}">
                      <a16:colId xmlns:a16="http://schemas.microsoft.com/office/drawing/2014/main" val="2265919845"/>
                    </a:ext>
                  </a:extLst>
                </a:gridCol>
                <a:gridCol w="3879898">
                  <a:extLst>
                    <a:ext uri="{9D8B030D-6E8A-4147-A177-3AD203B41FA5}">
                      <a16:colId xmlns:a16="http://schemas.microsoft.com/office/drawing/2014/main" val="2872868849"/>
                    </a:ext>
                  </a:extLst>
                </a:gridCol>
                <a:gridCol w="4056596">
                  <a:extLst>
                    <a:ext uri="{9D8B030D-6E8A-4147-A177-3AD203B41FA5}">
                      <a16:colId xmlns:a16="http://schemas.microsoft.com/office/drawing/2014/main" val="2003661907"/>
                    </a:ext>
                  </a:extLst>
                </a:gridCol>
              </a:tblGrid>
              <a:tr h="590092">
                <a:tc>
                  <a:txBody>
                    <a:bodyPr/>
                    <a:lstStyle/>
                    <a:p>
                      <a:pPr algn="ctr">
                        <a:lnSpc>
                          <a:spcPct val="115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822706101"/>
                  </a:ext>
                </a:extLst>
              </a:tr>
              <a:tr h="5131168">
                <a:tc>
                  <a:txBody>
                    <a:bodyPr/>
                    <a:lstStyle/>
                    <a:p>
                      <a:pPr algn="just">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Thái độ, tình cảm của mọi người dành cho ông đồ.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Nô nức tìm đến ông đồ để mua chữ;</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Tấm tắc, ngợi ca tài viết chữ đẹp của ông.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Thể hiên thái độ mến mộ, quý trọng ông đồ - yêu mến chữ nho, mến mộ chữ nho- nét đẹp văn hóa truyền thống của dân tộc.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thuê</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231426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98638557"/>
              </p:ext>
            </p:extLst>
          </p:nvPr>
        </p:nvGraphicFramePr>
        <p:xfrm>
          <a:off x="532263" y="1064525"/>
          <a:ext cx="11136573" cy="4226963"/>
        </p:xfrm>
        <a:graphic>
          <a:graphicData uri="http://schemas.openxmlformats.org/drawingml/2006/table">
            <a:tbl>
              <a:tblPr firstRow="1" firstCol="1" bandRow="1"/>
              <a:tblGrid>
                <a:gridCol w="3399202">
                  <a:extLst>
                    <a:ext uri="{9D8B030D-6E8A-4147-A177-3AD203B41FA5}">
                      <a16:colId xmlns:a16="http://schemas.microsoft.com/office/drawing/2014/main" val="2265919845"/>
                    </a:ext>
                  </a:extLst>
                </a:gridCol>
                <a:gridCol w="3782553">
                  <a:extLst>
                    <a:ext uri="{9D8B030D-6E8A-4147-A177-3AD203B41FA5}">
                      <a16:colId xmlns:a16="http://schemas.microsoft.com/office/drawing/2014/main" val="2872868849"/>
                    </a:ext>
                  </a:extLst>
                </a:gridCol>
                <a:gridCol w="3954818">
                  <a:extLst>
                    <a:ext uri="{9D8B030D-6E8A-4147-A177-3AD203B41FA5}">
                      <a16:colId xmlns:a16="http://schemas.microsoft.com/office/drawing/2014/main" val="2003661907"/>
                    </a:ext>
                  </a:extLst>
                </a:gridCol>
              </a:tblGrid>
              <a:tr h="590092">
                <a:tc>
                  <a:txBody>
                    <a:bodyPr/>
                    <a:lstStyle/>
                    <a:p>
                      <a:pPr algn="ctr">
                        <a:lnSpc>
                          <a:spcPct val="115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822706101"/>
                  </a:ext>
                </a:extLst>
              </a:tr>
              <a:tr h="3245507">
                <a:tc>
                  <a:txBody>
                    <a:bodyPr/>
                    <a:lstStyle/>
                    <a:p>
                      <a:pPr algn="just">
                        <a:lnSpc>
                          <a:spcPct val="115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Thái độ, tình cảm của mọi người dành cho ông đồ.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tabLst>
                          <a:tab pos="5715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111601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45615557"/>
              </p:ext>
            </p:extLst>
          </p:nvPr>
        </p:nvGraphicFramePr>
        <p:xfrm>
          <a:off x="627797" y="1023582"/>
          <a:ext cx="11136573" cy="4911776"/>
        </p:xfrm>
        <a:graphic>
          <a:graphicData uri="http://schemas.openxmlformats.org/drawingml/2006/table">
            <a:tbl>
              <a:tblPr firstRow="1" firstCol="1" bandRow="1"/>
              <a:tblGrid>
                <a:gridCol w="3399202">
                  <a:extLst>
                    <a:ext uri="{9D8B030D-6E8A-4147-A177-3AD203B41FA5}">
                      <a16:colId xmlns:a16="http://schemas.microsoft.com/office/drawing/2014/main" val="2265919845"/>
                    </a:ext>
                  </a:extLst>
                </a:gridCol>
                <a:gridCol w="3782553">
                  <a:extLst>
                    <a:ext uri="{9D8B030D-6E8A-4147-A177-3AD203B41FA5}">
                      <a16:colId xmlns:a16="http://schemas.microsoft.com/office/drawing/2014/main" val="2872868849"/>
                    </a:ext>
                  </a:extLst>
                </a:gridCol>
                <a:gridCol w="3954818">
                  <a:extLst>
                    <a:ext uri="{9D8B030D-6E8A-4147-A177-3AD203B41FA5}">
                      <a16:colId xmlns:a16="http://schemas.microsoft.com/office/drawing/2014/main" val="2003661907"/>
                    </a:ext>
                  </a:extLst>
                </a:gridCol>
              </a:tblGrid>
              <a:tr h="590092">
                <a:tc>
                  <a:txBody>
                    <a:bodyPr/>
                    <a:lstStyle/>
                    <a:p>
                      <a:pPr algn="ctr">
                        <a:lnSpc>
                          <a:spcPct val="100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22706101"/>
                  </a:ext>
                </a:extLst>
              </a:tr>
              <a:tr h="1498016">
                <a:tc>
                  <a:txBody>
                    <a:bodyPr/>
                    <a:lstStyle/>
                    <a:p>
                      <a:pPr algn="just">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Tâm</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trạng của ông đồ trước thái độ tình cảm của mọi người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 phấn khởi, đắc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 cô lẻ, bơ vơ,…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r h="1498016">
                <a:tc>
                  <a:txBody>
                    <a:bodyPr/>
                    <a:lstStyle/>
                    <a:p>
                      <a:pPr algn="just">
                        <a:lnSpc>
                          <a:spcPct val="100000"/>
                        </a:lnSpc>
                        <a:spcAft>
                          <a:spcPts val="0"/>
                        </a:spcAft>
                        <a:tabLst>
                          <a:tab pos="57150" algn="l"/>
                        </a:tabLs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Tình cảm của tác giả dành cho ông đồ:</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03994776"/>
                  </a:ext>
                </a:extLst>
              </a:tr>
            </a:tbl>
          </a:graphicData>
        </a:graphic>
      </p:graphicFrame>
    </p:spTree>
    <p:extLst>
      <p:ext uri="{BB962C8B-B14F-4D97-AF65-F5344CB8AC3E}">
        <p14:creationId xmlns:p14="http://schemas.microsoft.com/office/powerpoint/2010/main" val="296745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FBE9B10B-A69A-47D2-AE30-7FF5932E597E}"/>
              </a:ext>
            </a:extLst>
          </p:cNvPr>
          <p:cNvSpPr>
            <a:spLocks noChangeArrowheads="1"/>
          </p:cNvSpPr>
          <p:nvPr/>
        </p:nvSpPr>
        <p:spPr bwMode="auto">
          <a:xfrm>
            <a:off x="393540" y="614149"/>
            <a:ext cx="5229338" cy="789143"/>
          </a:xfrm>
          <a:prstGeom prst="roundRect">
            <a:avLst>
              <a:gd name="adj" fmla="val 16667"/>
            </a:avLst>
          </a:prstGeom>
          <a:solidFill>
            <a:srgbClr val="FFC000"/>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293786" y="1774209"/>
            <a:ext cx="11465525" cy="454470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82724" y="774460"/>
            <a:ext cx="5153911" cy="584775"/>
          </a:xfrm>
          <a:prstGeom prst="rect">
            <a:avLst/>
          </a:prstGeom>
        </p:spPr>
        <p:txBody>
          <a:bodyPr wrap="none">
            <a:spAutoFit/>
          </a:bodyPr>
          <a:lstStyle/>
          <a:p>
            <a:pPr marL="0" marR="548640" lvl="0" indent="0" algn="just" defTabSz="4572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KIẾN THỨC CƠ BẢN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582724" y="2770853"/>
            <a:ext cx="11276340" cy="3046988"/>
          </a:xfrm>
          <a:prstGeom prst="rect">
            <a:avLst/>
          </a:prstGeom>
        </p:spPr>
        <p:txBody>
          <a:bodyPr wrap="square">
            <a:spAutoFit/>
          </a:bodyPr>
          <a:lstStyle/>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inh</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1946,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Quảng</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Ngãi</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ý qua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(1981);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ru-bích</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(1985),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trăm</a:t>
            </a:r>
            <a:r>
              <a:rPr lang="en-US" sz="3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(1988)…</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582724" y="2019383"/>
            <a:ext cx="6014339" cy="584775"/>
          </a:xfrm>
          <a:prstGeom prst="rect">
            <a:avLst/>
          </a:prstGeom>
        </p:spPr>
        <p:txBody>
          <a:bodyPr wrap="none">
            <a:spAutoFit/>
          </a:bodyPr>
          <a:lstStyle/>
          <a:p>
            <a:pPr>
              <a:spcAft>
                <a:spcPts val="0"/>
              </a:spcAft>
            </a:pP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5763064" y="507455"/>
            <a:ext cx="6096000" cy="677108"/>
          </a:xfrm>
          <a:prstGeom prst="rect">
            <a:avLst/>
          </a:prstGeom>
        </p:spPr>
        <p:txBody>
          <a:bodyPr>
            <a:spAutoFit/>
          </a:bodyPr>
          <a:lstStyle/>
          <a:p>
            <a:pPr algn="just">
              <a:spcAft>
                <a:spcPts val="0"/>
              </a:spcAft>
            </a:pPr>
            <a:r>
              <a:rPr lang="vi-VN" sz="2000" b="1" dirty="0">
                <a:solidFill>
                  <a:srgbClr val="FFFFFF"/>
                </a:solidFill>
                <a:latin typeface="Times New Roman"/>
                <a:ea typeface="Calibri"/>
              </a:rPr>
              <a:t>)</a:t>
            </a:r>
            <a:r>
              <a:rPr lang="vi-VN" dirty="0">
                <a:solidFill>
                  <a:srgbClr val="FFFFFF"/>
                </a:solidFill>
                <a:latin typeface="Times New Roman"/>
                <a:ea typeface="Times New Roman"/>
              </a:rPr>
              <a:t> </a:t>
            </a:r>
            <a:r>
              <a:rPr lang="en-US" dirty="0" err="1">
                <a:solidFill>
                  <a:srgbClr val="FFFFFF"/>
                </a:solidFill>
                <a:latin typeface="Times New Roman"/>
                <a:ea typeface="Times New Roman"/>
              </a:rPr>
              <a:t>Ngô</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Thị</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Thanh</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Hương</a:t>
            </a:r>
            <a:r>
              <a:rPr lang="en-US" dirty="0">
                <a:solidFill>
                  <a:srgbClr val="FFFFFF"/>
                </a:solidFill>
                <a:latin typeface="Times New Roman"/>
                <a:ea typeface="Times New Roman"/>
              </a:rPr>
              <a:t> 0963976326 </a:t>
            </a:r>
            <a:r>
              <a:rPr lang="en-US" dirty="0" err="1">
                <a:solidFill>
                  <a:srgbClr val="FFFFFF"/>
                </a:solidFill>
                <a:latin typeface="Times New Roman"/>
                <a:ea typeface="Times New Roman"/>
              </a:rPr>
              <a:t>Thcs</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Hùng</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Vương</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phúc</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yên</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Vĩnh</a:t>
            </a:r>
            <a:r>
              <a:rPr lang="en-US" dirty="0">
                <a:solidFill>
                  <a:srgbClr val="FFFFFF"/>
                </a:solidFill>
                <a:latin typeface="Times New Roman"/>
                <a:ea typeface="Times New Roman"/>
              </a:rPr>
              <a:t> </a:t>
            </a:r>
            <a:r>
              <a:rPr lang="en-US" dirty="0" err="1">
                <a:solidFill>
                  <a:srgbClr val="FFFFFF"/>
                </a:solidFill>
                <a:latin typeface="Times New Roman"/>
                <a:ea typeface="Times New Roman"/>
              </a:rPr>
              <a:t>phúc</a:t>
            </a:r>
            <a:endParaRPr lang="en-US" dirty="0">
              <a:effectLst/>
              <a:latin typeface="Times New Roman"/>
              <a:ea typeface="Times New Roman"/>
            </a:endParaRPr>
          </a:p>
        </p:txBody>
      </p:sp>
    </p:spTree>
    <p:extLst>
      <p:ext uri="{BB962C8B-B14F-4D97-AF65-F5344CB8AC3E}">
        <p14:creationId xmlns:p14="http://schemas.microsoft.com/office/powerpoint/2010/main" val="30591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P spid="6"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61709891"/>
              </p:ext>
            </p:extLst>
          </p:nvPr>
        </p:nvGraphicFramePr>
        <p:xfrm>
          <a:off x="368490" y="545909"/>
          <a:ext cx="11627891" cy="5888266"/>
        </p:xfrm>
        <a:graphic>
          <a:graphicData uri="http://schemas.openxmlformats.org/drawingml/2006/table">
            <a:tbl>
              <a:tblPr firstRow="1" firstCol="1" bandRow="1"/>
              <a:tblGrid>
                <a:gridCol w="3549166">
                  <a:extLst>
                    <a:ext uri="{9D8B030D-6E8A-4147-A177-3AD203B41FA5}">
                      <a16:colId xmlns:a16="http://schemas.microsoft.com/office/drawing/2014/main" val="2265919845"/>
                    </a:ext>
                  </a:extLst>
                </a:gridCol>
                <a:gridCol w="3949430">
                  <a:extLst>
                    <a:ext uri="{9D8B030D-6E8A-4147-A177-3AD203B41FA5}">
                      <a16:colId xmlns:a16="http://schemas.microsoft.com/office/drawing/2014/main" val="2872868849"/>
                    </a:ext>
                  </a:extLst>
                </a:gridCol>
                <a:gridCol w="4129295">
                  <a:extLst>
                    <a:ext uri="{9D8B030D-6E8A-4147-A177-3AD203B41FA5}">
                      <a16:colId xmlns:a16="http://schemas.microsoft.com/office/drawing/2014/main" val="2003661907"/>
                    </a:ext>
                  </a:extLst>
                </a:gridCol>
              </a:tblGrid>
              <a:tr h="980986">
                <a:tc>
                  <a:txBody>
                    <a:bodyPr/>
                    <a:lstStyle/>
                    <a:p>
                      <a:pPr algn="ctr">
                        <a:lnSpc>
                          <a:spcPct val="100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22706101"/>
                  </a:ext>
                </a:extLst>
              </a:tr>
              <a:tr h="4109629">
                <a:tc>
                  <a:txBody>
                    <a:bodyPr/>
                    <a:lstStyle/>
                    <a:p>
                      <a:pPr algn="just">
                        <a:lnSpc>
                          <a:spcPct val="115000"/>
                        </a:lnSpc>
                        <a:spcAft>
                          <a:spcPts val="0"/>
                        </a:spcAft>
                        <a:tabLst>
                          <a:tab pos="57150" algn="l"/>
                        </a:tabLs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&gt;&lt;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bây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pPr algn="just">
                        <a:lnSpc>
                          <a:spcPct val="115000"/>
                        </a:lnSpc>
                        <a:spcAft>
                          <a:spcPts val="0"/>
                        </a:spcAft>
                        <a:tabLst>
                          <a:tab pos="57150" algn="l"/>
                        </a:tabLs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62782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37538623"/>
              </p:ext>
            </p:extLst>
          </p:nvPr>
        </p:nvGraphicFramePr>
        <p:xfrm>
          <a:off x="272956" y="975043"/>
          <a:ext cx="11586949" cy="5193746"/>
        </p:xfrm>
        <a:graphic>
          <a:graphicData uri="http://schemas.openxmlformats.org/drawingml/2006/table">
            <a:tbl>
              <a:tblPr firstRow="1" firstCol="1" bandRow="1"/>
              <a:tblGrid>
                <a:gridCol w="3466531">
                  <a:extLst>
                    <a:ext uri="{9D8B030D-6E8A-4147-A177-3AD203B41FA5}">
                      <a16:colId xmlns:a16="http://schemas.microsoft.com/office/drawing/2014/main" val="2265919845"/>
                    </a:ext>
                  </a:extLst>
                </a:gridCol>
                <a:gridCol w="6203460">
                  <a:extLst>
                    <a:ext uri="{9D8B030D-6E8A-4147-A177-3AD203B41FA5}">
                      <a16:colId xmlns:a16="http://schemas.microsoft.com/office/drawing/2014/main" val="2872868849"/>
                    </a:ext>
                  </a:extLst>
                </a:gridCol>
                <a:gridCol w="1916958">
                  <a:extLst>
                    <a:ext uri="{9D8B030D-6E8A-4147-A177-3AD203B41FA5}">
                      <a16:colId xmlns:a16="http://schemas.microsoft.com/office/drawing/2014/main" val="2003661907"/>
                    </a:ext>
                  </a:extLst>
                </a:gridCol>
              </a:tblGrid>
              <a:tr h="927455">
                <a:tc>
                  <a:txBody>
                    <a:bodyPr/>
                    <a:lstStyle/>
                    <a:p>
                      <a:pPr algn="ctr">
                        <a:lnSpc>
                          <a:spcPct val="100000"/>
                        </a:lnSpc>
                        <a:spcAft>
                          <a:spcPts val="0"/>
                        </a:spcAft>
                        <a:tabLst>
                          <a:tab pos="5715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 1,2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0000"/>
                        </a:lnSpc>
                        <a:spcAft>
                          <a:spcPts val="0"/>
                        </a:spcAft>
                        <a:tabLst>
                          <a:tab pos="5715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Khổ 3,4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22706101"/>
                  </a:ext>
                </a:extLst>
              </a:tr>
              <a:tr h="4266291">
                <a:tc>
                  <a:txBody>
                    <a:bodyPr/>
                    <a:lstStyle/>
                    <a:p>
                      <a:pPr algn="just">
                        <a:lnSpc>
                          <a:spcPct val="115000"/>
                        </a:lnSpc>
                        <a:spcAft>
                          <a:spcPts val="0"/>
                        </a:spcAft>
                        <a:tabLst>
                          <a:tab pos="57150" algn="l"/>
                        </a:tabLs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pPr algn="just">
                        <a:lnSpc>
                          <a:spcPct val="115000"/>
                        </a:lnSpc>
                        <a:spcAft>
                          <a:spcPts val="0"/>
                        </a:spcAft>
                        <a:tabLst>
                          <a:tab pos="57150" algn="l"/>
                        </a:tabLs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48470832"/>
                  </a:ext>
                </a:extLst>
              </a:tr>
            </a:tbl>
          </a:graphicData>
        </a:graphic>
      </p:graphicFrame>
    </p:spTree>
    <p:extLst>
      <p:ext uri="{BB962C8B-B14F-4D97-AF65-F5344CB8AC3E}">
        <p14:creationId xmlns:p14="http://schemas.microsoft.com/office/powerpoint/2010/main" val="175741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733266"/>
            <a:ext cx="11483961" cy="3480179"/>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641445" y="2825088"/>
            <a:ext cx="11027391" cy="1815882"/>
          </a:xfrm>
          <a:prstGeom prst="rect">
            <a:avLst/>
          </a:prstGeom>
        </p:spPr>
        <p:txBody>
          <a:bodyPr wrap="square">
            <a:spAutoFit/>
          </a:bodyPr>
          <a:lstStyle/>
          <a:p>
            <a:pPr>
              <a:spcAft>
                <a:spcPts val="0"/>
              </a:spcAft>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Bài thơ gợi trong em tình cảm, cảm xúc: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57150" algn="l"/>
              </a:tabLst>
            </a:pP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Yêu mến, ngưỡng mộ, ngợi ca ông đồ;</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57150" algn="l"/>
              </a:tabLst>
            </a:pP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Ngậm ngùi, thương cảm khi ông đồ phải ra lề phố bán chữ.</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57150" algn="l"/>
              </a:tabLst>
            </a:pP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25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897039"/>
            <a:ext cx="11483961" cy="4121624"/>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86854" y="2403579"/>
            <a:ext cx="11279244" cy="3108543"/>
          </a:xfrm>
          <a:prstGeom prst="rect">
            <a:avLst/>
          </a:prstGeom>
        </p:spPr>
        <p:txBody>
          <a:bodyPr wrap="square">
            <a:spAutoFit/>
          </a:bodyPr>
          <a:lstStyle/>
          <a:p>
            <a:pPr>
              <a:spcAft>
                <a:spcPts val="0"/>
              </a:spcAft>
              <a:tabLst>
                <a:tab pos="1386840" algn="l"/>
              </a:tabLst>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 bài</a:t>
            </a: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Viết đoạn văn cảm nhận cái hay của hai câu thơ:</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Giấy đỏ buồn không thắm</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de-D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Mực đọng trong nghiên sầu</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Lá  vàng rơi trên giấy</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de-D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Ngoài trời mưa bụi bay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487607" y="512528"/>
            <a:ext cx="9430602" cy="954107"/>
          </a:xfrm>
          <a:prstGeom prst="rect">
            <a:avLst/>
          </a:prstGeom>
        </p:spPr>
        <p:txBody>
          <a:bodyPr wrap="square">
            <a:spAutoFit/>
          </a:bodyPr>
          <a:lstStyle/>
          <a:p>
            <a:pPr algn="ctr">
              <a:spcAft>
                <a:spcPts val="0"/>
              </a:spcAft>
              <a:tabLst>
                <a:tab pos="57150" algn="l"/>
              </a:tabLst>
            </a:pPr>
            <a:r>
              <a:rPr lang="de-DE"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 VĂN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tabLst>
                <a:tab pos="57150" algn="l"/>
              </a:tabLst>
            </a:pPr>
            <a:r>
              <a:rPr lang="de-DE"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 kết nối đọc)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2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4" y="1378424"/>
            <a:ext cx="11483961" cy="5076967"/>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45555" y="1675360"/>
            <a:ext cx="11157117" cy="4401205"/>
          </a:xfrm>
          <a:prstGeom prst="rect">
            <a:avLst/>
          </a:prstGeom>
        </p:spPr>
        <p:txBody>
          <a:bodyPr wrap="square">
            <a:spAutoFit/>
          </a:bodyPr>
          <a:lstStyle/>
          <a:p>
            <a:pPr>
              <a:spcAft>
                <a:spcPts val="0"/>
              </a:spcAft>
              <a:tabLst>
                <a:tab pos="1386840" algn="l"/>
              </a:tabLst>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Cảm nhận cái hay của hai câu thơ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Giấy đỏ buồn không thắm</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de-D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Mực đọng trong nghiên sầu</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de-D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 câu thơ với nghệ thuật tả cảnh ngụ tình đặc sắc đã nói lên nỗi buồn sầu tủi của ông đồ khi vắng bóng những người thuê viết. Trong hoàn cảnh Tết đến xuân về khi hoa đào rực nở, ông đồ vẫn xuất hiện bên phố mong giúp ích cho đời với niềm vui thảo chữ đầu năm, nhưng người đời đã thay đổi thái độ với ông. Phố vẫn đông nhưng khách đến mua chữ vắng dần, mỗi năm mỗi vắng. Bên phố đông người, ông ngồi buồn nhìn  dòng đời qua lại như có ý đợi chờ khách tìm đến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427979" y="358156"/>
            <a:ext cx="3392275" cy="523220"/>
          </a:xfrm>
          <a:prstGeom prst="rect">
            <a:avLst/>
          </a:prstGeom>
        </p:spPr>
        <p:txBody>
          <a:bodyPr wrap="none">
            <a:spAutoFit/>
          </a:bodyPr>
          <a:lstStyle/>
          <a:p>
            <a:pPr algn="ctr">
              <a:spcAft>
                <a:spcPts val="0"/>
              </a:spcAft>
              <a:tabLst>
                <a:tab pos="1386840" algn="l"/>
              </a:tabLst>
            </a:pPr>
            <a:r>
              <a:rPr lang="de-DE"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Đoạn văn tham khảo</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83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269242"/>
            <a:ext cx="11483961"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30893" y="1579814"/>
            <a:ext cx="10986448" cy="3970318"/>
          </a:xfrm>
          <a:prstGeom prst="rect">
            <a:avLst/>
          </a:prstGeom>
        </p:spPr>
        <p:txBody>
          <a:bodyPr wrap="square">
            <a:spAutoFit/>
          </a:bodyPr>
          <a:lstStyle/>
          <a:p>
            <a:pPr indent="53975" algn="just">
              <a:spcAft>
                <a:spcPts val="0"/>
              </a:spcAft>
            </a:pPr>
            <a:r>
              <a:rPr lang="de-DE" sz="2800" dirty="0">
                <a:solidFill>
                  <a:srgbClr val="000000"/>
                </a:solidFill>
                <a:latin typeface="Times New Roman" panose="02020603050405020304" pitchFamily="18" charset="0"/>
                <a:ea typeface="Times New Roman" panose="02020603050405020304" pitchFamily="18" charset="0"/>
              </a:rPr>
              <a:t>Nhưng phố vẫn đông mà chẳng ai chú ý đến ông đến sự có mặt của ông bên lề phố để nỗi buồn của ông như thấm vào cánh vật </a:t>
            </a:r>
            <a:r>
              <a:rPr lang="en-US" sz="2800" dirty="0">
                <a:latin typeface="Times New Roman" panose="02020603050405020304" pitchFamily="18" charset="0"/>
                <a:ea typeface="Times New Roman" panose="02020603050405020304" pitchFamily="18" charset="0"/>
              </a:rPr>
              <a:t>“</a:t>
            </a:r>
            <a:r>
              <a:rPr lang="de-DE" sz="2800" i="1" dirty="0">
                <a:solidFill>
                  <a:srgbClr val="000000"/>
                </a:solidFill>
                <a:latin typeface="Times New Roman" panose="02020603050405020304" pitchFamily="18" charset="0"/>
                <a:ea typeface="Times New Roman" panose="02020603050405020304" pitchFamily="18" charset="0"/>
              </a:rPr>
              <a:t>Giấy đỏ buồn không thắm/Mực đọng trong nghiên sầu</a:t>
            </a:r>
            <a:r>
              <a:rPr lang="en-US" sz="2800" dirty="0">
                <a:latin typeface="Times New Roman" panose="02020603050405020304" pitchFamily="18" charset="0"/>
                <a:ea typeface="Times New Roman" panose="02020603050405020304" pitchFamily="18" charset="0"/>
              </a:rPr>
              <a:t>”. </a:t>
            </a:r>
            <a:r>
              <a:rPr lang="de-DE" sz="2800" dirty="0">
                <a:solidFill>
                  <a:srgbClr val="000000"/>
                </a:solidFill>
                <a:latin typeface="Times New Roman" panose="02020603050405020304" pitchFamily="18" charset="0"/>
                <a:ea typeface="Times New Roman" panose="02020603050405020304" pitchFamily="18" charset="0"/>
              </a:rPr>
              <a:t>Với nghệ thuật nhân hóa đặc sắc (các từ  </a:t>
            </a:r>
            <a:r>
              <a:rPr lang="de-DE" sz="2800" i="1" dirty="0">
                <a:solidFill>
                  <a:srgbClr val="000000"/>
                </a:solidFill>
                <a:latin typeface="Times New Roman" panose="02020603050405020304" pitchFamily="18" charset="0"/>
                <a:ea typeface="Times New Roman" panose="02020603050405020304" pitchFamily="18" charset="0"/>
              </a:rPr>
              <a:t>buồn</a:t>
            </a:r>
            <a:r>
              <a:rPr lang="de-DE" sz="2800" dirty="0">
                <a:solidFill>
                  <a:srgbClr val="000000"/>
                </a:solidFill>
                <a:latin typeface="Times New Roman" panose="02020603050405020304" pitchFamily="18" charset="0"/>
                <a:ea typeface="Times New Roman" panose="02020603050405020304" pitchFamily="18" charset="0"/>
              </a:rPr>
              <a:t>, </a:t>
            </a:r>
            <a:r>
              <a:rPr lang="de-DE" sz="2800" i="1" dirty="0">
                <a:solidFill>
                  <a:srgbClr val="000000"/>
                </a:solidFill>
                <a:latin typeface="Times New Roman" panose="02020603050405020304" pitchFamily="18" charset="0"/>
                <a:ea typeface="Times New Roman" panose="02020603050405020304" pitchFamily="18" charset="0"/>
              </a:rPr>
              <a:t>sầu</a:t>
            </a:r>
            <a:r>
              <a:rPr lang="de-DE" sz="2800" dirty="0">
                <a:solidFill>
                  <a:srgbClr val="000000"/>
                </a:solidFill>
                <a:latin typeface="Times New Roman" panose="02020603050405020304" pitchFamily="18" charset="0"/>
                <a:ea typeface="Times New Roman" panose="02020603050405020304" pitchFamily="18" charset="0"/>
              </a:rPr>
              <a:t> vốn chỉ tâm trạng của con người được sử dụng trong lời thơ năm chữ Vũ Đình Liên đã tạo nên lời thơ tả cảnh ngụ tình tuyệt bút, khiến cho các sự vật vô tri như giấy và nghiên mực như có linh hồn, cũng cảm thấy như con người bơ vơ lạc lõng. Hình ảnh thơ gợi cho ta thấy từng tờ giấy đỏ cứ phơi ra mà chẳng được bút lông chạm đến trở nên bẽ bàng, màu đỏ của nó cũng không thắm lên được, không thể tươi màu son đỏ.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639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473958"/>
            <a:ext cx="11483961" cy="4544705"/>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04967" y="2033515"/>
            <a:ext cx="11232108" cy="3539430"/>
          </a:xfrm>
          <a:prstGeom prst="rect">
            <a:avLst/>
          </a:prstGeom>
        </p:spPr>
        <p:txBody>
          <a:bodyPr wrap="square">
            <a:spAutoFit/>
          </a:bodyPr>
          <a:lstStyle/>
          <a:p>
            <a:pPr algn="just"/>
            <a:r>
              <a:rPr lang="de-DE" sz="2800" dirty="0">
                <a:solidFill>
                  <a:srgbClr val="000000"/>
                </a:solidFill>
                <a:latin typeface="Times New Roman" panose="02020603050405020304" pitchFamily="18" charset="0"/>
                <a:ea typeface="Times New Roman" panose="02020603050405020304" pitchFamily="18" charset="0"/>
              </a:rPr>
              <a:t>Nghiên mực không được bút lông chấm vào nên không còn sóng sánh đen đặc mà như đọng nỗi sầu buồn tủi. Hình ảnh thơ phản chiếu tâm hồn ông đồ - một nỗi buồn u ám, trĩu nặng lên nghiên mực. Nỗi sầu tủi kết đọng hòa cùng mực, màu nước mắt, tạo thành nỗi sầu tủi của giấy mực, của nghiên, của chính ông đồ. Từ </a:t>
            </a:r>
            <a:r>
              <a:rPr lang="en-US" sz="2800" dirty="0">
                <a:latin typeface="Times New Roman" panose="02020603050405020304" pitchFamily="18" charset="0"/>
                <a:ea typeface="Times New Roman" panose="02020603050405020304" pitchFamily="18" charset="0"/>
              </a:rPr>
              <a:t>“</a:t>
            </a:r>
            <a:r>
              <a:rPr lang="de-DE" sz="2800" dirty="0">
                <a:solidFill>
                  <a:srgbClr val="000000"/>
                </a:solidFill>
                <a:latin typeface="Times New Roman" panose="02020603050405020304" pitchFamily="18" charset="0"/>
                <a:ea typeface="Times New Roman" panose="02020603050405020304" pitchFamily="18" charset="0"/>
              </a:rPr>
              <a:t>đọng</a:t>
            </a:r>
            <a:r>
              <a:rPr lang="en-US" sz="2800" dirty="0">
                <a:latin typeface="Times New Roman" panose="02020603050405020304" pitchFamily="18" charset="0"/>
                <a:ea typeface="Times New Roman" panose="02020603050405020304" pitchFamily="18" charset="0"/>
              </a:rPr>
              <a:t>”</a:t>
            </a:r>
            <a:r>
              <a:rPr lang="de-DE" sz="2800" dirty="0">
                <a:solidFill>
                  <a:srgbClr val="000000"/>
                </a:solidFill>
                <a:latin typeface="Times New Roman" panose="02020603050405020304" pitchFamily="18" charset="0"/>
                <a:ea typeface="Times New Roman" panose="02020603050405020304" pitchFamily="18" charset="0"/>
              </a:rPr>
              <a:t> như kéo nỗi buồn trĩu xuống, sầu kéo dài nỗi buồn thêm cùng đó. Dấu ba chấm lan tỏa trong không gian làm người đọc thêm nặng trĩu thương ông đồ và lớp người như ông. Và càng buồn hơn trước sự vô tình của người đời, khi nét đẹp văn hóa một thời không còn nữa.</a:t>
            </a:r>
            <a:endParaRPr lang="en-US" sz="2800" dirty="0"/>
          </a:p>
        </p:txBody>
      </p:sp>
    </p:spTree>
    <p:extLst>
      <p:ext uri="{BB962C8B-B14F-4D97-AF65-F5344CB8AC3E}">
        <p14:creationId xmlns:p14="http://schemas.microsoft.com/office/powerpoint/2010/main" val="72265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245661" y="900751"/>
            <a:ext cx="11620438" cy="5199797"/>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89949" y="1077782"/>
            <a:ext cx="11068336" cy="4832092"/>
          </a:xfrm>
          <a:prstGeom prst="rect">
            <a:avLst/>
          </a:prstGeom>
        </p:spPr>
        <p:txBody>
          <a:bodyPr wrap="square">
            <a:spAutoFit/>
          </a:bodyPr>
          <a:lstStyle/>
          <a:p>
            <a:pPr>
              <a:spcAft>
                <a:spcPts val="0"/>
              </a:spcAft>
              <a:tabLst>
                <a:tab pos="1386840" algn="l"/>
              </a:tabLst>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Cảm nhận cái hay của hai câu thơ:</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1386840" algn="l"/>
              </a:tabLst>
            </a:pPr>
            <a:r>
              <a:rPr lang="de-DE" sz="2800" dirty="0">
                <a:solidFill>
                  <a:srgbClr val="000000"/>
                </a:solidFill>
                <a:latin typeface="Times New Roman" panose="02020603050405020304" pitchFamily="18" charset="0"/>
                <a:cs typeface="Times New Roman" panose="02020603050405020304" pitchFamily="18" charset="0"/>
              </a:rPr>
              <a:t>                </a:t>
            </a:r>
            <a:r>
              <a:rPr lang="de-DE" sz="2800" i="1" dirty="0">
                <a:solidFill>
                  <a:srgbClr val="000000"/>
                </a:solidFill>
                <a:latin typeface="Times New Roman" panose="02020603050405020304" pitchFamily="18" charset="0"/>
                <a:cs typeface="Times New Roman" panose="02020603050405020304" pitchFamily="18" charset="0"/>
              </a:rPr>
              <a:t>Lá  vàng rơi trên giấy</a:t>
            </a:r>
            <a:endParaRPr lang="en-US" sz="2800" dirty="0">
              <a:latin typeface="Times New Roman" panose="02020603050405020304" pitchFamily="18" charset="0"/>
              <a:cs typeface="Times New Roman" panose="02020603050405020304" pitchFamily="18" charset="0"/>
            </a:endParaRPr>
          </a:p>
          <a:p>
            <a:pPr algn="just">
              <a:tabLst>
                <a:tab pos="1386840" algn="l"/>
              </a:tabLst>
            </a:pPr>
            <a:r>
              <a:rPr lang="de-DE" sz="2800" i="1" dirty="0">
                <a:solidFill>
                  <a:srgbClr val="000000"/>
                </a:solidFill>
                <a:latin typeface="Times New Roman" panose="02020603050405020304" pitchFamily="18" charset="0"/>
                <a:cs typeface="Times New Roman" panose="02020603050405020304" pitchFamily="18" charset="0"/>
              </a:rPr>
              <a:t>               Ngoài trời mưa bụi bay</a:t>
            </a:r>
            <a:endParaRPr lang="en-US" sz="2800" dirty="0">
              <a:latin typeface="Times New Roman" panose="02020603050405020304" pitchFamily="18" charset="0"/>
              <a:cs typeface="Times New Roman" panose="02020603050405020304" pitchFamily="18" charset="0"/>
            </a:endParaRPr>
          </a:p>
          <a:p>
            <a:pPr indent="457200" algn="just"/>
            <a:r>
              <a:rPr lang="de-DE" sz="2800" dirty="0">
                <a:solidFill>
                  <a:srgbClr val="000000"/>
                </a:solidFill>
                <a:latin typeface="Times New Roman" panose="02020603050405020304" pitchFamily="18" charset="0"/>
                <a:cs typeface="Times New Roman" panose="02020603050405020304" pitchFamily="18" charset="0"/>
              </a:rPr>
              <a:t>Hai câu thơ với nghệ thuật tả cảnh ngụ tình đặc sắc đã nói lên nỗi buồn trĩu nặng của ông đồ trước sự thờ ơ vô tình của người đời. Mỗi năm mỗi vắng, Tết đến xuân về, khi hoa đào rực nở, ông đồ vẫn xuất hiện bên phố vẫn mong được góp ích cho cuộc đời nhưng người đời đã quên hẳn ông, thờ ơ đến vô tình. Ông ngồi bên phố đông người với ánh mắt buồn nhìn dòng đời qua lại. Và nỗi buồn  sầu của ông như thấm vào cảnh vật </a:t>
            </a:r>
            <a:r>
              <a:rPr lang="en-US" sz="2800" dirty="0">
                <a:latin typeface="Times New Roman" panose="02020603050405020304" pitchFamily="18" charset="0"/>
                <a:cs typeface="Times New Roman" panose="02020603050405020304" pitchFamily="18" charset="0"/>
              </a:rPr>
              <a:t>“</a:t>
            </a:r>
            <a:r>
              <a:rPr lang="de-DE" sz="2800" dirty="0">
                <a:solidFill>
                  <a:srgbClr val="000000"/>
                </a:solidFill>
                <a:latin typeface="Times New Roman" panose="02020603050405020304" pitchFamily="18" charset="0"/>
                <a:cs typeface="Times New Roman" panose="02020603050405020304" pitchFamily="18" charset="0"/>
              </a:rPr>
              <a:t>Lá vàng rơi trên giấy/Ngoài trời mưa bụi bay</a:t>
            </a:r>
            <a:r>
              <a:rPr lang="en-US" sz="2800" dirty="0">
                <a:latin typeface="Times New Roman" panose="02020603050405020304" pitchFamily="18" charset="0"/>
                <a:cs typeface="Times New Roman" panose="02020603050405020304" pitchFamily="18" charset="0"/>
              </a:rPr>
              <a:t>”. “</a:t>
            </a:r>
            <a:r>
              <a:rPr lang="de-DE" sz="2800" dirty="0">
                <a:solidFill>
                  <a:srgbClr val="000000"/>
                </a:solidFill>
                <a:latin typeface="Times New Roman" panose="02020603050405020304" pitchFamily="18" charset="0"/>
                <a:cs typeface="Times New Roman" panose="02020603050405020304" pitchFamily="18" charset="0"/>
              </a:rPr>
              <a:t>Lá vàng</a:t>
            </a:r>
            <a:r>
              <a:rPr lang="en-US" sz="2800" dirty="0">
                <a:latin typeface="Times New Roman" panose="02020603050405020304" pitchFamily="18" charset="0"/>
                <a:cs typeface="Times New Roman" panose="02020603050405020304" pitchFamily="18" charset="0"/>
              </a:rPr>
              <a:t>” </a:t>
            </a:r>
            <a:r>
              <a:rPr lang="de-DE" sz="2800" dirty="0">
                <a:solidFill>
                  <a:srgbClr val="000000"/>
                </a:solidFill>
                <a:latin typeface="Times New Roman" panose="02020603050405020304" pitchFamily="18" charset="0"/>
                <a:cs typeface="Times New Roman" panose="02020603050405020304" pitchFamily="18" charset="0"/>
              </a:rPr>
              <a:t>là lá cuối đông thả mình rơi trên giấy, đó là biểu hiện sự rơi rụng, tàn lụi.</a:t>
            </a:r>
            <a:r>
              <a:rPr lang="en-US" sz="2800"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46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95785" y="1064525"/>
            <a:ext cx="11483961"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45910" y="1238632"/>
            <a:ext cx="11333836" cy="440120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a:t>
            </a:r>
            <a:r>
              <a:rPr lang="de-DE" sz="2800" dirty="0">
                <a:solidFill>
                  <a:srgbClr val="000000"/>
                </a:solidFill>
                <a:latin typeface="Times New Roman" panose="02020603050405020304" pitchFamily="18" charset="0"/>
                <a:cs typeface="Times New Roman" panose="02020603050405020304" pitchFamily="18" charset="0"/>
              </a:rPr>
              <a:t>Mưa bụi</a:t>
            </a:r>
            <a:r>
              <a:rPr lang="en-US" sz="2800" dirty="0">
                <a:latin typeface="Times New Roman" panose="02020603050405020304" pitchFamily="18" charset="0"/>
                <a:cs typeface="Times New Roman" panose="02020603050405020304" pitchFamily="18" charset="0"/>
              </a:rPr>
              <a:t>” </a:t>
            </a:r>
            <a:r>
              <a:rPr lang="de-DE" sz="2800" dirty="0">
                <a:solidFill>
                  <a:srgbClr val="000000"/>
                </a:solidFill>
                <a:latin typeface="Times New Roman" panose="02020603050405020304" pitchFamily="18" charset="0"/>
                <a:cs typeface="Times New Roman" panose="02020603050405020304" pitchFamily="18" charset="0"/>
              </a:rPr>
              <a:t>là mưa nhỏ, nhè nhẹ. Hai câu thơ tả cảnh ngụ tình đặc sắc cho thấy trời đất cũng ảm đạm như chính lòng ông đồ. Tờ giấy đỏ lúc trước không thắm lên được, giờ lại được phủ lá vàng: gió mưa lá rụng  phủ lên mặt giấy, lên vai ông đồ, mưa trên phố nhè nhẹ mà thấm đẫm nỗi buồn. Hình ảnh ông đồ như chìm dần, nhòe dần vào không gian đầy mưa gió. Mưa trên phố chính là mưa trong lòng người, để rồi từ đó vĩnh viễn không còn nhìn thấy ông đồ. Hình ảnh </a:t>
            </a:r>
            <a:r>
              <a:rPr lang="en-US" sz="2800" dirty="0">
                <a:latin typeface="Times New Roman" panose="02020603050405020304" pitchFamily="18" charset="0"/>
                <a:cs typeface="Times New Roman" panose="02020603050405020304" pitchFamily="18" charset="0"/>
              </a:rPr>
              <a:t>“</a:t>
            </a:r>
            <a:r>
              <a:rPr lang="de-DE" sz="2800" dirty="0">
                <a:solidFill>
                  <a:srgbClr val="000000"/>
                </a:solidFill>
                <a:latin typeface="Times New Roman" panose="02020603050405020304" pitchFamily="18" charset="0"/>
                <a:cs typeface="Times New Roman" panose="02020603050405020304" pitchFamily="18" charset="0"/>
              </a:rPr>
              <a:t>lá vàng</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de-DE" sz="2800" dirty="0">
                <a:solidFill>
                  <a:srgbClr val="000000"/>
                </a:solidFill>
                <a:latin typeface="Times New Roman" panose="02020603050405020304" pitchFamily="18" charset="0"/>
                <a:cs typeface="Times New Roman" panose="02020603050405020304" pitchFamily="18" charset="0"/>
              </a:rPr>
              <a:t>mưa bụi</a:t>
            </a:r>
            <a:r>
              <a:rPr lang="en-US" sz="2800" dirty="0">
                <a:latin typeface="Times New Roman" panose="02020603050405020304" pitchFamily="18" charset="0"/>
                <a:cs typeface="Times New Roman" panose="02020603050405020304" pitchFamily="18" charset="0"/>
              </a:rPr>
              <a:t>” </a:t>
            </a:r>
            <a:r>
              <a:rPr lang="de-DE" sz="2800" dirty="0">
                <a:solidFill>
                  <a:srgbClr val="000000"/>
                </a:solidFill>
                <a:latin typeface="Times New Roman" panose="02020603050405020304" pitchFamily="18" charset="0"/>
                <a:cs typeface="Times New Roman" panose="02020603050405020304" pitchFamily="18" charset="0"/>
              </a:rPr>
              <a:t>đã dệt nên tấm khăn liệm đưa ông đồ về cõi vĩnh hằng. Hai câu thơ gợi trong lòng ta niềm xót thương cho ông đồ, cho lớp người trở thành lỗi thời - thương cho những gì từng là giá trị, nay trở thành tàn tạ, rơi vào quên lãng.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6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2069910" y="335339"/>
            <a:ext cx="8115869" cy="1077218"/>
          </a:xfrm>
          <a:prstGeom prst="rect">
            <a:avLst/>
          </a:prstGeom>
        </p:spPr>
        <p:txBody>
          <a:bodyPr wrap="square">
            <a:spAutoFit/>
          </a:bodyPr>
          <a:lstStyle/>
          <a:p>
            <a:pPr algn="ctr"/>
            <a:r>
              <a:rPr lang="de-DE" sz="3200" b="1" dirty="0">
                <a:solidFill>
                  <a:srgbClr val="FF0000"/>
                </a:solidFill>
                <a:latin typeface="Times New Roman" panose="02020603050405020304" pitchFamily="18" charset="0"/>
                <a:cs typeface="Times New Roman" panose="02020603050405020304" pitchFamily="18" charset="0"/>
              </a:rPr>
              <a:t>TIẾNG GÀ TRƯA</a:t>
            </a:r>
            <a:endParaRPr lang="en-US" sz="3200" dirty="0">
              <a:latin typeface="Times New Roman" panose="02020603050405020304" pitchFamily="18" charset="0"/>
              <a:cs typeface="Times New Roman" panose="02020603050405020304" pitchFamily="18" charset="0"/>
            </a:endParaRPr>
          </a:p>
          <a:p>
            <a:pPr algn="r"/>
            <a:r>
              <a:rPr lang="de-DE" sz="3200" b="1" dirty="0">
                <a:solidFill>
                  <a:srgbClr val="1D1B11"/>
                </a:solidFill>
                <a:latin typeface="Times New Roman" panose="02020603050405020304" pitchFamily="18" charset="0"/>
                <a:cs typeface="Times New Roman" panose="02020603050405020304" pitchFamily="18" charset="0"/>
              </a:rPr>
              <a:t>XUÂN QUỲNH</a:t>
            </a:r>
            <a:endParaRPr lang="en-US" sz="3200" dirty="0">
              <a:effectLst/>
              <a:latin typeface="Times New Roman" panose="02020603050405020304" pitchFamily="18" charset="0"/>
              <a:cs typeface="Times New Roman" panose="02020603050405020304" pitchFamily="18" charset="0"/>
            </a:endParaRPr>
          </a:p>
        </p:txBody>
      </p:sp>
      <p:pic>
        <p:nvPicPr>
          <p:cNvPr id="4" name="Picture 3" descr="soan-bai-tieng-ga-trua-cua-xuan-quyn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012" y="1624084"/>
            <a:ext cx="5895833" cy="5018482"/>
          </a:xfrm>
          <a:prstGeom prst="rect">
            <a:avLst/>
          </a:prstGeom>
          <a:noFill/>
          <a:ln>
            <a:noFill/>
          </a:ln>
        </p:spPr>
      </p:pic>
      <p:pic>
        <p:nvPicPr>
          <p:cNvPr id="5" name="Picture 4" descr="Ảnh đính kèm"/>
          <p:cNvPicPr/>
          <p:nvPr/>
        </p:nvPicPr>
        <p:blipFill>
          <a:blip r:embed="rId4">
            <a:extLst>
              <a:ext uri="{28A0092B-C50C-407E-A947-70E740481C1C}">
                <a14:useLocalDpi xmlns:a14="http://schemas.microsoft.com/office/drawing/2010/main" val="0"/>
              </a:ext>
            </a:extLst>
          </a:blip>
          <a:srcRect/>
          <a:stretch>
            <a:fillRect/>
          </a:stretch>
        </p:blipFill>
        <p:spPr bwMode="auto">
          <a:xfrm>
            <a:off x="6331693" y="1624084"/>
            <a:ext cx="5582803" cy="5018482"/>
          </a:xfrm>
          <a:prstGeom prst="rect">
            <a:avLst/>
          </a:prstGeom>
          <a:noFill/>
          <a:ln>
            <a:noFill/>
          </a:ln>
        </p:spPr>
      </p:pic>
    </p:spTree>
    <p:extLst>
      <p:ext uri="{BB962C8B-B14F-4D97-AF65-F5344CB8AC3E}">
        <p14:creationId xmlns:p14="http://schemas.microsoft.com/office/powerpoint/2010/main" val="15807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582038" y="222694"/>
            <a:ext cx="11374779" cy="5513695"/>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1118169" y="563496"/>
            <a:ext cx="10635035" cy="4832092"/>
          </a:xfrm>
          <a:prstGeom prst="rect">
            <a:avLst/>
          </a:prstGeom>
        </p:spPr>
        <p:txBody>
          <a:bodyPr wrap="square">
            <a:spAutoFit/>
          </a:bodyPr>
          <a:lstStyle/>
          <a:p>
            <a:pPr>
              <a:spcAft>
                <a:spcPts val="0"/>
              </a:spcAft>
            </a:pPr>
            <a:r>
              <a:rPr lang="en-US" sz="2800" b="1" dirty="0">
                <a:solidFill>
                  <a:srgbClr val="0070C0"/>
                </a:solidFill>
                <a:latin typeface="Times New Roman" panose="02020603050405020304" pitchFamily="18" charset="0"/>
                <a:ea typeface="Times New Roman" panose="02020603050405020304" pitchFamily="18" charset="0"/>
              </a:rPr>
              <a:t>2. </a:t>
            </a:r>
            <a:r>
              <a:rPr lang="en-US" sz="2800" b="1" dirty="0" err="1">
                <a:solidFill>
                  <a:srgbClr val="0070C0"/>
                </a:solidFill>
                <a:latin typeface="Times New Roman" panose="02020603050405020304" pitchFamily="18" charset="0"/>
                <a:ea typeface="Times New Roman" panose="02020603050405020304" pitchFamily="18" charset="0"/>
              </a:rPr>
              <a:t>Giới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thiệu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tác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phẩm</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Gặp</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lá</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cơm</a:t>
            </a:r>
            <a:r>
              <a:rPr lang="en-US" sz="2800" b="1" i="1" dirty="0">
                <a:solidFill>
                  <a:srgbClr val="0070C0"/>
                </a:solidFill>
                <a:latin typeface="Times New Roman" panose="02020603050405020304" pitchFamily="18" charset="0"/>
                <a:ea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rPr>
              <a:t>nếp</a:t>
            </a:r>
            <a:r>
              <a:rPr lang="en-US" sz="2800" b="1" dirty="0">
                <a:solidFill>
                  <a:srgbClr val="0070C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b="1" dirty="0">
                <a:solidFill>
                  <a:srgbClr val="0D0D0D"/>
                </a:solidFill>
                <a:latin typeface="Times New Roman" panose="02020603050405020304" pitchFamily="18" charset="0"/>
                <a:ea typeface="MS Mincho"/>
              </a:rPr>
              <a:t>*</a:t>
            </a:r>
            <a:r>
              <a:rPr lang="en-US" sz="2800" b="1" dirty="0" err="1">
                <a:solidFill>
                  <a:srgbClr val="0D0D0D"/>
                </a:solidFill>
                <a:latin typeface="Times New Roman" panose="02020603050405020304" pitchFamily="18" charset="0"/>
                <a:ea typeface="MS Mincho"/>
              </a:rPr>
              <a:t>Nhân</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vật</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trữ</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tình</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và</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đối</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tượng</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cảm</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xúc</a:t>
            </a:r>
            <a:r>
              <a:rPr lang="en-US" sz="2800" b="1"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i="1" dirty="0">
                <a:solidFill>
                  <a:srgbClr val="0D0D0D"/>
                </a:solidFill>
                <a:latin typeface="Times New Roman" panose="02020603050405020304" pitchFamily="18" charset="0"/>
                <a:ea typeface="MS Mincho"/>
              </a:rPr>
              <a:t>- </a:t>
            </a:r>
            <a:r>
              <a:rPr lang="vi-VN" sz="2800" i="1" dirty="0">
                <a:solidFill>
                  <a:srgbClr val="0D0D0D"/>
                </a:solidFill>
                <a:latin typeface="Times New Roman" panose="02020603050405020304" pitchFamily="18" charset="0"/>
                <a:ea typeface="MS Mincho"/>
              </a:rPr>
              <a:t>Người bày tỏ cảm xúc</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là</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một</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người</a:t>
            </a:r>
            <a:r>
              <a:rPr lang="en-US" sz="2800" i="1" dirty="0">
                <a:solidFill>
                  <a:srgbClr val="0D0D0D"/>
                </a:solidFill>
                <a:latin typeface="Times New Roman" panose="02020603050405020304" pitchFamily="18" charset="0"/>
                <a:ea typeface="MS Mincho"/>
              </a:rPr>
              <a:t> con, </a:t>
            </a:r>
            <a:r>
              <a:rPr lang="en-US" sz="2800" i="1" dirty="0" err="1">
                <a:solidFill>
                  <a:srgbClr val="0D0D0D"/>
                </a:solidFill>
                <a:latin typeface="Times New Roman" panose="02020603050405020304" pitchFamily="18" charset="0"/>
                <a:ea typeface="MS Mincho"/>
              </a:rPr>
              <a:t>cũng</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là</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một</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anh</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bộ</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đội</a:t>
            </a:r>
            <a:r>
              <a:rPr lang="en-US" sz="2800" i="1"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Đối</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tượng</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để</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anh</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thể</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hiện</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cảm</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xúc</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là</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người</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mẹ</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nơi</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quê</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nhà</a:t>
            </a:r>
            <a:r>
              <a:rPr lang="en-US" sz="2800" i="1"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b="1" dirty="0">
                <a:solidFill>
                  <a:srgbClr val="0D0D0D"/>
                </a:solidFill>
                <a:latin typeface="Times New Roman" panose="02020603050405020304" pitchFamily="18" charset="0"/>
                <a:ea typeface="MS Mincho"/>
              </a:rPr>
              <a:t>*</a:t>
            </a:r>
            <a:r>
              <a:rPr lang="en-US" sz="2800" b="1" dirty="0" err="1">
                <a:solidFill>
                  <a:srgbClr val="0D0D0D"/>
                </a:solidFill>
                <a:latin typeface="Times New Roman" panose="02020603050405020304" pitchFamily="18" charset="0"/>
                <a:ea typeface="MS Mincho"/>
              </a:rPr>
              <a:t>Thể</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loại</a:t>
            </a:r>
            <a:r>
              <a:rPr lang="en-US" sz="2800" b="1"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Thơ</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năm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chữ</a:t>
            </a:r>
            <a:endParaRPr lang="en-US" sz="24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b="1" dirty="0">
                <a:solidFill>
                  <a:srgbClr val="0D0D0D"/>
                </a:solidFill>
                <a:latin typeface="Times New Roman" panose="02020603050405020304" pitchFamily="18" charset="0"/>
                <a:ea typeface="MS Mincho"/>
              </a:rPr>
              <a:t>*</a:t>
            </a:r>
            <a:r>
              <a:rPr lang="en-US" sz="2800" b="1" dirty="0" err="1">
                <a:solidFill>
                  <a:srgbClr val="0D0D0D"/>
                </a:solidFill>
                <a:latin typeface="Times New Roman" panose="02020603050405020304" pitchFamily="18" charset="0"/>
                <a:ea typeface="MS Mincho"/>
              </a:rPr>
              <a:t>Giọng</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điệu</a:t>
            </a:r>
            <a:r>
              <a:rPr lang="en-US" sz="2800" b="1"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tâm</a:t>
            </a:r>
            <a:r>
              <a:rPr lang="en-US" sz="2800" b="1"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tình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trong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trẻo</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thiết</a:t>
            </a:r>
            <a:r>
              <a:rPr lang="en-US" sz="28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b="1" dirty="0">
                <a:solidFill>
                  <a:srgbClr val="0D0D0D"/>
                </a:solidFill>
                <a:latin typeface="Times New Roman" panose="02020603050405020304" pitchFamily="18" charset="0"/>
                <a:ea typeface="MS Mincho"/>
              </a:rPr>
              <a:t>*</a:t>
            </a:r>
            <a:r>
              <a:rPr lang="en-US" sz="2800" b="1" dirty="0" err="1">
                <a:solidFill>
                  <a:srgbClr val="0D0D0D"/>
                </a:solidFill>
                <a:latin typeface="Times New Roman" panose="02020603050405020304" pitchFamily="18" charset="0"/>
                <a:ea typeface="MS Mincho"/>
              </a:rPr>
              <a:t>Bố</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cục</a:t>
            </a:r>
            <a:r>
              <a:rPr lang="en-US" sz="2800" b="1" dirty="0">
                <a:solidFill>
                  <a:srgbClr val="0D0D0D"/>
                </a:solidFill>
                <a:latin typeface="Times New Roman" panose="02020603050405020304" pitchFamily="18" charset="0"/>
                <a:ea typeface="MS Mincho"/>
              </a:rPr>
              <a:t>:</a:t>
            </a:r>
            <a:br>
              <a:rPr lang="en-US" sz="2800" dirty="0">
                <a:latin typeface="Times New Roman" panose="02020603050405020304" pitchFamily="18" charset="0"/>
                <a:ea typeface="Times New Roman" panose="02020603050405020304" pitchFamily="18" charset="0"/>
              </a:rPr>
            </a:b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Khổ</a:t>
            </a:r>
            <a:r>
              <a:rPr lang="en-US" sz="2800" dirty="0">
                <a:solidFill>
                  <a:srgbClr val="FF0000"/>
                </a:solidFill>
                <a:latin typeface="Times New Roman" panose="02020603050405020304" pitchFamily="18" charset="0"/>
                <a:ea typeface="Times New Roman" panose="02020603050405020304" pitchFamily="18" charset="0"/>
              </a:rPr>
              <a:t> 1: </a:t>
            </a:r>
            <a:r>
              <a:rPr lang="en-US" sz="2800" dirty="0" err="1">
                <a:solidFill>
                  <a:srgbClr val="0D0D0D"/>
                </a:solidFill>
                <a:latin typeface="Times New Roman" panose="02020603050405020304" pitchFamily="18" charset="0"/>
                <a:ea typeface="Times New Roman" panose="02020603050405020304" pitchFamily="18" charset="0"/>
              </a:rPr>
              <a:t>Hoàn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cảnh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xa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nguồn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xúc</a:t>
            </a:r>
            <a:r>
              <a:rPr lang="en-US" sz="28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Khổ</a:t>
            </a:r>
            <a:r>
              <a:rPr lang="en-US" sz="2800" dirty="0">
                <a:solidFill>
                  <a:srgbClr val="FF0000"/>
                </a:solidFill>
                <a:latin typeface="Times New Roman" panose="02020603050405020304" pitchFamily="18" charset="0"/>
                <a:ea typeface="Times New Roman" panose="02020603050405020304" pitchFamily="18" charset="0"/>
              </a:rPr>
              <a:t> 2: </a:t>
            </a:r>
            <a:r>
              <a:rPr lang="en-US" sz="2800" dirty="0" err="1">
                <a:solidFill>
                  <a:srgbClr val="0D0D0D"/>
                </a:solidFill>
                <a:latin typeface="Times New Roman" panose="02020603050405020304" pitchFamily="18" charset="0"/>
                <a:ea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ảnh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mẹ</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kí</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ức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Khổ</a:t>
            </a:r>
            <a:r>
              <a:rPr lang="en-US" sz="2800" dirty="0">
                <a:solidFill>
                  <a:srgbClr val="FF0000"/>
                </a:solidFill>
                <a:latin typeface="Times New Roman" panose="02020603050405020304" pitchFamily="18" charset="0"/>
                <a:ea typeface="Times New Roman" panose="02020603050405020304" pitchFamily="18" charset="0"/>
              </a:rPr>
              <a:t> 3,4: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gặp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nếp</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0"/>
              </a:spcAft>
              <a:tabLst>
                <a:tab pos="1695450" algn="l"/>
              </a:tabLst>
            </a:pPr>
            <a:r>
              <a:rPr lang="en-US" sz="2800" b="1" dirty="0">
                <a:solidFill>
                  <a:srgbClr val="0D0D0D"/>
                </a:solidFill>
                <a:latin typeface="Times New Roman" panose="02020603050405020304" pitchFamily="18" charset="0"/>
                <a:ea typeface="MS Mincho"/>
              </a:rPr>
              <a:t>*</a:t>
            </a:r>
            <a:r>
              <a:rPr lang="en-US" sz="2800" b="1" dirty="0" err="1">
                <a:solidFill>
                  <a:srgbClr val="0D0D0D"/>
                </a:solidFill>
                <a:latin typeface="Times New Roman" panose="02020603050405020304" pitchFamily="18" charset="0"/>
                <a:ea typeface="MS Mincho"/>
              </a:rPr>
              <a:t>Đề</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tài</a:t>
            </a:r>
            <a:r>
              <a:rPr lang="en-US" sz="2800" b="1" dirty="0">
                <a:solidFill>
                  <a:srgbClr val="0D0D0D"/>
                </a:solidFill>
                <a:latin typeface="Times New Roman" panose="02020603050405020304" pitchFamily="18" charset="0"/>
                <a:ea typeface="MS Mincho"/>
              </a:rPr>
              <a:t>:</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Người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lính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và</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quê</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hương</a:t>
            </a:r>
            <a:r>
              <a:rPr lang="en-US" sz="2800" dirty="0">
                <a:solidFill>
                  <a:srgbClr val="0D0D0D"/>
                </a:solidFill>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872EB28B-81BB-5B4D-138C-8F826DA0C79F}"/>
              </a:ext>
            </a:extLst>
          </p:cNvPr>
          <p:cNvSpPr txBox="1"/>
          <p:nvPr/>
        </p:nvSpPr>
        <p:spPr>
          <a:xfrm>
            <a:off x="1717040" y="5988975"/>
            <a:ext cx="6096000" cy="646331"/>
          </a:xfrm>
          <a:prstGeom prst="rect">
            <a:avLst/>
          </a:prstGeom>
          <a:noFill/>
        </p:spPr>
        <p:txBody>
          <a:bodyPr wrap="square">
            <a:spAutoFit/>
          </a:bodyPr>
          <a:lstStyle/>
          <a:p>
            <a:r>
              <a:rPr lang="vi-VN">
                <a:solidFill>
                  <a:schemeClr val="bg1"/>
                </a:solidFill>
              </a:rPr>
              <a:t>Anh Đào 0936421291 trường Mỹ Hoà - Đại Hoà - Đại Lộc- Quảng Nam.</a:t>
            </a:r>
            <a:endParaRPr lang="en-US">
              <a:solidFill>
                <a:schemeClr val="bg1"/>
              </a:solidFill>
            </a:endParaRPr>
          </a:p>
        </p:txBody>
      </p:sp>
    </p:spTree>
    <p:extLst>
      <p:ext uri="{BB962C8B-B14F-4D97-AF65-F5344CB8AC3E}">
        <p14:creationId xmlns:p14="http://schemas.microsoft.com/office/powerpoint/2010/main" val="128532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1392072" y="199874"/>
            <a:ext cx="8625385" cy="6405642"/>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361898" y="404589"/>
            <a:ext cx="6273422" cy="6555641"/>
          </a:xfrm>
          <a:prstGeom prst="rect">
            <a:avLst/>
          </a:prstGeom>
        </p:spPr>
        <p:txBody>
          <a:bodyPr wrap="square">
            <a:spAutoFit/>
          </a:bodyPr>
          <a:lstStyle/>
          <a:p>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xóm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nhỏ</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ổ:</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trưa</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mỏi</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trưa</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Ổ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rơm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trứng</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mơ</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Khắp</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trắng</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vàng</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Lông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óng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nắng</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92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1405718" y="641446"/>
            <a:ext cx="9416957" cy="5540990"/>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484727" y="919457"/>
            <a:ext cx="7542663" cy="5262979"/>
          </a:xfrm>
          <a:prstGeom prst="rect">
            <a:avLst/>
          </a:prstGeom>
        </p:spPr>
        <p:txBody>
          <a:bodyPr wrap="square">
            <a:spAutoFit/>
          </a:bodyPr>
          <a:lstStyle/>
          <a:p>
            <a:pPr>
              <a:spcAft>
                <a:spcPts val="0"/>
              </a:spcAft>
            </a:pPr>
            <a:r>
              <a:rPr lang="vi-VN" sz="2800" i="1" dirty="0">
                <a:solidFill>
                  <a:srgbClr val="0D0D0D"/>
                </a:solidFill>
                <a:latin typeface="Times New Roman" panose="02020603050405020304" pitchFamily="18" charset="0"/>
                <a:ea typeface="Times New Roman" panose="02020603050405020304" pitchFamily="18" charset="0"/>
              </a:rPr>
              <a:t>Tiếng gà trưa</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Có tiếng bà vẫn mắng:</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 Gà đẻ mà mày nhìn</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Rồi sau này lang mặt!</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Cháu về lấy gương soi</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Lòng dại thơ lo lắng</a:t>
            </a:r>
            <a:br>
              <a:rPr lang="vi-VN" sz="2800" i="1" dirty="0">
                <a:solidFill>
                  <a:srgbClr val="0D0D0D"/>
                </a:solidFill>
                <a:latin typeface="Times New Roman" panose="02020603050405020304" pitchFamily="18" charset="0"/>
                <a:ea typeface="Times New Roman" panose="02020603050405020304" pitchFamily="18" charset="0"/>
              </a:rPr>
            </a:br>
            <a:endParaRPr lang="en-US" sz="2800" dirty="0">
              <a:latin typeface="Times New Roman" panose="02020603050405020304" pitchFamily="18" charset="0"/>
              <a:ea typeface="Times New Roman" panose="02020603050405020304" pitchFamily="18" charset="0"/>
            </a:endParaRPr>
          </a:p>
          <a:p>
            <a:r>
              <a:rPr lang="en-US" sz="2800" i="1" dirty="0" err="1">
                <a:solidFill>
                  <a:srgbClr val="0D0D0D"/>
                </a:solidFill>
                <a:latin typeface="Times New Roman" panose="02020603050405020304" pitchFamily="18" charset="0"/>
                <a:ea typeface="Times New Roman" panose="02020603050405020304" pitchFamily="18" charset="0"/>
              </a:rPr>
              <a:t>Tiếng</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gà</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trưa</a:t>
            </a:r>
            <a:br>
              <a:rPr lang="en-US" sz="2800" i="1" dirty="0">
                <a:solidFill>
                  <a:srgbClr val="0D0D0D"/>
                </a:solidFill>
                <a:latin typeface="Times New Roman" panose="02020603050405020304" pitchFamily="18" charset="0"/>
                <a:ea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rPr>
              <a:t>Tay</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bà</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khum</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soi</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trứng</a:t>
            </a:r>
            <a:br>
              <a:rPr lang="en-US" sz="2800" i="1" dirty="0">
                <a:solidFill>
                  <a:srgbClr val="0D0D0D"/>
                </a:solidFill>
                <a:latin typeface="Times New Roman" panose="02020603050405020304" pitchFamily="18" charset="0"/>
                <a:ea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rPr>
              <a:t>Dành</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từng</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quả</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chắt</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chiu</a:t>
            </a:r>
            <a:br>
              <a:rPr lang="en-US" sz="2800" i="1" dirty="0">
                <a:solidFill>
                  <a:srgbClr val="0D0D0D"/>
                </a:solidFill>
                <a:latin typeface="Times New Roman" panose="02020603050405020304" pitchFamily="18" charset="0"/>
                <a:ea typeface="Times New Roman" panose="02020603050405020304" pitchFamily="18" charset="0"/>
              </a:rPr>
            </a:br>
            <a:r>
              <a:rPr lang="en-US" sz="2800" i="1" dirty="0">
                <a:solidFill>
                  <a:srgbClr val="0D0D0D"/>
                </a:solidFill>
                <a:latin typeface="Times New Roman" panose="02020603050405020304" pitchFamily="18" charset="0"/>
                <a:ea typeface="Times New Roman" panose="02020603050405020304" pitchFamily="18" charset="0"/>
              </a:rPr>
              <a:t>Cho con </a:t>
            </a:r>
            <a:r>
              <a:rPr lang="en-US" sz="2800" i="1" dirty="0" err="1">
                <a:solidFill>
                  <a:srgbClr val="0D0D0D"/>
                </a:solidFill>
                <a:latin typeface="Times New Roman" panose="02020603050405020304" pitchFamily="18" charset="0"/>
                <a:ea typeface="Times New Roman" panose="02020603050405020304" pitchFamily="18" charset="0"/>
              </a:rPr>
              <a:t>gà</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mái</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ấp</a:t>
            </a:r>
            <a:br>
              <a:rPr lang="en-US" sz="2800" i="1" dirty="0">
                <a:solidFill>
                  <a:srgbClr val="0D0D0D"/>
                </a:solidFill>
                <a:latin typeface="Times New Roman" panose="02020603050405020304" pitchFamily="18" charset="0"/>
                <a:ea typeface="Times New Roman" panose="02020603050405020304" pitchFamily="18" charset="0"/>
              </a:rPr>
            </a:br>
            <a:endParaRPr lang="en-US" sz="2800" dirty="0"/>
          </a:p>
        </p:txBody>
      </p:sp>
    </p:spTree>
    <p:extLst>
      <p:ext uri="{BB962C8B-B14F-4D97-AF65-F5344CB8AC3E}">
        <p14:creationId xmlns:p14="http://schemas.microsoft.com/office/powerpoint/2010/main" val="76948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1296537" y="859810"/>
            <a:ext cx="9444251" cy="5158854"/>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512024" y="1186572"/>
            <a:ext cx="7228764" cy="4832092"/>
          </a:xfrm>
          <a:prstGeom prst="rect">
            <a:avLst/>
          </a:prstGeom>
        </p:spPr>
        <p:txBody>
          <a:bodyPr wrap="square">
            <a:spAutoFit/>
          </a:bodyPr>
          <a:lstStyle/>
          <a:p>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tới</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lo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toi</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đừng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muối</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mới</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chéo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go</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quét</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chúc</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bâu</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sột</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soạt</a:t>
            </a:r>
            <a:b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25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1119116" y="586853"/>
            <a:ext cx="9812742" cy="5882185"/>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593910" y="832514"/>
            <a:ext cx="7870209" cy="6124754"/>
          </a:xfrm>
          <a:prstGeom prst="rect">
            <a:avLst/>
          </a:prstGeom>
        </p:spPr>
        <p:txBody>
          <a:bodyPr wrap="square">
            <a:spAutoFit/>
          </a:bodyPr>
          <a:lstStyle/>
          <a:p>
            <a:pPr>
              <a:spcAft>
                <a:spcPts val="0"/>
              </a:spcAft>
            </a:pPr>
            <a:r>
              <a:rPr lang="vi-VN" sz="2800" i="1" dirty="0">
                <a:solidFill>
                  <a:srgbClr val="0D0D0D"/>
                </a:solidFill>
                <a:latin typeface="Times New Roman" panose="02020603050405020304" pitchFamily="18" charset="0"/>
                <a:ea typeface="Times New Roman" panose="02020603050405020304" pitchFamily="18" charset="0"/>
              </a:rPr>
              <a:t>Tiếng gà trưa</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Mang bao nhiêu hạnh phúc</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Đêm cháu về nằm mơ</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Giấc ngủ hồng sắc trứng</a:t>
            </a:r>
            <a:br>
              <a:rPr lang="vi-VN" sz="2800" i="1" dirty="0">
                <a:solidFill>
                  <a:srgbClr val="0D0D0D"/>
                </a:solidFill>
                <a:latin typeface="Times New Roman" panose="02020603050405020304" pitchFamily="18" charset="0"/>
                <a:ea typeface="Times New Roman" panose="02020603050405020304" pitchFamily="18" charset="0"/>
              </a:rPr>
            </a:b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Cháu chiến đấu hôm nay</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Vì lòng yêu Tổ quốc</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Vì xóm làng thân thuộc</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Bà ơi, cũng vì bà</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Vì tiếng gà cục tác</a:t>
            </a:r>
            <a:br>
              <a:rPr lang="vi-VN" sz="2800" i="1" dirty="0">
                <a:solidFill>
                  <a:srgbClr val="0D0D0D"/>
                </a:solidFill>
                <a:latin typeface="Times New Roman" panose="02020603050405020304" pitchFamily="18" charset="0"/>
                <a:ea typeface="Times New Roman" panose="02020603050405020304" pitchFamily="18" charset="0"/>
              </a:rPr>
            </a:br>
            <a:r>
              <a:rPr lang="vi-VN" sz="2800" i="1" dirty="0">
                <a:solidFill>
                  <a:srgbClr val="0D0D0D"/>
                </a:solidFill>
                <a:latin typeface="Times New Roman" panose="02020603050405020304" pitchFamily="18" charset="0"/>
                <a:ea typeface="Times New Roman" panose="02020603050405020304" pitchFamily="18" charset="0"/>
              </a:rPr>
              <a:t>Ổ trứng hồng tuổi thơ</a:t>
            </a:r>
            <a:endParaRPr lang="en-US" sz="2800" dirty="0">
              <a:latin typeface="Times New Roman" panose="02020603050405020304" pitchFamily="18" charset="0"/>
              <a:ea typeface="Times New Roman" panose="02020603050405020304" pitchFamily="18" charset="0"/>
            </a:endParaRPr>
          </a:p>
          <a:p>
            <a:br>
              <a:rPr lang="en-US" sz="2800" dirty="0">
                <a:solidFill>
                  <a:srgbClr val="0D0D0D"/>
                </a:solidFill>
                <a:latin typeface="Times New Roman" panose="02020603050405020304" pitchFamily="18" charset="0"/>
                <a:ea typeface="Times New Roman" panose="02020603050405020304" pitchFamily="18" charset="0"/>
              </a:rPr>
            </a:br>
            <a:r>
              <a:rPr lang="en-US" sz="2800" dirty="0">
                <a:solidFill>
                  <a:srgbClr val="0D0D0D"/>
                </a:solidFill>
                <a:latin typeface="Times New Roman" panose="02020603050405020304" pitchFamily="18" charset="0"/>
                <a:ea typeface="Times New Roman" panose="02020603050405020304" pitchFamily="18" charset="0"/>
              </a:rPr>
              <a:t>            2-7-1965</a:t>
            </a:r>
            <a:br>
              <a:rPr lang="en-US" sz="2800" dirty="0">
                <a:solidFill>
                  <a:srgbClr val="0D0D0D"/>
                </a:solidFill>
                <a:latin typeface="Times New Roman" panose="02020603050405020304" pitchFamily="18" charset="0"/>
                <a:ea typeface="Times New Roman" panose="02020603050405020304" pitchFamily="18" charset="0"/>
              </a:rPr>
            </a:br>
            <a:endParaRPr lang="en-US" sz="2800" dirty="0"/>
          </a:p>
        </p:txBody>
      </p:sp>
    </p:spTree>
    <p:extLst>
      <p:ext uri="{BB962C8B-B14F-4D97-AF65-F5344CB8AC3E}">
        <p14:creationId xmlns:p14="http://schemas.microsoft.com/office/powerpoint/2010/main" val="336758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996288"/>
            <a:ext cx="11483961" cy="5022376"/>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18615" y="1358542"/>
            <a:ext cx="10945505" cy="3970318"/>
          </a:xfrm>
          <a:prstGeom prst="rect">
            <a:avLst/>
          </a:prstGeom>
        </p:spPr>
        <p:txBody>
          <a:bodyPr wrap="square">
            <a:spAutoFit/>
          </a:bodyPr>
          <a:lstStyle/>
          <a:p>
            <a:pPr algn="ct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2</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8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Quỳnh</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2176463" algn="just">
              <a:spcAft>
                <a:spcPts val="0"/>
              </a:spcAft>
            </a:pP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2176463" algn="just">
              <a:spcAft>
                <a:spcPts val="0"/>
              </a:spcAft>
            </a:pP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xóm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2176463" algn="just">
              <a:spcAft>
                <a:spcPts val="0"/>
              </a:spcAft>
            </a:pP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ổ:</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2176463" algn="just">
              <a:spcAft>
                <a:spcPts val="0"/>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2176463" algn="just">
              <a:spcAft>
                <a:spcPts val="0"/>
              </a:spcAft>
            </a:pP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xao</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2176463" algn="just">
              <a:spcAft>
                <a:spcPts val="0"/>
              </a:spcAft>
            </a:pP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mỏi</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2176463" algn="just">
              <a:spcAft>
                <a:spcPts val="0"/>
              </a:spcAft>
            </a:pP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029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982640"/>
            <a:ext cx="11483961" cy="5036024"/>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08063" y="1231056"/>
            <a:ext cx="11232108" cy="4539191"/>
          </a:xfrm>
          <a:prstGeom prst="rect">
            <a:avLst/>
          </a:prstGeom>
        </p:spPr>
        <p:txBody>
          <a:bodyPr wrap="square">
            <a:spAutoFit/>
          </a:bodyPr>
          <a:lstStyle/>
          <a:p>
            <a:pPr algn="just">
              <a:lnSpc>
                <a:spcPct val="150000"/>
              </a:lnSpc>
              <a:spcAft>
                <a:spcPts val="0"/>
              </a:spcAft>
            </a:pPr>
            <a:r>
              <a:rPr lang="en-US" sz="2800" b="1" dirty="0" err="1">
                <a:solidFill>
                  <a:srgbClr val="000000"/>
                </a:solidFill>
                <a:latin typeface="Times New Roman" panose="02020603050405020304" pitchFamily="18" charset="0"/>
                <a:ea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rPr>
              <a:t> 1.</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vọng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nào</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dirty="0" err="1">
                <a:solidFill>
                  <a:srgbClr val="000000"/>
                </a:solidFill>
                <a:latin typeface="Times New Roman" panose="02020603050405020304" pitchFamily="18" charset="0"/>
                <a:ea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rPr>
              <a:t> 2.</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biện</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pháp</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nghệ</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thuật</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được</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sử</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dụng</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trong</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khổ</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thơ</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và</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nêu</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tác</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dụng</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của</a:t>
            </a:r>
            <a:r>
              <a:rPr lang="fr-FR" sz="2800" dirty="0">
                <a:solidFill>
                  <a:srgbClr val="000000"/>
                </a:solidFill>
                <a:latin typeface="Times New Roman" panose="02020603050405020304" pitchFamily="18" charset="0"/>
                <a:ea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rPr>
              <a:t>nó</a:t>
            </a:r>
            <a:r>
              <a:rPr lang="fr-FR"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dirty="0" err="1">
                <a:solidFill>
                  <a:srgbClr val="000000"/>
                </a:solidFill>
                <a:latin typeface="Times New Roman" panose="02020603050405020304" pitchFamily="18" charset="0"/>
                <a:ea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rPr>
              <a:t> 3.</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ám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trưa</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4.</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004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232013" y="887105"/>
            <a:ext cx="11634086" cy="5704764"/>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04967" y="1118317"/>
            <a:ext cx="11361131" cy="5262979"/>
          </a:xfrm>
          <a:prstGeom prst="rect">
            <a:avLst/>
          </a:prstGeom>
        </p:spPr>
        <p:txBody>
          <a:bodyPr wrap="square">
            <a:spAutoFit/>
          </a:bodyPr>
          <a:lstStyle/>
          <a:p>
            <a:pPr>
              <a:spcAft>
                <a:spcPts val="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xa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Dừng</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bên</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xóm</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nhỏ</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nắng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Hình ảnh ngôn ngữ chân thực, giản dị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Tiếng gà trưa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được cảm nhận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thính giác qua điệp từ “nghe”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tâm tưởng, hồi ức, cảm xúc của tâm hồn.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sự liên kết chặt chẽ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475303" y="180975"/>
            <a:ext cx="3627340" cy="523220"/>
          </a:xfrm>
          <a:prstGeom prst="rect">
            <a:avLst/>
          </a:prstGeom>
        </p:spPr>
        <p:txBody>
          <a:bodyPr wrap="none">
            <a:spAutoFit/>
          </a:bodyPr>
          <a:lstStyle/>
          <a:p>
            <a:pPr>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ĐỀ 2</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36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269242"/>
            <a:ext cx="11483961"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38539" y="1374356"/>
            <a:ext cx="11227559" cy="4539191"/>
          </a:xfrm>
          <a:prstGeom prst="rect">
            <a:avLst/>
          </a:prstGeom>
        </p:spPr>
        <p:txBody>
          <a:bodyPr wrap="square">
            <a:spAutoFit/>
          </a:bodyPr>
          <a:lstStyle/>
          <a:p>
            <a:pPr>
              <a:lnSpc>
                <a:spcPct val="150000"/>
              </a:lnSpc>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3.</a:t>
            </a:r>
            <a:r>
              <a:rPr lang="en-US" sz="2800"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Âm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thanh</a:t>
            </a:r>
            <a:r>
              <a:rPr lang="en-US"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nSpc>
                <a:spcPct val="150000"/>
              </a:lnSpc>
              <a:spcAft>
                <a:spcPts val="0"/>
              </a:spcAft>
            </a:pPr>
            <a:r>
              <a:rPr lang="en-US" sz="2800" dirty="0">
                <a:latin typeface="Times New Roman" panose="02020603050405020304" pitchFamily="18" charset="0"/>
                <a:ea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rPr>
              <a:t>Tiếng gà </a:t>
            </a:r>
            <a:r>
              <a:rPr lang="en-US" sz="2800" i="1" dirty="0" err="1">
                <a:latin typeface="Times New Roman" panose="02020603050405020304" pitchFamily="18" charset="0"/>
                <a:ea typeface="Times New Roman" panose="02020603050405020304" pitchFamily="18" charset="0"/>
              </a:rPr>
              <a:t>ai</a:t>
            </a:r>
            <a:r>
              <a:rPr lang="en-US" sz="2800" i="1" dirty="0">
                <a:latin typeface="Times New Roman" panose="02020603050405020304" pitchFamily="18" charset="0"/>
                <a:ea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rPr>
              <a:t>nhảy ổ:</a:t>
            </a:r>
            <a:br>
              <a:rPr lang="vi-VN" sz="2800" i="1" dirty="0">
                <a:latin typeface="Times New Roman" panose="02020603050405020304" pitchFamily="18" charset="0"/>
                <a:ea typeface="Times New Roman" panose="02020603050405020304" pitchFamily="18" charset="0"/>
              </a:rPr>
            </a:br>
            <a:r>
              <a:rPr lang="en-US" sz="2800" i="1" dirty="0">
                <a:latin typeface="Times New Roman" panose="02020603050405020304" pitchFamily="18" charset="0"/>
                <a:ea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rPr>
              <a:t>Cục... cục tác cục ta</a:t>
            </a:r>
            <a:endParaRPr lang="en-US" sz="2800" dirty="0">
              <a:latin typeface="Times New Roman" panose="02020603050405020304" pitchFamily="18" charset="0"/>
              <a:ea typeface="Times New Roman" panose="02020603050405020304" pitchFamily="18" charset="0"/>
            </a:endParaRPr>
          </a:p>
          <a:p>
            <a:pPr>
              <a:lnSpc>
                <a:spcPct val="150000"/>
              </a:lnSpc>
              <a:spcAft>
                <a:spcPts val="0"/>
              </a:spcAft>
            </a:pP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Âm</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thanh</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của</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làng</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quê</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bình</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dị</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thân</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thuộc</a:t>
            </a:r>
            <a:endParaRPr lang="en-US" sz="2800" dirty="0">
              <a:latin typeface="Times New Roman" panose="02020603050405020304" pitchFamily="18" charset="0"/>
              <a:ea typeface="Times New Roman" panose="02020603050405020304" pitchFamily="18" charset="0"/>
            </a:endParaRPr>
          </a:p>
          <a:p>
            <a:pPr>
              <a:lnSpc>
                <a:spcPct val="150000"/>
              </a:lnSpc>
              <a:spcAft>
                <a:spcPts val="0"/>
              </a:spcAft>
            </a:pP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Phá</a:t>
            </a:r>
            <a:r>
              <a:rPr lang="fr-FR" sz="2800" dirty="0">
                <a:latin typeface="Times New Roman" panose="02020603050405020304" pitchFamily="18" charset="0"/>
                <a:ea typeface="Times New Roman" panose="02020603050405020304" pitchFamily="18" charset="0"/>
              </a:rPr>
              <a:t> tan </a:t>
            </a:r>
            <a:r>
              <a:rPr lang="fr-FR" sz="2800" dirty="0" err="1">
                <a:latin typeface="Times New Roman" panose="02020603050405020304" pitchFamily="18" charset="0"/>
                <a:ea typeface="Times New Roman" panose="02020603050405020304" pitchFamily="18" charset="0"/>
              </a:rPr>
              <a:t>cái</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tĩnh</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lặng</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buổi</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trưa</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của</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làng</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quê</a:t>
            </a:r>
            <a:r>
              <a:rPr lang="fr-FR" sz="2800"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nSpc>
                <a:spcPct val="150000"/>
              </a:lnSpc>
              <a:spcAft>
                <a:spcPts val="0"/>
              </a:spcAft>
            </a:pP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Mang</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lại</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niềm</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vui</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cho</a:t>
            </a:r>
            <a:r>
              <a:rPr lang="fr-FR" sz="2800" dirty="0">
                <a:latin typeface="Times New Roman" panose="02020603050405020304" pitchFamily="18" charset="0"/>
                <a:ea typeface="Times New Roman" panose="02020603050405020304" pitchFamily="18" charset="0"/>
              </a:rPr>
              <a:t> con </a:t>
            </a:r>
            <a:r>
              <a:rPr lang="fr-FR" sz="2800" dirty="0" err="1">
                <a:latin typeface="Times New Roman" panose="02020603050405020304" pitchFamily="18" charset="0"/>
                <a:ea typeface="Times New Roman" panose="02020603050405020304" pitchFamily="18" charset="0"/>
              </a:rPr>
              <a:t>người</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chốn</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thôn</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quê</a:t>
            </a:r>
            <a:endParaRPr lang="en-US" sz="2800" dirty="0">
              <a:latin typeface="Times New Roman" panose="02020603050405020304" pitchFamily="18" charset="0"/>
              <a:ea typeface="Times New Roman" panose="02020603050405020304" pitchFamily="18" charset="0"/>
            </a:endParaRPr>
          </a:p>
          <a:p>
            <a:pPr>
              <a:lnSpc>
                <a:spcPct val="150000"/>
              </a:lnSpc>
              <a:spcAft>
                <a:spcPts val="0"/>
              </a:spcAft>
            </a:pP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Gợi</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kỉ</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niệm</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ấu</a:t>
            </a:r>
            <a:r>
              <a:rPr lang="fr-FR" sz="2800" dirty="0">
                <a:latin typeface="Times New Roman" panose="02020603050405020304" pitchFamily="18" charset="0"/>
                <a:ea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rPr>
              <a:t>thơ</a:t>
            </a:r>
            <a:r>
              <a:rPr lang="fr-FR" sz="28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475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245661" y="936851"/>
            <a:ext cx="11620438" cy="5395709"/>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83949" y="936851"/>
            <a:ext cx="11282149" cy="5185522"/>
          </a:xfrm>
          <a:prstGeom prst="rect">
            <a:avLst/>
          </a:prstGeom>
        </p:spPr>
        <p:txBody>
          <a:bodyPr wrap="square">
            <a:spAutoFit/>
          </a:bodyPr>
          <a:lstStyle/>
          <a:p>
            <a:pPr algn="just">
              <a:lnSpc>
                <a:spcPct val="150000"/>
              </a:lnSpc>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4.</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gũi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phút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hè</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mỏi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dậy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bồi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hồi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phúc</a:t>
            </a:r>
            <a:r>
              <a:rPr lang="en-US" sz="2800" dirty="0">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dirty="0">
                <a:latin typeface="Times New Roman" panose="02020603050405020304" pitchFamily="18" charset="0"/>
                <a:ea typeface="Times New Roman" panose="02020603050405020304" pitchFamily="18" charset="0"/>
              </a:rPr>
              <a:t>-&gt;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thắm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nặng</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400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27547" y="455071"/>
            <a:ext cx="11538552" cy="6095854"/>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77671" y="455071"/>
            <a:ext cx="11483961" cy="5831853"/>
          </a:xfrm>
          <a:prstGeom prst="rect">
            <a:avLst/>
          </a:prstGeom>
        </p:spPr>
        <p:txBody>
          <a:bodyPr wrap="square">
            <a:spAutoFit/>
          </a:bodyPr>
          <a:lstStyle/>
          <a:p>
            <a:pPr algn="ctr">
              <a:lnSpc>
                <a:spcPct val="150000"/>
              </a:lnSpc>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3</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2,3,4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060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251" y="883270"/>
            <a:ext cx="9379491" cy="584775"/>
          </a:xfrm>
          <a:prstGeom prst="rect">
            <a:avLst/>
          </a:prstGeom>
        </p:spPr>
        <p:txBody>
          <a:bodyPr wrap="none">
            <a:spAutoFit/>
          </a:bodyPr>
          <a:lstStyle/>
          <a:p>
            <a:pPr algn="just">
              <a:spcAft>
                <a:spcPts val="0"/>
              </a:spcAft>
              <a:tabLst>
                <a:tab pos="1386840" algn="l"/>
              </a:tabLst>
            </a:pPr>
            <a:r>
              <a:rPr lang="en-US" sz="3200" b="1" dirty="0">
                <a:solidFill>
                  <a:srgbClr val="0070C0"/>
                </a:solidFill>
                <a:latin typeface="Times New Roman" panose="02020603050405020304" pitchFamily="18" charset="0"/>
                <a:ea typeface="MS Mincho"/>
              </a:rPr>
              <a:t>1. </a:t>
            </a:r>
            <a:r>
              <a:rPr lang="en-US" sz="3200" b="1" dirty="0" err="1">
                <a:solidFill>
                  <a:srgbClr val="0070C0"/>
                </a:solidFill>
                <a:latin typeface="Times New Roman" panose="02020603050405020304" pitchFamily="18" charset="0"/>
                <a:ea typeface="MS Mincho"/>
              </a:rPr>
              <a:t>Đặc</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điểm</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về</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cách</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gieo</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vần</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ngắt</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nhịp</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khổ</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thể</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thơ</a:t>
            </a:r>
            <a:endParaRPr lang="en-US" sz="32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21311912"/>
              </p:ext>
            </p:extLst>
          </p:nvPr>
        </p:nvGraphicFramePr>
        <p:xfrm>
          <a:off x="454530" y="1842447"/>
          <a:ext cx="11337136" cy="4121624"/>
        </p:xfrm>
        <a:graphic>
          <a:graphicData uri="http://schemas.openxmlformats.org/drawingml/2006/table">
            <a:tbl>
              <a:tblPr firstRow="1" firstCol="1" bandRow="1"/>
              <a:tblGrid>
                <a:gridCol w="5222939">
                  <a:extLst>
                    <a:ext uri="{9D8B030D-6E8A-4147-A177-3AD203B41FA5}">
                      <a16:colId xmlns:a16="http://schemas.microsoft.com/office/drawing/2014/main" val="320202371"/>
                    </a:ext>
                  </a:extLst>
                </a:gridCol>
                <a:gridCol w="6114197">
                  <a:extLst>
                    <a:ext uri="{9D8B030D-6E8A-4147-A177-3AD203B41FA5}">
                      <a16:colId xmlns:a16="http://schemas.microsoft.com/office/drawing/2014/main" val="1270510134"/>
                    </a:ext>
                  </a:extLst>
                </a:gridCol>
              </a:tblGrid>
              <a:tr h="679477">
                <a:tc>
                  <a:txBody>
                    <a:bodyPr/>
                    <a:lstStyle/>
                    <a:p>
                      <a:pPr marL="101600">
                        <a:spcAft>
                          <a:spcPts val="0"/>
                        </a:spcAft>
                      </a:pP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C4"/>
                    </a:solidFill>
                  </a:tcPr>
                </a:tc>
                <a:tc>
                  <a:txBody>
                    <a:bodyPr/>
                    <a:lstStyle/>
                    <a:p>
                      <a:pPr marL="101600">
                        <a:spcAft>
                          <a:spcPts val="0"/>
                        </a:spcAf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 lá cơm nếp</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C4"/>
                    </a:solidFill>
                  </a:tcPr>
                </a:tc>
                <a:extLst>
                  <a:ext uri="{0D108BD9-81ED-4DB2-BD59-A6C34878D82A}">
                    <a16:rowId xmlns:a16="http://schemas.microsoft.com/office/drawing/2014/main" val="4014287149"/>
                  </a:ext>
                </a:extLst>
              </a:tr>
              <a:tr h="920890">
                <a:tc>
                  <a:txBody>
                    <a:bodyPr/>
                    <a:lstStyle/>
                    <a:p>
                      <a:pPr>
                        <a:spcAft>
                          <a:spcPts val="0"/>
                        </a:spcAft>
                      </a:pPr>
                      <a:r>
                        <a:rPr lang="pt-BR"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 tiếng trong mỗi dòng thơ</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pt-BR" sz="32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 tiếng/dòng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48311013"/>
                  </a:ext>
                </a:extLst>
              </a:tr>
              <a:tr h="679477">
                <a:tc>
                  <a:txBody>
                    <a:bodyPr/>
                    <a:lstStyle/>
                    <a:p>
                      <a:pPr>
                        <a:spcAft>
                          <a:spcPts val="0"/>
                        </a:spcAft>
                      </a:pPr>
                      <a:r>
                        <a:rPr lang="pt-BR"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 gieo vần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pt-BR"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07728037"/>
                  </a:ext>
                </a:extLst>
              </a:tr>
              <a:tr h="920890">
                <a:tc>
                  <a:txBody>
                    <a:bodyPr/>
                    <a:lstStyle/>
                    <a:p>
                      <a:pPr>
                        <a:spcAft>
                          <a:spcPts val="0"/>
                        </a:spcAft>
                      </a:pPr>
                      <a:r>
                        <a:rPr lang="pt-BR"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Ngắt nhịp</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pt-BR"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linh hoạt, biến tấu trên nền nhịp 2/2</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92785317"/>
                  </a:ext>
                </a:extLst>
              </a:tr>
              <a:tr h="920890">
                <a:tc>
                  <a:txBody>
                    <a:bodyPr/>
                    <a:lstStyle/>
                    <a:p>
                      <a:pPr>
                        <a:spcAft>
                          <a:spcPts val="0"/>
                        </a:spcAft>
                      </a:pPr>
                      <a:r>
                        <a:rPr lang="pt-BR"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Chia khổ</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pt-BR"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 khổ, trong đó có 1 khổ đặc biệt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44775965"/>
                  </a:ext>
                </a:extLst>
              </a:tr>
            </a:tbl>
          </a:graphicData>
        </a:graphic>
      </p:graphicFrame>
    </p:spTree>
    <p:extLst>
      <p:ext uri="{BB962C8B-B14F-4D97-AF65-F5344CB8AC3E}">
        <p14:creationId xmlns:p14="http://schemas.microsoft.com/office/powerpoint/2010/main" val="280284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218365" y="1241946"/>
            <a:ext cx="11647734" cy="5349923"/>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82137" y="1624084"/>
            <a:ext cx="11483961" cy="4539191"/>
          </a:xfrm>
          <a:prstGeom prst="rect">
            <a:avLst/>
          </a:prstGeom>
        </p:spPr>
        <p:txBody>
          <a:bodyPr wrap="square">
            <a:spAutoFit/>
          </a:bodyPr>
          <a:lstStyle/>
          <a:p>
            <a:pPr algn="just">
              <a:lnSpc>
                <a:spcPct val="150000"/>
              </a:lnSpc>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1.</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lặp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nhịp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2.</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i="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ổ </a:t>
            </a:r>
            <a:r>
              <a:rPr lang="en-US" sz="2800" dirty="0" err="1">
                <a:latin typeface="Times New Roman" panose="02020603050405020304" pitchFamily="18" charset="0"/>
                <a:ea typeface="Times New Roman" panose="02020603050405020304" pitchFamily="18" charset="0"/>
              </a:rPr>
              <a:t>trứng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nỗi</a:t>
            </a:r>
            <a:r>
              <a:rPr lang="en-US" sz="2800" dirty="0">
                <a:latin typeface="Times New Roman" panose="02020603050405020304" pitchFamily="18" charset="0"/>
                <a:ea typeface="Times New Roman" panose="02020603050405020304" pitchFamily="18" charset="0"/>
              </a:rPr>
              <a:t> lo </a:t>
            </a:r>
            <a:r>
              <a:rPr lang="en-US" sz="2800" dirty="0" err="1">
                <a:latin typeface="Times New Roman" panose="02020603050405020304" pitchFamily="18" charset="0"/>
                <a:ea typeface="Times New Roman" panose="02020603050405020304" pitchFamily="18" charset="0"/>
              </a:rPr>
              <a:t>lắng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niềm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4220679" y="370709"/>
            <a:ext cx="3806876" cy="523220"/>
          </a:xfrm>
          <a:prstGeom prst="rect">
            <a:avLst/>
          </a:prstGeom>
        </p:spPr>
        <p:txBody>
          <a:bodyPr wrap="none">
            <a:spAutoFit/>
          </a:bodyPr>
          <a:lstStyle/>
          <a:p>
            <a:pPr>
              <a:spcAft>
                <a:spcPts val="0"/>
              </a:spcAft>
            </a:pPr>
            <a:r>
              <a:rPr lang="vi-VN" sz="2800" b="1" dirty="0">
                <a:solidFill>
                  <a:srgbClr val="FF0000"/>
                </a:solidFill>
                <a:latin typeface="Times New Roman" panose="02020603050405020304" pitchFamily="18" charset="0"/>
                <a:ea typeface="Times New Roman" panose="02020603050405020304" pitchFamily="18" charset="0"/>
              </a:rPr>
              <a:t>*GỢI Ý ĐÁP ÁN</a:t>
            </a:r>
            <a:r>
              <a:rPr lang="en-US" sz="2800" b="1" dirty="0">
                <a:solidFill>
                  <a:srgbClr val="FF0000"/>
                </a:solidFill>
                <a:latin typeface="Times New Roman" panose="02020603050405020304" pitchFamily="18" charset="0"/>
                <a:ea typeface="Times New Roman" panose="02020603050405020304" pitchFamily="18" charset="0"/>
              </a:rPr>
              <a:t> ĐỀ 3</a:t>
            </a:r>
            <a:r>
              <a:rPr lang="vi-VN" sz="2800" b="1" dirty="0">
                <a:solidFill>
                  <a:srgbClr val="FF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62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7798" y="403578"/>
            <a:ext cx="10686196" cy="954107"/>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ổ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l="40240" t="28139" r="38551" b="47954"/>
          <a:stretch>
            <a:fillRect/>
          </a:stretch>
        </p:blipFill>
        <p:spPr bwMode="auto">
          <a:xfrm>
            <a:off x="627797" y="1624085"/>
            <a:ext cx="10959151" cy="4885898"/>
          </a:xfrm>
          <a:prstGeom prst="rect">
            <a:avLst/>
          </a:prstGeom>
          <a:noFill/>
          <a:ln>
            <a:noFill/>
          </a:ln>
        </p:spPr>
      </p:pic>
    </p:spTree>
    <p:extLst>
      <p:ext uri="{BB962C8B-B14F-4D97-AF65-F5344CB8AC3E}">
        <p14:creationId xmlns:p14="http://schemas.microsoft.com/office/powerpoint/2010/main" val="359808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286603" y="1255594"/>
            <a:ext cx="11579495" cy="4763069"/>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382137" y="1658793"/>
            <a:ext cx="11532358" cy="3970318"/>
          </a:xfrm>
          <a:prstGeom prst="rect">
            <a:avLst/>
          </a:prstGeom>
        </p:spPr>
        <p:txBody>
          <a:bodyPr wrap="square">
            <a:spAutoFit/>
          </a:bodyPr>
          <a:lstStyle/>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Ổ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rơm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trứng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mơ</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Khắp</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đốm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trắng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Lông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óng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“Khắp mình hoa đốm trắng”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Tính từ chỉ màu sắc: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hồng, đốm trắng, vàng 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ức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hài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hòa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941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611" y="678555"/>
            <a:ext cx="7465505" cy="584775"/>
          </a:xfrm>
          <a:prstGeom prst="rect">
            <a:avLst/>
          </a:prstGeom>
        </p:spPr>
        <p:txBody>
          <a:bodyPr wrap="none">
            <a:spAutoFit/>
          </a:bodyPr>
          <a:lstStyle/>
          <a:p>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chút</a:t>
            </a:r>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trứng</a:t>
            </a:r>
            <a:r>
              <a:rPr lang="en-US" sz="32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3" name="Picture 2" descr="soan-bai-tieng-ga-trua-cua-xuan-quyn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824" y="1637732"/>
            <a:ext cx="7424382" cy="4858602"/>
          </a:xfrm>
          <a:prstGeom prst="rect">
            <a:avLst/>
          </a:prstGeom>
          <a:noFill/>
          <a:ln>
            <a:noFill/>
          </a:ln>
        </p:spPr>
      </p:pic>
    </p:spTree>
    <p:extLst>
      <p:ext uri="{BB962C8B-B14F-4D97-AF65-F5344CB8AC3E}">
        <p14:creationId xmlns:p14="http://schemas.microsoft.com/office/powerpoint/2010/main" val="222024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982638"/>
            <a:ext cx="11483961" cy="5404513"/>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720509" y="1628015"/>
            <a:ext cx="10948328" cy="4031873"/>
          </a:xfrm>
          <a:prstGeom prst="rect">
            <a:avLst/>
          </a:prstGeom>
        </p:spPr>
        <p:txBody>
          <a:bodyPr wrap="square">
            <a:spAutoFit/>
          </a:bodyPr>
          <a:lstStyle/>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trưa</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khum</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soi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trứng</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chắt</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chiu</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Cho con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mái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ấp</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khum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soi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láy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chắt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chiu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vi-VN" sz="3200" i="1" dirty="0">
                <a:latin typeface="Times New Roman" panose="02020603050405020304" pitchFamily="18" charset="0"/>
                <a:ea typeface="Times New Roman" panose="02020603050405020304" pitchFamily="18" charset="0"/>
                <a:cs typeface="Times New Roman" panose="02020603050405020304" pitchFamily="18" charset="0"/>
              </a:rPr>
              <a:t>-&gt;</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thôn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tần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tảo</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chịu</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chịu</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khó</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chắt</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chiu</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lo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toan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vất</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vả</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75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6538" y="446542"/>
            <a:ext cx="9369873" cy="523220"/>
          </a:xfrm>
          <a:prstGeom prst="rect">
            <a:avLst/>
          </a:prstGeom>
        </p:spPr>
        <p:txBody>
          <a:bodyPr wrap="none">
            <a:spAutoFit/>
          </a:bodyPr>
          <a:lstStyle/>
          <a:p>
            <a:pPr algn="just">
              <a:spcAft>
                <a:spcPts val="0"/>
              </a:spcAft>
            </a:pP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Hình</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ảnh</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nỗi</a:t>
            </a:r>
            <a:r>
              <a:rPr lang="en-US" sz="2800" b="1" dirty="0">
                <a:solidFill>
                  <a:srgbClr val="1D1B11"/>
                </a:solidFill>
                <a:latin typeface="Times New Roman" panose="02020603050405020304" pitchFamily="18" charset="0"/>
                <a:ea typeface="Times New Roman" panose="02020603050405020304" pitchFamily="18" charset="0"/>
              </a:rPr>
              <a:t> lo </a:t>
            </a:r>
            <a:r>
              <a:rPr lang="en-US" sz="2800" b="1" dirty="0" err="1">
                <a:solidFill>
                  <a:srgbClr val="1D1B11"/>
                </a:solidFill>
                <a:latin typeface="Times New Roman" panose="02020603050405020304" pitchFamily="18" charset="0"/>
                <a:ea typeface="Times New Roman" panose="02020603050405020304" pitchFamily="18" charset="0"/>
              </a:rPr>
              <a:t>lắng</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của</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bà</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và</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niềm</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vui</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tuổi</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thơ</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của</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cháu</a:t>
            </a:r>
            <a:r>
              <a:rPr lang="en-US" sz="2800" b="1" dirty="0">
                <a:solidFill>
                  <a:srgbClr val="1D1B11"/>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l="45587" t="30966" r="39104" b="45679"/>
          <a:stretch>
            <a:fillRect/>
          </a:stretch>
        </p:blipFill>
        <p:spPr bwMode="auto">
          <a:xfrm>
            <a:off x="1361818" y="1282890"/>
            <a:ext cx="8846706" cy="5254388"/>
          </a:xfrm>
          <a:prstGeom prst="rect">
            <a:avLst/>
          </a:prstGeom>
          <a:noFill/>
          <a:ln>
            <a:noFill/>
          </a:ln>
        </p:spPr>
      </p:pic>
    </p:spTree>
    <p:extLst>
      <p:ext uri="{BB962C8B-B14F-4D97-AF65-F5344CB8AC3E}">
        <p14:creationId xmlns:p14="http://schemas.microsoft.com/office/powerpoint/2010/main" val="2856631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13900" y="750626"/>
            <a:ext cx="11599964" cy="5636525"/>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84180" y="1060509"/>
            <a:ext cx="11259403" cy="5016758"/>
          </a:xfrm>
          <a:prstGeom prst="rect">
            <a:avLst/>
          </a:prstGeom>
        </p:spPr>
        <p:txBody>
          <a:bodyPr wrap="square">
            <a:spAutoFit/>
          </a:bodyPr>
          <a:lstStyle/>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Cứ</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năm</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gió</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đông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tới</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lo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đàn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toi</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Mong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đừng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sương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muối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bán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gà</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quần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áo</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mới</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hằng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quãng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dài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triền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miên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lo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âu</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Cho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liền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trẻo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58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269242"/>
            <a:ext cx="11483961"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08063" y="1658793"/>
            <a:ext cx="11232108" cy="3970318"/>
          </a:xfrm>
          <a:prstGeom prst="rect">
            <a:avLst/>
          </a:prstGeom>
        </p:spPr>
        <p:txBody>
          <a:bodyPr wrap="square">
            <a:spAutoFit/>
          </a:bodyPr>
          <a:lstStyle/>
          <a:p>
            <a:pPr algn="just">
              <a:spcAft>
                <a:spcPts val="0"/>
              </a:spcAft>
            </a:pP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b="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Ôi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quần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chéo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go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dài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quét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bâu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sột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soạt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04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286603" y="859809"/>
            <a:ext cx="11579495" cy="5486399"/>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14887" y="1186572"/>
            <a:ext cx="11218460" cy="4832092"/>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chút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tha thiết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la, to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Bà chăm lo cho đàn gà, nâng niu những quả trứng với niềm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ước nhỏ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oi để cuối năm bán gà mua cho cháu quần áo mới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lo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toan</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quan tâm.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817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00251" y="109183"/>
            <a:ext cx="11565848" cy="6578220"/>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68741" y="109183"/>
            <a:ext cx="11095630" cy="6555641"/>
          </a:xfrm>
          <a:prstGeom prst="rect">
            <a:avLst/>
          </a:prstGeom>
        </p:spPr>
        <p:txBody>
          <a:bodyPr wrap="square">
            <a:spAutoFit/>
          </a:bodyPr>
          <a:lstStyle/>
          <a:p>
            <a:pPr algn="ct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4</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Những suy tư của người chiến sĩ được gợi ra qua những hình ảnh nào? Từ đó em có cảm nhận gì về những suy tư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trưa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mơ</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5.</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6.</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ái quát đặc sắc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nội dung, ý nghĩa của bài thơ.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61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409433" y="1119116"/>
            <a:ext cx="11456665" cy="4653887"/>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586853" y="1385837"/>
            <a:ext cx="11101823" cy="3970318"/>
          </a:xfrm>
          <a:prstGeom prst="rect">
            <a:avLst/>
          </a:prstGeom>
        </p:spPr>
        <p:txBody>
          <a:bodyPr wrap="square">
            <a:spAutoFit/>
          </a:bodyPr>
          <a:lstStyle/>
          <a:p>
            <a:pPr>
              <a:spcAft>
                <a:spcPts val="0"/>
              </a:spcAft>
            </a:pPr>
            <a:r>
              <a:rPr lang="en-US" sz="2800" b="1" dirty="0">
                <a:solidFill>
                  <a:srgbClr val="0070C0"/>
                </a:solidFill>
                <a:latin typeface="Times New Roman" panose="02020603050405020304" pitchFamily="18" charset="0"/>
                <a:ea typeface="Times New Roman" panose="02020603050405020304" pitchFamily="18" charset="0"/>
              </a:rPr>
              <a:t>2. </a:t>
            </a:r>
            <a:r>
              <a:rPr lang="en-US" sz="2800" b="1" dirty="0" err="1">
                <a:solidFill>
                  <a:srgbClr val="0070C0"/>
                </a:solidFill>
                <a:latin typeface="Times New Roman" panose="02020603050405020304" pitchFamily="18" charset="0"/>
                <a:ea typeface="Times New Roman" panose="02020603050405020304" pitchFamily="18" charset="0"/>
              </a:rPr>
              <a:t>Hình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ảnh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mẹ</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trong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kí</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ức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người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lính</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800" b="1" dirty="0">
                <a:solidFill>
                  <a:srgbClr val="0070C0"/>
                </a:solidFill>
                <a:latin typeface="Times New Roman" panose="02020603050405020304" pitchFamily="18" charset="0"/>
                <a:ea typeface="MS Mincho"/>
              </a:rPr>
              <a:t>a. </a:t>
            </a:r>
            <a:r>
              <a:rPr lang="vi-VN" sz="2800" b="1" dirty="0">
                <a:solidFill>
                  <a:srgbClr val="0070C0"/>
                </a:solidFill>
                <a:latin typeface="Times New Roman" panose="02020603050405020304" pitchFamily="18" charset="0"/>
                <a:ea typeface="MS Mincho"/>
              </a:rPr>
              <a:t>Hoàn </a:t>
            </a:r>
            <a:r>
              <a:rPr lang="en-US" sz="2800" b="1" dirty="0">
                <a:solidFill>
                  <a:srgbClr val="0070C0"/>
                </a:solidFill>
                <a:latin typeface="Times New Roman" panose="02020603050405020304" pitchFamily="18" charset="0"/>
                <a:ea typeface="MS Mincho"/>
              </a:rPr>
              <a:t>c</a:t>
            </a:r>
            <a:r>
              <a:rPr lang="vi-VN" sz="2800" b="1" dirty="0">
                <a:solidFill>
                  <a:srgbClr val="0070C0"/>
                </a:solidFill>
                <a:latin typeface="Times New Roman" panose="02020603050405020304" pitchFamily="18" charset="0"/>
                <a:ea typeface="MS Mincho"/>
              </a:rPr>
              <a:t>ảnh gợi nhắc người lính nhớ về mẹ</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Trên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đường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hành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quân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ra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mặt</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trận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anh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gặp</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lá</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cơm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nếp</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Chính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hương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vị</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của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lá</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cơm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nếp</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đã</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gợi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cho</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anh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nhớ</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đến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hình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ảnh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thân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thương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của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người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mẹ</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bên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bếp</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lửa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đang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nấu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xôi</a:t>
            </a:r>
            <a:r>
              <a:rPr lang="en-US" sz="28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800" b="1" dirty="0">
                <a:solidFill>
                  <a:srgbClr val="0070C0"/>
                </a:solidFill>
                <a:latin typeface="Times New Roman" panose="02020603050405020304" pitchFamily="18" charset="0"/>
                <a:ea typeface="Times New Roman" panose="02020603050405020304" pitchFamily="18" charset="0"/>
              </a:rPr>
              <a:t>b. </a:t>
            </a:r>
            <a:r>
              <a:rPr lang="en-US" sz="2800" b="1" dirty="0" err="1">
                <a:solidFill>
                  <a:srgbClr val="0070C0"/>
                </a:solidFill>
                <a:latin typeface="Times New Roman" panose="02020603050405020304" pitchFamily="18" charset="0"/>
                <a:ea typeface="Times New Roman" panose="02020603050405020304" pitchFamily="18" charset="0"/>
              </a:rPr>
              <a:t>Hình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ảnh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mẹ</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trong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kí</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ức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người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lính</a:t>
            </a:r>
            <a:endParaRPr lang="en-US" sz="2400" dirty="0">
              <a:latin typeface="Times New Roman" panose="02020603050405020304" pitchFamily="18" charset="0"/>
              <a:ea typeface="Times New Roman" panose="02020603050405020304" pitchFamily="18" charset="0"/>
            </a:endParaRPr>
          </a:p>
          <a:p>
            <a:pPr algn="just">
              <a:spcAft>
                <a:spcPts val="0"/>
              </a:spcAft>
              <a:tabLst>
                <a:tab pos="248920" algn="l"/>
              </a:tabLst>
            </a:pP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Mẹ</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tần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tảo</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chăm</a:t>
            </a:r>
            <a:r>
              <a:rPr lang="en-US" sz="2800" dirty="0">
                <a:solidFill>
                  <a:srgbClr val="0D0D0D"/>
                </a:solidFill>
                <a:latin typeface="Times New Roman" panose="02020603050405020304" pitchFamily="18" charset="0"/>
                <a:ea typeface="MS Mincho"/>
              </a:rPr>
              <a:t> lo </a:t>
            </a:r>
            <a:r>
              <a:rPr lang="en-US" sz="2800" dirty="0" err="1">
                <a:solidFill>
                  <a:srgbClr val="0D0D0D"/>
                </a:solidFill>
                <a:latin typeface="Times New Roman" panose="02020603050405020304" pitchFamily="18" charset="0"/>
                <a:ea typeface="MS Mincho"/>
              </a:rPr>
              <a:t>cuộc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sống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gia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đình</a:t>
            </a:r>
            <a:r>
              <a:rPr lang="en-US" sz="28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lgn="just">
              <a:spcAft>
                <a:spcPts val="0"/>
              </a:spcAft>
              <a:tabLst>
                <a:tab pos="248920" algn="l"/>
              </a:tabLst>
            </a:pP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Mẹ</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yêu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thương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các</a:t>
            </a:r>
            <a:r>
              <a:rPr lang="en-US" sz="2800" dirty="0">
                <a:solidFill>
                  <a:srgbClr val="0D0D0D"/>
                </a:solidFill>
                <a:latin typeface="Times New Roman" panose="02020603050405020304" pitchFamily="18" charset="0"/>
                <a:ea typeface="MS Mincho"/>
              </a:rPr>
              <a:t> con.</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Mẹ</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giản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dị</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mộc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mạc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chất</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phác</a:t>
            </a:r>
            <a:r>
              <a:rPr lang="en-US" sz="2800" dirty="0">
                <a:solidFill>
                  <a:srgbClr val="0D0D0D"/>
                </a:solidFill>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351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163773" y="1050878"/>
            <a:ext cx="11764370" cy="5595582"/>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32998" y="1217179"/>
            <a:ext cx="11382233" cy="5262979"/>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Tiếng gà trưa gợi những suy tư về hạnh phúc: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Tiếng gà trưa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phúc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mơ</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trứng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220677" y="210293"/>
            <a:ext cx="3806876" cy="523220"/>
          </a:xfrm>
          <a:prstGeom prst="rect">
            <a:avLst/>
          </a:prstGeom>
        </p:spPr>
        <p:txBody>
          <a:bodyPr wrap="none">
            <a:spAutoFit/>
          </a:bodyPr>
          <a:lstStyle/>
          <a:p>
            <a:pPr>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ĐỀ 4</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11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269242"/>
            <a:ext cx="11483961"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28535" y="1658793"/>
            <a:ext cx="11191164" cy="3970318"/>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mơ</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16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68491" y="750626"/>
            <a:ext cx="11497608" cy="5268037"/>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52735" y="1151173"/>
            <a:ext cx="11129119" cy="4401205"/>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xóm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“ổ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k</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1693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528549"/>
            <a:ext cx="11483961" cy="3957852"/>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82137" y="2476423"/>
            <a:ext cx="11483961" cy="2062103"/>
          </a:xfrm>
          <a:prstGeom prst="rect">
            <a:avLst/>
          </a:prstGeom>
        </p:spPr>
        <p:txBody>
          <a:bodyPr wrap="square">
            <a:spAutoFit/>
          </a:bodyPr>
          <a:lstStyle/>
          <a:p>
            <a:pPr algn="just">
              <a:spcAft>
                <a:spcPts val="0"/>
              </a:spcAft>
            </a:pPr>
            <a:r>
              <a:rPr lang="en-US" sz="3200" b="1" dirty="0" err="1">
                <a:latin typeface="Times New Roman" panose="02020603050405020304" pitchFamily="18" charset="0"/>
                <a:ea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rPr>
              <a:t> 5.</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hãy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chỉ</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nét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đẹp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tâm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hồn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lính</a:t>
            </a:r>
            <a:r>
              <a:rPr lang="en-US" sz="3200" dirty="0">
                <a:latin typeface="Times New Roman" panose="02020603050405020304" pitchFamily="18" charset="0"/>
                <a:ea typeface="Times New Roman" panose="02020603050405020304" pitchFamily="18" charset="0"/>
              </a:rPr>
              <a:t>:</a:t>
            </a:r>
          </a:p>
          <a:p>
            <a:pPr marL="342900" lvl="0" indent="-342900" algn="just">
              <a:spcAft>
                <a:spcPts val="0"/>
              </a:spcAft>
              <a:buFont typeface="Times New Roman" panose="02020603050405020304" pitchFamily="18" charset="0"/>
              <a:buChar char="-"/>
            </a:pP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yêu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hương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thắm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thiết</a:t>
            </a:r>
            <a:r>
              <a:rPr lang="en-US" sz="3200" dirty="0">
                <a:latin typeface="Times New Roman" panose="02020603050405020304" pitchFamily="18" charset="0"/>
                <a:ea typeface="Times New Roman" panose="02020603050405020304" pitchFamily="18" charset="0"/>
              </a:rPr>
              <a:t>;</a:t>
            </a:r>
          </a:p>
          <a:p>
            <a:pPr marL="342900" lvl="0" indent="-342900" algn="just">
              <a:spcAft>
                <a:spcPts val="0"/>
              </a:spcAft>
              <a:buFont typeface="Times New Roman" panose="02020603050405020304" pitchFamily="18" charset="0"/>
              <a:buChar char="-"/>
            </a:pPr>
            <a:r>
              <a:rPr lang="en-US" sz="3200" dirty="0" err="1">
                <a:latin typeface="Times New Roman" panose="02020603050405020304" pitchFamily="18" charset="0"/>
                <a:ea typeface="Times New Roman" panose="02020603050405020304" pitchFamily="18" charset="0"/>
              </a:rPr>
              <a:t>Luôn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nâng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niu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trọng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kỉ</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niệm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đẹp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tuổi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rPr>
              <a:t>;</a:t>
            </a:r>
          </a:p>
          <a:p>
            <a:pPr marL="342900" lvl="0" indent="-342900" algn="just">
              <a:spcAft>
                <a:spcPts val="0"/>
              </a:spcAft>
              <a:buFont typeface="Times New Roman" panose="02020603050405020304" pitchFamily="18" charset="0"/>
              <a:buChar char="-"/>
            </a:pP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yêu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Tổ</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quốc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sẵn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sàng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chiến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đấu</a:t>
            </a:r>
            <a:r>
              <a:rPr lang="en-US" sz="3200" dirty="0">
                <a:latin typeface="Times New Roman" panose="02020603050405020304" pitchFamily="18" charset="0"/>
                <a:ea typeface="Times New Roman" panose="02020603050405020304" pitchFamily="18" charset="0"/>
              </a:rPr>
              <a:t> hi </a:t>
            </a:r>
            <a:r>
              <a:rPr lang="en-US" sz="3200" dirty="0" err="1">
                <a:latin typeface="Times New Roman" panose="02020603050405020304" pitchFamily="18" charset="0"/>
                <a:ea typeface="Times New Roman" panose="02020603050405020304" pitchFamily="18" charset="0"/>
              </a:rPr>
              <a:t>sinh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418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846161"/>
            <a:ext cx="11483961" cy="5377218"/>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88581" y="1193787"/>
            <a:ext cx="11177517" cy="4832092"/>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6.</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dung,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dung -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Ý nghĩa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thiêng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liêng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1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668740" y="1716163"/>
            <a:ext cx="10836323" cy="4793818"/>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1585825" y="342796"/>
            <a:ext cx="9076583" cy="1077218"/>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ĐƯA CON ĐI HỌC </a:t>
            </a:r>
            <a:endParaRPr lang="en-US" sz="3200" dirty="0">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cs typeface="Times New Roman" panose="02020603050405020304" pitchFamily="18" charset="0"/>
              </a:rPr>
              <a:t>Tế</a:t>
            </a:r>
            <a:r>
              <a:rPr lang="en-US" sz="3200" b="1" dirty="0">
                <a:solidFill>
                  <a:srgbClr val="1D1B11"/>
                </a:solidFill>
                <a:latin typeface="Times New Roman" panose="02020603050405020304" pitchFamily="18" charset="0"/>
                <a:cs typeface="Times New Roman" panose="02020603050405020304" pitchFamily="18" charset="0"/>
              </a:rPr>
              <a:t> </a:t>
            </a:r>
            <a:r>
              <a:rPr lang="en-US" sz="3200" b="1" dirty="0" err="1">
                <a:solidFill>
                  <a:srgbClr val="1D1B11"/>
                </a:solidFill>
                <a:latin typeface="Times New Roman" panose="02020603050405020304" pitchFamily="18" charset="0"/>
                <a:cs typeface="Times New Roman" panose="02020603050405020304" pitchFamily="18" charset="0"/>
              </a:rPr>
              <a:t>Hanh</a:t>
            </a:r>
            <a:endParaRPr lang="en-US" sz="3200" dirty="0">
              <a:effectLst/>
              <a:latin typeface="Times New Roman" panose="02020603050405020304" pitchFamily="18" charset="0"/>
              <a:cs typeface="Times New Roman" panose="02020603050405020304" pitchFamily="18" charset="0"/>
            </a:endParaRPr>
          </a:p>
        </p:txBody>
      </p:sp>
      <p:sp>
        <p:nvSpPr>
          <p:cNvPr id="4" name="Rectangle 3"/>
          <p:cNvSpPr/>
          <p:nvPr/>
        </p:nvSpPr>
        <p:spPr>
          <a:xfrm>
            <a:off x="3261815" y="1850914"/>
            <a:ext cx="7670042" cy="4524315"/>
          </a:xfrm>
          <a:prstGeom prst="rect">
            <a:avLst/>
          </a:prstGeom>
        </p:spPr>
        <p:txBody>
          <a:bodyPr wrap="square">
            <a:spAutoFit/>
          </a:bodyPr>
          <a:lstStyle/>
          <a:p>
            <a:pPr>
              <a:spcAft>
                <a:spcPts val="0"/>
              </a:spcAft>
            </a:pP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Sáng nay mùa thu sang</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Cha đưa con đi học</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Sương đọng cỏ bên đường</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Nắng lên ngời hạt ngọc</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Lúa đang thì ngậm sữa</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Xanh mướt cao ngập đầu</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Con nhìn quanh bỡ ngỡ</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Sao chẳng thấy trường đâu?</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765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600501" y="1194767"/>
            <a:ext cx="10822675"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1351127" y="1815152"/>
            <a:ext cx="9880979" cy="3046988"/>
          </a:xfrm>
          <a:prstGeom prst="rect">
            <a:avLst/>
          </a:prstGeom>
        </p:spPr>
        <p:txBody>
          <a:bodyPr wrap="square">
            <a:spAutoFit/>
          </a:bodyPr>
          <a:lstStyle/>
          <a:p>
            <a:pPr>
              <a:spcAft>
                <a:spcPts val="0"/>
              </a:spcAft>
            </a:pP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Hương lúa toả bao la</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Như hương thơm đất nước</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Con ơi đi với cha</a:t>
            </a:r>
            <a:b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Trường của con phía trước</a:t>
            </a:r>
            <a:br>
              <a:rPr lang="vi-VN" sz="32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Thu 1964</a:t>
            </a:r>
            <a:br>
              <a:rPr lang="vi-VN" sz="32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32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(Tế Hanh, </a:t>
            </a:r>
            <a:r>
              <a:rPr lang="vi-VN" sz="32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Khúc ca mới</a:t>
            </a:r>
            <a:r>
              <a:rPr lang="vi-VN" sz="32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NXB Văn học, 1966)</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51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477672" y="996286"/>
            <a:ext cx="11218459" cy="4763069"/>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77672" y="1675348"/>
            <a:ext cx="11081982" cy="3108543"/>
          </a:xfrm>
          <a:prstGeom prst="rect">
            <a:avLst/>
          </a:prstGeom>
        </p:spPr>
        <p:txBody>
          <a:bodyPr wrap="square">
            <a:spAutoFit/>
          </a:bodyPr>
          <a:lstStyle/>
          <a:p>
            <a:pPr algn="ct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5</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Hanh</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1. </a:t>
            </a:r>
            <a:r>
              <a:rPr lang="en-US" sz="2800" dirty="0" err="1">
                <a:solidFill>
                  <a:srgbClr val="0D0D0D"/>
                </a:solidFill>
                <a:latin typeface="Times New Roman" panose="02020603050405020304" pitchFamily="18" charset="0"/>
                <a:ea typeface="MS Mincho"/>
                <a:cs typeface="Times New Roman" panose="02020603050405020304" pitchFamily="18" charset="0"/>
              </a:rPr>
              <a:t>Bài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được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sáng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theo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thể</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nào</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2.</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Những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hình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ảnh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nào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đặc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biệt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gây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ấn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tượng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với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em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Từ</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những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hình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ảnh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đó</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hãy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mô</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tả</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không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gian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nghệ</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thuật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bài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3.</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câu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Lúa</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đang</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thì</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ngậm</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sữa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sử</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dụng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biện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pháp</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nghệ</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thuật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nào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Chỉ</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ra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dụng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của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biện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pháp</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nghệ</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thuật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đó</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95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996288"/>
            <a:ext cx="11483961" cy="5022376"/>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551281" y="1306873"/>
            <a:ext cx="11145672" cy="4401205"/>
          </a:xfrm>
          <a:prstGeom prst="rect">
            <a:avLst/>
          </a:prstGeom>
        </p:spPr>
        <p:txBody>
          <a:bodyPr wrap="square">
            <a:spAutoFit/>
          </a:bodyPr>
          <a:lstStyle/>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4.</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Em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hiểu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như</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thế</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nào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về</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những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câu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cuối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của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bài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Hương lúa toả bao la</a:t>
            </a:r>
            <a:b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Như hương thơm đất nước</a:t>
            </a:r>
            <a:b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Con ơi đi với cha</a:t>
            </a:r>
            <a:b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Trường của con phía trước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b="1" dirty="0">
                <a:solidFill>
                  <a:srgbClr val="0D0D0D"/>
                </a:solidFill>
                <a:latin typeface="Times New Roman" panose="02020603050405020304" pitchFamily="18" charset="0"/>
                <a:ea typeface="MS Mincho"/>
                <a:cs typeface="Times New Roman" panose="02020603050405020304" pitchFamily="18" charset="0"/>
              </a:rPr>
              <a:t>Câu 5.</a:t>
            </a:r>
            <a:r>
              <a:rPr lang="vi-VN" sz="2800" dirty="0">
                <a:solidFill>
                  <a:srgbClr val="0D0D0D"/>
                </a:solidFill>
                <a:latin typeface="Times New Roman" panose="02020603050405020304" pitchFamily="18" charset="0"/>
                <a:ea typeface="MS Mincho"/>
                <a:cs typeface="Times New Roman" panose="02020603050405020304" pitchFamily="18" charset="0"/>
              </a:rPr>
              <a:t> Bài thơ thể hiện tình cảm của người cha dành cho con như thế nào?</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b="1" dirty="0">
                <a:solidFill>
                  <a:srgbClr val="0D0D0D"/>
                </a:solidFill>
                <a:latin typeface="Times New Roman" panose="02020603050405020304" pitchFamily="18" charset="0"/>
                <a:ea typeface="MS Mincho"/>
                <a:cs typeface="Times New Roman" panose="02020603050405020304" pitchFamily="18" charset="0"/>
              </a:rPr>
              <a:t>Câu 6.</a:t>
            </a:r>
            <a:r>
              <a:rPr lang="vi-VN" sz="2800" dirty="0">
                <a:solidFill>
                  <a:srgbClr val="0D0D0D"/>
                </a:solidFill>
                <a:latin typeface="Times New Roman" panose="02020603050405020304" pitchFamily="18" charset="0"/>
                <a:ea typeface="MS Mincho"/>
                <a:cs typeface="Times New Roman" panose="02020603050405020304" pitchFamily="18" charset="0"/>
              </a:rPr>
              <a:t> Kể tên một số tác phẩm văn học cũng viết về tình cảm cha con và cảm xúc trong ngày đầu đến trường.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7.</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ngày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đầu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đến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trường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em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có</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cảm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xúc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như</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thế</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nào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Hãy</a:t>
            </a:r>
            <a:r>
              <a:rPr lang="en-US" sz="2800" dirty="0">
                <a:solidFill>
                  <a:srgbClr val="0D0D0D"/>
                </a:solidFill>
                <a:latin typeface="Times New Roman" panose="02020603050405020304" pitchFamily="18" charset="0"/>
                <a:ea typeface="MS Mincho"/>
                <a:cs typeface="Times New Roman" panose="02020603050405020304" pitchFamily="18" charset="0"/>
              </a:rPr>
              <a:t> chia </a:t>
            </a:r>
            <a:r>
              <a:rPr lang="en-US" sz="2800" dirty="0" err="1">
                <a:solidFill>
                  <a:srgbClr val="0D0D0D"/>
                </a:solidFill>
                <a:latin typeface="Times New Roman" panose="02020603050405020304" pitchFamily="18" charset="0"/>
                <a:ea typeface="MS Mincho"/>
                <a:cs typeface="Times New Roman" panose="02020603050405020304" pitchFamily="18" charset="0"/>
              </a:rPr>
              <a:t>sẻ</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với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bạn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cảm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xúc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của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mình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ngày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đặc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biệt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đó</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30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473958"/>
            <a:ext cx="11483961" cy="4544705"/>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91319" y="1874237"/>
            <a:ext cx="11374779" cy="3539430"/>
          </a:xfrm>
          <a:prstGeom prst="rect">
            <a:avLst/>
          </a:prstGeom>
        </p:spPr>
        <p:txBody>
          <a:bodyPr wrap="square">
            <a:spAutoFit/>
          </a:bodyPr>
          <a:lstStyle/>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1. </a:t>
            </a:r>
            <a:r>
              <a:rPr lang="en-US" sz="2800" dirty="0" err="1">
                <a:solidFill>
                  <a:srgbClr val="0D0D0D"/>
                </a:solidFill>
                <a:latin typeface="Times New Roman" panose="02020603050405020304" pitchFamily="18" charset="0"/>
                <a:ea typeface="MS Mincho"/>
                <a:cs typeface="Times New Roman" panose="02020603050405020304" pitchFamily="18" charset="0"/>
              </a:rPr>
              <a:t>Bài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được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sáng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theo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thể</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năm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chữ</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2.</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Những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hình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ảnh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đặc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biệt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gây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ấn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tượng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với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em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có</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thể</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là</a:t>
            </a:r>
            <a:r>
              <a:rPr lang="en-US" sz="2800" dirty="0">
                <a:solidFill>
                  <a:srgbClr val="0D0D0D"/>
                </a:solidFill>
                <a:latin typeface="Times New Roman" panose="02020603050405020304" pitchFamily="18" charset="0"/>
                <a:ea typeface="MS Mincho"/>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đọng</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cỏ</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ngời</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hạt</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ngọc</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Lúa</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ngậm</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sữa</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mướt</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ngập</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không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gian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trẻo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thanh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bình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yên</a:t>
            </a:r>
            <a:r>
              <a:rPr lang="en-US" sz="2800" dirty="0">
                <a:solidFill>
                  <a:srgbClr val="0D0D0D"/>
                </a:solidFill>
                <a:latin typeface="Times New Roman" panose="02020603050405020304" pitchFamily="18" charset="0"/>
                <a:ea typeface="MS Mincho"/>
                <a:cs typeface="Times New Roman" panose="02020603050405020304" pitchFamily="18" charset="0"/>
              </a:rPr>
              <a:t> ả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một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buổi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sáng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mùa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thu</a:t>
            </a:r>
            <a:r>
              <a:rPr lang="en-US" sz="2800" dirty="0">
                <a:solidFill>
                  <a:srgbClr val="0D0D0D"/>
                </a:solidFill>
                <a:latin typeface="Times New Roman" panose="02020603050405020304" pitchFamily="18" charset="0"/>
                <a:ea typeface="MS Mincho"/>
                <a:cs typeface="Times New Roman" panose="02020603050405020304" pitchFamily="18" charset="0"/>
              </a:rPr>
              <a:t> ở </a:t>
            </a:r>
            <a:r>
              <a:rPr lang="en-US" sz="2800" dirty="0" err="1">
                <a:solidFill>
                  <a:srgbClr val="0D0D0D"/>
                </a:solidFill>
                <a:latin typeface="Times New Roman" panose="02020603050405020304" pitchFamily="18" charset="0"/>
                <a:ea typeface="MS Mincho"/>
                <a:cs typeface="Times New Roman" panose="02020603050405020304" pitchFamily="18" charset="0"/>
              </a:rPr>
              <a:t>mọt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miền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quê</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3.</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câu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Lúa</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đang</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thì</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ngậm</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sữa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đã</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sử</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dụng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biện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pháp</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nghệ</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thuật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ẩn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dụ</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nhân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hoá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dụng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Làm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cho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câu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trở</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nên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gợi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hình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gợi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cảm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sinh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động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gần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gũi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thân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thiết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gắn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bó</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220679" y="377672"/>
            <a:ext cx="3806876" cy="523220"/>
          </a:xfrm>
          <a:prstGeom prst="rect">
            <a:avLst/>
          </a:prstGeom>
        </p:spPr>
        <p:txBody>
          <a:bodyPr wrap="none">
            <a:spAutoFit/>
          </a:bodyPr>
          <a:lstStyle/>
          <a:p>
            <a:pPr algn="ctr">
              <a:spcAft>
                <a:spcPts val="0"/>
              </a:spcAft>
            </a:pPr>
            <a:r>
              <a:rPr lang="en-US" sz="2800" b="1" dirty="0">
                <a:solidFill>
                  <a:srgbClr val="FF0000"/>
                </a:solidFill>
                <a:latin typeface="Times New Roman" panose="02020603050405020304" pitchFamily="18" charset="0"/>
                <a:ea typeface="MS Mincho"/>
                <a:cs typeface="Times New Roman" panose="02020603050405020304" pitchFamily="18" charset="0"/>
              </a:rPr>
              <a:t>*GỢI Ý ĐÁP ÁN ĐỀ 5:</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5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464024" y="1132763"/>
            <a:ext cx="11402074" cy="4599297"/>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Rectangle 4"/>
          <p:cNvSpPr/>
          <p:nvPr/>
        </p:nvSpPr>
        <p:spPr>
          <a:xfrm>
            <a:off x="658189" y="1522766"/>
            <a:ext cx="11013743" cy="4031873"/>
          </a:xfrm>
          <a:prstGeom prst="rect">
            <a:avLst/>
          </a:prstGeom>
        </p:spPr>
        <p:txBody>
          <a:bodyPr wrap="square">
            <a:spAutoFit/>
          </a:bodyPr>
          <a:lstStyle/>
          <a:p>
            <a:pPr algn="just">
              <a:spcAft>
                <a:spcPts val="0"/>
              </a:spcAft>
              <a:tabLst>
                <a:tab pos="1386840" algn="l"/>
              </a:tabLst>
            </a:pPr>
            <a:r>
              <a:rPr lang="en-US" sz="3200" b="1" dirty="0">
                <a:solidFill>
                  <a:srgbClr val="0070C0"/>
                </a:solidFill>
                <a:latin typeface="Times New Roman" panose="02020603050405020304" pitchFamily="18" charset="0"/>
                <a:ea typeface="MS Mincho"/>
                <a:cs typeface="Times New Roman" panose="02020603050405020304" pitchFamily="18" charset="0"/>
              </a:rPr>
              <a:t>3. </a:t>
            </a:r>
            <a:r>
              <a:rPr lang="en-US" sz="3200" b="1" dirty="0" err="1">
                <a:solidFill>
                  <a:srgbClr val="0070C0"/>
                </a:solidFill>
                <a:latin typeface="Times New Roman" panose="02020603050405020304" pitchFamily="18" charset="0"/>
                <a:ea typeface="MS Mincho"/>
                <a:cs typeface="Times New Roman" panose="02020603050405020304" pitchFamily="18" charset="0"/>
              </a:rPr>
              <a:t>Hình</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ảnh</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người</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070C0"/>
                </a:solidFill>
                <a:latin typeface="Times New Roman" panose="02020603050405020304" pitchFamily="18" charset="0"/>
                <a:ea typeface="MS Mincho"/>
                <a:cs typeface="Times New Roman" panose="02020603050405020304" pitchFamily="18" charset="0"/>
              </a:rPr>
              <a:t>lính</a:t>
            </a:r>
            <a:r>
              <a:rPr lang="en-US" sz="3200" b="1" dirty="0">
                <a:solidFill>
                  <a:srgbClr val="0070C0"/>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Yêu</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gia</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đình</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yêu</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quê</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hương</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đất</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nước</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có</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tâm</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hồn</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nhạy</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cảm</a:t>
            </a:r>
            <a:r>
              <a:rPr lang="en-US" sz="3200" b="1" dirty="0">
                <a:solidFill>
                  <a:srgbClr val="0D0D0D"/>
                </a:solidFill>
                <a:latin typeface="Times New Roman" panose="02020603050405020304" pitchFamily="18" charset="0"/>
                <a:ea typeface="MS Mincho"/>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45770" algn="l"/>
              </a:tabLst>
            </a:pP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lính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cơm</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nếp</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món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cơm</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nếp</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nấu</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món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dã</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mùi</a:t>
            </a:r>
            <a:r>
              <a:rPr lang="en-US" sz="32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2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32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61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269242"/>
            <a:ext cx="11483961"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44457" y="1658793"/>
            <a:ext cx="11159319" cy="3970318"/>
          </a:xfrm>
          <a:prstGeom prst="rect">
            <a:avLst/>
          </a:prstGeom>
        </p:spPr>
        <p:txBody>
          <a:bodyPr wrap="square">
            <a:spAutoFit/>
          </a:bodyPr>
          <a:lstStyle/>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4.</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Về</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những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câu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cuối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của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bài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thơ</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Hương lúa toả bao la</a:t>
            </a:r>
            <a:b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Như hương thơm đất nước</a:t>
            </a:r>
            <a:b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Con ơi đi với cha</a:t>
            </a:r>
            <a:b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Trường của con phía trước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i="1"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cổng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con.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66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204717" y="941696"/>
            <a:ext cx="11661382" cy="5076967"/>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39824" y="1443349"/>
            <a:ext cx="11368585" cy="4401205"/>
          </a:xfrm>
          <a:prstGeom prst="rect">
            <a:avLst/>
          </a:prstGeom>
        </p:spPr>
        <p:txBody>
          <a:bodyPr wrap="square">
            <a:spAutoFit/>
          </a:bodyPr>
          <a:lstStyle/>
          <a:p>
            <a:pPr>
              <a:spcAft>
                <a:spcPts val="0"/>
              </a:spcAft>
            </a:pPr>
            <a:r>
              <a:rPr lang="vi-VN" sz="2800" b="1" dirty="0">
                <a:solidFill>
                  <a:srgbClr val="0D0D0D"/>
                </a:solidFill>
                <a:latin typeface="Times New Roman" panose="02020603050405020304" pitchFamily="18" charset="0"/>
                <a:ea typeface="MS Mincho"/>
                <a:cs typeface="Times New Roman" panose="02020603050405020304" pitchFamily="18" charset="0"/>
              </a:rPr>
              <a:t>Câu 5.</a:t>
            </a:r>
            <a:r>
              <a:rPr lang="vi-VN" sz="2800" dirty="0">
                <a:solidFill>
                  <a:srgbClr val="0D0D0D"/>
                </a:solidFill>
                <a:latin typeface="Times New Roman" panose="02020603050405020304" pitchFamily="18" charset="0"/>
                <a:ea typeface="MS Mincho"/>
                <a:cs typeface="Times New Roman" panose="02020603050405020304" pitchFamily="18" charset="0"/>
              </a:rPr>
              <a:t> Bài thơ thể hiện tình cảm </a:t>
            </a:r>
            <a:r>
              <a:rPr lang="en-US" sz="2800" dirty="0" err="1">
                <a:solidFill>
                  <a:srgbClr val="0D0D0D"/>
                </a:solidFill>
                <a:latin typeface="Times New Roman" panose="02020603050405020304" pitchFamily="18" charset="0"/>
                <a:ea typeface="MS Mincho"/>
                <a:cs typeface="Times New Roman" panose="02020603050405020304" pitchFamily="18" charset="0"/>
              </a:rPr>
              <a:t>yêu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thương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thấu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hiểu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vi-VN" sz="2800" dirty="0">
                <a:solidFill>
                  <a:srgbClr val="0D0D0D"/>
                </a:solidFill>
                <a:latin typeface="Times New Roman" panose="02020603050405020304" pitchFamily="18" charset="0"/>
                <a:ea typeface="MS Mincho"/>
                <a:cs typeface="Times New Roman" panose="02020603050405020304" pitchFamily="18" charset="0"/>
              </a:rPr>
              <a:t>của người cha </a:t>
            </a:r>
            <a:r>
              <a:rPr lang="en-US" sz="2800" dirty="0" err="1">
                <a:solidFill>
                  <a:srgbClr val="0D0D0D"/>
                </a:solidFill>
                <a:latin typeface="Times New Roman" panose="02020603050405020304" pitchFamily="18" charset="0"/>
                <a:ea typeface="MS Mincho"/>
                <a:cs typeface="Times New Roman" panose="02020603050405020304" pitchFamily="18" charset="0"/>
              </a:rPr>
              <a:t>trước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đứa</a:t>
            </a:r>
            <a:r>
              <a:rPr lang="en-US" sz="2800" dirty="0">
                <a:solidFill>
                  <a:srgbClr val="0D0D0D"/>
                </a:solidFill>
                <a:latin typeface="Times New Roman" panose="02020603050405020304" pitchFamily="18" charset="0"/>
                <a:ea typeface="MS Mincho"/>
                <a:cs typeface="Times New Roman" panose="02020603050405020304" pitchFamily="18" charset="0"/>
              </a:rPr>
              <a:t> con </a:t>
            </a:r>
            <a:r>
              <a:rPr lang="en-US" sz="2800" dirty="0" err="1">
                <a:solidFill>
                  <a:srgbClr val="0D0D0D"/>
                </a:solidFill>
                <a:latin typeface="Times New Roman" panose="02020603050405020304" pitchFamily="18" charset="0"/>
                <a:ea typeface="MS Mincho"/>
                <a:cs typeface="Times New Roman" panose="02020603050405020304" pitchFamily="18" charset="0"/>
              </a:rPr>
              <a:t>bé</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bỏng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của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mình</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b="1" dirty="0">
                <a:solidFill>
                  <a:srgbClr val="0D0D0D"/>
                </a:solidFill>
                <a:latin typeface="Times New Roman" panose="02020603050405020304" pitchFamily="18" charset="0"/>
                <a:ea typeface="MS Mincho"/>
                <a:cs typeface="Times New Roman" panose="02020603050405020304" pitchFamily="18" charset="0"/>
              </a:rPr>
              <a:t>Câu 6.</a:t>
            </a:r>
            <a:r>
              <a:rPr lang="vi-VN" sz="2800" dirty="0">
                <a:solidFill>
                  <a:srgbClr val="0D0D0D"/>
                </a:solidFill>
                <a:latin typeface="Times New Roman" panose="02020603050405020304" pitchFamily="18" charset="0"/>
                <a:ea typeface="MS Mincho"/>
                <a:cs typeface="Times New Roman" panose="02020603050405020304" pitchFamily="18" charset="0"/>
              </a:rPr>
              <a:t> Kể tên một số tác phẩm văn học cũng viết về tình cảm cha con và cảm xúc trong ngày đầu đến trường: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phẩm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viết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về</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tình</a:t>
            </a:r>
            <a:r>
              <a:rPr lang="en-US" sz="2800" dirty="0">
                <a:solidFill>
                  <a:srgbClr val="0D0D0D"/>
                </a:solidFill>
                <a:latin typeface="Times New Roman" panose="02020603050405020304" pitchFamily="18" charset="0"/>
                <a:ea typeface="MS Mincho"/>
                <a:cs typeface="Times New Roman" panose="02020603050405020304" pitchFamily="18" charset="0"/>
              </a:rPr>
              <a:t> cha con: </a:t>
            </a:r>
            <a:r>
              <a:rPr lang="en-US" sz="2800" i="1" dirty="0" err="1">
                <a:solidFill>
                  <a:srgbClr val="0D0D0D"/>
                </a:solidFill>
                <a:latin typeface="Times New Roman" panose="02020603050405020304" pitchFamily="18" charset="0"/>
                <a:ea typeface="MS Mincho"/>
                <a:cs typeface="Times New Roman" panose="02020603050405020304" pitchFamily="18" charset="0"/>
              </a:rPr>
              <a:t>Những</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cánh</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buồm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Hoàng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Trung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Thông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Lão</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Hạc</a:t>
            </a:r>
            <a:r>
              <a:rPr lang="en-US" sz="2800" dirty="0">
                <a:solidFill>
                  <a:srgbClr val="0D0D0D"/>
                </a:solidFill>
                <a:latin typeface="Times New Roman" panose="02020603050405020304" pitchFamily="18" charset="0"/>
                <a:ea typeface="MS Mincho"/>
                <a:cs typeface="Times New Roman" panose="02020603050405020304" pitchFamily="18" charset="0"/>
              </a:rPr>
              <a:t> (Nam Cao); </a:t>
            </a:r>
            <a:r>
              <a:rPr lang="en-US" sz="2800" i="1" dirty="0" err="1">
                <a:solidFill>
                  <a:srgbClr val="0D0D0D"/>
                </a:solidFill>
                <a:latin typeface="Times New Roman" panose="02020603050405020304" pitchFamily="18" charset="0"/>
                <a:ea typeface="MS Mincho"/>
                <a:cs typeface="Times New Roman" panose="02020603050405020304" pitchFamily="18" charset="0"/>
              </a:rPr>
              <a:t>Chén</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đắng</a:t>
            </a:r>
            <a:r>
              <a:rPr lang="en-US" sz="2800" dirty="0">
                <a:solidFill>
                  <a:srgbClr val="0D0D0D"/>
                </a:solidFill>
                <a:latin typeface="Times New Roman" panose="02020603050405020304" pitchFamily="18" charset="0"/>
                <a:ea typeface="MS Mincho"/>
                <a:cs typeface="Times New Roman" panose="02020603050405020304" pitchFamily="18" charset="0"/>
              </a:rPr>
              <a:t> (Mai </a:t>
            </a:r>
            <a:r>
              <a:rPr lang="en-US" sz="2800" dirty="0" err="1">
                <a:solidFill>
                  <a:srgbClr val="0D0D0D"/>
                </a:solidFill>
                <a:latin typeface="Times New Roman" panose="02020603050405020304" pitchFamily="18" charset="0"/>
                <a:ea typeface="MS Mincho"/>
                <a:cs typeface="Times New Roman" panose="02020603050405020304" pitchFamily="18" charset="0"/>
              </a:rPr>
              <a:t>Văn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Phấn</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phẩm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viết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về</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ngày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đầu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tiên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đến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trường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Tôi</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đi</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học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Thanh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Tịnh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Cây</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phong</a:t>
            </a:r>
            <a:r>
              <a:rPr lang="en-US" sz="2800" i="1" dirty="0">
                <a:solidFill>
                  <a:srgbClr val="0D0D0D"/>
                </a:solidFill>
                <a:latin typeface="Times New Roman" panose="02020603050405020304" pitchFamily="18" charset="0"/>
                <a:ea typeface="MS Mincho"/>
                <a:cs typeface="Times New Roman" panose="02020603050405020304" pitchFamily="18" charset="0"/>
              </a:rPr>
              <a:t> non </a:t>
            </a:r>
            <a:r>
              <a:rPr lang="en-US" sz="2800" i="1" dirty="0" err="1">
                <a:solidFill>
                  <a:srgbClr val="0D0D0D"/>
                </a:solidFill>
                <a:latin typeface="Times New Roman" panose="02020603050405020304" pitchFamily="18" charset="0"/>
                <a:ea typeface="MS Mincho"/>
                <a:cs typeface="Times New Roman" panose="02020603050405020304" pitchFamily="18" charset="0"/>
              </a:rPr>
              <a:t>trùm</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khăn</a:t>
            </a:r>
            <a:r>
              <a:rPr lang="en-US" sz="2800" i="1" dirty="0">
                <a:solidFill>
                  <a:srgbClr val="0D0D0D"/>
                </a:solidFill>
                <a:latin typeface="Times New Roman" panose="02020603050405020304" pitchFamily="18" charset="0"/>
                <a:ea typeface="MS Mincho"/>
                <a:cs typeface="Times New Roman" panose="02020603050405020304" pitchFamily="18" charset="0"/>
              </a:rPr>
              <a:t> </a:t>
            </a:r>
            <a:r>
              <a:rPr lang="en-US" sz="2800" i="1" dirty="0" err="1">
                <a:solidFill>
                  <a:srgbClr val="0D0D0D"/>
                </a:solidFill>
                <a:latin typeface="Times New Roman" panose="02020603050405020304" pitchFamily="18" charset="0"/>
                <a:ea typeface="MS Mincho"/>
                <a:cs typeface="Times New Roman" panose="02020603050405020304" pitchFamily="18" charset="0"/>
              </a:rPr>
              <a:t>đỏ</a:t>
            </a:r>
            <a:r>
              <a:rPr lang="en-US" sz="2800" dirty="0">
                <a:solidFill>
                  <a:srgbClr val="0D0D0D"/>
                </a:solidFill>
                <a:latin typeface="Times New Roman" panose="02020603050405020304" pitchFamily="18" charset="0"/>
                <a:ea typeface="MS Mincho"/>
                <a:cs typeface="Times New Roman" panose="02020603050405020304" pitchFamily="18" charset="0"/>
              </a:rPr>
              <a:t> (C. </a:t>
            </a:r>
            <a:r>
              <a:rPr lang="en-US" sz="2800" dirty="0" err="1">
                <a:solidFill>
                  <a:srgbClr val="0D0D0D"/>
                </a:solidFill>
                <a:latin typeface="Times New Roman" panose="02020603050405020304" pitchFamily="18" charset="0"/>
                <a:ea typeface="MS Mincho"/>
                <a:cs typeface="Times New Roman" panose="02020603050405020304" pitchFamily="18" charset="0"/>
              </a:rPr>
              <a:t>Aimatov</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0D0D0D"/>
                </a:solidFill>
                <a:latin typeface="Times New Roman" panose="02020603050405020304" pitchFamily="18" charset="0"/>
                <a:ea typeface="MS Mincho"/>
                <a:cs typeface="Times New Roman" panose="02020603050405020304" pitchFamily="18" charset="0"/>
              </a:rPr>
              <a:t>Câu</a:t>
            </a:r>
            <a:r>
              <a:rPr lang="en-US" sz="2800" b="1" dirty="0">
                <a:solidFill>
                  <a:srgbClr val="0D0D0D"/>
                </a:solidFill>
                <a:latin typeface="Times New Roman" panose="02020603050405020304" pitchFamily="18" charset="0"/>
                <a:ea typeface="MS Mincho"/>
                <a:cs typeface="Times New Roman" panose="02020603050405020304" pitchFamily="18" charset="0"/>
              </a:rPr>
              <a:t> 7.</a:t>
            </a:r>
            <a:r>
              <a:rPr lang="en-US" sz="2800" dirty="0">
                <a:solidFill>
                  <a:srgbClr val="0D0D0D"/>
                </a:solidFill>
                <a:latin typeface="Times New Roman" panose="02020603050405020304" pitchFamily="18" charset="0"/>
                <a:ea typeface="MS Mincho"/>
                <a:cs typeface="Times New Roman" panose="02020603050405020304" pitchFamily="18" charset="0"/>
              </a:rPr>
              <a:t> HS </a:t>
            </a:r>
            <a:r>
              <a:rPr lang="en-US" sz="2800" dirty="0" err="1">
                <a:solidFill>
                  <a:srgbClr val="0D0D0D"/>
                </a:solidFill>
                <a:latin typeface="Times New Roman" panose="02020603050405020304" pitchFamily="18" charset="0"/>
                <a:ea typeface="MS Mincho"/>
                <a:cs typeface="Times New Roman" panose="02020603050405020304" pitchFamily="18" charset="0"/>
              </a:rPr>
              <a:t>tự</a:t>
            </a:r>
            <a:r>
              <a:rPr lang="en-US" sz="2800" dirty="0">
                <a:solidFill>
                  <a:srgbClr val="0D0D0D"/>
                </a:solidFill>
                <a:latin typeface="Times New Roman" panose="02020603050405020304" pitchFamily="18" charset="0"/>
                <a:ea typeface="MS Mincho"/>
                <a:cs typeface="Times New Roman" panose="02020603050405020304" pitchFamily="18" charset="0"/>
              </a:rPr>
              <a:t> chia </a:t>
            </a:r>
            <a:r>
              <a:rPr lang="en-US" sz="2800" dirty="0" err="1">
                <a:solidFill>
                  <a:srgbClr val="0D0D0D"/>
                </a:solidFill>
                <a:latin typeface="Times New Roman" panose="02020603050405020304" pitchFamily="18" charset="0"/>
                <a:ea typeface="MS Mincho"/>
                <a:cs typeface="Times New Roman" panose="02020603050405020304" pitchFamily="18" charset="0"/>
              </a:rPr>
              <a:t>sẻ</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những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trải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nghiệm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cảm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xúc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của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bản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thân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ngày</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đầu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đến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trường</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46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1269242"/>
            <a:ext cx="11483961" cy="474942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10421" y="1883391"/>
            <a:ext cx="11027391" cy="3046988"/>
          </a:xfrm>
          <a:prstGeom prst="rect">
            <a:avLst/>
          </a:prstGeom>
        </p:spPr>
        <p:txBody>
          <a:bodyPr wrap="square">
            <a:spAutoFit/>
          </a:bodyPr>
          <a:lstStyle/>
          <a:p>
            <a:pPr algn="ctr">
              <a:spcAft>
                <a:spcPts val="0"/>
              </a:spcAft>
              <a:tabLst>
                <a:tab pos="152400" algn="l"/>
              </a:tabLst>
            </a:pPr>
            <a:r>
              <a:rPr lang="de-DE" sz="3200" b="1" dirty="0">
                <a:solidFill>
                  <a:srgbClr val="0070C0"/>
                </a:solidFill>
                <a:latin typeface="Times New Roman" panose="02020603050405020304" pitchFamily="18" charset="0"/>
                <a:ea typeface="Times New Roman" panose="02020603050405020304" pitchFamily="18" charset="0"/>
              </a:rPr>
              <a:t>HƯỚNG DẪN TỰ HỌC</a:t>
            </a:r>
            <a:endParaRPr lang="en-US" sz="3200" dirty="0">
              <a:latin typeface="Times New Roman" panose="02020603050405020304" pitchFamily="18" charset="0"/>
              <a:ea typeface="Times New Roman" panose="02020603050405020304" pitchFamily="18" charset="0"/>
            </a:endParaRPr>
          </a:p>
          <a:p>
            <a:pPr algn="just">
              <a:spcAft>
                <a:spcPts val="0"/>
              </a:spcAft>
            </a:pP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Hoàn</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thiện</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các</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bài</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tập</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của</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buổi</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học</a:t>
            </a:r>
            <a:r>
              <a:rPr lang="en-US" sz="3200" dirty="0">
                <a:solidFill>
                  <a:srgbClr val="333333"/>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pPr>
            <a:r>
              <a:rPr lang="en-US" sz="3200" dirty="0">
                <a:solidFill>
                  <a:srgbClr val="333333"/>
                </a:solidFill>
                <a:latin typeface="Times New Roman" panose="02020603050405020304" pitchFamily="18" charset="0"/>
                <a:ea typeface="Times New Roman" panose="02020603050405020304" pitchFamily="18" charset="0"/>
              </a:rPr>
              <a:t>- </a:t>
            </a:r>
            <a:r>
              <a:rPr lang="de-DE" sz="3200" dirty="0">
                <a:solidFill>
                  <a:srgbClr val="000000"/>
                </a:solidFill>
                <a:latin typeface="Times New Roman" panose="02020603050405020304" pitchFamily="18" charset="0"/>
                <a:ea typeface="Times New Roman" panose="02020603050405020304" pitchFamily="18" charset="0"/>
              </a:rPr>
              <a:t>GV giao đề bài sau, giúp</a:t>
            </a:r>
            <a:r>
              <a:rPr lang="en-US" sz="3200" dirty="0">
                <a:solidFill>
                  <a:srgbClr val="333333"/>
                </a:solidFill>
                <a:latin typeface="Times New Roman" panose="02020603050405020304" pitchFamily="18" charset="0"/>
                <a:ea typeface="Times New Roman" panose="02020603050405020304" pitchFamily="18" charset="0"/>
              </a:rPr>
              <a:t> HS </a:t>
            </a:r>
            <a:r>
              <a:rPr lang="en-US" sz="3200" dirty="0" err="1">
                <a:solidFill>
                  <a:srgbClr val="333333"/>
                </a:solidFill>
                <a:latin typeface="Times New Roman" panose="02020603050405020304" pitchFamily="18" charset="0"/>
                <a:ea typeface="Times New Roman" panose="02020603050405020304" pitchFamily="18" charset="0"/>
              </a:rPr>
              <a:t>vận</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dụng</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kĩ</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năng</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đọc</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hiểu</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thể</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loại</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thơ</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bốn</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chữ</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và</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năm</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chữ</a:t>
            </a:r>
            <a:r>
              <a:rPr lang="en-US" sz="3200" dirty="0">
                <a:solidFill>
                  <a:srgbClr val="333333"/>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Tìm đọc từ 1 văn bản thuộc thể loại </a:t>
            </a:r>
            <a:r>
              <a:rPr lang="en-US" sz="3200" dirty="0" err="1">
                <a:solidFill>
                  <a:srgbClr val="333333"/>
                </a:solidFill>
                <a:latin typeface="Times New Roman" panose="02020603050405020304" pitchFamily="18" charset="0"/>
                <a:ea typeface="Times New Roman" panose="02020603050405020304" pitchFamily="18" charset="0"/>
              </a:rPr>
              <a:t>thơ</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bốn</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chữ</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và</a:t>
            </a:r>
            <a:r>
              <a:rPr lang="en-US" sz="3200" dirty="0">
                <a:solidFill>
                  <a:srgbClr val="333333"/>
                </a:solidFill>
                <a:latin typeface="Times New Roman" panose="02020603050405020304" pitchFamily="18" charset="0"/>
                <a:ea typeface="Times New Roman" panose="02020603050405020304" pitchFamily="18" charset="0"/>
              </a:rPr>
              <a:t> 1 </a:t>
            </a:r>
            <a:r>
              <a:rPr lang="en-US" sz="3200" dirty="0" err="1">
                <a:solidFill>
                  <a:srgbClr val="333333"/>
                </a:solidFill>
                <a:latin typeface="Times New Roman" panose="02020603050405020304" pitchFamily="18" charset="0"/>
                <a:ea typeface="Times New Roman" panose="02020603050405020304" pitchFamily="18" charset="0"/>
              </a:rPr>
              <a:t>văn</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bản</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thuộc</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thể</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thơ</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năm</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chữ</a:t>
            </a:r>
            <a:r>
              <a:rPr lang="vi-VN" sz="3200" dirty="0">
                <a:solidFill>
                  <a:srgbClr val="000000"/>
                </a:solidFill>
                <a:latin typeface="Times New Roman" panose="02020603050405020304" pitchFamily="18" charset="0"/>
                <a:ea typeface="Times New Roman" panose="02020603050405020304" pitchFamily="18" charset="0"/>
              </a:rPr>
              <a:t>. Ghi lại việc đọc hiểu của mình vào phiếu học tập sau.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044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30384" y="432895"/>
            <a:ext cx="3540328" cy="584775"/>
          </a:xfrm>
          <a:prstGeom prst="rect">
            <a:avLst/>
          </a:prstGeom>
        </p:spPr>
        <p:txBody>
          <a:bodyPr wrap="none">
            <a:spAutoFit/>
          </a:bodyPr>
          <a:lstStyle/>
          <a:p>
            <a:pPr algn="ctr">
              <a:spcAft>
                <a:spcPts val="0"/>
              </a:spcAft>
              <a:tabLst>
                <a:tab pos="57150" algn="l"/>
              </a:tabLst>
            </a:pPr>
            <a:r>
              <a:rPr lang="de-DE" sz="3200" b="1" dirty="0">
                <a:solidFill>
                  <a:srgbClr val="FF0000"/>
                </a:solidFill>
                <a:latin typeface="Times New Roman" panose="02020603050405020304" pitchFamily="18" charset="0"/>
                <a:ea typeface="Times New Roman" panose="02020603050405020304" pitchFamily="18" charset="0"/>
              </a:rPr>
              <a:t>PHIẾU  HỌC TẬP</a:t>
            </a:r>
            <a:endParaRPr lang="en-US" sz="3200" dirty="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64776167"/>
              </p:ext>
            </p:extLst>
          </p:nvPr>
        </p:nvGraphicFramePr>
        <p:xfrm>
          <a:off x="477671" y="1269243"/>
          <a:ext cx="11245755" cy="4776116"/>
        </p:xfrm>
        <a:graphic>
          <a:graphicData uri="http://schemas.openxmlformats.org/drawingml/2006/table">
            <a:tbl>
              <a:tblPr firstRow="1" firstCol="1" lastRow="1" lastCol="1" bandRow="1" bandCol="1"/>
              <a:tblGrid>
                <a:gridCol w="8241402">
                  <a:extLst>
                    <a:ext uri="{9D8B030D-6E8A-4147-A177-3AD203B41FA5}">
                      <a16:colId xmlns:a16="http://schemas.microsoft.com/office/drawing/2014/main" val="400631428"/>
                    </a:ext>
                  </a:extLst>
                </a:gridCol>
                <a:gridCol w="3004353">
                  <a:extLst>
                    <a:ext uri="{9D8B030D-6E8A-4147-A177-3AD203B41FA5}">
                      <a16:colId xmlns:a16="http://schemas.microsoft.com/office/drawing/2014/main" val="1460052012"/>
                    </a:ext>
                  </a:extLst>
                </a:gridCol>
              </a:tblGrid>
              <a:tr h="832512">
                <a:tc gridSpan="2">
                  <a:txBody>
                    <a:bodyPr/>
                    <a:lstStyle/>
                    <a:p>
                      <a:pPr>
                        <a:lnSpc>
                          <a:spcPct val="150000"/>
                        </a:lnSpc>
                        <a:spcAft>
                          <a:spcPts val="0"/>
                        </a:spcAft>
                        <a:tabLst>
                          <a:tab pos="57150" algn="l"/>
                        </a:tabLst>
                      </a:pPr>
                      <a:r>
                        <a:rPr lang="de-DE"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800" b="1"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TÊN VĂN BẢN:..................................... TÁCGIẢ........................................</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extLst>
                  <a:ext uri="{0D108BD9-81ED-4DB2-BD59-A6C34878D82A}">
                    <a16:rowId xmlns:a16="http://schemas.microsoft.com/office/drawing/2014/main" val="1189151305"/>
                  </a:ext>
                </a:extLst>
              </a:tr>
              <a:tr h="430069">
                <a:tc>
                  <a:txBody>
                    <a:bodyPr/>
                    <a:lstStyle/>
                    <a:p>
                      <a:pPr>
                        <a:lnSpc>
                          <a:spcPct val="150000"/>
                        </a:lnSpc>
                        <a:spcAft>
                          <a:spcPts val="0"/>
                        </a:spcAft>
                      </a:pPr>
                      <a:r>
                        <a:rPr lang="de-DE"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Nội dung đọc hiểu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50000"/>
                        </a:lnSpc>
                        <a:spcAft>
                          <a:spcPts val="0"/>
                        </a:spcAft>
                      </a:pPr>
                      <a:r>
                        <a:rPr lang="de-DE"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532358658"/>
                  </a:ext>
                </a:extLst>
              </a:tr>
              <a:tr h="430069">
                <a:tc>
                  <a:txBody>
                    <a:bodyPr/>
                    <a:lstStyle/>
                    <a:p>
                      <a:pPr algn="just">
                        <a:lnSpc>
                          <a:spcPct val="150000"/>
                        </a:lnSpc>
                        <a:spcAft>
                          <a:spcPts val="0"/>
                        </a:spcAf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Xuất xứ</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17784694"/>
                  </a:ext>
                </a:extLst>
              </a:tr>
              <a:tr h="430069">
                <a:tc>
                  <a:txBody>
                    <a:bodyPr/>
                    <a:lstStyle/>
                    <a:p>
                      <a:pPr algn="just">
                        <a:lnSpc>
                          <a:spcPct val="150000"/>
                        </a:lnSpc>
                        <a:spcAft>
                          <a:spcPts val="0"/>
                        </a:spcAf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Ấn tượng chung về văn bản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65014183"/>
                  </a:ext>
                </a:extLst>
              </a:tr>
              <a:tr h="430069">
                <a:tc>
                  <a:txBody>
                    <a:bodyPr/>
                    <a:lstStyle/>
                    <a:p>
                      <a:pPr algn="just">
                        <a:lnSpc>
                          <a:spcPct val="150000"/>
                        </a:lnSpc>
                        <a:spcAft>
                          <a:spcPts val="0"/>
                        </a:spcAf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Chủ đề.</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104205032"/>
                  </a:ext>
                </a:extLst>
              </a:tr>
              <a:tr h="430069">
                <a:tc>
                  <a:txBody>
                    <a:bodyPr/>
                    <a:lstStyle/>
                    <a:p>
                      <a:pPr algn="just">
                        <a:lnSpc>
                          <a:spcPct val="150000"/>
                        </a:lnSpc>
                        <a:spcAft>
                          <a:spcPts val="0"/>
                        </a:spcAf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Thể 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96513941"/>
                  </a:ext>
                </a:extLst>
              </a:tr>
              <a:tr h="430069">
                <a:tc>
                  <a:txBody>
                    <a:bodyPr/>
                    <a:lstStyle/>
                    <a:p>
                      <a:pPr algn="just">
                        <a:lnSpc>
                          <a:spcPct val="150000"/>
                        </a:lnSpc>
                        <a:spcAft>
                          <a:spcPts val="0"/>
                        </a:spcAft>
                      </a:pPr>
                      <a:r>
                        <a:rPr lang="de-D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Đặc sắc nghệ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12741218"/>
                  </a:ext>
                </a:extLst>
              </a:tr>
              <a:tr h="430069">
                <a:tc>
                  <a:txBody>
                    <a:bodyPr/>
                    <a:lstStyle/>
                    <a:p>
                      <a:pPr algn="just">
                        <a:lnSpc>
                          <a:spcPct val="150000"/>
                        </a:lnSpc>
                        <a:spcAft>
                          <a:spcPts val="0"/>
                        </a:spcAf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Nội dung, ý nghĩa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36671908"/>
                  </a:ext>
                </a:extLst>
              </a:tr>
            </a:tbl>
          </a:graphicData>
        </a:graphic>
      </p:graphicFrame>
    </p:spTree>
    <p:extLst>
      <p:ext uri="{BB962C8B-B14F-4D97-AF65-F5344CB8AC3E}">
        <p14:creationId xmlns:p14="http://schemas.microsoft.com/office/powerpoint/2010/main" val="310582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382137" y="846161"/>
            <a:ext cx="11524904" cy="5363570"/>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655093" y="1070956"/>
            <a:ext cx="11251948" cy="4832092"/>
          </a:xfrm>
          <a:prstGeom prst="rect">
            <a:avLst/>
          </a:prstGeom>
        </p:spPr>
        <p:txBody>
          <a:bodyPr wrap="square">
            <a:spAutoFit/>
          </a:bodyPr>
          <a:lstStyle/>
          <a:p>
            <a:pPr>
              <a:spcAft>
                <a:spcPts val="0"/>
              </a:spcAft>
            </a:pP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tabLst>
                <a:tab pos="1386840" algn="l"/>
              </a:tabLst>
            </a:pPr>
            <a:r>
              <a:rPr lang="en-US" sz="2800" b="1" dirty="0">
                <a:solidFill>
                  <a:srgbClr val="0070C0"/>
                </a:solidFill>
                <a:latin typeface="Times New Roman" panose="02020603050405020304" pitchFamily="18" charset="0"/>
                <a:ea typeface="MS Mincho"/>
                <a:cs typeface="Times New Roman" panose="02020603050405020304" pitchFamily="18" charset="0"/>
              </a:rPr>
              <a:t>a. </a:t>
            </a:r>
            <a:r>
              <a:rPr lang="en-US" sz="2800" b="1" dirty="0" err="1">
                <a:solidFill>
                  <a:srgbClr val="0070C0"/>
                </a:solidFill>
                <a:latin typeface="Times New Roman" panose="02020603050405020304" pitchFamily="18" charset="0"/>
                <a:ea typeface="MS Mincho"/>
                <a:cs typeface="Times New Roman" panose="02020603050405020304" pitchFamily="18" charset="0"/>
              </a:rPr>
              <a:t>Nghệ</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thuật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R="149225" algn="just">
              <a:spcAft>
                <a:spcPts val="0"/>
              </a:spcAft>
              <a:tabLst>
                <a:tab pos="229235"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R="149225" algn="just">
              <a:spcAft>
                <a:spcPts val="0"/>
              </a:spcAft>
              <a:tabLst>
                <a:tab pos="229235"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gieo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R="149225" algn="just">
              <a:spcAft>
                <a:spcPts val="0"/>
              </a:spcAft>
              <a:tabLst>
                <a:tab pos="229235"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tâm</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tình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trong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trẻo</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thiết</a:t>
            </a:r>
            <a:r>
              <a:rPr lang="en-US" sz="2800" dirty="0">
                <a:solidFill>
                  <a:srgbClr val="0D0D0D"/>
                </a:solidFill>
                <a:latin typeface="Times New Roman" panose="02020603050405020304" pitchFamily="18" charset="0"/>
                <a:ea typeface="MS Mincho"/>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R="149225" algn="just">
              <a:spcAft>
                <a:spcPts val="0"/>
              </a:spcAft>
              <a:tabLst>
                <a:tab pos="229235"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tabLst>
                <a:tab pos="289560" algn="l"/>
              </a:tabLst>
            </a:pPr>
            <a:r>
              <a:rPr lang="en-US" sz="2800" b="1" spc="-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spc="-5"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spc="-1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dung - Ý </a:t>
            </a:r>
            <a:r>
              <a:rPr lang="en-US" sz="2800" b="1" spc="-5"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nghĩa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89560" algn="l"/>
              </a:tabLst>
            </a:pP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diết</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spc="-5"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8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B09915F6-5DBD-4E09-AF7E-6562ADB39A8E}"/>
              </a:ext>
            </a:extLst>
          </p:cNvPr>
          <p:cNvSpPr>
            <a:spLocks noChangeArrowheads="1"/>
          </p:cNvSpPr>
          <p:nvPr/>
        </p:nvSpPr>
        <p:spPr bwMode="auto">
          <a:xfrm>
            <a:off x="510636" y="1269241"/>
            <a:ext cx="11240086" cy="4995081"/>
          </a:xfrm>
          <a:prstGeom prst="roundRect">
            <a:avLst>
              <a:gd name="adj" fmla="val 16667"/>
            </a:avLst>
          </a:prstGeom>
          <a:solidFill>
            <a:schemeClr val="accent4">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1543806" y="405600"/>
            <a:ext cx="9404498" cy="584775"/>
          </a:xfrm>
          <a:prstGeom prst="rect">
            <a:avLst/>
          </a:prstGeom>
        </p:spPr>
        <p:txBody>
          <a:bodyPr wrap="none">
            <a:spAutoFit/>
          </a:bodyPr>
          <a:lstStyle/>
          <a:p>
            <a:pPr algn="ctr">
              <a:spcAft>
                <a:spcPts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 ĐỌC HIỂU NGỮ LIỆU TRONG SGK</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623807" y="1378423"/>
            <a:ext cx="11013743" cy="4524315"/>
          </a:xfrm>
          <a:prstGeom prst="rect">
            <a:avLst/>
          </a:prstGeom>
        </p:spPr>
        <p:txBody>
          <a:bodyPr wrap="square">
            <a:spAutoFit/>
          </a:bodyPr>
          <a:lstStyle/>
          <a:p>
            <a:pPr algn="ctr">
              <a:spcAft>
                <a:spcPts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BÀI</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spcAft>
                <a:spcPts val="0"/>
              </a:spcAft>
            </a:pP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32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32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cơm</a:t>
            </a:r>
            <a:r>
              <a:rPr lang="en-US" sz="32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nếp</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3200" b="1" dirty="0">
                <a:latin typeface="Times New Roman" panose="02020603050405020304" pitchFamily="18" charset="0"/>
                <a:ea typeface="Times New Roman" panose="02020603050405020304" pitchFamily="18" charset="0"/>
                <a:cs typeface="Times New Roman" panose="02020603050405020304" pitchFamily="18" charset="0"/>
              </a:rPr>
            </a:b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Gặp</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cơm</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nếp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1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7278</Words>
  <Application>Microsoft Office PowerPoint</Application>
  <PresentationFormat>Widescreen</PresentationFormat>
  <Paragraphs>420</Paragraphs>
  <Slides>73</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73</vt:i4>
      </vt:variant>
    </vt:vector>
  </HeadingPairs>
  <TitlesOfParts>
    <vt:vector size="80" baseType="lpstr">
      <vt:lpstr>Arial</vt:lpstr>
      <vt:lpstr>Calibri</vt:lpstr>
      <vt:lpstr>Calibri Light</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 Tu Ly</cp:lastModifiedBy>
  <cp:revision>42</cp:revision>
  <dcterms:created xsi:type="dcterms:W3CDTF">2022-07-16T04:35:30Z</dcterms:created>
  <dcterms:modified xsi:type="dcterms:W3CDTF">2025-12-14T23:35:02Z</dcterms:modified>
</cp:coreProperties>
</file>