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5" r:id="rId4"/>
    <p:sldMasterId id="2147483689" r:id="rId5"/>
    <p:sldMasterId id="2147483702" r:id="rId6"/>
    <p:sldMasterId id="2147483712" r:id="rId7"/>
  </p:sldMasterIdLst>
  <p:notesMasterIdLst>
    <p:notesMasterId r:id="rId52"/>
  </p:notesMasterIdLst>
  <p:sldIdLst>
    <p:sldId id="614" r:id="rId8"/>
    <p:sldId id="622" r:id="rId9"/>
    <p:sldId id="623" r:id="rId10"/>
    <p:sldId id="2007577421" r:id="rId11"/>
    <p:sldId id="419" r:id="rId12"/>
    <p:sldId id="256" r:id="rId13"/>
    <p:sldId id="324" r:id="rId14"/>
    <p:sldId id="2007577261" r:id="rId15"/>
    <p:sldId id="2007577258" r:id="rId16"/>
    <p:sldId id="2007577257" r:id="rId17"/>
    <p:sldId id="2007577259" r:id="rId18"/>
    <p:sldId id="2007577260" r:id="rId19"/>
    <p:sldId id="615" r:id="rId20"/>
    <p:sldId id="2007577262" r:id="rId21"/>
    <p:sldId id="620" r:id="rId22"/>
    <p:sldId id="2007577263" r:id="rId23"/>
    <p:sldId id="2007577265" r:id="rId24"/>
    <p:sldId id="351" r:id="rId25"/>
    <p:sldId id="359" r:id="rId26"/>
    <p:sldId id="616" r:id="rId27"/>
    <p:sldId id="2007577413" r:id="rId28"/>
    <p:sldId id="2007577414" r:id="rId29"/>
    <p:sldId id="354" r:id="rId30"/>
    <p:sldId id="372" r:id="rId31"/>
    <p:sldId id="2007577415" r:id="rId32"/>
    <p:sldId id="2007577416" r:id="rId33"/>
    <p:sldId id="617" r:id="rId34"/>
    <p:sldId id="364" r:id="rId35"/>
    <p:sldId id="2007577417" r:id="rId36"/>
    <p:sldId id="2007577420" r:id="rId37"/>
    <p:sldId id="2007577418" r:id="rId38"/>
    <p:sldId id="2007577419" r:id="rId39"/>
    <p:sldId id="356" r:id="rId40"/>
    <p:sldId id="370" r:id="rId41"/>
    <p:sldId id="371" r:id="rId42"/>
    <p:sldId id="612" r:id="rId43"/>
    <p:sldId id="613" r:id="rId44"/>
    <p:sldId id="618" r:id="rId45"/>
    <p:sldId id="338" r:id="rId46"/>
    <p:sldId id="368" r:id="rId47"/>
    <p:sldId id="2007577266" r:id="rId48"/>
    <p:sldId id="2007577267" r:id="rId49"/>
    <p:sldId id="366" r:id="rId50"/>
    <p:sldId id="27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showGuides="1">
      <p:cViewPr varScale="1">
        <p:scale>
          <a:sx n="64" d="100"/>
          <a:sy n="64" d="100"/>
        </p:scale>
        <p:origin x="720" y="4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BD589-8204-46C6-9264-BCBBF6900715}"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06F05-39EF-44E0-9AB6-2DF76F336EDE}" type="slidenum">
              <a:rPr lang="en-US" smtClean="0"/>
              <a:t>‹#›</a:t>
            </a:fld>
            <a:endParaRPr lang="en-US"/>
          </a:p>
        </p:txBody>
      </p:sp>
    </p:spTree>
    <p:extLst>
      <p:ext uri="{BB962C8B-B14F-4D97-AF65-F5344CB8AC3E}">
        <p14:creationId xmlns:p14="http://schemas.microsoft.com/office/powerpoint/2010/main" val="18975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90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30D9-72BA-9864-20B2-00D6AEB20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0B36E-3843-F80D-DA85-B551503D4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8AC2-1624-6EC8-1055-E0045AE29CBC}"/>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AAFB2D90-30B1-78BC-3A7E-13E60110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06CFB-462A-40F0-A0C0-7AA407583E88}"/>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387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A267-C24A-2472-5ED4-40EDCBD59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EABBB-943C-DBA7-307E-3E024562C7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F725-8A39-4363-6CF9-14B7DEF18E85}"/>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B0449C07-733C-1F29-45E7-7DBADAA60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CE9D-C5C6-019B-111E-2B016A28CB7A}"/>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9058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38269-5308-C1F3-9185-EDCF2AAB38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A9572-1FEA-6078-4E1B-7932AE81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9848C-58B5-3D7F-30D6-832DAC3A098B}"/>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2616C82D-A67F-5C8C-3958-1EA3A092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F20C-5E15-BABD-1F64-651BFCD5FCE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147853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66618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9080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83558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2180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2923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6838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5428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033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1F7-7BE2-4DA9-E760-6129F333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24629-7D1F-88B9-E74B-2FF1F989F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943A8-4FB9-3E12-83F0-3C4871EDAD20}"/>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DB0B6FEA-C73E-77D5-42F0-D878531F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9F96B-0D7F-7B54-9FA0-D6F158B5E60E}"/>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721177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828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19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83430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178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0700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937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3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599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68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373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174-3CBC-EBE2-2853-A8B5765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FC18-8149-C120-8D28-3787AC409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AC4E9-6240-1392-44AC-DA416DFD95BA}"/>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59788DBB-F23F-EB32-3A62-327CDC6C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8F893-5B9F-2562-110B-E8C14080B49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88036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9604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0072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2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5552826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2141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7911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219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35757524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744514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39393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854B-CC2A-E82D-66D0-06D2ECC0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EB97E-71F2-5D5E-DA0B-16F533CF5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C5AF2-95E6-16E4-47FC-C17C64E1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F5089-0E16-251E-C2E0-8203A6B06A81}"/>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6" name="Footer Placeholder 5">
            <a:extLst>
              <a:ext uri="{FF2B5EF4-FFF2-40B4-BE49-F238E27FC236}">
                <a16:creationId xmlns:a16="http://schemas.microsoft.com/office/drawing/2014/main" id="{B0BCA381-01D5-CF28-1EE8-FA003275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06659-9D6F-863B-BDF7-A923F9B79C7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1097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316249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94600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32538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964048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99469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387081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809164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0301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7939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265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C85-47EA-3CC5-0CB8-D8196CBF5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D3F2-7CA9-F5C0-AD40-111FBF32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42154-2051-E32E-1D0D-B202ADBC0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C0D5E-632F-3CF9-C9DB-D5C9D69E8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E9319-FFC4-5819-C740-50161C9F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DEDA-98EE-E8A8-518D-C94284E9443F}"/>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8" name="Footer Placeholder 7">
            <a:extLst>
              <a:ext uri="{FF2B5EF4-FFF2-40B4-BE49-F238E27FC236}">
                <a16:creationId xmlns:a16="http://schemas.microsoft.com/office/drawing/2014/main" id="{5B1F63A3-7976-08EF-CE60-AAADD229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1D386-822A-E3A1-43E2-67A48BE33F22}"/>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70284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2919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761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15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67028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1773935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38682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534773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1059744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338676359"/>
      </p:ext>
    </p:extLst>
  </p:cSld>
  <p:clrMapOvr>
    <a:masterClrMapping/>
  </p:clrMapOvr>
  <p:transition spd="slow">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6368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66E-CC1A-32BD-A438-964FB024C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931BE-6604-E408-6C6C-3615C736ADCF}"/>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4" name="Footer Placeholder 3">
            <a:extLst>
              <a:ext uri="{FF2B5EF4-FFF2-40B4-BE49-F238E27FC236}">
                <a16:creationId xmlns:a16="http://schemas.microsoft.com/office/drawing/2014/main" id="{16EF5798-2F7E-EFDD-9611-896E34973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5176-A5AA-5412-376B-1F56DD3D66F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9167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383143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90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22866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6671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52142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72922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79956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34469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731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6084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35CBA-22F5-69B1-8B01-BE93F48C0408}"/>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3" name="Footer Placeholder 2">
            <a:extLst>
              <a:ext uri="{FF2B5EF4-FFF2-40B4-BE49-F238E27FC236}">
                <a16:creationId xmlns:a16="http://schemas.microsoft.com/office/drawing/2014/main" id="{2CB39196-637E-6D5D-BE42-6A236B81C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283D-4F2F-DBD3-577D-5D67ADF338E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53393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91539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2EB2-9ED7-C2B8-6E43-F664391C5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5DA1C-5D3A-EF3E-A697-0F7780C31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C6A27-C5E2-74CE-7BE0-B6C56EE28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AE382-7A12-66B2-2D64-11DFE67F4882}"/>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6" name="Footer Placeholder 5">
            <a:extLst>
              <a:ext uri="{FF2B5EF4-FFF2-40B4-BE49-F238E27FC236}">
                <a16:creationId xmlns:a16="http://schemas.microsoft.com/office/drawing/2014/main" id="{A0B48927-9E7A-833E-0C16-EFF85767D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F1D12-B0A0-79AC-5A5D-F79B159BEE5C}"/>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495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1F32-B612-B659-A1D7-66A83116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23572-8C1D-E544-0077-DC3561FA1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FDED5-F670-7C22-76C2-A3DF3283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652C-FC76-1015-CA92-3288D09BD8CA}"/>
              </a:ext>
            </a:extLst>
          </p:cNvPr>
          <p:cNvSpPr>
            <a:spLocks noGrp="1"/>
          </p:cNvSpPr>
          <p:nvPr>
            <p:ph type="dt" sz="half" idx="10"/>
          </p:nvPr>
        </p:nvSpPr>
        <p:spPr/>
        <p:txBody>
          <a:bodyPr/>
          <a:lstStyle/>
          <a:p>
            <a:fld id="{1AB1139E-285E-4205-A3E6-9D9A325042D3}" type="datetimeFigureOut">
              <a:rPr lang="en-US" smtClean="0"/>
              <a:t>11/11/2024</a:t>
            </a:fld>
            <a:endParaRPr lang="en-US"/>
          </a:p>
        </p:txBody>
      </p:sp>
      <p:sp>
        <p:nvSpPr>
          <p:cNvPr id="6" name="Footer Placeholder 5">
            <a:extLst>
              <a:ext uri="{FF2B5EF4-FFF2-40B4-BE49-F238E27FC236}">
                <a16:creationId xmlns:a16="http://schemas.microsoft.com/office/drawing/2014/main" id="{72FF6910-62E5-DC43-FBA1-682DFB2F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3688-5BC4-751C-F4DA-23E110A7B65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289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D743-957A-CDCF-C6F7-A1B74CFDE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026C-6F4E-CE97-D653-802ADEE91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28DA3-D616-C43E-6965-B82F4CDBD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1139E-285E-4205-A3E6-9D9A325042D3}" type="datetimeFigureOut">
              <a:rPr lang="en-US" smtClean="0"/>
              <a:t>11/11/2024</a:t>
            </a:fld>
            <a:endParaRPr lang="en-US"/>
          </a:p>
        </p:txBody>
      </p:sp>
      <p:sp>
        <p:nvSpPr>
          <p:cNvPr id="5" name="Footer Placeholder 4">
            <a:extLst>
              <a:ext uri="{FF2B5EF4-FFF2-40B4-BE49-F238E27FC236}">
                <a16:creationId xmlns:a16="http://schemas.microsoft.com/office/drawing/2014/main" id="{BA36E781-5ED8-B9A2-4E20-7DD5B81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B65325-C0B3-FD9D-B72C-BEC3B224D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7D0B-0C0D-4E24-A8EE-1789182A54A2}" type="slidenum">
              <a:rPr lang="en-US" smtClean="0"/>
              <a:t>‹#›</a:t>
            </a:fld>
            <a:endParaRPr lang="en-US"/>
          </a:p>
        </p:txBody>
      </p:sp>
    </p:spTree>
    <p:extLst>
      <p:ext uri="{BB962C8B-B14F-4D97-AF65-F5344CB8AC3E}">
        <p14:creationId xmlns:p14="http://schemas.microsoft.com/office/powerpoint/2010/main" val="360920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11/11/2024</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408606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313194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498199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11/11/2024</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14828745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98068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2507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g"/><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audio" Target="../media/audio2.wav"/><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4.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4.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gif"/><Relationship Id="rId1" Type="http://schemas.openxmlformats.org/officeDocument/2006/relationships/slideLayout" Target="../slideLayouts/slideLayout34.xml"/><Relationship Id="rId4" Type="http://schemas.openxmlformats.org/officeDocument/2006/relationships/image" Target="../media/image55.gif"/></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4.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59.gif"/><Relationship Id="rId5" Type="http://schemas.openxmlformats.org/officeDocument/2006/relationships/image" Target="../media/image61.sv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4.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61.svg"/><Relationship Id="rId5" Type="http://schemas.openxmlformats.org/officeDocument/2006/relationships/image" Target="../media/image58.png"/><Relationship Id="rId4" Type="http://schemas.openxmlformats.org/officeDocument/2006/relationships/image" Target="../media/image64.gi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66.gif"/><Relationship Id="rId5" Type="http://schemas.openxmlformats.org/officeDocument/2006/relationships/image" Target="../media/image61.sv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2.wav"/><Relationship Id="rId1" Type="http://schemas.openxmlformats.org/officeDocument/2006/relationships/slideLayout" Target="../slideLayouts/slideLayout34.xml"/><Relationship Id="rId5" Type="http://schemas.openxmlformats.org/officeDocument/2006/relationships/image" Target="../media/image61.sv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53.xml"/><Relationship Id="rId6" Type="http://schemas.openxmlformats.org/officeDocument/2006/relationships/image" Target="../media/image76.sv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0.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1" y="3327047"/>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4"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7"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4267200" y="2108201"/>
            <a:ext cx="5283200"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46909" y="1580286"/>
            <a:ext cx="5892446" cy="5016758"/>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Trong khoảng 30 năm cuối thế kỉ XIX, bắt đầu xuất hiện các công ty độc quyền, chiếm và kiểm soát gần như hoàn toàn đối với một ngành công nghiệp từ khâu sản xuất, phân phối hàng hoá đến dịch vụ. Tiêu biểu là các-ten (cartel) ở Đức, xanh-đi-ca (syndicat) ở Pháp, tơ-rớt (trust) ở Mỹ  được hình thành</a:t>
            </a:r>
            <a:endParaRPr lang="en-US" sz="3200">
              <a:latin typeface="Times New Roman" panose="02020603050405020304" pitchFamily="18" charset="0"/>
              <a:cs typeface="Times New Roman" panose="02020603050405020304" pitchFamily="18" charset="0"/>
            </a:endParaRPr>
          </a:p>
        </p:txBody>
      </p:sp>
      <p:pic>
        <p:nvPicPr>
          <p:cNvPr id="1026" name="Picture 2" descr="Phim hoạt hình: Con rắn độc quyền, 1881">
            <a:extLst>
              <a:ext uri="{FF2B5EF4-FFF2-40B4-BE49-F238E27FC236}">
                <a16:creationId xmlns:a16="http://schemas.microsoft.com/office/drawing/2014/main" id="{9628C05E-4AE3-EF9C-CFCA-C7BE89D9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646" y="1718478"/>
            <a:ext cx="5916745" cy="50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81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Quá trình tập trung tư bản (nguồn vốn) tập trung ở lĩnh vực nào? Diễn ra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27861"/>
            <a:ext cx="5892446" cy="5078313"/>
          </a:xfrm>
          <a:prstGeom prst="rect">
            <a:avLst/>
          </a:prstGeom>
          <a:noFill/>
        </p:spPr>
        <p:txBody>
          <a:bodyPr wrap="square">
            <a:spAutoFit/>
          </a:bodyPr>
          <a:lstStyle/>
          <a:p>
            <a:pPr algn="just"/>
            <a:r>
              <a:rPr lang="vi-VN" sz="3600">
                <a:latin typeface="Times New Roman" panose="02020603050405020304" pitchFamily="18" charset="0"/>
                <a:cs typeface="Times New Roman" panose="02020603050405020304" pitchFamily="18" charset="0"/>
              </a:rPr>
              <a:t>Sự tập trung sản xuất, tập trung nguồn vốn lớn đã dẫn đến đến sự hình thành những </a:t>
            </a:r>
            <a:r>
              <a:rPr lang="vi-VN" sz="3600" b="1" u="sng">
                <a:solidFill>
                  <a:srgbClr val="FF0000"/>
                </a:solidFill>
                <a:latin typeface="Times New Roman" panose="02020603050405020304" pitchFamily="18" charset="0"/>
                <a:cs typeface="Times New Roman" panose="02020603050405020304" pitchFamily="18" charset="0"/>
              </a:rPr>
              <a:t>ngân hàng </a:t>
            </a:r>
            <a:r>
              <a:rPr lang="vi-VN" sz="3600">
                <a:latin typeface="Times New Roman" panose="02020603050405020304" pitchFamily="18" charset="0"/>
                <a:cs typeface="Times New Roman" panose="02020603050405020304" pitchFamily="18" charset="0"/>
              </a:rPr>
              <a:t>lớn trực tiếp tham gia kinh doanh công nghiệp. Sự kết hợp giữa tư bản ngân hàng với tư bản công nghiệp tạo nên </a:t>
            </a:r>
            <a:r>
              <a:rPr lang="vi-VN" sz="3600" b="1">
                <a:solidFill>
                  <a:srgbClr val="FF0000"/>
                </a:solidFill>
                <a:latin typeface="Times New Roman" panose="02020603050405020304" pitchFamily="18" charset="0"/>
                <a:cs typeface="Times New Roman" panose="02020603050405020304" pitchFamily="18" charset="0"/>
              </a:rPr>
              <a:t>tầng lớp tư bản tài chính.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2050" name="Picture 2" descr="Bank PNG Free Images with Transparent Background - (16,507 Free Downloads)">
            <a:extLst>
              <a:ext uri="{FF2B5EF4-FFF2-40B4-BE49-F238E27FC236}">
                <a16:creationId xmlns:a16="http://schemas.microsoft.com/office/drawing/2014/main" id="{567397E0-AF1B-4A37-6A29-1003E6A1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14500"/>
            <a:ext cx="6096000" cy="51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454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F9A9E89-2410-D423-8E1F-B6C0F11084E6}"/>
              </a:ext>
            </a:extLst>
          </p:cNvPr>
          <p:cNvGrpSpPr/>
          <p:nvPr/>
        </p:nvGrpSpPr>
        <p:grpSpPr>
          <a:xfrm>
            <a:off x="6289797" y="1462927"/>
            <a:ext cx="5685498" cy="5649359"/>
            <a:chOff x="6639975" y="1315364"/>
            <a:chExt cx="5483531" cy="5556861"/>
          </a:xfrm>
          <a:blipFill dpi="0" rotWithShape="1">
            <a:blip r:embed="rId2"/>
            <a:srcRect/>
            <a:stretch>
              <a:fillRect t="-27000" b="6000"/>
            </a:stretch>
          </a:blipFill>
        </p:grpSpPr>
        <p:sp>
          <p:nvSpPr>
            <p:cNvPr id="12" name="Rectangle: Rounded Corners 11">
              <a:extLst>
                <a:ext uri="{FF2B5EF4-FFF2-40B4-BE49-F238E27FC236}">
                  <a16:creationId xmlns:a16="http://schemas.microsoft.com/office/drawing/2014/main" id="{CC0B5C40-B721-C658-1FFC-E52145156CC7}"/>
                </a:ext>
              </a:extLst>
            </p:cNvPr>
            <p:cNvSpPr/>
            <p:nvPr/>
          </p:nvSpPr>
          <p:spPr>
            <a:xfrm rot="20259630">
              <a:off x="6639975" y="1655509"/>
              <a:ext cx="1134310" cy="2847981"/>
            </a:xfrm>
            <a:prstGeom prst="roundRect">
              <a:avLst>
                <a:gd name="adj" fmla="val 26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D4F4FA-833A-60D6-61BE-0C93ABF00F44}"/>
                </a:ext>
              </a:extLst>
            </p:cNvPr>
            <p:cNvSpPr/>
            <p:nvPr/>
          </p:nvSpPr>
          <p:spPr>
            <a:xfrm rot="20259630">
              <a:off x="7940649" y="1712005"/>
              <a:ext cx="1134310" cy="2669493"/>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07956A7-B50B-6B77-1A55-345AD506A760}"/>
                </a:ext>
              </a:extLst>
            </p:cNvPr>
            <p:cNvSpPr/>
            <p:nvPr/>
          </p:nvSpPr>
          <p:spPr>
            <a:xfrm rot="20259630">
              <a:off x="9295701" y="1397635"/>
              <a:ext cx="1134310" cy="323179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D4C336-D083-9650-BEA6-009E8AD61EF6}"/>
                </a:ext>
              </a:extLst>
            </p:cNvPr>
            <p:cNvSpPr/>
            <p:nvPr/>
          </p:nvSpPr>
          <p:spPr>
            <a:xfrm rot="20259630">
              <a:off x="7672266" y="4415208"/>
              <a:ext cx="1199063" cy="2336182"/>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98641D1-CDD3-6E2E-7AB6-449FD1610560}"/>
                </a:ext>
              </a:extLst>
            </p:cNvPr>
            <p:cNvSpPr/>
            <p:nvPr/>
          </p:nvSpPr>
          <p:spPr>
            <a:xfrm rot="20259630">
              <a:off x="9064218" y="4213841"/>
              <a:ext cx="1134310" cy="2598043"/>
            </a:xfrm>
            <a:prstGeom prst="roundRect">
              <a:avLst>
                <a:gd name="adj" fmla="val 247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DF1978-8EEA-FBD5-2E16-67D751368C59}"/>
                </a:ext>
              </a:extLst>
            </p:cNvPr>
            <p:cNvSpPr/>
            <p:nvPr/>
          </p:nvSpPr>
          <p:spPr>
            <a:xfrm rot="20259630">
              <a:off x="10452882" y="4414916"/>
              <a:ext cx="1134310" cy="2457309"/>
            </a:xfrm>
            <a:prstGeom prst="roundRect">
              <a:avLst>
                <a:gd name="adj" fmla="val 214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9F0D87C-8196-BFE0-AED5-CD1B1DBBD112}"/>
                </a:ext>
              </a:extLst>
            </p:cNvPr>
            <p:cNvSpPr/>
            <p:nvPr/>
          </p:nvSpPr>
          <p:spPr>
            <a:xfrm rot="20259630">
              <a:off x="10989196" y="1315364"/>
              <a:ext cx="1134310" cy="501460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Tại sao tầng lớp tư bản tài chính lại chú trọng hoạt động trình xuất khẩu tư bản và tranh giành thuộc địa </a:t>
              </a:r>
              <a:endParaRPr kumimoji="0" lang="vi-VN" sz="28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79228"/>
            <a:ext cx="5892446" cy="5016758"/>
          </a:xfrm>
          <a:prstGeom prst="rect">
            <a:avLst/>
          </a:prstGeom>
          <a:noFill/>
        </p:spPr>
        <p:txBody>
          <a:bodyPr wrap="square">
            <a:spAutoFit/>
          </a:bodyPr>
          <a:lstStyle/>
          <a:p>
            <a:pPr algn="just"/>
            <a:r>
              <a:rPr lang="vi-VN" sz="4000">
                <a:latin typeface="Times New Roman" panose="02020603050405020304" pitchFamily="18" charset="0"/>
                <a:cs typeface="Times New Roman" panose="02020603050405020304" pitchFamily="18" charset="0"/>
              </a:rPr>
              <a:t>Do thu được </a:t>
            </a:r>
            <a:r>
              <a:rPr lang="vi-VN" sz="4000" b="1" u="sng">
                <a:solidFill>
                  <a:srgbClr val="FF0000"/>
                </a:solidFill>
                <a:latin typeface="Times New Roman" panose="02020603050405020304" pitchFamily="18" charset="0"/>
                <a:cs typeface="Times New Roman" panose="02020603050405020304" pitchFamily="18" charset="0"/>
              </a:rPr>
              <a:t>nguồn lợi </a:t>
            </a:r>
            <a:r>
              <a:rPr lang="vi-VN" sz="4000">
                <a:latin typeface="Times New Roman" panose="02020603050405020304" pitchFamily="18" charset="0"/>
                <a:cs typeface="Times New Roman" panose="02020603050405020304" pitchFamily="18" charset="0"/>
              </a:rPr>
              <a:t>quá lớn từ xuất khẩu tư bản (thị trường tiêu thụ mở rộng, nhiều nguồn nguyên liệu và nhân công rẻ mạt,...), các nước từ bản tăng cường cạnh tranh xâm lược thuộc địa.</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066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8872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của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477;p48">
            <a:extLst>
              <a:ext uri="{FF2B5EF4-FFF2-40B4-BE49-F238E27FC236}">
                <a16:creationId xmlns:a16="http://schemas.microsoft.com/office/drawing/2014/main" id="{4763B7E1-36CC-97F8-3FED-1DC41B3A56B8}"/>
              </a:ext>
            </a:extLst>
          </p:cNvPr>
          <p:cNvSpPr txBox="1">
            <a:spLocks/>
          </p:cNvSpPr>
          <p:nvPr/>
        </p:nvSpPr>
        <p:spPr>
          <a:xfrm>
            <a:off x="0" y="1893420"/>
            <a:ext cx="12192000" cy="138938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Đến cuối thế kỉ XIX đầu thế kỉ XX, sự xuất hiện của các tổ chức độc quyền, sự ra đời của tư bản tài chính, hoạt động xuất khẩu tư bản và tranh giành thuộc địa</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0465652-520F-F05C-686D-22D62817EDDB}"/>
              </a:ext>
            </a:extLst>
          </p:cNvPr>
          <p:cNvSpPr txBox="1"/>
          <p:nvPr/>
        </p:nvSpPr>
        <p:spPr>
          <a:xfrm>
            <a:off x="1" y="3742743"/>
            <a:ext cx="12032342" cy="1077218"/>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=&gt; </a:t>
            </a:r>
            <a:r>
              <a:rPr lang="en-US" sz="3200" b="1" kern="0">
                <a:solidFill>
                  <a:srgbClr val="FF0000"/>
                </a:solidFill>
                <a:latin typeface="Times New Roman" panose="02020603050405020304" pitchFamily="18" charset="0"/>
                <a:cs typeface="Times New Roman" panose="02020603050405020304" pitchFamily="18" charset="0"/>
                <a:sym typeface="Arial"/>
              </a:rPr>
              <a:t>L</a:t>
            </a:r>
            <a:r>
              <a:rPr kumimoji="0" lang="vi-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à những dấu hiệu cơ bản đánh dấu sự ra đời của chủ nghĩa đế quốc.</a:t>
            </a:r>
            <a:endParaRPr lang="en-US" b="1">
              <a:solidFill>
                <a:srgbClr val="FF0000"/>
              </a:solidFill>
            </a:endParaRPr>
          </a:p>
        </p:txBody>
      </p:sp>
    </p:spTree>
    <p:extLst>
      <p:ext uri="{BB962C8B-B14F-4D97-AF65-F5344CB8AC3E}">
        <p14:creationId xmlns:p14="http://schemas.microsoft.com/office/powerpoint/2010/main" val="18311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8872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của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1725874"/>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3389063"/>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5554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Mĩ</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Pháp</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075519" y="2793640"/>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8602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Mĩ</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Pháp</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Đức</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Up Arrow 1">
            <a:extLst>
              <a:ext uri="{FF2B5EF4-FFF2-40B4-BE49-F238E27FC236}">
                <a16:creationId xmlns:a16="http://schemas.microsoft.com/office/drawing/2014/main" id="{64A3EF90-CE3D-7D4E-86BB-C88DC1ADE7BE}"/>
              </a:ext>
            </a:extLst>
          </p:cNvPr>
          <p:cNvSpPr/>
          <p:nvPr/>
        </p:nvSpPr>
        <p:spPr>
          <a:xfrm rot="2997625" flipH="1">
            <a:off x="3985131" y="-583098"/>
            <a:ext cx="249766" cy="6379933"/>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48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5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grpId="0" nodeType="withEffect" p14:presetBounceEnd="50000">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14:bounceEnd="50000">
                                          <p:cBhvr additive="base">
                                            <p:cTn id="8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grpId="0" nodeType="withEffect" p14:presetBounceEnd="50000">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14:bounceEnd="50000">
                                          <p:cBhvr additive="base">
                                            <p:cTn id="8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grpId="0" nodeType="withEffect" p14:presetBounceEnd="50000">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14:bounceEnd="50000">
                                          <p:cBhvr additive="base">
                                            <p:cTn id="9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 presetClass="entr" presetSubtype="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 presetClass="entr" presetSubtype="1"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F8FCC-F786-D9BA-2910-711BBBDDCF36}"/>
              </a:ext>
            </a:extLst>
          </p:cNvPr>
          <p:cNvPicPr>
            <a:picLocks noChangeAspect="1"/>
          </p:cNvPicPr>
          <p:nvPr/>
        </p:nvPicPr>
        <p:blipFill>
          <a:blip r:embed="rId2"/>
          <a:stretch>
            <a:fillRect/>
          </a:stretch>
        </p:blipFill>
        <p:spPr>
          <a:xfrm>
            <a:off x="159667" y="0"/>
            <a:ext cx="6069683" cy="6858000"/>
          </a:xfrm>
          <a:prstGeom prst="rect">
            <a:avLst/>
          </a:prstGeom>
        </p:spPr>
      </p:pic>
      <p:pic>
        <p:nvPicPr>
          <p:cNvPr id="17" name="Picture 16">
            <a:extLst>
              <a:ext uri="{FF2B5EF4-FFF2-40B4-BE49-F238E27FC236}">
                <a16:creationId xmlns:a16="http://schemas.microsoft.com/office/drawing/2014/main" id="{6460C066-5978-C2ED-531A-A26E9DF6CDBA}"/>
              </a:ext>
            </a:extLst>
          </p:cNvPr>
          <p:cNvPicPr>
            <a:picLocks noChangeAspect="1"/>
          </p:cNvPicPr>
          <p:nvPr/>
        </p:nvPicPr>
        <p:blipFill>
          <a:blip r:embed="rId3"/>
          <a:stretch>
            <a:fillRect/>
          </a:stretch>
        </p:blipFill>
        <p:spPr>
          <a:xfrm>
            <a:off x="6122317" y="217071"/>
            <a:ext cx="6069683" cy="6500057"/>
          </a:xfrm>
          <a:prstGeom prst="rect">
            <a:avLst/>
          </a:prstGeom>
        </p:spPr>
      </p:pic>
    </p:spTree>
    <p:extLst>
      <p:ext uri="{BB962C8B-B14F-4D97-AF65-F5344CB8AC3E}">
        <p14:creationId xmlns:p14="http://schemas.microsoft.com/office/powerpoint/2010/main" val="3229715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9BA542-DC87-E7F1-8471-87DC6F7721E0}"/>
              </a:ext>
            </a:extLst>
          </p:cNvPr>
          <p:cNvPicPr>
            <a:picLocks noChangeAspect="1"/>
          </p:cNvPicPr>
          <p:nvPr/>
        </p:nvPicPr>
        <p:blipFill>
          <a:blip r:embed="rId2"/>
          <a:stretch>
            <a:fillRect/>
          </a:stretch>
        </p:blipFill>
        <p:spPr>
          <a:xfrm>
            <a:off x="6096000" y="376992"/>
            <a:ext cx="5914195" cy="6500056"/>
          </a:xfrm>
          <a:prstGeom prst="rect">
            <a:avLst/>
          </a:prstGeom>
        </p:spPr>
      </p:pic>
      <p:pic>
        <p:nvPicPr>
          <p:cNvPr id="2" name="Picture 1">
            <a:extLst>
              <a:ext uri="{FF2B5EF4-FFF2-40B4-BE49-F238E27FC236}">
                <a16:creationId xmlns:a16="http://schemas.microsoft.com/office/drawing/2014/main" id="{8805DC4B-3718-775C-0AC2-B3A43D291315}"/>
              </a:ext>
            </a:extLst>
          </p:cNvPr>
          <p:cNvPicPr>
            <a:picLocks noChangeAspect="1"/>
          </p:cNvPicPr>
          <p:nvPr/>
        </p:nvPicPr>
        <p:blipFill>
          <a:blip r:embed="rId3"/>
          <a:stretch>
            <a:fillRect/>
          </a:stretch>
        </p:blipFill>
        <p:spPr>
          <a:xfrm>
            <a:off x="0" y="171450"/>
            <a:ext cx="5962650" cy="6257925"/>
          </a:xfrm>
          <a:prstGeom prst="rect">
            <a:avLst/>
          </a:prstGeom>
        </p:spPr>
      </p:pic>
    </p:spTree>
    <p:extLst>
      <p:ext uri="{BB962C8B-B14F-4D97-AF65-F5344CB8AC3E}">
        <p14:creationId xmlns:p14="http://schemas.microsoft.com/office/powerpoint/2010/main" val="139946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4)">
                                      <p:cBhvr>
                                        <p:cTn id="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 Box 268">
            <a:extLst>
              <a:ext uri="{FF2B5EF4-FFF2-40B4-BE49-F238E27FC236}">
                <a16:creationId xmlns:a16="http://schemas.microsoft.com/office/drawing/2014/main" id="{FD3AC72E-D1D6-8C45-A648-50514CB5D2CF}"/>
              </a:ext>
            </a:extLst>
          </p:cNvPr>
          <p:cNvSpPr txBox="1">
            <a:spLocks noChangeArrowheads="1"/>
          </p:cNvSpPr>
          <p:nvPr/>
        </p:nvSpPr>
        <p:spPr bwMode="auto">
          <a:xfrm>
            <a:off x="133350" y="130909"/>
            <a:ext cx="12058650"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XUẤT KHẨU TƯ BẢN  CỦA TƯ SẢN NƯỚC</a:t>
            </a:r>
            <a:r>
              <a:rPr kumimoji="0" lang="en-US" altLang="vi-VN" sz="3600" b="1" i="0" u="none" strike="noStrike" kern="1200" cap="none" spc="0" normalizeH="0" noProof="0">
                <a:ln>
                  <a:noFill/>
                </a:ln>
                <a:solidFill>
                  <a:srgbClr val="000000"/>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ANH</a:t>
            </a:r>
            <a:endPar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B0914928-0419-0E40-B897-49EFDFC57DAE}"/>
              </a:ext>
            </a:extLst>
          </p:cNvPr>
          <p:cNvPicPr>
            <a:picLocks noChangeAspect="1"/>
          </p:cNvPicPr>
          <p:nvPr/>
        </p:nvPicPr>
        <p:blipFill>
          <a:blip r:embed="rId2"/>
          <a:stretch>
            <a:fillRect/>
          </a:stretch>
        </p:blipFill>
        <p:spPr>
          <a:xfrm>
            <a:off x="0" y="777240"/>
            <a:ext cx="12192000" cy="6080760"/>
          </a:xfrm>
          <a:prstGeom prst="rect">
            <a:avLst/>
          </a:prstGeom>
        </p:spPr>
      </p:pic>
      <p:sp>
        <p:nvSpPr>
          <p:cNvPr id="7" name="Rectangle 6">
            <a:extLst>
              <a:ext uri="{FF2B5EF4-FFF2-40B4-BE49-F238E27FC236}">
                <a16:creationId xmlns:a16="http://schemas.microsoft.com/office/drawing/2014/main" id="{6B8F0B69-C98D-8F4A-B591-9D17CE902A21}"/>
              </a:ext>
            </a:extLst>
          </p:cNvPr>
          <p:cNvSpPr/>
          <p:nvPr/>
        </p:nvSpPr>
        <p:spPr>
          <a:xfrm>
            <a:off x="4815840" y="5679440"/>
            <a:ext cx="2590800"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Thấp</a:t>
            </a: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137346A6-623A-864A-B511-5A4A0EE08B0F}"/>
              </a:ext>
            </a:extLst>
          </p:cNvPr>
          <p:cNvSpPr/>
          <p:nvPr/>
        </p:nvSpPr>
        <p:spPr>
          <a:xfrm>
            <a:off x="8747273" y="5694680"/>
            <a:ext cx="2735263"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Cao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6998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548440" y="-57315"/>
            <a:ext cx="960519"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12059546" y="-57315"/>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7D4AC4B-3C71-9049-B510-894D76D694A0}"/>
              </a:ext>
            </a:extLst>
          </p:cNvPr>
          <p:cNvSpPr/>
          <p:nvPr/>
        </p:nvSpPr>
        <p:spPr>
          <a:xfrm>
            <a:off x="-24569" y="912945"/>
            <a:ext cx="12171199" cy="107721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Cuối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XIX -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XX,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công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ty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độc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khổng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lồ</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ra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đời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1" name="Picture 10">
            <a:extLst>
              <a:ext uri="{FF2B5EF4-FFF2-40B4-BE49-F238E27FC236}">
                <a16:creationId xmlns:a16="http://schemas.microsoft.com/office/drawing/2014/main" id="{FAF73DD7-609F-2E44-B9CA-13005A1435DE}"/>
              </a:ext>
            </a:extLst>
          </p:cNvPr>
          <p:cNvPicPr>
            <a:picLocks noChangeAspect="1"/>
          </p:cNvPicPr>
          <p:nvPr/>
        </p:nvPicPr>
        <p:blipFill>
          <a:blip r:embed="rId2"/>
          <a:stretch>
            <a:fillRect/>
          </a:stretch>
        </p:blipFill>
        <p:spPr>
          <a:xfrm>
            <a:off x="694143" y="1881187"/>
            <a:ext cx="2549525" cy="3682647"/>
          </a:xfrm>
          <a:prstGeom prst="rect">
            <a:avLst/>
          </a:prstGeom>
          <a:noFill/>
          <a:ln w="9525">
            <a:noFill/>
          </a:ln>
        </p:spPr>
      </p:pic>
      <p:pic>
        <p:nvPicPr>
          <p:cNvPr id="12" name="Picture 11">
            <a:extLst>
              <a:ext uri="{FF2B5EF4-FFF2-40B4-BE49-F238E27FC236}">
                <a16:creationId xmlns:a16="http://schemas.microsoft.com/office/drawing/2014/main" id="{24C71FC6-5CF5-9B41-A767-5828ED0EDE3F}"/>
              </a:ext>
            </a:extLst>
          </p:cNvPr>
          <p:cNvPicPr>
            <a:picLocks noChangeAspect="1"/>
          </p:cNvPicPr>
          <p:nvPr/>
        </p:nvPicPr>
        <p:blipFill>
          <a:blip r:embed="rId3"/>
          <a:stretch>
            <a:fillRect/>
          </a:stretch>
        </p:blipFill>
        <p:spPr>
          <a:xfrm>
            <a:off x="4154279" y="1970905"/>
            <a:ext cx="3099396" cy="3546026"/>
          </a:xfrm>
          <a:prstGeom prst="rect">
            <a:avLst/>
          </a:prstGeom>
          <a:noFill/>
          <a:ln w="9525">
            <a:noFill/>
          </a:ln>
        </p:spPr>
      </p:pic>
      <p:pic>
        <p:nvPicPr>
          <p:cNvPr id="13" name="Picture 12">
            <a:extLst>
              <a:ext uri="{FF2B5EF4-FFF2-40B4-BE49-F238E27FC236}">
                <a16:creationId xmlns:a16="http://schemas.microsoft.com/office/drawing/2014/main" id="{B101672D-B335-D743-93C8-9DB7B664BA77}"/>
              </a:ext>
            </a:extLst>
          </p:cNvPr>
          <p:cNvPicPr>
            <a:picLocks noChangeAspect="1"/>
          </p:cNvPicPr>
          <p:nvPr/>
        </p:nvPicPr>
        <p:blipFill>
          <a:blip r:embed="rId4"/>
          <a:stretch>
            <a:fillRect/>
          </a:stretch>
        </p:blipFill>
        <p:spPr>
          <a:xfrm>
            <a:off x="8164286" y="1990162"/>
            <a:ext cx="2772235" cy="3546025"/>
          </a:xfrm>
          <a:prstGeom prst="rect">
            <a:avLst/>
          </a:prstGeom>
          <a:noFill/>
          <a:ln w="9525">
            <a:noFill/>
          </a:ln>
        </p:spPr>
      </p:pic>
      <p:sp>
        <p:nvSpPr>
          <p:cNvPr id="14" name="Text Box 107523">
            <a:extLst>
              <a:ext uri="{FF2B5EF4-FFF2-40B4-BE49-F238E27FC236}">
                <a16:creationId xmlns:a16="http://schemas.microsoft.com/office/drawing/2014/main" id="{91EAAAE4-7AF6-E645-AC55-F110317711E2}"/>
              </a:ext>
            </a:extLst>
          </p:cNvPr>
          <p:cNvSpPr txBox="1"/>
          <p:nvPr/>
        </p:nvSpPr>
        <p:spPr>
          <a:xfrm>
            <a:off x="629865" y="5699092"/>
            <a:ext cx="20574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dầu lửa”</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J.D.Rốc-phe-lơ (1839-1937)</a:t>
            </a:r>
          </a:p>
        </p:txBody>
      </p:sp>
      <p:sp>
        <p:nvSpPr>
          <p:cNvPr id="15" name="Text Box 107524">
            <a:extLst>
              <a:ext uri="{FF2B5EF4-FFF2-40B4-BE49-F238E27FC236}">
                <a16:creationId xmlns:a16="http://schemas.microsoft.com/office/drawing/2014/main" id="{90B4AF16-059B-F941-A005-706B1C78F0F1}"/>
              </a:ext>
            </a:extLst>
          </p:cNvPr>
          <p:cNvSpPr txBox="1"/>
          <p:nvPr/>
        </p:nvSpPr>
        <p:spPr>
          <a:xfrm>
            <a:off x="4556959" y="5767943"/>
            <a:ext cx="18288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thép”</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J.P.Moóc-gan (1837-1913)</a:t>
            </a:r>
          </a:p>
        </p:txBody>
      </p:sp>
      <p:sp>
        <p:nvSpPr>
          <p:cNvPr id="16" name="Text Box 107526">
            <a:extLst>
              <a:ext uri="{FF2B5EF4-FFF2-40B4-BE49-F238E27FC236}">
                <a16:creationId xmlns:a16="http://schemas.microsoft.com/office/drawing/2014/main" id="{F95A5BC3-74FA-5545-B403-6445C18008CE}"/>
              </a:ext>
            </a:extLst>
          </p:cNvPr>
          <p:cNvSpPr txBox="1"/>
          <p:nvPr/>
        </p:nvSpPr>
        <p:spPr>
          <a:xfrm>
            <a:off x="8674103" y="5699092"/>
            <a:ext cx="17526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ô tô”- </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Henry For (1863-1947)</a:t>
            </a:r>
          </a:p>
        </p:txBody>
      </p:sp>
    </p:spTree>
    <p:extLst>
      <p:ext uri="{BB962C8B-B14F-4D97-AF65-F5344CB8AC3E}">
        <p14:creationId xmlns:p14="http://schemas.microsoft.com/office/powerpoint/2010/main" val="302287726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grpId="0" nodeType="click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9" accel="50000" fill="hold" nodeType="afterEffect" p14:presetBounceEnd="5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0000">
                                          <p:cBhvr additive="base">
                                            <p:cTn id="22"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accel="50000" fill="hold"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accel="50000" fill="hold" nodeType="after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8" accel="50000" fill="hold" grpId="0" nodeType="afterEffect" p14:presetBounceEnd="50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50000">
                                          <p:cBhvr additive="base">
                                            <p:cTn id="3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accel="50000" fill="hold" grpId="0" nodeType="afterEffect" p14:presetBounceEnd="50000">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14:bounceEnd="50000">
                                          <p:cBhvr additive="base">
                                            <p:cTn id="42"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accel="50000" fill="hold" grpId="0" nodeType="afterEffect" p14:presetBounceEnd="50000">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14:bounceEnd="50000">
                                          <p:cBhvr additive="base">
                                            <p:cTn id="4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9" accel="50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accel="5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accel="5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8" accel="5000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accel="5000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accel="5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4" grpId="0"/>
          <p:bldP spid="15" grpId="0"/>
          <p:bldP spid="1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ới thiệu tổng quan về nước Đức từ kinh tế, văn hoá và con người">
            <a:extLst>
              <a:ext uri="{FF2B5EF4-FFF2-40B4-BE49-F238E27FC236}">
                <a16:creationId xmlns:a16="http://schemas.microsoft.com/office/drawing/2014/main" id="{0E845743-61BB-ED42-9050-FBC72782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toberfest - Lễ hội bia lừng danh của nước Đức">
            <a:extLst>
              <a:ext uri="{FF2B5EF4-FFF2-40B4-BE49-F238E27FC236}">
                <a16:creationId xmlns:a16="http://schemas.microsoft.com/office/drawing/2014/main" id="{8F739C88-E48C-694A-87EF-9B86A00B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20D5D4-EF0B-EB40-960A-6552CAD54A42}"/>
              </a:ext>
            </a:extLst>
          </p:cNvPr>
          <p:cNvSpPr/>
          <p:nvPr/>
        </p:nvSpPr>
        <p:spPr>
          <a:xfrm>
            <a:off x="6096000" y="3059667"/>
            <a:ext cx="2749471"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Lễ</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hội</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bia</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Oktoberfest</a:t>
            </a:r>
          </a:p>
        </p:txBody>
      </p:sp>
      <p:pic>
        <p:nvPicPr>
          <p:cNvPr id="1030" name="Picture 6" descr="Hãng xe Mercedes của nước nào? Logo có ý nghĩa gì?">
            <a:extLst>
              <a:ext uri="{FF2B5EF4-FFF2-40B4-BE49-F238E27FC236}">
                <a16:creationId xmlns:a16="http://schemas.microsoft.com/office/drawing/2014/main" id="{4953A71D-95EA-604D-BD69-B308EE387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 y="3429000"/>
            <a:ext cx="61180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điều bạn nên làm khi du lịch Berlin (P1) - Trip Trip - Mạng xã hội, sàn  thương mại về du lịch">
            <a:extLst>
              <a:ext uri="{FF2B5EF4-FFF2-40B4-BE49-F238E27FC236}">
                <a16:creationId xmlns:a16="http://schemas.microsoft.com/office/drawing/2014/main" id="{F1E18469-547A-8545-AEB8-3746EDB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79" y="3428999"/>
            <a:ext cx="6096000" cy="360790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7692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heckerboard(across)">
                                      <p:cBhvr>
                                        <p:cTn id="16" dur="500"/>
                                        <p:tgtEl>
                                          <p:spTgt spid="1030"/>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0" y="1"/>
            <a:ext cx="12192000" cy="5266944"/>
          </a:xfrm>
          <a:prstGeom prst="rect">
            <a:avLst/>
          </a:prstGeom>
          <a:noFill/>
          <a:ln w="9525">
            <a:noFill/>
          </a:ln>
        </p:spPr>
      </p:pic>
      <p:sp>
        <p:nvSpPr>
          <p:cNvPr id="5" name="Rectangle 4">
            <a:extLst>
              <a:ext uri="{FF2B5EF4-FFF2-40B4-BE49-F238E27FC236}">
                <a16:creationId xmlns:a16="http://schemas.microsoft.com/office/drawing/2014/main" id="{A59D605C-D702-774C-8F4C-A38D3F5CA555}"/>
              </a:ext>
            </a:extLst>
          </p:cNvPr>
          <p:cNvSpPr/>
          <p:nvPr/>
        </p:nvSpPr>
        <p:spPr>
          <a:xfrm>
            <a:off x="79248" y="5288340"/>
            <a:ext cx="12033504" cy="1569660"/>
          </a:xfrm>
          <a:prstGeom prst="rect">
            <a:avLst/>
          </a:prstGeom>
        </p:spPr>
        <p:txBody>
          <a:bodyPr wrap="square">
            <a:spAutoFit/>
          </a:bodyPr>
          <a:lstStyle/>
          <a:p>
            <a:pPr marL="0" marR="0" lvl="0" indent="0" algn="just"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 tả : </a:t>
            </a: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mãng xà khổng lồ, có đuôi rất dài quấn chặt và Nhà Trắng ( trụ sở chính quyền ), há to mồm đe dọa, nuốt sống người dân. Điều này thể hiện vai trò quyền lực của các công ty độc quyền Mỹ, cấu kết chặt chẽ và chi phối nhà nước tư sản để thống trị và khống chế cuộc sống nhân dân.</a:t>
            </a:r>
          </a:p>
        </p:txBody>
      </p:sp>
    </p:spTree>
    <p:extLst>
      <p:ext uri="{BB962C8B-B14F-4D97-AF65-F5344CB8AC3E}">
        <p14:creationId xmlns:p14="http://schemas.microsoft.com/office/powerpoint/2010/main" val="176238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2518146"/>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59A01B4-4071-0526-5438-D50B996D45FF}"/>
              </a:ext>
            </a:extLst>
          </p:cNvPr>
          <p:cNvSpPr txBox="1"/>
          <p:nvPr/>
        </p:nvSpPr>
        <p:spPr>
          <a:xfrm>
            <a:off x="233362" y="3202998"/>
            <a:ext cx="11420476" cy="1077218"/>
          </a:xfrm>
          <a:prstGeom prst="rect">
            <a:avLst/>
          </a:prstGeom>
          <a:noFill/>
        </p:spPr>
        <p:txBody>
          <a:bodyPr wrap="square">
            <a:spAutoFit/>
          </a:bodyPr>
          <a:lstStyle/>
          <a:p>
            <a:pPr marL="0" marR="0" algn="just">
              <a:spcBef>
                <a:spcPts val="0"/>
              </a:spcBef>
              <a:spcAft>
                <a:spcPts val="0"/>
              </a:spcAft>
            </a:pPr>
            <a:r>
              <a:rPr lang="en-US" sz="32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Sau năm 1870, tốc độ phát triển công nghiệp của Anh, Pháp chậm lại trong khi Đức và Mỹ liên tục phát triển. </a:t>
            </a:r>
            <a:endParaRPr lang="en-US" sz="3200" kern="1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27F4242-DA79-1DAB-9EF1-83C47F3B7309}"/>
              </a:ext>
            </a:extLst>
          </p:cNvPr>
          <p:cNvSpPr txBox="1"/>
          <p:nvPr/>
        </p:nvSpPr>
        <p:spPr>
          <a:xfrm>
            <a:off x="233362" y="4396081"/>
            <a:ext cx="11420476" cy="1077218"/>
          </a:xfrm>
          <a:prstGeom prst="rect">
            <a:avLst/>
          </a:prstGeom>
          <a:noFill/>
        </p:spPr>
        <p:txBody>
          <a:bodyPr wrap="square">
            <a:spAutoFit/>
          </a:bodyPr>
          <a:lstStyle/>
          <a:p>
            <a:pPr marL="0" marR="0" algn="just">
              <a:spcBef>
                <a:spcPts val="0"/>
              </a:spcBef>
              <a:spcAft>
                <a:spcPts val="0"/>
              </a:spcAft>
            </a:pPr>
            <a:r>
              <a:rPr lang="en-US" sz="32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Giữa thập niên 90 của thế kỉ XIX, công nghiệp Mỹ vươn lên dẫn đầu thế giới, Đức giữ vị trí thứ hai. </a:t>
            </a:r>
            <a:endParaRPr lang="en-US" sz="3200" kern="1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24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2518146"/>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3075656"/>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70217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6">
            <a:extLst>
              <a:ext uri="{FF2B5EF4-FFF2-40B4-BE49-F238E27FC236}">
                <a16:creationId xmlns:a16="http://schemas.microsoft.com/office/drawing/2014/main" id="{53F3C020-41F6-438C-7837-78B2DC5BF721}"/>
              </a:ext>
            </a:extLst>
          </p:cNvPr>
          <p:cNvGrpSpPr/>
          <p:nvPr/>
        </p:nvGrpSpPr>
        <p:grpSpPr>
          <a:xfrm>
            <a:off x="514350" y="4671467"/>
            <a:ext cx="10524995" cy="1439801"/>
            <a:chOff x="1112720" y="3244694"/>
            <a:chExt cx="10380780" cy="914400"/>
          </a:xfrm>
          <a:noFill/>
        </p:grpSpPr>
        <p:sp>
          <p:nvSpPr>
            <p:cNvPr id="12" name="Arrow: Pentagon 7">
              <a:extLst>
                <a:ext uri="{FF2B5EF4-FFF2-40B4-BE49-F238E27FC236}">
                  <a16:creationId xmlns:a16="http://schemas.microsoft.com/office/drawing/2014/main" id="{5F9676FD-D754-9904-544C-3A3AF2ED6500}"/>
                </a:ext>
              </a:extLst>
            </p:cNvPr>
            <p:cNvSpPr/>
            <p:nvPr/>
          </p:nvSpPr>
          <p:spPr>
            <a:xfrm>
              <a:off x="1112720" y="3244694"/>
              <a:ext cx="10380780" cy="914400"/>
            </a:xfrm>
            <a:prstGeom prst="homePlate">
              <a:avLst/>
            </a:prstGeom>
            <a:grpFill/>
            <a:ln w="19050" cap="flat" cmpd="sng" algn="ctr">
              <a:solidFill>
                <a:srgbClr val="FF33CC"/>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3" name="TextBox 11">
              <a:extLst>
                <a:ext uri="{FF2B5EF4-FFF2-40B4-BE49-F238E27FC236}">
                  <a16:creationId xmlns:a16="http://schemas.microsoft.com/office/drawing/2014/main" id="{23CD7A0F-AA33-2672-6630-59E689D70985}"/>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Trình bày những chính sách đối nội </a:t>
              </a:r>
              <a:r>
                <a:rPr kumimoji="0" lang="vi-VN"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của các nước đế quốc  từ cuối thế kỉ XIX đến đầu thế kỉ XX</a:t>
              </a: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kumimoji="0" lang="vi-VN" sz="2800" b="1" i="0" u="none" strike="noStrike" kern="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155004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3801883" y="-34724"/>
            <a:ext cx="121860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Anh</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51728" y="370946"/>
            <a:ext cx="232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mạng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89470" y="1099691"/>
            <a:ext cx="78171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Quân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chủ</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lập</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Hai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tự</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cầm</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74" name="Picture 2" descr="Điều gì sẽ diễn ra khi Nữ hoàng Anh Elizabeth II băng hà">
            <a:extLst>
              <a:ext uri="{FF2B5EF4-FFF2-40B4-BE49-F238E27FC236}">
                <a16:creationId xmlns:a16="http://schemas.microsoft.com/office/drawing/2014/main" id="{90C0273A-4864-ED49-8A98-68C95858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r="29633"/>
          <a:stretch/>
        </p:blipFill>
        <p:spPr bwMode="auto">
          <a:xfrm>
            <a:off x="136670" y="2445602"/>
            <a:ext cx="3810031" cy="39492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8520D3-2245-E44B-BB7D-B88879D79303}"/>
              </a:ext>
            </a:extLst>
          </p:cNvPr>
          <p:cNvSpPr/>
          <p:nvPr/>
        </p:nvSpPr>
        <p:spPr>
          <a:xfrm>
            <a:off x="281234" y="6473482"/>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Nữ</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t>
            </a: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hoàng</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Anh Elizabeth II</a:t>
            </a:r>
          </a:p>
        </p:txBody>
      </p:sp>
      <p:pic>
        <p:nvPicPr>
          <p:cNvPr id="3076" name="Picture 4">
            <a:extLst>
              <a:ext uri="{FF2B5EF4-FFF2-40B4-BE49-F238E27FC236}">
                <a16:creationId xmlns:a16="http://schemas.microsoft.com/office/drawing/2014/main" id="{3602BEF8-487F-6B40-BB14-6FFF0D67A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0" r="15202"/>
          <a:stretch/>
        </p:blipFill>
        <p:spPr bwMode="auto">
          <a:xfrm>
            <a:off x="4098998" y="2445602"/>
            <a:ext cx="3807636" cy="39492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B31FC00-6E2D-AC4D-A6E1-AC532C0D31CB}"/>
              </a:ext>
            </a:extLst>
          </p:cNvPr>
          <p:cNvSpPr/>
          <p:nvPr/>
        </p:nvSpPr>
        <p:spPr>
          <a:xfrm>
            <a:off x="4411185" y="6464573"/>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Thủ tướng  Boris Johnson</a:t>
            </a: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14:bounceEnd="50000">
                                          <p:cBhvr additive="base">
                                            <p:cTn id="25"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heel(2)">
                                          <p:cBhvr>
                                            <p:cTn id="31" dur="750"/>
                                            <p:tgtEl>
                                              <p:spTgt spid="3074"/>
                                            </p:tgtEl>
                                          </p:cBhvr>
                                        </p:animEffect>
                                      </p:childTnLst>
                                    </p:cTn>
                                  </p:par>
                                  <p:par>
                                    <p:cTn id="32" presetID="21" presetClass="entr" presetSubtype="2"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heel(2)">
                                          <p:cBhvr>
                                            <p:cTn id="34" dur="750"/>
                                            <p:tgtEl>
                                              <p:spTgt spid="3076"/>
                                            </p:tgtEl>
                                          </p:cBhvr>
                                        </p:animEffect>
                                      </p:childTnLst>
                                    </p:cTn>
                                  </p:par>
                                </p:childTnLst>
                              </p:cTn>
                            </p:par>
                            <p:par>
                              <p:cTn id="35" fill="hold">
                                <p:stCondLst>
                                  <p:cond delay="750"/>
                                </p:stCondLst>
                                <p:childTnLst>
                                  <p:par>
                                    <p:cTn id="36" presetID="2" presetClass="entr" presetSubtype="8" fill="hold" grpId="0" nodeType="afterEffect" p14:presetBounceEnd="50000">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14:bounceEnd="50000">
                                          <p:cBhvr additive="base">
                                            <p:cTn id="38"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14:presetBounceEnd="5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50000">
                                          <p:cBhvr additive="base">
                                            <p:cTn id="42"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4" grpId="0" animBg="1"/>
          <p:bldP spid="25" grpId="0"/>
          <p:bldP spid="11"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heel(2)">
                                          <p:cBhvr>
                                            <p:cTn id="31" dur="750"/>
                                            <p:tgtEl>
                                              <p:spTgt spid="3074"/>
                                            </p:tgtEl>
                                          </p:cBhvr>
                                        </p:animEffect>
                                      </p:childTnLst>
                                    </p:cTn>
                                  </p:par>
                                  <p:par>
                                    <p:cTn id="32" presetID="21" presetClass="entr" presetSubtype="2"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heel(2)">
                                          <p:cBhvr>
                                            <p:cTn id="34" dur="750"/>
                                            <p:tgtEl>
                                              <p:spTgt spid="3076"/>
                                            </p:tgtEl>
                                          </p:cBhvr>
                                        </p:animEffect>
                                      </p:childTnLst>
                                    </p:cTn>
                                  </p:par>
                                </p:childTnLst>
                              </p:cTn>
                            </p:par>
                            <p:par>
                              <p:cTn id="35" fill="hold">
                                <p:stCondLst>
                                  <p:cond delay="750"/>
                                </p:stCondLst>
                                <p:childTnLst>
                                  <p:par>
                                    <p:cTn id="36" presetID="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4" grpId="0" animBg="1"/>
          <p:bldP spid="25" grpId="0"/>
          <p:bldP spid="11" grpId="0"/>
          <p:bldP spid="3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30728" name="Picture 8" descr="French Prime Minister Jean Castex confirms a reduction in production taxes  - Business France Nordic">
            <a:extLst>
              <a:ext uri="{FF2B5EF4-FFF2-40B4-BE49-F238E27FC236}">
                <a16:creationId xmlns:a16="http://schemas.microsoft.com/office/drawing/2014/main" id="{1E3E48B7-ED4A-A648-B169-90C9A79C2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4" r="8466"/>
          <a:stretch/>
        </p:blipFill>
        <p:spPr bwMode="auto">
          <a:xfrm>
            <a:off x="0" y="0"/>
            <a:ext cx="6364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In The Spotlight: Knowing the &amp;#39;unknown&amp;#39; French PM Jean Castex - CGTN">
            <a:extLst>
              <a:ext uri="{FF2B5EF4-FFF2-40B4-BE49-F238E27FC236}">
                <a16:creationId xmlns:a16="http://schemas.microsoft.com/office/drawing/2014/main" id="{88B20AC6-2999-B14D-8D07-66C5A7D32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00"/>
          <a:stretch/>
        </p:blipFill>
        <p:spPr bwMode="auto">
          <a:xfrm>
            <a:off x="6583680" y="0"/>
            <a:ext cx="5608320" cy="58155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6583680" y="6024110"/>
            <a:ext cx="52854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Pháp Jean Castex</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B8B5550-52F5-1241-9469-BF3383A57B31}"/>
              </a:ext>
            </a:extLst>
          </p:cNvPr>
          <p:cNvSpPr txBox="1"/>
          <p:nvPr/>
        </p:nvSpPr>
        <p:spPr>
          <a:xfrm>
            <a:off x="-219456" y="5657671"/>
            <a:ext cx="6315456"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000">
                <a:latin typeface="Times New Roman" panose="02020603050405020304" pitchFamily="18" charset="0"/>
                <a:cs typeface="Times New Roman" panose="02020603050405020304" pitchFamily="18" charset="0"/>
              </a:rPr>
              <a:t>Ở Pháp, nền Cộng hoà thứ ba được thành lập sau chiến tranh Pháp – Phổ (1870 – 1871), nhưng tinh hình chính trị liên tục không ổn định. Trong vòng 40 năm (1875 – 1914), nước Pháp đã có 50 lần thay đổi chính phủ. </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36618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14:presetBounceEnd="50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50000">
                                          <p:cBhvr additive="base">
                                            <p:cTn id="1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8" fill="hold" grpId="0" nodeType="after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3406474" y="-158183"/>
            <a:ext cx="1497526"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36670" y="677522"/>
            <a:ext cx="35864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Đức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115711" y="1253452"/>
            <a:ext cx="79113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nước quân chủ lập hiến, theo thể chế liên </a:t>
            </a:r>
            <a:r>
              <a:rPr kumimoji="0" lang="vi-VN"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bang.</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vi-VN" altLang="vi-VN">
                <a:solidFill>
                  <a:prstClr val="black"/>
                </a:solidFill>
                <a:latin typeface="Times New Roman" panose="02020603050405020304" pitchFamily="18" charset="0"/>
              </a:rPr>
              <a:t>Ở Đức, nhà nước vẫn trao nhiều quyền lực cho Hoàng đế và Thủ tướng, hạn chế vai trò của Quốc hội. </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Rectangle 19">
            <a:extLst>
              <a:ext uri="{FF2B5EF4-FFF2-40B4-BE49-F238E27FC236}">
                <a16:creationId xmlns:a16="http://schemas.microsoft.com/office/drawing/2014/main" id="{73F3193D-1C38-E444-99E2-0A13D5A10A09}"/>
              </a:ext>
            </a:extLst>
          </p:cNvPr>
          <p:cNvSpPr/>
          <p:nvPr/>
        </p:nvSpPr>
        <p:spPr>
          <a:xfrm>
            <a:off x="-27851" y="3797928"/>
            <a:ext cx="8054958" cy="2062103"/>
          </a:xfrm>
          <a:prstGeom prst="rect">
            <a:avLst/>
          </a:prstGeom>
          <a:solidFill>
            <a:srgbClr val="FFFEE3"/>
          </a:solid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1871,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nền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bang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22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do…”(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5863135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5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20"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DE52B67-DE4A-6A49-BDEC-CC6BAC032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3" t="9299" r="12650" b="13954"/>
          <a:stretch/>
        </p:blipFill>
        <p:spPr bwMode="auto">
          <a:xfrm>
            <a:off x="171449" y="194071"/>
            <a:ext cx="4614863" cy="6469857"/>
          </a:xfrm>
          <a:prstGeom prst="round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944149-3540-3D48-BD82-A4095C36DAE4}"/>
              </a:ext>
            </a:extLst>
          </p:cNvPr>
          <p:cNvGrpSpPr/>
          <p:nvPr/>
        </p:nvGrpSpPr>
        <p:grpSpPr>
          <a:xfrm>
            <a:off x="5143500" y="194071"/>
            <a:ext cx="6877051" cy="6469858"/>
            <a:chOff x="5410200" y="210737"/>
            <a:chExt cx="6096000" cy="6469858"/>
          </a:xfrm>
        </p:grpSpPr>
        <p:sp>
          <p:nvSpPr>
            <p:cNvPr id="2" name="Rectangle 1">
              <a:extLst>
                <a:ext uri="{FF2B5EF4-FFF2-40B4-BE49-F238E27FC236}">
                  <a16:creationId xmlns:a16="http://schemas.microsoft.com/office/drawing/2014/main" id="{7F31E70B-7C84-734D-9D02-DBCEE1284ACD}"/>
                </a:ext>
              </a:extLst>
            </p:cNvPr>
            <p:cNvSpPr/>
            <p:nvPr/>
          </p:nvSpPr>
          <p:spPr>
            <a:xfrm>
              <a:off x="5410200" y="210737"/>
              <a:ext cx="6096000" cy="6469858"/>
            </a:xfrm>
            <a:prstGeom prst="rect">
              <a:avLst/>
            </a:prstGeom>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81F6A63F-61CF-1848-BEA0-59B883CC15BD}"/>
                </a:ext>
              </a:extLst>
            </p:cNvPr>
            <p:cNvSpPr/>
            <p:nvPr/>
          </p:nvSpPr>
          <p:spPr>
            <a:xfrm>
              <a:off x="5600700" y="388141"/>
              <a:ext cx="5715000" cy="614124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078" name="Picture 6">
            <a:extLst>
              <a:ext uri="{FF2B5EF4-FFF2-40B4-BE49-F238E27FC236}">
                <a16:creationId xmlns:a16="http://schemas.microsoft.com/office/drawing/2014/main" id="{DA636651-C596-1542-8B67-E88CCD62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996" y="271857"/>
            <a:ext cx="2109461" cy="2426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841AA9-FF94-5241-A828-E1A85653C2F3}"/>
              </a:ext>
            </a:extLst>
          </p:cNvPr>
          <p:cNvSpPr/>
          <p:nvPr/>
        </p:nvSpPr>
        <p:spPr>
          <a:xfrm>
            <a:off x="5722634" y="931025"/>
            <a:ext cx="397576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Sắt</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và</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máu</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sp>
        <p:nvSpPr>
          <p:cNvPr id="6" name="Rectangle 5">
            <a:extLst>
              <a:ext uri="{FF2B5EF4-FFF2-40B4-BE49-F238E27FC236}">
                <a16:creationId xmlns:a16="http://schemas.microsoft.com/office/drawing/2014/main" id="{6CA04198-BF90-B348-B984-6559EC1FD766}"/>
              </a:ext>
            </a:extLst>
          </p:cNvPr>
          <p:cNvSpPr/>
          <p:nvPr/>
        </p:nvSpPr>
        <p:spPr>
          <a:xfrm>
            <a:off x="5534025" y="2409327"/>
            <a:ext cx="6096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"Vị trí của nước Phổ ở Đức sẽ không được xác định bởi chủ nghĩa tự do, mà bởi sức mạnh của nó [...] Phổ phải tập trung sức mạnh của nó và giữ nó cho thời điểm thuận lợi, trong đó đã có đến và đi qua nhiều lần. Kể từ Đại hội Viên, biên giới của chúng ta đã được thiết kế sai lạc cho một chính sách khỏe mạnh. Không phải qua các bài phát biểu và các quyết định đa số sẽ quyết định được câu hỏi lớn - đó là sai lầm lớn của năm 1848 và 1849 - mà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bằng sắt và máu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(Blut und Eisen). "</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2F8F5462-C50F-944F-9121-F7BEE9CF3CDB}"/>
              </a:ext>
            </a:extLst>
          </p:cNvPr>
          <p:cNvSpPr/>
          <p:nvPr/>
        </p:nvSpPr>
        <p:spPr>
          <a:xfrm>
            <a:off x="491990" y="5832931"/>
            <a:ext cx="39737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kiêm Bộ trưởng Ngoại giao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Bismarck</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54858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14:presetBounceEnd="50000">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14:bounceEnd="50000">
                                          <p:cBhvr additive="base">
                                            <p:cTn id="29"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4098" name="Picture 2" descr="Kaiser Wilhelm II: from early years to exile - OpenLearn - Open University">
            <a:extLst>
              <a:ext uri="{FF2B5EF4-FFF2-40B4-BE49-F238E27FC236}">
                <a16:creationId xmlns:a16="http://schemas.microsoft.com/office/drawing/2014/main" id="{655DF4A5-C8E7-F74F-8785-4C6E1BBA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67"/>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lem • View topic - Old Europe Nostalgia Thread">
            <a:extLst>
              <a:ext uri="{FF2B5EF4-FFF2-40B4-BE49-F238E27FC236}">
                <a16:creationId xmlns:a16="http://schemas.microsoft.com/office/drawing/2014/main" id="{C4350A7C-E200-0F45-96FA-52D5E7D0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662777-E5F2-A74B-A0C7-3CCB0275FE66}"/>
              </a:ext>
            </a:extLst>
          </p:cNvPr>
          <p:cNvSpPr/>
          <p:nvPr/>
        </p:nvSpPr>
        <p:spPr>
          <a:xfrm>
            <a:off x="7694504" y="6150114"/>
            <a:ext cx="33457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Thủ tướng Đức</a:t>
            </a:r>
            <a:endParaRPr kumimoji="0" lang="en-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237742E-4853-904E-A726-9857EE6C6EEF}"/>
              </a:ext>
            </a:extLst>
          </p:cNvPr>
          <p:cNvSpPr/>
          <p:nvPr/>
        </p:nvSpPr>
        <p:spPr>
          <a:xfrm>
            <a:off x="312624" y="6273225"/>
            <a:ext cx="51539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Wilhelm II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Phổ</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102" name="Picture 6" descr="Angela Merkel saw Germans through crisis after crisis. Now they wonder  who&amp;#39;ll fill the void - CNN">
            <a:extLst>
              <a:ext uri="{FF2B5EF4-FFF2-40B4-BE49-F238E27FC236}">
                <a16:creationId xmlns:a16="http://schemas.microsoft.com/office/drawing/2014/main" id="{B08F6808-D02B-4C4E-940B-CE462A83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ermany wants &amp;#39;very good relations&amp;#39; with Turkey: Merkel | Daily Sabah">
            <a:extLst>
              <a:ext uri="{FF2B5EF4-FFF2-40B4-BE49-F238E27FC236}">
                <a16:creationId xmlns:a16="http://schemas.microsoft.com/office/drawing/2014/main" id="{6EE2219A-36D3-2C45-A50C-A6642416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763" y="0"/>
            <a:ext cx="6111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2D1B9-B49F-F74F-B960-1A2AD7B628EB}"/>
              </a:ext>
            </a:extLst>
          </p:cNvPr>
          <p:cNvSpPr txBox="1"/>
          <p:nvPr/>
        </p:nvSpPr>
        <p:spPr>
          <a:xfrm>
            <a:off x="2778455" y="6273225"/>
            <a:ext cx="72603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Thủ Tướng </a:t>
            </a:r>
            <a:r>
              <a:rPr kumimoji="0" lang="en-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Đức </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Angela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Merkel</a:t>
            </a: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446009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50000">
                                          <p:cBhvr additive="base">
                                            <p:cTn id="20"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5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3337637" y="0"/>
            <a:ext cx="960519"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140029"/>
            <a:ext cx="3352800"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180700" y="1260137"/>
            <a:ext cx="2808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80700" y="2243275"/>
            <a:ext cx="7895958" cy="1938992"/>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Đề</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cao</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vai</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Tổng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thống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do </a:t>
            </a:r>
            <a:r>
              <a:rPr kumimoji="0" lang="en-US" altLang="vi-VN"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 Đảng</a:t>
            </a:r>
            <a:r>
              <a:rPr lang="en-US" altLang="vi-VN" sz="4000">
                <a:solidFill>
                  <a:srgbClr val="000000"/>
                </a:solidFill>
                <a:latin typeface="Times New Roman" panose="02020603050405020304" pitchFamily="18" charset="0"/>
              </a:rPr>
              <a:t>: </a:t>
            </a:r>
            <a:r>
              <a:rPr kumimoji="0" lang="en-US" altLang="vi-VN"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Cộng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hòa</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Dân</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chủ</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thay</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nhau</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cầm</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altLang="vi-VN" sz="4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1559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122" name="Picture 2" descr="Kết quả bầu cử Mỹ 2020 ngày 8/11: Biden đắc cử Tổng thống Mỹ">
            <a:extLst>
              <a:ext uri="{FF2B5EF4-FFF2-40B4-BE49-F238E27FC236}">
                <a16:creationId xmlns:a16="http://schemas.microsoft.com/office/drawing/2014/main" id="{28505A0D-C3C1-4645-A2A7-F6183FF0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8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3255264" y="6273225"/>
            <a:ext cx="4868640"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Tổng thống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Mĩ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Joe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Biden</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1580364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14:bounceEnd="50000">
                                          <p:cBhvr additive="base">
                                            <p:cTn id="11"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iá xe Ford 2022 mới nhất đầy đủ các phiên bản">
            <a:extLst>
              <a:ext uri="{FF2B5EF4-FFF2-40B4-BE49-F238E27FC236}">
                <a16:creationId xmlns:a16="http://schemas.microsoft.com/office/drawing/2014/main" id="{4A3360A6-2F83-5A49-9D06-9904F1E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3428997"/>
            <a:ext cx="617330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điểm du lịch nổi tiếng ở New York bạn không nên bỏ qua">
            <a:extLst>
              <a:ext uri="{FF2B5EF4-FFF2-40B4-BE49-F238E27FC236}">
                <a16:creationId xmlns:a16="http://schemas.microsoft.com/office/drawing/2014/main" id="{1FA3A595-6064-4349-8BF5-E2E0C3A3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pic>
        <p:nvPicPr>
          <p:cNvPr id="3074" name="Picture 2" descr="12 bí mật hiếm người biết về Tượng Nữ thần Tự do nổi tiếng thế giới, có khả  năng đây không phải là một… quý cô!">
            <a:extLst>
              <a:ext uri="{FF2B5EF4-FFF2-40B4-BE49-F238E27FC236}">
                <a16:creationId xmlns:a16="http://schemas.microsoft.com/office/drawing/2014/main" id="{AAC85D82-4286-6B4A-BEA9-0BF27388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077" y="0"/>
            <a:ext cx="60739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heckerboard(down)">
                                      <p:cBhvr>
                                        <p:cTn id="7" dur="500"/>
                                        <p:tgtEl>
                                          <p:spTgt spid="3078"/>
                                        </p:tgtEl>
                                      </p:cBhvr>
                                    </p:animEffect>
                                  </p:childTnLst>
                                </p:cTn>
                              </p:par>
                              <p:par>
                                <p:cTn id="8" presetID="5" presetClass="entr" presetSubtype="5"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heckerboard(down)">
                                      <p:cBhvr>
                                        <p:cTn id="10" dur="500"/>
                                        <p:tgtEl>
                                          <p:spTgt spid="3076"/>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500"/>
                                        <p:tgtEl>
                                          <p:spTgt spid="3"/>
                                        </p:tgtEl>
                                      </p:cBhvr>
                                    </p:animEffect>
                                  </p:childTnLst>
                                </p:cTn>
                              </p:par>
                              <p:par>
                                <p:cTn id="14" presetID="5" presetClass="entr" presetSubtype="5"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50842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134952"/>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E0BD525-AF9D-B8A4-C1B9-E8BF75A1D78E}"/>
              </a:ext>
            </a:extLst>
          </p:cNvPr>
          <p:cNvSpPr txBox="1"/>
          <p:nvPr/>
        </p:nvSpPr>
        <p:spPr>
          <a:xfrm>
            <a:off x="243574" y="3794552"/>
            <a:ext cx="11053482"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 Anh và Đức là hai quốc gia theo thể chế quân chủ lập hiến. </a:t>
            </a:r>
            <a:endParaRPr lang="en-US" sz="3200"/>
          </a:p>
        </p:txBody>
      </p:sp>
      <p:sp>
        <p:nvSpPr>
          <p:cNvPr id="10" name="TextBox 9">
            <a:extLst>
              <a:ext uri="{FF2B5EF4-FFF2-40B4-BE49-F238E27FC236}">
                <a16:creationId xmlns:a16="http://schemas.microsoft.com/office/drawing/2014/main" id="{B167DB91-1A75-0DA3-852A-C37D66422068}"/>
              </a:ext>
            </a:extLst>
          </p:cNvPr>
          <p:cNvSpPr txBox="1"/>
          <p:nvPr/>
        </p:nvSpPr>
        <p:spPr>
          <a:xfrm>
            <a:off x="243574" y="4440679"/>
            <a:ext cx="11887200" cy="1077218"/>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Ở Pháp, nền Cộng hoà thứ ba được thành </a:t>
            </a:r>
            <a:r>
              <a:rPr lang="vi-VN" sz="3200" dirty="0" smtClean="0">
                <a:solidFill>
                  <a:srgbClr val="000000"/>
                </a:solidFill>
                <a:effectLst/>
                <a:latin typeface="Times New Roman" panose="02020603050405020304" pitchFamily="18" charset="0"/>
                <a:ea typeface="Calibri" panose="020F0502020204030204" pitchFamily="34" charset="0"/>
              </a:rPr>
              <a:t>lập, </a:t>
            </a:r>
            <a:r>
              <a:rPr lang="vi-VN" sz="3200" dirty="0">
                <a:solidFill>
                  <a:srgbClr val="000000"/>
                </a:solidFill>
                <a:effectLst/>
                <a:latin typeface="Times New Roman" panose="02020603050405020304" pitchFamily="18" charset="0"/>
                <a:ea typeface="Calibri" panose="020F0502020204030204" pitchFamily="34" charset="0"/>
              </a:rPr>
              <a:t>nhưng t</a:t>
            </a:r>
            <a:r>
              <a:rPr lang="en-US" sz="3200" dirty="0">
                <a:solidFill>
                  <a:srgbClr val="000000"/>
                </a:solidFill>
                <a:latin typeface="Times New Roman" panose="02020603050405020304" pitchFamily="18" charset="0"/>
                <a:ea typeface="Calibri" panose="020F0502020204030204" pitchFamily="34" charset="0"/>
              </a:rPr>
              <a:t>ì</a:t>
            </a:r>
            <a:r>
              <a:rPr lang="vi-VN" sz="3200" dirty="0">
                <a:solidFill>
                  <a:srgbClr val="000000"/>
                </a:solidFill>
                <a:effectLst/>
                <a:latin typeface="Times New Roman" panose="02020603050405020304" pitchFamily="18" charset="0"/>
                <a:ea typeface="Calibri" panose="020F0502020204030204" pitchFamily="34" charset="0"/>
              </a:rPr>
              <a:t>nh hình chính trị liên tục không ổn định.</a:t>
            </a:r>
            <a:endParaRPr lang="en-US" sz="3200" dirty="0"/>
          </a:p>
        </p:txBody>
      </p:sp>
      <p:sp>
        <p:nvSpPr>
          <p:cNvPr id="14" name="TextBox 13">
            <a:extLst>
              <a:ext uri="{FF2B5EF4-FFF2-40B4-BE49-F238E27FC236}">
                <a16:creationId xmlns:a16="http://schemas.microsoft.com/office/drawing/2014/main" id="{C53EB375-29FB-B252-7E48-84586F9BFF28}"/>
              </a:ext>
            </a:extLst>
          </p:cNvPr>
          <p:cNvSpPr txBox="1"/>
          <p:nvPr/>
        </p:nvSpPr>
        <p:spPr>
          <a:xfrm>
            <a:off x="152400" y="5568422"/>
            <a:ext cx="11873948" cy="1077218"/>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 </a:t>
            </a:r>
            <a:r>
              <a:rPr lang="vi-VN" sz="3200">
                <a:solidFill>
                  <a:srgbClr val="000000"/>
                </a:solidFill>
                <a:effectLst/>
                <a:latin typeface="Times New Roman" panose="02020603050405020304" pitchFamily="18" charset="0"/>
                <a:ea typeface="Calibri" panose="020F0502020204030204" pitchFamily="34" charset="0"/>
              </a:rPr>
              <a:t>Tại Mỹ, sau nội chiến (1861 – 1865), hai đảng Cộng hoà và Dân chủ thay nhau cầm quyền. </a:t>
            </a:r>
            <a:endParaRPr lang="en-US" sz="3200"/>
          </a:p>
        </p:txBody>
      </p:sp>
    </p:spTree>
    <p:extLst>
      <p:ext uri="{BB962C8B-B14F-4D97-AF65-F5344CB8AC3E}">
        <p14:creationId xmlns:p14="http://schemas.microsoft.com/office/powerpoint/2010/main" val="339210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61379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290211"/>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477;p48">
            <a:extLst>
              <a:ext uri="{FF2B5EF4-FFF2-40B4-BE49-F238E27FC236}">
                <a16:creationId xmlns:a16="http://schemas.microsoft.com/office/drawing/2014/main" id="{6DF03FC5-C2E8-1C7A-BD55-D02FD1DED116}"/>
              </a:ext>
            </a:extLst>
          </p:cNvPr>
          <p:cNvSpPr txBox="1">
            <a:spLocks/>
          </p:cNvSpPr>
          <p:nvPr/>
        </p:nvSpPr>
        <p:spPr>
          <a:xfrm>
            <a:off x="0" y="388845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a:t>
            </a:r>
            <a:r>
              <a:rPr lang="en-US" sz="3200" b="1" kern="0">
                <a:solidFill>
                  <a:srgbClr val="C00000"/>
                </a:solidFill>
                <a:latin typeface="Times New Roman" panose="02020603050405020304" pitchFamily="18" charset="0"/>
                <a:cs typeface="Times New Roman" panose="02020603050405020304" pitchFamily="18" charset="0"/>
              </a:rPr>
              <a:t>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nvGrpSpPr>
          <p:cNvPr id="6" name="Group 16">
            <a:extLst>
              <a:ext uri="{FF2B5EF4-FFF2-40B4-BE49-F238E27FC236}">
                <a16:creationId xmlns:a16="http://schemas.microsoft.com/office/drawing/2014/main" id="{A0C6D305-07A8-69A5-3F57-898301FC310A}"/>
              </a:ext>
            </a:extLst>
          </p:cNvPr>
          <p:cNvGrpSpPr/>
          <p:nvPr/>
        </p:nvGrpSpPr>
        <p:grpSpPr>
          <a:xfrm>
            <a:off x="514350" y="4862773"/>
            <a:ext cx="10524995" cy="1439801"/>
            <a:chOff x="1112720" y="3244694"/>
            <a:chExt cx="10380780" cy="914400"/>
          </a:xfrm>
          <a:noFill/>
        </p:grpSpPr>
        <p:sp>
          <p:nvSpPr>
            <p:cNvPr id="9" name="Arrow: Pentagon 7">
              <a:extLst>
                <a:ext uri="{FF2B5EF4-FFF2-40B4-BE49-F238E27FC236}">
                  <a16:creationId xmlns:a16="http://schemas.microsoft.com/office/drawing/2014/main" id="{DAC69981-CC8A-7EE1-EEA0-710AD7846D55}"/>
                </a:ext>
              </a:extLst>
            </p:cNvPr>
            <p:cNvSpPr/>
            <p:nvPr/>
          </p:nvSpPr>
          <p:spPr>
            <a:xfrm>
              <a:off x="1112720" y="3244694"/>
              <a:ext cx="10380780" cy="914400"/>
            </a:xfrm>
            <a:prstGeom prst="homePlate">
              <a:avLst/>
            </a:prstGeom>
            <a:grpFill/>
            <a:ln w="19050" cap="flat" cmpd="sng" algn="ctr">
              <a:solidFill>
                <a:srgbClr val="FF33CC"/>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0" name="TextBox 11">
              <a:extLst>
                <a:ext uri="{FF2B5EF4-FFF2-40B4-BE49-F238E27FC236}">
                  <a16:creationId xmlns:a16="http://schemas.microsoft.com/office/drawing/2014/main" id="{999BF514-E7BD-BC4B-094A-F45A81CA914D}"/>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Trình bày những chính sách đối nội </a:t>
              </a:r>
              <a:r>
                <a:rPr kumimoji="0" lang="vi-VN"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của các nước đế quốc  từ cuối thế kỉ XIX đến đầu thế kỉ XX</a:t>
              </a: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kumimoji="0" lang="vi-VN" sz="2800" b="1" i="0" u="none" strike="noStrike" kern="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402008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61379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290211"/>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477;p48">
            <a:extLst>
              <a:ext uri="{FF2B5EF4-FFF2-40B4-BE49-F238E27FC236}">
                <a16:creationId xmlns:a16="http://schemas.microsoft.com/office/drawing/2014/main" id="{6DF03FC5-C2E8-1C7A-BD55-D02FD1DED116}"/>
              </a:ext>
            </a:extLst>
          </p:cNvPr>
          <p:cNvSpPr txBox="1">
            <a:spLocks/>
          </p:cNvSpPr>
          <p:nvPr/>
        </p:nvSpPr>
        <p:spPr>
          <a:xfrm>
            <a:off x="0" y="388845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a:t>
            </a:r>
            <a:r>
              <a:rPr lang="en-US" sz="3200" b="1" kern="0">
                <a:solidFill>
                  <a:srgbClr val="C00000"/>
                </a:solidFill>
                <a:latin typeface="Times New Roman" panose="02020603050405020304" pitchFamily="18" charset="0"/>
                <a:cs typeface="Times New Roman" panose="02020603050405020304" pitchFamily="18" charset="0"/>
              </a:rPr>
              <a:t>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F4386E7F-E3C5-27CE-A195-A39803BE3599}"/>
              </a:ext>
            </a:extLst>
          </p:cNvPr>
          <p:cNvSpPr txBox="1"/>
          <p:nvPr/>
        </p:nvSpPr>
        <p:spPr>
          <a:xfrm>
            <a:off x="167170" y="4839632"/>
            <a:ext cx="11677650" cy="954107"/>
          </a:xfrm>
          <a:prstGeom prst="rect">
            <a:avLst/>
          </a:prstGeom>
          <a:noFill/>
        </p:spPr>
        <p:txBody>
          <a:bodyPr wrap="square">
            <a:spAutoFit/>
          </a:bodyPr>
          <a:lstStyle/>
          <a:p>
            <a:pPr marL="0" marR="0" algn="just">
              <a:spcBef>
                <a:spcPts val="0"/>
              </a:spcBef>
              <a:spcAft>
                <a:spcPts val="0"/>
              </a:spcAft>
            </a:pPr>
            <a:r>
              <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 sách đối ngoại cơ bản của các đế quốc Anh, Pháp, Đức, Mỹ vào cuối thế kỉ XIX, đầu thế kỉ XX là tăng cường xâm lược, mở rộng hệ thống thuộc địa.</a:t>
            </a:r>
            <a:endParaRPr lang="en-US" sz="2800" kern="1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74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EE1F6C6-D30F-2341-AA25-5622ADB1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7B928-02D3-6847-8692-AEDEB149B343}"/>
              </a:ext>
            </a:extLst>
          </p:cNvPr>
          <p:cNvSpPr txBox="1"/>
          <p:nvPr/>
        </p:nvSpPr>
        <p:spPr>
          <a:xfrm>
            <a:off x="0" y="6190722"/>
            <a:ext cx="749808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ản đồ thuộc địa của Anh năm 1914</a:t>
            </a:r>
          </a:p>
        </p:txBody>
      </p:sp>
      <p:pic>
        <p:nvPicPr>
          <p:cNvPr id="4" name="Graphic 3" descr="Marker">
            <a:extLst>
              <a:ext uri="{FF2B5EF4-FFF2-40B4-BE49-F238E27FC236}">
                <a16:creationId xmlns:a16="http://schemas.microsoft.com/office/drawing/2014/main" id="{20E32E4D-F9E4-994C-861B-5CD6745F9C9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48512" y="225707"/>
            <a:ext cx="1164336" cy="1164336"/>
          </a:xfrm>
          <a:prstGeom prst="rect">
            <a:avLst/>
          </a:prstGeom>
        </p:spPr>
      </p:pic>
      <p:pic>
        <p:nvPicPr>
          <p:cNvPr id="6" name="Graphic 5" descr="Marker">
            <a:extLst>
              <a:ext uri="{FF2B5EF4-FFF2-40B4-BE49-F238E27FC236}">
                <a16:creationId xmlns:a16="http://schemas.microsoft.com/office/drawing/2014/main" id="{A95C5786-B202-8444-A2B1-4040291BFE8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50408" y="2130592"/>
            <a:ext cx="1164336" cy="1164336"/>
          </a:xfrm>
          <a:prstGeom prst="rect">
            <a:avLst/>
          </a:prstGeom>
        </p:spPr>
      </p:pic>
      <p:pic>
        <p:nvPicPr>
          <p:cNvPr id="7" name="Graphic 6" descr="Marker">
            <a:extLst>
              <a:ext uri="{FF2B5EF4-FFF2-40B4-BE49-F238E27FC236}">
                <a16:creationId xmlns:a16="http://schemas.microsoft.com/office/drawing/2014/main" id="{4C62FC92-3322-6D42-B13E-5C78829637A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345680" y="1941499"/>
            <a:ext cx="1164336" cy="1164336"/>
          </a:xfrm>
          <a:prstGeom prst="rect">
            <a:avLst/>
          </a:prstGeom>
        </p:spPr>
      </p:pic>
      <p:pic>
        <p:nvPicPr>
          <p:cNvPr id="8" name="Graphic 7" descr="Marker">
            <a:extLst>
              <a:ext uri="{FF2B5EF4-FFF2-40B4-BE49-F238E27FC236}">
                <a16:creationId xmlns:a16="http://schemas.microsoft.com/office/drawing/2014/main" id="{3B7519A6-A88E-1C4A-B353-842B873F5F4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607552" y="2846832"/>
            <a:ext cx="1164336" cy="1164336"/>
          </a:xfrm>
          <a:prstGeom prst="rect">
            <a:avLst/>
          </a:prstGeom>
        </p:spPr>
      </p:pic>
      <p:pic>
        <p:nvPicPr>
          <p:cNvPr id="9" name="Graphic 8" descr="Marker">
            <a:extLst>
              <a:ext uri="{FF2B5EF4-FFF2-40B4-BE49-F238E27FC236}">
                <a16:creationId xmlns:a16="http://schemas.microsoft.com/office/drawing/2014/main" id="{C595A782-60AE-054B-9691-35B0A37F005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235440" y="4270248"/>
            <a:ext cx="1164336" cy="1164336"/>
          </a:xfrm>
          <a:prstGeom prst="rect">
            <a:avLst/>
          </a:prstGeom>
        </p:spPr>
      </p:pic>
      <p:pic>
        <p:nvPicPr>
          <p:cNvPr id="10" name="Graphic 9" descr="Marker">
            <a:extLst>
              <a:ext uri="{FF2B5EF4-FFF2-40B4-BE49-F238E27FC236}">
                <a16:creationId xmlns:a16="http://schemas.microsoft.com/office/drawing/2014/main" id="{5516CAE0-F6F5-624A-875E-787953FCD81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398008" y="4011168"/>
            <a:ext cx="1164336" cy="1164336"/>
          </a:xfrm>
          <a:prstGeom prst="rect">
            <a:avLst/>
          </a:prstGeom>
        </p:spPr>
      </p:pic>
      <p:pic>
        <p:nvPicPr>
          <p:cNvPr id="11" name="Graphic 10" descr="Marker">
            <a:extLst>
              <a:ext uri="{FF2B5EF4-FFF2-40B4-BE49-F238E27FC236}">
                <a16:creationId xmlns:a16="http://schemas.microsoft.com/office/drawing/2014/main" id="{CBF9082C-0B5D-214F-84C9-D642D93B87F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212848" y="2636520"/>
            <a:ext cx="1164336" cy="1164336"/>
          </a:xfrm>
          <a:prstGeom prst="rect">
            <a:avLst/>
          </a:prstGeom>
        </p:spPr>
      </p:pic>
      <p:pic>
        <p:nvPicPr>
          <p:cNvPr id="12" name="Graphic 11" descr="Marker">
            <a:extLst>
              <a:ext uri="{FF2B5EF4-FFF2-40B4-BE49-F238E27FC236}">
                <a16:creationId xmlns:a16="http://schemas.microsoft.com/office/drawing/2014/main" id="{0FBF194D-2993-A24B-9F34-3D465272AA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636008" y="2517726"/>
            <a:ext cx="1164336" cy="1164336"/>
          </a:xfrm>
          <a:prstGeom prst="rect">
            <a:avLst/>
          </a:prstGeom>
        </p:spPr>
      </p:pic>
      <p:pic>
        <p:nvPicPr>
          <p:cNvPr id="14" name="Picture 13">
            <a:extLst>
              <a:ext uri="{FF2B5EF4-FFF2-40B4-BE49-F238E27FC236}">
                <a16:creationId xmlns:a16="http://schemas.microsoft.com/office/drawing/2014/main" id="{1D2CB886-860A-CA47-BE27-47438F25233C}"/>
              </a:ext>
            </a:extLst>
          </p:cNvPr>
          <p:cNvPicPr>
            <a:picLocks noChangeAspect="1"/>
          </p:cNvPicPr>
          <p:nvPr/>
        </p:nvPicPr>
        <p:blipFill>
          <a:blip r:embed="rId6"/>
          <a:stretch>
            <a:fillRect/>
          </a:stretch>
        </p:blipFill>
        <p:spPr>
          <a:xfrm>
            <a:off x="5025490" y="300515"/>
            <a:ext cx="954686" cy="1307789"/>
          </a:xfrm>
          <a:prstGeom prst="rect">
            <a:avLst/>
          </a:prstGeom>
        </p:spPr>
      </p:pic>
      <p:pic>
        <p:nvPicPr>
          <p:cNvPr id="16" name="Graphic 15" descr="Marker">
            <a:extLst>
              <a:ext uri="{FF2B5EF4-FFF2-40B4-BE49-F238E27FC236}">
                <a16:creationId xmlns:a16="http://schemas.microsoft.com/office/drawing/2014/main" id="{557FFEE1-1DAE-734F-831C-389394870CA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0904" y="2043879"/>
            <a:ext cx="1164336" cy="1164336"/>
          </a:xfrm>
          <a:prstGeom prst="rect">
            <a:avLst/>
          </a:prstGeom>
        </p:spPr>
      </p:pic>
      <p:sp>
        <p:nvSpPr>
          <p:cNvPr id="17" name="Text Box 5">
            <a:extLst>
              <a:ext uri="{FF2B5EF4-FFF2-40B4-BE49-F238E27FC236}">
                <a16:creationId xmlns:a16="http://schemas.microsoft.com/office/drawing/2014/main" id="{0E5192CF-6540-AC4D-A44A-7DC91D915B94}"/>
              </a:ext>
            </a:extLst>
          </p:cNvPr>
          <p:cNvSpPr txBox="1">
            <a:spLocks noChangeArrowheads="1"/>
          </p:cNvSpPr>
          <p:nvPr/>
        </p:nvSpPr>
        <p:spPr bwMode="auto">
          <a:xfrm>
            <a:off x="0" y="6001629"/>
            <a:ext cx="12192000" cy="830997"/>
          </a:xfrm>
          <a:prstGeom prst="rect">
            <a:avLst/>
          </a:prstGeom>
          <a:solidFill>
            <a:schemeClr val="bg1"/>
          </a:solidFill>
          <a:ln>
            <a:solidFill>
              <a:schemeClr val="tx1"/>
            </a:solidFill>
          </a:ln>
          <a:effec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50000"/>
              </a:spcBef>
              <a:buNone/>
            </a:pPr>
            <a:r>
              <a:rPr lang="vi-VN" altLang="vi-VN" sz="2400">
                <a:solidFill>
                  <a:srgbClr val="000000"/>
                </a:solidFill>
                <a:latin typeface="Times New Roman" panose="02020603050405020304" pitchFamily="18" charset="0"/>
                <a:cs typeface="Times New Roman" panose="02020603050405020304" pitchFamily="18" charset="0"/>
              </a:rPr>
              <a:t>Anh có hệ thống thuộc địa rộng lớn nhất thế giới, được gọi là “đế quốc Mặt Trời không bao giờ lặn</a:t>
            </a:r>
            <a:r>
              <a:rPr lang="en-US" altLang="vi-VN" sz="2400">
                <a:solidFill>
                  <a:srgbClr val="000000"/>
                </a:solidFill>
                <a:latin typeface="Times New Roman" panose="02020603050405020304" pitchFamily="18" charset="0"/>
                <a:cs typeface="Times New Roman" panose="02020603050405020304" pitchFamily="18" charset="0"/>
              </a:rPr>
              <a:t>”</a:t>
            </a:r>
            <a:r>
              <a:rPr lang="vi-VN" altLang="vi-VN" sz="2400">
                <a:solidFill>
                  <a:srgbClr val="000000"/>
                </a:solidFill>
                <a:latin typeface="Times New Roman" panose="02020603050405020304" pitchFamily="18" charset="0"/>
                <a:cs typeface="Times New Roman" panose="02020603050405020304" pitchFamily="18" charset="0"/>
              </a:rPr>
              <a:t>. </a:t>
            </a:r>
            <a:endPar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5" name="Graphic 14" descr="Marker">
            <a:extLst>
              <a:ext uri="{FF2B5EF4-FFF2-40B4-BE49-F238E27FC236}">
                <a16:creationId xmlns:a16="http://schemas.microsoft.com/office/drawing/2014/main" id="{FD713244-C46A-5A46-9245-767C7A87D0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917542" y="2484927"/>
            <a:ext cx="1164336" cy="1164336"/>
          </a:xfrm>
          <a:prstGeom prst="rect">
            <a:avLst/>
          </a:prstGeom>
        </p:spPr>
      </p:pic>
      <p:pic>
        <p:nvPicPr>
          <p:cNvPr id="18" name="Graphic 17" descr="Marker">
            <a:extLst>
              <a:ext uri="{FF2B5EF4-FFF2-40B4-BE49-F238E27FC236}">
                <a16:creationId xmlns:a16="http://schemas.microsoft.com/office/drawing/2014/main" id="{A2D6DB65-0863-BC4A-89A0-A2EADE0DE52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97718" y="3208215"/>
            <a:ext cx="1164336" cy="1164336"/>
          </a:xfrm>
          <a:prstGeom prst="rect">
            <a:avLst/>
          </a:prstGeom>
        </p:spPr>
      </p:pic>
    </p:spTree>
    <p:extLst>
      <p:ext uri="{BB962C8B-B14F-4D97-AF65-F5344CB8AC3E}">
        <p14:creationId xmlns:p14="http://schemas.microsoft.com/office/powerpoint/2010/main" val="4574673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7"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7"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7"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7"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7"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7"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7"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8674" name="Picture 2" descr="chủ nghĩa đế quốc">
            <a:extLst>
              <a:ext uri="{FF2B5EF4-FFF2-40B4-BE49-F238E27FC236}">
                <a16:creationId xmlns:a16="http://schemas.microsoft.com/office/drawing/2014/main" id="{07629BD5-B5B7-9646-B0CF-D58C85123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1272" cy="6656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ý thuyết Sử 10: Bài 35. Các nước đế quốc Anh, Pháp, Đức, Mĩ và sự bành  trướng thuộc địa (ngắn nhất)">
            <a:extLst>
              <a:ext uri="{FF2B5EF4-FFF2-40B4-BE49-F238E27FC236}">
                <a16:creationId xmlns:a16="http://schemas.microsoft.com/office/drawing/2014/main" id="{EEE18BA1-2CB7-A44F-BFC3-84BB4F270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 t="1193" r="2430" b="-1193"/>
          <a:stretch/>
        </p:blipFill>
        <p:spPr bwMode="auto">
          <a:xfrm>
            <a:off x="5681272" y="51134"/>
            <a:ext cx="6510728" cy="6755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289B4E-BCBA-5E4A-9C01-7E8EB9D03135}"/>
              </a:ext>
            </a:extLst>
          </p:cNvPr>
          <p:cNvSpPr/>
          <p:nvPr/>
        </p:nvSpPr>
        <p:spPr>
          <a:xfrm>
            <a:off x="3733637" y="0"/>
            <a:ext cx="3895269" cy="1077218"/>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hủ nghĩa đế quốc Anh: Ảnh Tin tức">
            <a:extLst>
              <a:ext uri="{FF2B5EF4-FFF2-40B4-BE49-F238E27FC236}">
                <a16:creationId xmlns:a16="http://schemas.microsoft.com/office/drawing/2014/main" id="{18B1227D-8FD7-6B46-A307-A37899E4A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0" y="-100584"/>
            <a:ext cx="12276060" cy="695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14:bounceEnd="50000">
                                          <p:cBhvr additive="base">
                                            <p:cTn id="7"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9698" name="Picture 2" descr="bản đồ của đế quốc thực dân Pháp">
            <a:extLst>
              <a:ext uri="{FF2B5EF4-FFF2-40B4-BE49-F238E27FC236}">
                <a16:creationId xmlns:a16="http://schemas.microsoft.com/office/drawing/2014/main" id="{F431E983-19CE-9544-8B0F-0E4D73EEE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0" b="21333"/>
          <a:stretch/>
        </p:blipFill>
        <p:spPr bwMode="auto">
          <a:xfrm>
            <a:off x="0" y="-1"/>
            <a:ext cx="12192000" cy="6808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74BA77-4FEA-584E-A2AD-E77952A152FD}"/>
              </a:ext>
            </a:extLst>
          </p:cNvPr>
          <p:cNvSpPr/>
          <p:nvPr/>
        </p:nvSpPr>
        <p:spPr>
          <a:xfrm>
            <a:off x="145492" y="-1"/>
            <a:ext cx="11901015" cy="830997"/>
          </a:xfrm>
          <a:prstGeom prst="rect">
            <a:avLst/>
          </a:prstGeom>
          <a:solidFill>
            <a:schemeClr val="bg1"/>
          </a:solid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Bản</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đồ</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các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thuộc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địa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của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nước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Pháp</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1914</a:t>
            </a:r>
          </a:p>
        </p:txBody>
      </p:sp>
      <p:pic>
        <p:nvPicPr>
          <p:cNvPr id="5" name="Picture 4">
            <a:extLst>
              <a:ext uri="{FF2B5EF4-FFF2-40B4-BE49-F238E27FC236}">
                <a16:creationId xmlns:a16="http://schemas.microsoft.com/office/drawing/2014/main" id="{EF61C51B-2981-7A49-973E-50E08E6473BF}"/>
              </a:ext>
            </a:extLst>
          </p:cNvPr>
          <p:cNvPicPr>
            <a:picLocks noChangeAspect="1"/>
          </p:cNvPicPr>
          <p:nvPr/>
        </p:nvPicPr>
        <p:blipFill rotWithShape="1">
          <a:blip r:embed="rId4"/>
          <a:srcRect b="16640"/>
          <a:stretch/>
        </p:blipFill>
        <p:spPr>
          <a:xfrm>
            <a:off x="5850724" y="1243584"/>
            <a:ext cx="1745653" cy="1993392"/>
          </a:xfrm>
          <a:prstGeom prst="rect">
            <a:avLst/>
          </a:prstGeom>
        </p:spPr>
      </p:pic>
      <p:pic>
        <p:nvPicPr>
          <p:cNvPr id="7" name="Graphic 6" descr="Marker">
            <a:extLst>
              <a:ext uri="{FF2B5EF4-FFF2-40B4-BE49-F238E27FC236}">
                <a16:creationId xmlns:a16="http://schemas.microsoft.com/office/drawing/2014/main" id="{D24A185C-4C6C-1542-BD8F-F1DF3F12ADA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31664" y="3200401"/>
            <a:ext cx="1164336" cy="1164336"/>
          </a:xfrm>
          <a:prstGeom prst="rect">
            <a:avLst/>
          </a:prstGeom>
        </p:spPr>
      </p:pic>
      <p:pic>
        <p:nvPicPr>
          <p:cNvPr id="8" name="Graphic 7" descr="Marker">
            <a:extLst>
              <a:ext uri="{FF2B5EF4-FFF2-40B4-BE49-F238E27FC236}">
                <a16:creationId xmlns:a16="http://schemas.microsoft.com/office/drawing/2014/main" id="{4BB96E6C-FDC1-AB49-BABD-E42E6487ACB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12415" y="3462529"/>
            <a:ext cx="1164336" cy="1164336"/>
          </a:xfrm>
          <a:prstGeom prst="rect">
            <a:avLst/>
          </a:prstGeom>
        </p:spPr>
      </p:pic>
      <p:pic>
        <p:nvPicPr>
          <p:cNvPr id="9" name="Graphic 8" descr="Marker">
            <a:extLst>
              <a:ext uri="{FF2B5EF4-FFF2-40B4-BE49-F238E27FC236}">
                <a16:creationId xmlns:a16="http://schemas.microsoft.com/office/drawing/2014/main" id="{99B51303-B826-AE41-B83D-83A8EBBA4BA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723550" y="4236721"/>
            <a:ext cx="1164336" cy="1164336"/>
          </a:xfrm>
          <a:prstGeom prst="rect">
            <a:avLst/>
          </a:prstGeom>
        </p:spPr>
      </p:pic>
      <p:pic>
        <p:nvPicPr>
          <p:cNvPr id="10" name="Graphic 9" descr="Marker">
            <a:extLst>
              <a:ext uri="{FF2B5EF4-FFF2-40B4-BE49-F238E27FC236}">
                <a16:creationId xmlns:a16="http://schemas.microsoft.com/office/drawing/2014/main" id="{F673AFB3-CC52-1B4A-8269-C19841FEC76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32041" y="2456689"/>
            <a:ext cx="1164336" cy="1164336"/>
          </a:xfrm>
          <a:prstGeom prst="rect">
            <a:avLst/>
          </a:prstGeom>
        </p:spPr>
      </p:pic>
      <p:pic>
        <p:nvPicPr>
          <p:cNvPr id="11" name="Graphic 10" descr="Marker">
            <a:extLst>
              <a:ext uri="{FF2B5EF4-FFF2-40B4-BE49-F238E27FC236}">
                <a16:creationId xmlns:a16="http://schemas.microsoft.com/office/drawing/2014/main" id="{B6D6BC61-C1EF-CE47-9D17-64FAF2521B3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6247" y="3038857"/>
            <a:ext cx="1164336" cy="1164336"/>
          </a:xfrm>
          <a:prstGeom prst="rect">
            <a:avLst/>
          </a:prstGeom>
        </p:spPr>
      </p:pic>
      <p:sp>
        <p:nvSpPr>
          <p:cNvPr id="12" name="TextBox 11">
            <a:extLst>
              <a:ext uri="{FF2B5EF4-FFF2-40B4-BE49-F238E27FC236}">
                <a16:creationId xmlns:a16="http://schemas.microsoft.com/office/drawing/2014/main" id="{79591893-A7DD-DC54-D921-F810EF48D991}"/>
              </a:ext>
            </a:extLst>
          </p:cNvPr>
          <p:cNvSpPr txBox="1"/>
          <p:nvPr/>
        </p:nvSpPr>
        <p:spPr>
          <a:xfrm>
            <a:off x="145492" y="6341765"/>
            <a:ext cx="9322973" cy="461665"/>
          </a:xfrm>
          <a:prstGeom prst="rect">
            <a:avLst/>
          </a:prstGeom>
          <a:noFill/>
        </p:spPr>
        <p:txBody>
          <a:bodyPr wrap="square">
            <a:spAutoFit/>
          </a:bodyPr>
          <a:lstStyle/>
          <a:p>
            <a:r>
              <a:rPr kumimoji="0" lang="vi-VN" alt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Đến năm 1914, hệ thống thuộc địa của Pháp đứng thứ hai trên thế giới.</a:t>
            </a:r>
            <a:endParaRPr lang="en-US"/>
          </a:p>
        </p:txBody>
      </p:sp>
    </p:spTree>
    <p:extLst>
      <p:ext uri="{BB962C8B-B14F-4D97-AF65-F5344CB8AC3E}">
        <p14:creationId xmlns:p14="http://schemas.microsoft.com/office/powerpoint/2010/main" val="40730960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21" presetClass="entr" presetSubtype="8"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heel(8)">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4" fill="hold">
                            <p:stCondLst>
                              <p:cond delay="1000"/>
                            </p:stCondLst>
                            <p:childTnLst>
                              <p:par>
                                <p:cTn id="25" presetID="22" presetClass="entr" presetSubtype="4" repeatCount="indefinite"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par>
                          <p:cTn id="28" fill="hold">
                            <p:stCondLst>
                              <p:cond delay="2000"/>
                            </p:stCondLst>
                            <p:childTnLst>
                              <p:par>
                                <p:cTn id="29" presetID="22" presetClass="entr" presetSubtype="4" repeatCount="indefinite"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2" fill="hold">
                            <p:stCondLst>
                              <p:cond delay="3000"/>
                            </p:stCondLst>
                            <p:childTnLst>
                              <p:par>
                                <p:cTn id="33" presetID="22" presetClass="entr" presetSubtype="4" repeatCount="indefinite"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par>
                          <p:cTn id="36" fill="hold">
                            <p:stCondLst>
                              <p:cond delay="4000"/>
                            </p:stCondLst>
                            <p:childTnLst>
                              <p:par>
                                <p:cTn id="37" presetID="22" presetClass="entr" presetSubtype="4" repeatCount="indefinite"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7BD0AD-EEB7-C348-A8A1-E0BB4BFB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654DE1-9F34-2A41-B81B-636CE57118CA}"/>
              </a:ext>
            </a:extLst>
          </p:cNvPr>
          <p:cNvSpPr/>
          <p:nvPr/>
        </p:nvSpPr>
        <p:spPr>
          <a:xfrm>
            <a:off x="-272973" y="-78286"/>
            <a:ext cx="8975534"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Hệ</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thống</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thuộc</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địa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của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Đức</a:t>
            </a:r>
            <a:endPar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endParaRPr>
          </a:p>
        </p:txBody>
      </p:sp>
      <p:pic>
        <p:nvPicPr>
          <p:cNvPr id="5" name="Graphic 4" descr="Marker">
            <a:extLst>
              <a:ext uri="{FF2B5EF4-FFF2-40B4-BE49-F238E27FC236}">
                <a16:creationId xmlns:a16="http://schemas.microsoft.com/office/drawing/2014/main" id="{91F7A1F0-56BD-0342-841A-DD1FEC86960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31664" y="2492889"/>
            <a:ext cx="1164336" cy="1164336"/>
          </a:xfrm>
          <a:prstGeom prst="rect">
            <a:avLst/>
          </a:prstGeom>
        </p:spPr>
      </p:pic>
      <p:pic>
        <p:nvPicPr>
          <p:cNvPr id="6" name="Graphic 5" descr="Marker">
            <a:extLst>
              <a:ext uri="{FF2B5EF4-FFF2-40B4-BE49-F238E27FC236}">
                <a16:creationId xmlns:a16="http://schemas.microsoft.com/office/drawing/2014/main" id="{A526567A-34C9-674B-9584-8B2B4E856C9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376672" y="2592902"/>
            <a:ext cx="1164336" cy="1164336"/>
          </a:xfrm>
          <a:prstGeom prst="rect">
            <a:avLst/>
          </a:prstGeom>
        </p:spPr>
      </p:pic>
      <p:pic>
        <p:nvPicPr>
          <p:cNvPr id="7" name="Graphic 6" descr="Marker">
            <a:extLst>
              <a:ext uri="{FF2B5EF4-FFF2-40B4-BE49-F238E27FC236}">
                <a16:creationId xmlns:a16="http://schemas.microsoft.com/office/drawing/2014/main" id="{8A9B1709-7401-7C4C-9609-AA1F5A13467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096000" y="3246421"/>
            <a:ext cx="1164336" cy="1164336"/>
          </a:xfrm>
          <a:prstGeom prst="rect">
            <a:avLst/>
          </a:prstGeom>
        </p:spPr>
      </p:pic>
      <p:pic>
        <p:nvPicPr>
          <p:cNvPr id="8" name="Graphic 7" descr="Marker">
            <a:extLst>
              <a:ext uri="{FF2B5EF4-FFF2-40B4-BE49-F238E27FC236}">
                <a16:creationId xmlns:a16="http://schemas.microsoft.com/office/drawing/2014/main" id="{949235F7-54A4-4245-98EE-4F24BCA714B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13832" y="3848425"/>
            <a:ext cx="1164336" cy="1164336"/>
          </a:xfrm>
          <a:prstGeom prst="rect">
            <a:avLst/>
          </a:prstGeom>
        </p:spPr>
      </p:pic>
      <p:pic>
        <p:nvPicPr>
          <p:cNvPr id="9" name="Graphic 8" descr="Marker">
            <a:extLst>
              <a:ext uri="{FF2B5EF4-FFF2-40B4-BE49-F238E27FC236}">
                <a16:creationId xmlns:a16="http://schemas.microsoft.com/office/drawing/2014/main" id="{14CAF222-2FFC-5943-8F9D-266ED0A044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034016" y="2684089"/>
            <a:ext cx="1164336" cy="1164336"/>
          </a:xfrm>
          <a:prstGeom prst="rect">
            <a:avLst/>
          </a:prstGeom>
        </p:spPr>
      </p:pic>
      <p:pic>
        <p:nvPicPr>
          <p:cNvPr id="10" name="Picture 9">
            <a:extLst>
              <a:ext uri="{FF2B5EF4-FFF2-40B4-BE49-F238E27FC236}">
                <a16:creationId xmlns:a16="http://schemas.microsoft.com/office/drawing/2014/main" id="{D4F82F00-AD07-9A40-B31E-53ACAD88887E}"/>
              </a:ext>
            </a:extLst>
          </p:cNvPr>
          <p:cNvPicPr>
            <a:picLocks noChangeAspect="1"/>
          </p:cNvPicPr>
          <p:nvPr/>
        </p:nvPicPr>
        <p:blipFill rotWithShape="1">
          <a:blip r:embed="rId6"/>
          <a:srcRect b="17384"/>
          <a:stretch/>
        </p:blipFill>
        <p:spPr>
          <a:xfrm>
            <a:off x="5732318" y="261301"/>
            <a:ext cx="1156395" cy="1308716"/>
          </a:xfrm>
          <a:prstGeom prst="rect">
            <a:avLst/>
          </a:prstGeom>
        </p:spPr>
      </p:pic>
      <p:sp>
        <p:nvSpPr>
          <p:cNvPr id="4" name="TextBox 3">
            <a:extLst>
              <a:ext uri="{FF2B5EF4-FFF2-40B4-BE49-F238E27FC236}">
                <a16:creationId xmlns:a16="http://schemas.microsoft.com/office/drawing/2014/main" id="{84443322-CFFA-A329-C906-7BB7C698CB7E}"/>
              </a:ext>
            </a:extLst>
          </p:cNvPr>
          <p:cNvSpPr txBox="1"/>
          <p:nvPr/>
        </p:nvSpPr>
        <p:spPr>
          <a:xfrm>
            <a:off x="10324" y="5667876"/>
            <a:ext cx="11897032" cy="1200329"/>
          </a:xfrm>
          <a:prstGeom prst="rect">
            <a:avLst/>
          </a:prstGeom>
          <a:noFill/>
        </p:spPr>
        <p:txBody>
          <a:bodyPr wrap="square">
            <a:spAutoFit/>
          </a:bodyPr>
          <a:lstStyle/>
          <a:p>
            <a:r>
              <a:rPr lang="vi-VN" sz="2400">
                <a:latin typeface="Times New Roman" panose="02020603050405020304" pitchFamily="18" charset="0"/>
                <a:cs typeface="Times New Roman" panose="02020603050405020304" pitchFamily="18" charset="0"/>
              </a:rPr>
              <a:t>Ở Đức, dưới thời Thủ tướng Bi-xmác (Bismarck), chính sách đối ngoại là lập các liên minh, cô lập Pháp. Cuối thế kỉ XIX, Đức tăng cường chạy đua vũ trang, công khai đòi dùng vũ lực chia lại thuộc địa trên thế giới.</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038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22" presetClass="entr" presetSubtype="4" repeatCount="indefinite"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2000"/>
                            </p:stCondLst>
                            <p:childTnLst>
                              <p:par>
                                <p:cTn id="22" presetID="22" presetClass="entr" presetSubtype="4" repeatCount="indefinite"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5" fill="hold">
                            <p:stCondLst>
                              <p:cond delay="3000"/>
                            </p:stCondLst>
                            <p:childTnLst>
                              <p:par>
                                <p:cTn id="26" presetID="22" presetClass="entr" presetSubtype="4" repeatCount="indefinite"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par>
                          <p:cTn id="29" fill="hold">
                            <p:stCondLst>
                              <p:cond delay="4000"/>
                            </p:stCondLst>
                            <p:childTnLst>
                              <p:par>
                                <p:cTn id="30" presetID="22" presetClass="entr" presetSubtype="4" repeatCount="indefinite"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5B53D9-2FC1-BF4E-9F45-A10515B3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6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EF52E-D3F9-0C4B-A8A8-ED260B2322C0}"/>
              </a:ext>
            </a:extLst>
          </p:cNvPr>
          <p:cNvSpPr/>
          <p:nvPr/>
        </p:nvSpPr>
        <p:spPr>
          <a:xfrm>
            <a:off x="10186988" y="332005"/>
            <a:ext cx="1843087" cy="59093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Con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hổ</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đói</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đến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bàn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tiệc</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muộn</a:t>
            </a:r>
            <a:endParaRPr kumimoji="0" lang="en-VN"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spTree>
    <p:extLst>
      <p:ext uri="{BB962C8B-B14F-4D97-AF65-F5344CB8AC3E}">
        <p14:creationId xmlns:p14="http://schemas.microsoft.com/office/powerpoint/2010/main" val="347726679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432FB-3976-AF41-A335-76D56D0E8137}"/>
              </a:ext>
            </a:extLst>
          </p:cNvPr>
          <p:cNvGrpSpPr/>
          <p:nvPr/>
        </p:nvGrpSpPr>
        <p:grpSpPr>
          <a:xfrm>
            <a:off x="0" y="0"/>
            <a:ext cx="12192000" cy="6858000"/>
            <a:chOff x="0" y="0"/>
            <a:chExt cx="12192000" cy="6858000"/>
          </a:xfrm>
        </p:grpSpPr>
        <p:pic>
          <p:nvPicPr>
            <p:cNvPr id="6146" name="Picture 2" descr="tmp881580326508298241">
              <a:extLst>
                <a:ext uri="{FF2B5EF4-FFF2-40B4-BE49-F238E27FC236}">
                  <a16:creationId xmlns:a16="http://schemas.microsoft.com/office/drawing/2014/main" id="{CB805BE3-5969-7748-94F0-A4781B3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85D6C-1F20-4342-8420-8553521E0334}"/>
                </a:ext>
              </a:extLst>
            </p:cNvPr>
            <p:cNvSpPr/>
            <p:nvPr/>
          </p:nvSpPr>
          <p:spPr>
            <a:xfrm>
              <a:off x="2389124" y="540512"/>
              <a:ext cx="39751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solidFill>
                  <a:effectLst/>
                  <a:uLnTx/>
                  <a:uFillTx/>
                  <a:latin typeface="Arial"/>
                  <a:ea typeface="+mn-ea"/>
                  <a:cs typeface="+mn-cs"/>
                </a:rPr>
                <a:t>BẢN ĐỒ THUỘC ĐỊA NĂM 1900</a:t>
              </a:r>
            </a:p>
          </p:txBody>
        </p:sp>
      </p:grpSp>
      <p:pic>
        <p:nvPicPr>
          <p:cNvPr id="5" name="Graphic 4" descr="Marker">
            <a:extLst>
              <a:ext uri="{FF2B5EF4-FFF2-40B4-BE49-F238E27FC236}">
                <a16:creationId xmlns:a16="http://schemas.microsoft.com/office/drawing/2014/main" id="{E779151D-B363-6A40-A80E-0172585FA6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373616" y="2709489"/>
            <a:ext cx="1164336" cy="1164336"/>
          </a:xfrm>
          <a:prstGeom prst="rect">
            <a:avLst/>
          </a:prstGeom>
        </p:spPr>
      </p:pic>
    </p:spTree>
    <p:extLst>
      <p:ext uri="{BB962C8B-B14F-4D97-AF65-F5344CB8AC3E}">
        <p14:creationId xmlns:p14="http://schemas.microsoft.com/office/powerpoint/2010/main" val="17414469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401377" y="2002766"/>
            <a:ext cx="6527513" cy="1764457"/>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10666"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ởng đơn giản nhưng hóa ra rất nhiều người không biết lá cờ nước Anh trông  như thế nào">
            <a:extLst>
              <a:ext uri="{FF2B5EF4-FFF2-40B4-BE49-F238E27FC236}">
                <a16:creationId xmlns:a16="http://schemas.microsoft.com/office/drawing/2014/main" id="{880560E3-F5FE-E046-A096-163D7247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 y="0"/>
            <a:ext cx="5994400"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áp đồng hồ Big Ben - Big Ben | Yeudulich">
            <a:extLst>
              <a:ext uri="{FF2B5EF4-FFF2-40B4-BE49-F238E27FC236}">
                <a16:creationId xmlns:a16="http://schemas.microsoft.com/office/drawing/2014/main" id="{91C8D37D-7448-D04B-939F-6F56086C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24" y="-13208"/>
            <a:ext cx="613257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chester United F.C. – Wikipedia tiếng Việt">
            <a:extLst>
              <a:ext uri="{FF2B5EF4-FFF2-40B4-BE49-F238E27FC236}">
                <a16:creationId xmlns:a16="http://schemas.microsoft.com/office/drawing/2014/main" id="{6824224A-263F-4740-960A-74AFB527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0600"/>
            <a:ext cx="5734304"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Map Poster | JUNIQE">
            <a:extLst>
              <a:ext uri="{FF2B5EF4-FFF2-40B4-BE49-F238E27FC236}">
                <a16:creationId xmlns:a16="http://schemas.microsoft.com/office/drawing/2014/main" id="{3A76C069-BE2C-454E-B938-6C0E2D5F3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5" t="7037" r="4972" b="7037"/>
          <a:stretch/>
        </p:blipFill>
        <p:spPr bwMode="auto">
          <a:xfrm>
            <a:off x="6177283" y="3444241"/>
            <a:ext cx="6014717" cy="3429000"/>
          </a:xfrm>
          <a:prstGeom prst="roundRect">
            <a:avLst>
              <a:gd name="adj" fmla="val 6000"/>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B78F63CB-DC87-C437-9964-555A31F37296}"/>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4765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checkerboard(across)">
                                      <p:cBhvr>
                                        <p:cTn id="16" dur="500"/>
                                        <p:tgtEl>
                                          <p:spTgt spid="1032"/>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04291"/>
            <a:ext cx="250000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5400"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54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1142572"/>
            <a:ext cx="83949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TK XIX,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6303147" y="3074400"/>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1</a:t>
            </a: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6303146" y="3969819"/>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B</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a:t>
            </a: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6312155" y="4865239"/>
            <a:ext cx="1853276"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C</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lang="en-US" altLang="vi-VN" sz="4000" b="1" dirty="0">
                <a:solidFill>
                  <a:srgbClr val="0000FF"/>
                </a:solidFill>
                <a:latin typeface="Arial" panose="020B0604020202020204" pitchFamily="34" charset="0"/>
                <a:cs typeface="Arial" panose="020B0604020202020204" pitchFamily="34" charset="0"/>
              </a:rPr>
              <a:t>5</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6303147" y="5925426"/>
            <a:ext cx="1867004"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7</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84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4000" b="1">
                <a:solidFill>
                  <a:prstClr val="black"/>
                </a:solidFill>
                <a:latin typeface="Times New Roman" panose="02020603050405020304" pitchFamily="18" charset="0"/>
                <a:cs typeface="Times New Roman" panose="02020603050405020304" pitchFamily="18" charset="0"/>
              </a:rPr>
              <a:t>Câu 2: Nguyên nhân cơ bản nhất dẫn đến sự hình thành các công ti độc quyền là gì?</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en-US" altLang="vi-VN">
                <a:solidFill>
                  <a:srgbClr val="0000FF"/>
                </a:solidFill>
                <a:latin typeface="Times New Roman" panose="02020603050405020304" pitchFamily="18" charset="0"/>
                <a:cs typeface="Times New Roman" panose="02020603050405020304" pitchFamily="18" charset="0"/>
              </a:rPr>
              <a:t>Các ngành kinh tế chuyển từ tự do cạnh tranh sang tổ chức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tiến bộ của khoa học - kĩ thuật sản xuất công nghiệp các nước Âu – Mĩ tăng nhanh dẫn đến tích tụ tư bản.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sử dụng năng lượng mới trong sản xuất công nghiệp</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3104583" y="6159981"/>
            <a:ext cx="9127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en-US" altLang="vi-VN">
                <a:solidFill>
                  <a:srgbClr val="0000FF"/>
                </a:solidFill>
                <a:latin typeface="Times New Roman" panose="02020603050405020304" pitchFamily="18" charset="0"/>
                <a:cs typeface="Times New Roman" panose="02020603050405020304" pitchFamily="18" charset="0"/>
              </a:rPr>
              <a:t>Tất cả các nguyên nhân trên.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41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3600" b="1">
                <a:solidFill>
                  <a:prstClr val="black"/>
                </a:solidFill>
                <a:latin typeface="Times New Roman" panose="02020603050405020304" pitchFamily="18" charset="0"/>
                <a:cs typeface="Times New Roman" panose="02020603050405020304" pitchFamily="18" charset="0"/>
              </a:rPr>
              <a:t>Câu </a:t>
            </a:r>
            <a:r>
              <a:rPr lang="en-US" altLang="vi-VN" sz="3600" b="1">
                <a:solidFill>
                  <a:prstClr val="black"/>
                </a:solidFill>
                <a:latin typeface="Times New Roman" panose="02020603050405020304" pitchFamily="18" charset="0"/>
                <a:cs typeface="Times New Roman" panose="02020603050405020304" pitchFamily="18" charset="0"/>
              </a:rPr>
              <a:t>3</a:t>
            </a:r>
            <a:r>
              <a:rPr lang="vi-VN" altLang="vi-VN" sz="3600" b="1">
                <a:solidFill>
                  <a:prstClr val="black"/>
                </a:solidFill>
                <a:latin typeface="Times New Roman" panose="02020603050405020304" pitchFamily="18" charset="0"/>
                <a:cs typeface="Times New Roman" panose="02020603050405020304" pitchFamily="18" charset="0"/>
              </a:rPr>
              <a:t>: Sự ra đời của các tổ chức độc quyền đã đánh dấu bước chuyền biến như thế nào?</a:t>
            </a:r>
            <a:endParaRPr kumimoji="0" lang="en-US" altLang="vi-VN" sz="3600" b="1" i="0" u="none" strike="noStrike" kern="1200" cap="none" spc="0"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vi-VN" altLang="vi-VN">
                <a:solidFill>
                  <a:srgbClr val="0000FF"/>
                </a:solidFill>
                <a:latin typeface="Times New Roman" panose="02020603050405020304" pitchFamily="18" charset="0"/>
                <a:cs typeface="Times New Roman" panose="02020603050405020304" pitchFamily="18" charset="0"/>
              </a:rPr>
              <a:t>Từ chủ nghĩa tư bản tự do cạnh tranh sang giai đoạn chủ nghĩa tư bản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giai đoạn để quốc chủ nghĩa.</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nguyên thuỷ sang chủ nghĩa tư bản hiện đại</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2973317" y="5730715"/>
            <a:ext cx="91271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chủ nghĩa tư bản lũng đoạn nhà nước.</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7CE9A5-536E-2398-12C8-F08FB9D6AE94}"/>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12237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14:presetBounceEnd="50000">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1+#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6">
            <a:extLst>
              <a:ext uri="{FF2B5EF4-FFF2-40B4-BE49-F238E27FC236}">
                <a16:creationId xmlns:a16="http://schemas.microsoft.com/office/drawing/2014/main" id="{CF78876F-811F-A948-8C6B-A47EBF7081D1}"/>
              </a:ext>
            </a:extLst>
          </p:cNvPr>
          <p:cNvSpPr>
            <a:spLocks noChangeArrowheads="1"/>
          </p:cNvSpPr>
          <p:nvPr/>
        </p:nvSpPr>
        <p:spPr bwMode="auto">
          <a:xfrm>
            <a:off x="2615184" y="1248685"/>
            <a:ext cx="94122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bật</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TK XIX –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TK XX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 Box 5">
            <a:extLst>
              <a:ext uri="{FF2B5EF4-FFF2-40B4-BE49-F238E27FC236}">
                <a16:creationId xmlns:a16="http://schemas.microsoft.com/office/drawing/2014/main" id="{7CEE5347-D321-3D4E-AC83-88B1CA9CC9C5}"/>
              </a:ext>
            </a:extLst>
          </p:cNvPr>
          <p:cNvSpPr txBox="1">
            <a:spLocks noChangeArrowheads="1"/>
          </p:cNvSpPr>
          <p:nvPr/>
        </p:nvSpPr>
        <p:spPr bwMode="auto">
          <a:xfrm>
            <a:off x="3284665" y="2624057"/>
            <a:ext cx="71583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Tập</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trung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phát</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triển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kinh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tế</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7" name="Text Box 5">
            <a:extLst>
              <a:ext uri="{FF2B5EF4-FFF2-40B4-BE49-F238E27FC236}">
                <a16:creationId xmlns:a16="http://schemas.microsoft.com/office/drawing/2014/main" id="{FB3D0F36-6338-1546-91EC-3B6B5C419C63}"/>
              </a:ext>
            </a:extLst>
          </p:cNvPr>
          <p:cNvSpPr txBox="1">
            <a:spLocks noChangeArrowheads="1"/>
          </p:cNvSpPr>
          <p:nvPr/>
        </p:nvSpPr>
        <p:spPr bwMode="auto">
          <a:xfrm>
            <a:off x="3200263" y="3535201"/>
            <a:ext cx="59865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Củng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cố</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nền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chính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trị</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8" name="Text Box 5">
            <a:extLst>
              <a:ext uri="{FF2B5EF4-FFF2-40B4-BE49-F238E27FC236}">
                <a16:creationId xmlns:a16="http://schemas.microsoft.com/office/drawing/2014/main" id="{2D33EB6A-802C-3C4C-9D1B-FEC7FC794B35}"/>
              </a:ext>
            </a:extLst>
          </p:cNvPr>
          <p:cNvSpPr txBox="1">
            <a:spLocks noChangeArrowheads="1"/>
          </p:cNvSpPr>
          <p:nvPr/>
        </p:nvSpPr>
        <p:spPr bwMode="auto">
          <a:xfrm>
            <a:off x="3102728" y="4496040"/>
            <a:ext cx="59865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Phát</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triển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ngân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hàng</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 name="Text Box 6">
            <a:extLst>
              <a:ext uri="{FF2B5EF4-FFF2-40B4-BE49-F238E27FC236}">
                <a16:creationId xmlns:a16="http://schemas.microsoft.com/office/drawing/2014/main" id="{A9E48978-736B-6D47-8768-62C9FECF9A87}"/>
              </a:ext>
            </a:extLst>
          </p:cNvPr>
          <p:cNvSpPr txBox="1">
            <a:spLocks noChangeArrowheads="1"/>
          </p:cNvSpPr>
          <p:nvPr/>
        </p:nvSpPr>
        <p:spPr bwMode="auto">
          <a:xfrm>
            <a:off x="3102728" y="5452792"/>
            <a:ext cx="899877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Hình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thành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công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ty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độc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quyền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xâm</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lược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thuộc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địa</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AAD3EA4C-D524-DC4E-BCCB-879BC2649DC6}"/>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3314" name="Picture 2">
            <a:extLst>
              <a:ext uri="{FF2B5EF4-FFF2-40B4-BE49-F238E27FC236}">
                <a16:creationId xmlns:a16="http://schemas.microsoft.com/office/drawing/2014/main" id="{A6F5E020-1CD3-8141-A604-3160C36C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B71A28-B91F-A81A-EA6F-6BDCE8AD4520}"/>
              </a:ext>
            </a:extLst>
          </p:cNvPr>
          <p:cNvSpPr/>
          <p:nvPr/>
        </p:nvSpPr>
        <p:spPr>
          <a:xfrm>
            <a:off x="115175" y="2488761"/>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408669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14:presetBounceEnd="50000">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14:bounceEnd="50000">
                                          <p:cBhvr additive="base">
                                            <p:cTn id="32"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759926" y="1938047"/>
            <a:ext cx="10919279" cy="2295978"/>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0000"/>
                </a:solidFill>
                <a:latin typeface="+mj-lt"/>
              </a:rPr>
              <a:t>Tìm hiểu thông tin từ sách, báo và internet, hãy kể tên một số công ti đa quốc gia có phạm vi ảnh hưởng lớn đối với nền kinh tế nhiều nước trên thế giới hiện nay.</a:t>
            </a:r>
            <a:endParaRPr kumimoji="0" lang="en-US" sz="3200" b="1" i="0" u="none" strike="noStrike" kern="1200" cap="none" spc="0" normalizeH="0" baseline="0" noProof="0" dirty="0">
              <a:ln>
                <a:noFill/>
              </a:ln>
              <a:solidFill>
                <a:srgbClr val="FF0000"/>
              </a:solidFill>
              <a:effectLst/>
              <a:uLnTx/>
              <a:uFillTx/>
              <a:latin typeface="+mj-lt"/>
            </a:endParaRPr>
          </a:p>
        </p:txBody>
      </p:sp>
      <p:sp>
        <p:nvSpPr>
          <p:cNvPr id="3" name="Rectangle 2">
            <a:extLst>
              <a:ext uri="{FF2B5EF4-FFF2-40B4-BE49-F238E27FC236}">
                <a16:creationId xmlns:a16="http://schemas.microsoft.com/office/drawing/2014/main" id="{8F90E053-7EAA-028F-86D9-27CE35C62C3E}"/>
              </a:ext>
            </a:extLst>
          </p:cNvPr>
          <p:cNvSpPr/>
          <p:nvPr/>
        </p:nvSpPr>
        <p:spPr>
          <a:xfrm>
            <a:off x="1889579" y="0"/>
            <a:ext cx="9315450" cy="1446550"/>
          </a:xfrm>
          <a:prstGeom prst="rect">
            <a:avLst/>
          </a:prstGeom>
        </p:spPr>
        <p:txBody>
          <a:bodyPr wrap="square">
            <a:spAutoFit/>
          </a:bodyPr>
          <a:lstStyle/>
          <a:p>
            <a:pPr algn="ctr">
              <a:buClr>
                <a:srgbClr val="000000"/>
              </a:buClr>
              <a:buFont typeface="Arial"/>
              <a:buNone/>
            </a:pPr>
            <a:r>
              <a:rPr lang="en-US" sz="8800" b="1" kern="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 DỤNG</a:t>
            </a:r>
            <a:endParaRPr lang="en-US" sz="8800" b="1" kern="0" dirty="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1" accel="5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FF00"/>
                </a:solidFill>
                <a:effectLst/>
                <a:uLnTx/>
                <a:uFillTx/>
                <a:latin typeface="Open Sans" panose="020B0606030504020204" pitchFamily="34" charset="0"/>
                <a:ea typeface="黑体"/>
                <a:cs typeface="+mn-cs"/>
              </a:rPr>
              <a:t>Bánh</a:t>
            </a:r>
            <a:r>
              <a:rPr kumimoji="0" lang="en-US" sz="2000" b="0" i="1" u="none" strike="noStrike" kern="1200" cap="none" spc="0" normalizeH="0" baseline="0" noProof="0" dirty="0">
                <a:ln>
                  <a:noFill/>
                </a:ln>
                <a:solidFill>
                  <a:srgbClr val="FFFF00"/>
                </a:solidFill>
                <a:effectLst/>
                <a:uLnTx/>
                <a:uFillTx/>
                <a:latin typeface="Open Sans" panose="020B0606030504020204" pitchFamily="34" charset="0"/>
                <a:ea typeface="黑体"/>
                <a:cs typeface="+mn-cs"/>
              </a:rPr>
              <a:t> Macaron</a:t>
            </a:r>
            <a:endParaRPr kumimoji="0" lang="en-VN" sz="2000" b="0" i="0" u="none" strike="noStrike" kern="1200" cap="none" spc="0" normalizeH="0" baseline="0" noProof="0" dirty="0">
              <a:ln>
                <a:noFill/>
              </a:ln>
              <a:solidFill>
                <a:srgbClr val="FFFF00"/>
              </a:solidFill>
              <a:effectLst/>
              <a:uLnTx/>
              <a:uFillTx/>
              <a:latin typeface="Arial Unicode MS"/>
              <a:ea typeface="黑体"/>
              <a:cs typeface="+mn-cs"/>
            </a:endParaRPr>
          </a:p>
        </p:txBody>
      </p:sp>
      <p:sp>
        <p:nvSpPr>
          <p:cNvPr id="2" name="Rounded Rectangle 2">
            <a:extLst>
              <a:ext uri="{FF2B5EF4-FFF2-40B4-BE49-F238E27FC236}">
                <a16:creationId xmlns:a16="http://schemas.microsoft.com/office/drawing/2014/main" id="{547F7643-7DF6-AAB4-C3CD-A98BB6C13A1C}"/>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2630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ECB7D93-2791-3D71-A8F2-DA155C013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70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7000"/>
            <a:lum/>
          </a:blip>
          <a:srcRect/>
          <a:stretch>
            <a:fillRect b="-9000"/>
          </a:stretch>
        </a:blipFill>
        <a:effectLst/>
      </p:bgPr>
    </p:bg>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798205" y="1593723"/>
            <a:ext cx="11088700" cy="2513400"/>
          </a:xfrm>
          <a:prstGeom prst="rect">
            <a:avLst/>
          </a:prstGeom>
        </p:spPr>
        <p:txBody>
          <a:bodyPr spcFirstLastPara="1" wrap="square" lIns="121900" tIns="121900" rIns="121900" bIns="121900" anchor="ctr" anchorCtr="0">
            <a:noAutofit/>
          </a:bodyPr>
          <a:lstStyle/>
          <a:p>
            <a:pPr lvl="0" algn="ctr"/>
            <a:r>
              <a:rPr lang="en-US" sz="5867">
                <a:solidFill>
                  <a:srgbClr val="C00000"/>
                </a:solidFill>
              </a:rPr>
              <a:t>Những nét chính về quá trình hình thành của chủ nghĩa </a:t>
            </a:r>
            <a:br>
              <a:rPr lang="en-US" sz="5867">
                <a:solidFill>
                  <a:srgbClr val="C00000"/>
                </a:solidFill>
              </a:rPr>
            </a:br>
            <a:r>
              <a:rPr lang="en-US" sz="5867">
                <a:solidFill>
                  <a:srgbClr val="C00000"/>
                </a:solidFill>
              </a:rPr>
              <a:t>đế quốc</a:t>
            </a:r>
            <a:endParaRPr lang="vi-VN" sz="5867" dirty="0">
              <a:solidFill>
                <a:srgbClr val="C00000"/>
              </a:solidFill>
            </a:endParaRPr>
          </a:p>
        </p:txBody>
      </p:sp>
      <p:sp>
        <p:nvSpPr>
          <p:cNvPr id="1478" name="Google Shape;1478;p48"/>
          <p:cNvSpPr txBox="1">
            <a:spLocks noGrp="1"/>
          </p:cNvSpPr>
          <p:nvPr>
            <p:ph type="title" idx="2"/>
          </p:nvPr>
        </p:nvSpPr>
        <p:spPr>
          <a:xfrm>
            <a:off x="1713190" y="-30241"/>
            <a:ext cx="2032000" cy="1557600"/>
          </a:xfrm>
          <a:prstGeom prst="rect">
            <a:avLst/>
          </a:prstGeom>
        </p:spPr>
        <p:txBody>
          <a:bodyPr spcFirstLastPara="1" wrap="square" lIns="121900" tIns="121900" rIns="121900" bIns="121900" anchor="b" anchorCtr="0">
            <a:noAutofit/>
          </a:bodyPr>
          <a:lstStyle/>
          <a:p>
            <a:pPr lvl="0"/>
            <a:r>
              <a:rPr lang="en">
                <a:solidFill>
                  <a:schemeClr val="accent5">
                    <a:lumMod val="75000"/>
                  </a:schemeClr>
                </a:solidFill>
              </a:rPr>
              <a:t>1</a:t>
            </a:r>
            <a:endParaRPr dirty="0">
              <a:solidFill>
                <a:schemeClr val="accent5">
                  <a:lumMod val="75000"/>
                </a:schemeClr>
              </a:solidFill>
            </a:endParaRPr>
          </a:p>
        </p:txBody>
      </p:sp>
      <p:cxnSp>
        <p:nvCxnSpPr>
          <p:cNvPr id="1503" name="Google Shape;1503;p48"/>
          <p:cNvCxnSpPr/>
          <p:nvPr/>
        </p:nvCxnSpPr>
        <p:spPr>
          <a:xfrm>
            <a:off x="2022970" y="1266282"/>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17416" name="Picture 8" descr="Tank Gif by Gray-Feathers on DeviantArt">
            <a:extLst>
              <a:ext uri="{FF2B5EF4-FFF2-40B4-BE49-F238E27FC236}">
                <a16:creationId xmlns:a16="http://schemas.microsoft.com/office/drawing/2014/main" id="{6C44B1B9-BE99-7C44-8B1B-C0499EB6A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a:off x="112404"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ank Gif by Gray-Feathers on DeviantArt">
            <a:extLst>
              <a:ext uri="{FF2B5EF4-FFF2-40B4-BE49-F238E27FC236}">
                <a16:creationId xmlns:a16="http://schemas.microsoft.com/office/drawing/2014/main" id="{C0298154-628A-8549-893C-A3DDC3BAD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flipH="1">
            <a:off x="7053588"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8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14:bounceEnd="50000">
                                          <p:cBhvr additive="base">
                                            <p:cTn id="7" dur="500" fill="hold"/>
                                            <p:tgtEl>
                                              <p:spTgt spid="174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50000">
                                          <p:cBhvr additive="base">
                                            <p:cTn id="11" dur="5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478"/>
                                            </p:tgtEl>
                                            <p:attrNameLst>
                                              <p:attrName>style.visibility</p:attrName>
                                            </p:attrNameLst>
                                          </p:cBhvr>
                                          <p:to>
                                            <p:strVal val="visible"/>
                                          </p:to>
                                        </p:set>
                                        <p:anim calcmode="lin" valueType="num" p14:bounceEnd="50000">
                                          <p:cBhvr additive="base">
                                            <p:cTn id="15"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47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9" fill="hold" nodeType="afterEffect" p14:presetBounceEnd="50000">
                                      <p:stCondLst>
                                        <p:cond delay="0"/>
                                      </p:stCondLst>
                                      <p:childTnLst>
                                        <p:set>
                                          <p:cBhvr>
                                            <p:cTn id="19" dur="1" fill="hold">
                                              <p:stCondLst>
                                                <p:cond delay="0"/>
                                              </p:stCondLst>
                                            </p:cTn>
                                            <p:tgtEl>
                                              <p:spTgt spid="1503"/>
                                            </p:tgtEl>
                                            <p:attrNameLst>
                                              <p:attrName>style.visibility</p:attrName>
                                            </p:attrNameLst>
                                          </p:cBhvr>
                                          <p:to>
                                            <p:strVal val="visible"/>
                                          </p:to>
                                        </p:set>
                                        <p:anim calcmode="lin" valueType="num" p14:bounceEnd="50000">
                                          <p:cBhvr additive="base">
                                            <p:cTn id="20" dur="500" fill="hold"/>
                                            <p:tgtEl>
                                              <p:spTgt spid="150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150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9" fill="hold" grpId="0" nodeType="afterEffect" p14:presetBounceEnd="50000">
                                      <p:stCondLst>
                                        <p:cond delay="0"/>
                                      </p:stCondLst>
                                      <p:iterate type="lt">
                                        <p:tmPct val="10000"/>
                                      </p:iterate>
                                      <p:childTnLst>
                                        <p:set>
                                          <p:cBhvr>
                                            <p:cTn id="24" dur="1" fill="hold">
                                              <p:stCondLst>
                                                <p:cond delay="0"/>
                                              </p:stCondLst>
                                            </p:cTn>
                                            <p:tgtEl>
                                              <p:spTgt spid="1477"/>
                                            </p:tgtEl>
                                            <p:attrNameLst>
                                              <p:attrName>style.visibility</p:attrName>
                                            </p:attrNameLst>
                                          </p:cBhvr>
                                          <p:to>
                                            <p:strVal val="visible"/>
                                          </p:to>
                                        </p:set>
                                        <p:anim calcmode="lin" valueType="num" p14:bounceEnd="50000">
                                          <p:cBhvr additive="base">
                                            <p:cTn id="25"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0-#ppt_w/2"/>
                                              </p:val>
                                            </p:tav>
                                            <p:tav tm="100000">
                                              <p:val>
                                                <p:strVal val="#ppt_x"/>
                                              </p:val>
                                            </p:tav>
                                          </p:tavLst>
                                        </p:anim>
                                        <p:anim calcmode="lin" valueType="num">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78"/>
                                            </p:tgtEl>
                                            <p:attrNameLst>
                                              <p:attrName>style.visibility</p:attrName>
                                            </p:attrNameLst>
                                          </p:cBhvr>
                                          <p:to>
                                            <p:strVal val="visible"/>
                                          </p:to>
                                        </p:set>
                                        <p:anim calcmode="lin" valueType="num">
                                          <p:cBhvr additive="base">
                                            <p:cTn id="15" dur="500" fill="hold"/>
                                            <p:tgtEl>
                                              <p:spTgt spid="1478"/>
                                            </p:tgtEl>
                                            <p:attrNameLst>
                                              <p:attrName>ppt_x</p:attrName>
                                            </p:attrNameLst>
                                          </p:cBhvr>
                                          <p:tavLst>
                                            <p:tav tm="0">
                                              <p:val>
                                                <p:strVal val="0-#ppt_w/2"/>
                                              </p:val>
                                            </p:tav>
                                            <p:tav tm="100000">
                                              <p:val>
                                                <p:strVal val="#ppt_x"/>
                                              </p:val>
                                            </p:tav>
                                          </p:tavLst>
                                        </p:anim>
                                        <p:anim calcmode="lin" valueType="num">
                                          <p:cBhvr additive="base">
                                            <p:cTn id="16" dur="500" fill="hold"/>
                                            <p:tgtEl>
                                              <p:spTgt spid="147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9" fill="hold" nodeType="afterEffect">
                                      <p:stCondLst>
                                        <p:cond delay="0"/>
                                      </p:stCondLst>
                                      <p:childTnLst>
                                        <p:set>
                                          <p:cBhvr>
                                            <p:cTn id="19" dur="1" fill="hold">
                                              <p:stCondLst>
                                                <p:cond delay="0"/>
                                              </p:stCondLst>
                                            </p:cTn>
                                            <p:tgtEl>
                                              <p:spTgt spid="1503"/>
                                            </p:tgtEl>
                                            <p:attrNameLst>
                                              <p:attrName>style.visibility</p:attrName>
                                            </p:attrNameLst>
                                          </p:cBhvr>
                                          <p:to>
                                            <p:strVal val="visible"/>
                                          </p:to>
                                        </p:set>
                                        <p:anim calcmode="lin" valueType="num">
                                          <p:cBhvr additive="base">
                                            <p:cTn id="20" dur="500" fill="hold"/>
                                            <p:tgtEl>
                                              <p:spTgt spid="1503"/>
                                            </p:tgtEl>
                                            <p:attrNameLst>
                                              <p:attrName>ppt_x</p:attrName>
                                            </p:attrNameLst>
                                          </p:cBhvr>
                                          <p:tavLst>
                                            <p:tav tm="0">
                                              <p:val>
                                                <p:strVal val="0-#ppt_w/2"/>
                                              </p:val>
                                            </p:tav>
                                            <p:tav tm="100000">
                                              <p:val>
                                                <p:strVal val="#ppt_x"/>
                                              </p:val>
                                            </p:tav>
                                          </p:tavLst>
                                        </p:anim>
                                        <p:anim calcmode="lin" valueType="num">
                                          <p:cBhvr additive="base">
                                            <p:cTn id="21" dur="500" fill="hold"/>
                                            <p:tgtEl>
                                              <p:spTgt spid="150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9" fill="hold" grpId="0" nodeType="afterEffect">
                                      <p:stCondLst>
                                        <p:cond delay="0"/>
                                      </p:stCondLst>
                                      <p:iterate type="lt">
                                        <p:tmPct val="10000"/>
                                      </p:iterate>
                                      <p:childTnLst>
                                        <p:set>
                                          <p:cBhvr>
                                            <p:cTn id="24" dur="1" fill="hold">
                                              <p:stCondLst>
                                                <p:cond delay="0"/>
                                              </p:stCondLst>
                                            </p:cTn>
                                            <p:tgtEl>
                                              <p:spTgt spid="1477"/>
                                            </p:tgtEl>
                                            <p:attrNameLst>
                                              <p:attrName>style.visibility</p:attrName>
                                            </p:attrNameLst>
                                          </p:cBhvr>
                                          <p:to>
                                            <p:strVal val="visible"/>
                                          </p:to>
                                        </p:set>
                                        <p:anim calcmode="lin" valueType="num">
                                          <p:cBhvr additive="base">
                                            <p:cTn id="25" dur="500" fill="hold"/>
                                            <p:tgtEl>
                                              <p:spTgt spid="1477"/>
                                            </p:tgtEl>
                                            <p:attrNameLst>
                                              <p:attrName>ppt_x</p:attrName>
                                            </p:attrNameLst>
                                          </p:cBhvr>
                                          <p:tavLst>
                                            <p:tav tm="0">
                                              <p:val>
                                                <p:strVal val="0-#ppt_w/2"/>
                                              </p:val>
                                            </p:tav>
                                            <p:tav tm="100000">
                                              <p:val>
                                                <p:strVal val="#ppt_x"/>
                                              </p:val>
                                            </p:tav>
                                          </p:tavLst>
                                        </p:anim>
                                        <p:anim calcmode="lin" valueType="num">
                                          <p:cBhvr additive="base">
                                            <p:cTn id="26"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rgbClr val="C00000"/>
                </a:solidFill>
                <a:latin typeface="Times New Roman" panose="02020603050405020304" pitchFamily="18" charset="0"/>
                <a:cs typeface="Times New Roman" panose="02020603050405020304" pitchFamily="18" charset="0"/>
              </a:rPr>
              <a:t>1. Những nét chính về quá trình hình thành của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rgbClr val="C00000"/>
                </a:solidFill>
                <a:latin typeface="Times New Roman" panose="02020603050405020304" pitchFamily="18" charset="0"/>
                <a:cs typeface="Times New Roman" panose="02020603050405020304" pitchFamily="18" charset="0"/>
              </a:rPr>
              <a:t>BÀI 9: CÁC NƯỚC ANH, PHÁP, ĐỨC, MỸ CHUYỂN SANG GIAI ĐOẠN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05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3126567" y="529009"/>
            <a:ext cx="9065433"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935103" y="3369995"/>
              <a:ext cx="834512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76" y="56371"/>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62" y="205345"/>
            <a:ext cx="1275961" cy="1275961"/>
          </a:xfrm>
          <a:prstGeom prst="ellipse">
            <a:avLst/>
          </a:prstGeom>
          <a:noFill/>
          <a:extLst>
            <a:ext uri="{909E8E84-426E-40DD-AFC4-6F175D3DCCD1}">
              <a14:hiddenFill xmlns:a14="http://schemas.microsoft.com/office/drawing/2010/main">
                <a:solidFill>
                  <a:srgbClr val="FFFFFF"/>
                </a:solidFill>
              </a14:hiddenFill>
            </a:ext>
          </a:extLst>
        </p:spPr>
      </p:pic>
      <p:grpSp>
        <p:nvGrpSpPr>
          <p:cNvPr id="33" name="Group 16">
            <a:extLst>
              <a:ext uri="{FF2B5EF4-FFF2-40B4-BE49-F238E27FC236}">
                <a16:creationId xmlns:a16="http://schemas.microsoft.com/office/drawing/2014/main" id="{4EC9BBA5-B142-3D15-A375-3E001209B9BD}"/>
              </a:ext>
            </a:extLst>
          </p:cNvPr>
          <p:cNvGrpSpPr/>
          <p:nvPr/>
        </p:nvGrpSpPr>
        <p:grpSpPr>
          <a:xfrm>
            <a:off x="3100559" y="2687346"/>
            <a:ext cx="9065433" cy="1439801"/>
            <a:chOff x="1112720" y="3244694"/>
            <a:chExt cx="10380780" cy="914400"/>
          </a:xfrm>
          <a:noFill/>
        </p:grpSpPr>
        <p:sp>
          <p:nvSpPr>
            <p:cNvPr id="34" name="Arrow: Pentagon 7">
              <a:extLst>
                <a:ext uri="{FF2B5EF4-FFF2-40B4-BE49-F238E27FC236}">
                  <a16:creationId xmlns:a16="http://schemas.microsoft.com/office/drawing/2014/main" id="{59E42968-3E0B-F6D2-63E1-745A09933F8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5" name="TextBox 11">
              <a:extLst>
                <a:ext uri="{FF2B5EF4-FFF2-40B4-BE49-F238E27FC236}">
                  <a16:creationId xmlns:a16="http://schemas.microsoft.com/office/drawing/2014/main" id="{16D85C79-AEB2-E056-9496-9C1D68AB869A}"/>
                </a:ext>
              </a:extLst>
            </p:cNvPr>
            <p:cNvSpPr txBox="1"/>
            <p:nvPr/>
          </p:nvSpPr>
          <p:spPr>
            <a:xfrm>
              <a:off x="1685800" y="3273482"/>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Quá trình tập trung tư bản (nguồn vốn) tập trung ở lĩnh vực nào? Diễn ra như thế nào?</a:t>
              </a:r>
              <a:endParaRPr kumimoji="0" lang="vi-VN" sz="2800" b="1"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6" name="Group 16">
            <a:extLst>
              <a:ext uri="{FF2B5EF4-FFF2-40B4-BE49-F238E27FC236}">
                <a16:creationId xmlns:a16="http://schemas.microsoft.com/office/drawing/2014/main" id="{4D8AA569-D050-74B7-CD8A-C1EDF8EA58BF}"/>
              </a:ext>
            </a:extLst>
          </p:cNvPr>
          <p:cNvGrpSpPr/>
          <p:nvPr/>
        </p:nvGrpSpPr>
        <p:grpSpPr>
          <a:xfrm>
            <a:off x="2452914" y="5047533"/>
            <a:ext cx="9713078" cy="1439801"/>
            <a:chOff x="1112720" y="3244694"/>
            <a:chExt cx="10380780" cy="914400"/>
          </a:xfrm>
          <a:noFill/>
        </p:grpSpPr>
        <p:sp>
          <p:nvSpPr>
            <p:cNvPr id="37" name="Arrow: Pentagon 7">
              <a:extLst>
                <a:ext uri="{FF2B5EF4-FFF2-40B4-BE49-F238E27FC236}">
                  <a16:creationId xmlns:a16="http://schemas.microsoft.com/office/drawing/2014/main" id="{E4923DFD-09F2-9FD6-9E4C-9F596432DED4}"/>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8" name="TextBox 11">
              <a:extLst>
                <a:ext uri="{FF2B5EF4-FFF2-40B4-BE49-F238E27FC236}">
                  <a16:creationId xmlns:a16="http://schemas.microsoft.com/office/drawing/2014/main" id="{C8E9DBD3-843A-CCE3-BD10-6C3B7F9C3098}"/>
                </a:ext>
              </a:extLst>
            </p:cNvPr>
            <p:cNvSpPr txBox="1"/>
            <p:nvPr/>
          </p:nvSpPr>
          <p:spPr>
            <a:xfrm>
              <a:off x="1312159" y="3359830"/>
              <a:ext cx="995277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Tại sao tầng lớp tư bản tài chính lại chú trọng hoạt động trình xuất khẩu tư bản và tranh giành thuộc địa </a:t>
              </a:r>
              <a:endParaRPr kumimoji="0" lang="vi-VN" sz="28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952258A-5565-8480-5A38-B90EDE6951AE}"/>
              </a:ext>
            </a:extLst>
          </p:cNvPr>
          <p:cNvGrpSpPr/>
          <p:nvPr/>
        </p:nvGrpSpPr>
        <p:grpSpPr>
          <a:xfrm>
            <a:off x="-166458" y="1791252"/>
            <a:ext cx="3904344" cy="3446835"/>
            <a:chOff x="-1" y="2649165"/>
            <a:chExt cx="3904344" cy="3446835"/>
          </a:xfrm>
        </p:grpSpPr>
        <p:grpSp>
          <p:nvGrpSpPr>
            <p:cNvPr id="7" name="组合 96">
              <a:extLst>
                <a:ext uri="{FF2B5EF4-FFF2-40B4-BE49-F238E27FC236}">
                  <a16:creationId xmlns:a16="http://schemas.microsoft.com/office/drawing/2014/main" id="{C411A88C-DC6C-C0D6-E5B2-E920FB984D86}"/>
                </a:ext>
              </a:extLst>
            </p:cNvPr>
            <p:cNvGrpSpPr/>
            <p:nvPr/>
          </p:nvGrpSpPr>
          <p:grpSpPr>
            <a:xfrm>
              <a:off x="-1" y="2649165"/>
              <a:ext cx="3904344" cy="3446835"/>
              <a:chOff x="1797333" y="2656048"/>
              <a:chExt cx="2481730" cy="2112328"/>
            </a:xfrm>
            <a:effectLst>
              <a:outerShdw blurRad="342900" dist="203200" dir="5400000" algn="ctr" rotWithShape="0">
                <a:srgbClr val="000000">
                  <a:alpha val="43137"/>
                </a:srgbClr>
              </a:outerShdw>
            </a:effectLst>
          </p:grpSpPr>
          <p:grpSp>
            <p:nvGrpSpPr>
              <p:cNvPr id="8" name="组合 97">
                <a:extLst>
                  <a:ext uri="{FF2B5EF4-FFF2-40B4-BE49-F238E27FC236}">
                    <a16:creationId xmlns:a16="http://schemas.microsoft.com/office/drawing/2014/main" id="{900EFE6B-B518-0A07-BB91-BAA9FABE921A}"/>
                  </a:ext>
                </a:extLst>
              </p:cNvPr>
              <p:cNvGrpSpPr/>
              <p:nvPr/>
            </p:nvGrpSpPr>
            <p:grpSpPr>
              <a:xfrm>
                <a:off x="1797333" y="2656048"/>
                <a:ext cx="2481730" cy="2112328"/>
                <a:chOff x="1419330" y="2420246"/>
                <a:chExt cx="2719766" cy="2314934"/>
              </a:xfrm>
              <a:effectLst>
                <a:outerShdw blurRad="203200" dist="38100" dir="3780000" sx="103000" sy="103000" algn="t" rotWithShape="0">
                  <a:prstClr val="black">
                    <a:alpha val="25000"/>
                  </a:prstClr>
                </a:outerShdw>
              </a:effectLst>
            </p:grpSpPr>
            <p:sp>
              <p:nvSpPr>
                <p:cNvPr id="10" name="Freeform 6">
                  <a:extLst>
                    <a:ext uri="{FF2B5EF4-FFF2-40B4-BE49-F238E27FC236}">
                      <a16:creationId xmlns:a16="http://schemas.microsoft.com/office/drawing/2014/main" id="{5AD377C7-7B31-CF41-D1CB-AFED73E5E8B5}"/>
                    </a:ext>
                  </a:extLst>
                </p:cNvPr>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Freeform 6">
                  <a:extLst>
                    <a:ext uri="{FF2B5EF4-FFF2-40B4-BE49-F238E27FC236}">
                      <a16:creationId xmlns:a16="http://schemas.microsoft.com/office/drawing/2014/main" id="{9BBF3C45-A24E-2FAA-F5BD-E80260EF9A5D}"/>
                    </a:ext>
                  </a:extLst>
                </p:cNvPr>
                <p:cNvSpPr/>
                <p:nvPr/>
              </p:nvSpPr>
              <p:spPr bwMode="auto">
                <a:xfrm>
                  <a:off x="1419330" y="2463710"/>
                  <a:ext cx="2602832" cy="2271470"/>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9" name="Freeform 7">
                <a:extLst>
                  <a:ext uri="{FF2B5EF4-FFF2-40B4-BE49-F238E27FC236}">
                    <a16:creationId xmlns:a16="http://schemas.microsoft.com/office/drawing/2014/main" id="{0857D2CB-3476-0118-36F5-105E5498C5B7}"/>
                  </a:ext>
                </a:extLst>
              </p:cNvPr>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EA6103"/>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31" name="Picture 30">
              <a:extLst>
                <a:ext uri="{FF2B5EF4-FFF2-40B4-BE49-F238E27FC236}">
                  <a16:creationId xmlns:a16="http://schemas.microsoft.com/office/drawing/2014/main" id="{30DF69A7-53BC-0159-A1D5-8DB6550EF8A9}"/>
                </a:ext>
              </a:extLst>
            </p:cNvPr>
            <p:cNvPicPr>
              <a:picLocks noChangeAspect="1"/>
            </p:cNvPicPr>
            <p:nvPr/>
          </p:nvPicPr>
          <p:blipFill rotWithShape="1">
            <a:blip r:embed="rId4">
              <a:extLst>
                <a:ext uri="{28A0092B-C50C-407E-A947-70E740481C1C}">
                  <a14:useLocalDpi xmlns:a14="http://schemas.microsoft.com/office/drawing/2010/main" val="0"/>
                </a:ext>
              </a:extLst>
            </a:blip>
            <a:srcRect l="29337" r="29393"/>
            <a:stretch/>
          </p:blipFill>
          <p:spPr>
            <a:xfrm>
              <a:off x="1267466" y="3129020"/>
              <a:ext cx="1538515" cy="2485294"/>
            </a:xfrm>
            <a:prstGeom prst="rect">
              <a:avLst/>
            </a:prstGeom>
          </p:spPr>
        </p:pic>
      </p:grpSp>
    </p:spTree>
    <p:extLst>
      <p:ext uri="{BB962C8B-B14F-4D97-AF65-F5344CB8AC3E}">
        <p14:creationId xmlns:p14="http://schemas.microsoft.com/office/powerpoint/2010/main" val="580096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2195</Words>
  <Application>Microsoft Office PowerPoint</Application>
  <PresentationFormat>Widescreen</PresentationFormat>
  <Paragraphs>150</Paragraphs>
  <Slides>44</Slides>
  <Notes>1</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44</vt:i4>
      </vt:variant>
    </vt:vector>
  </HeadingPairs>
  <TitlesOfParts>
    <vt:vector size="74" baseType="lpstr">
      <vt:lpstr>微软雅黑</vt:lpstr>
      <vt:lpstr>微软雅黑</vt:lpstr>
      <vt:lpstr>SimSun</vt:lpstr>
      <vt:lpstr>#9Slide02 Noi dung rat dai</vt:lpstr>
      <vt:lpstr>Arial</vt:lpstr>
      <vt:lpstr>Arial Unicode MS</vt:lpstr>
      <vt:lpstr>Brush Script MT</vt:lpstr>
      <vt:lpstr>Cabin</vt:lpstr>
      <vt:lpstr>Cabin Condensed</vt:lpstr>
      <vt:lpstr>Calibri</vt:lpstr>
      <vt:lpstr>Calibri Light</vt:lpstr>
      <vt:lpstr>Livvic</vt:lpstr>
      <vt:lpstr>Merriweather</vt:lpstr>
      <vt:lpstr>Open Sans</vt:lpstr>
      <vt:lpstr>Open Sans</vt:lpstr>
      <vt:lpstr>PT Serif</vt:lpstr>
      <vt:lpstr>Roboto Condensed Light</vt:lpstr>
      <vt:lpstr>黑体</vt:lpstr>
      <vt:lpstr>Snell Roundhand</vt:lpstr>
      <vt:lpstr>Snell Roundhand Black</vt:lpstr>
      <vt:lpstr>Source Han Sans CN Medium</vt:lpstr>
      <vt:lpstr>SVN-Blenda Script</vt:lpstr>
      <vt:lpstr>Times New Roman</vt:lpstr>
      <vt:lpstr>Office Theme</vt:lpstr>
      <vt:lpstr>1_Office Theme</vt:lpstr>
      <vt:lpstr>Lección de Historia de España by Slidesgo</vt:lpstr>
      <vt:lpstr>Office 主题​​</vt:lpstr>
      <vt:lpstr>2_Office Theme</vt:lpstr>
      <vt:lpstr>Snug</vt:lpstr>
      <vt:lpstr>Office 主题</vt:lpstr>
      <vt:lpstr>PowerPoint Presentation</vt:lpstr>
      <vt:lpstr>PowerPoint Presentation</vt:lpstr>
      <vt:lpstr>PowerPoint Presentation</vt:lpstr>
      <vt:lpstr>PowerPoint Presentation</vt:lpstr>
      <vt:lpstr>PowerPoint Presentation</vt:lpstr>
      <vt:lpstr>PowerPoint Presentation</vt:lpstr>
      <vt:lpstr>Những nét chính về quá trình hình thành của chủ nghĩa  đế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hp</cp:lastModifiedBy>
  <cp:revision>13</cp:revision>
  <dcterms:created xsi:type="dcterms:W3CDTF">2023-04-26T00:53:20Z</dcterms:created>
  <dcterms:modified xsi:type="dcterms:W3CDTF">2024-11-11T14:37:25Z</dcterms:modified>
</cp:coreProperties>
</file>