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59" r:id="rId3"/>
    <p:sldId id="258" r:id="rId4"/>
    <p:sldId id="261" r:id="rId5"/>
    <p:sldId id="260" r:id="rId6"/>
    <p:sldId id="262" r:id="rId7"/>
    <p:sldId id="263" r:id="rId8"/>
    <p:sldId id="292" r:id="rId9"/>
    <p:sldId id="266" r:id="rId10"/>
    <p:sldId id="270" r:id="rId11"/>
    <p:sldId id="293" r:id="rId12"/>
    <p:sldId id="271" r:id="rId13"/>
    <p:sldId id="272" r:id="rId14"/>
    <p:sldId id="275" r:id="rId15"/>
    <p:sldId id="276" r:id="rId16"/>
    <p:sldId id="277" r:id="rId17"/>
    <p:sldId id="309" r:id="rId18"/>
    <p:sldId id="310" r:id="rId19"/>
    <p:sldId id="311"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8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5BEB3-4BCC-49B9-987B-2EEFDD1ADA66}"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BCE56-84D6-4665-A8ED-407799396E7C}" type="slidenum">
              <a:rPr lang="en-US" smtClean="0"/>
              <a:t>‹#›</a:t>
            </a:fld>
            <a:endParaRPr lang="en-US"/>
          </a:p>
        </p:txBody>
      </p:sp>
    </p:spTree>
    <p:extLst>
      <p:ext uri="{BB962C8B-B14F-4D97-AF65-F5344CB8AC3E}">
        <p14:creationId xmlns:p14="http://schemas.microsoft.com/office/powerpoint/2010/main" val="329419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BCE56-84D6-4665-A8ED-407799396E7C}" type="slidenum">
              <a:rPr lang="en-US" smtClean="0"/>
              <a:t>1</a:t>
            </a:fld>
            <a:endParaRPr lang="en-US"/>
          </a:p>
        </p:txBody>
      </p:sp>
    </p:spTree>
    <p:extLst>
      <p:ext uri="{BB962C8B-B14F-4D97-AF65-F5344CB8AC3E}">
        <p14:creationId xmlns:p14="http://schemas.microsoft.com/office/powerpoint/2010/main" val="369428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F6A824-72F6-483A-B4AC-7C204D306F7C}"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6A824-72F6-483A-B4AC-7C204D306F7C}"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6A824-72F6-483A-B4AC-7C204D306F7C}"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6"/>
              <a:ext cx="7691377" cy="3825650"/>
              <a:chOff x="623255" y="973376"/>
              <a:chExt cx="7691377" cy="3825650"/>
            </a:xfrm>
            <a:grpFill/>
          </p:grpSpPr>
          <p:sp>
            <p:nvSpPr>
              <p:cNvPr id="150" name="Google Shape;2359;p30"/>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6A824-72F6-483A-B4AC-7C204D306F7C}"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6A824-72F6-483A-B4AC-7C204D306F7C}"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6A824-72F6-483A-B4AC-7C204D306F7C}"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6A824-72F6-483A-B4AC-7C204D306F7C}" type="datetimeFigureOut">
              <a:rPr lang="en-US" smtClean="0"/>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6A824-72F6-483A-B4AC-7C204D306F7C}" type="datetimeFigureOut">
              <a:rPr lang="en-US" smtClean="0"/>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6A824-72F6-483A-B4AC-7C204D306F7C}" type="datetimeFigureOut">
              <a:rPr lang="en-US" smtClean="0"/>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6A824-72F6-483A-B4AC-7C204D306F7C}"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6A824-72F6-483A-B4AC-7C204D306F7C}"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57DEA-5AC2-40C7-87F2-AA621D9975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6A824-72F6-483A-B4AC-7C204D306F7C}" type="datetimeFigureOut">
              <a:rPr lang="en-US" smtClean="0"/>
              <a:t>5/11/2025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57DEA-5AC2-40C7-87F2-AA621D9975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9093" y="106016"/>
            <a:ext cx="2987899" cy="980661"/>
            <a:chOff x="1238426" y="0"/>
            <a:chExt cx="2573057"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solidFill>
                    <a:srgbClr val="FF0000"/>
                  </a:solidFill>
                </a:endParaRPr>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solidFill>
                    <a:srgbClr val="FF0000"/>
                  </a:solidFill>
                </a:endParaRPr>
              </a:p>
            </p:txBody>
          </p:sp>
        </p:grpSp>
        <p:sp>
          <p:nvSpPr>
            <p:cNvPr id="4" name="TextBox 3"/>
            <p:cNvSpPr txBox="1"/>
            <p:nvPr/>
          </p:nvSpPr>
          <p:spPr>
            <a:xfrm>
              <a:off x="1238426" y="206880"/>
              <a:ext cx="2573057" cy="646331"/>
            </a:xfrm>
            <a:prstGeom prst="rect">
              <a:avLst/>
            </a:prstGeom>
            <a:noFill/>
          </p:spPr>
          <p:txBody>
            <a:bodyPr wrap="square" rtlCol="0">
              <a:spAutoFit/>
            </a:bodyPr>
            <a:lstStyle/>
            <a:p>
              <a:pPr algn="ctr"/>
              <a:r>
                <a:rPr lang="vi-VN" sz="3600" dirty="0">
                  <a:solidFill>
                    <a:srgbClr val="FF0000"/>
                  </a:solidFill>
                  <a:latin typeface="+mj-lt"/>
                </a:rPr>
                <a:t>CHỦ ĐỀ </a:t>
              </a:r>
              <a:r>
                <a:rPr lang="en-US" sz="3600" dirty="0">
                  <a:solidFill>
                    <a:srgbClr val="FF0000"/>
                  </a:solidFill>
                  <a:latin typeface="+mj-lt"/>
                </a:rPr>
                <a:t>4</a:t>
              </a:r>
              <a:endParaRPr lang="vi-VN" sz="3600" dirty="0">
                <a:solidFill>
                  <a:srgbClr val="FF0000"/>
                </a:solidFill>
                <a:latin typeface="+mj-lt"/>
              </a:endParaRPr>
            </a:p>
          </p:txBody>
        </p:sp>
      </p:grpSp>
      <p:sp>
        <p:nvSpPr>
          <p:cNvPr id="7" name="TextBox 6"/>
          <p:cNvSpPr txBox="1"/>
          <p:nvPr/>
        </p:nvSpPr>
        <p:spPr>
          <a:xfrm>
            <a:off x="3199297" y="251340"/>
            <a:ext cx="6781830" cy="923330"/>
          </a:xfrm>
          <a:prstGeom prst="rect">
            <a:avLst/>
          </a:prstGeom>
          <a:noFill/>
        </p:spPr>
        <p:txBody>
          <a:bodyPr wrap="square" rtlCol="0">
            <a:spAutoFit/>
          </a:bodyPr>
          <a:lstStyle/>
          <a:p>
            <a:pPr algn="ctr"/>
            <a:r>
              <a:rPr lang="en-US" sz="5400" dirty="0">
                <a:solidFill>
                  <a:srgbClr val="C00000"/>
                </a:solidFill>
                <a:latin typeface="Times New Roman" panose="02020603050405020304" pitchFamily="18" charset="0"/>
                <a:cs typeface="Times New Roman" panose="02020603050405020304" pitchFamily="18" charset="0"/>
              </a:rPr>
              <a:t>ỨNG DỤNG TIN HỌC</a:t>
            </a:r>
            <a:endParaRPr lang="vi-VN" sz="5400"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74888" y="1679860"/>
            <a:ext cx="10729595" cy="2527935"/>
          </a:xfrm>
          <a:prstGeom prst="rect">
            <a:avLst/>
          </a:prstGeom>
          <a:noFill/>
          <a:ln>
            <a:noFill/>
          </a:ln>
        </p:spPr>
        <p:txBody>
          <a:bodyPr wrap="none" rtlCol="0">
            <a:spAutoFit/>
          </a:bodyPr>
          <a:lstStyle/>
          <a:p>
            <a:pPr algn="ctr">
              <a:lnSpc>
                <a:spcPct val="120000"/>
              </a:lnSpc>
            </a:pPr>
            <a:r>
              <a:rPr lang="en-US" sz="6600" b="1" dirty="0">
                <a:ln w="19050">
                  <a:solidFill>
                    <a:schemeClr val="bg1"/>
                  </a:solidFill>
                </a:ln>
                <a:solidFill>
                  <a:srgbClr val="7030A0"/>
                </a:solidFill>
                <a:latin typeface="Times New Roman" panose="02020603050405020304" pitchFamily="18" charset="0"/>
                <a:cs typeface="Times New Roman" panose="02020603050405020304" pitchFamily="18" charset="0"/>
              </a:rPr>
              <a:t> BÀI </a:t>
            </a:r>
            <a:r>
              <a:rPr lang="vi-VN" sz="6600" b="1" dirty="0">
                <a:ln w="19050">
                  <a:solidFill>
                    <a:schemeClr val="bg1"/>
                  </a:solidFill>
                </a:ln>
                <a:solidFill>
                  <a:srgbClr val="7030A0"/>
                </a:solidFill>
                <a:latin typeface="Times New Roman" panose="02020603050405020304" pitchFamily="18" charset="0"/>
                <a:cs typeface="Times New Roman" panose="02020603050405020304" pitchFamily="18" charset="0"/>
              </a:rPr>
              <a:t>6. </a:t>
            </a:r>
            <a:endParaRPr lang="en-US" sz="6600" b="1" dirty="0">
              <a:ln w="19050">
                <a:solidFill>
                  <a:schemeClr val="bg1"/>
                </a:solidFill>
              </a:ln>
              <a:solidFill>
                <a:srgbClr val="7030A0"/>
              </a:solidFill>
              <a:latin typeface="Times New Roman" panose="02020603050405020304" pitchFamily="18" charset="0"/>
              <a:cs typeface="Times New Roman" panose="02020603050405020304" pitchFamily="18" charset="0"/>
            </a:endParaRPr>
          </a:p>
          <a:p>
            <a:pPr algn="ctr">
              <a:lnSpc>
                <a:spcPct val="120000"/>
              </a:lnSpc>
            </a:pPr>
            <a:r>
              <a:rPr lang="vi-VN" sz="6600" b="1" dirty="0">
                <a:ln w="19050">
                  <a:solidFill>
                    <a:schemeClr val="bg1"/>
                  </a:solidFill>
                </a:ln>
                <a:solidFill>
                  <a:srgbClr val="7030A0"/>
                </a:solidFill>
                <a:latin typeface="Times New Roman" panose="02020603050405020304" pitchFamily="18" charset="0"/>
                <a:cs typeface="Times New Roman" panose="02020603050405020304" pitchFamily="18" charset="0"/>
              </a:rPr>
              <a:t>SẮP XẾP VÀ LỌC DỮ LIỆU</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57" y="3229281"/>
            <a:ext cx="10746286" cy="3252619"/>
          </a:xfrm>
          <a:prstGeom prst="rect">
            <a:avLst/>
          </a:prstGeom>
        </p:spPr>
      </p:pic>
      <p:sp>
        <p:nvSpPr>
          <p:cNvPr id="2" name="文本框 103"/>
          <p:cNvSpPr txBox="1"/>
          <p:nvPr/>
        </p:nvSpPr>
        <p:spPr>
          <a:xfrm>
            <a:off x="937544" y="1667733"/>
            <a:ext cx="8266614" cy="523220"/>
          </a:xfrm>
          <a:prstGeom prst="rect">
            <a:avLst/>
          </a:prstGeom>
          <a:noFill/>
        </p:spPr>
        <p:txBody>
          <a:bodyPr wrap="square" rtlCol="0">
            <a:spAutoFit/>
          </a:bodyPr>
          <a:lstStyle/>
          <a:p>
            <a:pPr algn="just"/>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Bước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1.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Chọn</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vùng</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dữ</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liệu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cần</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28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4" name="文本框 103"/>
          <p:cNvSpPr txBox="1"/>
          <p:nvPr/>
        </p:nvSpPr>
        <p:spPr>
          <a:xfrm>
            <a:off x="937544" y="2190953"/>
            <a:ext cx="9980821" cy="954107"/>
          </a:xfrm>
          <a:prstGeom prst="rect">
            <a:avLst/>
          </a:prstGeom>
          <a:noFill/>
        </p:spPr>
        <p:txBody>
          <a:bodyPr wrap="square" rtlCol="0">
            <a:spAutoFit/>
          </a:bodyPr>
          <a:lstStyle/>
          <a:p>
            <a:pPr algn="just"/>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Bước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2. </a:t>
            </a:r>
            <a:r>
              <a:rPr lang="vi-VN" altLang="zh-CN" sz="2800" dirty="0">
                <a:latin typeface="Times New Roman" panose="02020603050405020304" pitchFamily="18" charset="0"/>
                <a:ea typeface="方正静蕾简体" panose="02000000000000000000" pitchFamily="2" charset="-122"/>
                <a:cs typeface="Times New Roman" panose="02020603050405020304" pitchFamily="18" charset="0"/>
              </a:rPr>
              <a:t>Trong thẻ </a:t>
            </a:r>
            <a:r>
              <a:rPr lang="vi-VN" altLang="zh-CN" sz="2800" b="1" dirty="0">
                <a:latin typeface="Times New Roman" panose="02020603050405020304" pitchFamily="18" charset="0"/>
                <a:ea typeface="方正静蕾简体" panose="02000000000000000000" pitchFamily="2" charset="-122"/>
                <a:cs typeface="Times New Roman" panose="02020603050405020304" pitchFamily="18" charset="0"/>
              </a:rPr>
              <a:t>Data</a:t>
            </a:r>
            <a:r>
              <a:rPr lang="vi-VN" altLang="zh-CN" sz="2800" dirty="0">
                <a:latin typeface="Times New Roman" panose="02020603050405020304" pitchFamily="18" charset="0"/>
                <a:ea typeface="方正静蕾简体" panose="02000000000000000000" pitchFamily="2" charset="-122"/>
                <a:cs typeface="Times New Roman" panose="02020603050405020304" pitchFamily="18" charset="0"/>
              </a:rPr>
              <a:t>, tại </a:t>
            </a:r>
            <a:r>
              <a:rPr lang="vi-VN" altLang="zh-CN" sz="2800" b="1" dirty="0">
                <a:latin typeface="Times New Roman" panose="02020603050405020304" pitchFamily="18" charset="0"/>
                <a:ea typeface="方正静蕾简体" panose="02000000000000000000" pitchFamily="2" charset="-122"/>
                <a:cs typeface="Times New Roman" panose="02020603050405020304" pitchFamily="18" charset="0"/>
              </a:rPr>
              <a:t>nhóm Sort &amp; Filter</a:t>
            </a:r>
            <a:r>
              <a:rPr lang="vi-VN" altLang="zh-CN" sz="2800" dirty="0">
                <a:latin typeface="Times New Roman" panose="02020603050405020304" pitchFamily="18" charset="0"/>
                <a:ea typeface="方正静蕾简体" panose="02000000000000000000" pitchFamily="2" charset="-122"/>
                <a:cs typeface="Times New Roman" panose="02020603050405020304" pitchFamily="18" charset="0"/>
              </a:rPr>
              <a:t>, chọn lệnh</a:t>
            </a:r>
            <a:r>
              <a:rPr lang="vi-VN" altLang="zh-CN" sz="2800" b="1" dirty="0">
                <a:latin typeface="Times New Roman" panose="02020603050405020304" pitchFamily="18" charset="0"/>
                <a:ea typeface="方正静蕾简体" panose="02000000000000000000" pitchFamily="2" charset="-122"/>
                <a:cs typeface="Times New Roman" panose="02020603050405020304" pitchFamily="18" charset="0"/>
              </a:rPr>
              <a:t> Sort </a:t>
            </a:r>
            <a:r>
              <a:rPr lang="vi-VN" altLang="zh-CN" sz="2800" dirty="0">
                <a:latin typeface="Times New Roman" panose="02020603050405020304" pitchFamily="18" charset="0"/>
                <a:ea typeface="方正静蕾简体" panose="02000000000000000000" pitchFamily="2" charset="-122"/>
                <a:cs typeface="Times New Roman" panose="02020603050405020304" pitchFamily="18" charset="0"/>
              </a:rPr>
              <a:t>để mở hộp thoại </a:t>
            </a:r>
            <a:r>
              <a:rPr lang="vi-VN" altLang="zh-CN" sz="2800" b="1" dirty="0">
                <a:latin typeface="Times New Roman" panose="02020603050405020304" pitchFamily="18" charset="0"/>
                <a:ea typeface="方正静蕾简体" panose="02000000000000000000" pitchFamily="2" charset="-122"/>
                <a:cs typeface="Times New Roman" panose="02020603050405020304" pitchFamily="18" charset="0"/>
              </a:rPr>
              <a:t>Sort</a:t>
            </a:r>
            <a:r>
              <a:rPr lang="vi-VN"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endParaRPr lang="zh-CN" altLang="en-US" sz="2800"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5" name="Speech Bubble: Rectangle with Corners Rounded 4"/>
          <p:cNvSpPr/>
          <p:nvPr/>
        </p:nvSpPr>
        <p:spPr>
          <a:xfrm>
            <a:off x="2756009" y="251090"/>
            <a:ext cx="7875639" cy="1155033"/>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2756009" y="276725"/>
            <a:ext cx="7875638" cy="761427"/>
          </a:xfrm>
          <a:prstGeom prst="rect">
            <a:avLst/>
          </a:prstGeom>
          <a:noFill/>
        </p:spPr>
        <p:txBody>
          <a:bodyPr wrap="square">
            <a:spAutoFit/>
          </a:bodyPr>
          <a:lstStyle/>
          <a:p>
            <a:pPr lvl="0" algn="ctr" defTabSz="342900">
              <a:lnSpc>
                <a:spcPct val="135000"/>
              </a:lnSpc>
              <a:defRPr/>
            </a:pPr>
            <a:r>
              <a:rPr lang="vi-VN" sz="3600" b="1" dirty="0">
                <a:solidFill>
                  <a:srgbClr val="000000"/>
                </a:solidFill>
                <a:latin typeface="Times New Roman" panose="02020603050405020304" pitchFamily="18" charset="0"/>
                <a:cs typeface="Times New Roman" panose="02020603050405020304" pitchFamily="18" charset="0"/>
              </a:rPr>
              <a:t>a)	Sắp xếp dữ liệu theo một tiêu chí</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9" name="Picture 8" descr="A cartoon of a person holding a sword&#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544" y="231539"/>
            <a:ext cx="1646839" cy="129352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03"/>
          <p:cNvSpPr txBox="1"/>
          <p:nvPr/>
        </p:nvSpPr>
        <p:spPr>
          <a:xfrm>
            <a:off x="970238" y="1684853"/>
            <a:ext cx="10251523" cy="4031873"/>
          </a:xfrm>
          <a:prstGeom prst="rect">
            <a:avLst/>
          </a:prstGeom>
          <a:noFill/>
        </p:spPr>
        <p:txBody>
          <a:bodyPr wrap="square" rtlCol="0">
            <a:spAutoFit/>
          </a:bodyPr>
          <a:lstStyle/>
          <a:p>
            <a:pPr algn="just"/>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Bước</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1.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Chọn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vùng</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dữ</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liệu</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cần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a:p>
            <a:pPr algn="just"/>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Bước</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2. </a:t>
            </a:r>
            <a:r>
              <a:rPr lang="vi-VN" altLang="zh-CN" sz="3200" dirty="0">
                <a:latin typeface="Times New Roman" panose="02020603050405020304" pitchFamily="18" charset="0"/>
                <a:ea typeface="方正静蕾简体" panose="02000000000000000000" pitchFamily="2" charset="-122"/>
                <a:cs typeface="Times New Roman" panose="02020603050405020304" pitchFamily="18" charset="0"/>
              </a:rPr>
              <a:t>Trong thẻ </a:t>
            </a:r>
            <a:r>
              <a:rPr lang="vi-VN" altLang="zh-CN" sz="3200" b="1" dirty="0">
                <a:latin typeface="Times New Roman" panose="02020603050405020304" pitchFamily="18" charset="0"/>
                <a:ea typeface="方正静蕾简体" panose="02000000000000000000" pitchFamily="2" charset="-122"/>
                <a:cs typeface="Times New Roman" panose="02020603050405020304" pitchFamily="18" charset="0"/>
              </a:rPr>
              <a:t>Data</a:t>
            </a:r>
            <a:r>
              <a:rPr lang="vi-VN" altLang="zh-CN" sz="3200" dirty="0">
                <a:latin typeface="Times New Roman" panose="02020603050405020304" pitchFamily="18" charset="0"/>
                <a:ea typeface="方正静蕾简体" panose="02000000000000000000" pitchFamily="2" charset="-122"/>
                <a:cs typeface="Times New Roman" panose="02020603050405020304" pitchFamily="18" charset="0"/>
              </a:rPr>
              <a:t>, tại </a:t>
            </a:r>
            <a:r>
              <a:rPr lang="vi-VN" altLang="zh-CN" sz="3200" b="1" dirty="0">
                <a:latin typeface="Times New Roman" panose="02020603050405020304" pitchFamily="18" charset="0"/>
                <a:ea typeface="方正静蕾简体" panose="02000000000000000000" pitchFamily="2" charset="-122"/>
                <a:cs typeface="Times New Roman" panose="02020603050405020304" pitchFamily="18" charset="0"/>
              </a:rPr>
              <a:t>nhóm Sort &amp; Filter</a:t>
            </a:r>
            <a:r>
              <a:rPr lang="vi-VN" altLang="zh-CN" sz="3200" dirty="0">
                <a:latin typeface="Times New Roman" panose="02020603050405020304" pitchFamily="18" charset="0"/>
                <a:ea typeface="方正静蕾简体" panose="02000000000000000000" pitchFamily="2" charset="-122"/>
                <a:cs typeface="Times New Roman" panose="02020603050405020304" pitchFamily="18" charset="0"/>
              </a:rPr>
              <a:t>, chọn lệnh</a:t>
            </a:r>
            <a:r>
              <a:rPr lang="vi-VN" altLang="zh-CN" sz="3200" b="1" dirty="0">
                <a:latin typeface="Times New Roman" panose="02020603050405020304" pitchFamily="18" charset="0"/>
                <a:ea typeface="方正静蕾简体" panose="02000000000000000000" pitchFamily="2" charset="-122"/>
                <a:cs typeface="Times New Roman" panose="02020603050405020304" pitchFamily="18" charset="0"/>
              </a:rPr>
              <a:t> Sort </a:t>
            </a:r>
            <a:r>
              <a:rPr lang="vi-VN" altLang="zh-CN" sz="3200" dirty="0">
                <a:latin typeface="Times New Roman" panose="02020603050405020304" pitchFamily="18" charset="0"/>
                <a:ea typeface="方正静蕾简体" panose="02000000000000000000" pitchFamily="2" charset="-122"/>
                <a:cs typeface="Times New Roman" panose="02020603050405020304" pitchFamily="18" charset="0"/>
              </a:rPr>
              <a:t>để mở hộp thoại </a:t>
            </a:r>
            <a:r>
              <a:rPr lang="vi-VN" altLang="zh-CN" sz="3200" b="1" dirty="0">
                <a:latin typeface="Times New Roman" panose="02020603050405020304" pitchFamily="18" charset="0"/>
                <a:ea typeface="方正静蕾简体" panose="02000000000000000000" pitchFamily="2" charset="-122"/>
                <a:cs typeface="Times New Roman" panose="02020603050405020304" pitchFamily="18" charset="0"/>
              </a:rPr>
              <a:t>Sort</a:t>
            </a:r>
            <a:r>
              <a:rPr lang="vi-VN"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endPar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endParaRPr>
          </a:p>
          <a:p>
            <a:pPr algn="just"/>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Tích</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chọn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vào</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ô: </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My data has headers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để</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không</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dòng</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tiêu</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đề</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a:t>
            </a:r>
          </a:p>
          <a:p>
            <a:pPr algn="just"/>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Trong ô Sort by: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chọn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tên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cột</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là</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tiêu</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chí</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a:t>
            </a:r>
          </a:p>
          <a:p>
            <a:pPr algn="just"/>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Trong ô Order: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chọn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thứ</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tự</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tăng</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dần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hoặc</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giảm</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dần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a:t>
            </a:r>
          </a:p>
          <a:p>
            <a:pPr algn="just"/>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Bước</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3.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Nhấn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OK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để</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hoàn</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thành</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việc</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3200" dirty="0">
                <a:latin typeface="Times New Roman" panose="02020603050405020304" pitchFamily="18" charset="0"/>
                <a:ea typeface="方正静蕾简体" panose="02000000000000000000" pitchFamily="2" charset="-122"/>
                <a:cs typeface="Times New Roman" panose="02020603050405020304" pitchFamily="18" charset="0"/>
              </a:rPr>
              <a:t>.</a:t>
            </a:r>
          </a:p>
        </p:txBody>
      </p:sp>
      <p:sp>
        <p:nvSpPr>
          <p:cNvPr id="4" name="TextBox 3"/>
          <p:cNvSpPr txBox="1"/>
          <p:nvPr/>
        </p:nvSpPr>
        <p:spPr>
          <a:xfrm>
            <a:off x="787537" y="589681"/>
            <a:ext cx="9013403" cy="1095172"/>
          </a:xfrm>
          <a:prstGeom prst="rect">
            <a:avLst/>
          </a:prstGeom>
          <a:noFill/>
        </p:spPr>
        <p:txBody>
          <a:bodyPr wrap="square">
            <a:spAutoFit/>
          </a:bodyPr>
          <a:lstStyle/>
          <a:p>
            <a:pPr lvl="0" algn="ctr" defTabSz="342900">
              <a:lnSpc>
                <a:spcPct val="135000"/>
              </a:lnSpc>
              <a:defRPr/>
            </a:pPr>
            <a:r>
              <a:rPr lang="vi-VN" sz="5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5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a:solidFill>
                  <a:srgbClr val="000000"/>
                </a:solidFill>
                <a:latin typeface="Times New Roman" panose="02020603050405020304" pitchFamily="18" charset="0"/>
                <a:cs typeface="Times New Roman" panose="02020603050405020304" pitchFamily="18" charset="0"/>
              </a:rPr>
              <a:t>a)	Sắp xếp dữ liệu theo một tiêu chí</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50006" y="328378"/>
            <a:ext cx="10238703" cy="5467666"/>
          </a:xfrm>
          <a:prstGeom prst="rect">
            <a:avLst/>
          </a:prstGeom>
        </p:spPr>
      </p:pic>
      <p:sp>
        <p:nvSpPr>
          <p:cNvPr id="6" name="文本框 103"/>
          <p:cNvSpPr txBox="1"/>
          <p:nvPr/>
        </p:nvSpPr>
        <p:spPr>
          <a:xfrm>
            <a:off x="581735" y="5796044"/>
            <a:ext cx="10506974" cy="584775"/>
          </a:xfrm>
          <a:prstGeom prst="rect">
            <a:avLst/>
          </a:prstGeom>
          <a:noFill/>
        </p:spPr>
        <p:txBody>
          <a:bodyPr wrap="square" rtlCol="0">
            <a:spAutoFit/>
          </a:bodyPr>
          <a:lstStyle/>
          <a:p>
            <a:pPr algn="ct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Kết</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quả</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sắp</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xếp</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tên</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học</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sinh</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theo</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thứ</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tự</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bảng</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chữ</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cái</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p:cNvSpPr/>
          <p:nvPr/>
        </p:nvSpPr>
        <p:spPr>
          <a:xfrm>
            <a:off x="1644203" y="144379"/>
            <a:ext cx="9725211" cy="847733"/>
          </a:xfrm>
          <a:prstGeom prst="wedgeRoundRectCallout">
            <a:avLst>
              <a:gd name="adj1" fmla="val -37472"/>
              <a:gd name="adj2" fmla="val 9185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2253783" y="144379"/>
            <a:ext cx="9388698" cy="847733"/>
          </a:xfrm>
          <a:prstGeom prst="rect">
            <a:avLst/>
          </a:prstGeom>
          <a:noFill/>
        </p:spPr>
        <p:txBody>
          <a:bodyPr wrap="square">
            <a:spAutoFit/>
          </a:bodyPr>
          <a:lstStyle/>
          <a:p>
            <a:pPr lvl="0" algn="ctr" defTabSz="342900">
              <a:lnSpc>
                <a:spcPct val="135000"/>
              </a:lnSpc>
              <a:defRPr/>
            </a:pPr>
            <a:r>
              <a:rPr lang="vi-VN" sz="4000" b="1" dirty="0">
                <a:solidFill>
                  <a:srgbClr val="7030A0"/>
                </a:solidFill>
                <a:latin typeface="+mj-lt"/>
                <a:cs typeface="Times New Roman" panose="02020603050405020304" pitchFamily="18" charset="0"/>
              </a:rPr>
              <a:t>b)	</a:t>
            </a:r>
            <a:r>
              <a:rPr lang="en-US" sz="4000" b="1" dirty="0">
                <a:solidFill>
                  <a:srgbClr val="7030A0"/>
                </a:solidFill>
                <a:latin typeface="+mj-lt"/>
                <a:cs typeface="Times New Roman" panose="02020603050405020304" pitchFamily="18" charset="0"/>
              </a:rPr>
              <a:t> </a:t>
            </a:r>
            <a:r>
              <a:rPr lang="vi-VN" sz="4000" b="1" dirty="0">
                <a:solidFill>
                  <a:srgbClr val="7030A0"/>
                </a:solidFill>
                <a:latin typeface="+mj-lt"/>
                <a:cs typeface="Times New Roman" panose="02020603050405020304" pitchFamily="18" charset="0"/>
              </a:rPr>
              <a:t>Sắp xếp dữ liệu theo nhiều tiêu chí</a:t>
            </a:r>
            <a:endParaRPr kumimoji="0" lang="en-US" sz="4000" b="1" i="0" u="none" strike="noStrike" kern="1200" cap="none" spc="0" normalizeH="0" baseline="0" noProof="0" dirty="0">
              <a:ln>
                <a:noFill/>
              </a:ln>
              <a:solidFill>
                <a:srgbClr val="7030A0"/>
              </a:solidFill>
              <a:effectLst/>
              <a:uLnTx/>
              <a:uFillTx/>
              <a:latin typeface="+mj-lt"/>
            </a:endParaRPr>
          </a:p>
        </p:txBody>
      </p:sp>
      <p:pic>
        <p:nvPicPr>
          <p:cNvPr id="5" name="Picture 4" descr="A cartoon of a person holding a sword&#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79" y="276725"/>
            <a:ext cx="2087832" cy="1312193"/>
          </a:xfrm>
          <a:prstGeom prst="rect">
            <a:avLst/>
          </a:prstGeom>
        </p:spPr>
      </p:pic>
      <p:pic>
        <p:nvPicPr>
          <p:cNvPr id="16" name="Shape 208"/>
          <p:cNvPicPr/>
          <p:nvPr/>
        </p:nvPicPr>
        <p:blipFill>
          <a:blip r:embed="rId4"/>
          <a:stretch>
            <a:fillRect/>
          </a:stretch>
        </p:blipFill>
        <p:spPr>
          <a:xfrm>
            <a:off x="760979" y="3789396"/>
            <a:ext cx="10058399" cy="2578000"/>
          </a:xfrm>
          <a:prstGeom prst="rect">
            <a:avLst/>
          </a:prstGeom>
        </p:spPr>
      </p:pic>
      <p:sp>
        <p:nvSpPr>
          <p:cNvPr id="17" name="文本框 103"/>
          <p:cNvSpPr txBox="1"/>
          <p:nvPr/>
        </p:nvSpPr>
        <p:spPr>
          <a:xfrm>
            <a:off x="1255595" y="1539618"/>
            <a:ext cx="4534583" cy="646331"/>
          </a:xfrm>
          <a:prstGeom prst="rect">
            <a:avLst/>
          </a:prstGeom>
          <a:noFill/>
        </p:spPr>
        <p:txBody>
          <a:bodyPr wrap="square" rtlCol="0">
            <a:spAutoFit/>
          </a:bodyPr>
          <a:lstStyle/>
          <a:p>
            <a:r>
              <a:rPr lang="en-US" altLang="zh-CN" sz="3600" b="1" dirty="0" err="1">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rPr>
              <a:t>Mở</a:t>
            </a:r>
            <a:r>
              <a:rPr lang="en-US" altLang="zh-CN" sz="3600" b="1" dirty="0">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600" b="1" dirty="0" err="1">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rPr>
              <a:t>hộp</a:t>
            </a:r>
            <a:r>
              <a:rPr lang="en-US" altLang="zh-CN" sz="3600" b="1" dirty="0">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600" b="1" dirty="0" err="1">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rPr>
              <a:t>thoại</a:t>
            </a:r>
            <a:r>
              <a:rPr lang="en-US" altLang="zh-CN" sz="3600" b="1" dirty="0">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rPr>
              <a:t> Sort</a:t>
            </a:r>
            <a:endParaRPr lang="zh-CN" altLang="en-US" sz="3600" b="1" dirty="0">
              <a:solidFill>
                <a:schemeClr val="accent1">
                  <a:lumMod val="50000"/>
                </a:schemeClr>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8" name="Flowchart: Process 17"/>
          <p:cNvSpPr/>
          <p:nvPr/>
        </p:nvSpPr>
        <p:spPr>
          <a:xfrm>
            <a:off x="583179" y="2419700"/>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2.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Chọn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Add level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để</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thêm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tiêu</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chí</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sắp</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xếp</a:t>
            </a:r>
            <a:endParaRPr kumimoji="0" lang="en-US" sz="2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cxnSp>
        <p:nvCxnSpPr>
          <p:cNvPr id="19" name="Straight Arrow Connector 18"/>
          <p:cNvCxnSpPr/>
          <p:nvPr/>
        </p:nvCxnSpPr>
        <p:spPr>
          <a:xfrm>
            <a:off x="1837805" y="3511901"/>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Process 19"/>
          <p:cNvSpPr/>
          <p:nvPr/>
        </p:nvSpPr>
        <p:spPr>
          <a:xfrm>
            <a:off x="2950033" y="2419700"/>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cột </a:t>
            </a:r>
            <a:r>
              <a:rPr lang="en-US" sz="2000" b="1">
                <a:solidFill>
                  <a:prstClr val="black"/>
                </a:solidFill>
                <a:latin typeface="UTM Avo" panose="02040603050506020204" pitchFamily="18" charset="0"/>
              </a:rPr>
              <a:t>Tên</a:t>
            </a:r>
            <a:r>
              <a:rPr lang="en-US" sz="2000">
                <a:solidFill>
                  <a:prstClr val="black"/>
                </a:solidFill>
                <a:latin typeface="UTM Avo" panose="02040603050506020204" pitchFamily="18" charset="0"/>
              </a:rPr>
              <a:t> là tiêu chí sắp xếp thứ nhất</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21" name="Connector: Elbow 20"/>
          <p:cNvCxnSpPr/>
          <p:nvPr/>
        </p:nvCxnSpPr>
        <p:spPr>
          <a:xfrm rot="5400000">
            <a:off x="2248381" y="3649163"/>
            <a:ext cx="2058486" cy="1783962"/>
          </a:xfrm>
          <a:prstGeom prst="bentConnector3">
            <a:avLst>
              <a:gd name="adj1" fmla="val 782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5640693" y="2419700"/>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4. Chọn cột </a:t>
            </a:r>
            <a:r>
              <a:rPr lang="en-US" sz="2000" b="1">
                <a:solidFill>
                  <a:prstClr val="black"/>
                </a:solidFill>
                <a:latin typeface="UTM Avo" panose="02040603050506020204" pitchFamily="18" charset="0"/>
              </a:rPr>
              <a:t>Họ đệm</a:t>
            </a:r>
            <a:r>
              <a:rPr lang="en-US" sz="2000">
                <a:solidFill>
                  <a:prstClr val="black"/>
                </a:solidFill>
                <a:latin typeface="UTM Avo" panose="02040603050506020204" pitchFamily="18" charset="0"/>
              </a:rPr>
              <a:t> là tiêu chí sắp xếp thứ hai</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23" name="Straight Arrow Connector 22"/>
          <p:cNvCxnSpPr/>
          <p:nvPr/>
        </p:nvCxnSpPr>
        <p:spPr>
          <a:xfrm flipH="1">
            <a:off x="3668419" y="3428346"/>
            <a:ext cx="3220357" cy="2463898"/>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8407856" y="2436029"/>
            <a:ext cx="2411522"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Chọn ô này để không sắp xếp dòng tiêu đề</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25" name="Straight Arrow Connector 24"/>
          <p:cNvCxnSpPr/>
          <p:nvPr/>
        </p:nvCxnSpPr>
        <p:spPr>
          <a:xfrm flipH="1">
            <a:off x="8627480" y="3511901"/>
            <a:ext cx="1095949" cy="1028604"/>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wipe(up)">
                                      <p:cBhvr>
                                        <p:cTn id="16" dur="500"/>
                                        <p:tgtEl>
                                          <p:spTgt spid="17">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7" grpId="0" build="p"/>
      <p:bldP spid="18" grpId="0" animBg="1"/>
      <p:bldP spid="20"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p:cNvGrpSpPr/>
          <p:nvPr/>
        </p:nvGrpSpPr>
        <p:grpSpPr>
          <a:xfrm>
            <a:off x="2867827" y="1099762"/>
            <a:ext cx="8198609" cy="4862344"/>
            <a:chOff x="2556108" y="2046618"/>
            <a:chExt cx="6911261" cy="3633873"/>
          </a:xfrm>
        </p:grpSpPr>
        <p:sp>
          <p:nvSpPr>
            <p:cNvPr id="7" name="椭圆 31"/>
            <p:cNvSpPr/>
            <p:nvPr/>
          </p:nvSpPr>
          <p:spPr>
            <a:xfrm rot="5400000">
              <a:off x="4301035" y="51415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E7F4F"/>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8" name="椭圆 31"/>
            <p:cNvSpPr/>
            <p:nvPr/>
          </p:nvSpPr>
          <p:spPr>
            <a:xfrm rot="16200000" flipH="1">
              <a:off x="5860006" y="207447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 name="椭圆 31"/>
            <p:cNvSpPr/>
            <p:nvPr/>
          </p:nvSpPr>
          <p:spPr>
            <a:xfrm rot="5400000">
              <a:off x="2661848" y="210370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12" name="组合 33"/>
          <p:cNvGrpSpPr/>
          <p:nvPr/>
        </p:nvGrpSpPr>
        <p:grpSpPr>
          <a:xfrm>
            <a:off x="786016" y="261838"/>
            <a:ext cx="1962209" cy="2165328"/>
            <a:chOff x="4427538" y="954088"/>
            <a:chExt cx="3333750" cy="3729038"/>
          </a:xfrm>
        </p:grpSpPr>
        <p:sp>
          <p:nvSpPr>
            <p:cNvPr id="13"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18"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9"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0"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1"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8"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9"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7"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8"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9"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0"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1"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103"/>
          <p:cNvSpPr txBox="1"/>
          <p:nvPr/>
        </p:nvSpPr>
        <p:spPr>
          <a:xfrm>
            <a:off x="3740429" y="1458806"/>
            <a:ext cx="6628473" cy="3785652"/>
          </a:xfrm>
          <a:prstGeom prst="rect">
            <a:avLst/>
          </a:prstGeom>
          <a:solidFill>
            <a:schemeClr val="bg1"/>
          </a:solidFill>
        </p:spPr>
        <p:txBody>
          <a:bodyPr wrap="square" rtlCol="0">
            <a:spAutoFit/>
          </a:bodyPr>
          <a:lstStyle/>
          <a:p>
            <a:r>
              <a:rPr lang="vi-VN" sz="6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zh-CN" sz="3600" b="1" dirty="0">
                <a:latin typeface="+mj-lt"/>
                <a:ea typeface="方正静蕾简体" panose="02000000000000000000" pitchFamily="2" charset="-122"/>
              </a:rPr>
              <a:t>Lưu ý: </a:t>
            </a:r>
            <a:endParaRPr lang="en-US" altLang="zh-CN" sz="3600" b="1" dirty="0">
              <a:latin typeface="+mj-lt"/>
              <a:ea typeface="方正静蕾简体" panose="02000000000000000000" pitchFamily="2" charset="-122"/>
            </a:endParaRPr>
          </a:p>
          <a:p>
            <a:pPr marL="342900" indent="-342900">
              <a:buFontTx/>
              <a:buChar char="-"/>
            </a:pPr>
            <a:r>
              <a:rPr lang="vi-VN" altLang="zh-CN" sz="3600" dirty="0">
                <a:latin typeface="+mj-lt"/>
                <a:ea typeface="方正静蕾简体" panose="02000000000000000000" pitchFamily="2" charset="-122"/>
              </a:rPr>
              <a:t>Tiếp tục chọn nút lệnh </a:t>
            </a:r>
            <a:r>
              <a:rPr lang="vi-VN" altLang="zh-CN" sz="3600" b="1" dirty="0">
                <a:latin typeface="+mj-lt"/>
                <a:ea typeface="方正静蕾简体" panose="02000000000000000000" pitchFamily="2" charset="-122"/>
              </a:rPr>
              <a:t>Add level </a:t>
            </a:r>
            <a:r>
              <a:rPr lang="vi-VN" altLang="zh-CN" sz="3600" dirty="0">
                <a:latin typeface="+mj-lt"/>
                <a:ea typeface="方正静蕾简体" panose="02000000000000000000" pitchFamily="2" charset="-122"/>
              </a:rPr>
              <a:t>nếu muốn thêm nhiều tiêu chí sắp xếp. </a:t>
            </a:r>
            <a:endParaRPr lang="en-US" altLang="zh-CN" sz="3600" dirty="0">
              <a:latin typeface="+mj-lt"/>
              <a:ea typeface="方正静蕾简体" panose="02000000000000000000" pitchFamily="2" charset="-122"/>
            </a:endParaRPr>
          </a:p>
          <a:p>
            <a:pPr marL="342900" indent="-342900">
              <a:buFontTx/>
              <a:buChar char="-"/>
            </a:pPr>
            <a:r>
              <a:rPr lang="vi-VN" altLang="zh-CN" sz="3600" dirty="0">
                <a:latin typeface="+mj-lt"/>
                <a:ea typeface="方正静蕾简体" panose="02000000000000000000" pitchFamily="2" charset="-122"/>
              </a:rPr>
              <a:t>Chọn nút lệnh </a:t>
            </a:r>
            <a:r>
              <a:rPr lang="vi-VN" altLang="zh-CN" sz="3600" b="1" dirty="0">
                <a:latin typeface="+mj-lt"/>
                <a:ea typeface="方正静蕾简体" panose="02000000000000000000" pitchFamily="2" charset="-122"/>
              </a:rPr>
              <a:t>Delete</a:t>
            </a:r>
            <a:r>
              <a:rPr lang="vi-VN" altLang="zh-CN" sz="3600" dirty="0">
                <a:latin typeface="+mj-lt"/>
                <a:ea typeface="方正静蕾简体" panose="02000000000000000000" pitchFamily="2" charset="-122"/>
              </a:rPr>
              <a:t> </a:t>
            </a:r>
            <a:r>
              <a:rPr lang="vi-VN" altLang="zh-CN" sz="3600" b="1" dirty="0">
                <a:latin typeface="+mj-lt"/>
                <a:ea typeface="方正静蕾简体" panose="02000000000000000000" pitchFamily="2" charset="-122"/>
              </a:rPr>
              <a:t>Level</a:t>
            </a:r>
            <a:r>
              <a:rPr lang="vi-VN" altLang="zh-CN" sz="3600" dirty="0">
                <a:latin typeface="+mj-lt"/>
                <a:ea typeface="方正静蕾简体" panose="02000000000000000000" pitchFamily="2" charset="-122"/>
              </a:rPr>
              <a:t> nếu muốn xoá bỏ tiêu chí sắp xếp. </a:t>
            </a:r>
          </a:p>
        </p:txBody>
      </p:sp>
      <p:grpSp>
        <p:nvGrpSpPr>
          <p:cNvPr id="55" name="组合 81"/>
          <p:cNvGrpSpPr/>
          <p:nvPr/>
        </p:nvGrpSpPr>
        <p:grpSpPr>
          <a:xfrm>
            <a:off x="978132" y="2551794"/>
            <a:ext cx="2749216" cy="3194894"/>
            <a:chOff x="8724903" y="3030540"/>
            <a:chExt cx="574675" cy="868363"/>
          </a:xfrm>
          <a:solidFill>
            <a:schemeClr val="tx1"/>
          </a:solidFill>
        </p:grpSpPr>
        <p:sp>
          <p:nvSpPr>
            <p:cNvPr id="56"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animEffect transition="in" filter="wipe(up)">
                                      <p:cBhvr>
                                        <p:cTn id="19" dur="500"/>
                                        <p:tgtEl>
                                          <p:spTgt spid="59">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wipe(up)">
                                      <p:cBhvr>
                                        <p:cTn id="23" dur="500"/>
                                        <p:tgtEl>
                                          <p:spTgt spid="59">
                                            <p:txEl>
                                              <p:pRg st="1" end="1"/>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xEl>
                                              <p:pRg st="2" end="2"/>
                                            </p:txEl>
                                          </p:spTgt>
                                        </p:tgtEl>
                                        <p:attrNameLst>
                                          <p:attrName>style.visibility</p:attrName>
                                        </p:attrNameLst>
                                      </p:cBhvr>
                                      <p:to>
                                        <p:strVal val="visible"/>
                                      </p:to>
                                    </p:set>
                                    <p:animEffect transition="in" filter="wipe(up)">
                                      <p:cBhvr>
                                        <p:cTn id="27"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43560" y="404911"/>
            <a:ext cx="5428571" cy="6058883"/>
          </a:xfrm>
          <a:prstGeom prst="rect">
            <a:avLst/>
          </a:prstGeom>
        </p:spPr>
      </p:pic>
      <p:sp>
        <p:nvSpPr>
          <p:cNvPr id="7" name="Speech Bubble: Rectangle with Corners Rounded 6"/>
          <p:cNvSpPr/>
          <p:nvPr/>
        </p:nvSpPr>
        <p:spPr>
          <a:xfrm>
            <a:off x="711857" y="404911"/>
            <a:ext cx="4877574" cy="3033748"/>
          </a:xfrm>
          <a:prstGeom prst="wedgeRoundRectCallout">
            <a:avLst>
              <a:gd name="adj1" fmla="val -40737"/>
              <a:gd name="adj2" fmla="val 8111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latin typeface="+mj-lt"/>
              </a:rPr>
              <a:t>Kết quả được minh hoạ trong </a:t>
            </a:r>
            <a:r>
              <a:rPr lang="vi-VN" sz="2800" b="1" dirty="0">
                <a:latin typeface="+mj-lt"/>
              </a:rPr>
              <a:t>Hình 6.6</a:t>
            </a:r>
            <a:r>
              <a:rPr lang="vi-VN" sz="2800" dirty="0">
                <a:latin typeface="+mj-lt"/>
              </a:rPr>
              <a:t>, trong đó Tên và Họ đệm được sắp xếp theo thứ tự bảng chữ cái. Sau khi sắp xếp dữ liệu, em có thể nhập lại giá trị của cột TT cho đúng thứ tự.</a:t>
            </a:r>
          </a:p>
          <a:p>
            <a:pPr algn="ctr"/>
            <a:endParaRPr lang="en-US" sz="2000" dirty="0">
              <a:latin typeface="+mj-lt"/>
              <a:cs typeface="Times New Roman" panose="02020603050405020304" pitchFamily="18" charset="0"/>
            </a:endParaRPr>
          </a:p>
        </p:txBody>
      </p:sp>
      <p:pic>
        <p:nvPicPr>
          <p:cNvPr id="5" name="Picture 4" descr="A cartoon of a person holding a sword&#10;&#10;Description automatically generated with low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5729" y="290919"/>
            <a:ext cx="10501714" cy="5652681"/>
            <a:chOff x="601971" y="716236"/>
            <a:chExt cx="10501714" cy="3318554"/>
          </a:xfrm>
        </p:grpSpPr>
        <p:grpSp>
          <p:nvGrpSpPr>
            <p:cNvPr id="4" name="Group 3"/>
            <p:cNvGrpSpPr/>
            <p:nvPr/>
          </p:nvGrpSpPr>
          <p:grpSpPr>
            <a:xfrm>
              <a:off x="1080338" y="817924"/>
              <a:ext cx="10023347" cy="3216866"/>
              <a:chOff x="1088970" y="4644163"/>
              <a:chExt cx="10023347" cy="3216866"/>
            </a:xfrm>
          </p:grpSpPr>
          <p:sp>
            <p:nvSpPr>
              <p:cNvPr id="7" name="Rectangle: Rounded Corners 6"/>
              <p:cNvSpPr/>
              <p:nvPr/>
            </p:nvSpPr>
            <p:spPr>
              <a:xfrm>
                <a:off x="1088970" y="4907076"/>
                <a:ext cx="9900933" cy="295395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1514259" y="4644163"/>
                <a:ext cx="9598058" cy="486683"/>
              </a:xfrm>
              <a:prstGeom prst="rect">
                <a:avLst/>
              </a:prstGeom>
            </p:spPr>
            <p:txBody>
              <a:bodyPr wrap="square">
                <a:spAutoFit/>
              </a:bodyPr>
              <a:lstStyle/>
              <a:p>
                <a:pPr algn="just" defTabSz="342900">
                  <a:lnSpc>
                    <a:spcPct val="135000"/>
                  </a:lnSpc>
                </a:pPr>
                <a:endParaRPr lang="vi-VN" sz="2800">
                  <a:latin typeface="Times New Roman" panose="02020603050405020304" pitchFamily="18" charset="0"/>
                  <a:cs typeface="Times New Roman" panose="02020603050405020304" pitchFamily="18" charset="0"/>
                </a:endParaRPr>
              </a:p>
            </p:txBody>
          </p:sp>
          <p:sp>
            <p:nvSpPr>
              <p:cNvPr id="9" name="Rectangle 8"/>
              <p:cNvSpPr/>
              <p:nvPr/>
            </p:nvSpPr>
            <p:spPr>
              <a:xfrm>
                <a:off x="1266668" y="5365543"/>
                <a:ext cx="9598058" cy="2435039"/>
              </a:xfrm>
              <a:prstGeom prst="rect">
                <a:avLst/>
              </a:prstGeom>
            </p:spPr>
            <p:txBody>
              <a:bodyPr wrap="square">
                <a:spAutoFit/>
              </a:bodyPr>
              <a:lstStyle/>
              <a:p>
                <a:pPr algn="just" defTabSz="342900">
                  <a:lnSpc>
                    <a:spcPct val="150000"/>
                  </a:lnSpc>
                </a:pPr>
                <a:r>
                  <a:rPr lang="en-US" sz="3600" b="1" dirty="0">
                    <a:latin typeface="Times New Roman" panose="02020603050405020304" pitchFamily="18" charset="0"/>
                    <a:cs typeface="Times New Roman" panose="02020603050405020304" pitchFamily="18" charset="0"/>
                  </a:rPr>
                  <a:t>:</a:t>
                </a:r>
              </a:p>
              <a:p>
                <a:pPr algn="just" defTabSz="342900">
                  <a:lnSpc>
                    <a:spcPct val="150000"/>
                  </a:lnSpc>
                </a:pPr>
                <a:r>
                  <a:rPr lang="vi-VN" sz="3600" dirty="0">
                    <a:latin typeface="Times New Roman" panose="02020603050405020304" pitchFamily="18" charset="0"/>
                    <a:cs typeface="Times New Roman" panose="02020603050405020304" pitchFamily="18" charset="0"/>
                  </a:rPr>
                  <a:t>Theo em có thể sắp xếp bảng </a:t>
                </a:r>
                <a:r>
                  <a:rPr lang="vi-VN" sz="3600" b="1" dirty="0">
                    <a:latin typeface="Times New Roman" panose="02020603050405020304" pitchFamily="18" charset="0"/>
                    <a:cs typeface="Times New Roman" panose="02020603050405020304" pitchFamily="18" charset="0"/>
                  </a:rPr>
                  <a:t>kết quả khảo sát lớp 8A </a:t>
                </a:r>
                <a:r>
                  <a:rPr lang="vi-VN" sz="3600" dirty="0">
                    <a:latin typeface="Times New Roman" panose="02020603050405020304" pitchFamily="18" charset="0"/>
                    <a:cs typeface="Times New Roman" panose="02020603050405020304" pitchFamily="18" charset="0"/>
                  </a:rPr>
                  <a:t>(Hình 6.2) theo </a:t>
                </a:r>
                <a:r>
                  <a:rPr lang="vi-VN" sz="3600" b="1" dirty="0">
                    <a:latin typeface="Times New Roman" panose="02020603050405020304" pitchFamily="18" charset="0"/>
                    <a:cs typeface="Times New Roman" panose="02020603050405020304" pitchFamily="18" charset="0"/>
                  </a:rPr>
                  <a:t>tổ</a:t>
                </a:r>
                <a:r>
                  <a:rPr lang="vi-VN" sz="3600" dirty="0">
                    <a:latin typeface="Times New Roman" panose="02020603050405020304" pitchFamily="18" charset="0"/>
                    <a:cs typeface="Times New Roman" panose="02020603050405020304" pitchFamily="18" charset="0"/>
                  </a:rPr>
                  <a:t>, nếu cùng tổ sắp xếp theo </a:t>
                </a:r>
                <a:r>
                  <a:rPr lang="vi-VN" sz="3600" b="1" dirty="0">
                    <a:latin typeface="Times New Roman" panose="02020603050405020304" pitchFamily="18" charset="0"/>
                    <a:cs typeface="Times New Roman" panose="02020603050405020304" pitchFamily="18" charset="0"/>
                  </a:rPr>
                  <a:t>tên</a:t>
                </a:r>
                <a:r>
                  <a:rPr lang="vi-VN" sz="3600" dirty="0">
                    <a:latin typeface="Times New Roman" panose="02020603050405020304" pitchFamily="18" charset="0"/>
                    <a:cs typeface="Times New Roman" panose="02020603050405020304" pitchFamily="18" charset="0"/>
                  </a:rPr>
                  <a:t>, nếu cùng tên sắp xếp theo</a:t>
                </a:r>
                <a:r>
                  <a:rPr lang="en-US" sz="3600"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họ đệm </a:t>
                </a:r>
                <a:r>
                  <a:rPr lang="vi-VN" sz="3600" dirty="0">
                    <a:latin typeface="Times New Roman" panose="02020603050405020304" pitchFamily="18" charset="0"/>
                    <a:cs typeface="Times New Roman" panose="02020603050405020304" pitchFamily="18" charset="0"/>
                  </a:rPr>
                  <a:t>được không? Hãy thực hiện sắp xếp trên bảng tính.</a:t>
                </a:r>
              </a:p>
            </p:txBody>
          </p:sp>
        </p:grpSp>
        <p:pic>
          <p:nvPicPr>
            <p:cNvPr id="5" name="Picture 4"/>
            <p:cNvPicPr>
              <a:picLocks noChangeAspect="1"/>
            </p:cNvPicPr>
            <p:nvPr/>
          </p:nvPicPr>
          <p:blipFill>
            <a:blip r:embed="rId3"/>
            <a:stretch>
              <a:fillRect/>
            </a:stretch>
          </p:blipFill>
          <p:spPr>
            <a:xfrm>
              <a:off x="601971" y="716236"/>
              <a:ext cx="903656" cy="885726"/>
            </a:xfrm>
            <a:prstGeom prst="rect">
              <a:avLst/>
            </a:prstGeom>
          </p:spPr>
        </p:pic>
        <p:pic>
          <p:nvPicPr>
            <p:cNvPr id="6" name="Picture 5"/>
            <p:cNvPicPr>
              <a:picLocks noChangeAspect="1"/>
            </p:cNvPicPr>
            <p:nvPr/>
          </p:nvPicPr>
          <p:blipFill>
            <a:blip r:embed="rId4"/>
            <a:stretch>
              <a:fillRect/>
            </a:stretch>
          </p:blipFill>
          <p:spPr>
            <a:xfrm>
              <a:off x="10334488" y="1106336"/>
              <a:ext cx="661756" cy="554444"/>
            </a:xfrm>
            <a:prstGeom prst="rect">
              <a:avLst/>
            </a:prstGeom>
          </p:spPr>
        </p:pic>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5729" y="290919"/>
            <a:ext cx="10501714" cy="5652681"/>
            <a:chOff x="601971" y="716236"/>
            <a:chExt cx="10501714" cy="3318554"/>
          </a:xfrm>
        </p:grpSpPr>
        <p:grpSp>
          <p:nvGrpSpPr>
            <p:cNvPr id="4" name="Group 3"/>
            <p:cNvGrpSpPr/>
            <p:nvPr/>
          </p:nvGrpSpPr>
          <p:grpSpPr>
            <a:xfrm>
              <a:off x="1080338" y="817924"/>
              <a:ext cx="10023347" cy="3216866"/>
              <a:chOff x="1088970" y="4644163"/>
              <a:chExt cx="10023347" cy="3216866"/>
            </a:xfrm>
          </p:grpSpPr>
          <p:sp>
            <p:nvSpPr>
              <p:cNvPr id="7" name="Rectangle: Rounded Corners 6"/>
              <p:cNvSpPr/>
              <p:nvPr/>
            </p:nvSpPr>
            <p:spPr>
              <a:xfrm>
                <a:off x="1088970" y="4907076"/>
                <a:ext cx="9900933" cy="295395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1514259" y="4644163"/>
                <a:ext cx="9598058" cy="486683"/>
              </a:xfrm>
              <a:prstGeom prst="rect">
                <a:avLst/>
              </a:prstGeom>
            </p:spPr>
            <p:txBody>
              <a:bodyPr wrap="square">
                <a:spAutoFit/>
              </a:bodyPr>
              <a:lstStyle/>
              <a:p>
                <a:pPr algn="just" defTabSz="342900">
                  <a:lnSpc>
                    <a:spcPct val="135000"/>
                  </a:lnSpc>
                </a:pPr>
                <a:endParaRPr lang="vi-VN" sz="2800">
                  <a:latin typeface="Times New Roman" panose="02020603050405020304" pitchFamily="18" charset="0"/>
                  <a:cs typeface="Times New Roman" panose="02020603050405020304" pitchFamily="18" charset="0"/>
                </a:endParaRPr>
              </a:p>
            </p:txBody>
          </p:sp>
          <p:sp>
            <p:nvSpPr>
              <p:cNvPr id="9" name="Rectangle 8"/>
              <p:cNvSpPr/>
              <p:nvPr/>
            </p:nvSpPr>
            <p:spPr>
              <a:xfrm>
                <a:off x="1266668" y="5365543"/>
                <a:ext cx="9598058" cy="2435039"/>
              </a:xfrm>
              <a:prstGeom prst="rect">
                <a:avLst/>
              </a:prstGeom>
            </p:spPr>
            <p:txBody>
              <a:bodyPr wrap="square">
                <a:spAutoFit/>
              </a:bodyPr>
              <a:lstStyle/>
              <a:p>
                <a:pPr algn="just" defTabSz="342900">
                  <a:lnSpc>
                    <a:spcPct val="150000"/>
                  </a:lnSpc>
                </a:pPr>
                <a:r>
                  <a:rPr lang="en-US" sz="3600" b="1" dirty="0">
                    <a:latin typeface="Times New Roman" panose="02020603050405020304" pitchFamily="18" charset="0"/>
                    <a:cs typeface="Times New Roman" panose="02020603050405020304" pitchFamily="18" charset="0"/>
                  </a:rPr>
                  <a:t>VẬN DỤNG:</a:t>
                </a:r>
              </a:p>
              <a:p>
                <a:pPr algn="just" defTabSz="342900">
                  <a:lnSpc>
                    <a:spcPct val="150000"/>
                  </a:lnSpc>
                </a:pPr>
                <a:r>
                  <a:rPr lang="vi-VN" sz="3600" dirty="0">
                    <a:latin typeface="Times New Roman" panose="02020603050405020304" pitchFamily="18" charset="0"/>
                    <a:cs typeface="Times New Roman" panose="02020603050405020304" pitchFamily="18" charset="0"/>
                  </a:rPr>
                  <a:t>Theo em có thể sắp xếp bảng </a:t>
                </a:r>
                <a:r>
                  <a:rPr lang="vi-VN" sz="3600" b="1" dirty="0">
                    <a:latin typeface="Times New Roman" panose="02020603050405020304" pitchFamily="18" charset="0"/>
                    <a:cs typeface="Times New Roman" panose="02020603050405020304" pitchFamily="18" charset="0"/>
                  </a:rPr>
                  <a:t>kết quả khảo sát lớp 8A </a:t>
                </a:r>
                <a:r>
                  <a:rPr lang="vi-VN" sz="3600" dirty="0">
                    <a:latin typeface="Times New Roman" panose="02020603050405020304" pitchFamily="18" charset="0"/>
                    <a:cs typeface="Times New Roman" panose="02020603050405020304" pitchFamily="18" charset="0"/>
                  </a:rPr>
                  <a:t>(Hình 6.2) theo </a:t>
                </a:r>
                <a:r>
                  <a:rPr lang="vi-VN" sz="3600" b="1" dirty="0">
                    <a:latin typeface="Times New Roman" panose="02020603050405020304" pitchFamily="18" charset="0"/>
                    <a:cs typeface="Times New Roman" panose="02020603050405020304" pitchFamily="18" charset="0"/>
                  </a:rPr>
                  <a:t>tổ</a:t>
                </a:r>
                <a:r>
                  <a:rPr lang="vi-VN" sz="3600" dirty="0">
                    <a:latin typeface="Times New Roman" panose="02020603050405020304" pitchFamily="18" charset="0"/>
                    <a:cs typeface="Times New Roman" panose="02020603050405020304" pitchFamily="18" charset="0"/>
                  </a:rPr>
                  <a:t>, nếu cùng tổ sắp xếp theo </a:t>
                </a:r>
                <a:r>
                  <a:rPr lang="vi-VN" sz="3600" b="1" dirty="0">
                    <a:latin typeface="Times New Roman" panose="02020603050405020304" pitchFamily="18" charset="0"/>
                    <a:cs typeface="Times New Roman" panose="02020603050405020304" pitchFamily="18" charset="0"/>
                  </a:rPr>
                  <a:t>tên</a:t>
                </a:r>
                <a:r>
                  <a:rPr lang="vi-VN" sz="3600" dirty="0">
                    <a:latin typeface="Times New Roman" panose="02020603050405020304" pitchFamily="18" charset="0"/>
                    <a:cs typeface="Times New Roman" panose="02020603050405020304" pitchFamily="18" charset="0"/>
                  </a:rPr>
                  <a:t>, nếu cùng tên sắp xếp theo</a:t>
                </a:r>
                <a:r>
                  <a:rPr lang="en-US" sz="3600"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họ đệm </a:t>
                </a:r>
                <a:r>
                  <a:rPr lang="vi-VN" sz="3600" dirty="0">
                    <a:latin typeface="Times New Roman" panose="02020603050405020304" pitchFamily="18" charset="0"/>
                    <a:cs typeface="Times New Roman" panose="02020603050405020304" pitchFamily="18" charset="0"/>
                  </a:rPr>
                  <a:t>được không? Hãy thực hiện sắp xếp trên bảng tính.</a:t>
                </a:r>
              </a:p>
            </p:txBody>
          </p:sp>
        </p:grpSp>
        <p:pic>
          <p:nvPicPr>
            <p:cNvPr id="5" name="Picture 4"/>
            <p:cNvPicPr>
              <a:picLocks noChangeAspect="1"/>
            </p:cNvPicPr>
            <p:nvPr/>
          </p:nvPicPr>
          <p:blipFill>
            <a:blip r:embed="rId3"/>
            <a:stretch>
              <a:fillRect/>
            </a:stretch>
          </p:blipFill>
          <p:spPr>
            <a:xfrm>
              <a:off x="601971" y="716236"/>
              <a:ext cx="903656" cy="885726"/>
            </a:xfrm>
            <a:prstGeom prst="rect">
              <a:avLst/>
            </a:prstGeom>
          </p:spPr>
        </p:pic>
        <p:pic>
          <p:nvPicPr>
            <p:cNvPr id="6" name="Picture 5"/>
            <p:cNvPicPr>
              <a:picLocks noChangeAspect="1"/>
            </p:cNvPicPr>
            <p:nvPr/>
          </p:nvPicPr>
          <p:blipFill>
            <a:blip r:embed="rId4"/>
            <a:stretch>
              <a:fillRect/>
            </a:stretch>
          </p:blipFill>
          <p:spPr>
            <a:xfrm>
              <a:off x="10334488" y="1106336"/>
              <a:ext cx="661756" cy="554444"/>
            </a:xfrm>
            <a:prstGeom prst="rect">
              <a:avLst/>
            </a:prstGeom>
          </p:spPr>
        </p:pic>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4523" y="1115318"/>
            <a:ext cx="10567281" cy="2313680"/>
            <a:chOff x="1117599" y="3499627"/>
            <a:chExt cx="10824275" cy="1236989"/>
          </a:xfrm>
        </p:grpSpPr>
        <p:grpSp>
          <p:nvGrpSpPr>
            <p:cNvPr id="4" name="Group 3"/>
            <p:cNvGrpSpPr/>
            <p:nvPr/>
          </p:nvGrpSpPr>
          <p:grpSpPr>
            <a:xfrm>
              <a:off x="1117599" y="3499627"/>
              <a:ext cx="10824275" cy="1236989"/>
              <a:chOff x="1493519" y="3862639"/>
              <a:chExt cx="10824275" cy="1236989"/>
            </a:xfrm>
          </p:grpSpPr>
          <p:sp>
            <p:nvSpPr>
              <p:cNvPr id="6" name="Rectangle: Rounded Corners 5"/>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Segoe Print" panose="02000600000000000000"/>
                  <a:cs typeface="+mn-cs"/>
                </a:endParaRPr>
              </a:p>
            </p:txBody>
          </p:sp>
          <p:sp>
            <p:nvSpPr>
              <p:cNvPr id="7" name="Rectangle: Rounded Corners 6"/>
              <p:cNvSpPr/>
              <p:nvPr/>
            </p:nvSpPr>
            <p:spPr>
              <a:xfrm>
                <a:off x="1493519" y="4207688"/>
                <a:ext cx="10824275" cy="89194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Segoe Print" panose="02000600000000000000"/>
                  <a:cs typeface="+mn-cs"/>
                </a:endParaRPr>
              </a:p>
            </p:txBody>
          </p:sp>
          <p:sp>
            <p:nvSpPr>
              <p:cNvPr id="8" name="Rectangle 7"/>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Segoe Print" panose="02000600000000000000"/>
                  <a:cs typeface="+mn-cs"/>
                </a:endParaRPr>
              </a:p>
            </p:txBody>
          </p:sp>
        </p:grpSp>
        <p:sp>
          <p:nvSpPr>
            <p:cNvPr id="5" name="Rectangle 4"/>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defRPr/>
              </a:pPr>
              <a:r>
                <a:rPr lang="en-US" sz="2800" b="1">
                  <a:solidFill>
                    <a:srgbClr val="000000"/>
                  </a:solidFill>
                  <a:latin typeface="UTM Avo" panose="02040603050506020204" pitchFamily="18" charset="0"/>
                  <a:cs typeface="Times New Roman" panose="02020603050405020304" pitchFamily="18" charset="0"/>
                </a:rPr>
                <a:t>Phiếu khảo sát</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p:cNvSpPr/>
          <p:nvPr/>
        </p:nvSpPr>
        <p:spPr>
          <a:xfrm>
            <a:off x="749904" y="1779594"/>
            <a:ext cx="10121247" cy="3005118"/>
          </a:xfrm>
          <a:prstGeom prst="rect">
            <a:avLst/>
          </a:prstGeom>
        </p:spPr>
        <p:txBody>
          <a:bodyPr wrap="square">
            <a:spAutoFit/>
          </a:bodyPr>
          <a:lstStyle/>
          <a:p>
            <a:pPr lvl="0" algn="just" defTabSz="342900">
              <a:lnSpc>
                <a:spcPct val="135000"/>
              </a:lnSpc>
            </a:pPr>
            <a:r>
              <a:rPr lang="vi-VN" sz="3600" dirty="0">
                <a:solidFill>
                  <a:srgbClr val="000000"/>
                </a:solidFill>
                <a:latin typeface="+mj-lt"/>
                <a:cs typeface="Times New Roman" panose="02020603050405020304" pitchFamily="18" charset="0"/>
              </a:rPr>
              <a:t>Phiếu khảo sát được phát cho các bạn trong lớp. Câu trả lời của các bạn cần được lưu trữ trong bảng tính. Theo em, bảng tính gồm các cột nào? Mỗi hàng của bảng lưu trữ dữ liệu gì?</a:t>
            </a:r>
          </a:p>
        </p:txBody>
      </p:sp>
      <p:pic>
        <p:nvPicPr>
          <p:cNvPr id="12" name="Picture 11"/>
          <p:cNvPicPr>
            <a:picLocks noChangeAspect="1"/>
          </p:cNvPicPr>
          <p:nvPr/>
        </p:nvPicPr>
        <p:blipFill>
          <a:blip r:embed="rId3"/>
          <a:stretch>
            <a:fillRect/>
          </a:stretch>
        </p:blipFill>
        <p:spPr>
          <a:xfrm>
            <a:off x="533495" y="230527"/>
            <a:ext cx="888648" cy="90307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p:cNvSpPr/>
          <p:nvPr/>
        </p:nvSpPr>
        <p:spPr>
          <a:xfrm>
            <a:off x="449149" y="968746"/>
            <a:ext cx="4063182" cy="2120663"/>
          </a:xfrm>
          <a:prstGeom prst="cloudCallout">
            <a:avLst>
              <a:gd name="adj1" fmla="val 4557"/>
              <a:gd name="adj2" fmla="val 50726"/>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p:cNvSpPr txBox="1"/>
          <p:nvPr/>
        </p:nvSpPr>
        <p:spPr>
          <a:xfrm>
            <a:off x="845713" y="1202500"/>
            <a:ext cx="3401676" cy="1914370"/>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lập</a:t>
            </a:r>
            <a:r>
              <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p>
          <a:p>
            <a:pPr marL="0" marR="0" lvl="0" indent="0" algn="ctr" defTabSz="342900" rtl="0" eaLnBrk="1" fontAlgn="auto" latinLnBrk="0" hangingPunct="1">
              <a:lnSpc>
                <a:spcPct val="135000"/>
              </a:lnSpc>
              <a:spcBef>
                <a:spcPts val="0"/>
              </a:spcBef>
              <a:spcAft>
                <a:spcPts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CLB Tin </a:t>
            </a:r>
            <a:r>
              <a:rPr kumimoji="0" lang="en-US" sz="32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học</a:t>
            </a:r>
            <a:endPar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p:cNvPicPr>
            <a:picLocks noChangeAspect="1"/>
          </p:cNvPicPr>
          <p:nvPr/>
        </p:nvPicPr>
        <p:blipFill>
          <a:blip r:embed="rId4"/>
          <a:stretch>
            <a:fillRect/>
          </a:stretch>
        </p:blipFill>
        <p:spPr>
          <a:xfrm>
            <a:off x="845713" y="209086"/>
            <a:ext cx="888648" cy="903074"/>
          </a:xfrm>
          <a:prstGeom prst="rect">
            <a:avLst/>
          </a:prstGeom>
        </p:spPr>
      </p:pic>
      <p:pic>
        <p:nvPicPr>
          <p:cNvPr id="4" name="Picture 3" descr="A picture containing tex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707" y="209086"/>
            <a:ext cx="6668580" cy="62261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39328" y="599171"/>
            <a:ext cx="9489056" cy="761427"/>
          </a:xfrm>
          <a:prstGeom prst="rect">
            <a:avLst/>
          </a:prstGeom>
        </p:spPr>
        <p:txBody>
          <a:bodyPr wrap="square">
            <a:spAutoFit/>
          </a:bodyPr>
          <a:lstStyle/>
          <a:p>
            <a:pPr lvl="0" algn="just" defTabSz="342900">
              <a:lnSpc>
                <a:spcPct val="135000"/>
              </a:lnSpc>
              <a:defRPr/>
            </a:pPr>
            <a:r>
              <a:rPr lang="en-US" sz="3600" b="1" dirty="0" err="1">
                <a:solidFill>
                  <a:srgbClr val="000000"/>
                </a:solidFill>
                <a:latin typeface="Times New Roman" panose="02020603050405020304" pitchFamily="18" charset="0"/>
                <a:cs typeface="Times New Roman" panose="02020603050405020304" pitchFamily="18" charset="0"/>
              </a:rPr>
              <a:t>Phiếu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khảo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sát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gồm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thông</a:t>
            </a:r>
            <a:r>
              <a:rPr lang="en-US" sz="3600" b="1" dirty="0">
                <a:solidFill>
                  <a:srgbClr val="000000"/>
                </a:solidFill>
                <a:latin typeface="Times New Roman" panose="02020603050405020304" pitchFamily="18" charset="0"/>
                <a:cs typeface="Times New Roman" panose="02020603050405020304" pitchFamily="18" charset="0"/>
              </a:rPr>
              <a:t> tin </a:t>
            </a:r>
            <a:r>
              <a:rPr lang="en-US" sz="3600" b="1" dirty="0" err="1">
                <a:solidFill>
                  <a:srgbClr val="000000"/>
                </a:solidFill>
                <a:latin typeface="Times New Roman" panose="02020603050405020304" pitchFamily="18" charset="0"/>
                <a:cs typeface="Times New Roman" panose="02020603050405020304" pitchFamily="18" charset="0"/>
              </a:rPr>
              <a:t>chính</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là</a:t>
            </a:r>
            <a:r>
              <a:rPr lang="en-US" sz="3600" b="1" dirty="0">
                <a:solidFill>
                  <a:srgbClr val="000000"/>
                </a:solidFill>
                <a:latin typeface="Times New Roman" panose="02020603050405020304" pitchFamily="18" charset="0"/>
                <a:cs typeface="Times New Roman" panose="02020603050405020304" pitchFamily="18" charset="0"/>
              </a:rPr>
              <a:t>:</a:t>
            </a:r>
            <a:endParaRPr kumimoji="0" lang="en-US" sz="36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614526" y="422728"/>
            <a:ext cx="888648" cy="885725"/>
          </a:xfrm>
          <a:prstGeom prst="rect">
            <a:avLst/>
          </a:prstGeom>
        </p:spPr>
      </p:pic>
      <p:sp>
        <p:nvSpPr>
          <p:cNvPr id="7" name="Rectangle 6"/>
          <p:cNvSpPr/>
          <p:nvPr/>
        </p:nvSpPr>
        <p:spPr>
          <a:xfrm>
            <a:off x="1279302" y="1545714"/>
            <a:ext cx="9633396" cy="757130"/>
          </a:xfrm>
          <a:prstGeom prst="rect">
            <a:avLst/>
          </a:prstGeom>
        </p:spPr>
        <p:txBody>
          <a:bodyPr wrap="square">
            <a:spAutoFit/>
          </a:bodyPr>
          <a:lstStyle/>
          <a:p>
            <a:pPr lvl="0" algn="just" defTabSz="342900">
              <a:lnSpc>
                <a:spcPct val="135000"/>
              </a:lnSpc>
              <a:defRPr/>
            </a:pPr>
            <a:r>
              <a:rPr lang="en-US" sz="3200" dirty="0" err="1">
                <a:solidFill>
                  <a:srgbClr val="000000"/>
                </a:solidFill>
                <a:latin typeface="Times New Roman" panose="02020603050405020304" pitchFamily="18" charset="0"/>
                <a:cs typeface="Times New Roman" panose="02020603050405020304" pitchFamily="18" charset="0"/>
              </a:rPr>
              <a:t>Họ</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sinh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Tổ</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cs typeface="Times New Roman" panose="02020603050405020304" pitchFamily="18" charset="0"/>
              </a:rPr>
              <a:t> dung</a:t>
            </a:r>
            <a:endParaRPr kumimoji="0" lang="en-US" sz="32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ight Brace 2"/>
          <p:cNvSpPr/>
          <p:nvPr/>
        </p:nvSpPr>
        <p:spPr>
          <a:xfrm rot="5400000">
            <a:off x="5227185" y="-272666"/>
            <a:ext cx="746672" cy="6268813"/>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262130" y="3245090"/>
            <a:ext cx="9525210" cy="761427"/>
          </a:xfrm>
          <a:prstGeom prst="rect">
            <a:avLst/>
          </a:prstGeom>
        </p:spPr>
        <p:txBody>
          <a:bodyPr wrap="square">
            <a:spAutoFit/>
          </a:bodyPr>
          <a:lstStyle/>
          <a:p>
            <a:pPr lvl="0" algn="ctr" defTabSz="342900">
              <a:lnSpc>
                <a:spcPct val="135000"/>
              </a:lnSpc>
              <a:defRPr/>
            </a:pPr>
            <a:r>
              <a:rPr lang="en-US" sz="3600" b="1" dirty="0">
                <a:solidFill>
                  <a:srgbClr val="000000"/>
                </a:solidFill>
                <a:latin typeface="Times New Roman" panose="02020603050405020304" pitchFamily="18" charset="0"/>
                <a:cs typeface="Times New Roman" panose="02020603050405020304" pitchFamily="18" charset="0"/>
              </a:rPr>
              <a:t>Ba </a:t>
            </a:r>
            <a:r>
              <a:rPr lang="en-US" sz="3600" b="1" dirty="0" err="1">
                <a:solidFill>
                  <a:srgbClr val="000000"/>
                </a:solidFill>
                <a:latin typeface="Times New Roman" panose="02020603050405020304" pitchFamily="18" charset="0"/>
                <a:cs typeface="Times New Roman" panose="02020603050405020304" pitchFamily="18" charset="0"/>
              </a:rPr>
              <a:t>thông</a:t>
            </a:r>
            <a:r>
              <a:rPr lang="en-US" sz="3600" b="1" dirty="0">
                <a:solidFill>
                  <a:srgbClr val="000000"/>
                </a:solidFill>
                <a:latin typeface="Times New Roman" panose="02020603050405020304" pitchFamily="18" charset="0"/>
                <a:cs typeface="Times New Roman" panose="02020603050405020304" pitchFamily="18" charset="0"/>
              </a:rPr>
              <a:t> tin </a:t>
            </a:r>
            <a:r>
              <a:rPr lang="en-US" sz="3600" b="1" dirty="0" err="1">
                <a:solidFill>
                  <a:srgbClr val="000000"/>
                </a:solidFill>
                <a:latin typeface="Times New Roman" panose="02020603050405020304" pitchFamily="18" charset="0"/>
                <a:cs typeface="Times New Roman" panose="02020603050405020304" pitchFamily="18" charset="0"/>
              </a:rPr>
              <a:t>này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là</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tiêu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đề</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các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cột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dữ</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liệu</a:t>
            </a:r>
            <a:endParaRPr kumimoji="0" lang="en-US" sz="36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p:cNvSpPr txBox="1"/>
          <p:nvPr/>
        </p:nvSpPr>
        <p:spPr>
          <a:xfrm>
            <a:off x="889498" y="1503942"/>
            <a:ext cx="9932677" cy="3283591"/>
          </a:xfrm>
          <a:prstGeom prst="rect">
            <a:avLst/>
          </a:prstGeom>
          <a:noFill/>
        </p:spPr>
        <p:txBody>
          <a:bodyPr wrap="square" rtlCol="0">
            <a:spAutoFit/>
          </a:bodyPr>
          <a:lstStyle/>
          <a:p>
            <a:pPr marL="914400" indent="-914400" algn="ctr">
              <a:lnSpc>
                <a:spcPct val="150000"/>
              </a:lnSpc>
              <a:buAutoNum type="arabicPeriod"/>
            </a:pPr>
            <a:r>
              <a:rPr lang="vi-VN"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 PHẦN MỀM BẢNG TÍNH TRỢ GIÚP GIẢI QUY</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Ế</a:t>
            </a:r>
            <a:r>
              <a:rPr lang="vi-VN"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 B</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À</a:t>
            </a:r>
            <a:r>
              <a:rPr lang="vi-VN"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T</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a:t>
            </a:r>
            <a:r>
              <a:rPr lang="vi-VN"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 THỰC TẾ</a:t>
            </a:r>
          </a:p>
        </p:txBody>
      </p:sp>
      <p:grpSp>
        <p:nvGrpSpPr>
          <p:cNvPr id="9" name="Google Shape;211;p3"/>
          <p:cNvGrpSpPr/>
          <p:nvPr/>
        </p:nvGrpSpPr>
        <p:grpSpPr>
          <a:xfrm>
            <a:off x="931175" y="241142"/>
            <a:ext cx="444275" cy="398525"/>
            <a:chOff x="2495125" y="2142250"/>
            <a:chExt cx="444275" cy="398525"/>
          </a:xfrm>
        </p:grpSpPr>
        <p:sp>
          <p:nvSpPr>
            <p:cNvPr id="10"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p:cNvGrpSpPr/>
          <p:nvPr/>
        </p:nvGrpSpPr>
        <p:grpSpPr>
          <a:xfrm>
            <a:off x="10561107" y="5038641"/>
            <a:ext cx="291375" cy="281375"/>
            <a:chOff x="3243875" y="2372825"/>
            <a:chExt cx="291375" cy="281375"/>
          </a:xfrm>
        </p:grpSpPr>
        <p:sp>
          <p:nvSpPr>
            <p:cNvPr id="13"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p:cNvGrpSpPr/>
          <p:nvPr/>
        </p:nvGrpSpPr>
        <p:grpSpPr>
          <a:xfrm>
            <a:off x="10679557" y="-625348"/>
            <a:ext cx="166675" cy="168575"/>
            <a:chOff x="4954425" y="2036375"/>
            <a:chExt cx="166675" cy="168575"/>
          </a:xfrm>
        </p:grpSpPr>
        <p:sp>
          <p:nvSpPr>
            <p:cNvPr id="24"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p:cNvGrpSpPr/>
          <p:nvPr/>
        </p:nvGrpSpPr>
        <p:grpSpPr>
          <a:xfrm>
            <a:off x="1274794" y="5541495"/>
            <a:ext cx="166675" cy="168575"/>
            <a:chOff x="4954425" y="2036375"/>
            <a:chExt cx="166675" cy="168575"/>
          </a:xfrm>
        </p:grpSpPr>
        <p:sp>
          <p:nvSpPr>
            <p:cNvPr id="29"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06206" y="221082"/>
            <a:ext cx="9489056" cy="1351909"/>
          </a:xfrm>
          <a:prstGeom prst="rect">
            <a:avLst/>
          </a:prstGeom>
        </p:spPr>
        <p:txBody>
          <a:bodyPr wrap="square">
            <a:spAutoFit/>
          </a:bodyPr>
          <a:lstStyle/>
          <a:p>
            <a:pPr lvl="0" algn="just" defTabSz="342900">
              <a:lnSpc>
                <a:spcPct val="135000"/>
              </a:lnSpc>
              <a:defRPr/>
            </a:pPr>
            <a:r>
              <a:rPr lang="vi-VN" sz="3200" b="1" dirty="0">
                <a:solidFill>
                  <a:srgbClr val="000000"/>
                </a:solidFill>
                <a:latin typeface="Times New Roman" panose="02020603050405020304" pitchFamily="18" charset="0"/>
                <a:cs typeface="Times New Roman" panose="02020603050405020304" pitchFamily="18" charset="0"/>
              </a:rPr>
              <a:t>Mỗi phiếu khảo sát được trả lời là một hàng dữ liệu được lưu trong bảng tính</a:t>
            </a:r>
            <a:endParaRPr kumimoji="0" lang="en-US" sz="32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614526" y="422728"/>
            <a:ext cx="888648" cy="885725"/>
          </a:xfrm>
          <a:prstGeom prst="rect">
            <a:avLst/>
          </a:prstGeom>
        </p:spPr>
      </p:pic>
      <p:sp>
        <p:nvSpPr>
          <p:cNvPr id="9" name="Rectangle 8"/>
          <p:cNvSpPr/>
          <p:nvPr/>
        </p:nvSpPr>
        <p:spPr>
          <a:xfrm>
            <a:off x="614526" y="2018135"/>
            <a:ext cx="3695307" cy="3539430"/>
          </a:xfrm>
          <a:prstGeom prst="rect">
            <a:avLst/>
          </a:prstGeom>
        </p:spPr>
        <p:txBody>
          <a:bodyPr wrap="square">
            <a:spAutoFit/>
          </a:bodyPr>
          <a:lstStyle/>
          <a:p>
            <a:pPr lvl="0" algn="just" defTabSz="342900">
              <a:defRPr/>
            </a:pPr>
            <a:r>
              <a:rPr lang="en-US" sz="3200" dirty="0">
                <a:solidFill>
                  <a:srgbClr val="000000"/>
                </a:solidFill>
                <a:latin typeface="Times New Roman" panose="02020603050405020304" pitchFamily="18" charset="0"/>
                <a:cs typeface="Times New Roman" panose="02020603050405020304" pitchFamily="18" charset="0"/>
              </a:rPr>
              <a:t>B</a:t>
            </a:r>
            <a:r>
              <a:rPr lang="vi-VN" sz="3200" dirty="0">
                <a:solidFill>
                  <a:srgbClr val="000000"/>
                </a:solidFill>
                <a:latin typeface="Times New Roman" panose="02020603050405020304" pitchFamily="18" charset="0"/>
                <a:cs typeface="Times New Roman" panose="02020603050405020304" pitchFamily="18" charset="0"/>
              </a:rPr>
              <a:t>ảng tính lưu trữ kết quả của 10 phiếu khảo sát thu được, trong đó cột thứ tự (TT) được bổ sung để theo dõi số lượng phiếu khảo sát.</a:t>
            </a:r>
            <a:endParaRPr kumimoji="0" lang="en-US" sz="32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4596063" y="1684421"/>
          <a:ext cx="6739041" cy="4699303"/>
        </p:xfrm>
        <a:graphic>
          <a:graphicData uri="http://schemas.openxmlformats.org/drawingml/2006/table">
            <a:tbl>
              <a:tblPr/>
              <a:tblGrid>
                <a:gridCol w="367741">
                  <a:extLst>
                    <a:ext uri="{9D8B030D-6E8A-4147-A177-3AD203B41FA5}">
                      <a16:colId xmlns:a16="http://schemas.microsoft.com/office/drawing/2014/main" val="20000"/>
                    </a:ext>
                  </a:extLst>
                </a:gridCol>
                <a:gridCol w="509069">
                  <a:extLst>
                    <a:ext uri="{9D8B030D-6E8A-4147-A177-3AD203B41FA5}">
                      <a16:colId xmlns:a16="http://schemas.microsoft.com/office/drawing/2014/main" val="20001"/>
                    </a:ext>
                  </a:extLst>
                </a:gridCol>
                <a:gridCol w="2011762">
                  <a:extLst>
                    <a:ext uri="{9D8B030D-6E8A-4147-A177-3AD203B41FA5}">
                      <a16:colId xmlns:a16="http://schemas.microsoft.com/office/drawing/2014/main" val="20002"/>
                    </a:ext>
                  </a:extLst>
                </a:gridCol>
                <a:gridCol w="822010">
                  <a:extLst>
                    <a:ext uri="{9D8B030D-6E8A-4147-A177-3AD203B41FA5}">
                      <a16:colId xmlns:a16="http://schemas.microsoft.com/office/drawing/2014/main" val="20003"/>
                    </a:ext>
                  </a:extLst>
                </a:gridCol>
                <a:gridCol w="648956">
                  <a:extLst>
                    <a:ext uri="{9D8B030D-6E8A-4147-A177-3AD203B41FA5}">
                      <a16:colId xmlns:a16="http://schemas.microsoft.com/office/drawing/2014/main" val="20004"/>
                    </a:ext>
                  </a:extLst>
                </a:gridCol>
                <a:gridCol w="2379503">
                  <a:extLst>
                    <a:ext uri="{9D8B030D-6E8A-4147-A177-3AD203B41FA5}">
                      <a16:colId xmlns:a16="http://schemas.microsoft.com/office/drawing/2014/main" val="20005"/>
                    </a:ext>
                  </a:extLst>
                </a:gridCol>
              </a:tblGrid>
              <a:tr h="290025">
                <a:tc>
                  <a:txBody>
                    <a:bodyPr/>
                    <a:lstStyle/>
                    <a:p>
                      <a:pPr>
                        <a:lnSpc>
                          <a:spcPct val="100000"/>
                        </a:lnSpc>
                      </a:pPr>
                      <a:r>
                        <a:rPr lang="vi-VN"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95161">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886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0002"/>
                  </a:ext>
                </a:extLst>
              </a:tr>
              <a:tr h="40145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1456">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145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6158">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dirty="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145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74290">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0919">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defRPr/>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0145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0145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88866">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914900" y="2287572"/>
            <a:ext cx="6323810" cy="425617"/>
          </a:xfrm>
          <a:prstGeom prst="rect">
            <a:avLst/>
          </a:prstGeom>
          <a:solidFill>
            <a:srgbClr val="EE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path" presetSubtype="0" accel="50000" decel="50000" fill="hold" grpId="2" nodeType="afterEffect">
                                  <p:stCondLst>
                                    <p:cond delay="0"/>
                                  </p:stCondLst>
                                  <p:childTnLst>
                                    <p:animMotion origin="layout" path="M 1.11022E-16 -1.48148E-6 L -0.00833 0.68287 " pathEditMode="relative" rAng="0" ptsTypes="AA">
                                      <p:cBhvr>
                                        <p:cTn id="14" dur="6000" fill="hold"/>
                                        <p:tgtEl>
                                          <p:spTgt spid="5"/>
                                        </p:tgtEl>
                                        <p:attrNameLst>
                                          <p:attrName>ppt_x</p:attrName>
                                          <p:attrName>ppt_y</p:attrName>
                                        </p:attrNameLst>
                                      </p:cBhvr>
                                      <p:rCtr x="-417" y="341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5" grpId="0" animBg="1"/>
      <p:bldP spid="5" grpId="1" animBg="1"/>
      <p:bldP spid="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6791" y="-48472"/>
            <a:ext cx="888648" cy="885725"/>
          </a:xfrm>
          <a:prstGeom prst="rect">
            <a:avLst/>
          </a:prstGeom>
        </p:spPr>
      </p:pic>
      <p:sp>
        <p:nvSpPr>
          <p:cNvPr id="9" name="Rectangle 8"/>
          <p:cNvSpPr/>
          <p:nvPr/>
        </p:nvSpPr>
        <p:spPr>
          <a:xfrm>
            <a:off x="540914" y="236233"/>
            <a:ext cx="5306433" cy="2016706"/>
          </a:xfrm>
          <a:prstGeom prst="rect">
            <a:avLst/>
          </a:prstGeom>
        </p:spPr>
        <p:txBody>
          <a:bodyPr wrap="square">
            <a:spAutoFit/>
          </a:bodyPr>
          <a:lstStyle/>
          <a:p>
            <a:pPr lvl="0" algn="ctr" defTabSz="342900">
              <a:lnSpc>
                <a:spcPct val="135000"/>
              </a:lnSpc>
              <a:defRPr/>
            </a:pP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bạn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sinh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lớp</a:t>
            </a:r>
            <a:r>
              <a:rPr lang="en-US" sz="3200" dirty="0">
                <a:solidFill>
                  <a:srgbClr val="000000"/>
                </a:solidFill>
                <a:latin typeface="Times New Roman" panose="02020603050405020304" pitchFamily="18" charset="0"/>
                <a:cs typeface="Times New Roman" panose="02020603050405020304" pitchFamily="18" charset="0"/>
              </a:rPr>
              <a:t> 8A </a:t>
            </a:r>
            <a:r>
              <a:rPr lang="en-US" sz="3200" dirty="0" err="1">
                <a:solidFill>
                  <a:srgbClr val="000000"/>
                </a:solidFill>
                <a:latin typeface="Times New Roman" panose="02020603050405020304" pitchFamily="18" charset="0"/>
                <a:cs typeface="Times New Roman" panose="02020603050405020304" pitchFamily="18" charset="0"/>
              </a:rPr>
              <a:t>cần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thực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thao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dụ</a:t>
            </a:r>
            <a:r>
              <a:rPr lang="en-US" sz="3200" dirty="0">
                <a:solidFill>
                  <a:srgbClr val="000000"/>
                </a:solidFill>
                <a:latin typeface="Times New Roman" panose="02020603050405020304" pitchFamily="18" charset="0"/>
                <a:cs typeface="Times New Roman" panose="02020603050405020304" pitchFamily="18" charset="0"/>
              </a:rPr>
              <a:t>:</a:t>
            </a:r>
            <a:endParaRPr kumimoji="0" lang="en-US" sz="32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033836" y="1100974"/>
          <a:ext cx="5430760" cy="5083258"/>
        </p:xfrm>
        <a:graphic>
          <a:graphicData uri="http://schemas.openxmlformats.org/drawingml/2006/table">
            <a:tbl>
              <a:tblPr/>
              <a:tblGrid>
                <a:gridCol w="296349">
                  <a:extLst>
                    <a:ext uri="{9D8B030D-6E8A-4147-A177-3AD203B41FA5}">
                      <a16:colId xmlns:a16="http://schemas.microsoft.com/office/drawing/2014/main" val="20000"/>
                    </a:ext>
                  </a:extLst>
                </a:gridCol>
                <a:gridCol w="410242">
                  <a:extLst>
                    <a:ext uri="{9D8B030D-6E8A-4147-A177-3AD203B41FA5}">
                      <a16:colId xmlns:a16="http://schemas.microsoft.com/office/drawing/2014/main" val="20001"/>
                    </a:ext>
                  </a:extLst>
                </a:gridCol>
                <a:gridCol w="1621210">
                  <a:extLst>
                    <a:ext uri="{9D8B030D-6E8A-4147-A177-3AD203B41FA5}">
                      <a16:colId xmlns:a16="http://schemas.microsoft.com/office/drawing/2014/main" val="20002"/>
                    </a:ext>
                  </a:extLst>
                </a:gridCol>
                <a:gridCol w="662429">
                  <a:extLst>
                    <a:ext uri="{9D8B030D-6E8A-4147-A177-3AD203B41FA5}">
                      <a16:colId xmlns:a16="http://schemas.microsoft.com/office/drawing/2014/main" val="20003"/>
                    </a:ext>
                  </a:extLst>
                </a:gridCol>
                <a:gridCol w="522970">
                  <a:extLst>
                    <a:ext uri="{9D8B030D-6E8A-4147-A177-3AD203B41FA5}">
                      <a16:colId xmlns:a16="http://schemas.microsoft.com/office/drawing/2014/main" val="20004"/>
                    </a:ext>
                  </a:extLst>
                </a:gridCol>
                <a:gridCol w="1917560">
                  <a:extLst>
                    <a:ext uri="{9D8B030D-6E8A-4147-A177-3AD203B41FA5}">
                      <a16:colId xmlns:a16="http://schemas.microsoft.com/office/drawing/2014/main" val="20005"/>
                    </a:ext>
                  </a:extLst>
                </a:gridCol>
              </a:tblGrid>
              <a:tr h="278094">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08464">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8464">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0002"/>
                  </a:ext>
                </a:extLst>
              </a:tr>
              <a:tr h="508298">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455">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455">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455">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dirty="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455">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455">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08298">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455">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6455">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96455">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7" name="Rectangle 6"/>
          <p:cNvSpPr/>
          <p:nvPr/>
        </p:nvSpPr>
        <p:spPr>
          <a:xfrm>
            <a:off x="727403" y="2182105"/>
            <a:ext cx="5526505" cy="4011098"/>
          </a:xfrm>
          <a:prstGeom prst="rect">
            <a:avLst/>
          </a:prstGeom>
        </p:spPr>
        <p:txBody>
          <a:bodyPr wrap="square">
            <a:spAutoFit/>
          </a:bodyPr>
          <a:lstStyle/>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1)	</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Họ và tên học sinh trong bảng kết quả cần được sắp xếp theo thứ tự của bảng chữ cái để </a:t>
            </a:r>
            <a:r>
              <a:rPr lang="en-US" sz="3200" dirty="0" err="1">
                <a:solidFill>
                  <a:srgbClr val="000000"/>
                </a:solidFill>
                <a:latin typeface="Times New Roman" panose="02020603050405020304" pitchFamily="18" charset="0"/>
                <a:cs typeface="Times New Roman" panose="02020603050405020304" pitchFamily="18" charset="0"/>
              </a:rPr>
              <a:t>dễ</a:t>
            </a:r>
            <a:r>
              <a:rPr lang="vi-VN" sz="3200" dirty="0">
                <a:solidFill>
                  <a:srgbClr val="000000"/>
                </a:solidFill>
                <a:latin typeface="Times New Roman" panose="02020603050405020304" pitchFamily="18" charset="0"/>
                <a:cs typeface="Times New Roman" panose="02020603050405020304" pitchFamily="18" charset="0"/>
              </a:rPr>
              <a:t> tìm kiếm.</a:t>
            </a:r>
          </a:p>
          <a:p>
            <a:pPr lvl="0" defTabSz="342900">
              <a:lnSpc>
                <a:spcPct val="135000"/>
              </a:lnSpc>
              <a:defRPr/>
            </a:pPr>
            <a:r>
              <a:rPr lang="en-US" sz="3200" dirty="0">
                <a:solidFill>
                  <a:srgbClr val="000000"/>
                </a:solidFill>
                <a:latin typeface="Times New Roman" panose="02020603050405020304" pitchFamily="18" charset="0"/>
                <a:cs typeface="Times New Roman" panose="02020603050405020304" pitchFamily="18" charset="0"/>
              </a:rPr>
              <a:t>2) </a:t>
            </a:r>
            <a:r>
              <a:rPr lang="vi-VN" sz="3200" dirty="0">
                <a:solidFill>
                  <a:srgbClr val="000000"/>
                </a:solidFill>
                <a:latin typeface="Times New Roman" panose="02020603050405020304" pitchFamily="18" charset="0"/>
                <a:cs typeface="Times New Roman" panose="02020603050405020304" pitchFamily="18" charset="0"/>
              </a:rPr>
              <a:t>Nội dung Tin học nào có nhiều học sinh lựa chọn nhất? </a:t>
            </a:r>
            <a:endParaRPr lang="en-US" sz="3200"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183" y="263806"/>
            <a:ext cx="665276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C000"/>
                </a:solidFill>
                <a:effectLst/>
                <a:uLnTx/>
                <a:uFillTx/>
                <a:latin typeface="Times New Roman" panose="02020603050405020304" pitchFamily="18" charset="0"/>
                <a:cs typeface="Times New Roman" panose="02020603050405020304" pitchFamily="18" charset="0"/>
              </a:rPr>
              <a:t>Trò</a:t>
            </a:r>
            <a:r>
              <a:rPr kumimoji="0" lang="en-US" sz="4000" b="1" i="0" u="none" strike="noStrike" kern="1200" cap="none" spc="0" normalizeH="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C000"/>
                </a:solidFill>
                <a:effectLst/>
                <a:uLnTx/>
                <a:uFillTx/>
                <a:latin typeface="Times New Roman" panose="02020603050405020304" pitchFamily="18" charset="0"/>
                <a:cs typeface="Times New Roman" panose="02020603050405020304" pitchFamily="18" charset="0"/>
              </a:rPr>
              <a:t>chơi</a:t>
            </a:r>
            <a:r>
              <a:rPr kumimoji="0" lang="en-US" sz="4000" b="1" i="0" u="none" strike="noStrike" kern="1200" cap="none" spc="0" normalizeH="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C000"/>
                </a:solidFill>
                <a:effectLst/>
                <a:uLnTx/>
                <a:uFillTx/>
                <a:latin typeface="Times New Roman" panose="02020603050405020304" pitchFamily="18" charset="0"/>
                <a:cs typeface="Times New Roman" panose="02020603050405020304" pitchFamily="18" charset="0"/>
              </a:rPr>
              <a:t>Em</a:t>
            </a:r>
            <a:r>
              <a:rPr kumimoji="0" lang="en-US" sz="4000" b="1" i="0" u="none" strike="noStrike" kern="1200" cap="none" spc="0" normalizeH="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C000"/>
                </a:solidFill>
                <a:effectLst/>
                <a:uLnTx/>
                <a:uFillTx/>
                <a:latin typeface="Times New Roman" panose="02020603050405020304" pitchFamily="18" charset="0"/>
                <a:cs typeface="Times New Roman" panose="02020603050405020304" pitchFamily="18" charset="0"/>
              </a:rPr>
              <a:t>có</a:t>
            </a:r>
            <a:r>
              <a:rPr kumimoji="0" lang="en-US" sz="4000" b="1" i="0" u="none" strike="noStrike" kern="1200" cap="none" spc="0" normalizeH="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C000"/>
                </a:solidFill>
                <a:effectLst/>
                <a:uLnTx/>
                <a:uFillTx/>
                <a:latin typeface="Times New Roman" panose="02020603050405020304" pitchFamily="18" charset="0"/>
                <a:cs typeface="Times New Roman" panose="02020603050405020304" pitchFamily="18" charset="0"/>
              </a:rPr>
              <a:t>thể</a:t>
            </a:r>
            <a:endParaRPr kumimoji="0" lang="en-US" sz="4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3232597" y="1012238"/>
          <a:ext cx="7920508" cy="5228013"/>
        </p:xfrm>
        <a:graphic>
          <a:graphicData uri="http://schemas.openxmlformats.org/drawingml/2006/table">
            <a:tbl>
              <a:tblPr/>
              <a:tblGrid>
                <a:gridCol w="432213">
                  <a:extLst>
                    <a:ext uri="{9D8B030D-6E8A-4147-A177-3AD203B41FA5}">
                      <a16:colId xmlns:a16="http://schemas.microsoft.com/office/drawing/2014/main" val="20000"/>
                    </a:ext>
                  </a:extLst>
                </a:gridCol>
                <a:gridCol w="598317">
                  <a:extLst>
                    <a:ext uri="{9D8B030D-6E8A-4147-A177-3AD203B41FA5}">
                      <a16:colId xmlns:a16="http://schemas.microsoft.com/office/drawing/2014/main" val="20001"/>
                    </a:ext>
                  </a:extLst>
                </a:gridCol>
                <a:gridCol w="2364457">
                  <a:extLst>
                    <a:ext uri="{9D8B030D-6E8A-4147-A177-3AD203B41FA5}">
                      <a16:colId xmlns:a16="http://schemas.microsoft.com/office/drawing/2014/main" val="20002"/>
                    </a:ext>
                  </a:extLst>
                </a:gridCol>
                <a:gridCol w="966122">
                  <a:extLst>
                    <a:ext uri="{9D8B030D-6E8A-4147-A177-3AD203B41FA5}">
                      <a16:colId xmlns:a16="http://schemas.microsoft.com/office/drawing/2014/main" val="20003"/>
                    </a:ext>
                  </a:extLst>
                </a:gridCol>
                <a:gridCol w="762729">
                  <a:extLst>
                    <a:ext uri="{9D8B030D-6E8A-4147-A177-3AD203B41FA5}">
                      <a16:colId xmlns:a16="http://schemas.microsoft.com/office/drawing/2014/main" val="20004"/>
                    </a:ext>
                  </a:extLst>
                </a:gridCol>
                <a:gridCol w="2796670">
                  <a:extLst>
                    <a:ext uri="{9D8B030D-6E8A-4147-A177-3AD203B41FA5}">
                      <a16:colId xmlns:a16="http://schemas.microsoft.com/office/drawing/2014/main" val="20005"/>
                    </a:ext>
                  </a:extLst>
                </a:gridCol>
              </a:tblGrid>
              <a:tr h="326566">
                <a:tc>
                  <a:txBody>
                    <a:bodyPr/>
                    <a:lstStyle/>
                    <a:p>
                      <a:pPr>
                        <a:lnSpc>
                          <a:spcPct val="100000"/>
                        </a:lnSpc>
                      </a:pPr>
                      <a:r>
                        <a:rPr lang="vi-VN"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2350">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5261">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0002"/>
                  </a:ext>
                </a:extLst>
              </a:tr>
              <a:tr h="452037">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2037">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2037">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9772">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2037">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2144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5133">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defRPr/>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2037">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52037">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25261">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746975" y="1012238"/>
            <a:ext cx="2189408"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p:cNvSpPr txBox="1"/>
          <p:nvPr/>
        </p:nvSpPr>
        <p:spPr>
          <a:xfrm>
            <a:off x="1537581" y="1064549"/>
            <a:ext cx="8356734" cy="2452082"/>
          </a:xfrm>
          <a:prstGeom prst="rect">
            <a:avLst/>
          </a:prstGeom>
          <a:noFill/>
        </p:spPr>
        <p:txBody>
          <a:bodyPr wrap="square" rtlCol="0">
            <a:spAutoFit/>
          </a:bodyPr>
          <a:lstStyle/>
          <a:p>
            <a:pPr marL="914400" indent="-914400" algn="ctr">
              <a:lnSpc>
                <a:spcPct val="150000"/>
              </a:lnSpc>
              <a:buAutoNum type="arabicPeriod" startAt="2"/>
            </a:pPr>
            <a:r>
              <a:rPr lang="vi-VN" sz="5400" b="1" dirty="0">
                <a:ln>
                  <a:solidFill>
                    <a:schemeClr val="bg1"/>
                  </a:solidFill>
                </a:ln>
                <a:solidFill>
                  <a:srgbClr val="FF0000"/>
                </a:solidFill>
                <a:latin typeface="Times New Roman" panose="02020603050405020304" pitchFamily="18" charset="0"/>
                <a:cs typeface="Times New Roman" panose="02020603050405020304" pitchFamily="18" charset="0"/>
              </a:rPr>
              <a:t>THỰC HÀNH: </a:t>
            </a:r>
            <a:endPar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vi-VN" sz="5400" b="1" dirty="0">
                <a:ln>
                  <a:solidFill>
                    <a:schemeClr val="bg1"/>
                  </a:solidFill>
                </a:ln>
                <a:solidFill>
                  <a:srgbClr val="FF0000"/>
                </a:solidFill>
                <a:latin typeface="Times New Roman" panose="02020603050405020304" pitchFamily="18" charset="0"/>
                <a:cs typeface="Times New Roman" panose="02020603050405020304" pitchFamily="18" charset="0"/>
              </a:rPr>
              <a:t>S</a:t>
            </a:r>
            <a:r>
              <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rPr>
              <a:t>Ắ</a:t>
            </a:r>
            <a:r>
              <a:rPr lang="vi-VN" sz="5400" b="1" dirty="0">
                <a:ln>
                  <a:solidFill>
                    <a:schemeClr val="bg1"/>
                  </a:solidFill>
                </a:ln>
                <a:solidFill>
                  <a:srgbClr val="FF0000"/>
                </a:solidFill>
                <a:latin typeface="Times New Roman" panose="02020603050405020304" pitchFamily="18" charset="0"/>
                <a:cs typeface="Times New Roman" panose="02020603050405020304" pitchFamily="18" charset="0"/>
              </a:rPr>
              <a:t>P X</a:t>
            </a:r>
            <a:r>
              <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rPr>
              <a:t>Ế</a:t>
            </a:r>
            <a:r>
              <a:rPr lang="vi-VN" sz="5400" b="1" dirty="0">
                <a:ln>
                  <a:solidFill>
                    <a:schemeClr val="bg1"/>
                  </a:solidFill>
                </a:ln>
                <a:solidFill>
                  <a:srgbClr val="FF0000"/>
                </a:solidFill>
                <a:latin typeface="Times New Roman" panose="02020603050405020304" pitchFamily="18" charset="0"/>
                <a:cs typeface="Times New Roman" panose="02020603050405020304" pitchFamily="18" charset="0"/>
              </a:rPr>
              <a:t>P DỮ LIỆU</a:t>
            </a:r>
          </a:p>
        </p:txBody>
      </p:sp>
      <p:grpSp>
        <p:nvGrpSpPr>
          <p:cNvPr id="9" name="Google Shape;211;p3"/>
          <p:cNvGrpSpPr/>
          <p:nvPr/>
        </p:nvGrpSpPr>
        <p:grpSpPr>
          <a:xfrm>
            <a:off x="931175" y="241142"/>
            <a:ext cx="444275" cy="398525"/>
            <a:chOff x="2495125" y="2142250"/>
            <a:chExt cx="444275" cy="398525"/>
          </a:xfrm>
        </p:grpSpPr>
        <p:sp>
          <p:nvSpPr>
            <p:cNvPr id="10"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p:cNvGrpSpPr/>
          <p:nvPr/>
        </p:nvGrpSpPr>
        <p:grpSpPr>
          <a:xfrm>
            <a:off x="10561107" y="5038641"/>
            <a:ext cx="291375" cy="281375"/>
            <a:chOff x="3243875" y="2372825"/>
            <a:chExt cx="291375" cy="281375"/>
          </a:xfrm>
        </p:grpSpPr>
        <p:sp>
          <p:nvSpPr>
            <p:cNvPr id="13"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p:cNvGrpSpPr/>
          <p:nvPr/>
        </p:nvGrpSpPr>
        <p:grpSpPr>
          <a:xfrm>
            <a:off x="10679557" y="-625348"/>
            <a:ext cx="166675" cy="168575"/>
            <a:chOff x="4954425" y="2036375"/>
            <a:chExt cx="166675" cy="168575"/>
          </a:xfrm>
        </p:grpSpPr>
        <p:sp>
          <p:nvSpPr>
            <p:cNvPr id="24"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p:cNvGrpSpPr/>
          <p:nvPr/>
        </p:nvGrpSpPr>
        <p:grpSpPr>
          <a:xfrm>
            <a:off x="1274794" y="5541495"/>
            <a:ext cx="166675" cy="168575"/>
            <a:chOff x="4954425" y="2036375"/>
            <a:chExt cx="166675" cy="168575"/>
          </a:xfrm>
        </p:grpSpPr>
        <p:sp>
          <p:nvSpPr>
            <p:cNvPr id="29"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DA1EE31-110E-47AF-8385-1CF6035C17B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F{195334A8-9F35-49AA-B0D6-979D20B142BA}&quot;,&quot;D:\\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6 Sap xep va loc du lieu"/>
</p:tagLst>
</file>

<file path=ppt/tags/tag10.xml><?xml version="1.0" encoding="utf-8"?>
<p:tagLst xmlns:a="http://schemas.openxmlformats.org/drawingml/2006/main" xmlns:r="http://schemas.openxmlformats.org/officeDocument/2006/relationships" xmlns:p="http://schemas.openxmlformats.org/presentationml/2006/main">
  <p:tag name="GENSWF_SLIDE_UID" val="{2FC56872-DC67-4275-B380-D5F73B50E0F8}: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6F5BC680-5BF3-4F68-AF96-EA75C4FD3D56}:270"/>
</p:tagLst>
</file>

<file path=ppt/tags/tag12.xml><?xml version="1.0" encoding="utf-8"?>
<p:tagLst xmlns:a="http://schemas.openxmlformats.org/drawingml/2006/main" xmlns:r="http://schemas.openxmlformats.org/officeDocument/2006/relationships" xmlns:p="http://schemas.openxmlformats.org/presentationml/2006/main">
  <p:tag name="GENSWF_SLIDE_UID" val="{4FE660DA-08B8-446D-90AD-5EDE1B1E43D2}:293"/>
</p:tagLst>
</file>

<file path=ppt/tags/tag13.xml><?xml version="1.0" encoding="utf-8"?>
<p:tagLst xmlns:a="http://schemas.openxmlformats.org/drawingml/2006/main" xmlns:r="http://schemas.openxmlformats.org/officeDocument/2006/relationships" xmlns:p="http://schemas.openxmlformats.org/presentationml/2006/main">
  <p:tag name="GENSWF_SLIDE_UID" val="{0A39C8C1-607A-4902-B667-064917FC3BD1}:271"/>
</p:tagLst>
</file>

<file path=ppt/tags/tag14.xml><?xml version="1.0" encoding="utf-8"?>
<p:tagLst xmlns:a="http://schemas.openxmlformats.org/drawingml/2006/main" xmlns:r="http://schemas.openxmlformats.org/officeDocument/2006/relationships" xmlns:p="http://schemas.openxmlformats.org/presentationml/2006/main">
  <p:tag name="GENSWF_SLIDE_UID" val="{05343E0B-CF4F-4E27-83E2-5A64EC257542}:272"/>
</p:tagLst>
</file>

<file path=ppt/tags/tag15.xml><?xml version="1.0" encoding="utf-8"?>
<p:tagLst xmlns:a="http://schemas.openxmlformats.org/drawingml/2006/main" xmlns:r="http://schemas.openxmlformats.org/officeDocument/2006/relationships" xmlns:p="http://schemas.openxmlformats.org/presentationml/2006/main">
  <p:tag name="GENSWF_SLIDE_UID" val="{17E4BAD5-6B1E-429F-98F0-670BC38C5E4C}: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F69B6C4B-6CA4-4871-9A56-E245DA38922E}:276"/>
</p:tagLst>
</file>

<file path=ppt/tags/tag17.xml><?xml version="1.0" encoding="utf-8"?>
<p:tagLst xmlns:a="http://schemas.openxmlformats.org/drawingml/2006/main" xmlns:r="http://schemas.openxmlformats.org/officeDocument/2006/relationships" xmlns:p="http://schemas.openxmlformats.org/presentationml/2006/main">
  <p:tag name="GENSWF_SLIDE_UID" val="{7D15FA43-2904-47B2-AF37-A7EC4EF8A72F}: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9DAB0FAB-75D7-4632-9FC3-B50BC66B12E1}:309"/>
</p:tagLst>
</file>

<file path=ppt/tags/tag19.xml><?xml version="1.0" encoding="utf-8"?>
<p:tagLst xmlns:a="http://schemas.openxmlformats.org/drawingml/2006/main" xmlns:r="http://schemas.openxmlformats.org/officeDocument/2006/relationships" xmlns:p="http://schemas.openxmlformats.org/presentationml/2006/main">
  <p:tag name="GENSWF_SLIDE_UID" val="{027C6F46-3C86-4DD7-A2A5-C2E02019FAE5}:310"/>
</p:tagLst>
</file>

<file path=ppt/tags/tag2.xml><?xml version="1.0" encoding="utf-8"?>
<p:tagLst xmlns:a="http://schemas.openxmlformats.org/drawingml/2006/main" xmlns:r="http://schemas.openxmlformats.org/officeDocument/2006/relationships" xmlns:p="http://schemas.openxmlformats.org/presentationml/2006/main">
  <p:tag name="GENSWF_SLIDE_UID" val="{1BBEA1CB-D498-4E54-A5F7-BAD36C2D651C}: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A9952A83-03DB-40DC-8F4C-AB12FF0FD7A1}:311"/>
</p:tagLst>
</file>

<file path=ppt/tags/tag3.xml><?xml version="1.0" encoding="utf-8"?>
<p:tagLst xmlns:a="http://schemas.openxmlformats.org/drawingml/2006/main" xmlns:r="http://schemas.openxmlformats.org/officeDocument/2006/relationships" xmlns:p="http://schemas.openxmlformats.org/presentationml/2006/main">
  <p:tag name="GENSWF_SLIDE_UID" val="{FF5058A1-0DBF-4C4E-92CF-44927D5FC865}:259"/>
</p:tagLst>
</file>

<file path=ppt/tags/tag4.xml><?xml version="1.0" encoding="utf-8"?>
<p:tagLst xmlns:a="http://schemas.openxmlformats.org/drawingml/2006/main" xmlns:r="http://schemas.openxmlformats.org/officeDocument/2006/relationships" xmlns:p="http://schemas.openxmlformats.org/presentationml/2006/main">
  <p:tag name="GENSWF_SLIDE_UID" val="{7766586A-4E20-46BA-8AB1-E0238122F677}:258"/>
</p:tagLst>
</file>

<file path=ppt/tags/tag5.xml><?xml version="1.0" encoding="utf-8"?>
<p:tagLst xmlns:a="http://schemas.openxmlformats.org/drawingml/2006/main" xmlns:r="http://schemas.openxmlformats.org/officeDocument/2006/relationships" xmlns:p="http://schemas.openxmlformats.org/presentationml/2006/main">
  <p:tag name="GENSWF_SLIDE_UID" val="{51D69D41-5A9C-4FF6-8DCD-3FE1B2B939FE}:261"/>
</p:tagLst>
</file>

<file path=ppt/tags/tag6.xml><?xml version="1.0" encoding="utf-8"?>
<p:tagLst xmlns:a="http://schemas.openxmlformats.org/drawingml/2006/main" xmlns:r="http://schemas.openxmlformats.org/officeDocument/2006/relationships" xmlns:p="http://schemas.openxmlformats.org/presentationml/2006/main">
  <p:tag name="GENSWF_SLIDE_UID" val="{B43AA67A-3E7E-4221-AD97-B1B99A9C20E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F9DB025E-47C0-4D0E-B0FF-6ED3CD9FB14F}:262"/>
</p:tagLst>
</file>

<file path=ppt/tags/tag8.xml><?xml version="1.0" encoding="utf-8"?>
<p:tagLst xmlns:a="http://schemas.openxmlformats.org/drawingml/2006/main" xmlns:r="http://schemas.openxmlformats.org/officeDocument/2006/relationships" xmlns:p="http://schemas.openxmlformats.org/presentationml/2006/main">
  <p:tag name="GENSWF_SLIDE_UID" val="{709F63E9-C36F-4520-9BFF-A6A7DE4E0B29}:263"/>
</p:tagLst>
</file>

<file path=ppt/tags/tag9.xml><?xml version="1.0" encoding="utf-8"?>
<p:tagLst xmlns:a="http://schemas.openxmlformats.org/drawingml/2006/main" xmlns:r="http://schemas.openxmlformats.org/officeDocument/2006/relationships" xmlns:p="http://schemas.openxmlformats.org/presentationml/2006/main">
  <p:tag name="GENSWF_SLIDE_UID" val="{F414E7A0-A9CD-480C-9B00-EA798AE70631}:2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Widescreen</PresentationFormat>
  <Paragraphs>270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Segoe Print</vt:lpstr>
      <vt:lpstr>Times New Roman</vt:lpstr>
      <vt:lpstr>UTM Avo</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6 Sap xep va loc du lieu</dc:title>
  <dc:creator>Admin</dc:creator>
  <cp:lastModifiedBy>dell</cp:lastModifiedBy>
  <cp:revision>15</cp:revision>
  <dcterms:created xsi:type="dcterms:W3CDTF">2023-11-12T03:37:00Z</dcterms:created>
  <dcterms:modified xsi:type="dcterms:W3CDTF">2025-05-11T15:39:20Z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FAAB375510B84B9CBA875945EC71450C_12</vt:lpwstr>
  </property>
  <property fmtid="{D5CDD505-2E9C-101B-9397-08002B2CF9AE}" pid="3" name="KSOProductBuildVer">
    <vt:lpwstr>1033-12.2.0.19307</vt:lpwstr>
  </property>
</Properties>
</file>