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0"/>
  </p:notesMasterIdLst>
  <p:sldIdLst>
    <p:sldId id="370" r:id="rId2"/>
    <p:sldId id="364" r:id="rId3"/>
    <p:sldId id="279" r:id="rId4"/>
    <p:sldId id="256" r:id="rId5"/>
    <p:sldId id="365" r:id="rId6"/>
    <p:sldId id="327" r:id="rId7"/>
    <p:sldId id="363" r:id="rId8"/>
    <p:sldId id="355" r:id="rId9"/>
    <p:sldId id="371" r:id="rId10"/>
    <p:sldId id="367" r:id="rId11"/>
    <p:sldId id="276" r:id="rId12"/>
    <p:sldId id="368" r:id="rId13"/>
    <p:sldId id="369" r:id="rId14"/>
    <p:sldId id="356" r:id="rId15"/>
    <p:sldId id="314" r:id="rId16"/>
    <p:sldId id="330" r:id="rId17"/>
    <p:sldId id="366" r:id="rId18"/>
    <p:sldId id="35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31D"/>
    <a:srgbClr val="0087B2"/>
    <a:srgbClr val="6D9FB1"/>
    <a:srgbClr val="FEE3AF"/>
    <a:srgbClr val="F8B417"/>
    <a:srgbClr val="0070C0"/>
    <a:srgbClr val="F26648"/>
    <a:srgbClr val="FBC864"/>
    <a:srgbClr val="77ADC0"/>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66" d="100"/>
          <a:sy n="66" d="100"/>
        </p:scale>
        <p:origin x="94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74246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52039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44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73250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17451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0302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51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49844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140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95539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526A92-8AAF-4BF0-85FE-B336BF0F8D2D}" type="datetimeFigureOut">
              <a:rPr lang="en-US" smtClean="0"/>
              <a:t>12/13/2025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649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B526A92-8AAF-4BF0-85FE-B336BF0F8D2D}" type="datetimeFigureOut">
              <a:rPr lang="en-US" smtClean="0"/>
              <a:t>12/13/2025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386791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6288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B526A92-8AAF-4BF0-85FE-B336BF0F8D2D}" type="datetimeFigureOut">
              <a:rPr lang="en-US" smtClean="0"/>
              <a:t>12/13/2025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2AF2F91-6C79-4775-9E01-5F8EDCA63F8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07575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8.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0"/>
            <a:ext cx="1239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86424" y="2589108"/>
            <a:ext cx="8415951" cy="1200329"/>
          </a:xfrm>
          <a:prstGeom prst="rect">
            <a:avLst/>
          </a:prstGeom>
          <a:noFill/>
        </p:spPr>
        <p:txBody>
          <a:bodyPr wrap="square" rtlCol="0">
            <a:spAutoFit/>
          </a:bodyPr>
          <a:lstStyle/>
          <a:p>
            <a:r>
              <a:rPr lang="en-US" sz="7200" b="1" dirty="0">
                <a:solidFill>
                  <a:srgbClr val="F7931D"/>
                </a:solidFill>
                <a:latin typeface="Berlin Sans FB" panose="020E0602020502020306" pitchFamily="34" charset="0"/>
              </a:rPr>
              <a:t>Hello everyone !!!</a:t>
            </a:r>
          </a:p>
        </p:txBody>
      </p:sp>
      <p:sp>
        <p:nvSpPr>
          <p:cNvPr id="11" name="TextBox 10"/>
          <p:cNvSpPr txBox="1"/>
          <p:nvPr/>
        </p:nvSpPr>
        <p:spPr>
          <a:xfrm>
            <a:off x="3864079" y="1251464"/>
            <a:ext cx="4906296" cy="1015663"/>
          </a:xfrm>
          <a:prstGeom prst="rect">
            <a:avLst/>
          </a:prstGeom>
          <a:noFill/>
          <a:ln>
            <a:solidFill>
              <a:schemeClr val="accent1"/>
            </a:solidFill>
          </a:ln>
        </p:spPr>
        <p:txBody>
          <a:bodyPr wrap="square" rtlCol="0">
            <a:spAutoFit/>
          </a:bodyPr>
          <a:lstStyle/>
          <a:p>
            <a:pPr algn="ctr"/>
            <a:r>
              <a:rPr lang="en-US" sz="6000" b="1" dirty="0">
                <a:solidFill>
                  <a:schemeClr val="accent2">
                    <a:lumMod val="75000"/>
                  </a:schemeClr>
                </a:solidFill>
                <a:latin typeface="Cooper Black" panose="0208090404030B020404" pitchFamily="18" charset="0"/>
              </a:rPr>
              <a:t>ENGLISH </a:t>
            </a:r>
            <a:r>
              <a:rPr lang="en-US" sz="6000" b="1" dirty="0" smtClean="0">
                <a:solidFill>
                  <a:schemeClr val="accent2">
                    <a:lumMod val="75000"/>
                  </a:schemeClr>
                </a:solidFill>
                <a:latin typeface="Cooper Black" panose="0208090404030B020404" pitchFamily="18" charset="0"/>
              </a:rPr>
              <a:t>9</a:t>
            </a:r>
            <a:endParaRPr lang="en-US" sz="6000" b="1" dirty="0">
              <a:solidFill>
                <a:schemeClr val="accent2">
                  <a:lumMod val="75000"/>
                </a:schemeClr>
              </a:solidFill>
              <a:latin typeface="Cooper Black" panose="0208090404030B020404" pitchFamily="18" charset="0"/>
            </a:endParaRPr>
          </a:p>
        </p:txBody>
      </p:sp>
    </p:spTree>
    <p:extLst>
      <p:ext uri="{BB962C8B-B14F-4D97-AF65-F5344CB8AC3E}">
        <p14:creationId xmlns:p14="http://schemas.microsoft.com/office/powerpoint/2010/main" val="1949304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3724" y="453660"/>
            <a:ext cx="5607761" cy="1200329"/>
          </a:xfrm>
          <a:prstGeom prst="rect">
            <a:avLst/>
          </a:prstGeom>
          <a:noFill/>
          <a:effectLst/>
        </p:spPr>
        <p:txBody>
          <a:bodyPr wrap="square" rtlCol="0">
            <a:spAutoFit/>
          </a:bodyPr>
          <a:lstStyle/>
          <a:p>
            <a:r>
              <a:rPr lang="en-US" sz="7200" b="1" dirty="0" smtClean="0">
                <a:solidFill>
                  <a:srgbClr val="0087B2"/>
                </a:solidFill>
                <a:effectLst>
                  <a:glow rad="88900">
                    <a:schemeClr val="bg1"/>
                  </a:glow>
                </a:effectLst>
                <a:latin typeface="Algerian" panose="04020705040A02060702" pitchFamily="82" charset="0"/>
                <a:cs typeface="Arial" panose="020B0604020202020204" pitchFamily="34" charset="0"/>
              </a:rPr>
              <a:t>II. WRITING</a:t>
            </a:r>
            <a:endParaRPr lang="en-US" sz="7200" b="1" dirty="0">
              <a:solidFill>
                <a:srgbClr val="0087B2"/>
              </a:solidFill>
              <a:effectLst>
                <a:glow rad="88900">
                  <a:schemeClr val="bg1"/>
                </a:glow>
              </a:effectLst>
              <a:latin typeface="Algerian" panose="04020705040A02060702" pitchFamily="82" charset="0"/>
              <a:cs typeface="Arial" panose="020B0604020202020204" pitchFamily="34" charset="0"/>
            </a:endParaRPr>
          </a:p>
        </p:txBody>
      </p:sp>
      <p:pic>
        <p:nvPicPr>
          <p:cNvPr id="5" name="Picture 24" descr="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45" y="335672"/>
            <a:ext cx="1581256" cy="108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07247" y="1956620"/>
            <a:ext cx="5304134" cy="954107"/>
          </a:xfrm>
          <a:prstGeom prst="rect">
            <a:avLst/>
          </a:prstGeom>
          <a:solidFill>
            <a:schemeClr val="accent6">
              <a:lumMod val="40000"/>
              <a:lumOff val="60000"/>
            </a:schemeClr>
          </a:solidFill>
        </p:spPr>
        <p:txBody>
          <a:bodyPr wrap="square" rtlCol="0">
            <a:spAutoFit/>
          </a:bodyPr>
          <a:lstStyle/>
          <a:p>
            <a:pPr algn="ctr"/>
            <a:r>
              <a:rPr lang="en-US" sz="2800" b="1" dirty="0">
                <a:solidFill>
                  <a:prstClr val="black"/>
                </a:solidFill>
                <a:effectLst>
                  <a:glow rad="88900">
                    <a:prstClr val="white"/>
                  </a:glow>
                </a:effectLst>
                <a:cs typeface="Arial" panose="020B0604020202020204" pitchFamily="34" charset="0"/>
              </a:rPr>
              <a:t>Choose a community helper </a:t>
            </a:r>
            <a:endParaRPr lang="en-US" sz="2800" b="1" dirty="0" smtClean="0">
              <a:solidFill>
                <a:prstClr val="black"/>
              </a:solidFill>
              <a:effectLst>
                <a:glow rad="88900">
                  <a:prstClr val="white"/>
                </a:glow>
              </a:effectLst>
              <a:cs typeface="Arial" panose="020B0604020202020204" pitchFamily="34" charset="0"/>
            </a:endParaRPr>
          </a:p>
          <a:p>
            <a:pPr algn="ctr"/>
            <a:r>
              <a:rPr lang="en-US" sz="2800" b="1" dirty="0" smtClean="0">
                <a:solidFill>
                  <a:prstClr val="black"/>
                </a:solidFill>
                <a:effectLst>
                  <a:glow rad="88900">
                    <a:prstClr val="white"/>
                  </a:glow>
                </a:effectLst>
                <a:cs typeface="Arial" panose="020B0604020202020204" pitchFamily="34" charset="0"/>
              </a:rPr>
              <a:t>you   like</a:t>
            </a:r>
            <a:endParaRPr lang="en-US" dirty="0"/>
          </a:p>
        </p:txBody>
      </p:sp>
      <p:pic>
        <p:nvPicPr>
          <p:cNvPr id="8" name="Picture 7"/>
          <p:cNvPicPr>
            <a:picLocks noChangeAspect="1"/>
          </p:cNvPicPr>
          <p:nvPr/>
        </p:nvPicPr>
        <p:blipFill>
          <a:blip r:embed="rId3"/>
          <a:stretch>
            <a:fillRect/>
          </a:stretch>
        </p:blipFill>
        <p:spPr>
          <a:xfrm>
            <a:off x="9052406" y="1956620"/>
            <a:ext cx="2679063" cy="183332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4"/>
          <a:srcRect l="16850" t="52889" b="2216"/>
          <a:stretch/>
        </p:blipFill>
        <p:spPr>
          <a:xfrm>
            <a:off x="1648201" y="4193852"/>
            <a:ext cx="2673815" cy="1833322"/>
          </a:xfrm>
          <a:prstGeom prst="rect">
            <a:avLst/>
          </a:prstGeom>
        </p:spPr>
      </p:pic>
      <p:pic>
        <p:nvPicPr>
          <p:cNvPr id="10" name="Picture 9"/>
          <p:cNvPicPr>
            <a:picLocks noChangeAspect="1"/>
          </p:cNvPicPr>
          <p:nvPr/>
        </p:nvPicPr>
        <p:blipFill>
          <a:blip r:embed="rId5"/>
          <a:stretch>
            <a:fillRect/>
          </a:stretch>
        </p:blipFill>
        <p:spPr>
          <a:xfrm>
            <a:off x="7914280" y="4193852"/>
            <a:ext cx="2477657" cy="1796553"/>
          </a:xfrm>
          <a:prstGeom prst="rect">
            <a:avLst/>
          </a:prstGeom>
        </p:spPr>
      </p:pic>
      <p:pic>
        <p:nvPicPr>
          <p:cNvPr id="11" name="Picture 10"/>
          <p:cNvPicPr>
            <a:picLocks noChangeAspect="1"/>
          </p:cNvPicPr>
          <p:nvPr/>
        </p:nvPicPr>
        <p:blipFill>
          <a:blip r:embed="rId6"/>
          <a:stretch>
            <a:fillRect/>
          </a:stretch>
        </p:blipFill>
        <p:spPr>
          <a:xfrm>
            <a:off x="266045" y="1993564"/>
            <a:ext cx="2673204" cy="1834326"/>
          </a:xfrm>
          <a:prstGeom prst="rect">
            <a:avLst/>
          </a:prstGeom>
        </p:spPr>
      </p:pic>
      <p:pic>
        <p:nvPicPr>
          <p:cNvPr id="12" name="Picture 11"/>
          <p:cNvPicPr>
            <a:picLocks noChangeAspect="1"/>
          </p:cNvPicPr>
          <p:nvPr/>
        </p:nvPicPr>
        <p:blipFill>
          <a:blip r:embed="rId7"/>
          <a:stretch>
            <a:fillRect/>
          </a:stretch>
        </p:blipFill>
        <p:spPr>
          <a:xfrm>
            <a:off x="4692537" y="4193852"/>
            <a:ext cx="2573503" cy="1834326"/>
          </a:xfrm>
          <a:prstGeom prst="rect">
            <a:avLst/>
          </a:prstGeom>
        </p:spPr>
      </p:pic>
    </p:spTree>
    <p:extLst>
      <p:ext uri="{BB962C8B-B14F-4D97-AF65-F5344CB8AC3E}">
        <p14:creationId xmlns:p14="http://schemas.microsoft.com/office/powerpoint/2010/main" val="1226838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4867" y="446061"/>
            <a:ext cx="11087133"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Choose a community helper you like and answer the following questions.</a:t>
            </a:r>
          </a:p>
        </p:txBody>
      </p:sp>
      <p:sp>
        <p:nvSpPr>
          <p:cNvPr id="16" name="Rounded Rectangle 15"/>
          <p:cNvSpPr/>
          <p:nvPr/>
        </p:nvSpPr>
        <p:spPr>
          <a:xfrm>
            <a:off x="365956" y="48371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418742" y="381073"/>
            <a:ext cx="397035" cy="707886"/>
          </a:xfrm>
          <a:prstGeom prst="rect">
            <a:avLst/>
          </a:prstGeom>
          <a:noFill/>
        </p:spPr>
        <p:txBody>
          <a:bodyPr wrap="square" rtlCol="0">
            <a:spAutoFit/>
          </a:bodyPr>
          <a:lstStyle/>
          <a:p>
            <a:pPr algn="ctr"/>
            <a:r>
              <a:rPr lang="vi-VN" sz="4000" b="1" dirty="0">
                <a:solidFill>
                  <a:srgbClr val="C00000"/>
                </a:solidFill>
                <a:latin typeface="Myriad Pro" pitchFamily="34" charset="0"/>
              </a:rPr>
              <a:t>4</a:t>
            </a:r>
            <a:endParaRPr lang="en-US" sz="4000" b="1" dirty="0">
              <a:solidFill>
                <a:srgbClr val="C00000"/>
              </a:solidFill>
              <a:latin typeface="Myriad Pro" pitchFamily="34" charset="0"/>
            </a:endParaRPr>
          </a:p>
        </p:txBody>
      </p:sp>
      <p:sp>
        <p:nvSpPr>
          <p:cNvPr id="26" name="Hộp Văn bản 25">
            <a:extLst>
              <a:ext uri="{FF2B5EF4-FFF2-40B4-BE49-F238E27FC236}">
                <a16:creationId xmlns:a16="http://schemas.microsoft.com/office/drawing/2014/main" id="{C0185DF8-573E-B054-1318-A869EFB717E3}"/>
              </a:ext>
            </a:extLst>
          </p:cNvPr>
          <p:cNvSpPr txBox="1"/>
          <p:nvPr/>
        </p:nvSpPr>
        <p:spPr>
          <a:xfrm>
            <a:off x="1051225" y="1588485"/>
            <a:ext cx="10952046" cy="3785652"/>
          </a:xfrm>
          <a:prstGeom prst="rect">
            <a:avLst/>
          </a:prstGeom>
          <a:noFill/>
        </p:spPr>
        <p:txBody>
          <a:bodyPr wrap="square">
            <a:spAutoFit/>
          </a:bodyPr>
          <a:lstStyle/>
          <a:p>
            <a:pPr>
              <a:lnSpc>
                <a:spcPct val="150000"/>
              </a:lnSpc>
            </a:pPr>
            <a:r>
              <a:rPr lang="en-US" sz="3200" b="1" i="0" dirty="0">
                <a:solidFill>
                  <a:srgbClr val="0070C0"/>
                </a:solidFill>
                <a:effectLst/>
                <a:latin typeface="Segoe UI Emoji" panose="020B0502040204020203" pitchFamily="34" charset="0"/>
                <a:ea typeface="Segoe UI Emoji" panose="020B0502040204020203" pitchFamily="34" charset="0"/>
              </a:rPr>
              <a:t>- What is his / her job?</a:t>
            </a:r>
          </a:p>
          <a:p>
            <a:pPr>
              <a:lnSpc>
                <a:spcPct val="150000"/>
              </a:lnSpc>
            </a:pPr>
            <a:r>
              <a:rPr lang="en-US" sz="3200" b="1" i="0" dirty="0">
                <a:solidFill>
                  <a:srgbClr val="0070C0"/>
                </a:solidFill>
                <a:effectLst/>
                <a:latin typeface="Segoe UI Emoji" panose="020B0502040204020203" pitchFamily="34" charset="0"/>
                <a:ea typeface="Segoe UI Emoji" panose="020B0502040204020203" pitchFamily="34" charset="0"/>
              </a:rPr>
              <a:t>– What does he / she look like?</a:t>
            </a:r>
          </a:p>
          <a:p>
            <a:pPr>
              <a:lnSpc>
                <a:spcPct val="150000"/>
              </a:lnSpc>
            </a:pPr>
            <a:r>
              <a:rPr lang="en-US" sz="3200" b="1" i="0" dirty="0">
                <a:solidFill>
                  <a:srgbClr val="0070C0"/>
                </a:solidFill>
                <a:effectLst/>
                <a:latin typeface="Segoe UI Emoji" panose="020B0502040204020203" pitchFamily="34" charset="0"/>
                <a:ea typeface="Segoe UI Emoji" panose="020B0502040204020203" pitchFamily="34" charset="0"/>
              </a:rPr>
              <a:t>– What is he / she like?</a:t>
            </a:r>
          </a:p>
          <a:p>
            <a:pPr>
              <a:lnSpc>
                <a:spcPct val="150000"/>
              </a:lnSpc>
            </a:pPr>
            <a:r>
              <a:rPr lang="en-US" sz="3200" b="1" i="0" dirty="0">
                <a:solidFill>
                  <a:srgbClr val="0070C0"/>
                </a:solidFill>
                <a:effectLst/>
                <a:latin typeface="Segoe UI Emoji" panose="020B0502040204020203" pitchFamily="34" charset="0"/>
                <a:ea typeface="Segoe UI Emoji" panose="020B0502040204020203" pitchFamily="34" charset="0"/>
              </a:rPr>
              <a:t>– What does he / she do for the community?</a:t>
            </a:r>
          </a:p>
          <a:p>
            <a:pPr>
              <a:lnSpc>
                <a:spcPct val="150000"/>
              </a:lnSpc>
            </a:pPr>
            <a:r>
              <a:rPr lang="en-US" sz="3200" b="1" i="0" dirty="0">
                <a:solidFill>
                  <a:srgbClr val="0070C0"/>
                </a:solidFill>
                <a:effectLst/>
                <a:latin typeface="Segoe UI Emoji" panose="020B0502040204020203" pitchFamily="34" charset="0"/>
                <a:ea typeface="Segoe UI Emoji" panose="020B0502040204020203" pitchFamily="34" charset="0"/>
              </a:rPr>
              <a:t>– How do you feel about him / her?</a:t>
            </a:r>
            <a:endParaRPr lang="vi-VN" sz="3200" dirty="0">
              <a:solidFill>
                <a:srgbClr val="0070C0"/>
              </a:solidFill>
              <a:latin typeface="Source Sans Pro" panose="020B0503030403020204" pitchFamily="34" charset="0"/>
              <a:ea typeface="Segoe UI Emoji" panose="020B0502040204020203" pitchFamily="34" charset="0"/>
            </a:endParaRPr>
          </a:p>
        </p:txBody>
      </p:sp>
      <p:pic>
        <p:nvPicPr>
          <p:cNvPr id="11" name="Picture 10"/>
          <p:cNvPicPr>
            <a:picLocks noChangeAspect="1"/>
          </p:cNvPicPr>
          <p:nvPr/>
        </p:nvPicPr>
        <p:blipFill>
          <a:blip r:embed="rId3"/>
          <a:stretch>
            <a:fillRect/>
          </a:stretch>
        </p:blipFill>
        <p:spPr>
          <a:xfrm>
            <a:off x="9128883" y="1973899"/>
            <a:ext cx="2673204" cy="1834326"/>
          </a:xfrm>
          <a:prstGeom prst="rect">
            <a:avLst/>
          </a:prstGeom>
        </p:spPr>
      </p:pic>
      <p:pic>
        <p:nvPicPr>
          <p:cNvPr id="14" name="Picture 13"/>
          <p:cNvPicPr>
            <a:picLocks noChangeAspect="1"/>
          </p:cNvPicPr>
          <p:nvPr/>
        </p:nvPicPr>
        <p:blipFill>
          <a:blip r:embed="rId4"/>
          <a:stretch>
            <a:fillRect/>
          </a:stretch>
        </p:blipFill>
        <p:spPr>
          <a:xfrm>
            <a:off x="9123024" y="4075200"/>
            <a:ext cx="2679063" cy="18333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9224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8742" y="985121"/>
            <a:ext cx="10817657" cy="5293757"/>
          </a:xfrm>
          <a:prstGeom prst="rect">
            <a:avLst/>
          </a:prstGeom>
        </p:spPr>
        <p:txBody>
          <a:bodyPr wrap="square">
            <a:spAutoFit/>
          </a:bodyPr>
          <a:lstStyle/>
          <a:p>
            <a:r>
              <a:rPr lang="en-US" sz="2600" b="1" dirty="0">
                <a:solidFill>
                  <a:srgbClr val="0070C0"/>
                </a:solidFill>
              </a:rPr>
              <a:t>A: </a:t>
            </a:r>
            <a:r>
              <a:rPr lang="en-US" sz="2600" dirty="0"/>
              <a:t>What is his job</a:t>
            </a:r>
            <a:r>
              <a:rPr lang="en-US" sz="2600" dirty="0" smtClean="0"/>
              <a:t>?</a:t>
            </a:r>
            <a:endParaRPr lang="en-US" sz="2600" dirty="0"/>
          </a:p>
          <a:p>
            <a:r>
              <a:rPr lang="en-US" sz="2600" b="1" dirty="0"/>
              <a:t>B: </a:t>
            </a:r>
            <a:r>
              <a:rPr lang="en-US" sz="2600" i="1" dirty="0"/>
              <a:t>He is a firefighter. His primary job is to respond to emergencies involving fires and other disasters</a:t>
            </a:r>
            <a:r>
              <a:rPr lang="en-US" sz="2600" i="1" dirty="0" smtClean="0"/>
              <a:t>.</a:t>
            </a:r>
            <a:endParaRPr lang="en-US" sz="2600" i="1" dirty="0"/>
          </a:p>
          <a:p>
            <a:r>
              <a:rPr lang="en-US" sz="2600" b="1" dirty="0">
                <a:solidFill>
                  <a:srgbClr val="0070C0"/>
                </a:solidFill>
              </a:rPr>
              <a:t>A: </a:t>
            </a:r>
            <a:r>
              <a:rPr lang="en-US" sz="2600" dirty="0"/>
              <a:t>What does he look like</a:t>
            </a:r>
            <a:r>
              <a:rPr lang="en-US" sz="2600" dirty="0" smtClean="0"/>
              <a:t>?</a:t>
            </a:r>
            <a:endParaRPr lang="en-US" sz="2600" dirty="0"/>
          </a:p>
          <a:p>
            <a:r>
              <a:rPr lang="en-US" sz="2600" b="1" dirty="0"/>
              <a:t>B: </a:t>
            </a:r>
            <a:r>
              <a:rPr lang="en-US" sz="2600" i="1" dirty="0"/>
              <a:t>He typically wears distinctive uniforms that include protective gear.</a:t>
            </a:r>
          </a:p>
          <a:p>
            <a:r>
              <a:rPr lang="en-US" sz="2600" b="1" dirty="0" smtClean="0">
                <a:solidFill>
                  <a:srgbClr val="0070C0"/>
                </a:solidFill>
              </a:rPr>
              <a:t>A</a:t>
            </a:r>
            <a:r>
              <a:rPr lang="en-US" sz="2600" b="1" dirty="0">
                <a:solidFill>
                  <a:srgbClr val="0070C0"/>
                </a:solidFill>
              </a:rPr>
              <a:t>: </a:t>
            </a:r>
            <a:r>
              <a:rPr lang="en-US" sz="2600" dirty="0"/>
              <a:t>What is he like</a:t>
            </a:r>
            <a:r>
              <a:rPr lang="en-US" sz="2600" dirty="0" smtClean="0"/>
              <a:t>?</a:t>
            </a:r>
            <a:endParaRPr lang="en-US" sz="2600" dirty="0"/>
          </a:p>
          <a:p>
            <a:r>
              <a:rPr lang="en-US" sz="2600" b="1" dirty="0"/>
              <a:t>B: </a:t>
            </a:r>
            <a:r>
              <a:rPr lang="en-US" sz="2600" i="1" dirty="0"/>
              <a:t>He is a dedicated, brave, and quick-thinking individual</a:t>
            </a:r>
            <a:r>
              <a:rPr lang="en-US" sz="2600" i="1" dirty="0" smtClean="0"/>
              <a:t>.</a:t>
            </a:r>
            <a:endParaRPr lang="en-US" sz="2600" i="1" dirty="0"/>
          </a:p>
          <a:p>
            <a:r>
              <a:rPr lang="en-US" sz="2600" b="1" dirty="0">
                <a:solidFill>
                  <a:srgbClr val="0070C0"/>
                </a:solidFill>
              </a:rPr>
              <a:t>A: </a:t>
            </a:r>
            <a:r>
              <a:rPr lang="en-US" sz="2600" dirty="0"/>
              <a:t>What does he do for the community</a:t>
            </a:r>
            <a:r>
              <a:rPr lang="en-US" sz="2600" dirty="0" smtClean="0"/>
              <a:t>?</a:t>
            </a:r>
            <a:endParaRPr lang="en-US" sz="2600" dirty="0"/>
          </a:p>
          <a:p>
            <a:r>
              <a:rPr lang="en-US" sz="2600" b="1" dirty="0"/>
              <a:t>B: </a:t>
            </a:r>
            <a:r>
              <a:rPr lang="en-US" sz="2600" i="1" dirty="0"/>
              <a:t>He responds to fire incidents, accidents, and natural disasters to protect lives and property for the community. He also engages in public programs, educating people on fire safety and prevention</a:t>
            </a:r>
            <a:r>
              <a:rPr lang="en-US" sz="2600" i="1" dirty="0" smtClean="0"/>
              <a:t>.</a:t>
            </a:r>
            <a:endParaRPr lang="en-US" sz="2600" i="1" dirty="0"/>
          </a:p>
          <a:p>
            <a:r>
              <a:rPr lang="en-US" sz="2600" b="1" dirty="0">
                <a:solidFill>
                  <a:srgbClr val="0070C0"/>
                </a:solidFill>
              </a:rPr>
              <a:t>A: </a:t>
            </a:r>
            <a:r>
              <a:rPr lang="en-US" sz="2600" dirty="0"/>
              <a:t>How do you feel about him</a:t>
            </a:r>
            <a:r>
              <a:rPr lang="en-US" sz="2600" dirty="0" smtClean="0"/>
              <a:t>?</a:t>
            </a:r>
            <a:endParaRPr lang="en-US" sz="2600" dirty="0"/>
          </a:p>
          <a:p>
            <a:r>
              <a:rPr lang="en-US" sz="2600" b="1" dirty="0"/>
              <a:t>B</a:t>
            </a:r>
            <a:r>
              <a:rPr lang="en-US" sz="2600" b="1" i="1" dirty="0"/>
              <a:t>: </a:t>
            </a:r>
            <a:r>
              <a:rPr lang="en-US" sz="2600" i="1" dirty="0"/>
              <a:t>I have immense respect and gratitude for him.</a:t>
            </a:r>
          </a:p>
        </p:txBody>
      </p:sp>
      <p:sp>
        <p:nvSpPr>
          <p:cNvPr id="5" name="TextBox 4"/>
          <p:cNvSpPr txBox="1"/>
          <p:nvPr/>
        </p:nvSpPr>
        <p:spPr>
          <a:xfrm>
            <a:off x="921348" y="81056"/>
            <a:ext cx="11087133"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Choose a community helper you like and answer the following questions.</a:t>
            </a:r>
          </a:p>
        </p:txBody>
      </p:sp>
      <p:sp>
        <p:nvSpPr>
          <p:cNvPr id="6" name="Rounded Rectangle 5"/>
          <p:cNvSpPr/>
          <p:nvPr/>
        </p:nvSpPr>
        <p:spPr>
          <a:xfrm>
            <a:off x="365956" y="27723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7" name="TextBox 6"/>
          <p:cNvSpPr txBox="1"/>
          <p:nvPr/>
        </p:nvSpPr>
        <p:spPr>
          <a:xfrm>
            <a:off x="418742" y="174595"/>
            <a:ext cx="397035" cy="707886"/>
          </a:xfrm>
          <a:prstGeom prst="rect">
            <a:avLst/>
          </a:prstGeom>
          <a:noFill/>
        </p:spPr>
        <p:txBody>
          <a:bodyPr wrap="square" rtlCol="0">
            <a:spAutoFit/>
          </a:bodyPr>
          <a:lstStyle/>
          <a:p>
            <a:pPr algn="ctr"/>
            <a:r>
              <a:rPr lang="vi-VN" sz="4000" b="1" dirty="0">
                <a:solidFill>
                  <a:srgbClr val="C00000"/>
                </a:solidFill>
                <a:latin typeface="Myriad Pro" pitchFamily="34" charset="0"/>
              </a:rPr>
              <a:t>4</a:t>
            </a:r>
            <a:endParaRPr lang="en-US" sz="4000" b="1" dirty="0">
              <a:solidFill>
                <a:srgbClr val="C00000"/>
              </a:solidFill>
              <a:latin typeface="Myriad Pro" pitchFamily="34" charset="0"/>
            </a:endParaRPr>
          </a:p>
        </p:txBody>
      </p:sp>
    </p:spTree>
    <p:extLst>
      <p:ext uri="{BB962C8B-B14F-4D97-AF65-F5344CB8AC3E}">
        <p14:creationId xmlns:p14="http://schemas.microsoft.com/office/powerpoint/2010/main" val="127364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1000"/>
                                        <p:tgtEl>
                                          <p:spTgt spid="4">
                                            <p:txEl>
                                              <p:pRg st="9" end="9"/>
                                            </p:txEl>
                                          </p:spTgt>
                                        </p:tgtEl>
                                      </p:cBhvr>
                                    </p:animEffect>
                                    <p:anim calcmode="lin" valueType="num">
                                      <p:cBhvr>
                                        <p:cTn id="3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9540" y="1724231"/>
            <a:ext cx="10353368" cy="3693319"/>
          </a:xfrm>
          <a:prstGeom prst="rect">
            <a:avLst/>
          </a:prstGeom>
        </p:spPr>
        <p:txBody>
          <a:bodyPr wrap="square">
            <a:spAutoFit/>
          </a:bodyPr>
          <a:lstStyle/>
          <a:p>
            <a:pPr>
              <a:lnSpc>
                <a:spcPct val="150000"/>
              </a:lnSpc>
            </a:pPr>
            <a:r>
              <a:rPr lang="en-US" sz="2600" i="1" dirty="0"/>
              <a:t>My </a:t>
            </a:r>
            <a:r>
              <a:rPr lang="en-US" sz="2600" i="1" dirty="0" err="1"/>
              <a:t>favourite</a:t>
            </a:r>
            <a:r>
              <a:rPr lang="en-US" sz="2600" i="1" dirty="0"/>
              <a:t> community helper is a firefighter. He typically wears specialized uniforms that include protective gear. He is a dedicated, brave, and quick-thinking individual. He responds to fire incidents, accidents, and natural disasters to protect lives and property for communities.  He also engages in public programs, educating people on fire safety and prevention. I have immense respect and gratitude for him. He is a true hero in real life.</a:t>
            </a:r>
          </a:p>
        </p:txBody>
      </p:sp>
      <p:sp>
        <p:nvSpPr>
          <p:cNvPr id="5" name="TextBox 4"/>
          <p:cNvSpPr txBox="1"/>
          <p:nvPr/>
        </p:nvSpPr>
        <p:spPr>
          <a:xfrm>
            <a:off x="925111" y="298181"/>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Write a paragraph (about 100 words)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community helper. Use the answers to the questions in 4 to help you.</a:t>
            </a:r>
          </a:p>
        </p:txBody>
      </p:sp>
      <p:sp>
        <p:nvSpPr>
          <p:cNvPr id="6" name="Rounded Rectangle 5"/>
          <p:cNvSpPr/>
          <p:nvPr/>
        </p:nvSpPr>
        <p:spPr>
          <a:xfrm>
            <a:off x="369720" y="26129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422505" y="158656"/>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Tree>
    <p:extLst>
      <p:ext uri="{BB962C8B-B14F-4D97-AF65-F5344CB8AC3E}">
        <p14:creationId xmlns:p14="http://schemas.microsoft.com/office/powerpoint/2010/main" val="1173481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33266" y="283082"/>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Write a paragraph (about 100 words)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community helper. Use the answers to the questions in 4 to help you.</a:t>
            </a:r>
          </a:p>
        </p:txBody>
      </p:sp>
      <p:sp>
        <p:nvSpPr>
          <p:cNvPr id="16" name="Rounded Rectangle 15"/>
          <p:cNvSpPr/>
          <p:nvPr/>
        </p:nvSpPr>
        <p:spPr>
          <a:xfrm>
            <a:off x="369721" y="38572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22506" y="283082"/>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927695" y="1543328"/>
            <a:ext cx="10509620" cy="3598357"/>
          </a:xfrm>
          <a:prstGeom prst="rect">
            <a:avLst/>
          </a:prstGeom>
          <a:noFill/>
        </p:spPr>
        <p:txBody>
          <a:bodyPr wrap="square">
            <a:spAutoFit/>
          </a:bodyPr>
          <a:lstStyle/>
          <a:p>
            <a:pPr algn="just">
              <a:lnSpc>
                <a:spcPct val="150000"/>
              </a:lnSpc>
            </a:pPr>
            <a:r>
              <a:rPr lang="en-GB" sz="2200" i="1" dirty="0">
                <a:latin typeface="Aptos Display" panose="020B0004020202020204" pitchFamily="34" charset="0"/>
              </a:rPr>
              <a:t>My favourite community helper is Mr Nam. He is a delivery person in my neighbourhood. He is a friendly person. Whenever he delivers something to us, he smiles happily. He sometimes asks me about my study. In addition, he is hard-working and responsible. He delivers goods to my family and other families in the neighbourhood despite the weather. Sometimes he has to return twice to deliver us a parcel because we are not at home. I really appreciate his manner. In general, Mr Nam is a very dedicated community helper who makes our life easy and comfortable</a:t>
            </a:r>
            <a:r>
              <a:rPr lang="en-US" sz="2200" i="1" dirty="0">
                <a:latin typeface="Aptos Display" panose="020B0004020202020204" pitchFamily="34" charset="0"/>
              </a:rPr>
              <a:t>.</a:t>
            </a:r>
            <a:endParaRPr lang="vi-VN" sz="2200" i="1" dirty="0">
              <a:latin typeface="Aptos Display" panose="020B0004020202020204" pitchFamily="34" charset="0"/>
            </a:endParaRPr>
          </a:p>
        </p:txBody>
      </p:sp>
    </p:spTree>
    <p:extLst>
      <p:ext uri="{BB962C8B-B14F-4D97-AF65-F5344CB8AC3E}">
        <p14:creationId xmlns:p14="http://schemas.microsoft.com/office/powerpoint/2010/main" val="797545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05084" y="109343"/>
            <a:ext cx="4462446" cy="646331"/>
          </a:xfrm>
          <a:prstGeom prst="rect">
            <a:avLst/>
          </a:prstGeom>
          <a:noFill/>
          <a:effectLst/>
        </p:spPr>
        <p:txBody>
          <a:bodyPr wrap="square" rtlCol="0">
            <a:spAutoFit/>
          </a:bodyPr>
          <a:lstStyle/>
          <a:p>
            <a:r>
              <a:rPr lang="en-US" sz="3600" b="1" dirty="0" smtClean="0">
                <a:solidFill>
                  <a:srgbClr val="0087B2"/>
                </a:solidFill>
                <a:effectLst>
                  <a:glow rad="88900">
                    <a:schemeClr val="bg1"/>
                  </a:glow>
                </a:effectLst>
                <a:latin typeface="Arial" panose="020B0604020202020204" pitchFamily="34" charset="0"/>
                <a:cs typeface="Arial" panose="020B0604020202020204" pitchFamily="34" charset="0"/>
              </a:rPr>
              <a:t>* CONSOLIDATION</a:t>
            </a:r>
            <a:endParaRPr lang="en-US" sz="3600" b="1" dirty="0">
              <a:solidFill>
                <a:srgbClr val="0087B2"/>
              </a:solidFill>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348345" y="2098514"/>
            <a:ext cx="11375923" cy="1754326"/>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3600" dirty="0" smtClean="0"/>
              <a:t>Listen </a:t>
            </a:r>
            <a:r>
              <a:rPr lang="en-US" sz="3600" dirty="0"/>
              <a:t>for specific information about a community helper.</a:t>
            </a:r>
          </a:p>
          <a:p>
            <a:pPr marL="457200" indent="-457200">
              <a:lnSpc>
                <a:spcPct val="150000"/>
              </a:lnSpc>
              <a:buFont typeface="Wingdings" panose="05000000000000000000" pitchFamily="2" charset="2"/>
              <a:buChar char="ü"/>
            </a:pPr>
            <a:r>
              <a:rPr lang="en-US" sz="3600" dirty="0"/>
              <a:t>Write a paragraph about a community helper.</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122" y="0"/>
            <a:ext cx="2475738" cy="19357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6" descr="1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343"/>
            <a:ext cx="1435230" cy="113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58530" y="967883"/>
            <a:ext cx="7502012" cy="837473"/>
          </a:xfrm>
          <a:prstGeom prst="rect">
            <a:avLst/>
          </a:prstGeom>
        </p:spPr>
        <p:txBody>
          <a:bodyPr wrap="square">
            <a:spAutoFit/>
          </a:bodyPr>
          <a:lstStyle/>
          <a:p>
            <a:pPr lvl="0">
              <a:lnSpc>
                <a:spcPct val="150000"/>
              </a:lnSpc>
            </a:pPr>
            <a:r>
              <a:rPr lang="en-US" sz="3600" b="1" dirty="0" smtClean="0">
                <a:solidFill>
                  <a:prstClr val="black"/>
                </a:solidFill>
              </a:rPr>
              <a:t>* What </a:t>
            </a:r>
            <a:r>
              <a:rPr lang="en-US" sz="3600" b="1" dirty="0">
                <a:solidFill>
                  <a:prstClr val="black"/>
                </a:solidFill>
              </a:rPr>
              <a:t>have we learnt in this lesson?</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16340" y="79683"/>
            <a:ext cx="6253316" cy="1215717"/>
          </a:xfrm>
          <a:prstGeom prst="rect">
            <a:avLst/>
          </a:prstGeom>
          <a:noFill/>
          <a:effectLst/>
        </p:spPr>
        <p:txBody>
          <a:bodyPr wrap="square" rtlCol="0">
            <a:spAutoFit/>
          </a:bodyPr>
          <a:lstStyle/>
          <a:p>
            <a:pPr marL="857250" indent="-857250">
              <a:buFont typeface="Wingdings" panose="05000000000000000000" pitchFamily="2" charset="2"/>
              <a:buChar char="q"/>
            </a:pPr>
            <a:r>
              <a:rPr lang="en-US" sz="7300" b="1" dirty="0" smtClean="0">
                <a:solidFill>
                  <a:srgbClr val="0087B2"/>
                </a:solidFill>
                <a:effectLst>
                  <a:glow rad="88900">
                    <a:schemeClr val="bg1"/>
                  </a:glow>
                </a:effectLst>
                <a:latin typeface="Bauhaus 93" panose="04030905020B02020C02" pitchFamily="82" charset="0"/>
                <a:cs typeface="Arial" panose="020B0604020202020204" pitchFamily="34" charset="0"/>
              </a:rPr>
              <a:t> Homework</a:t>
            </a:r>
            <a:endParaRPr lang="en-US" sz="7300" b="1" dirty="0">
              <a:solidFill>
                <a:srgbClr val="0087B2"/>
              </a:solidFill>
              <a:effectLst>
                <a:glow rad="88900">
                  <a:schemeClr val="bg1"/>
                </a:glow>
              </a:effectLst>
              <a:latin typeface="Bauhaus 93" panose="04030905020B02020C02" pitchFamily="82" charset="0"/>
              <a:cs typeface="Arial" panose="020B0604020202020204" pitchFamily="34" charset="0"/>
            </a:endParaRPr>
          </a:p>
        </p:txBody>
      </p:sp>
      <p:sp>
        <p:nvSpPr>
          <p:cNvPr id="2" name="TextBox 1"/>
          <p:cNvSpPr txBox="1"/>
          <p:nvPr/>
        </p:nvSpPr>
        <p:spPr>
          <a:xfrm>
            <a:off x="998344" y="1709862"/>
            <a:ext cx="10095105" cy="1754326"/>
          </a:xfrm>
          <a:prstGeom prst="rect">
            <a:avLst/>
          </a:prstGeom>
          <a:noFill/>
        </p:spPr>
        <p:txBody>
          <a:bodyPr wrap="square" rtlCol="0">
            <a:spAutoFit/>
          </a:bodyPr>
          <a:lstStyle/>
          <a:p>
            <a:pPr marL="571500" indent="-571500">
              <a:lnSpc>
                <a:spcPct val="150000"/>
              </a:lnSpc>
              <a:buFontTx/>
              <a:buChar char="-"/>
            </a:pPr>
            <a:r>
              <a:rPr lang="en-US" sz="3600" dirty="0" smtClean="0"/>
              <a:t>Do </a:t>
            </a:r>
            <a:r>
              <a:rPr lang="en-US" sz="3600" dirty="0"/>
              <a:t>exercises in the Workbook</a:t>
            </a:r>
            <a:r>
              <a:rPr lang="en-US" sz="3600" dirty="0" smtClean="0"/>
              <a:t>.</a:t>
            </a:r>
          </a:p>
          <a:p>
            <a:pPr marL="571500" indent="-571500">
              <a:lnSpc>
                <a:spcPct val="150000"/>
              </a:lnSpc>
              <a:buFontTx/>
              <a:buChar char="-"/>
            </a:pPr>
            <a:r>
              <a:rPr lang="en-US" sz="3600" dirty="0" err="1" smtClean="0"/>
              <a:t>Prepair</a:t>
            </a:r>
            <a:r>
              <a:rPr lang="en-US" sz="3600" dirty="0" smtClean="0"/>
              <a:t> lesson 7 ( looking back &amp; Project)</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220" y="4296697"/>
            <a:ext cx="2413449" cy="2077428"/>
          </a:xfrm>
          <a:prstGeom prst="rect">
            <a:avLst/>
          </a:prstGeom>
        </p:spPr>
      </p:pic>
      <p:pic>
        <p:nvPicPr>
          <p:cNvPr id="13" name="Picture 46" descr="1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17" y="69698"/>
            <a:ext cx="1435230" cy="113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0" descr="0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93450" y="0"/>
            <a:ext cx="1098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The 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5851" y="0"/>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3266" y="2273710"/>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530" y="1553497"/>
            <a:ext cx="3865563" cy="462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596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34146" y="683736"/>
            <a:ext cx="2679063" cy="183332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5"/>
          <a:srcRect l="16850" t="52889" b="2216"/>
          <a:stretch/>
        </p:blipFill>
        <p:spPr>
          <a:xfrm>
            <a:off x="3196496" y="678942"/>
            <a:ext cx="2673815" cy="1833322"/>
          </a:xfrm>
          <a:prstGeom prst="rect">
            <a:avLst/>
          </a:prstGeom>
        </p:spPr>
      </p:pic>
      <p:pic>
        <p:nvPicPr>
          <p:cNvPr id="6" name="Picture 5"/>
          <p:cNvPicPr>
            <a:picLocks noChangeAspect="1"/>
          </p:cNvPicPr>
          <p:nvPr/>
        </p:nvPicPr>
        <p:blipFill>
          <a:blip r:embed="rId6"/>
          <a:stretch>
            <a:fillRect/>
          </a:stretch>
        </p:blipFill>
        <p:spPr>
          <a:xfrm>
            <a:off x="6053598" y="678942"/>
            <a:ext cx="2589682" cy="1759784"/>
          </a:xfrm>
          <a:prstGeom prst="rect">
            <a:avLst/>
          </a:prstGeom>
        </p:spPr>
      </p:pic>
      <p:pic>
        <p:nvPicPr>
          <p:cNvPr id="7" name="Picture 6"/>
          <p:cNvPicPr>
            <a:picLocks noChangeAspect="1"/>
          </p:cNvPicPr>
          <p:nvPr/>
        </p:nvPicPr>
        <p:blipFill>
          <a:blip r:embed="rId7"/>
          <a:stretch>
            <a:fillRect/>
          </a:stretch>
        </p:blipFill>
        <p:spPr>
          <a:xfrm>
            <a:off x="334146" y="3352800"/>
            <a:ext cx="2673204" cy="1834326"/>
          </a:xfrm>
          <a:prstGeom prst="rect">
            <a:avLst/>
          </a:prstGeom>
        </p:spPr>
      </p:pic>
      <p:pic>
        <p:nvPicPr>
          <p:cNvPr id="8" name="Picture 7"/>
          <p:cNvPicPr>
            <a:picLocks noChangeAspect="1"/>
          </p:cNvPicPr>
          <p:nvPr/>
        </p:nvPicPr>
        <p:blipFill>
          <a:blip r:embed="rId8"/>
          <a:stretch>
            <a:fillRect/>
          </a:stretch>
        </p:blipFill>
        <p:spPr>
          <a:xfrm>
            <a:off x="6069777" y="3352800"/>
            <a:ext cx="2573503" cy="1834326"/>
          </a:xfrm>
          <a:prstGeom prst="rect">
            <a:avLst/>
          </a:prstGeom>
        </p:spPr>
      </p:pic>
      <p:sp>
        <p:nvSpPr>
          <p:cNvPr id="10" name="Rectangle 9"/>
          <p:cNvSpPr/>
          <p:nvPr/>
        </p:nvSpPr>
        <p:spPr>
          <a:xfrm>
            <a:off x="9341255" y="5331932"/>
            <a:ext cx="1887183" cy="523220"/>
          </a:xfrm>
          <a:prstGeom prst="rect">
            <a:avLst/>
          </a:prstGeom>
        </p:spPr>
        <p:txBody>
          <a:bodyPr wrap="none">
            <a:spAutoFit/>
          </a:bodyPr>
          <a:lstStyle/>
          <a:p>
            <a:r>
              <a:rPr lang="en-US" sz="2800" b="1" dirty="0">
                <a:solidFill>
                  <a:srgbClr val="C00000"/>
                </a:solidFill>
              </a:rPr>
              <a:t>Volunteers.</a:t>
            </a:r>
          </a:p>
        </p:txBody>
      </p:sp>
      <p:pic>
        <p:nvPicPr>
          <p:cNvPr id="11" name="Picture 10"/>
          <p:cNvPicPr>
            <a:picLocks noChangeAspect="1"/>
          </p:cNvPicPr>
          <p:nvPr/>
        </p:nvPicPr>
        <p:blipFill>
          <a:blip r:embed="rId9"/>
          <a:stretch>
            <a:fillRect/>
          </a:stretch>
        </p:blipFill>
        <p:spPr>
          <a:xfrm>
            <a:off x="8774789" y="3318997"/>
            <a:ext cx="2788717" cy="1868129"/>
          </a:xfrm>
          <a:prstGeom prst="rect">
            <a:avLst/>
          </a:prstGeom>
        </p:spPr>
      </p:pic>
      <p:pic>
        <p:nvPicPr>
          <p:cNvPr id="12" name="Picture 11"/>
          <p:cNvPicPr>
            <a:picLocks noChangeAspect="1"/>
          </p:cNvPicPr>
          <p:nvPr/>
        </p:nvPicPr>
        <p:blipFill>
          <a:blip r:embed="rId10"/>
          <a:stretch>
            <a:fillRect/>
          </a:stretch>
        </p:blipFill>
        <p:spPr>
          <a:xfrm>
            <a:off x="3138859" y="3318997"/>
            <a:ext cx="2712240" cy="1868129"/>
          </a:xfrm>
          <a:prstGeom prst="rect">
            <a:avLst/>
          </a:prstGeom>
        </p:spPr>
      </p:pic>
      <p:pic>
        <p:nvPicPr>
          <p:cNvPr id="13" name="Picture 12"/>
          <p:cNvPicPr>
            <a:picLocks noChangeAspect="1"/>
          </p:cNvPicPr>
          <p:nvPr/>
        </p:nvPicPr>
        <p:blipFill>
          <a:blip r:embed="rId11"/>
          <a:stretch>
            <a:fillRect/>
          </a:stretch>
        </p:blipFill>
        <p:spPr>
          <a:xfrm>
            <a:off x="8878755" y="683736"/>
            <a:ext cx="2684751" cy="1759784"/>
          </a:xfrm>
          <a:prstGeom prst="rect">
            <a:avLst/>
          </a:prstGeom>
        </p:spPr>
      </p:pic>
      <p:pic>
        <p:nvPicPr>
          <p:cNvPr id="15" name="Dauchantinhnguyen-VuHoang_9bre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025238" y="42798"/>
            <a:ext cx="406400" cy="406400"/>
          </a:xfrm>
          <a:prstGeom prst="rect">
            <a:avLst/>
          </a:prstGeom>
        </p:spPr>
      </p:pic>
      <p:sp>
        <p:nvSpPr>
          <p:cNvPr id="17" name="Rectangle 16"/>
          <p:cNvSpPr/>
          <p:nvPr/>
        </p:nvSpPr>
        <p:spPr>
          <a:xfrm>
            <a:off x="9454792" y="2543429"/>
            <a:ext cx="1393458" cy="553998"/>
          </a:xfrm>
          <a:prstGeom prst="rect">
            <a:avLst/>
          </a:prstGeom>
        </p:spPr>
        <p:txBody>
          <a:bodyPr wrap="none">
            <a:spAutoFit/>
          </a:bodyPr>
          <a:lstStyle/>
          <a:p>
            <a:r>
              <a:rPr lang="en-US" sz="3000" b="1" dirty="0" smtClean="0">
                <a:solidFill>
                  <a:srgbClr val="C00000"/>
                </a:solidFill>
              </a:rPr>
              <a:t>teacher</a:t>
            </a:r>
            <a:endParaRPr lang="en-US" sz="3000" b="1" dirty="0">
              <a:solidFill>
                <a:srgbClr val="C00000"/>
              </a:solidFill>
            </a:endParaRPr>
          </a:p>
        </p:txBody>
      </p:sp>
      <p:sp>
        <p:nvSpPr>
          <p:cNvPr id="18" name="Rectangle 17"/>
          <p:cNvSpPr/>
          <p:nvPr/>
        </p:nvSpPr>
        <p:spPr>
          <a:xfrm>
            <a:off x="3678064" y="5351626"/>
            <a:ext cx="1230850" cy="553998"/>
          </a:xfrm>
          <a:prstGeom prst="rect">
            <a:avLst/>
          </a:prstGeom>
        </p:spPr>
        <p:txBody>
          <a:bodyPr wrap="none">
            <a:spAutoFit/>
          </a:bodyPr>
          <a:lstStyle/>
          <a:p>
            <a:r>
              <a:rPr lang="en-US" sz="3000" b="1" dirty="0" smtClean="0">
                <a:solidFill>
                  <a:srgbClr val="C00000"/>
                </a:solidFill>
              </a:rPr>
              <a:t>doctor</a:t>
            </a:r>
            <a:endParaRPr lang="en-US" sz="3000" b="1" dirty="0">
              <a:solidFill>
                <a:srgbClr val="C00000"/>
              </a:solidFill>
            </a:endParaRPr>
          </a:p>
        </p:txBody>
      </p:sp>
      <p:sp>
        <p:nvSpPr>
          <p:cNvPr id="16" name="Rectangle 15"/>
          <p:cNvSpPr/>
          <p:nvPr/>
        </p:nvSpPr>
        <p:spPr>
          <a:xfrm>
            <a:off x="4293489" y="46267"/>
            <a:ext cx="3552576" cy="584775"/>
          </a:xfrm>
          <a:prstGeom prst="rect">
            <a:avLst/>
          </a:prstGeom>
          <a:solidFill>
            <a:srgbClr val="FEE3AF"/>
          </a:solidFill>
        </p:spPr>
        <p:txBody>
          <a:bodyPr wrap="none">
            <a:spAutoFit/>
          </a:bodyPr>
          <a:lstStyle/>
          <a:p>
            <a:r>
              <a:rPr lang="en-US" sz="3200" b="1" dirty="0">
                <a:solidFill>
                  <a:srgbClr val="D46B0F"/>
                </a:solidFill>
                <a:latin typeface="MV Boli" panose="02000500030200090000" pitchFamily="2" charset="0"/>
                <a:cs typeface="MV Boli" panose="02000500030200090000" pitchFamily="2" charset="0"/>
              </a:rPr>
              <a:t>community helper</a:t>
            </a:r>
            <a:endParaRPr lang="en-US" sz="3200" b="1" dirty="0">
              <a:latin typeface="MV Boli" panose="02000500030200090000" pitchFamily="2" charset="0"/>
              <a:cs typeface="MV Boli" panose="02000500030200090000" pitchFamily="2" charset="0"/>
            </a:endParaRPr>
          </a:p>
        </p:txBody>
      </p:sp>
      <p:sp>
        <p:nvSpPr>
          <p:cNvPr id="19" name="Rectangle 18"/>
          <p:cNvSpPr/>
          <p:nvPr/>
        </p:nvSpPr>
        <p:spPr>
          <a:xfrm>
            <a:off x="459519" y="2592614"/>
            <a:ext cx="2422458" cy="523220"/>
          </a:xfrm>
          <a:prstGeom prst="rect">
            <a:avLst/>
          </a:prstGeom>
        </p:spPr>
        <p:txBody>
          <a:bodyPr wrap="none">
            <a:spAutoFit/>
          </a:bodyPr>
          <a:lstStyle/>
          <a:p>
            <a:r>
              <a:rPr lang="en-US" sz="2800" b="1" dirty="0">
                <a:solidFill>
                  <a:srgbClr val="C00000"/>
                </a:solidFill>
                <a:latin typeface="OpenSans-Semibold"/>
              </a:rPr>
              <a:t>police officer</a:t>
            </a:r>
            <a:endParaRPr lang="en-US" sz="2800" b="1" dirty="0">
              <a:solidFill>
                <a:srgbClr val="C00000"/>
              </a:solidFill>
            </a:endParaRPr>
          </a:p>
        </p:txBody>
      </p:sp>
      <p:sp>
        <p:nvSpPr>
          <p:cNvPr id="20" name="Rectangle 19"/>
          <p:cNvSpPr/>
          <p:nvPr/>
        </p:nvSpPr>
        <p:spPr>
          <a:xfrm>
            <a:off x="3079688" y="2614489"/>
            <a:ext cx="2967479" cy="492443"/>
          </a:xfrm>
          <a:prstGeom prst="rect">
            <a:avLst/>
          </a:prstGeom>
        </p:spPr>
        <p:txBody>
          <a:bodyPr wrap="none">
            <a:spAutoFit/>
          </a:bodyPr>
          <a:lstStyle/>
          <a:p>
            <a:r>
              <a:rPr lang="en-US" sz="2600" b="1" dirty="0">
                <a:solidFill>
                  <a:srgbClr val="C00000"/>
                </a:solidFill>
                <a:latin typeface="OpenSans-Semibold"/>
              </a:rPr>
              <a:t>garbage collector</a:t>
            </a:r>
            <a:endParaRPr lang="en-US" sz="2600" b="1" dirty="0">
              <a:solidFill>
                <a:srgbClr val="C00000"/>
              </a:solidFill>
            </a:endParaRPr>
          </a:p>
        </p:txBody>
      </p:sp>
      <p:sp>
        <p:nvSpPr>
          <p:cNvPr id="21" name="Rectangle 20"/>
          <p:cNvSpPr/>
          <p:nvPr/>
        </p:nvSpPr>
        <p:spPr>
          <a:xfrm>
            <a:off x="6289602" y="2583712"/>
            <a:ext cx="1837362" cy="492443"/>
          </a:xfrm>
          <a:prstGeom prst="rect">
            <a:avLst/>
          </a:prstGeom>
        </p:spPr>
        <p:txBody>
          <a:bodyPr wrap="none">
            <a:spAutoFit/>
          </a:bodyPr>
          <a:lstStyle/>
          <a:p>
            <a:r>
              <a:rPr lang="en-US" sz="2600" b="1" dirty="0">
                <a:solidFill>
                  <a:srgbClr val="C00000"/>
                </a:solidFill>
                <a:latin typeface="OpenSans-Semibold"/>
              </a:rPr>
              <a:t>electrician</a:t>
            </a:r>
            <a:endParaRPr lang="en-US" sz="2600" b="1" dirty="0">
              <a:solidFill>
                <a:srgbClr val="C00000"/>
              </a:solidFill>
            </a:endParaRPr>
          </a:p>
        </p:txBody>
      </p:sp>
      <p:sp>
        <p:nvSpPr>
          <p:cNvPr id="22" name="Rectangle 21"/>
          <p:cNvSpPr/>
          <p:nvPr/>
        </p:nvSpPr>
        <p:spPr>
          <a:xfrm>
            <a:off x="608647" y="5367015"/>
            <a:ext cx="1863011" cy="523220"/>
          </a:xfrm>
          <a:prstGeom prst="rect">
            <a:avLst/>
          </a:prstGeom>
        </p:spPr>
        <p:txBody>
          <a:bodyPr wrap="none">
            <a:spAutoFit/>
          </a:bodyPr>
          <a:lstStyle/>
          <a:p>
            <a:r>
              <a:rPr lang="en-US" sz="2800" b="1" dirty="0">
                <a:solidFill>
                  <a:srgbClr val="C00000"/>
                </a:solidFill>
                <a:latin typeface="OpenSans-Semibold"/>
              </a:rPr>
              <a:t>firefighter</a:t>
            </a:r>
            <a:endParaRPr lang="en-US" sz="2800" b="1" dirty="0">
              <a:solidFill>
                <a:srgbClr val="C00000"/>
              </a:solidFill>
            </a:endParaRPr>
          </a:p>
        </p:txBody>
      </p:sp>
      <p:sp>
        <p:nvSpPr>
          <p:cNvPr id="23" name="Rectangle 22"/>
          <p:cNvSpPr/>
          <p:nvPr/>
        </p:nvSpPr>
        <p:spPr>
          <a:xfrm>
            <a:off x="5963118" y="5367015"/>
            <a:ext cx="2653290" cy="492443"/>
          </a:xfrm>
          <a:prstGeom prst="rect">
            <a:avLst/>
          </a:prstGeom>
        </p:spPr>
        <p:txBody>
          <a:bodyPr wrap="none">
            <a:spAutoFit/>
          </a:bodyPr>
          <a:lstStyle/>
          <a:p>
            <a:r>
              <a:rPr lang="en-US" sz="2600" b="1" dirty="0">
                <a:solidFill>
                  <a:srgbClr val="C00000"/>
                </a:solidFill>
                <a:latin typeface="OpenSans-Semibold"/>
              </a:rPr>
              <a:t>delivery person</a:t>
            </a:r>
            <a:endParaRPr lang="en-US" sz="2600" b="1" dirty="0">
              <a:solidFill>
                <a:srgbClr val="C00000"/>
              </a:solidFill>
            </a:endParaRPr>
          </a:p>
        </p:txBody>
      </p:sp>
      <p:sp>
        <p:nvSpPr>
          <p:cNvPr id="25" name="TextBox 24">
            <a:extLst>
              <a:ext uri="{FF2B5EF4-FFF2-40B4-BE49-F238E27FC236}">
                <a16:creationId xmlns:a16="http://schemas.microsoft.com/office/drawing/2014/main" id="{3620506D-D0FB-4364-9BF0-303257236434}"/>
              </a:ext>
            </a:extLst>
          </p:cNvPr>
          <p:cNvSpPr txBox="1"/>
          <p:nvPr/>
        </p:nvSpPr>
        <p:spPr>
          <a:xfrm>
            <a:off x="252141" y="42798"/>
            <a:ext cx="2576021" cy="584775"/>
          </a:xfrm>
          <a:prstGeom prst="rect">
            <a:avLst/>
          </a:prstGeom>
          <a:noFill/>
          <a:effectLst/>
        </p:spPr>
        <p:txBody>
          <a:bodyPr wrap="square" rtlCol="0">
            <a:spAutoFit/>
          </a:bodyPr>
          <a:lstStyle/>
          <a:p>
            <a:r>
              <a:rPr lang="en-US" sz="3200" b="1" dirty="0" smtClean="0">
                <a:solidFill>
                  <a:srgbClr val="0070C0"/>
                </a:solidFill>
                <a:effectLst>
                  <a:glow rad="88900">
                    <a:schemeClr val="bg1"/>
                  </a:glow>
                </a:effectLst>
                <a:latin typeface="Arial" panose="020B0604020202020204" pitchFamily="34" charset="0"/>
                <a:cs typeface="Arial" panose="020B0604020202020204" pitchFamily="34" charset="0"/>
              </a:rPr>
              <a:t>* WARM-UP</a:t>
            </a:r>
            <a:endParaRPr lang="en-US" sz="32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35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 presetClass="mediacall" presetSubtype="0" fill="hold" nodeType="afterEffect">
                                  <p:stCondLst>
                                    <p:cond delay="0"/>
                                  </p:stCondLst>
                                  <p:childTnLst>
                                    <p:cmd type="call" cmd="playFrom(0.0)">
                                      <p:cBhvr>
                                        <p:cTn id="49" dur="8333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0" fill="hold" display="0">
                  <p:stCondLst>
                    <p:cond delay="indefinite"/>
                  </p:stCondLst>
                  <p:endCondLst>
                    <p:cond evt="onStopAudio" delay="0">
                      <p:tgtEl>
                        <p:sldTgt/>
                      </p:tgtEl>
                    </p:cond>
                  </p:endCondLst>
                </p:cTn>
                <p:tgtEl>
                  <p:spTgt spid="15"/>
                </p:tgtEl>
              </p:cMediaNode>
            </p:audio>
          </p:childTnLst>
        </p:cTn>
      </p:par>
    </p:tnLst>
    <p:bldLst>
      <p:bldP spid="10" grpId="0"/>
      <p:bldP spid="17" grpId="0"/>
      <p:bldP spid="18" grpId="0"/>
      <p:bldP spid="19"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A5E1E-3CA0-4464-8CDD-31E8FAFCE4DB}"/>
              </a:ext>
            </a:extLst>
          </p:cNvPr>
          <p:cNvSpPr txBox="1"/>
          <p:nvPr/>
        </p:nvSpPr>
        <p:spPr>
          <a:xfrm>
            <a:off x="3807609" y="637405"/>
            <a:ext cx="5187197" cy="923330"/>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BRAINSTORMING</a:t>
            </a:r>
          </a:p>
        </p:txBody>
      </p:sp>
      <p:sp>
        <p:nvSpPr>
          <p:cNvPr id="8" name="TextBox 4">
            <a:extLst>
              <a:ext uri="{FF2B5EF4-FFF2-40B4-BE49-F238E27FC236}">
                <a16:creationId xmlns:a16="http://schemas.microsoft.com/office/drawing/2014/main" id="{4C95C995-7DE5-CC52-08BF-DD192CB1A30A}"/>
              </a:ext>
            </a:extLst>
          </p:cNvPr>
          <p:cNvSpPr txBox="1"/>
          <p:nvPr/>
        </p:nvSpPr>
        <p:spPr>
          <a:xfrm>
            <a:off x="1792638" y="1955931"/>
            <a:ext cx="9605299" cy="1200329"/>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rPr>
              <a:t>Who is your </a:t>
            </a:r>
            <a:r>
              <a:rPr lang="en-US" sz="3600" b="1" dirty="0" err="1">
                <a:solidFill>
                  <a:srgbClr val="C00000"/>
                </a:solidFill>
                <a:effectLst>
                  <a:outerShdw blurRad="38100" dist="38100" dir="2700000" algn="tl">
                    <a:srgbClr val="000000">
                      <a:alpha val="43137"/>
                    </a:srgbClr>
                  </a:outerShdw>
                </a:effectLst>
              </a:rPr>
              <a:t>favourite</a:t>
            </a:r>
            <a:r>
              <a:rPr lang="en-US" sz="3600" b="1" dirty="0">
                <a:solidFill>
                  <a:srgbClr val="C00000"/>
                </a:solidFill>
                <a:effectLst>
                  <a:outerShdw blurRad="38100" dist="38100" dir="2700000" algn="tl">
                    <a:srgbClr val="000000">
                      <a:alpha val="43137"/>
                    </a:srgbClr>
                  </a:outerShdw>
                </a:effectLst>
              </a:rPr>
              <a:t> community helper?</a:t>
            </a:r>
          </a:p>
          <a:p>
            <a:pPr algn="ctr"/>
            <a:r>
              <a:rPr lang="en-US" sz="3600" b="1" dirty="0">
                <a:solidFill>
                  <a:srgbClr val="C00000"/>
                </a:solidFill>
                <a:effectLst>
                  <a:outerShdw blurRad="38100" dist="38100" dir="2700000" algn="tl">
                    <a:srgbClr val="000000">
                      <a:alpha val="43137"/>
                    </a:srgbClr>
                  </a:outerShdw>
                </a:effectLst>
              </a:rPr>
              <a:t>Why?</a:t>
            </a:r>
          </a:p>
        </p:txBody>
      </p:sp>
      <p:sp>
        <p:nvSpPr>
          <p:cNvPr id="17" name="TextBox 16">
            <a:extLst>
              <a:ext uri="{FF2B5EF4-FFF2-40B4-BE49-F238E27FC236}">
                <a16:creationId xmlns:a16="http://schemas.microsoft.com/office/drawing/2014/main" id="{3620506D-D0FB-4364-9BF0-303257236434}"/>
              </a:ext>
            </a:extLst>
          </p:cNvPr>
          <p:cNvSpPr txBox="1"/>
          <p:nvPr/>
        </p:nvSpPr>
        <p:spPr>
          <a:xfrm>
            <a:off x="252141" y="42798"/>
            <a:ext cx="3080994" cy="584775"/>
          </a:xfrm>
          <a:prstGeom prst="rect">
            <a:avLst/>
          </a:prstGeom>
          <a:noFill/>
          <a:effectLst/>
        </p:spPr>
        <p:txBody>
          <a:bodyPr wrap="square" rtlCol="0">
            <a:spAutoFit/>
          </a:bodyPr>
          <a:lstStyle/>
          <a:p>
            <a:r>
              <a:rPr lang="en-US" sz="3200" b="1" dirty="0" smtClean="0">
                <a:solidFill>
                  <a:srgbClr val="0070C0"/>
                </a:solidFill>
                <a:effectLst>
                  <a:glow rad="88900">
                    <a:schemeClr val="bg1"/>
                  </a:glow>
                </a:effectLst>
                <a:latin typeface="Arial" panose="020B0604020202020204" pitchFamily="34" charset="0"/>
                <a:cs typeface="Arial" panose="020B0604020202020204" pitchFamily="34" charset="0"/>
              </a:rPr>
              <a:t>* WARM-UP: </a:t>
            </a:r>
            <a:endParaRPr lang="en-US" sz="32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a:solidFill>
            <a:schemeClr val="accent6"/>
          </a:solidFill>
        </p:grpSpPr>
        <p:sp>
          <p:nvSpPr>
            <p:cNvPr id="23" name="Round Single Corner Rectangle 22"/>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20930" y="1321483"/>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46488" y="1357026"/>
            <a:ext cx="4712984" cy="523220"/>
          </a:xfrm>
          <a:prstGeom prst="rect">
            <a:avLst/>
          </a:prstGeom>
          <a:noFill/>
        </p:spPr>
        <p:txBody>
          <a:bodyPr wrap="square" rtlCol="0">
            <a:spAutoFit/>
          </a:bodyPr>
          <a:lstStyle/>
          <a:p>
            <a:r>
              <a:rPr lang="en-US" sz="2800" b="1" dirty="0">
                <a:solidFill>
                  <a:schemeClr val="bg1"/>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LOCAL COMMUNITY</a:t>
            </a:r>
            <a:endParaRPr lang="en-US" sz="4000" b="1" dirty="0">
              <a:solidFill>
                <a:schemeClr val="bg1"/>
              </a:solidFill>
              <a:latin typeface="Myriad Pro" pitchFamily="34" charset="0"/>
            </a:endParaRP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7" name="Group 6"/>
          <p:cNvGrpSpPr/>
          <p:nvPr/>
        </p:nvGrpSpPr>
        <p:grpSpPr>
          <a:xfrm>
            <a:off x="2776462" y="1169844"/>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4" name="Hình ảnh 3">
            <a:extLst>
              <a:ext uri="{FF2B5EF4-FFF2-40B4-BE49-F238E27FC236}">
                <a16:creationId xmlns:a16="http://schemas.microsoft.com/office/drawing/2014/main" id="{241DDAE9-C9B2-E4A9-6902-E9AF52CE7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913" y="2274956"/>
            <a:ext cx="6308380" cy="3745790"/>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369" y="942217"/>
            <a:ext cx="5434231" cy="1015663"/>
          </a:xfrm>
          <a:prstGeom prst="rect">
            <a:avLst/>
          </a:prstGeom>
          <a:noFill/>
          <a:effectLst/>
        </p:spPr>
        <p:txBody>
          <a:bodyPr wrap="square" rtlCol="0">
            <a:spAutoFit/>
          </a:bodyPr>
          <a:lstStyle/>
          <a:p>
            <a:r>
              <a:rPr lang="en-US" sz="6000" b="1" dirty="0" err="1" smtClean="0">
                <a:solidFill>
                  <a:srgbClr val="0087B2"/>
                </a:solidFill>
                <a:effectLst>
                  <a:glow rad="88900">
                    <a:schemeClr val="bg1"/>
                  </a:glow>
                </a:effectLst>
                <a:latin typeface="Algerian" panose="04020705040A02060702" pitchFamily="82" charset="0"/>
                <a:cs typeface="Arial" panose="020B0604020202020204" pitchFamily="34" charset="0"/>
              </a:rPr>
              <a:t>i</a:t>
            </a:r>
            <a:r>
              <a:rPr lang="en-US" sz="6000" b="1" dirty="0" smtClean="0">
                <a:solidFill>
                  <a:srgbClr val="0087B2"/>
                </a:solidFill>
                <a:effectLst>
                  <a:glow rad="88900">
                    <a:schemeClr val="bg1"/>
                  </a:glow>
                </a:effectLst>
                <a:latin typeface="Algerian" panose="04020705040A02060702" pitchFamily="82" charset="0"/>
                <a:cs typeface="Arial" panose="020B0604020202020204" pitchFamily="34" charset="0"/>
              </a:rPr>
              <a:t>. LISTENING</a:t>
            </a:r>
            <a:endParaRPr lang="en-US" sz="6000" b="1" dirty="0">
              <a:solidFill>
                <a:srgbClr val="0087B2"/>
              </a:solidFill>
              <a:effectLst>
                <a:glow rad="88900">
                  <a:schemeClr val="bg1"/>
                </a:glow>
              </a:effectLst>
              <a:latin typeface="Algerian" panose="04020705040A02060702" pitchFamily="82"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3470786" y="2045110"/>
            <a:ext cx="4896465" cy="3205316"/>
          </a:xfrm>
          <a:prstGeom prst="rect">
            <a:avLst/>
          </a:prstGeom>
        </p:spPr>
      </p:pic>
    </p:spTree>
    <p:extLst>
      <p:ext uri="{BB962C8B-B14F-4D97-AF65-F5344CB8AC3E}">
        <p14:creationId xmlns:p14="http://schemas.microsoft.com/office/powerpoint/2010/main" val="3906730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7630" y="347074"/>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Discuss the questions.</a:t>
            </a:r>
          </a:p>
        </p:txBody>
      </p:sp>
      <p:sp>
        <p:nvSpPr>
          <p:cNvPr id="16" name="Rounded Rectangle 15"/>
          <p:cNvSpPr/>
          <p:nvPr/>
        </p:nvSpPr>
        <p:spPr>
          <a:xfrm>
            <a:off x="555025" y="34707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07810" y="24443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5" name="Hộp Văn bản 14">
            <a:extLst>
              <a:ext uri="{FF2B5EF4-FFF2-40B4-BE49-F238E27FC236}">
                <a16:creationId xmlns:a16="http://schemas.microsoft.com/office/drawing/2014/main" id="{C214BF5A-E291-1F66-838B-F6DCDD41664E}"/>
              </a:ext>
            </a:extLst>
          </p:cNvPr>
          <p:cNvSpPr txBox="1"/>
          <p:nvPr/>
        </p:nvSpPr>
        <p:spPr>
          <a:xfrm>
            <a:off x="5134716" y="1227674"/>
            <a:ext cx="7057284" cy="1815882"/>
          </a:xfrm>
          <a:prstGeom prst="rect">
            <a:avLst/>
          </a:prstGeom>
          <a:noFill/>
        </p:spPr>
        <p:txBody>
          <a:bodyPr wrap="square">
            <a:spAutoFit/>
          </a:bodyPr>
          <a:lstStyle/>
          <a:p>
            <a:r>
              <a:rPr lang="en-US" sz="2800" b="1" i="0" dirty="0">
                <a:solidFill>
                  <a:srgbClr val="C00000"/>
                </a:solidFill>
                <a:effectLst/>
                <a:latin typeface="Source Sans Pro" panose="020B0503030403020204" pitchFamily="34" charset="0"/>
                <a:ea typeface="Source Sans Pro" panose="020B0503030403020204" pitchFamily="34" charset="0"/>
              </a:rPr>
              <a:t>1. </a:t>
            </a:r>
            <a:r>
              <a:rPr lang="en-US" sz="2800" b="0" i="0" dirty="0">
                <a:solidFill>
                  <a:srgbClr val="242021"/>
                </a:solidFill>
                <a:effectLst/>
                <a:latin typeface="Source Sans Pro" panose="020B0503030403020204" pitchFamily="34" charset="0"/>
                <a:ea typeface="Source Sans Pro" panose="020B0503030403020204" pitchFamily="34" charset="0"/>
              </a:rPr>
              <a:t>Who can you see in the pictures?</a:t>
            </a:r>
            <a:br>
              <a:rPr lang="en-US" sz="2800" b="0" i="0" dirty="0">
                <a:solidFill>
                  <a:srgbClr val="242021"/>
                </a:solidFill>
                <a:effectLst/>
                <a:latin typeface="Source Sans Pro" panose="020B0503030403020204" pitchFamily="34" charset="0"/>
                <a:ea typeface="Source Sans Pro" panose="020B0503030403020204" pitchFamily="34" charset="0"/>
              </a:rPr>
            </a:br>
            <a:endParaRPr lang="en-US" sz="2800" b="0" i="0" dirty="0">
              <a:solidFill>
                <a:srgbClr val="242021"/>
              </a:solidFill>
              <a:effectLst/>
              <a:latin typeface="Source Sans Pro" panose="020B0503030403020204" pitchFamily="34" charset="0"/>
              <a:ea typeface="Source Sans Pro" panose="020B0503030403020204" pitchFamily="34" charset="0"/>
            </a:endParaRPr>
          </a:p>
          <a:p>
            <a:endParaRPr lang="en-US" sz="2800" b="1" i="0" dirty="0">
              <a:solidFill>
                <a:srgbClr val="F26548"/>
              </a:solidFill>
              <a:effectLst/>
              <a:latin typeface="Source Sans Pro" panose="020B0503030403020204" pitchFamily="34" charset="0"/>
              <a:ea typeface="Source Sans Pro" panose="020B0503030403020204" pitchFamily="34" charset="0"/>
            </a:endParaRPr>
          </a:p>
          <a:p>
            <a:r>
              <a:rPr lang="en-US" sz="2800" b="1" i="0" dirty="0">
                <a:solidFill>
                  <a:srgbClr val="C00000"/>
                </a:solidFill>
                <a:effectLst/>
                <a:latin typeface="Source Sans Pro" panose="020B0503030403020204" pitchFamily="34" charset="0"/>
                <a:ea typeface="Source Sans Pro" panose="020B0503030403020204" pitchFamily="34" charset="0"/>
              </a:rPr>
              <a:t>2. </a:t>
            </a:r>
            <a:r>
              <a:rPr lang="en-US" sz="2800" b="0" i="0" dirty="0">
                <a:solidFill>
                  <a:srgbClr val="242021"/>
                </a:solidFill>
                <a:effectLst/>
                <a:latin typeface="Source Sans Pro" panose="020B0503030403020204" pitchFamily="34" charset="0"/>
                <a:ea typeface="Source Sans Pro" panose="020B0503030403020204" pitchFamily="34" charset="0"/>
              </a:rPr>
              <a:t>What are they doing?</a:t>
            </a:r>
            <a:endParaRPr lang="vi-VN" sz="2800" dirty="0">
              <a:latin typeface="Source Sans Pro" panose="020B0503030403020204" pitchFamily="34" charset="0"/>
              <a:ea typeface="Source Sans Pro" panose="020B0503030403020204" pitchFamily="34" charset="0"/>
            </a:endParaRPr>
          </a:p>
        </p:txBody>
      </p:sp>
      <p:sp>
        <p:nvSpPr>
          <p:cNvPr id="26" name="Hộp Văn bản 25">
            <a:extLst>
              <a:ext uri="{FF2B5EF4-FFF2-40B4-BE49-F238E27FC236}">
                <a16:creationId xmlns:a16="http://schemas.microsoft.com/office/drawing/2014/main" id="{8A409E91-A644-2341-97E3-DAA339309880}"/>
              </a:ext>
            </a:extLst>
          </p:cNvPr>
          <p:cNvSpPr txBox="1"/>
          <p:nvPr/>
        </p:nvSpPr>
        <p:spPr>
          <a:xfrm>
            <a:off x="5207979" y="3227792"/>
            <a:ext cx="6823718" cy="523220"/>
          </a:xfrm>
          <a:prstGeom prst="rect">
            <a:avLst/>
          </a:prstGeom>
          <a:noFill/>
        </p:spPr>
        <p:txBody>
          <a:bodyPr wrap="square">
            <a:spAutoFit/>
          </a:bodyPr>
          <a:lstStyle/>
          <a:p>
            <a:r>
              <a:rPr lang="en-US" sz="2800" b="1" i="1" dirty="0">
                <a:solidFill>
                  <a:srgbClr val="C00000"/>
                </a:solidFill>
                <a:effectLst/>
                <a:latin typeface="Source Sans Pro" panose="020B0503030403020204" pitchFamily="34" charset="0"/>
                <a:ea typeface="Source Sans Pro" panose="020B0503030403020204" pitchFamily="34" charset="0"/>
              </a:rPr>
              <a:t>They are taking the garbage away. </a:t>
            </a:r>
            <a:endParaRPr lang="vi-VN" sz="2800" i="1" dirty="0">
              <a:solidFill>
                <a:srgbClr val="C00000"/>
              </a:solidFill>
              <a:latin typeface="Source Sans Pro" panose="020B0503030403020204" pitchFamily="34" charset="0"/>
              <a:ea typeface="Source Sans Pro" panose="020B0503030403020204" pitchFamily="34" charset="0"/>
            </a:endParaRPr>
          </a:p>
        </p:txBody>
      </p:sp>
      <p:sp>
        <p:nvSpPr>
          <p:cNvPr id="28" name="Hộp Văn bản 27">
            <a:extLst>
              <a:ext uri="{FF2B5EF4-FFF2-40B4-BE49-F238E27FC236}">
                <a16:creationId xmlns:a16="http://schemas.microsoft.com/office/drawing/2014/main" id="{B57FEAA4-7C74-C1D7-5B85-7CFA2863DDFD}"/>
              </a:ext>
            </a:extLst>
          </p:cNvPr>
          <p:cNvSpPr txBox="1"/>
          <p:nvPr/>
        </p:nvSpPr>
        <p:spPr>
          <a:xfrm>
            <a:off x="5295018" y="1874005"/>
            <a:ext cx="6736679" cy="523220"/>
          </a:xfrm>
          <a:prstGeom prst="rect">
            <a:avLst/>
          </a:prstGeom>
          <a:noFill/>
        </p:spPr>
        <p:txBody>
          <a:bodyPr wrap="square">
            <a:spAutoFit/>
          </a:bodyPr>
          <a:lstStyle/>
          <a:p>
            <a:r>
              <a:rPr lang="en-US" sz="2800" b="1" i="1" dirty="0">
                <a:solidFill>
                  <a:srgbClr val="C00000"/>
                </a:solidFill>
                <a:effectLst/>
                <a:latin typeface="Source Sans Pro" panose="020B0503030403020204" pitchFamily="34" charset="0"/>
                <a:ea typeface="Source Sans Pro" panose="020B0503030403020204" pitchFamily="34" charset="0"/>
              </a:rPr>
              <a:t>We can see garbage collectors. </a:t>
            </a:r>
          </a:p>
        </p:txBody>
      </p:sp>
      <p:pic>
        <p:nvPicPr>
          <p:cNvPr id="3" name="Picture 2">
            <a:extLst>
              <a:ext uri="{FF2B5EF4-FFF2-40B4-BE49-F238E27FC236}">
                <a16:creationId xmlns:a16="http://schemas.microsoft.com/office/drawing/2014/main" id="{61D632BC-3475-2F44-EF85-916E9643D7CB}"/>
              </a:ext>
            </a:extLst>
          </p:cNvPr>
          <p:cNvPicPr>
            <a:picLocks noChangeAspect="1"/>
          </p:cNvPicPr>
          <p:nvPr/>
        </p:nvPicPr>
        <p:blipFill>
          <a:blip r:embed="rId3"/>
          <a:stretch>
            <a:fillRect/>
          </a:stretch>
        </p:blipFill>
        <p:spPr>
          <a:xfrm>
            <a:off x="1057630" y="972934"/>
            <a:ext cx="3737965" cy="4509717"/>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3099" y="397041"/>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fill in each blank with no more than two words.</a:t>
            </a:r>
          </a:p>
        </p:txBody>
      </p:sp>
      <p:sp>
        <p:nvSpPr>
          <p:cNvPr id="16" name="Rounded Rectangle 15"/>
          <p:cNvSpPr/>
          <p:nvPr/>
        </p:nvSpPr>
        <p:spPr>
          <a:xfrm>
            <a:off x="487708" y="3765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40493" y="2739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 name="Hộp Văn bản 2">
            <a:extLst>
              <a:ext uri="{FF2B5EF4-FFF2-40B4-BE49-F238E27FC236}">
                <a16:creationId xmlns:a16="http://schemas.microsoft.com/office/drawing/2014/main" id="{786EAB8C-BE97-5EB7-76A1-AAA86FB9B44F}"/>
              </a:ext>
            </a:extLst>
          </p:cNvPr>
          <p:cNvSpPr txBox="1"/>
          <p:nvPr/>
        </p:nvSpPr>
        <p:spPr>
          <a:xfrm>
            <a:off x="0" y="981817"/>
            <a:ext cx="11532080" cy="4708981"/>
          </a:xfrm>
          <a:prstGeom prst="rect">
            <a:avLst/>
          </a:prstGeom>
          <a:noFill/>
        </p:spPr>
        <p:txBody>
          <a:bodyPr wrap="square">
            <a:spAutoFit/>
          </a:bodyPr>
          <a:lstStyle/>
          <a:p>
            <a:pPr marL="514350" indent="-514350">
              <a:lnSpc>
                <a:spcPct val="200000"/>
              </a:lnSpc>
              <a:buAutoNum type="arabicPeriod"/>
            </a:pPr>
            <a:r>
              <a:rPr lang="en-US" sz="3000" b="0" i="0" dirty="0" smtClean="0">
                <a:solidFill>
                  <a:srgbClr val="242021"/>
                </a:solidFill>
                <a:effectLst/>
                <a:latin typeface="Aptos Display" panose="020B0004020202020204" pitchFamily="34" charset="0"/>
              </a:rPr>
              <a:t>The name of the writing contest is “ My </a:t>
            </a:r>
            <a:r>
              <a:rPr lang="en-US" sz="3000" b="0" i="0" dirty="0" err="1" smtClean="0">
                <a:solidFill>
                  <a:srgbClr val="242021"/>
                </a:solidFill>
                <a:effectLst/>
                <a:latin typeface="Aptos Display" panose="020B0004020202020204" pitchFamily="34" charset="0"/>
              </a:rPr>
              <a:t>Favourite</a:t>
            </a:r>
            <a:r>
              <a:rPr lang="en-US" sz="3000" b="0" i="0" dirty="0" smtClean="0">
                <a:solidFill>
                  <a:srgbClr val="242021"/>
                </a:solidFill>
                <a:effectLst/>
                <a:latin typeface="Aptos Display" panose="020B0004020202020204" pitchFamily="34" charset="0"/>
              </a:rPr>
              <a:t> </a:t>
            </a:r>
            <a:r>
              <a:rPr lang="en-US" sz="3000" dirty="0" smtClean="0">
                <a:solidFill>
                  <a:srgbClr val="949599"/>
                </a:solidFill>
                <a:latin typeface="Aptos Display" panose="020B0004020202020204" pitchFamily="34" charset="0"/>
              </a:rPr>
              <a:t>___________                          ______</a:t>
            </a:r>
            <a:r>
              <a:rPr lang="en-US" sz="3000" b="0" i="0" dirty="0" smtClean="0">
                <a:solidFill>
                  <a:srgbClr val="242021"/>
                </a:solidFill>
                <a:effectLst/>
                <a:latin typeface="Aptos Display" panose="020B0004020202020204" pitchFamily="34" charset="0"/>
              </a:rPr>
              <a:t>”.</a:t>
            </a:r>
            <a:br>
              <a:rPr lang="en-US" sz="3000" b="0" i="0" dirty="0" smtClean="0">
                <a:solidFill>
                  <a:srgbClr val="242021"/>
                </a:solidFill>
                <a:effectLst/>
                <a:latin typeface="Aptos Display" panose="020B0004020202020204" pitchFamily="34" charset="0"/>
              </a:rPr>
            </a:br>
            <a:r>
              <a:rPr lang="en-US" sz="3000" b="1" i="0" dirty="0" smtClean="0">
                <a:solidFill>
                  <a:srgbClr val="F26548"/>
                </a:solidFill>
                <a:effectLst/>
                <a:latin typeface="Aptos Display" panose="020B0004020202020204" pitchFamily="34" charset="0"/>
              </a:rPr>
              <a:t>2. </a:t>
            </a:r>
            <a:r>
              <a:rPr lang="en-US" sz="3000" b="0" i="0" dirty="0" err="1" smtClean="0">
                <a:solidFill>
                  <a:srgbClr val="242021"/>
                </a:solidFill>
                <a:effectLst/>
                <a:latin typeface="Aptos Display" panose="020B0004020202020204" pitchFamily="34" charset="0"/>
              </a:rPr>
              <a:t>Mr</a:t>
            </a:r>
            <a:r>
              <a:rPr lang="en-US" sz="3000" b="0" i="0" dirty="0" smtClean="0">
                <a:solidFill>
                  <a:srgbClr val="242021"/>
                </a:solidFill>
                <a:effectLst/>
                <a:latin typeface="Aptos Display" panose="020B0004020202020204" pitchFamily="34" charset="0"/>
              </a:rPr>
              <a:t> </a:t>
            </a:r>
            <a:r>
              <a:rPr lang="en-US" sz="3000" b="0" i="0" dirty="0" err="1" smtClean="0">
                <a:solidFill>
                  <a:srgbClr val="242021"/>
                </a:solidFill>
                <a:effectLst/>
                <a:latin typeface="Aptos Display" panose="020B0004020202020204" pitchFamily="34" charset="0"/>
              </a:rPr>
              <a:t>Vinh</a:t>
            </a:r>
            <a:r>
              <a:rPr lang="en-US" sz="3000" b="0" i="0" dirty="0" smtClean="0">
                <a:solidFill>
                  <a:srgbClr val="242021"/>
                </a:solidFill>
                <a:effectLst/>
                <a:latin typeface="Aptos Display" panose="020B0004020202020204" pitchFamily="34" charset="0"/>
              </a:rPr>
              <a:t> is a </a:t>
            </a:r>
            <a:r>
              <a:rPr lang="en-US" sz="3000" b="0" i="0" dirty="0" smtClean="0">
                <a:solidFill>
                  <a:srgbClr val="949599"/>
                </a:solidFill>
                <a:effectLst/>
                <a:latin typeface="Aptos Display" panose="020B0004020202020204" pitchFamily="34" charset="0"/>
              </a:rPr>
              <a:t>__________________</a:t>
            </a:r>
            <a:r>
              <a:rPr lang="en-US" sz="3000" b="0" i="0" dirty="0" smtClean="0">
                <a:solidFill>
                  <a:srgbClr val="242021"/>
                </a:solidFill>
                <a:effectLst/>
                <a:latin typeface="Aptos Display" panose="020B0004020202020204" pitchFamily="34" charset="0"/>
              </a:rPr>
              <a:t>.</a:t>
            </a:r>
            <a:br>
              <a:rPr lang="en-US" sz="3000" b="0" i="0" dirty="0" smtClean="0">
                <a:solidFill>
                  <a:srgbClr val="242021"/>
                </a:solidFill>
                <a:effectLst/>
                <a:latin typeface="Aptos Display" panose="020B0004020202020204" pitchFamily="34" charset="0"/>
              </a:rPr>
            </a:br>
            <a:r>
              <a:rPr lang="en-US" sz="3000" b="1" i="0" dirty="0" smtClean="0">
                <a:solidFill>
                  <a:srgbClr val="F26548"/>
                </a:solidFill>
                <a:effectLst/>
                <a:latin typeface="Aptos Display" panose="020B0004020202020204" pitchFamily="34" charset="0"/>
              </a:rPr>
              <a:t>3. </a:t>
            </a:r>
            <a:r>
              <a:rPr lang="en-US" sz="3000" b="0" i="0" dirty="0" smtClean="0">
                <a:solidFill>
                  <a:srgbClr val="242021"/>
                </a:solidFill>
                <a:effectLst/>
                <a:latin typeface="Aptos Display" panose="020B0004020202020204" pitchFamily="34" charset="0"/>
              </a:rPr>
              <a:t>He is tall and </a:t>
            </a:r>
            <a:r>
              <a:rPr lang="en-US" sz="3000" b="0" i="0" dirty="0" smtClean="0">
                <a:solidFill>
                  <a:srgbClr val="949599"/>
                </a:solidFill>
                <a:effectLst/>
                <a:latin typeface="Aptos Display" panose="020B0004020202020204" pitchFamily="34" charset="0"/>
              </a:rPr>
              <a:t>__________________</a:t>
            </a:r>
            <a:r>
              <a:rPr lang="en-US" sz="3000" b="0" i="0" dirty="0" smtClean="0">
                <a:solidFill>
                  <a:srgbClr val="242021"/>
                </a:solidFill>
                <a:effectLst/>
                <a:latin typeface="Aptos Display" panose="020B0004020202020204" pitchFamily="34" charset="0"/>
              </a:rPr>
              <a:t>.</a:t>
            </a:r>
            <a:br>
              <a:rPr lang="en-US" sz="3000" b="0" i="0" dirty="0" smtClean="0">
                <a:solidFill>
                  <a:srgbClr val="242021"/>
                </a:solidFill>
                <a:effectLst/>
                <a:latin typeface="Aptos Display" panose="020B0004020202020204" pitchFamily="34" charset="0"/>
              </a:rPr>
            </a:br>
            <a:r>
              <a:rPr lang="en-US" sz="3000" b="1" i="0" dirty="0" smtClean="0">
                <a:solidFill>
                  <a:srgbClr val="F26548"/>
                </a:solidFill>
                <a:effectLst/>
                <a:latin typeface="Aptos Display" panose="020B0004020202020204" pitchFamily="34" charset="0"/>
              </a:rPr>
              <a:t>4. </a:t>
            </a:r>
            <a:r>
              <a:rPr lang="en-US" sz="3000" b="0" i="0" dirty="0" smtClean="0">
                <a:solidFill>
                  <a:srgbClr val="242021"/>
                </a:solidFill>
                <a:effectLst/>
                <a:latin typeface="Aptos Display" panose="020B0004020202020204" pitchFamily="34" charset="0"/>
              </a:rPr>
              <a:t>He is hard-working, responsible, and </a:t>
            </a:r>
            <a:r>
              <a:rPr lang="en-US" sz="3000" b="0" i="0" dirty="0" smtClean="0">
                <a:solidFill>
                  <a:srgbClr val="949599"/>
                </a:solidFill>
                <a:effectLst/>
                <a:latin typeface="Aptos Display" panose="020B0004020202020204" pitchFamily="34" charset="0"/>
              </a:rPr>
              <a:t>_______________</a:t>
            </a:r>
            <a:r>
              <a:rPr lang="en-US" sz="3000" b="0" i="0" dirty="0" smtClean="0">
                <a:solidFill>
                  <a:srgbClr val="242021"/>
                </a:solidFill>
                <a:effectLst/>
                <a:latin typeface="Aptos Display" panose="020B0004020202020204" pitchFamily="34" charset="0"/>
              </a:rPr>
              <a:t>.</a:t>
            </a:r>
            <a:endParaRPr lang="vi-VN" sz="3000" dirty="0">
              <a:latin typeface="Aptos Display" panose="020B0004020202020204" pitchFamily="34" charset="0"/>
            </a:endParaRPr>
          </a:p>
        </p:txBody>
      </p:sp>
      <p:sp>
        <p:nvSpPr>
          <p:cNvPr id="6" name="Hộp Văn bản 5">
            <a:extLst>
              <a:ext uri="{FF2B5EF4-FFF2-40B4-BE49-F238E27FC236}">
                <a16:creationId xmlns:a16="http://schemas.microsoft.com/office/drawing/2014/main" id="{D5B2BB61-EAFE-5D06-A207-E08874712954}"/>
              </a:ext>
            </a:extLst>
          </p:cNvPr>
          <p:cNvSpPr txBox="1"/>
          <p:nvPr/>
        </p:nvSpPr>
        <p:spPr>
          <a:xfrm>
            <a:off x="8726456" y="1348883"/>
            <a:ext cx="2605940" cy="523220"/>
          </a:xfrm>
          <a:prstGeom prst="rect">
            <a:avLst/>
          </a:prstGeom>
          <a:noFill/>
        </p:spPr>
        <p:txBody>
          <a:bodyPr wrap="square">
            <a:spAutoFit/>
          </a:bodyPr>
          <a:lstStyle/>
          <a:p>
            <a:r>
              <a:rPr lang="en-US" sz="2800" b="1" dirty="0">
                <a:solidFill>
                  <a:srgbClr val="F26548"/>
                </a:solidFill>
                <a:latin typeface="Sitka Small" panose="02000505000000020004" pitchFamily="2" charset="0"/>
                <a:ea typeface="Source Sans Pro" panose="020B0503030403020204" pitchFamily="34" charset="0"/>
              </a:rPr>
              <a:t> </a:t>
            </a:r>
            <a:r>
              <a:rPr lang="en-US" sz="2800" b="1" dirty="0" smtClean="0">
                <a:solidFill>
                  <a:srgbClr val="F26548"/>
                </a:solidFill>
                <a:latin typeface="Sitka Small" panose="02000505000000020004" pitchFamily="2" charset="0"/>
                <a:ea typeface="Source Sans Pro" panose="020B0503030403020204" pitchFamily="34" charset="0"/>
              </a:rPr>
              <a:t>Community</a:t>
            </a:r>
          </a:p>
        </p:txBody>
      </p:sp>
      <p:sp>
        <p:nvSpPr>
          <p:cNvPr id="7" name="Hộp Văn bản 6">
            <a:extLst>
              <a:ext uri="{FF2B5EF4-FFF2-40B4-BE49-F238E27FC236}">
                <a16:creationId xmlns:a16="http://schemas.microsoft.com/office/drawing/2014/main" id="{F4F3B058-692C-F4C4-3530-2E211AEE945F}"/>
              </a:ext>
            </a:extLst>
          </p:cNvPr>
          <p:cNvSpPr txBox="1"/>
          <p:nvPr/>
        </p:nvSpPr>
        <p:spPr>
          <a:xfrm>
            <a:off x="3325797" y="3078209"/>
            <a:ext cx="3369227" cy="584775"/>
          </a:xfrm>
          <a:prstGeom prst="rect">
            <a:avLst/>
          </a:prstGeom>
          <a:noFill/>
        </p:spPr>
        <p:txBody>
          <a:bodyPr wrap="square">
            <a:spAutoFit/>
          </a:bodyPr>
          <a:lstStyle/>
          <a:p>
            <a:r>
              <a:rPr lang="en-US" sz="3200" b="1" dirty="0">
                <a:solidFill>
                  <a:srgbClr val="F26548"/>
                </a:solidFill>
                <a:latin typeface="Book Antiqua" panose="02040602050305030304" pitchFamily="18" charset="0"/>
                <a:ea typeface="Segoe UI Historic" panose="020B0502040204020203" pitchFamily="34" charset="0"/>
                <a:cs typeface="Segoe UI Historic" panose="020B0502040204020203" pitchFamily="34" charset="0"/>
              </a:rPr>
              <a:t>garbage collector</a:t>
            </a:r>
            <a:endParaRPr lang="vi-VN" sz="3200" dirty="0">
              <a:latin typeface="Bahnschrift Light SemiCondensed" panose="020B0502040204020203" pitchFamily="34" charset="0"/>
              <a:ea typeface="Segoe UI Historic" panose="020B0502040204020203" pitchFamily="34" charset="0"/>
              <a:cs typeface="Segoe UI Historic" panose="020B0502040204020203" pitchFamily="34" charset="0"/>
            </a:endParaRPr>
          </a:p>
        </p:txBody>
      </p:sp>
      <p:sp>
        <p:nvSpPr>
          <p:cNvPr id="8" name="Hộp Văn bản 7">
            <a:extLst>
              <a:ext uri="{FF2B5EF4-FFF2-40B4-BE49-F238E27FC236}">
                <a16:creationId xmlns:a16="http://schemas.microsoft.com/office/drawing/2014/main" id="{760A15E7-FE1E-D6E9-F2E3-F7B9E3C03113}"/>
              </a:ext>
            </a:extLst>
          </p:cNvPr>
          <p:cNvSpPr txBox="1"/>
          <p:nvPr/>
        </p:nvSpPr>
        <p:spPr>
          <a:xfrm>
            <a:off x="3672616" y="4052993"/>
            <a:ext cx="3369227" cy="584775"/>
          </a:xfrm>
          <a:prstGeom prst="rect">
            <a:avLst/>
          </a:prstGeom>
          <a:noFill/>
        </p:spPr>
        <p:txBody>
          <a:bodyPr wrap="square">
            <a:spAutoFit/>
          </a:bodyPr>
          <a:lstStyle/>
          <a:p>
            <a:r>
              <a:rPr lang="en-US" sz="3200" b="1" dirty="0">
                <a:solidFill>
                  <a:srgbClr val="F26548"/>
                </a:solidFill>
                <a:latin typeface="Sitka Subheading" panose="02000505000000020004" pitchFamily="2" charset="0"/>
                <a:ea typeface="Source Sans Pro" panose="020B0503030403020204" pitchFamily="34" charset="0"/>
              </a:rPr>
              <a:t>slim</a:t>
            </a:r>
            <a:endParaRPr lang="vi-VN" sz="3200" dirty="0">
              <a:latin typeface="Sitka Subheading" panose="02000505000000020004" pitchFamily="2" charset="0"/>
              <a:ea typeface="Source Sans Pro" panose="020B0503030403020204" pitchFamily="34" charset="0"/>
            </a:endParaRPr>
          </a:p>
        </p:txBody>
      </p:sp>
      <p:sp>
        <p:nvSpPr>
          <p:cNvPr id="9" name="Hộp Văn bản 8">
            <a:extLst>
              <a:ext uri="{FF2B5EF4-FFF2-40B4-BE49-F238E27FC236}">
                <a16:creationId xmlns:a16="http://schemas.microsoft.com/office/drawing/2014/main" id="{9BA25F09-EF61-2CEF-73E1-DE4122F1B9D7}"/>
              </a:ext>
            </a:extLst>
          </p:cNvPr>
          <p:cNvSpPr txBox="1"/>
          <p:nvPr/>
        </p:nvSpPr>
        <p:spPr>
          <a:xfrm>
            <a:off x="7473358" y="4975733"/>
            <a:ext cx="3369227" cy="584775"/>
          </a:xfrm>
          <a:prstGeom prst="rect">
            <a:avLst/>
          </a:prstGeom>
          <a:noFill/>
        </p:spPr>
        <p:txBody>
          <a:bodyPr wrap="square">
            <a:spAutoFit/>
          </a:bodyPr>
          <a:lstStyle/>
          <a:p>
            <a:r>
              <a:rPr lang="en-US" sz="3200" b="1" dirty="0">
                <a:solidFill>
                  <a:srgbClr val="F26548"/>
                </a:solidFill>
                <a:latin typeface="Sitka Subheading" panose="02000505000000020004" pitchFamily="2" charset="0"/>
                <a:ea typeface="Source Sans Pro" panose="020B0503030403020204" pitchFamily="34" charset="0"/>
              </a:rPr>
              <a:t>friendly</a:t>
            </a:r>
            <a:endParaRPr lang="vi-VN" sz="3200" dirty="0">
              <a:latin typeface="Sitka Subheading" panose="02000505000000020004" pitchFamily="2" charset="0"/>
              <a:ea typeface="Source Sans Pro" panose="020B0503030403020204" pitchFamily="34" charset="0"/>
            </a:endParaRPr>
          </a:p>
        </p:txBody>
      </p:sp>
      <p:sp>
        <p:nvSpPr>
          <p:cNvPr id="2" name="Rectangle 1"/>
          <p:cNvSpPr/>
          <p:nvPr/>
        </p:nvSpPr>
        <p:spPr>
          <a:xfrm>
            <a:off x="487708" y="2237217"/>
            <a:ext cx="1481496" cy="523220"/>
          </a:xfrm>
          <a:prstGeom prst="rect">
            <a:avLst/>
          </a:prstGeom>
        </p:spPr>
        <p:txBody>
          <a:bodyPr wrap="none">
            <a:spAutoFit/>
          </a:bodyPr>
          <a:lstStyle/>
          <a:p>
            <a:pPr lvl="0"/>
            <a:r>
              <a:rPr lang="en-US" sz="2800" b="1" dirty="0">
                <a:solidFill>
                  <a:srgbClr val="F26548"/>
                </a:solidFill>
                <a:latin typeface="Sitka Small" panose="02000505000000020004" pitchFamily="2" charset="0"/>
                <a:ea typeface="Source Sans Pro" panose="020B0503030403020204" pitchFamily="34" charset="0"/>
              </a:rPr>
              <a:t>Helper</a:t>
            </a:r>
            <a:endParaRPr lang="vi-VN" sz="2800" dirty="0">
              <a:solidFill>
                <a:prstClr val="black"/>
              </a:solidFill>
              <a:latin typeface="Sitka Small" panose="02000505000000020004" pitchFamily="2" charset="0"/>
              <a:ea typeface="Source Sans Pro" panose="020B0503030403020204" pitchFamily="34" charset="0"/>
            </a:endParaRPr>
          </a:p>
        </p:txBody>
      </p:sp>
      <p:pic>
        <p:nvPicPr>
          <p:cNvPr id="4" name="Track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05204" y="424674"/>
            <a:ext cx="406400" cy="406400"/>
          </a:xfrm>
          <a:prstGeom prst="rect">
            <a:avLst/>
          </a:prstGeom>
        </p:spPr>
      </p:pic>
      <p:pic>
        <p:nvPicPr>
          <p:cNvPr id="5" name="Picture 4"/>
          <p:cNvPicPr>
            <a:picLocks noChangeAspect="1"/>
          </p:cNvPicPr>
          <p:nvPr/>
        </p:nvPicPr>
        <p:blipFill>
          <a:blip r:embed="rId6"/>
          <a:stretch>
            <a:fillRect/>
          </a:stretch>
        </p:blipFill>
        <p:spPr>
          <a:xfrm>
            <a:off x="10955661" y="12777"/>
            <a:ext cx="1152837" cy="981817"/>
          </a:xfrm>
          <a:prstGeom prst="rect">
            <a:avLst/>
          </a:prstGeom>
        </p:spPr>
      </p:pic>
    </p:spTree>
    <p:extLst>
      <p:ext uri="{BB962C8B-B14F-4D97-AF65-F5344CB8AC3E}">
        <p14:creationId xmlns:p14="http://schemas.microsoft.com/office/powerpoint/2010/main" val="141971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6"/>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arn(inVertical)">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999"/>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9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97682" fill="hold"/>
                                        <p:tgtEl>
                                          <p:spTgt spid="4"/>
                                        </p:tgtEl>
                                      </p:cBhvr>
                                    </p:cmd>
                                  </p:childTnLst>
                                </p:cTn>
                              </p:par>
                            </p:childTnLst>
                          </p:cTn>
                        </p:par>
                      </p:childTnLst>
                    </p:cTn>
                  </p:par>
                </p:childTnLst>
              </p:cTn>
              <p:nextCondLst>
                <p:cond evt="onClick" delay="0">
                  <p:tgtEl>
                    <p:spTgt spid="4"/>
                  </p:tgtEl>
                </p:cond>
              </p:nextCondLst>
            </p:seq>
            <p:audio>
              <p:cMediaNode vol="80000">
                <p:cTn id="27" fill="hold" display="0">
                  <p:stCondLst>
                    <p:cond delay="indefinite"/>
                  </p:stCondLst>
                  <p:endCondLst>
                    <p:cond evt="onStopAudio" delay="0">
                      <p:tgtEl>
                        <p:sldTgt/>
                      </p:tgtEl>
                    </p:cond>
                  </p:endCondLst>
                </p:cTn>
                <p:tgtEl>
                  <p:spTgt spid="4"/>
                </p:tgtEl>
              </p:cMediaNode>
            </p:audio>
          </p:childTnLst>
        </p:cTn>
      </p:par>
    </p:tnLst>
    <p:bldLst>
      <p:bldP spid="6" grpId="0"/>
      <p:bldP spid="7" grpId="0"/>
      <p:bldP spid="8" grpId="0"/>
      <p:bldP spid="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52137" y="407315"/>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again and tick T (True) or F (False).</a:t>
            </a:r>
          </a:p>
        </p:txBody>
      </p:sp>
      <p:sp>
        <p:nvSpPr>
          <p:cNvPr id="16" name="Rounded Rectangle 15"/>
          <p:cNvSpPr/>
          <p:nvPr/>
        </p:nvSpPr>
        <p:spPr>
          <a:xfrm>
            <a:off x="596746" y="38684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49531" y="28420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2" name="Track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32399" y="284205"/>
            <a:ext cx="406400" cy="406400"/>
          </a:xfrm>
          <a:prstGeom prst="rect">
            <a:avLst/>
          </a:prstGeom>
        </p:spPr>
      </p:pic>
      <p:sp>
        <p:nvSpPr>
          <p:cNvPr id="5" name="Rectangle 4"/>
          <p:cNvSpPr/>
          <p:nvPr/>
        </p:nvSpPr>
        <p:spPr>
          <a:xfrm>
            <a:off x="559180" y="2982759"/>
            <a:ext cx="9273219" cy="1384995"/>
          </a:xfrm>
          <a:prstGeom prst="rect">
            <a:avLst/>
          </a:prstGeom>
        </p:spPr>
        <p:txBody>
          <a:bodyPr wrap="square">
            <a:spAutoFit/>
          </a:bodyPr>
          <a:lstStyle/>
          <a:p>
            <a:endParaRPr lang="en-US" sz="2800" dirty="0"/>
          </a:p>
          <a:p>
            <a:endParaRPr lang="en-US" sz="2800" dirty="0"/>
          </a:p>
          <a:p>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3506813205"/>
              </p:ext>
            </p:extLst>
          </p:nvPr>
        </p:nvGraphicFramePr>
        <p:xfrm>
          <a:off x="559180" y="1246056"/>
          <a:ext cx="10629930" cy="4033012"/>
        </p:xfrm>
        <a:graphic>
          <a:graphicData uri="http://schemas.openxmlformats.org/drawingml/2006/table">
            <a:tbl>
              <a:tblPr firstRow="1" bandRow="1">
                <a:tableStyleId>{5C22544A-7EE6-4342-B048-85BDC9FD1C3A}</a:tableStyleId>
              </a:tblPr>
              <a:tblGrid>
                <a:gridCol w="9056873">
                  <a:extLst>
                    <a:ext uri="{9D8B030D-6E8A-4147-A177-3AD203B41FA5}">
                      <a16:colId xmlns:a16="http://schemas.microsoft.com/office/drawing/2014/main" val="3573763549"/>
                    </a:ext>
                  </a:extLst>
                </a:gridCol>
                <a:gridCol w="797245">
                  <a:extLst>
                    <a:ext uri="{9D8B030D-6E8A-4147-A177-3AD203B41FA5}">
                      <a16:colId xmlns:a16="http://schemas.microsoft.com/office/drawing/2014/main" val="2479789885"/>
                    </a:ext>
                  </a:extLst>
                </a:gridCol>
                <a:gridCol w="775812">
                  <a:extLst>
                    <a:ext uri="{9D8B030D-6E8A-4147-A177-3AD203B41FA5}">
                      <a16:colId xmlns:a16="http://schemas.microsoft.com/office/drawing/2014/main" val="3181590633"/>
                    </a:ext>
                  </a:extLst>
                </a:gridCol>
              </a:tblGrid>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endParaRPr lang="en-US" sz="2800" dirty="0" smtClean="0"/>
                    </a:p>
                  </a:txBody>
                  <a:tcPr>
                    <a:solidFill>
                      <a:schemeClr val="accent6">
                        <a:lumMod val="40000"/>
                        <a:lumOff val="60000"/>
                      </a:schemeClr>
                    </a:solidFill>
                  </a:tcPr>
                </a:tc>
                <a:tc>
                  <a:txBody>
                    <a:bodyPr/>
                    <a:lstStyle/>
                    <a:p>
                      <a:r>
                        <a:rPr lang="en-US" sz="2800" b="1" dirty="0" smtClean="0">
                          <a:solidFill>
                            <a:srgbClr val="C00000"/>
                          </a:solidFill>
                        </a:rPr>
                        <a:t>T</a:t>
                      </a:r>
                      <a:endParaRPr lang="en-US" sz="2800" b="1" dirty="0">
                        <a:solidFill>
                          <a:srgbClr val="C00000"/>
                        </a:solidFill>
                      </a:endParaRPr>
                    </a:p>
                  </a:txBody>
                  <a:tcPr>
                    <a:solidFill>
                      <a:schemeClr val="accent6">
                        <a:lumMod val="40000"/>
                        <a:lumOff val="60000"/>
                      </a:schemeClr>
                    </a:solidFill>
                  </a:tcPr>
                </a:tc>
                <a:tc>
                  <a:txBody>
                    <a:bodyPr/>
                    <a:lstStyle/>
                    <a:p>
                      <a:r>
                        <a:rPr lang="en-US" sz="2800" b="1" dirty="0" smtClean="0">
                          <a:solidFill>
                            <a:srgbClr val="C00000"/>
                          </a:solidFill>
                        </a:rPr>
                        <a:t> F</a:t>
                      </a:r>
                      <a:endParaRPr lang="en-US" sz="2800" b="1" dirty="0">
                        <a:solidFill>
                          <a:srgbClr val="C00000"/>
                        </a:solidFill>
                      </a:endParaRPr>
                    </a:p>
                  </a:txBody>
                  <a:tcPr>
                    <a:solidFill>
                      <a:schemeClr val="accent6">
                        <a:lumMod val="40000"/>
                        <a:lumOff val="60000"/>
                      </a:schemeClr>
                    </a:solidFill>
                  </a:tcPr>
                </a:tc>
                <a:extLst>
                  <a:ext uri="{0D108BD9-81ED-4DB2-BD59-A6C34878D82A}">
                    <a16:rowId xmlns:a16="http://schemas.microsoft.com/office/drawing/2014/main" val="4149516875"/>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800" b="1" dirty="0" smtClean="0">
                          <a:solidFill>
                            <a:srgbClr val="C00000"/>
                          </a:solidFill>
                        </a:rPr>
                        <a:t>1. </a:t>
                      </a:r>
                      <a:r>
                        <a:rPr lang="en-US" sz="2800" dirty="0" err="1" smtClean="0"/>
                        <a:t>Mr</a:t>
                      </a:r>
                      <a:r>
                        <a:rPr lang="en-US" sz="2800" dirty="0" smtClean="0"/>
                        <a:t> </a:t>
                      </a:r>
                      <a:r>
                        <a:rPr lang="en-US" sz="2800" dirty="0" err="1" smtClean="0"/>
                        <a:t>Vinh</a:t>
                      </a:r>
                      <a:r>
                        <a:rPr lang="en-US" sz="2800" dirty="0" smtClean="0"/>
                        <a:t> wears an orange uniform.</a:t>
                      </a:r>
                    </a:p>
                  </a:txBody>
                  <a:tcPr/>
                </a:tc>
                <a:tc>
                  <a:txBody>
                    <a:bodyPr/>
                    <a:lstStyle/>
                    <a:p>
                      <a:endParaRPr lang="en-US" sz="2800" b="1">
                        <a:solidFill>
                          <a:srgbClr val="C00000"/>
                        </a:solidFill>
                      </a:endParaRPr>
                    </a:p>
                  </a:txBody>
                  <a:tcPr/>
                </a:tc>
                <a:tc>
                  <a:txBody>
                    <a:bodyPr/>
                    <a:lstStyle/>
                    <a:p>
                      <a:endParaRPr lang="en-US" sz="2800" b="1" dirty="0">
                        <a:solidFill>
                          <a:srgbClr val="C00000"/>
                        </a:solidFill>
                      </a:endParaRPr>
                    </a:p>
                  </a:txBody>
                  <a:tcPr/>
                </a:tc>
                <a:extLst>
                  <a:ext uri="{0D108BD9-81ED-4DB2-BD59-A6C34878D82A}">
                    <a16:rowId xmlns:a16="http://schemas.microsoft.com/office/drawing/2014/main" val="2533045796"/>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800" b="1" dirty="0" smtClean="0">
                          <a:solidFill>
                            <a:srgbClr val="C00000"/>
                          </a:solidFill>
                        </a:rPr>
                        <a:t>2. </a:t>
                      </a:r>
                      <a:r>
                        <a:rPr lang="en-US" sz="2800" dirty="0" smtClean="0"/>
                        <a:t>He arrives at </a:t>
                      </a:r>
                      <a:r>
                        <a:rPr lang="en-US" sz="2800" dirty="0" err="1" smtClean="0"/>
                        <a:t>Mi's</a:t>
                      </a:r>
                      <a:r>
                        <a:rPr lang="en-US" sz="2800" dirty="0" smtClean="0"/>
                        <a:t> </a:t>
                      </a:r>
                      <a:r>
                        <a:rPr lang="en-US" sz="2800" dirty="0" err="1" smtClean="0"/>
                        <a:t>neighbourhood</a:t>
                      </a:r>
                      <a:r>
                        <a:rPr lang="en-US" sz="2800" dirty="0" smtClean="0"/>
                        <a:t> at 9 p.m. every day.</a:t>
                      </a:r>
                    </a:p>
                  </a:txBody>
                  <a:tcPr/>
                </a:tc>
                <a:tc>
                  <a:txBody>
                    <a:bodyPr/>
                    <a:lstStyle/>
                    <a:p>
                      <a:endParaRPr lang="en-US" sz="2800" b="1">
                        <a:solidFill>
                          <a:srgbClr val="C00000"/>
                        </a:solidFill>
                      </a:endParaRPr>
                    </a:p>
                  </a:txBody>
                  <a:tcPr/>
                </a:tc>
                <a:tc>
                  <a:txBody>
                    <a:bodyPr/>
                    <a:lstStyle/>
                    <a:p>
                      <a:endParaRPr lang="en-US" sz="2800" b="1">
                        <a:solidFill>
                          <a:srgbClr val="C00000"/>
                        </a:solidFill>
                      </a:endParaRPr>
                    </a:p>
                  </a:txBody>
                  <a:tcPr/>
                </a:tc>
                <a:extLst>
                  <a:ext uri="{0D108BD9-81ED-4DB2-BD59-A6C34878D82A}">
                    <a16:rowId xmlns:a16="http://schemas.microsoft.com/office/drawing/2014/main" val="1234993442"/>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800" b="1" dirty="0" smtClean="0">
                          <a:solidFill>
                            <a:srgbClr val="C00000"/>
                          </a:solidFill>
                        </a:rPr>
                        <a:t>3. </a:t>
                      </a:r>
                      <a:r>
                        <a:rPr lang="en-US" sz="2800" dirty="0" smtClean="0"/>
                        <a:t>He instructs people to put rubbish in two types of bins.</a:t>
                      </a:r>
                    </a:p>
                  </a:txBody>
                  <a:tcPr/>
                </a:tc>
                <a:tc>
                  <a:txBody>
                    <a:bodyPr/>
                    <a:lstStyle/>
                    <a:p>
                      <a:endParaRPr lang="en-US" sz="2800" b="1">
                        <a:solidFill>
                          <a:srgbClr val="C00000"/>
                        </a:solidFill>
                      </a:endParaRPr>
                    </a:p>
                  </a:txBody>
                  <a:tcPr/>
                </a:tc>
                <a:tc>
                  <a:txBody>
                    <a:bodyPr/>
                    <a:lstStyle/>
                    <a:p>
                      <a:endParaRPr lang="en-US" sz="2800" b="1">
                        <a:solidFill>
                          <a:srgbClr val="C00000"/>
                        </a:solidFill>
                      </a:endParaRPr>
                    </a:p>
                  </a:txBody>
                  <a:tcPr/>
                </a:tc>
                <a:extLst>
                  <a:ext uri="{0D108BD9-81ED-4DB2-BD59-A6C34878D82A}">
                    <a16:rowId xmlns:a16="http://schemas.microsoft.com/office/drawing/2014/main" val="547621678"/>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800" b="1" dirty="0" smtClean="0">
                          <a:solidFill>
                            <a:srgbClr val="C00000"/>
                          </a:solidFill>
                        </a:rPr>
                        <a:t>4. </a:t>
                      </a:r>
                      <a:r>
                        <a:rPr lang="en-US" sz="2800" dirty="0" smtClean="0"/>
                        <a:t>He shares information about his work and the importance of sorting rubbish.</a:t>
                      </a:r>
                    </a:p>
                  </a:txBody>
                  <a:tcPr/>
                </a:tc>
                <a:tc>
                  <a:txBody>
                    <a:bodyPr/>
                    <a:lstStyle/>
                    <a:p>
                      <a:endParaRPr lang="en-US" sz="2800" b="1">
                        <a:solidFill>
                          <a:srgbClr val="C00000"/>
                        </a:solidFill>
                      </a:endParaRPr>
                    </a:p>
                  </a:txBody>
                  <a:tcPr/>
                </a:tc>
                <a:tc>
                  <a:txBody>
                    <a:bodyPr/>
                    <a:lstStyle/>
                    <a:p>
                      <a:endParaRPr lang="en-US" sz="2800" b="1" dirty="0">
                        <a:solidFill>
                          <a:srgbClr val="C00000"/>
                        </a:solidFill>
                      </a:endParaRPr>
                    </a:p>
                  </a:txBody>
                  <a:tcPr/>
                </a:tc>
                <a:extLst>
                  <a:ext uri="{0D108BD9-81ED-4DB2-BD59-A6C34878D82A}">
                    <a16:rowId xmlns:a16="http://schemas.microsoft.com/office/drawing/2014/main" val="3262202411"/>
                  </a:ext>
                </a:extLst>
              </a:tr>
            </a:tbl>
          </a:graphicData>
        </a:graphic>
      </p:graphicFrame>
      <p:sp>
        <p:nvSpPr>
          <p:cNvPr id="13" name="TextBox 12">
            <a:extLst>
              <a:ext uri="{FF2B5EF4-FFF2-40B4-BE49-F238E27FC236}">
                <a16:creationId xmlns:a16="http://schemas.microsoft.com/office/drawing/2014/main" id="{31766129-C334-461B-88FC-AFCDD798797F}"/>
              </a:ext>
            </a:extLst>
          </p:cNvPr>
          <p:cNvSpPr txBox="1"/>
          <p:nvPr/>
        </p:nvSpPr>
        <p:spPr>
          <a:xfrm>
            <a:off x="10487063" y="1920930"/>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4" name="TextBox 13">
            <a:extLst>
              <a:ext uri="{FF2B5EF4-FFF2-40B4-BE49-F238E27FC236}">
                <a16:creationId xmlns:a16="http://schemas.microsoft.com/office/drawing/2014/main" id="{31766129-C334-461B-88FC-AFCDD798797F}"/>
              </a:ext>
            </a:extLst>
          </p:cNvPr>
          <p:cNvSpPr txBox="1"/>
          <p:nvPr/>
        </p:nvSpPr>
        <p:spPr>
          <a:xfrm>
            <a:off x="10478733" y="2628816"/>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5" name="TextBox 14">
            <a:extLst>
              <a:ext uri="{FF2B5EF4-FFF2-40B4-BE49-F238E27FC236}">
                <a16:creationId xmlns:a16="http://schemas.microsoft.com/office/drawing/2014/main" id="{31766129-C334-461B-88FC-AFCDD798797F}"/>
              </a:ext>
            </a:extLst>
          </p:cNvPr>
          <p:cNvSpPr txBox="1"/>
          <p:nvPr/>
        </p:nvSpPr>
        <p:spPr>
          <a:xfrm>
            <a:off x="9703643" y="3336702"/>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8" name="TextBox 17">
            <a:extLst>
              <a:ext uri="{FF2B5EF4-FFF2-40B4-BE49-F238E27FC236}">
                <a16:creationId xmlns:a16="http://schemas.microsoft.com/office/drawing/2014/main" id="{31766129-C334-461B-88FC-AFCDD798797F}"/>
              </a:ext>
            </a:extLst>
          </p:cNvPr>
          <p:cNvSpPr txBox="1"/>
          <p:nvPr/>
        </p:nvSpPr>
        <p:spPr>
          <a:xfrm>
            <a:off x="9752673" y="4398531"/>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pic>
        <p:nvPicPr>
          <p:cNvPr id="19" name="Picture 18"/>
          <p:cNvPicPr>
            <a:picLocks noChangeAspect="1"/>
          </p:cNvPicPr>
          <p:nvPr/>
        </p:nvPicPr>
        <p:blipFill>
          <a:blip r:embed="rId6"/>
          <a:stretch>
            <a:fillRect/>
          </a:stretch>
        </p:blipFill>
        <p:spPr>
          <a:xfrm>
            <a:off x="10867400" y="85936"/>
            <a:ext cx="1152837" cy="981817"/>
          </a:xfrm>
          <a:prstGeom prst="rect">
            <a:avLst/>
          </a:prstGeom>
        </p:spPr>
      </p:pic>
    </p:spTree>
    <p:extLst>
      <p:ext uri="{BB962C8B-B14F-4D97-AF65-F5344CB8AC3E}">
        <p14:creationId xmlns:p14="http://schemas.microsoft.com/office/powerpoint/2010/main" val="252518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91036" fill="hold"/>
                                        <p:tgtEl>
                                          <p:spTgt spid="2"/>
                                        </p:tgtEl>
                                      </p:cBhvr>
                                    </p:cmd>
                                  </p:childTnLst>
                                </p:cTn>
                              </p:par>
                            </p:childTnLst>
                          </p:cTn>
                        </p:par>
                      </p:childTnLst>
                    </p:cTn>
                  </p:par>
                </p:childTnLst>
              </p:cTn>
              <p:nextCondLst>
                <p:cond evt="onClick" delay="0">
                  <p:tgtEl>
                    <p:spTgt spid="2"/>
                  </p:tgtEl>
                </p:cond>
              </p:nextCondLst>
            </p:seq>
            <p:audio>
              <p:cMediaNode vol="80000">
                <p:cTn id="24"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96354" y="78709"/>
            <a:ext cx="2518638" cy="522259"/>
          </a:xfrm>
          <a:prstGeom prst="rect">
            <a:avLst/>
          </a:prstGeom>
          <a:solidFill>
            <a:schemeClr val="accent3"/>
          </a:solidFill>
        </p:spPr>
        <p:txBody>
          <a:bodyPr wrap="none">
            <a:spAutoFit/>
          </a:bodyPr>
          <a:lstStyle/>
          <a:p>
            <a:pPr marL="170180" indent="-171450">
              <a:lnSpc>
                <a:spcPct val="107000"/>
              </a:lnSpc>
              <a:buFont typeface="Wingdings" panose="05000000000000000000" pitchFamily="2" charset="2"/>
              <a:buChar char="v"/>
            </a:pPr>
            <a:r>
              <a:rPr lang="en-US" sz="2800" b="1" i="1" dirty="0">
                <a:solidFill>
                  <a:srgbClr val="C00000"/>
                </a:solidFill>
                <a:latin typeface="Times New Roman" panose="02020603050405020304" pitchFamily="18" charset="0"/>
                <a:ea typeface="Times New Roman" panose="02020603050405020304" pitchFamily="18" charset="0"/>
              </a:rPr>
              <a:t>Audio script: </a:t>
            </a:r>
            <a:endParaRPr lang="en-US" sz="2800" dirty="0">
              <a:solidFill>
                <a:srgbClr val="C000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1120877" y="844921"/>
            <a:ext cx="10255046" cy="3785652"/>
          </a:xfrm>
          <a:prstGeom prst="rect">
            <a:avLst/>
          </a:prstGeom>
        </p:spPr>
        <p:txBody>
          <a:bodyPr wrap="square">
            <a:spAutoFit/>
          </a:bodyPr>
          <a:lstStyle/>
          <a:p>
            <a:r>
              <a:rPr lang="en-US" sz="2400" i="1" dirty="0"/>
              <a:t>This is An </a:t>
            </a:r>
            <a:r>
              <a:rPr lang="en-US" sz="2400" i="1" dirty="0" err="1"/>
              <a:t>Binh</a:t>
            </a:r>
            <a:r>
              <a:rPr lang="en-US" sz="2400" i="1" dirty="0"/>
              <a:t> commune radio station. In today's special </a:t>
            </a:r>
            <a:r>
              <a:rPr lang="en-US" sz="2400" i="1" dirty="0" err="1"/>
              <a:t>programme</a:t>
            </a:r>
            <a:r>
              <a:rPr lang="en-US" sz="2400" i="1" dirty="0"/>
              <a:t>, we will share with you a piece of writing which won first prize in our writing contest test called “My </a:t>
            </a:r>
            <a:r>
              <a:rPr lang="en-US" sz="2400" i="1" dirty="0" err="1"/>
              <a:t>favourite</a:t>
            </a:r>
            <a:r>
              <a:rPr lang="en-US" sz="2400" i="1" dirty="0"/>
              <a:t> community helper”. This was written by </a:t>
            </a:r>
            <a:r>
              <a:rPr lang="en-US" sz="2400" i="1" dirty="0" err="1"/>
              <a:t>Mi</a:t>
            </a:r>
            <a:r>
              <a:rPr lang="en-US" sz="2400" i="1" dirty="0"/>
              <a:t>, a grade nine student. There are many great community helpers in our </a:t>
            </a:r>
            <a:r>
              <a:rPr lang="en-US" sz="2400" i="1" dirty="0" err="1"/>
              <a:t>neighbourhood</a:t>
            </a:r>
            <a:r>
              <a:rPr lang="en-US" sz="2400" i="1" dirty="0"/>
              <a:t>. But my </a:t>
            </a:r>
            <a:r>
              <a:rPr lang="en-US" sz="2400" i="1" dirty="0" err="1"/>
              <a:t>favourite</a:t>
            </a:r>
            <a:r>
              <a:rPr lang="en-US" sz="2400" i="1" dirty="0"/>
              <a:t> one is Mr. </a:t>
            </a:r>
            <a:r>
              <a:rPr lang="en-US" sz="2400" i="1" dirty="0" err="1"/>
              <a:t>Vinh</a:t>
            </a:r>
            <a:r>
              <a:rPr lang="en-US" sz="2400" i="1" dirty="0"/>
              <a:t>, the garbage collector. Mr. </a:t>
            </a:r>
            <a:r>
              <a:rPr lang="en-US" sz="2400" i="1" dirty="0" err="1"/>
              <a:t>Vinh</a:t>
            </a:r>
            <a:r>
              <a:rPr lang="en-US" sz="2400" i="1" dirty="0"/>
              <a:t> is a tall and slim man. He usually wears a green uniform with reflective stripes. He is hardworking and responsible. Every day he goes to our </a:t>
            </a:r>
            <a:r>
              <a:rPr lang="en-US" sz="2400" i="1" dirty="0" err="1"/>
              <a:t>neighbourhood</a:t>
            </a:r>
            <a:r>
              <a:rPr lang="en-US" sz="2400" i="1" dirty="0"/>
              <a:t> at 06:00 </a:t>
            </a:r>
            <a:r>
              <a:rPr lang="en-US" sz="2400" i="1" dirty="0" err="1"/>
              <a:t>p.m</a:t>
            </a:r>
            <a:r>
              <a:rPr lang="en-US" sz="2400" i="1" dirty="0"/>
              <a:t> with a garbage cart. He instructs everyone to put garbage in the correct bin, recyclable and </a:t>
            </a:r>
            <a:r>
              <a:rPr lang="en-US" sz="2400" i="1" dirty="0" err="1"/>
              <a:t>nonrecyclable</a:t>
            </a:r>
            <a:r>
              <a:rPr lang="en-US" sz="2400" i="1" dirty="0"/>
              <a:t>, and then goes to the next </a:t>
            </a:r>
            <a:r>
              <a:rPr lang="en-US" sz="2400" i="1" dirty="0" err="1"/>
              <a:t>neighbourhood</a:t>
            </a:r>
            <a:r>
              <a:rPr lang="en-US" sz="2400" i="1" dirty="0"/>
              <a:t> at about 09:00 p.m. He comes back and empties all the bins carefully.</a:t>
            </a:r>
          </a:p>
        </p:txBody>
      </p:sp>
      <p:pic>
        <p:nvPicPr>
          <p:cNvPr id="6" name="Picture 5"/>
          <p:cNvPicPr>
            <a:picLocks noChangeAspect="1"/>
          </p:cNvPicPr>
          <p:nvPr/>
        </p:nvPicPr>
        <p:blipFill>
          <a:blip r:embed="rId2"/>
          <a:stretch>
            <a:fillRect/>
          </a:stretch>
        </p:blipFill>
        <p:spPr>
          <a:xfrm>
            <a:off x="10867400" y="85936"/>
            <a:ext cx="1152837" cy="981817"/>
          </a:xfrm>
          <a:prstGeom prst="rect">
            <a:avLst/>
          </a:prstGeom>
        </p:spPr>
      </p:pic>
      <p:pic>
        <p:nvPicPr>
          <p:cNvPr id="7" name="Picture 6"/>
          <p:cNvPicPr>
            <a:picLocks noChangeAspect="1"/>
          </p:cNvPicPr>
          <p:nvPr/>
        </p:nvPicPr>
        <p:blipFill>
          <a:blip r:embed="rId3"/>
          <a:stretch>
            <a:fillRect/>
          </a:stretch>
        </p:blipFill>
        <p:spPr>
          <a:xfrm>
            <a:off x="244577" y="138694"/>
            <a:ext cx="876300" cy="876300"/>
          </a:xfrm>
          <a:prstGeom prst="rect">
            <a:avLst/>
          </a:prstGeom>
        </p:spPr>
      </p:pic>
    </p:spTree>
    <p:extLst>
      <p:ext uri="{BB962C8B-B14F-4D97-AF65-F5344CB8AC3E}">
        <p14:creationId xmlns:p14="http://schemas.microsoft.com/office/powerpoint/2010/main" val="888830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4189</TotalTime>
  <Words>866</Words>
  <Application>Microsoft Office PowerPoint</Application>
  <PresentationFormat>Widescreen</PresentationFormat>
  <Paragraphs>96</Paragraphs>
  <Slides>18</Slides>
  <Notes>8</Notes>
  <HiddenSlides>0</HiddenSlides>
  <MMClips>3</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18</vt:i4>
      </vt:variant>
    </vt:vector>
  </HeadingPairs>
  <TitlesOfParts>
    <vt:vector size="40" baseType="lpstr">
      <vt:lpstr>Algerian</vt:lpstr>
      <vt:lpstr>Aptos Display</vt:lpstr>
      <vt:lpstr>Arial</vt:lpstr>
      <vt:lpstr>Bahnschrift Light SemiCondensed</vt:lpstr>
      <vt:lpstr>Bauhaus 93</vt:lpstr>
      <vt:lpstr>Berlin Sans FB</vt:lpstr>
      <vt:lpstr>Book Antiqua</vt:lpstr>
      <vt:lpstr>Calibri</vt:lpstr>
      <vt:lpstr>Calibri Light</vt:lpstr>
      <vt:lpstr>Cooper Black</vt:lpstr>
      <vt:lpstr>MV Boli</vt:lpstr>
      <vt:lpstr>Myriad Pro</vt:lpstr>
      <vt:lpstr>OpenSans-Semibold</vt:lpstr>
      <vt:lpstr>Segoe UI Emoji</vt:lpstr>
      <vt:lpstr>Segoe UI Historic</vt:lpstr>
      <vt:lpstr>Sitka Small</vt:lpstr>
      <vt:lpstr>Sitka Subheading</vt:lpstr>
      <vt:lpstr>Source Sans Pro</vt:lpstr>
      <vt:lpstr>Times New Roman</vt:lpstr>
      <vt:lpstr>Wingdings</vt:lpstr>
      <vt:lpstr>Wingdings 2</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ABC</cp:lastModifiedBy>
  <cp:revision>248</cp:revision>
  <dcterms:created xsi:type="dcterms:W3CDTF">2020-12-09T02:04:09Z</dcterms:created>
  <dcterms:modified xsi:type="dcterms:W3CDTF">2025-12-13T13:16:51Z</dcterms:modified>
</cp:coreProperties>
</file>