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355" r:id="rId2"/>
    <p:sldId id="354" r:id="rId3"/>
    <p:sldId id="357" r:id="rId4"/>
    <p:sldId id="279" r:id="rId5"/>
    <p:sldId id="356" r:id="rId6"/>
    <p:sldId id="358" r:id="rId7"/>
    <p:sldId id="256" r:id="rId8"/>
    <p:sldId id="316" r:id="rId9"/>
    <p:sldId id="347" r:id="rId10"/>
    <p:sldId id="349" r:id="rId11"/>
    <p:sldId id="348" r:id="rId12"/>
    <p:sldId id="283" r:id="rId13"/>
    <p:sldId id="359" r:id="rId14"/>
    <p:sldId id="352" r:id="rId15"/>
    <p:sldId id="350" r:id="rId16"/>
    <p:sldId id="327" r:id="rId17"/>
    <p:sldId id="360" r:id="rId18"/>
    <p:sldId id="361" r:id="rId19"/>
    <p:sldId id="362" r:id="rId20"/>
    <p:sldId id="363" r:id="rId21"/>
    <p:sldId id="364" r:id="rId22"/>
    <p:sldId id="365" r:id="rId23"/>
    <p:sldId id="372" r:id="rId24"/>
    <p:sldId id="366" r:id="rId25"/>
    <p:sldId id="367" r:id="rId26"/>
    <p:sldId id="373" r:id="rId27"/>
    <p:sldId id="325" r:id="rId28"/>
    <p:sldId id="368" r:id="rId29"/>
    <p:sldId id="369" r:id="rId30"/>
    <p:sldId id="370" r:id="rId31"/>
    <p:sldId id="371" r:id="rId32"/>
    <p:sldId id="313" r:id="rId33"/>
    <p:sldId id="314" r:id="rId34"/>
    <p:sldId id="330" r:id="rId35"/>
    <p:sldId id="3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66" d="100"/>
          <a:sy n="66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320734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10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6.xml"/><Relationship Id="rId3" Type="http://schemas.openxmlformats.org/officeDocument/2006/relationships/slide" Target="slide23.xml"/><Relationship Id="rId7" Type="http://schemas.openxmlformats.org/officeDocument/2006/relationships/slide" Target="slide24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5.png"/><Relationship Id="rId5" Type="http://schemas.openxmlformats.org/officeDocument/2006/relationships/slide" Target="slide18.xml"/><Relationship Id="rId10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</a:t>
            </a:r>
            <a:r>
              <a:rPr lang="en-GB" sz="5867" b="1" dirty="0" smtClean="0">
                <a:solidFill>
                  <a:srgbClr val="0000FF"/>
                </a:solidFill>
                <a:latin typeface="VNI-Ariston" pitchFamily="2" charset="0"/>
              </a:rPr>
              <a:t>everyone </a:t>
            </a:r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4619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OpenSans"/>
              </a:rPr>
              <a:t>Some 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OpenSans"/>
              </a:rPr>
              <a:t>Some 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740" y="2393005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9745" y="3241906"/>
            <a:ext cx="768485" cy="25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22469" y="3254230"/>
            <a:ext cx="1131650" cy="23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1558" y="4321030"/>
            <a:ext cx="930612" cy="21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2723" y="1874196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27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</a:t>
            </a:r>
            <a:r>
              <a:rPr lang="en-US" sz="2800" b="1" dirty="0" smtClean="0">
                <a:solidFill>
                  <a:schemeClr val="tx1"/>
                </a:solidFill>
              </a:rPr>
              <a:t>about </a:t>
            </a:r>
            <a:r>
              <a:rPr lang="en-US" sz="2800" b="1" dirty="0" err="1" smtClean="0">
                <a:solidFill>
                  <a:schemeClr val="tx1"/>
                </a:solidFill>
              </a:rPr>
              <a:t>Trang’s</a:t>
            </a:r>
            <a:r>
              <a:rPr lang="en-US" sz="2800" b="1" dirty="0" smtClean="0">
                <a:solidFill>
                  <a:schemeClr val="tx1"/>
                </a:solidFill>
              </a:rPr>
              <a:t> leisure activities. Choose </a:t>
            </a:r>
            <a:r>
              <a:rPr lang="en-US" sz="2800" b="1" dirty="0">
                <a:solidFill>
                  <a:schemeClr val="tx1"/>
                </a:solidFill>
              </a:rPr>
              <a:t>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687830" y="184212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451975" y="400924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Game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095" y="-16817"/>
            <a:ext cx="1100198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86500" y="203240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79300" y="203240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16900" y="20324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7300" y="203240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15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386500" y="37850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247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2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79300" y="378500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71" y="1761446"/>
            <a:ext cx="1150064" cy="1496794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100" y="1741461"/>
            <a:ext cx="1339833" cy="1598862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616243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16243" y="388753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16243" y="425134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6243" y="463341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03684" y="500786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16243" y="537597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16243" y="573428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0953130" y="576467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0940571" y="538977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10940571" y="502762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10922565" y="467034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0946394" y="429496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10940571" y="390139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10922565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6719455" y="6428509"/>
            <a:ext cx="1122218" cy="58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632" y="2892145"/>
            <a:ext cx="9457613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EF4B66"/>
                </a:solidFill>
              </a:rPr>
              <a:t> </a:t>
            </a:r>
            <a:r>
              <a:rPr lang="en-US" sz="2800" b="1" dirty="0">
                <a:solidFill>
                  <a:srgbClr val="EF4B66"/>
                </a:solidFill>
              </a:rPr>
              <a:t>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4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2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931" y="2852072"/>
            <a:ext cx="3176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EF4B66"/>
                </a:solidFill>
              </a:rPr>
              <a:t>Her </a:t>
            </a:r>
            <a:r>
              <a:rPr lang="en-US" sz="2800" b="1" dirty="0">
                <a:solidFill>
                  <a:srgbClr val="EF4B66"/>
                </a:solidFill>
              </a:rPr>
              <a:t>brother does.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08" t="11880" r="22608" b="11880"/>
          <a:stretch/>
        </p:blipFill>
        <p:spPr>
          <a:xfrm>
            <a:off x="778373" y="2006600"/>
            <a:ext cx="4064000" cy="3954491"/>
          </a:xfrm>
          <a:prstGeom prst="ellipse">
            <a:avLst/>
          </a:prstGeom>
        </p:spPr>
      </p:pic>
      <p:sp>
        <p:nvSpPr>
          <p:cNvPr id="8" name="Flowchart: Off-page Connector 7"/>
          <p:cNvSpPr/>
          <p:nvPr/>
        </p:nvSpPr>
        <p:spPr>
          <a:xfrm rot="16200000">
            <a:off x="314964" y="3520436"/>
            <a:ext cx="148445" cy="778373"/>
          </a:xfrm>
          <a:prstGeom prst="flowChartOffpageConnector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000" y="3715965"/>
            <a:ext cx="563123" cy="53502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latin typeface="Bahnschrift SemiBold SemiConden" panose="020B0502040204020203" pitchFamily="34" charset="0"/>
              </a:rPr>
              <a:t>spin</a:t>
            </a:r>
            <a:endParaRPr lang="en-US" sz="10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9186" y="737753"/>
            <a:ext cx="10803908" cy="405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02124"/>
                </a:solidFill>
                <a:latin typeface="inherit"/>
              </a:rPr>
              <a:t>Check out the old lesson by spinning the wheel to call out the name</a:t>
            </a:r>
            <a:r>
              <a:rPr lang="en-US" altLang="en-US" sz="800" dirty="0"/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80302" y="44343"/>
            <a:ext cx="20181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768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3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</a:t>
            </a:r>
            <a:r>
              <a:rPr lang="en-US" sz="2800" dirty="0" smtClean="0">
                <a:effectLst/>
                <a:cs typeface="Calibri" panose="020F0502020204030204" pitchFamily="34" charset="0"/>
              </a:rPr>
              <a:t>?</a:t>
            </a:r>
            <a:endParaRPr lang="en-US" sz="2800" dirty="0">
              <a:effectLst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1046" y="2798963"/>
            <a:ext cx="922972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EF4B66"/>
                </a:solidFill>
              </a:rPr>
              <a:t> </a:t>
            </a:r>
            <a:r>
              <a:rPr lang="en-US" sz="2800" b="1" dirty="0">
                <a:solidFill>
                  <a:srgbClr val="EF4B66"/>
                </a:solidFill>
              </a:rPr>
              <a:t>She loves doing DIY projects with her mum the most.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1923683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4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3832" y="2633774"/>
            <a:ext cx="1045723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EF4B66"/>
                </a:solidFill>
              </a:rPr>
              <a:t>Her </a:t>
            </a:r>
            <a:r>
              <a:rPr lang="en-US" sz="2800" b="1" dirty="0">
                <a:solidFill>
                  <a:srgbClr val="EF4B66"/>
                </a:solidFill>
              </a:rPr>
              <a:t>mum teaches her to make her own dresses and doll clothes.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/>
                <a:cs typeface="Calibri" panose="020F0502020204030204" pitchFamily="34" charset="0"/>
              </a:rPr>
              <a:t>5</a:t>
            </a:r>
            <a:r>
              <a:rPr lang="en-US" sz="2800" b="1" dirty="0">
                <a:effectLst/>
                <a:cs typeface="Calibri" panose="020F0502020204030204" pitchFamily="34" charset="0"/>
              </a:rPr>
              <a:t>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Questions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046" y="2769778"/>
            <a:ext cx="937149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rgbClr val="EF4B66"/>
                </a:solidFill>
              </a:rPr>
              <a:t>She </a:t>
            </a:r>
            <a:r>
              <a:rPr lang="en-US" sz="2800" b="1" dirty="0">
                <a:solidFill>
                  <a:srgbClr val="EF4B66"/>
                </a:solidFill>
              </a:rPr>
              <a:t>won the first prize in a costume contest at her school. 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316216" y="6120759"/>
            <a:ext cx="626402" cy="612549"/>
          </a:xfrm>
          <a:prstGeom prst="actionButtonHome">
            <a:avLst/>
          </a:prstGeom>
          <a:solidFill>
            <a:schemeClr val="accent3"/>
          </a:solidFill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832" y="20305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8440" y="2195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25" y="1169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153832" y="824793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</a:rPr>
              <a:t>Keys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225" y="1686528"/>
            <a:ext cx="10521521" cy="71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1. </a:t>
            </a:r>
            <a:r>
              <a:rPr lang="en-US" sz="3000" b="1" dirty="0" smtClean="0">
                <a:solidFill>
                  <a:srgbClr val="EF4B66"/>
                </a:solidFill>
              </a:rPr>
              <a:t> </a:t>
            </a:r>
            <a:r>
              <a:rPr lang="en-US" sz="3000" b="1" dirty="0">
                <a:solidFill>
                  <a:srgbClr val="EF4B66"/>
                </a:solidFill>
              </a:rPr>
              <a:t>She goes for a bike ride, cooks, and does DIY projects.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5512" y="2442501"/>
            <a:ext cx="3770712" cy="710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2. </a:t>
            </a:r>
            <a:r>
              <a:rPr lang="en-US" sz="3000" b="1" dirty="0" smtClean="0">
                <a:solidFill>
                  <a:srgbClr val="EF4B66"/>
                </a:solidFill>
              </a:rPr>
              <a:t>Her </a:t>
            </a:r>
            <a:r>
              <a:rPr lang="en-US" sz="3000" b="1" dirty="0">
                <a:solidFill>
                  <a:srgbClr val="EF4B66"/>
                </a:solidFill>
              </a:rPr>
              <a:t>brother does.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512" y="3218404"/>
            <a:ext cx="10457234" cy="71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3.  </a:t>
            </a:r>
            <a:r>
              <a:rPr lang="en-US" sz="3000" b="1" dirty="0" smtClean="0">
                <a:solidFill>
                  <a:srgbClr val="EF4B66"/>
                </a:solidFill>
              </a:rPr>
              <a:t> </a:t>
            </a:r>
            <a:r>
              <a:rPr lang="en-US" sz="3000" b="1" dirty="0">
                <a:solidFill>
                  <a:srgbClr val="EF4B66"/>
                </a:solidFill>
              </a:rPr>
              <a:t>She loves doing DIY projects with her mum the most.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5511" y="3957068"/>
            <a:ext cx="11185543" cy="71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4.  </a:t>
            </a:r>
            <a:r>
              <a:rPr lang="en-US" sz="3000" b="1" dirty="0" smtClean="0">
                <a:solidFill>
                  <a:srgbClr val="EF4B66"/>
                </a:solidFill>
              </a:rPr>
              <a:t>Her </a:t>
            </a:r>
            <a:r>
              <a:rPr lang="en-US" sz="3000" b="1" dirty="0">
                <a:solidFill>
                  <a:srgbClr val="EF4B66"/>
                </a:solidFill>
              </a:rPr>
              <a:t>mum teaches her to make her own dresses and doll clothes.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5512" y="4695732"/>
            <a:ext cx="114764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5.  </a:t>
            </a:r>
            <a:r>
              <a:rPr lang="en-US" sz="3000" b="1" dirty="0" smtClean="0">
                <a:solidFill>
                  <a:srgbClr val="EF4B66"/>
                </a:solidFill>
              </a:rPr>
              <a:t>She </a:t>
            </a:r>
            <a:r>
              <a:rPr lang="en-US" sz="3000" b="1" dirty="0">
                <a:solidFill>
                  <a:srgbClr val="EF4B66"/>
                </a:solidFill>
              </a:rPr>
              <a:t>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15491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3483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2</a:t>
            </a:r>
            <a:r>
              <a:rPr lang="en-US" sz="2600" b="1" dirty="0"/>
              <a:t>. </a:t>
            </a:r>
            <a:r>
              <a:rPr lang="en-US" sz="2600" dirty="0"/>
              <a:t>Which one do you like </a:t>
            </a:r>
            <a:r>
              <a:rPr lang="en-US" sz="2600" dirty="0" smtClean="0"/>
              <a:t>the most? Why? </a:t>
            </a:r>
          </a:p>
          <a:p>
            <a:endParaRPr lang="en-US" sz="2600" b="1" dirty="0"/>
          </a:p>
          <a:p>
            <a:r>
              <a:rPr lang="en-US" sz="2600" b="1" dirty="0" smtClean="0"/>
              <a:t>3</a:t>
            </a:r>
            <a:r>
              <a:rPr lang="en-US" sz="2600" b="1" dirty="0"/>
              <a:t>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966" y="373313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51" y="2094134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 smtClean="0">
                <a:solidFill>
                  <a:srgbClr val="EF4B66"/>
                </a:solidFill>
              </a:rPr>
              <a:t>We </a:t>
            </a:r>
            <a:r>
              <a:rPr lang="en-US" sz="2600" i="1" dirty="0">
                <a:solidFill>
                  <a:srgbClr val="EF4B66"/>
                </a:solidFill>
              </a:rPr>
              <a:t>usually……………………………....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66" y="2890207"/>
            <a:ext cx="111735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i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600" i="1" dirty="0" smtClean="0">
                <a:solidFill>
                  <a:srgbClr val="EF4B66"/>
                </a:solidFill>
              </a:rPr>
              <a:t>The </a:t>
            </a:r>
            <a:r>
              <a:rPr lang="en-US" sz="2600" i="1" dirty="0">
                <a:solidFill>
                  <a:srgbClr val="EF4B66"/>
                </a:solidFill>
              </a:rPr>
              <a:t>leisure activity I like the most is </a:t>
            </a:r>
            <a:r>
              <a:rPr lang="en-US" sz="2600" i="1" dirty="0" smtClean="0">
                <a:solidFill>
                  <a:srgbClr val="EF4B66"/>
                </a:solidFill>
              </a:rPr>
              <a:t>………………….because </a:t>
            </a:r>
            <a:r>
              <a:rPr lang="en-US" sz="2600" i="1" dirty="0">
                <a:solidFill>
                  <a:srgbClr val="EF4B66"/>
                </a:solidFill>
              </a:rPr>
              <a:t>it’s </a:t>
            </a:r>
            <a:r>
              <a:rPr lang="en-US" sz="2600" i="1" dirty="0" smtClean="0">
                <a:solidFill>
                  <a:srgbClr val="EF4B66"/>
                </a:solidFill>
              </a:rPr>
              <a:t>……..………… </a:t>
            </a:r>
            <a:endParaRPr lang="en-US" sz="2600" i="1" dirty="0">
              <a:solidFill>
                <a:srgbClr val="EF4B66"/>
              </a:solidFill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4718"/>
              </p:ext>
            </p:extLst>
          </p:nvPr>
        </p:nvGraphicFramePr>
        <p:xfrm>
          <a:off x="817008" y="457606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x-none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 smtClean="0">
                <a:solidFill>
                  <a:srgbClr val="EF4B66"/>
                </a:solidFill>
              </a:rPr>
              <a:t>We </a:t>
            </a:r>
            <a:r>
              <a:rPr lang="en-US" sz="2600" i="1" dirty="0">
                <a:solidFill>
                  <a:srgbClr val="EF4B66"/>
                </a:solidFill>
              </a:rPr>
              <a:t>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</a:t>
            </a:r>
            <a:r>
              <a:rPr lang="en-US" sz="2800" dirty="0" smtClean="0"/>
              <a:t>ave dinner.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</a:t>
            </a:r>
            <a:r>
              <a:rPr lang="en-US" sz="2800" dirty="0" smtClean="0"/>
              <a:t>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/>
              <a:t>2</a:t>
            </a:r>
            <a:r>
              <a:rPr lang="en-US" sz="2600" b="1" dirty="0"/>
              <a:t>. </a:t>
            </a:r>
            <a:r>
              <a:rPr lang="en-US" sz="2600" dirty="0"/>
              <a:t>Which one do you like </a:t>
            </a:r>
            <a:r>
              <a:rPr lang="en-US" sz="2600" dirty="0" smtClean="0"/>
              <a:t>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</a:t>
            </a:r>
            <a:r>
              <a:rPr lang="en-US" sz="2800" i="1" dirty="0" smtClean="0">
                <a:solidFill>
                  <a:srgbClr val="EF4B66"/>
                </a:solidFill>
                <a:latin typeface="OpenSans"/>
              </a:rPr>
              <a:t>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 help me relax</a:t>
            </a:r>
          </a:p>
          <a:p>
            <a:r>
              <a:rPr lang="en-US" sz="2400" i="1" dirty="0" smtClean="0"/>
              <a:t>- reduce stress</a:t>
            </a:r>
          </a:p>
          <a:p>
            <a:r>
              <a:rPr lang="en-US" sz="2400" i="1" dirty="0" smtClean="0"/>
              <a:t>- good </a:t>
            </a:r>
            <a:r>
              <a:rPr lang="en-US" sz="2400" i="1" dirty="0"/>
              <a:t>for my </a:t>
            </a:r>
            <a:r>
              <a:rPr lang="en-US" sz="2400" i="1" dirty="0" smtClean="0"/>
              <a:t>health</a:t>
            </a:r>
          </a:p>
          <a:p>
            <a:r>
              <a:rPr lang="en-US" sz="2400" i="1" dirty="0" smtClean="0"/>
              <a:t>- explore interesting areas</a:t>
            </a:r>
          </a:p>
          <a:p>
            <a:r>
              <a:rPr lang="en-US" sz="2400" i="1" dirty="0" smtClean="0"/>
              <a:t>- make delicious meal</a:t>
            </a:r>
          </a:p>
          <a:p>
            <a:r>
              <a:rPr lang="en-US" sz="2400" i="1" dirty="0" smtClean="0"/>
              <a:t>- spend time together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/>
              <a:t>3</a:t>
            </a:r>
            <a:r>
              <a:rPr lang="en-US" sz="2600" b="1" dirty="0"/>
              <a:t>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</a:t>
            </a:r>
            <a:r>
              <a:rPr lang="en-US" sz="2400" i="1" dirty="0" smtClean="0"/>
              <a:t>the </a:t>
            </a:r>
            <a:r>
              <a:rPr lang="en-US" sz="2400" i="1" dirty="0"/>
              <a:t>relationship is connected</a:t>
            </a:r>
            <a:endParaRPr lang="en-US" sz="2400" i="1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70C0"/>
                </a:solidFill>
                <a:latin typeface="OpenSans"/>
              </a:rPr>
              <a:t>   After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</a:t>
            </a:r>
            <a:r>
              <a:rPr lang="en-US" sz="2800" i="1" dirty="0" smtClean="0">
                <a:solidFill>
                  <a:srgbClr val="0070C0"/>
                </a:solidFill>
                <a:latin typeface="OpenSans"/>
              </a:rPr>
              <a:t>into………………………………….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/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0078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0" y="0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548" y="2607010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47" y="1598537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3893</TotalTime>
  <Words>1184</Words>
  <Application>Microsoft Office PowerPoint</Application>
  <PresentationFormat>Widescreen</PresentationFormat>
  <Paragraphs>233</Paragraphs>
  <Slides>35</Slides>
  <Notes>22</Notes>
  <HiddenSlides>0</HiddenSlides>
  <MMClips>11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.VnArabia</vt:lpstr>
      <vt:lpstr>.VnBahamasB</vt:lpstr>
      <vt:lpstr>.VnTifani HeavyH</vt:lpstr>
      <vt:lpstr>.VnTime</vt:lpstr>
      <vt:lpstr>Arial</vt:lpstr>
      <vt:lpstr>Bahnschrift SemiBold SemiConden</vt:lpstr>
      <vt:lpstr>Calibri</vt:lpstr>
      <vt:lpstr>Calibri Light</vt:lpstr>
      <vt:lpstr>inherit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235</cp:revision>
  <dcterms:created xsi:type="dcterms:W3CDTF">2020-12-09T02:04:09Z</dcterms:created>
  <dcterms:modified xsi:type="dcterms:W3CDTF">2025-12-13T13:14:23Z</dcterms:modified>
</cp:coreProperties>
</file>