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5"/>
  </p:notesMasterIdLst>
  <p:sldIdLst>
    <p:sldId id="334" r:id="rId2"/>
    <p:sldId id="279" r:id="rId3"/>
    <p:sldId id="256" r:id="rId4"/>
    <p:sldId id="276" r:id="rId5"/>
    <p:sldId id="335" r:id="rId6"/>
    <p:sldId id="298" r:id="rId7"/>
    <p:sldId id="327" r:id="rId8"/>
    <p:sldId id="336" r:id="rId9"/>
    <p:sldId id="325" r:id="rId10"/>
    <p:sldId id="313" r:id="rId11"/>
    <p:sldId id="314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3B87CD"/>
    <a:srgbClr val="E0702A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9" autoAdjust="0"/>
    <p:restoredTop sz="94640"/>
  </p:normalViewPr>
  <p:slideViewPr>
    <p:cSldViewPr snapToGrid="0" showGuides="1">
      <p:cViewPr varScale="1">
        <p:scale>
          <a:sx n="66" d="100"/>
          <a:sy n="66" d="100"/>
        </p:scale>
        <p:origin x="8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49558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8995" y="1215958"/>
            <a:ext cx="816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GOOD MORNING CLASS !!!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664" y="311415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a </a:t>
            </a:r>
            <a:r>
              <a:rPr lang="en-US" sz="24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penfriend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8104" y="386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889" y="2836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394939" y="5384826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957924" y="1614384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947479" y="4906816"/>
            <a:ext cx="4375459" cy="1046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2315" y="1614384"/>
            <a:ext cx="642025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/>
              <a:t>Hi</a:t>
            </a:r>
            <a:r>
              <a:rPr lang="en-US" sz="2400" b="1" i="1" dirty="0" smtClean="0"/>
              <a:t>,</a:t>
            </a:r>
            <a:endParaRPr lang="en-US" sz="2400" i="1" dirty="0"/>
          </a:p>
          <a:p>
            <a:r>
              <a:rPr lang="en-US" sz="2400" i="1" dirty="0"/>
              <a:t>It’s nice to hear from you </a:t>
            </a:r>
            <a:r>
              <a:rPr lang="en-US" sz="2400" i="1" dirty="0" smtClean="0"/>
              <a:t>again.</a:t>
            </a:r>
          </a:p>
          <a:p>
            <a:r>
              <a:rPr lang="en-US" sz="2400" i="1" dirty="0"/>
              <a:t>Let me tell you about my leisure activities. At the weekend, I usually </a:t>
            </a:r>
            <a:r>
              <a:rPr lang="en-US" sz="2400" i="1" dirty="0" smtClean="0"/>
              <a:t>hang out and talk </a:t>
            </a:r>
            <a:r>
              <a:rPr lang="en-US" sz="2400" i="1" dirty="0"/>
              <a:t>with my close friends. </a:t>
            </a:r>
            <a:r>
              <a:rPr lang="en-US" sz="2400" i="1" dirty="0" smtClean="0"/>
              <a:t>We </a:t>
            </a:r>
            <a:r>
              <a:rPr lang="en-US" sz="2400" i="1" dirty="0"/>
              <a:t>also go swimming </a:t>
            </a:r>
            <a:r>
              <a:rPr lang="en-US" sz="2400" dirty="0"/>
              <a:t>on </a:t>
            </a:r>
            <a:r>
              <a:rPr lang="en-US" sz="2400" i="1" dirty="0"/>
              <a:t>Saturday </a:t>
            </a:r>
            <a:r>
              <a:rPr lang="en-US" sz="2400" i="1" dirty="0" smtClean="0"/>
              <a:t>afternoon</a:t>
            </a:r>
            <a:r>
              <a:rPr lang="en-US" sz="2400" i="1" dirty="0"/>
              <a:t>. This helps us relax and have a lot of </a:t>
            </a:r>
            <a:r>
              <a:rPr lang="en-US" sz="2400" i="1" dirty="0" smtClean="0"/>
              <a:t>fun. Sometimes, </a:t>
            </a:r>
            <a:r>
              <a:rPr lang="en-US" sz="2400" i="1" dirty="0"/>
              <a:t>I always help my mom with housework and cooking meals. </a:t>
            </a:r>
          </a:p>
          <a:p>
            <a:r>
              <a:rPr lang="en-US" sz="2400" i="1" dirty="0"/>
              <a:t>How do you spend your free time? I’m looking forward to your reply</a:t>
            </a:r>
            <a:r>
              <a:rPr lang="en-US" sz="2400" i="1" dirty="0" smtClean="0"/>
              <a:t>.</a:t>
            </a:r>
            <a:endParaRPr lang="en-US" sz="2400" i="1" dirty="0"/>
          </a:p>
          <a:p>
            <a:r>
              <a:rPr lang="en-US" sz="2400" i="1" dirty="0"/>
              <a:t>Bye for now,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207665"/>
            <a:ext cx="51647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45949" y="1541004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4008" y="172751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50" y="1484123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Do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Prepare lesson 7: Looking back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08" y="1085214"/>
            <a:ext cx="2835987" cy="29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8654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68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087989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744416" y="1263436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39621" y="81813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73" y="3305214"/>
            <a:ext cx="2524125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8684" y="4752695"/>
            <a:ext cx="446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Example:</a:t>
            </a:r>
            <a:r>
              <a:rPr lang="en-US" sz="2000" i="1" dirty="0" smtClean="0">
                <a:solidFill>
                  <a:srgbClr val="0070C0"/>
                </a:solidFill>
              </a:rPr>
              <a:t> - Flying the kites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go fishing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listening to music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arranging flowers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                - </a:t>
            </a:r>
            <a:r>
              <a:rPr lang="en-US" sz="2000" i="1" dirty="0">
                <a:solidFill>
                  <a:srgbClr val="0070C0"/>
                </a:solidFill>
              </a:rPr>
              <a:t>t</a:t>
            </a:r>
            <a:r>
              <a:rPr lang="en-US" sz="2000" i="1" dirty="0" smtClean="0">
                <a:solidFill>
                  <a:srgbClr val="0070C0"/>
                </a:solidFill>
              </a:rPr>
              <a:t>aking photos</a:t>
            </a:r>
          </a:p>
          <a:p>
            <a:endParaRPr lang="en-US" sz="2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927286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-2069" r="5202" b="2069"/>
          <a:stretch/>
        </p:blipFill>
        <p:spPr bwMode="auto">
          <a:xfrm>
            <a:off x="7811311" y="2919586"/>
            <a:ext cx="3803515" cy="25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63330" y="2102384"/>
            <a:ext cx="675031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with our friends?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3642" y="2404903"/>
            <a:ext cx="4821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1. </a:t>
            </a:r>
            <a:r>
              <a:rPr lang="vi-VN" sz="2400" i="1" dirty="0" smtClean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going to the </a:t>
            </a:r>
            <a:r>
              <a:rPr lang="vi-VN" sz="2400" i="1" dirty="0" smtClean="0">
                <a:solidFill>
                  <a:srgbClr val="C00000"/>
                </a:solidFill>
              </a:rPr>
              <a:t>cinema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vi-VN" sz="2400" i="1" dirty="0">
                <a:solidFill>
                  <a:srgbClr val="C00000"/>
                </a:solidFill>
              </a:rPr>
              <a:t>- playing </a:t>
            </a:r>
            <a:r>
              <a:rPr lang="vi-VN" sz="2400" i="1" dirty="0" smtClean="0">
                <a:solidFill>
                  <a:srgbClr val="C00000"/>
                </a:solidFill>
              </a:rPr>
              <a:t>sport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vi-VN" sz="2400" i="1" dirty="0">
                <a:solidFill>
                  <a:srgbClr val="C00000"/>
                </a:solidFill>
              </a:rPr>
              <a:t>- going to the </a:t>
            </a:r>
            <a:r>
              <a:rPr lang="vi-VN" sz="2400" i="1" dirty="0" smtClean="0">
                <a:solidFill>
                  <a:srgbClr val="C00000"/>
                </a:solidFill>
              </a:rPr>
              <a:t>park</a:t>
            </a:r>
            <a:endParaRPr lang="vi-VN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- </a:t>
            </a:r>
            <a:r>
              <a:rPr lang="vi-VN" sz="2400" i="1" dirty="0">
                <a:solidFill>
                  <a:srgbClr val="C00000"/>
                </a:solidFill>
              </a:rPr>
              <a:t>having dinner party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- </a:t>
            </a:r>
            <a:r>
              <a:rPr lang="vi-VN" sz="2400" i="1" dirty="0" smtClean="0">
                <a:solidFill>
                  <a:srgbClr val="C00000"/>
                </a:solidFill>
              </a:rPr>
              <a:t>going </a:t>
            </a:r>
            <a:r>
              <a:rPr lang="vi-VN" sz="2400" i="1" dirty="0">
                <a:solidFill>
                  <a:srgbClr val="C00000"/>
                </a:solidFill>
              </a:rPr>
              <a:t>fishing 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- </a:t>
            </a:r>
            <a:r>
              <a:rPr lang="vi-VN" sz="2400" i="1" dirty="0" smtClean="0">
                <a:solidFill>
                  <a:srgbClr val="C00000"/>
                </a:solidFill>
              </a:rPr>
              <a:t>playing </a:t>
            </a:r>
            <a:r>
              <a:rPr lang="vi-VN" sz="2400" i="1" dirty="0">
                <a:solidFill>
                  <a:srgbClr val="C00000"/>
                </a:solidFill>
              </a:rPr>
              <a:t>video </a:t>
            </a:r>
            <a:r>
              <a:rPr lang="vi-VN" sz="2400" i="1" dirty="0" smtClean="0">
                <a:solidFill>
                  <a:srgbClr val="C00000"/>
                </a:solidFill>
              </a:rPr>
              <a:t>games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6856" y="5130232"/>
            <a:ext cx="8740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OpenSans"/>
              </a:rPr>
              <a:t>2.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- connect with other people and become closer with them.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- 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boost your happiness and reduce your stress.</a:t>
            </a:r>
            <a:b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</a:b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  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- improve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OpenSans"/>
              </a:rPr>
              <a:t>your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OpenSans"/>
              </a:rPr>
              <a:t>self-confidence.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   - help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you overcome happy and sad time</a:t>
            </a:r>
          </a:p>
        </p:txBody>
      </p:sp>
    </p:spTree>
    <p:extLst>
      <p:ext uri="{BB962C8B-B14F-4D97-AF65-F5344CB8AC3E}">
        <p14:creationId xmlns:p14="http://schemas.microsoft.com/office/powerpoint/2010/main" val="32564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236" y="551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7842" y="47871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022" y="448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899602" y="130853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35283" y="21802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26491" y="504087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8844" y="100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7627" y="30393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7288" y="4154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3" y="3128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210293"/>
              </p:ext>
            </p:extLst>
          </p:nvPr>
        </p:nvGraphicFramePr>
        <p:xfrm>
          <a:off x="590073" y="146380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874129" y="236988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16743" y="238702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194205" y="307468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17301" y="306669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49831" y="417250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>
                <a:solidFill>
                  <a:srgbClr val="FF0000"/>
                </a:solidFill>
              </a:rPr>
              <a:t>bike ride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10223" y="417345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0875" y="755440"/>
            <a:ext cx="609600" cy="609600"/>
          </a:xfrm>
          <a:prstGeom prst="rect">
            <a:avLst/>
          </a:prstGeom>
        </p:spPr>
      </p:pic>
      <p:sp>
        <p:nvSpPr>
          <p:cNvPr id="3" name="Rounded Rectangle 2">
            <a:hlinkClick r:id="rId6" action="ppaction://hlinksldjump"/>
          </p:cNvPr>
          <p:cNvSpPr/>
          <p:nvPr/>
        </p:nvSpPr>
        <p:spPr>
          <a:xfrm>
            <a:off x="11350121" y="6400800"/>
            <a:ext cx="486383" cy="330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825" y="350357"/>
            <a:ext cx="1125490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When do you usually have free time?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Mark: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I usually have free time at the weekend.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Interviewer: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So how do you spend it?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spend time to connect with my family on Saturdays. We do puzzles, play board games or go camping.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What about Sundays?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I usually spend Sundays with my friends. I have a group of friends and we do lots of things together.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For example?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Sometimes I invite them to my house. We cook our </a:t>
            </a:r>
            <a:r>
              <a:rPr lang="en-US" sz="2400" dirty="0" err="1">
                <a:solidFill>
                  <a:srgbClr val="000000"/>
                </a:solidFill>
                <a:latin typeface="+mj-lt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food and watch a video. It's fun and better than going to the cinema.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Do you do outdoor activities together?</a:t>
            </a:r>
          </a:p>
          <a:p>
            <a:pPr algn="just"/>
            <a:r>
              <a:rPr lang="en-US" sz="2400" b="1" dirty="0">
                <a:solidFill>
                  <a:srgbClr val="000000"/>
                </a:solidFill>
                <a:latin typeface="+mj-lt"/>
              </a:rPr>
              <a:t>Mark: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 Yes, we love spending time outdoors. We go to the park to play volleyball or skateboard. It helps us stay in shape. Sometimes we go for a bike ride around our city. This gives us a chance to see different places in our city.</a:t>
            </a:r>
          </a:p>
          <a:p>
            <a:pPr algn="just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Interviewer: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Thanks for letting us interview you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4476" y="-18975"/>
            <a:ext cx="116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Tapescript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55233"/>
            <a:ext cx="72925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pairs. Ask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393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7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158060" y="2329559"/>
            <a:ext cx="5405572" cy="304698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1. When do you usually have free time? </a:t>
            </a:r>
          </a:p>
          <a:p>
            <a:r>
              <a:rPr lang="en-US" sz="3200" dirty="0"/>
              <a:t>2. What do you usually do with your friends in your free time? </a:t>
            </a:r>
          </a:p>
          <a:p>
            <a:r>
              <a:rPr lang="en-US" sz="32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677995" y="2383238"/>
            <a:ext cx="6354971" cy="310854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1. </a:t>
            </a:r>
            <a:r>
              <a:rPr lang="en-US" sz="2800" i="1" dirty="0">
                <a:latin typeface="Bahnschrift Condensed" panose="020B0502040204020203" pitchFamily="34" charset="0"/>
              </a:rPr>
              <a:t>I often have free time at the weekend.</a:t>
            </a:r>
          </a:p>
          <a:p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2. </a:t>
            </a:r>
            <a:r>
              <a:rPr lang="vi-VN" sz="2800" i="1" dirty="0">
                <a:latin typeface="Bahnschrift Condensed" panose="020B0502040204020203" pitchFamily="34" charset="0"/>
              </a:rPr>
              <a:t>I usually </a:t>
            </a:r>
            <a:r>
              <a:rPr lang="en-US" sz="2800" i="1" dirty="0" smtClean="0">
                <a:latin typeface="Bahnschrift Condensed" panose="020B0502040204020203" pitchFamily="34" charset="0"/>
              </a:rPr>
              <a:t>hang out with my friends.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 smtClean="0">
                <a:latin typeface="Bahnschrift Condensed" panose="020B0502040204020203" pitchFamily="34" charset="0"/>
              </a:rPr>
              <a:t> 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I </a:t>
            </a:r>
            <a:r>
              <a:rPr lang="vi-VN" sz="2800" i="1" dirty="0">
                <a:latin typeface="Bahnschrift Condensed" panose="020B0502040204020203" pitchFamily="34" charset="0"/>
              </a:rPr>
              <a:t>usually play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badminton</a:t>
            </a:r>
            <a:r>
              <a:rPr lang="en-US" sz="2800" i="1" dirty="0">
                <a:latin typeface="Bahnschrift Condensed" panose="020B0502040204020203" pitchFamily="34" charset="0"/>
              </a:rPr>
              <a:t> </a:t>
            </a:r>
            <a:r>
              <a:rPr lang="en-US" sz="2800" i="1" dirty="0" smtClean="0">
                <a:latin typeface="Bahnschrift Condensed" panose="020B0502040204020203" pitchFamily="34" charset="0"/>
              </a:rPr>
              <a:t>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 smtClean="0">
                <a:latin typeface="Bahnschrift Condensed" panose="020B0502040204020203" pitchFamily="34" charset="0"/>
              </a:rPr>
              <a:t> 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I </a:t>
            </a:r>
            <a:r>
              <a:rPr lang="vi-VN" sz="2800" i="1" dirty="0">
                <a:latin typeface="Bahnschrift Condensed" panose="020B0502040204020203" pitchFamily="34" charset="0"/>
              </a:rPr>
              <a:t>usually go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swimming</a:t>
            </a:r>
            <a:r>
              <a:rPr lang="en-US" sz="2800" i="1" dirty="0" smtClean="0">
                <a:latin typeface="Bahnschrift Condensed" panose="020B0502040204020203" pitchFamily="34" charset="0"/>
              </a:rPr>
              <a:t> ………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i="1" dirty="0" smtClean="0">
                <a:latin typeface="Bahnschrift Condensed" panose="020B0502040204020203" pitchFamily="34" charset="0"/>
              </a:rPr>
              <a:t> 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I play </a:t>
            </a:r>
            <a:r>
              <a:rPr lang="vi-VN" sz="2800" i="1" dirty="0">
                <a:latin typeface="Bahnschrift Condensed" panose="020B0502040204020203" pitchFamily="34" charset="0"/>
              </a:rPr>
              <a:t>video </a:t>
            </a:r>
            <a:r>
              <a:rPr lang="vi-VN" sz="2800" i="1" dirty="0" smtClean="0">
                <a:latin typeface="Bahnschrift Condensed" panose="020B0502040204020203" pitchFamily="34" charset="0"/>
              </a:rPr>
              <a:t>games</a:t>
            </a:r>
            <a:r>
              <a:rPr lang="en-US" sz="2800" i="1" dirty="0" smtClean="0">
                <a:latin typeface="Bahnschrift Condensed" panose="020B0502040204020203" pitchFamily="34" charset="0"/>
              </a:rPr>
              <a:t>…………..</a:t>
            </a:r>
            <a:endParaRPr lang="vi-VN" sz="2800" i="1" dirty="0">
              <a:latin typeface="Bahnschrift Condensed" panose="020B0502040204020203" pitchFamily="34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</a:t>
            </a:r>
            <a:r>
              <a:rPr lang="en-US" sz="2800" i="1" dirty="0">
                <a:latin typeface="Bahnschrift Condensed" panose="020B0502040204020203" pitchFamily="34" charset="0"/>
              </a:rPr>
              <a:t>I do these activities because it helps me reduce stresses and it also improves my mental health</a:t>
            </a:r>
            <a:r>
              <a:rPr lang="en-US" sz="2800" i="1" dirty="0" smtClean="0">
                <a:latin typeface="Bahnschrift Condensed" panose="020B0502040204020203" pitchFamily="34" charset="0"/>
              </a:rPr>
              <a:t>.</a:t>
            </a:r>
            <a:endParaRPr lang="en-US" sz="2800" i="1" dirty="0">
              <a:latin typeface="Bahnschrift Condensed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628983" y="157252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6504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Sample answers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3696</TotalTime>
  <Words>815</Words>
  <Application>Microsoft Office PowerPoint</Application>
  <PresentationFormat>Widescreen</PresentationFormat>
  <Paragraphs>118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Bahnschrift Condensed</vt:lpstr>
      <vt:lpstr>Calibri</vt:lpstr>
      <vt:lpstr>Calibri Light</vt:lpstr>
      <vt:lpstr>Cooper Black</vt:lpstr>
      <vt:lpstr>Myriad Pro</vt:lpstr>
      <vt:lpstr>OpenSans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223</cp:revision>
  <dcterms:created xsi:type="dcterms:W3CDTF">2020-12-09T02:04:09Z</dcterms:created>
  <dcterms:modified xsi:type="dcterms:W3CDTF">2025-12-13T13:14:34Z</dcterms:modified>
</cp:coreProperties>
</file>