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83" r:id="rId2"/>
    <p:sldId id="284" r:id="rId3"/>
    <p:sldId id="266" r:id="rId4"/>
    <p:sldId id="282" r:id="rId5"/>
    <p:sldId id="264" r:id="rId6"/>
    <p:sldId id="276" r:id="rId7"/>
    <p:sldId id="275" r:id="rId8"/>
    <p:sldId id="258" r:id="rId9"/>
    <p:sldId id="268" r:id="rId10"/>
    <p:sldId id="277" r:id="rId11"/>
    <p:sldId id="260" r:id="rId12"/>
    <p:sldId id="269" r:id="rId13"/>
    <p:sldId id="261" r:id="rId14"/>
    <p:sldId id="272" r:id="rId15"/>
    <p:sldId id="262" r:id="rId16"/>
    <p:sldId id="263" r:id="rId17"/>
    <p:sldId id="279" r:id="rId18"/>
    <p:sldId id="280" r:id="rId19"/>
    <p:sldId id="27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4" userDrawn="1">
          <p15:clr>
            <a:srgbClr val="A4A3A4"/>
          </p15:clr>
        </p15:guide>
        <p15:guide id="2" pos="11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D6FF"/>
    <a:srgbClr val="97E4FF"/>
    <a:srgbClr val="0D9FA3"/>
    <a:srgbClr val="009999"/>
    <a:srgbClr val="B7ECFF"/>
    <a:srgbClr val="338DCD"/>
    <a:srgbClr val="007635"/>
    <a:srgbClr val="009E47"/>
    <a:srgbClr val="00B0F0"/>
    <a:srgbClr val="00A1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60"/>
  </p:normalViewPr>
  <p:slideViewPr>
    <p:cSldViewPr snapToGrid="0" showGuides="1">
      <p:cViewPr>
        <p:scale>
          <a:sx n="73" d="100"/>
          <a:sy n="73" d="100"/>
        </p:scale>
        <p:origin x="-1236" y="228"/>
      </p:cViewPr>
      <p:guideLst>
        <p:guide orient="horz" pos="2184"/>
        <p:guide pos="11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F1FC7-70F6-402D-BECA-107FEE17B525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89326-CA7F-4AC7-A28A-D38F40EC3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53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8682D8D-8A7F-4BA7-B7DD-DADB53CDF430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02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987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659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691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image" Target="../media/image10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gif"/><Relationship Id="rId12" Type="http://schemas.openxmlformats.org/officeDocument/2006/relationships/image" Target="../media/image9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3.gif"/><Relationship Id="rId11" Type="http://schemas.openxmlformats.org/officeDocument/2006/relationships/image" Target="../media/image8.gif"/><Relationship Id="rId5" Type="http://schemas.openxmlformats.org/officeDocument/2006/relationships/image" Target="../media/image2.gif"/><Relationship Id="rId10" Type="http://schemas.openxmlformats.org/officeDocument/2006/relationships/image" Target="../media/image7.gif"/><Relationship Id="rId4" Type="http://schemas.openxmlformats.org/officeDocument/2006/relationships/image" Target="../media/image1.jpe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051" name="Picture 3" descr="4a54840a_686827f4_1110386_182317034_2_resiz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1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firew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92138"/>
            <a:ext cx="5791200" cy="306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Butterfly 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572000"/>
            <a:ext cx="18288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 descr="AG00130_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577523">
            <a:off x="2532063" y="5324475"/>
            <a:ext cx="4857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 descr="AG00130_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18755">
            <a:off x="5000625" y="5591175"/>
            <a:ext cx="4095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3" descr="AG00130_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759841">
            <a:off x="1873251" y="4852987"/>
            <a:ext cx="7556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4" descr="AG00130_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18755">
            <a:off x="7210425" y="28575"/>
            <a:ext cx="4095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9" descr="images_15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57800"/>
            <a:ext cx="2057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Musi1034.wav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wavAudioFile r:embed="rId1" name="Music Box - Happy Birthday To You.wav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400800"/>
            <a:ext cx="304800" cy="304800"/>
          </a:xfrm>
        </p:spPr>
      </p:pic>
      <p:pic>
        <p:nvPicPr>
          <p:cNvPr id="2060" name="Picture 18" descr="Picture2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725" y="0"/>
            <a:ext cx="4105275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20" descr="Bồ câu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6206">
            <a:off x="-152400" y="304800"/>
            <a:ext cx="2797175" cy="164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62" name="Group 21"/>
          <p:cNvGrpSpPr>
            <a:grpSpLocks/>
          </p:cNvGrpSpPr>
          <p:nvPr/>
        </p:nvGrpSpPr>
        <p:grpSpPr bwMode="auto">
          <a:xfrm>
            <a:off x="0" y="0"/>
            <a:ext cx="9220200" cy="6858000"/>
            <a:chOff x="0" y="0"/>
            <a:chExt cx="5760" cy="4333"/>
          </a:xfrm>
        </p:grpSpPr>
        <p:pic>
          <p:nvPicPr>
            <p:cNvPr id="2065" name="Picture 22" descr="N3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4214"/>
              <a:ext cx="5747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6" name="Picture 23" descr="N3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3562" y="2109"/>
              <a:ext cx="4283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7" name="Picture 24" descr="N3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-2085" y="2122"/>
              <a:ext cx="4283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8" name="Picture 25" descr="N3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0"/>
              <a:ext cx="5747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63" name="Picture 26" descr="WINGS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486400"/>
            <a:ext cx="1676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4" name="Text Box 6"/>
          <p:cNvSpPr txBox="1">
            <a:spLocks noChangeArrowheads="1"/>
          </p:cNvSpPr>
          <p:nvPr/>
        </p:nvSpPr>
        <p:spPr bwMode="auto">
          <a:xfrm>
            <a:off x="914400" y="1295400"/>
            <a:ext cx="7467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dirty="0">
                <a:solidFill>
                  <a:srgbClr val="FFFF00"/>
                </a:solidFill>
                <a:latin typeface="Forte" pitchFamily="66" charset="0"/>
              </a:rPr>
              <a:t>WELCOME TO OUR CLASS</a:t>
            </a:r>
          </a:p>
        </p:txBody>
      </p:sp>
    </p:spTree>
    <p:extLst>
      <p:ext uri="{BB962C8B-B14F-4D97-AF65-F5344CB8AC3E}">
        <p14:creationId xmlns:p14="http://schemas.microsoft.com/office/powerpoint/2010/main" val="7792399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1232" fill="hold"/>
                                        <p:tgtEl>
                                          <p:spTgt spid="30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8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9F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type="title"/>
          </p:nvPr>
        </p:nvSpPr>
        <p:spPr>
          <a:xfrm>
            <a:off x="368709" y="648930"/>
            <a:ext cx="8495070" cy="576661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vi-VN" sz="2000" b="1" u="sng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1</a:t>
            </a:r>
            <a:r>
              <a:rPr lang="vi-VN" sz="2000" b="1" u="sng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. Quy </a:t>
            </a:r>
            <a:r>
              <a:rPr lang="vi-VN" sz="2000" b="1" u="sng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tắc</a:t>
            </a:r>
            <a:r>
              <a:rPr lang="vi-VN" sz="2000" b="1" u="sng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thêm đuôi s/ </a:t>
            </a:r>
            <a:r>
              <a:rPr lang="vi-VN" sz="2000" b="1" u="sng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es</a:t>
            </a:r>
            <a:endParaRPr lang="vi-VN" sz="2000" b="1" u="sng" dirty="0"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sz="20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- </a:t>
            </a:r>
            <a:r>
              <a:rPr lang="vi-VN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Động từ không có dấu hiệu đặc biệt: Thêm </a:t>
            </a:r>
            <a:r>
              <a:rPr lang="vi-VN" sz="2000" b="1" i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-s</a:t>
            </a:r>
            <a:r>
              <a:rPr lang="vi-VN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 vào sau động từ</a:t>
            </a:r>
            <a:br>
              <a:rPr lang="vi-VN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          </a:t>
            </a:r>
            <a:r>
              <a:rPr lang="vi-VN" sz="20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Ví </a:t>
            </a:r>
            <a:r>
              <a:rPr lang="vi-VN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dụ: get - get</a:t>
            </a:r>
            <a:r>
              <a:rPr lang="vi-VN" sz="2000" u="sng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s</a:t>
            </a:r>
            <a:r>
              <a:rPr lang="vi-VN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, take - take</a:t>
            </a:r>
            <a:r>
              <a:rPr lang="vi-VN" sz="2000" u="sng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s</a:t>
            </a:r>
            <a:endParaRPr lang="vi-VN" sz="2000" dirty="0"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sz="20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- </a:t>
            </a:r>
            <a:r>
              <a:rPr lang="vi-VN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Động từ kết thúc bằng các chữ cái </a:t>
            </a:r>
            <a:r>
              <a:rPr lang="vi-VN" sz="2000" b="1" i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-</a:t>
            </a:r>
            <a:r>
              <a:rPr lang="vi-VN" sz="2000" b="1" i="1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ss, -sh, -ch, -x, -o</a:t>
            </a:r>
            <a:r>
              <a:rPr lang="vi-VN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: Thêm </a:t>
            </a:r>
            <a:r>
              <a:rPr lang="vi-VN" sz="2000" b="1" i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-</a:t>
            </a:r>
            <a:r>
              <a:rPr lang="vi-VN" sz="2000" b="1" i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es</a:t>
            </a:r>
            <a:r>
              <a:rPr lang="en-US" sz="2000" b="1" i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/>
            </a:r>
            <a:br>
              <a:rPr lang="en-US" sz="2000" b="1" i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</a:br>
            <a:r>
              <a:rPr lang="en-US" sz="2000" b="1" i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b="1" i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      </a:t>
            </a:r>
            <a:r>
              <a:rPr lang="vi-VN" sz="20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Ví </a:t>
            </a:r>
            <a:r>
              <a:rPr lang="vi-VN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dụ: miss - miss</a:t>
            </a:r>
            <a:r>
              <a:rPr lang="vi-VN" sz="2000" u="sng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es</a:t>
            </a:r>
            <a:r>
              <a:rPr lang="vi-VN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, wash - wash</a:t>
            </a:r>
            <a:r>
              <a:rPr lang="vi-VN" sz="2000" u="sng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es</a:t>
            </a:r>
            <a:r>
              <a:rPr lang="vi-VN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, watch - watch</a:t>
            </a:r>
            <a:r>
              <a:rPr lang="vi-VN" sz="2000" u="sng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es</a:t>
            </a:r>
            <a:r>
              <a:rPr lang="vi-VN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, mix - mix</a:t>
            </a:r>
            <a:r>
              <a:rPr lang="vi-VN" sz="2000" u="sng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es</a:t>
            </a:r>
            <a:r>
              <a:rPr lang="vi-VN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, do - do</a:t>
            </a:r>
            <a:r>
              <a:rPr lang="vi-VN" sz="2000" u="sng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es</a:t>
            </a:r>
            <a:endParaRPr lang="vi-VN" sz="2000" dirty="0"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sz="20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- </a:t>
            </a:r>
            <a:r>
              <a:rPr lang="vi-VN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Động từ kết thúc bằng một phụ âm và </a:t>
            </a:r>
            <a:r>
              <a:rPr lang="vi-VN" sz="2000" b="1" i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-y</a:t>
            </a:r>
            <a:r>
              <a:rPr lang="vi-VN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: Bỏ </a:t>
            </a:r>
            <a:r>
              <a:rPr lang="vi-VN" sz="2000" b="1" i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-y</a:t>
            </a:r>
            <a:r>
              <a:rPr lang="vi-VN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 và thêm </a:t>
            </a:r>
            <a:r>
              <a:rPr lang="vi-VN" sz="2000" b="1" i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-ies</a:t>
            </a:r>
            <a:r>
              <a:rPr lang="vi-VN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/>
            </a:r>
            <a:br>
              <a:rPr lang="vi-VN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      </a:t>
            </a:r>
            <a:r>
              <a:rPr lang="vi-VN" sz="20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Ví </a:t>
            </a:r>
            <a:r>
              <a:rPr lang="vi-VN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dụ: study - studi</a:t>
            </a:r>
            <a:r>
              <a:rPr lang="vi-VN" sz="2000" u="sng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es</a:t>
            </a:r>
            <a:endParaRPr lang="vi-VN" sz="2000" dirty="0"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sz="20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- </a:t>
            </a:r>
            <a:r>
              <a:rPr lang="vi-VN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Động từ kết thúc bằng một nguyên âm và </a:t>
            </a:r>
            <a:r>
              <a:rPr lang="vi-VN" sz="2000" b="1" i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-y</a:t>
            </a:r>
            <a:r>
              <a:rPr lang="vi-VN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: Thêm </a:t>
            </a:r>
            <a:r>
              <a:rPr lang="vi-VN" sz="2000" b="1" i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-s</a:t>
            </a:r>
            <a:r>
              <a:rPr lang="vi-VN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 vào sau động từ</a:t>
            </a:r>
            <a:br>
              <a:rPr lang="vi-VN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        </a:t>
            </a:r>
            <a:r>
              <a:rPr lang="vi-VN" sz="20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Ví </a:t>
            </a:r>
            <a:r>
              <a:rPr lang="vi-VN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dụ: play </a:t>
            </a:r>
            <a:r>
              <a:rPr lang="vi-VN" sz="20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– play</a:t>
            </a:r>
            <a:r>
              <a:rPr lang="vi-VN" sz="2000" u="sng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s</a:t>
            </a:r>
            <a:endParaRPr lang="en-US" sz="2000" u="sng" dirty="0" smtClean="0"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r>
              <a:rPr lang="en-US" sz="2000" b="1" u="sng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2. </a:t>
            </a:r>
            <a:r>
              <a:rPr lang="en-US" sz="2000" b="1" u="sng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Cách</a:t>
            </a:r>
            <a:r>
              <a:rPr lang="en-US" sz="2000" b="1" u="sng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b="1" u="sng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phát</a:t>
            </a:r>
            <a:r>
              <a:rPr lang="en-US" sz="2000" b="1" u="sng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b="1" u="sng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âm</a:t>
            </a:r>
            <a:r>
              <a:rPr lang="en-US" sz="2000" b="1" u="sng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b="1" u="sng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đuôi</a:t>
            </a:r>
            <a:r>
              <a:rPr lang="en-US" sz="2000" b="1" u="sng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s </a:t>
            </a:r>
            <a:r>
              <a:rPr lang="en-US" sz="2000" b="1" u="sng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và</a:t>
            </a:r>
            <a:r>
              <a:rPr lang="en-US" sz="2000" b="1" u="sng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b="1" u="sng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es</a:t>
            </a:r>
            <a:endParaRPr lang="en-US" sz="2000" b="1" u="sng" dirty="0"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	- </a:t>
            </a: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Phát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âm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 </a:t>
            </a:r>
            <a:r>
              <a:rPr lang="en-US" sz="2000" b="1" i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/s/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 </a:t>
            </a: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khi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âm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tận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cùng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động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từ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nguyên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thể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 </a:t>
            </a:r>
            <a:r>
              <a:rPr lang="en-US" sz="2000" b="1" i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/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p/, /t/, /k/, /f/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/>
            </a:r>
            <a:b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</a:b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Ví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dụ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: stop</a:t>
            </a:r>
            <a:r>
              <a:rPr lang="en-US" sz="2000" u="sng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s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 , spot</a:t>
            </a:r>
            <a:r>
              <a:rPr lang="en-US" sz="2000" u="sng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s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 , look</a:t>
            </a:r>
            <a:r>
              <a:rPr lang="en-US" sz="2000" u="sng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s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  , laugh</a:t>
            </a:r>
            <a:r>
              <a:rPr lang="en-US" sz="2000" u="sng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s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r>
              <a:rPr lang="en-US" sz="20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	- </a:t>
            </a: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Phát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âm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 </a:t>
            </a:r>
            <a:r>
              <a:rPr lang="en-US" sz="2000" b="1" i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/</a:t>
            </a:r>
            <a:r>
              <a:rPr lang="en-US" sz="2000" b="1" i="1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ɪz</a:t>
            </a:r>
            <a:r>
              <a:rPr lang="en-US" sz="2000" b="1" i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/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 </a:t>
            </a: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khi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âm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tận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cùng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động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từ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nguyên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thể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 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/s/, /z/, /ʃ/, /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tʃ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/, /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dʒ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/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/>
            </a:r>
            <a:br>
              <a:rPr lang="en-US" sz="2000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</a:b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Ví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dụ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: miss</a:t>
            </a:r>
            <a:r>
              <a:rPr lang="en-US" sz="2000" u="sng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es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  , ris</a:t>
            </a:r>
            <a:r>
              <a:rPr lang="en-US" sz="2000" u="sng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es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  , wash</a:t>
            </a:r>
            <a:r>
              <a:rPr lang="en-US" sz="2000" u="sng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es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 , watch</a:t>
            </a:r>
            <a:r>
              <a:rPr lang="en-US" sz="2000" u="sng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es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  , judg</a:t>
            </a:r>
            <a:r>
              <a:rPr lang="en-US" sz="2000" u="sng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es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r>
              <a:rPr lang="en-US" sz="20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	- </a:t>
            </a: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Phát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âm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 </a:t>
            </a:r>
            <a:r>
              <a:rPr lang="en-US" sz="2000" b="1" i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/z/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 </a:t>
            </a: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khi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âm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tận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cùng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động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từ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nguyên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thể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âm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còn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lại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/>
            </a:r>
            <a:b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</a:b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Ví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dụ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: clean</a:t>
            </a:r>
            <a:r>
              <a:rPr lang="en-US" sz="2000" u="sng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s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 , play</a:t>
            </a:r>
            <a:r>
              <a:rPr lang="en-US" sz="2000" u="sng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s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  , clear</a:t>
            </a:r>
            <a:r>
              <a:rPr lang="en-US" sz="2000" u="sng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s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  , ride</a:t>
            </a:r>
            <a:r>
              <a:rPr lang="en-US" sz="2000" u="sng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s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  , come</a:t>
            </a:r>
            <a:r>
              <a:rPr lang="en-US" sz="2000" u="sng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s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endParaRPr lang="vi-VN" sz="2000" dirty="0"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8709" y="73740"/>
            <a:ext cx="7197213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2000" b="1" u="sng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II Đuôi s/ es của động từ trong thì hiện tại đơn.</a:t>
            </a:r>
            <a:endParaRPr lang="en-GB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27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1023888" y="6676"/>
            <a:ext cx="7099477" cy="83099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spc="-50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Miss </a:t>
            </a:r>
            <a:r>
              <a:rPr lang="en-US" sz="2400" b="1" spc="-50" dirty="0" err="1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Nguyet</a:t>
            </a:r>
            <a:r>
              <a:rPr lang="en-US" sz="2400" b="1" spc="-50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is interviewing </a:t>
            </a:r>
            <a:r>
              <a:rPr lang="en-US" sz="2400" b="1" spc="-50" dirty="0" err="1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Duy</a:t>
            </a:r>
            <a:r>
              <a:rPr lang="en-US" sz="2400" b="1" spc="-50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for the school newsletter. Write the correct form of the verbs.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267" y="2046843"/>
            <a:ext cx="1670413" cy="317754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00083" y="1191499"/>
            <a:ext cx="6902647" cy="555220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0076" y="1600200"/>
            <a:ext cx="60664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>
                <a:solidFill>
                  <a:srgbClr val="00B050"/>
                </a:solidFill>
              </a:rPr>
              <a:t>Miss </a:t>
            </a:r>
            <a:r>
              <a:rPr lang="en-US" sz="2200" b="1" i="1" dirty="0" err="1">
                <a:solidFill>
                  <a:srgbClr val="00B050"/>
                </a:solidFill>
              </a:rPr>
              <a:t>Nguyet</a:t>
            </a:r>
            <a:r>
              <a:rPr lang="en-US" sz="2200" b="1" i="1" dirty="0">
                <a:solidFill>
                  <a:srgbClr val="00B050"/>
                </a:solidFill>
              </a:rPr>
              <a:t>: </a:t>
            </a:r>
            <a:r>
              <a:rPr lang="en-US" sz="2200" dirty="0"/>
              <a:t>Tell us about your new school, </a:t>
            </a:r>
            <a:r>
              <a:rPr lang="en-US" sz="2200" dirty="0" err="1"/>
              <a:t>Duy</a:t>
            </a:r>
            <a:r>
              <a:rPr lang="en-US" sz="2200" dirty="0"/>
              <a:t>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80075" y="2111771"/>
            <a:ext cx="69236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err="1"/>
              <a:t>Duy</a:t>
            </a:r>
            <a:r>
              <a:rPr lang="en-US" sz="2200" b="1" i="1" dirty="0"/>
              <a:t>: </a:t>
            </a:r>
            <a:r>
              <a:rPr lang="en-US" sz="2200" dirty="0"/>
              <a:t> Sure! My school (1.have)            a large playground.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3973840" y="2432385"/>
            <a:ext cx="640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80075" y="2619355"/>
            <a:ext cx="64893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err="1">
                <a:solidFill>
                  <a:srgbClr val="00B050"/>
                </a:solidFill>
              </a:rPr>
              <a:t>Mis</a:t>
            </a:r>
            <a:r>
              <a:rPr lang="en-US" sz="2200" b="1" i="1" dirty="0">
                <a:solidFill>
                  <a:srgbClr val="00B050"/>
                </a:solidFill>
              </a:rPr>
              <a:t> </a:t>
            </a:r>
            <a:r>
              <a:rPr lang="en-US" sz="2200" b="1" i="1" dirty="0" err="1">
                <a:solidFill>
                  <a:srgbClr val="00B050"/>
                </a:solidFill>
              </a:rPr>
              <a:t>Nguyet</a:t>
            </a:r>
            <a:r>
              <a:rPr lang="en-US" sz="2200" b="1" i="1" dirty="0"/>
              <a:t>: </a:t>
            </a:r>
            <a:r>
              <a:rPr lang="en-US" sz="2200" dirty="0"/>
              <a:t>          you (2. have)           any new friends?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908820" y="2916614"/>
            <a:ext cx="640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065280" y="2923634"/>
            <a:ext cx="640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80075" y="3120984"/>
            <a:ext cx="67226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err="1"/>
              <a:t>Duy</a:t>
            </a:r>
            <a:r>
              <a:rPr lang="en-US" sz="2200" b="1" i="1" dirty="0"/>
              <a:t>: </a:t>
            </a:r>
            <a:r>
              <a:rPr lang="en-US" sz="2200" dirty="0"/>
              <a:t> Yes. And I (3. like)           my new friends, </a:t>
            </a:r>
            <a:r>
              <a:rPr lang="en-US" sz="2200" dirty="0" err="1"/>
              <a:t>Vy</a:t>
            </a:r>
            <a:r>
              <a:rPr lang="en-US" sz="2200" dirty="0"/>
              <a:t> and </a:t>
            </a:r>
            <a:r>
              <a:rPr lang="en-US" sz="2200" dirty="0" err="1"/>
              <a:t>Phong</a:t>
            </a:r>
            <a:r>
              <a:rPr lang="en-US" sz="2200" dirty="0"/>
              <a:t>.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3162310" y="3441598"/>
            <a:ext cx="640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80075" y="3958567"/>
            <a:ext cx="67226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err="1">
                <a:solidFill>
                  <a:srgbClr val="00B050"/>
                </a:solidFill>
              </a:rPr>
              <a:t>Mis</a:t>
            </a:r>
            <a:r>
              <a:rPr lang="en-US" sz="2200" b="1" i="1" dirty="0">
                <a:solidFill>
                  <a:srgbClr val="00B050"/>
                </a:solidFill>
              </a:rPr>
              <a:t> </a:t>
            </a:r>
            <a:r>
              <a:rPr lang="en-US" sz="2200" b="1" i="1" dirty="0" err="1">
                <a:solidFill>
                  <a:srgbClr val="00B050"/>
                </a:solidFill>
              </a:rPr>
              <a:t>Nguyet</a:t>
            </a:r>
            <a:r>
              <a:rPr lang="en-US" sz="2200" b="1" i="1" dirty="0"/>
              <a:t>: </a:t>
            </a:r>
            <a:r>
              <a:rPr lang="en-US" sz="2200" dirty="0"/>
              <a:t>          </a:t>
            </a:r>
            <a:r>
              <a:rPr lang="en-US" sz="2200" dirty="0" err="1"/>
              <a:t>Vy</a:t>
            </a:r>
            <a:r>
              <a:rPr lang="en-US" sz="2200" dirty="0"/>
              <a:t> (4. walk)           to school with you?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1908820" y="4255826"/>
            <a:ext cx="640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893830" y="4262846"/>
            <a:ext cx="640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80075" y="4457596"/>
            <a:ext cx="67226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/>
              <a:t>Duy: </a:t>
            </a:r>
            <a:r>
              <a:rPr lang="en-US" sz="2200"/>
              <a:t> Well, we often (5. ride)          our bicycles to school.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2380" y="4778210"/>
            <a:ext cx="640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80075" y="4957070"/>
            <a:ext cx="67226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err="1">
                <a:solidFill>
                  <a:srgbClr val="00B050"/>
                </a:solidFill>
              </a:rPr>
              <a:t>Mis</a:t>
            </a:r>
            <a:r>
              <a:rPr lang="en-US" sz="2200" b="1" i="1" dirty="0">
                <a:solidFill>
                  <a:srgbClr val="00B050"/>
                </a:solidFill>
              </a:rPr>
              <a:t> </a:t>
            </a:r>
            <a:r>
              <a:rPr lang="en-US" sz="2200" b="1" i="1" dirty="0" err="1">
                <a:solidFill>
                  <a:srgbClr val="00B050"/>
                </a:solidFill>
              </a:rPr>
              <a:t>Nguyet</a:t>
            </a:r>
            <a:r>
              <a:rPr lang="en-US" sz="2200" b="1" i="1" dirty="0"/>
              <a:t>: </a:t>
            </a:r>
            <a:r>
              <a:rPr lang="en-US" sz="2200" dirty="0"/>
              <a:t>What time do you go home?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80075" y="5456544"/>
            <a:ext cx="67226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/>
              <a:t>Duy: </a:t>
            </a:r>
            <a:r>
              <a:rPr lang="en-US" sz="2200"/>
              <a:t> I (6. go)           home at 4 p.m. every day. 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1996450" y="5777158"/>
            <a:ext cx="640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80075" y="5955398"/>
            <a:ext cx="67226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err="1">
                <a:solidFill>
                  <a:srgbClr val="00B050"/>
                </a:solidFill>
              </a:rPr>
              <a:t>Mis</a:t>
            </a:r>
            <a:r>
              <a:rPr lang="en-US" sz="2200" b="1" i="1" dirty="0">
                <a:solidFill>
                  <a:srgbClr val="00B050"/>
                </a:solidFill>
              </a:rPr>
              <a:t> </a:t>
            </a:r>
            <a:r>
              <a:rPr lang="en-US" sz="2200" b="1" i="1" dirty="0" err="1">
                <a:solidFill>
                  <a:srgbClr val="00B050"/>
                </a:solidFill>
              </a:rPr>
              <a:t>Nguyet</a:t>
            </a:r>
            <a:r>
              <a:rPr lang="en-US" sz="2200" b="1" i="1" dirty="0"/>
              <a:t>: </a:t>
            </a:r>
            <a:r>
              <a:rPr lang="en-US" sz="2200" dirty="0"/>
              <a:t>Thank you!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9EACEAF-8E3B-49D6-90F4-33524A2A8701}"/>
              </a:ext>
            </a:extLst>
          </p:cNvPr>
          <p:cNvSpPr txBox="1"/>
          <p:nvPr/>
        </p:nvSpPr>
        <p:spPr>
          <a:xfrm>
            <a:off x="3994598" y="2111770"/>
            <a:ext cx="5870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has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E08BF5A-A8DD-4041-A08B-A29E0F14457C}"/>
              </a:ext>
            </a:extLst>
          </p:cNvPr>
          <p:cNvSpPr txBox="1"/>
          <p:nvPr/>
        </p:nvSpPr>
        <p:spPr>
          <a:xfrm>
            <a:off x="1996450" y="2614442"/>
            <a:ext cx="5068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9E47"/>
                </a:solidFill>
              </a:rPr>
              <a:t>Do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04BB34F7-FA98-47E0-BE74-78BCD56A35EB}"/>
              </a:ext>
            </a:extLst>
          </p:cNvPr>
          <p:cNvSpPr txBox="1"/>
          <p:nvPr/>
        </p:nvSpPr>
        <p:spPr>
          <a:xfrm>
            <a:off x="4021790" y="2604282"/>
            <a:ext cx="7439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have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C57ED446-8E3E-4358-868A-00464076C8A3}"/>
              </a:ext>
            </a:extLst>
          </p:cNvPr>
          <p:cNvSpPr txBox="1"/>
          <p:nvPr/>
        </p:nvSpPr>
        <p:spPr>
          <a:xfrm>
            <a:off x="3162309" y="3118209"/>
            <a:ext cx="59215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like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556ADA91-F5D4-4452-AAA0-7D4F70F313E3}"/>
              </a:ext>
            </a:extLst>
          </p:cNvPr>
          <p:cNvSpPr txBox="1"/>
          <p:nvPr/>
        </p:nvSpPr>
        <p:spPr>
          <a:xfrm>
            <a:off x="1849589" y="3958122"/>
            <a:ext cx="76976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Does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258DEDB-9B96-4A0A-B995-84C72A4D908E}"/>
              </a:ext>
            </a:extLst>
          </p:cNvPr>
          <p:cNvSpPr txBox="1"/>
          <p:nvPr/>
        </p:nvSpPr>
        <p:spPr>
          <a:xfrm>
            <a:off x="3861484" y="3958121"/>
            <a:ext cx="7346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walk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759B5F96-1814-479B-A5D7-43C0BE6E67C4}"/>
              </a:ext>
            </a:extLst>
          </p:cNvPr>
          <p:cNvSpPr txBox="1"/>
          <p:nvPr/>
        </p:nvSpPr>
        <p:spPr>
          <a:xfrm>
            <a:off x="3735415" y="4456704"/>
            <a:ext cx="6479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ride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AB0191EF-73A7-4369-89BF-1F01D41DD41A}"/>
              </a:ext>
            </a:extLst>
          </p:cNvPr>
          <p:cNvSpPr txBox="1"/>
          <p:nvPr/>
        </p:nvSpPr>
        <p:spPr>
          <a:xfrm>
            <a:off x="2084029" y="5456544"/>
            <a:ext cx="46487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go</a:t>
            </a: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6" grpId="0"/>
      <p:bldP spid="27" grpId="0"/>
      <p:bldP spid="28" grpId="0"/>
      <p:bldP spid="31" grpId="0"/>
      <p:bldP spid="33" grpId="0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3015" y="1657894"/>
            <a:ext cx="7597970" cy="4354286"/>
          </a:xfrm>
          <a:prstGeom prst="rect">
            <a:avLst/>
          </a:prstGeom>
          <a:solidFill>
            <a:srgbClr val="B7EC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1228" y="139197"/>
            <a:ext cx="1909524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Grammar</a:t>
            </a:r>
          </a:p>
        </p:txBody>
      </p:sp>
      <p:sp>
        <p:nvSpPr>
          <p:cNvPr id="6" name="Rectangle 5"/>
          <p:cNvSpPr/>
          <p:nvPr/>
        </p:nvSpPr>
        <p:spPr>
          <a:xfrm>
            <a:off x="2224997" y="210890"/>
            <a:ext cx="681026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 smtClean="0"/>
              <a:t>+ Adverbs </a:t>
            </a:r>
            <a:r>
              <a:rPr lang="en-US" sz="2600" b="1" dirty="0"/>
              <a:t>of </a:t>
            </a:r>
            <a:r>
              <a:rPr lang="en-US" sz="2600" b="1" dirty="0" smtClean="0"/>
              <a:t>frequency </a:t>
            </a:r>
            <a:r>
              <a:rPr lang="en-US" sz="2600" b="1" i="1" dirty="0" smtClean="0"/>
              <a:t>: (</a:t>
            </a:r>
            <a:r>
              <a:rPr lang="en-US" sz="2600" b="1" i="1" dirty="0" err="1" smtClean="0"/>
              <a:t>trạng</a:t>
            </a:r>
            <a:r>
              <a:rPr lang="en-US" sz="2600" b="1" i="1" dirty="0" smtClean="0"/>
              <a:t> </a:t>
            </a:r>
            <a:r>
              <a:rPr lang="en-US" sz="2600" b="1" i="1" dirty="0" err="1" smtClean="0"/>
              <a:t>từ</a:t>
            </a:r>
            <a:r>
              <a:rPr lang="en-US" sz="2600" b="1" i="1" dirty="0" smtClean="0"/>
              <a:t> </a:t>
            </a:r>
            <a:r>
              <a:rPr lang="en-US" sz="2600" b="1" i="1" dirty="0" err="1" smtClean="0"/>
              <a:t>chỉ</a:t>
            </a:r>
            <a:r>
              <a:rPr lang="en-US" sz="2600" b="1" i="1" dirty="0" smtClean="0"/>
              <a:t> </a:t>
            </a:r>
            <a:r>
              <a:rPr lang="en-US" sz="2600" b="1" i="1" dirty="0" err="1" smtClean="0"/>
              <a:t>tầng</a:t>
            </a:r>
            <a:r>
              <a:rPr lang="en-US" sz="2600" b="1" i="1" dirty="0" smtClean="0"/>
              <a:t> </a:t>
            </a:r>
            <a:r>
              <a:rPr lang="en-US" sz="2600" b="1" i="1" dirty="0" err="1" smtClean="0"/>
              <a:t>suất</a:t>
            </a:r>
            <a:r>
              <a:rPr lang="en-US" sz="2600" b="1" i="1" dirty="0" smtClean="0"/>
              <a:t>)</a:t>
            </a:r>
            <a:endParaRPr lang="en-US" sz="2600" b="1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28" y="1068681"/>
            <a:ext cx="3400323" cy="87013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31969" y="1963863"/>
            <a:ext cx="708006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/>
              <a:t>We use adverbs of frequency to show how often something happens. </a:t>
            </a:r>
          </a:p>
          <a:p>
            <a:pPr algn="just"/>
            <a:r>
              <a:rPr lang="en-US" sz="2800" dirty="0"/>
              <a:t>We often use them with the present simple. </a:t>
            </a:r>
          </a:p>
          <a:p>
            <a:pPr algn="just"/>
            <a:r>
              <a:rPr lang="en-US" sz="2800" dirty="0"/>
              <a:t>We usually place the adverb of frequency </a:t>
            </a:r>
            <a:r>
              <a:rPr lang="en-US" sz="2800" b="1" dirty="0">
                <a:solidFill>
                  <a:srgbClr val="FF0000"/>
                </a:solidFill>
              </a:rPr>
              <a:t>before the main verb</a:t>
            </a:r>
            <a:r>
              <a:rPr lang="en-US" sz="2800" dirty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34984" y="4307402"/>
            <a:ext cx="18179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48740" y="4799845"/>
            <a:ext cx="58407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/>
              <a:t>Tom </a:t>
            </a:r>
            <a:r>
              <a:rPr lang="en-US" sz="2800" b="1" dirty="0"/>
              <a:t>usually </a:t>
            </a:r>
            <a:r>
              <a:rPr lang="en-US" sz="2800" dirty="0"/>
              <a:t> takes the bus to school.</a:t>
            </a:r>
          </a:p>
          <a:p>
            <a:pPr marL="285750" indent="-285750">
              <a:buFontTx/>
              <a:buChar char="-"/>
            </a:pPr>
            <a:r>
              <a:rPr lang="en-US" sz="2800" dirty="0"/>
              <a:t>They don’t often go to the cinema.</a:t>
            </a:r>
          </a:p>
        </p:txBody>
      </p:sp>
    </p:spTree>
    <p:extLst>
      <p:ext uri="{BB962C8B-B14F-4D97-AF65-F5344CB8AC3E}">
        <p14:creationId xmlns:p14="http://schemas.microsoft.com/office/powerpoint/2010/main" val="154861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64126" y="169371"/>
            <a:ext cx="7870782" cy="49244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Fill the blanks with </a:t>
            </a:r>
            <a:r>
              <a:rPr lang="en-US" sz="2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usually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sometimes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never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Trapezoid 1"/>
          <p:cNvSpPr/>
          <p:nvPr/>
        </p:nvSpPr>
        <p:spPr>
          <a:xfrm rot="10800000">
            <a:off x="1633831" y="1417320"/>
            <a:ext cx="5876338" cy="1010411"/>
          </a:xfrm>
          <a:prstGeom prst="trapezoid">
            <a:avLst>
              <a:gd name="adj" fmla="val 51316"/>
            </a:avLst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rapezoid 26"/>
          <p:cNvSpPr/>
          <p:nvPr/>
        </p:nvSpPr>
        <p:spPr>
          <a:xfrm rot="10800000">
            <a:off x="2158979" y="2427732"/>
            <a:ext cx="4826042" cy="1010411"/>
          </a:xfrm>
          <a:prstGeom prst="trapezoid">
            <a:avLst>
              <a:gd name="adj" fmla="val 51316"/>
            </a:avLst>
          </a:prstGeom>
          <a:solidFill>
            <a:srgbClr val="1DC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rapezoid 30"/>
          <p:cNvSpPr/>
          <p:nvPr/>
        </p:nvSpPr>
        <p:spPr>
          <a:xfrm rot="10800000">
            <a:off x="2670831" y="3438144"/>
            <a:ext cx="3802338" cy="1010411"/>
          </a:xfrm>
          <a:prstGeom prst="trapezoid">
            <a:avLst>
              <a:gd name="adj" fmla="val 51316"/>
            </a:avLst>
          </a:prstGeom>
          <a:solidFill>
            <a:srgbClr val="61D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rapezoid 33"/>
          <p:cNvSpPr/>
          <p:nvPr/>
        </p:nvSpPr>
        <p:spPr>
          <a:xfrm rot="10800000">
            <a:off x="3189333" y="4448558"/>
            <a:ext cx="2765336" cy="1010411"/>
          </a:xfrm>
          <a:prstGeom prst="trapezoid">
            <a:avLst>
              <a:gd name="adj" fmla="val 51316"/>
            </a:avLst>
          </a:prstGeom>
          <a:solidFill>
            <a:srgbClr val="97E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rapezoid 38"/>
          <p:cNvSpPr/>
          <p:nvPr/>
        </p:nvSpPr>
        <p:spPr>
          <a:xfrm rot="10800000">
            <a:off x="3707831" y="5458969"/>
            <a:ext cx="1728335" cy="1010411"/>
          </a:xfrm>
          <a:prstGeom prst="trapezoid">
            <a:avLst>
              <a:gd name="adj" fmla="val 43531"/>
            </a:avLst>
          </a:prstGeom>
          <a:solidFill>
            <a:srgbClr val="B7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68210" y="1698183"/>
            <a:ext cx="463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1.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868210" y="2664837"/>
            <a:ext cx="463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2.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868210" y="3654808"/>
            <a:ext cx="463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3.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868210" y="4621462"/>
            <a:ext cx="463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4.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868210" y="5512171"/>
            <a:ext cx="463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5.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40530" y="1698183"/>
            <a:ext cx="3269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Always : </a:t>
            </a:r>
            <a:r>
              <a:rPr lang="en-US" sz="2400" b="1" dirty="0" err="1" smtClean="0"/>
              <a:t>luôn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luôn</a:t>
            </a:r>
            <a:endParaRPr lang="en-US" sz="24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4240530" y="4621462"/>
            <a:ext cx="2396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</a:t>
            </a:r>
            <a:r>
              <a:rPr lang="en-US" sz="2400" b="1" dirty="0" smtClean="0"/>
              <a:t>arely: </a:t>
            </a:r>
            <a:r>
              <a:rPr lang="en-US" sz="2400" b="1" dirty="0" err="1" smtClean="0"/>
              <a:t>hiếm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khi</a:t>
            </a:r>
            <a:endParaRPr lang="en-US" sz="2400" b="1" dirty="0"/>
          </a:p>
        </p:txBody>
      </p:sp>
      <p:cxnSp>
        <p:nvCxnSpPr>
          <p:cNvPr id="55" name="Straight Connector 54"/>
          <p:cNvCxnSpPr/>
          <p:nvPr/>
        </p:nvCxnSpPr>
        <p:spPr>
          <a:xfrm flipV="1">
            <a:off x="4297680" y="2999290"/>
            <a:ext cx="10093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4297680" y="3963220"/>
            <a:ext cx="10093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4240530" y="5814880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148422" y="2658172"/>
            <a:ext cx="3564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Usually : </a:t>
            </a:r>
            <a:r>
              <a:rPr lang="en-US" sz="2400" b="1" dirty="0" err="1" smtClean="0">
                <a:solidFill>
                  <a:srgbClr val="FF0000"/>
                </a:solidFill>
              </a:rPr>
              <a:t>thường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xuyên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48421" y="3608828"/>
            <a:ext cx="3741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Sometimes: </a:t>
            </a:r>
            <a:r>
              <a:rPr lang="en-US" sz="2400" b="1" dirty="0" err="1" smtClean="0">
                <a:solidFill>
                  <a:srgbClr val="FF0000"/>
                </a:solidFill>
              </a:rPr>
              <a:t>thỉnh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thoảng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45705" y="5459014"/>
            <a:ext cx="3364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Never : </a:t>
            </a:r>
            <a:r>
              <a:rPr lang="en-US" sz="2400" b="1" dirty="0" err="1" smtClean="0">
                <a:solidFill>
                  <a:srgbClr val="FF0000"/>
                </a:solidFill>
              </a:rPr>
              <a:t>không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bao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giờ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32376" y="154552"/>
            <a:ext cx="3521099" cy="3027192"/>
            <a:chOff x="1633831" y="1417320"/>
            <a:chExt cx="5876338" cy="5052060"/>
          </a:xfrm>
        </p:grpSpPr>
        <p:sp>
          <p:nvSpPr>
            <p:cNvPr id="2" name="Trapezoid 1"/>
            <p:cNvSpPr/>
            <p:nvPr/>
          </p:nvSpPr>
          <p:spPr>
            <a:xfrm rot="10800000">
              <a:off x="1633831" y="1417320"/>
              <a:ext cx="5876338" cy="1010411"/>
            </a:xfrm>
            <a:prstGeom prst="trapezoid">
              <a:avLst>
                <a:gd name="adj" fmla="val 51316"/>
              </a:avLst>
            </a:prstGeom>
            <a:solidFill>
              <a:srgbClr val="00A1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rapezoid 26"/>
            <p:cNvSpPr/>
            <p:nvPr/>
          </p:nvSpPr>
          <p:spPr>
            <a:xfrm rot="10800000">
              <a:off x="2158979" y="2427732"/>
              <a:ext cx="4826042" cy="1010411"/>
            </a:xfrm>
            <a:prstGeom prst="trapezoid">
              <a:avLst>
                <a:gd name="adj" fmla="val 51316"/>
              </a:avLst>
            </a:prstGeom>
            <a:solidFill>
              <a:srgbClr val="1DC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rapezoid 30"/>
            <p:cNvSpPr/>
            <p:nvPr/>
          </p:nvSpPr>
          <p:spPr>
            <a:xfrm rot="10800000">
              <a:off x="2670831" y="3438144"/>
              <a:ext cx="3802338" cy="1010411"/>
            </a:xfrm>
            <a:prstGeom prst="trapezoid">
              <a:avLst>
                <a:gd name="adj" fmla="val 51316"/>
              </a:avLst>
            </a:prstGeom>
            <a:solidFill>
              <a:srgbClr val="61D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rapezoid 33"/>
            <p:cNvSpPr/>
            <p:nvPr/>
          </p:nvSpPr>
          <p:spPr>
            <a:xfrm rot="10800000">
              <a:off x="3189333" y="4448558"/>
              <a:ext cx="2765336" cy="1010411"/>
            </a:xfrm>
            <a:prstGeom prst="trapezoid">
              <a:avLst>
                <a:gd name="adj" fmla="val 51316"/>
              </a:avLst>
            </a:prstGeom>
            <a:solidFill>
              <a:srgbClr val="97E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rapezoid 38"/>
            <p:cNvSpPr/>
            <p:nvPr/>
          </p:nvSpPr>
          <p:spPr>
            <a:xfrm rot="10800000">
              <a:off x="3707831" y="5458969"/>
              <a:ext cx="1728335" cy="1010411"/>
            </a:xfrm>
            <a:prstGeom prst="trapezoid">
              <a:avLst>
                <a:gd name="adj" fmla="val 51316"/>
              </a:avLst>
            </a:prstGeom>
            <a:solidFill>
              <a:srgbClr val="B7E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181344" y="257216"/>
            <a:ext cx="463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1.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27934" y="257216"/>
            <a:ext cx="1714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always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81344" y="840258"/>
            <a:ext cx="463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2.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427934" y="840258"/>
            <a:ext cx="1714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usually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183309" y="1445696"/>
            <a:ext cx="463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3.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429899" y="1445696"/>
            <a:ext cx="1714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sometimes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81344" y="2051135"/>
            <a:ext cx="463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4.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427934" y="2051135"/>
            <a:ext cx="1714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rarely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337001" y="2626839"/>
            <a:ext cx="463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5.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583591" y="2626839"/>
            <a:ext cx="1714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never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53475" y="411322"/>
            <a:ext cx="4804724" cy="954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/>
              <a:t>Write a sentence with one of these adverbs.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851531" y="2220412"/>
            <a:ext cx="606158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1</a:t>
            </a:r>
            <a:r>
              <a:rPr lang="en-US" sz="2400" b="1" dirty="0" smtClean="0">
                <a:solidFill>
                  <a:schemeClr val="tx1"/>
                </a:solidFill>
              </a:rPr>
              <a:t>. I </a:t>
            </a:r>
            <a:r>
              <a:rPr lang="en-US" sz="2400" b="1" dirty="0" smtClean="0">
                <a:solidFill>
                  <a:srgbClr val="FF0000"/>
                </a:solidFill>
              </a:rPr>
              <a:t>alway</a:t>
            </a:r>
            <a:r>
              <a:rPr lang="en-US" sz="2400" b="1" dirty="0" smtClean="0">
                <a:solidFill>
                  <a:schemeClr val="tx1"/>
                </a:solidFill>
              </a:rPr>
              <a:t>s do my homework after school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757254" y="2879025"/>
            <a:ext cx="5958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2</a:t>
            </a:r>
            <a:r>
              <a:rPr lang="en-US" sz="2400" b="1" dirty="0" smtClean="0"/>
              <a:t>. He </a:t>
            </a:r>
            <a:r>
              <a:rPr lang="en-US" sz="2400" b="1" dirty="0" smtClean="0">
                <a:solidFill>
                  <a:srgbClr val="FF0000"/>
                </a:solidFill>
              </a:rPr>
              <a:t>usually</a:t>
            </a:r>
            <a:r>
              <a:rPr lang="en-US" sz="2400" b="1" dirty="0" smtClean="0"/>
              <a:t> watches  TV in the morning</a:t>
            </a:r>
            <a:endParaRPr lang="en-US" sz="24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1838720" y="3488614"/>
            <a:ext cx="66194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3</a:t>
            </a:r>
            <a:r>
              <a:rPr lang="en-US" sz="2400" b="1" dirty="0" smtClean="0"/>
              <a:t>.  My mother </a:t>
            </a:r>
            <a:r>
              <a:rPr lang="en-US" sz="2400" b="1" dirty="0" smtClean="0">
                <a:solidFill>
                  <a:srgbClr val="FF0000"/>
                </a:solidFill>
              </a:rPr>
              <a:t>sometimes </a:t>
            </a:r>
            <a:r>
              <a:rPr lang="en-US" sz="2400" b="1" dirty="0" smtClean="0"/>
              <a:t>drinks coffee with her  friends on the weekend.</a:t>
            </a:r>
            <a:endParaRPr lang="en-US" sz="24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1800761" y="4846963"/>
            <a:ext cx="5525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 I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never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go swimming in winter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800761" y="4319611"/>
            <a:ext cx="7251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 My father 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rarely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goes  shopping with my mother 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25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/>
      <p:bldP spid="50" grpId="0"/>
      <p:bldP spid="51" grpId="0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1014245" y="65908"/>
            <a:ext cx="561425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the correct answer A or B to complete each sentence.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817514" y="1755600"/>
            <a:ext cx="2684640" cy="461665"/>
            <a:chOff x="1230086" y="1785257"/>
            <a:chExt cx="2684640" cy="461665"/>
          </a:xfrm>
        </p:grpSpPr>
        <p:sp>
          <p:nvSpPr>
            <p:cNvPr id="24" name="TextBox 23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A</a:t>
              </a:r>
              <a:r>
                <a:rPr lang="en-US" sz="2400" dirty="0">
                  <a:solidFill>
                    <a:srgbClr val="0088EE"/>
                  </a:solidFill>
                </a:rPr>
                <a:t>.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611085" y="1785257"/>
              <a:ext cx="23036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get up usually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027179" y="1749262"/>
            <a:ext cx="2499351" cy="461665"/>
            <a:chOff x="1230086" y="1785257"/>
            <a:chExt cx="2499351" cy="461665"/>
          </a:xfrm>
        </p:grpSpPr>
        <p:sp>
          <p:nvSpPr>
            <p:cNvPr id="28" name="TextBox 27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611086" y="1785257"/>
              <a:ext cx="21183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usually get up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882834" y="2300323"/>
            <a:ext cx="7111847" cy="461665"/>
            <a:chOff x="363373" y="2525685"/>
            <a:chExt cx="7111847" cy="461665"/>
          </a:xfrm>
        </p:grpSpPr>
        <p:grpSp>
          <p:nvGrpSpPr>
            <p:cNvPr id="36" name="Group 35"/>
            <p:cNvGrpSpPr/>
            <p:nvPr/>
          </p:nvGrpSpPr>
          <p:grpSpPr>
            <a:xfrm>
              <a:off x="363373" y="2525685"/>
              <a:ext cx="7111847" cy="461665"/>
              <a:chOff x="369902" y="2142097"/>
              <a:chExt cx="7111847" cy="461665"/>
            </a:xfrm>
          </p:grpSpPr>
          <p:sp>
            <p:nvSpPr>
              <p:cNvPr id="39" name="TextBox 38"/>
              <p:cNvSpPr txBox="1"/>
              <p:nvPr/>
            </p:nvSpPr>
            <p:spPr>
              <a:xfrm>
                <a:off x="369902" y="214209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2.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776153" y="2142097"/>
                <a:ext cx="67055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My mum           to work late.</a:t>
                </a:r>
              </a:p>
            </p:txBody>
          </p:sp>
        </p:grpSp>
        <p:cxnSp>
          <p:nvCxnSpPr>
            <p:cNvPr id="38" name="Straight Connector 37"/>
            <p:cNvCxnSpPr/>
            <p:nvPr/>
          </p:nvCxnSpPr>
          <p:spPr>
            <a:xfrm>
              <a:off x="2014199" y="2852057"/>
              <a:ext cx="6400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828401" y="2778381"/>
            <a:ext cx="2340436" cy="461665"/>
            <a:chOff x="1230086" y="1785257"/>
            <a:chExt cx="2340436" cy="461665"/>
          </a:xfrm>
        </p:grpSpPr>
        <p:sp>
          <p:nvSpPr>
            <p:cNvPr id="42" name="TextBox 41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611086" y="1785257"/>
              <a:ext cx="19594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rarely goes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4035343" y="2772043"/>
            <a:ext cx="2319736" cy="461665"/>
            <a:chOff x="1230086" y="1785257"/>
            <a:chExt cx="2319736" cy="461665"/>
          </a:xfrm>
        </p:grpSpPr>
        <p:sp>
          <p:nvSpPr>
            <p:cNvPr id="45" name="TextBox 44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611086" y="1785257"/>
              <a:ext cx="19387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goes rarely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882834" y="3312216"/>
            <a:ext cx="7061016" cy="470318"/>
            <a:chOff x="838203" y="3668444"/>
            <a:chExt cx="7061016" cy="470318"/>
          </a:xfrm>
        </p:grpSpPr>
        <p:grpSp>
          <p:nvGrpSpPr>
            <p:cNvPr id="58" name="Group 57"/>
            <p:cNvGrpSpPr/>
            <p:nvPr/>
          </p:nvGrpSpPr>
          <p:grpSpPr>
            <a:xfrm>
              <a:off x="838203" y="3668444"/>
              <a:ext cx="7061016" cy="470318"/>
              <a:chOff x="363373" y="4026312"/>
              <a:chExt cx="7061016" cy="470318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363373" y="4034965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3.</a:t>
                </a: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838203" y="4026312"/>
                <a:ext cx="65861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          at weekends?</a:t>
                </a:r>
              </a:p>
            </p:txBody>
          </p:sp>
        </p:grpSp>
        <p:cxnSp>
          <p:nvCxnSpPr>
            <p:cNvPr id="60" name="Straight Connector 59"/>
            <p:cNvCxnSpPr/>
            <p:nvPr/>
          </p:nvCxnSpPr>
          <p:spPr>
            <a:xfrm flipV="1">
              <a:off x="1378139" y="3984168"/>
              <a:ext cx="6400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>
            <a:off x="795742" y="3856574"/>
            <a:ext cx="3374583" cy="461665"/>
            <a:chOff x="1230086" y="1785257"/>
            <a:chExt cx="3374583" cy="461665"/>
          </a:xfrm>
        </p:grpSpPr>
        <p:sp>
          <p:nvSpPr>
            <p:cNvPr id="64" name="TextBox 63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611086" y="1785257"/>
              <a:ext cx="2993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 you often travel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4031530" y="3850236"/>
            <a:ext cx="3002378" cy="461665"/>
            <a:chOff x="1230086" y="1785257"/>
            <a:chExt cx="3002378" cy="461665"/>
          </a:xfrm>
        </p:grpSpPr>
        <p:sp>
          <p:nvSpPr>
            <p:cNvPr id="67" name="TextBox 66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611085" y="1785257"/>
              <a:ext cx="26213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Often do you travel</a:t>
              </a: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893720" y="4453491"/>
            <a:ext cx="6812122" cy="470318"/>
            <a:chOff x="685414" y="6027003"/>
            <a:chExt cx="6812122" cy="470318"/>
          </a:xfrm>
        </p:grpSpPr>
        <p:grpSp>
          <p:nvGrpSpPr>
            <p:cNvPr id="73" name="Group 72"/>
            <p:cNvGrpSpPr/>
            <p:nvPr/>
          </p:nvGrpSpPr>
          <p:grpSpPr>
            <a:xfrm>
              <a:off x="685414" y="6027003"/>
              <a:ext cx="6812122" cy="470318"/>
              <a:chOff x="363373" y="3312302"/>
              <a:chExt cx="6812122" cy="470318"/>
            </a:xfrm>
          </p:grpSpPr>
          <p:sp>
            <p:nvSpPr>
              <p:cNvPr id="75" name="TextBox 74"/>
              <p:cNvSpPr txBox="1"/>
              <p:nvPr/>
            </p:nvSpPr>
            <p:spPr>
              <a:xfrm>
                <a:off x="363373" y="3320955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4.</a:t>
                </a: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781053" y="3312302"/>
                <a:ext cx="63944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What kind of music          ?</a:t>
                </a:r>
              </a:p>
            </p:txBody>
          </p:sp>
        </p:grpSp>
        <p:cxnSp>
          <p:nvCxnSpPr>
            <p:cNvPr id="74" name="Straight Connector 73"/>
            <p:cNvCxnSpPr/>
            <p:nvPr/>
          </p:nvCxnSpPr>
          <p:spPr>
            <a:xfrm flipV="1">
              <a:off x="3617210" y="6357257"/>
              <a:ext cx="6400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/>
          <p:cNvGrpSpPr/>
          <p:nvPr/>
        </p:nvGrpSpPr>
        <p:grpSpPr>
          <a:xfrm>
            <a:off x="802485" y="4954111"/>
            <a:ext cx="4018906" cy="461665"/>
            <a:chOff x="1230086" y="1785257"/>
            <a:chExt cx="4018906" cy="461665"/>
          </a:xfrm>
        </p:grpSpPr>
        <p:sp>
          <p:nvSpPr>
            <p:cNvPr id="78" name="TextBox 77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1611086" y="1785257"/>
              <a:ext cx="36379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Usually does Susan listen to</a:t>
              </a: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4696815" y="4937149"/>
            <a:ext cx="4153626" cy="461665"/>
            <a:chOff x="1230086" y="1785257"/>
            <a:chExt cx="4153626" cy="461665"/>
          </a:xfrm>
        </p:grpSpPr>
        <p:sp>
          <p:nvSpPr>
            <p:cNvPr id="81" name="TextBox 80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1611086" y="1785257"/>
              <a:ext cx="37726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does Susan usually listen to?</a:t>
              </a: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850176" y="1298331"/>
            <a:ext cx="6973597" cy="470318"/>
            <a:chOff x="794659" y="707494"/>
            <a:chExt cx="6973597" cy="470318"/>
          </a:xfrm>
        </p:grpSpPr>
        <p:grpSp>
          <p:nvGrpSpPr>
            <p:cNvPr id="87" name="Group 86"/>
            <p:cNvGrpSpPr/>
            <p:nvPr/>
          </p:nvGrpSpPr>
          <p:grpSpPr>
            <a:xfrm>
              <a:off x="794659" y="707494"/>
              <a:ext cx="6973597" cy="470318"/>
              <a:chOff x="363373" y="1262747"/>
              <a:chExt cx="6973597" cy="470318"/>
            </a:xfrm>
          </p:grpSpPr>
          <p:sp>
            <p:nvSpPr>
              <p:cNvPr id="89" name="TextBox 88"/>
              <p:cNvSpPr txBox="1"/>
              <p:nvPr/>
            </p:nvSpPr>
            <p:spPr>
              <a:xfrm>
                <a:off x="363373" y="126274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1.</a:t>
                </a: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827313" y="1271400"/>
                <a:ext cx="65096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I           late on Saturdays.</a:t>
                </a:r>
                <a:endParaRPr lang="en-US" sz="2400" i="1"/>
              </a:p>
            </p:txBody>
          </p:sp>
        </p:grpSp>
        <p:cxnSp>
          <p:nvCxnSpPr>
            <p:cNvPr id="88" name="Straight Connector 87"/>
            <p:cNvCxnSpPr/>
            <p:nvPr/>
          </p:nvCxnSpPr>
          <p:spPr>
            <a:xfrm>
              <a:off x="1457059" y="1034375"/>
              <a:ext cx="6400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 90"/>
          <p:cNvGrpSpPr/>
          <p:nvPr/>
        </p:nvGrpSpPr>
        <p:grpSpPr>
          <a:xfrm>
            <a:off x="904606" y="5542063"/>
            <a:ext cx="6869272" cy="470318"/>
            <a:chOff x="685414" y="6027003"/>
            <a:chExt cx="6869272" cy="470318"/>
          </a:xfrm>
        </p:grpSpPr>
        <p:grpSp>
          <p:nvGrpSpPr>
            <p:cNvPr id="92" name="Group 91"/>
            <p:cNvGrpSpPr/>
            <p:nvPr/>
          </p:nvGrpSpPr>
          <p:grpSpPr>
            <a:xfrm>
              <a:off x="685414" y="6027003"/>
              <a:ext cx="6869272" cy="470318"/>
              <a:chOff x="363373" y="3312302"/>
              <a:chExt cx="6869272" cy="470318"/>
            </a:xfrm>
          </p:grpSpPr>
          <p:sp>
            <p:nvSpPr>
              <p:cNvPr id="94" name="TextBox 93"/>
              <p:cNvSpPr txBox="1"/>
              <p:nvPr/>
            </p:nvSpPr>
            <p:spPr>
              <a:xfrm>
                <a:off x="363373" y="3320955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5.</a:t>
                </a: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838203" y="3312302"/>
                <a:ext cx="63944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When           go on holiday each year?</a:t>
                </a:r>
              </a:p>
            </p:txBody>
          </p:sp>
        </p:grpSp>
        <p:cxnSp>
          <p:nvCxnSpPr>
            <p:cNvPr id="93" name="Straight Connector 92"/>
            <p:cNvCxnSpPr/>
            <p:nvPr/>
          </p:nvCxnSpPr>
          <p:spPr>
            <a:xfrm flipV="1">
              <a:off x="2028980" y="6357257"/>
              <a:ext cx="6400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oup 95"/>
          <p:cNvGrpSpPr/>
          <p:nvPr/>
        </p:nvGrpSpPr>
        <p:grpSpPr>
          <a:xfrm>
            <a:off x="813371" y="6042683"/>
            <a:ext cx="2688784" cy="461665"/>
            <a:chOff x="1230086" y="1785257"/>
            <a:chExt cx="2688784" cy="461665"/>
          </a:xfrm>
        </p:grpSpPr>
        <p:sp>
          <p:nvSpPr>
            <p:cNvPr id="97" name="TextBox 96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1611086" y="1785257"/>
              <a:ext cx="2307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 you usually</a:t>
              </a: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4044761" y="6025721"/>
            <a:ext cx="2481769" cy="461665"/>
            <a:chOff x="1230086" y="1785257"/>
            <a:chExt cx="2481769" cy="461665"/>
          </a:xfrm>
        </p:grpSpPr>
        <p:sp>
          <p:nvSpPr>
            <p:cNvPr id="100" name="TextBox 99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611085" y="1785257"/>
              <a:ext cx="21007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you usually</a:t>
              </a:r>
            </a:p>
          </p:txBody>
        </p:sp>
      </p:grpSp>
      <p:sp>
        <p:nvSpPr>
          <p:cNvPr id="69" name="Oval 68">
            <a:extLst>
              <a:ext uri="{FF2B5EF4-FFF2-40B4-BE49-F238E27FC236}">
                <a16:creationId xmlns:a16="http://schemas.microsoft.com/office/drawing/2014/main" xmlns="" id="{00A97665-5CED-493D-B6F9-59BBBD661F10}"/>
              </a:ext>
            </a:extLst>
          </p:cNvPr>
          <p:cNvSpPr/>
          <p:nvPr/>
        </p:nvSpPr>
        <p:spPr>
          <a:xfrm>
            <a:off x="4099189" y="1749262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xmlns="" id="{00A97665-5CED-493D-B6F9-59BBBD661F10}"/>
              </a:ext>
            </a:extLst>
          </p:cNvPr>
          <p:cNvSpPr/>
          <p:nvPr/>
        </p:nvSpPr>
        <p:spPr>
          <a:xfrm>
            <a:off x="842803" y="2753139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xmlns="" id="{00A97665-5CED-493D-B6F9-59BBBD661F10}"/>
              </a:ext>
            </a:extLst>
          </p:cNvPr>
          <p:cNvSpPr/>
          <p:nvPr/>
        </p:nvSpPr>
        <p:spPr>
          <a:xfrm>
            <a:off x="842803" y="3861039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xmlns="" id="{00A97665-5CED-493D-B6F9-59BBBD661F10}"/>
              </a:ext>
            </a:extLst>
          </p:cNvPr>
          <p:cNvSpPr/>
          <p:nvPr/>
        </p:nvSpPr>
        <p:spPr>
          <a:xfrm>
            <a:off x="4751172" y="4949955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xmlns="" id="{00A97665-5CED-493D-B6F9-59BBBD661F10}"/>
              </a:ext>
            </a:extLst>
          </p:cNvPr>
          <p:cNvSpPr/>
          <p:nvPr/>
        </p:nvSpPr>
        <p:spPr>
          <a:xfrm>
            <a:off x="824471" y="6047148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 animBg="1"/>
      <p:bldP spid="71" grpId="0" animBg="1"/>
      <p:bldP spid="83" grpId="0" animBg="1"/>
      <p:bldP spid="8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269301"/>
            <a:ext cx="587409" cy="553842"/>
          </a:xfrm>
          <a:prstGeom prst="rect">
            <a:avLst/>
          </a:prstGeom>
          <a:solidFill>
            <a:srgbClr val="00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0" name="TextBox 9"/>
          <p:cNvSpPr txBox="1"/>
          <p:nvPr/>
        </p:nvSpPr>
        <p:spPr>
          <a:xfrm>
            <a:off x="938033" y="286770"/>
            <a:ext cx="8044950" cy="523220"/>
          </a:xfrm>
          <a:prstGeom prst="rect">
            <a:avLst/>
          </a:prstGeom>
          <a:solidFill>
            <a:srgbClr val="009999"/>
          </a:solidFill>
          <a:scene3d>
            <a:camera prst="perspectiveBelow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Make questions.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336117" y="1218976"/>
            <a:ext cx="5728817" cy="470318"/>
            <a:chOff x="363373" y="1262747"/>
            <a:chExt cx="5728817" cy="470318"/>
          </a:xfrm>
        </p:grpSpPr>
        <p:sp>
          <p:nvSpPr>
            <p:cNvPr id="32" name="TextBox 31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27314" y="1271400"/>
              <a:ext cx="52648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you / often / ride your bicycle / to school</a:t>
              </a:r>
              <a:endParaRPr lang="en-US" sz="2400" i="1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336117" y="2215995"/>
            <a:ext cx="6471767" cy="461665"/>
            <a:chOff x="369902" y="2142097"/>
            <a:chExt cx="6471767" cy="461665"/>
          </a:xfrm>
        </p:grpSpPr>
        <p:sp>
          <p:nvSpPr>
            <p:cNvPr id="34" name="TextBox 33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44733" y="2142097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you / sometimes / study / in the school libraby </a:t>
              </a:r>
              <a:endParaRPr lang="en-US" sz="2400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336117" y="3204361"/>
            <a:ext cx="4368647" cy="470318"/>
            <a:chOff x="363373" y="4026312"/>
            <a:chExt cx="4368647" cy="470318"/>
          </a:xfrm>
        </p:grpSpPr>
        <p:sp>
          <p:nvSpPr>
            <p:cNvPr id="37" name="TextBox 36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38204" y="4026312"/>
              <a:ext cx="38938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you / like / your new school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336117" y="4241887"/>
            <a:ext cx="6471767" cy="470318"/>
            <a:chOff x="363373" y="3312302"/>
            <a:chExt cx="6471767" cy="470318"/>
          </a:xfrm>
        </p:grpSpPr>
        <p:sp>
          <p:nvSpPr>
            <p:cNvPr id="39" name="TextBox 38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38204" y="3312302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your friends / always / go to school / with you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336117" y="5218063"/>
            <a:ext cx="6471767" cy="470318"/>
            <a:chOff x="363373" y="5669935"/>
            <a:chExt cx="6471767" cy="470318"/>
          </a:xfrm>
        </p:grpSpPr>
        <p:sp>
          <p:nvSpPr>
            <p:cNvPr id="42" name="TextBox 41"/>
            <p:cNvSpPr txBox="1"/>
            <p:nvPr/>
          </p:nvSpPr>
          <p:spPr>
            <a:xfrm>
              <a:off x="363373" y="5678588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838204" y="5669935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you / usually / do homework / after school</a:t>
              </a:r>
            </a:p>
          </p:txBody>
        </p:sp>
      </p:grpSp>
      <p:cxnSp>
        <p:nvCxnSpPr>
          <p:cNvPr id="52" name="Straight Connector 51"/>
          <p:cNvCxnSpPr/>
          <p:nvPr/>
        </p:nvCxnSpPr>
        <p:spPr>
          <a:xfrm flipV="1">
            <a:off x="1607505" y="2057180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1607505" y="3123980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1611630" y="4131599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1611630" y="5139407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1611630" y="6438355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347547" y="1922589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1347547" y="3023679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1347547" y="3972369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1347547" y="5014467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1347547" y="6019302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894E81F-EEDD-49CA-97FE-3498660CCD89}"/>
              </a:ext>
            </a:extLst>
          </p:cNvPr>
          <p:cNvSpPr txBox="1"/>
          <p:nvPr/>
        </p:nvSpPr>
        <p:spPr>
          <a:xfrm>
            <a:off x="1742136" y="1699438"/>
            <a:ext cx="53770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Do you often ride your bicycle to school?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394528D6-AFC5-439A-9306-6CE34C5B33CF}"/>
              </a:ext>
            </a:extLst>
          </p:cNvPr>
          <p:cNvSpPr txBox="1"/>
          <p:nvPr/>
        </p:nvSpPr>
        <p:spPr>
          <a:xfrm>
            <a:off x="1755744" y="2772307"/>
            <a:ext cx="6066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Do you sometimes study in the school library?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64F6BD07-F8A1-448A-A725-5AF88C794F1E}"/>
              </a:ext>
            </a:extLst>
          </p:cNvPr>
          <p:cNvSpPr txBox="1"/>
          <p:nvPr/>
        </p:nvSpPr>
        <p:spPr>
          <a:xfrm>
            <a:off x="1755744" y="3754942"/>
            <a:ext cx="3901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Do you like your new school?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AEC07484-3309-42F7-A9FA-B34F89EDBB78}"/>
              </a:ext>
            </a:extLst>
          </p:cNvPr>
          <p:cNvSpPr txBox="1"/>
          <p:nvPr/>
        </p:nvSpPr>
        <p:spPr>
          <a:xfrm>
            <a:off x="1755744" y="4756075"/>
            <a:ext cx="6028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Do your friends always go to school with you?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6F520011-EEF9-4C6D-B1B1-892E904EFC32}"/>
              </a:ext>
            </a:extLst>
          </p:cNvPr>
          <p:cNvSpPr txBox="1"/>
          <p:nvPr/>
        </p:nvSpPr>
        <p:spPr>
          <a:xfrm>
            <a:off x="1757677" y="5749281"/>
            <a:ext cx="5626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Do you usually do homework after school?</a:t>
            </a:r>
          </a:p>
        </p:txBody>
      </p:sp>
    </p:spTree>
    <p:extLst>
      <p:ext uri="{BB962C8B-B14F-4D97-AF65-F5344CB8AC3E}">
        <p14:creationId xmlns:p14="http://schemas.microsoft.com/office/powerpoint/2010/main" val="94022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7" grpId="0"/>
      <p:bldP spid="48" grpId="0"/>
      <p:bldP spid="49" grpId="0"/>
      <p:bldP spid="5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6338" y="378823"/>
            <a:ext cx="8480463" cy="3703578"/>
          </a:xfrm>
          <a:prstGeom prst="rect">
            <a:avLst/>
          </a:prstGeom>
          <a:solidFill>
            <a:srgbClr val="0D9FA3">
              <a:alpha val="55000"/>
            </a:srgb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400"/>
              </a:spcAft>
            </a:pPr>
            <a:r>
              <a:rPr lang="nl-NL" sz="7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  <a:endParaRPr lang="en-US" sz="7200" dirty="0" smtClean="0">
              <a:solidFill>
                <a:srgbClr val="FF0000"/>
              </a:solidFill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400"/>
              </a:spcAft>
              <a:tabLst>
                <a:tab pos="457200" algn="l"/>
              </a:tabLst>
            </a:pPr>
            <a:r>
              <a:rPr lang="nl-NL" sz="6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-Do exercise in workbook</a:t>
            </a:r>
          </a:p>
          <a:p>
            <a:pPr>
              <a:spcAft>
                <a:spcPts val="400"/>
              </a:spcAft>
              <a:tabLst>
                <a:tab pos="457200" algn="l"/>
              </a:tabLst>
            </a:pPr>
            <a:r>
              <a:rPr lang="nl-NL" sz="6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-prepare communication</a:t>
            </a:r>
          </a:p>
        </p:txBody>
      </p:sp>
    </p:spTree>
    <p:extLst>
      <p:ext uri="{BB962C8B-B14F-4D97-AF65-F5344CB8AC3E}">
        <p14:creationId xmlns:p14="http://schemas.microsoft.com/office/powerpoint/2010/main" val="164505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971600" y="2276872"/>
            <a:ext cx="7488832" cy="2631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6600" b="1" spc="400" dirty="0">
                <a:ln w="285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.VnAvantH" pitchFamily="34" charset="0"/>
              </a:rPr>
              <a:t>Goodbye!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6600" b="1" spc="400" dirty="0">
                <a:ln w="28575">
                  <a:solidFill>
                    <a:schemeClr val="bg1"/>
                  </a:solidFill>
                </a:ln>
                <a:solidFill>
                  <a:srgbClr val="00FF00"/>
                </a:solidFill>
                <a:latin typeface=".VnAvantH" pitchFamily="34" charset="0"/>
              </a:rPr>
              <a:t>See you again!</a:t>
            </a:r>
          </a:p>
        </p:txBody>
      </p:sp>
      <p:sp>
        <p:nvSpPr>
          <p:cNvPr id="4" name="Rectangle 3"/>
          <p:cNvSpPr/>
          <p:nvPr/>
        </p:nvSpPr>
        <p:spPr>
          <a:xfrm>
            <a:off x="1143000" y="693236"/>
            <a:ext cx="7162800" cy="7307764"/>
          </a:xfrm>
          <a:prstGeom prst="rect">
            <a:avLst/>
          </a:prstGeom>
        </p:spPr>
        <p:txBody>
          <a:bodyPr spcFirstLastPara="1">
            <a:prstTxWarp prst="textArchUp">
              <a:avLst>
                <a:gd name="adj" fmla="val 11134828"/>
              </a:avLst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THANKS FOR YOUR ATTENTION!</a:t>
            </a:r>
            <a:endParaRPr lang="vi-VN" sz="6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1422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623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0727" y="693964"/>
            <a:ext cx="1334602" cy="1020536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57754" tIns="28877" rIns="57754" bIns="28877" rtlCol="0" anchor="ctr"/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ọc Ánh</a:t>
            </a:r>
            <a:endParaRPr lang="en-GB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01433" y="685801"/>
            <a:ext cx="1334602" cy="1020536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57754" tIns="28877" rIns="57754" bIns="28877" rtlCol="0" anchor="ctr"/>
          <a:lstStyle/>
          <a:p>
            <a:pPr algn="ctr"/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Chí </a:t>
            </a:r>
          </a:p>
          <a:p>
            <a:pPr algn="ctr"/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34439" y="685801"/>
            <a:ext cx="1334602" cy="1020536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57754" tIns="28877" rIns="57754" bIns="28877"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hành Danh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85897" y="693964"/>
            <a:ext cx="1334602" cy="1020536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57754" tIns="28877" rIns="57754" bIns="28877" rtlCol="0" anchor="ctr"/>
          <a:lstStyle/>
          <a:p>
            <a:pPr algn="ctr"/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Thùy Duyên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18903" y="693964"/>
            <a:ext cx="1334602" cy="1020536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57754" tIns="28877" rIns="57754" bIns="28877" rtlCol="0" anchor="ctr"/>
          <a:lstStyle/>
          <a:p>
            <a:pPr algn="ctr"/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Gia</a:t>
            </a:r>
          </a:p>
          <a:p>
            <a:pPr algn="ctr"/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Hân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70360" y="685801"/>
            <a:ext cx="1334602" cy="1020536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57754" tIns="28877" rIns="57754" bIns="28877" rtlCol="0" anchor="ctr"/>
          <a:lstStyle/>
          <a:p>
            <a:pPr algn="ctr"/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Thanh</a:t>
            </a:r>
          </a:p>
          <a:p>
            <a:pPr algn="ctr"/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Hiếu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0727" y="1951264"/>
            <a:ext cx="1334602" cy="1020536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57754" tIns="28877" rIns="57754" bIns="28877" rtlCol="0" anchor="ctr"/>
          <a:lstStyle/>
          <a:p>
            <a:pPr algn="ctr"/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Quốc </a:t>
            </a:r>
          </a:p>
          <a:p>
            <a:pPr algn="ctr"/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Bảo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01433" y="1943101"/>
            <a:ext cx="1334602" cy="1020536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57754" tIns="28877" rIns="57754" bIns="28877" rtlCol="0" anchor="ctr"/>
          <a:lstStyle/>
          <a:p>
            <a:pPr algn="ctr"/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Yến </a:t>
            </a:r>
          </a:p>
          <a:p>
            <a:pPr algn="ctr"/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Nhi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34439" y="1943101"/>
            <a:ext cx="1334602" cy="1020536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57754" tIns="28877" rIns="57754" bIns="28877" rtlCol="0" anchor="ctr"/>
          <a:lstStyle/>
          <a:p>
            <a:pPr algn="ctr"/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Kim </a:t>
            </a:r>
          </a:p>
          <a:p>
            <a:pPr algn="ctr"/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Ngân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85897" y="1951264"/>
            <a:ext cx="1334602" cy="1020536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57754" tIns="28877" rIns="57754" bIns="28877" rtlCol="0" anchor="ctr"/>
          <a:lstStyle/>
          <a:p>
            <a:pPr algn="ctr"/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Tấn Khuyên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918903" y="1951264"/>
            <a:ext cx="1334602" cy="1020536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57754" tIns="28877" rIns="57754" bIns="28877" rtlCol="0" anchor="ctr"/>
          <a:lstStyle/>
          <a:p>
            <a:pPr algn="ctr"/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Tuấn </a:t>
            </a:r>
          </a:p>
          <a:p>
            <a:pPr algn="ctr"/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Kiệt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370360" y="1943101"/>
            <a:ext cx="1334602" cy="1020536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57754" tIns="28877" rIns="57754" bIns="28877" rtlCol="0" anchor="ctr"/>
          <a:lstStyle/>
          <a:p>
            <a:pPr algn="ctr"/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Thảo Huyên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80727" y="3151414"/>
            <a:ext cx="1334602" cy="1020536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57754" tIns="28877" rIns="57754" bIns="28877" rtlCol="0" anchor="ctr"/>
          <a:lstStyle/>
          <a:p>
            <a:pPr algn="ctr"/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Quỳnh Như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01433" y="3143251"/>
            <a:ext cx="1334602" cy="1020536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57754" tIns="28877" rIns="57754" bIns="28877" rtlCol="0" anchor="ctr"/>
          <a:lstStyle/>
          <a:p>
            <a:pPr algn="ctr"/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Tiến </a:t>
            </a:r>
          </a:p>
          <a:p>
            <a:pPr algn="ctr"/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Phát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034439" y="3143251"/>
            <a:ext cx="1334602" cy="1020536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57754" tIns="28877" rIns="57754" bIns="28877" rtlCol="0" anchor="ctr"/>
          <a:lstStyle/>
          <a:p>
            <a:pPr algn="ctr"/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Mai</a:t>
            </a:r>
          </a:p>
          <a:p>
            <a:pPr algn="ctr"/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Phương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485897" y="3151414"/>
            <a:ext cx="1334602" cy="1020536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57754" tIns="28877" rIns="57754" bIns="28877" rtlCol="0" anchor="ctr"/>
          <a:lstStyle/>
          <a:p>
            <a:pPr algn="ctr"/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Đình</a:t>
            </a:r>
          </a:p>
          <a:p>
            <a:pPr algn="ctr"/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Quang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918903" y="3151414"/>
            <a:ext cx="1334602" cy="1020536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57754" tIns="28877" rIns="57754" bIns="28877" rtlCol="0" anchor="ctr"/>
          <a:lstStyle/>
          <a:p>
            <a:pPr algn="ctr"/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Xuân </a:t>
            </a:r>
          </a:p>
          <a:p>
            <a:pPr algn="ctr"/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Quỳnh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370360" y="3143251"/>
            <a:ext cx="1334602" cy="1020536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57754" tIns="28877" rIns="57754" bIns="28877" rtlCol="0" anchor="ctr"/>
          <a:lstStyle/>
          <a:p>
            <a:pPr algn="ctr"/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Như </a:t>
            </a:r>
          </a:p>
          <a:p>
            <a:pPr algn="ctr"/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Quỳnh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70797" y="4351564"/>
            <a:ext cx="1334602" cy="1020536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57754" tIns="28877" rIns="57754" bIns="28877" rtlCol="0" anchor="ctr"/>
          <a:lstStyle/>
          <a:p>
            <a:pPr algn="ctr"/>
            <a:r>
              <a:rPr lang="en-GB" sz="2400" b="1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GB" sz="2400" b="1" dirty="0" err="1" smtClean="0">
                <a:latin typeface="Times New Roman" pitchFamily="18" charset="0"/>
                <a:cs typeface="Times New Roman" pitchFamily="18" charset="0"/>
              </a:rPr>
              <a:t>Trân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591503" y="4343401"/>
            <a:ext cx="1334602" cy="1020536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57754" tIns="28877" rIns="57754" bIns="28877" rtlCol="0" anchor="ctr"/>
          <a:lstStyle/>
          <a:p>
            <a:pPr algn="ctr"/>
            <a:r>
              <a:rPr lang="en-GB" sz="2400" b="1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GB" sz="2400" b="1" dirty="0" err="1" smtClean="0">
                <a:latin typeface="Times New Roman" pitchFamily="18" charset="0"/>
                <a:cs typeface="Times New Roman" pitchFamily="18" charset="0"/>
              </a:rPr>
              <a:t>Trãi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024509" y="4343401"/>
            <a:ext cx="1334602" cy="1020536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57754" tIns="28877" rIns="57754" bIns="28877" rtlCol="0" anchor="ctr"/>
          <a:lstStyle/>
          <a:p>
            <a:pPr algn="ctr"/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Tiến </a:t>
            </a:r>
          </a:p>
          <a:p>
            <a:pPr algn="ctr"/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Thịnh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475966" y="4343401"/>
            <a:ext cx="1334602" cy="1020536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57754" tIns="28877" rIns="57754" bIns="28877" rtlCol="0" anchor="ctr"/>
          <a:lstStyle/>
          <a:p>
            <a:pPr algn="ctr"/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Cẩm </a:t>
            </a:r>
          </a:p>
          <a:p>
            <a:pPr algn="ctr"/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Tú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908972" y="4351564"/>
            <a:ext cx="1334602" cy="1020536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57754" tIns="28877" rIns="57754" bIns="28877" rtlCol="0" anchor="ctr"/>
          <a:lstStyle/>
          <a:p>
            <a:pPr algn="ctr"/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Tấn </a:t>
            </a:r>
          </a:p>
          <a:p>
            <a:pPr algn="ctr"/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Toàn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360430" y="4343401"/>
            <a:ext cx="1334602" cy="1020536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57754" tIns="28877" rIns="57754" bIns="28877" rtlCol="0" anchor="ctr"/>
          <a:lstStyle/>
          <a:p>
            <a:pPr algn="ctr"/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Trung Tín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34132" y="5543551"/>
            <a:ext cx="1334602" cy="1020536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57754" tIns="28877" rIns="57754" bIns="28877" rtlCol="0" anchor="ctr"/>
          <a:lstStyle/>
          <a:p>
            <a:pPr algn="ctr"/>
            <a:r>
              <a:rPr lang="en-GB" sz="2400" b="1" dirty="0" err="1" smtClean="0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GB" sz="2400" b="1" dirty="0" err="1" smtClean="0">
                <a:latin typeface="Times New Roman" pitchFamily="18" charset="0"/>
                <a:cs typeface="Times New Roman" pitchFamily="18" charset="0"/>
              </a:rPr>
              <a:t>Vĩ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358140" y="5551714"/>
            <a:ext cx="1334602" cy="1020536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57754" tIns="28877" rIns="57754" bIns="28877" rtlCol="0" anchor="ctr"/>
          <a:lstStyle/>
          <a:p>
            <a:pPr algn="ctr"/>
            <a:r>
              <a:rPr lang="en-GB" sz="2400" b="1" dirty="0" err="1" smtClean="0"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GB" sz="2400" b="1" dirty="0" err="1" smtClean="0">
                <a:latin typeface="Times New Roman" pitchFamily="18" charset="0"/>
                <a:cs typeface="Times New Roman" pitchFamily="18" charset="0"/>
              </a:rPr>
              <a:t>Vỹ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810465" y="5543551"/>
            <a:ext cx="1334602" cy="1020536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57754" tIns="28877" rIns="57754" bIns="28877" rtlCol="0" anchor="ctr"/>
          <a:lstStyle/>
          <a:p>
            <a:pPr algn="ctr"/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Minh</a:t>
            </a:r>
          </a:p>
          <a:p>
            <a:pPr algn="ctr"/>
            <a:r>
              <a:rPr lang="en-GB" sz="2400" b="1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278816" y="5551714"/>
            <a:ext cx="1334602" cy="1020536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57754" tIns="28877" rIns="57754" bIns="28877" rtlCol="0" anchor="ctr"/>
          <a:lstStyle/>
          <a:p>
            <a:pPr algn="ctr"/>
            <a:r>
              <a:rPr lang="en-GB" sz="2400" b="1" dirty="0" err="1" smtClean="0">
                <a:latin typeface="Times New Roman" pitchFamily="18" charset="0"/>
                <a:cs typeface="Times New Roman" pitchFamily="18" charset="0"/>
              </a:rPr>
              <a:t>Tường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GB" sz="2400" b="1" dirty="0" err="1" smtClean="0">
                <a:latin typeface="Times New Roman" pitchFamily="18" charset="0"/>
                <a:cs typeface="Times New Roman" pitchFamily="18" charset="0"/>
              </a:rPr>
              <a:t>Vy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717210" y="5543551"/>
            <a:ext cx="1334602" cy="1020536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57754" tIns="28877" rIns="57754" bIns="28877" rtlCol="0" anchor="ctr"/>
          <a:lstStyle/>
          <a:p>
            <a:pPr algn="ctr"/>
            <a:r>
              <a:rPr lang="en-GB" sz="2400" b="1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endParaRPr lang="en-GB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2400" b="1" dirty="0" err="1" smtClean="0">
                <a:latin typeface="Times New Roman" pitchFamily="18" charset="0"/>
                <a:cs typeface="Times New Roman" pitchFamily="18" charset="0"/>
              </a:rPr>
              <a:t>Huy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95709" y="49644"/>
            <a:ext cx="1860062" cy="4276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57754" tIns="28877" rIns="57754" bIns="28877" rtlCol="0">
            <a:spAutoFit/>
          </a:bodyPr>
          <a:lstStyle/>
          <a:p>
            <a:r>
              <a:rPr lang="en-US" sz="2400" b="1" dirty="0" smtClean="0"/>
              <a:t>* CHECK </a:t>
            </a:r>
            <a:r>
              <a:rPr lang="en-US" sz="2400" b="1" dirty="0"/>
              <a:t>- UP</a:t>
            </a:r>
            <a:endParaRPr lang="en-GB" sz="2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8412480" y="58048"/>
            <a:ext cx="628629" cy="46165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27" tIns="45714" rIns="91427" bIns="45714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6 B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604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3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4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9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0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5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1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2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7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8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3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4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9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0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5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6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0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1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2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7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8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000"/>
                            </p:stCondLst>
                            <p:childTnLst>
                              <p:par>
                                <p:cTn id="101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3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4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500"/>
                            </p:stCondLst>
                            <p:childTnLst>
                              <p:par>
                                <p:cTn id="107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8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9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0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13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4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5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6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9500"/>
                            </p:stCondLst>
                            <p:childTnLst>
                              <p:par>
                                <p:cTn id="119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0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1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2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5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7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8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1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2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3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4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7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8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9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0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43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4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5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6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7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9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0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1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2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55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6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7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8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61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3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4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67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8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9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0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73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4" dur="25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5" dur="25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6" dur="25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25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4500"/>
                            </p:stCondLst>
                            <p:childTnLst>
                              <p:par>
                                <p:cTn id="179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7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8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9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0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00"/>
                            </p:stCondLst>
                            <p:childTnLst>
                              <p:par>
                                <p:cTn id="192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3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4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5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6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1000"/>
                            </p:stCondLst>
                            <p:childTnLst>
                              <p:par>
                                <p:cTn id="198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9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0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1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2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1500"/>
                            </p:stCondLst>
                            <p:childTnLst>
                              <p:par>
                                <p:cTn id="204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5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6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7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8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2000"/>
                            </p:stCondLst>
                            <p:childTnLst>
                              <p:par>
                                <p:cTn id="210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1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2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3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4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500"/>
                            </p:stCondLst>
                            <p:childTnLst>
                              <p:par>
                                <p:cTn id="216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7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8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9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2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3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4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5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6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28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9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0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1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2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4000"/>
                            </p:stCondLst>
                            <p:childTnLst>
                              <p:par>
                                <p:cTn id="234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5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6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7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8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4500"/>
                            </p:stCondLst>
                            <p:childTnLst>
                              <p:par>
                                <p:cTn id="240" presetID="27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1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2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3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4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5000"/>
                            </p:stCondLst>
                            <p:childTnLst>
                              <p:par>
                                <p:cTn id="246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7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8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9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0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5500"/>
                            </p:stCondLst>
                            <p:childTnLst>
                              <p:par>
                                <p:cTn id="252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3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4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5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6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6000"/>
                            </p:stCondLst>
                            <p:childTnLst>
                              <p:par>
                                <p:cTn id="258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9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0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1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2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6500"/>
                            </p:stCondLst>
                            <p:childTnLst>
                              <p:par>
                                <p:cTn id="264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5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6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7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8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7000"/>
                            </p:stCondLst>
                            <p:childTnLst>
                              <p:par>
                                <p:cTn id="270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1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2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3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4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7500"/>
                            </p:stCondLst>
                            <p:childTnLst>
                              <p:par>
                                <p:cTn id="276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7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8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9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0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8000"/>
                            </p:stCondLst>
                            <p:childTnLst>
                              <p:par>
                                <p:cTn id="282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3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4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5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6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8500"/>
                            </p:stCondLst>
                            <p:childTnLst>
                              <p:par>
                                <p:cTn id="288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9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0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1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2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9000"/>
                            </p:stCondLst>
                            <p:childTnLst>
                              <p:par>
                                <p:cTn id="294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5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6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7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8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9500"/>
                            </p:stCondLst>
                            <p:childTnLst>
                              <p:par>
                                <p:cTn id="300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1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02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3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4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6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7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08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9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0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10500"/>
                            </p:stCondLst>
                            <p:childTnLst>
                              <p:par>
                                <p:cTn id="312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3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4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15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6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18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9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20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1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2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11500"/>
                            </p:stCondLst>
                            <p:childTnLst>
                              <p:par>
                                <p:cTn id="324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5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26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7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8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0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1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32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3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4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12500"/>
                            </p:stCondLst>
                            <p:childTnLst>
                              <p:par>
                                <p:cTn id="336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7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38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9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0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13000"/>
                            </p:stCondLst>
                            <p:childTnLst>
                              <p:par>
                                <p:cTn id="342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3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44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5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6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13500"/>
                            </p:stCondLst>
                            <p:childTnLst>
                              <p:par>
                                <p:cTn id="348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9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50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1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2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14000"/>
                            </p:stCondLst>
                            <p:childTnLst>
                              <p:par>
                                <p:cTn id="354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5" dur="25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56" dur="25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7" dur="25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8" dur="25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4500"/>
                            </p:stCondLst>
                            <p:childTnLst>
                              <p:par>
                                <p:cTn id="360" presetID="21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6" grpId="2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2" grpId="0" animBg="1"/>
      <p:bldP spid="32" grpId="1" animBg="1"/>
      <p:bldP spid="33" grpId="0" animBg="1"/>
      <p:bldP spid="33" grpId="1" animBg="1"/>
      <p:bldP spid="33" grpId="2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969"/>
            <a:ext cx="9013371" cy="68490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22590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11085" y="60011"/>
            <a:ext cx="6130204" cy="70788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Game: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Sentence puzzling</a:t>
            </a:r>
            <a:endParaRPr kumimoji="0" lang="en-GB" sz="40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5911731"/>
              </p:ext>
            </p:extLst>
          </p:nvPr>
        </p:nvGraphicFramePr>
        <p:xfrm>
          <a:off x="1227907" y="1541415"/>
          <a:ext cx="6217920" cy="426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7496"/>
                <a:gridCol w="1259872"/>
                <a:gridCol w="1030805"/>
                <a:gridCol w="2519747"/>
              </a:tblGrid>
              <a:tr h="3098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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Peter</a:t>
                      </a:r>
                      <a:endParaRPr lang="en-GB" sz="28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lives</a:t>
                      </a:r>
                      <a:endParaRPr lang="en-GB" sz="28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near</a:t>
                      </a:r>
                      <a:endParaRPr lang="en-GB" sz="28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his school.</a:t>
                      </a:r>
                      <a:endParaRPr lang="en-GB" sz="28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3186473"/>
              </p:ext>
            </p:extLst>
          </p:nvPr>
        </p:nvGraphicFramePr>
        <p:xfrm>
          <a:off x="1210491" y="874486"/>
          <a:ext cx="633984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960"/>
                <a:gridCol w="1584960"/>
                <a:gridCol w="1331367"/>
                <a:gridCol w="183855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lives</a:t>
                      </a:r>
                      <a:endParaRPr lang="en-GB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7E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his school</a:t>
                      </a:r>
                      <a:endParaRPr lang="en-GB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7E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Peter</a:t>
                      </a:r>
                      <a:endParaRPr lang="en-GB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7E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near</a:t>
                      </a:r>
                      <a:endParaRPr lang="en-GB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7E4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8958686"/>
              </p:ext>
            </p:extLst>
          </p:nvPr>
        </p:nvGraphicFramePr>
        <p:xfrm>
          <a:off x="1193074" y="2189478"/>
          <a:ext cx="633113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1701"/>
                <a:gridCol w="954442"/>
                <a:gridCol w="1026025"/>
                <a:gridCol w="326896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go</a:t>
                      </a:r>
                      <a:endParaRPr lang="en-GB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7E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We </a:t>
                      </a:r>
                      <a:endParaRPr lang="en-GB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7E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to</a:t>
                      </a:r>
                      <a:endParaRPr lang="en-GB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7E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the same school</a:t>
                      </a:r>
                      <a:endParaRPr lang="en-GB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7E4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5276763"/>
              </p:ext>
            </p:extLst>
          </p:nvPr>
        </p:nvGraphicFramePr>
        <p:xfrm>
          <a:off x="1249678" y="2830283"/>
          <a:ext cx="6217920" cy="426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7496"/>
                <a:gridCol w="948174"/>
                <a:gridCol w="914400"/>
                <a:gridCol w="2947850"/>
              </a:tblGrid>
              <a:tr h="3098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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We</a:t>
                      </a:r>
                      <a:endParaRPr lang="en-GB" sz="28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go</a:t>
                      </a:r>
                      <a:endParaRPr lang="en-GB" sz="28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to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en-GB" sz="28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the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same 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school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GB" sz="28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241240"/>
              </p:ext>
            </p:extLst>
          </p:nvPr>
        </p:nvGraphicFramePr>
        <p:xfrm>
          <a:off x="1254035" y="3452947"/>
          <a:ext cx="5799908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7313"/>
                <a:gridCol w="1204032"/>
                <a:gridCol w="1350864"/>
                <a:gridCol w="1497699"/>
              </a:tblGrid>
              <a:tr h="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subjects</a:t>
                      </a:r>
                      <a:endParaRPr lang="en-GB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7E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They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GB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7E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new</a:t>
                      </a:r>
                      <a:endParaRPr lang="en-GB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7E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have</a:t>
                      </a:r>
                      <a:endParaRPr lang="en-GB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7E4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3653684"/>
              </p:ext>
            </p:extLst>
          </p:nvPr>
        </p:nvGraphicFramePr>
        <p:xfrm>
          <a:off x="1297576" y="4001586"/>
          <a:ext cx="6217920" cy="426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7496"/>
                <a:gridCol w="948174"/>
                <a:gridCol w="914400"/>
                <a:gridCol w="2947850"/>
              </a:tblGrid>
              <a:tr h="3098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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 They</a:t>
                      </a:r>
                      <a:endParaRPr lang="en-GB" sz="28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have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en-GB" sz="28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new </a:t>
                      </a:r>
                      <a:endParaRPr lang="en-GB" sz="28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subjects.</a:t>
                      </a:r>
                      <a:endParaRPr lang="en-GB" sz="28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0479822"/>
              </p:ext>
            </p:extLst>
          </p:nvPr>
        </p:nvGraphicFramePr>
        <p:xfrm>
          <a:off x="1371779" y="5315543"/>
          <a:ext cx="7184391" cy="4974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0164"/>
                <a:gridCol w="1240971"/>
                <a:gridCol w="1005840"/>
                <a:gridCol w="1332412"/>
                <a:gridCol w="2495004"/>
              </a:tblGrid>
              <a:tr h="4974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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We</a:t>
                      </a:r>
                      <a:endParaRPr lang="en-GB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always</a:t>
                      </a:r>
                      <a:endParaRPr lang="en-GB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look</a:t>
                      </a:r>
                      <a:endParaRPr lang="en-GB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smart</a:t>
                      </a:r>
                      <a:endParaRPr lang="en-GB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 our uniforms</a:t>
                      </a:r>
                      <a:endParaRPr lang="en-GB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3608427"/>
              </p:ext>
            </p:extLst>
          </p:nvPr>
        </p:nvGraphicFramePr>
        <p:xfrm>
          <a:off x="1236797" y="4566606"/>
          <a:ext cx="7123431" cy="4974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05957"/>
                <a:gridCol w="1201783"/>
                <a:gridCol w="953589"/>
                <a:gridCol w="1358537"/>
                <a:gridCol w="2403565"/>
              </a:tblGrid>
              <a:tr h="4974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look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61D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always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61D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We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61D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smart</a:t>
                      </a:r>
                      <a:endParaRPr lang="en-GB" sz="2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61D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 our uniforms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61D6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643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70195" y="3164643"/>
            <a:ext cx="7003610" cy="3359876"/>
          </a:xfrm>
          <a:prstGeom prst="rect">
            <a:avLst/>
          </a:prstGeom>
          <a:solidFill>
            <a:srgbClr val="FDE1D8"/>
          </a:solidFill>
          <a:ln>
            <a:solidFill>
              <a:srgbClr val="FDE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300" y="852938"/>
            <a:ext cx="4176100" cy="720507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550" y="833135"/>
            <a:ext cx="961782" cy="7776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5397" y="1610746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FB7BD"/>
                </a:solidFill>
              </a:rPr>
              <a:t>* Grammar</a:t>
            </a:r>
            <a:endParaRPr lang="en-US" sz="2800" b="1" dirty="0">
              <a:solidFill>
                <a:srgbClr val="0FB7B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86491" y="1626134"/>
            <a:ext cx="550458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 smtClean="0"/>
              <a:t> + The </a:t>
            </a:r>
            <a:r>
              <a:rPr lang="en-US" sz="2600" b="1" dirty="0"/>
              <a:t>present </a:t>
            </a:r>
            <a:r>
              <a:rPr lang="en-US" sz="2600" b="1" dirty="0" smtClean="0"/>
              <a:t>simple: </a:t>
            </a:r>
            <a:r>
              <a:rPr lang="en-US" sz="2600" b="1" dirty="0" err="1" smtClean="0"/>
              <a:t>Thì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hiện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tại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đơn</a:t>
            </a:r>
            <a:endParaRPr lang="en-US" sz="26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82" y="2053591"/>
            <a:ext cx="4097553" cy="104855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804982" y="3080622"/>
            <a:ext cx="58531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/>
              <a:t>We use the present simple to talk about actions or events that often happen, or are fixed.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17914" y="4409800"/>
            <a:ext cx="18179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31670" y="4902243"/>
            <a:ext cx="58407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/>
              <a:t>We usually </a:t>
            </a:r>
            <a:r>
              <a:rPr lang="en-US" sz="2800" b="1" dirty="0"/>
              <a:t>go</a:t>
            </a:r>
            <a:r>
              <a:rPr lang="en-US" sz="2800" dirty="0"/>
              <a:t> to school by bus.</a:t>
            </a:r>
          </a:p>
          <a:p>
            <a:pPr marL="285750" indent="-285750">
              <a:buFontTx/>
              <a:buChar char="-"/>
            </a:pPr>
            <a:r>
              <a:rPr lang="en-US" sz="2800" dirty="0"/>
              <a:t>I </a:t>
            </a:r>
            <a:r>
              <a:rPr lang="en-US" sz="2800" b="1" dirty="0"/>
              <a:t>don’t like </a:t>
            </a:r>
            <a:r>
              <a:rPr lang="en-US" sz="2800" dirty="0"/>
              <a:t>school lunch very much.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96389" y="42537"/>
            <a:ext cx="8503920" cy="720507"/>
          </a:xfrm>
          <a:prstGeom prst="rect">
            <a:avLst/>
          </a:prstGeom>
          <a:solidFill>
            <a:srgbClr val="338DCD"/>
          </a:solidFill>
          <a:ln>
            <a:solidFill>
              <a:srgbClr val="338DCD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UNIT 1: MY NEW SCHOOL</a:t>
            </a:r>
            <a:endParaRPr lang="en-GB" sz="40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6390" y="929552"/>
            <a:ext cx="2230482" cy="58477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LESSON 3</a:t>
            </a:r>
            <a:endParaRPr lang="en-GB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24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THE PRESENT SIMPLE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vi-VN" sz="2400" b="1" u="sng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 </a:t>
            </a:r>
            <a:r>
              <a:rPr lang="en-US" sz="2400" b="1" u="sng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I. </a:t>
            </a:r>
            <a:r>
              <a:rPr lang="vi-VN" sz="2400" b="1" u="sng" dirty="0" err="1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Cách</a:t>
            </a:r>
            <a:r>
              <a:rPr lang="vi-VN" sz="2400" b="1" u="sng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vi-VN" sz="2400" b="1" u="sng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dùng</a:t>
            </a:r>
            <a:r>
              <a:rPr lang="vi-VN" sz="2400" b="1" u="sng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vi-VN" sz="2400" b="1" u="sng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của</a:t>
            </a:r>
            <a:r>
              <a:rPr lang="vi-VN" sz="2400" b="1" u="sng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vi-VN" sz="2400" b="1" u="sng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thì</a:t>
            </a:r>
            <a:r>
              <a:rPr lang="vi-VN" sz="2400" b="1" u="sng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vi-VN" sz="2400" b="1" u="sng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hiện</a:t>
            </a:r>
            <a:r>
              <a:rPr lang="vi-VN" sz="2400" b="1" u="sng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vi-VN" sz="2400" b="1" u="sng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tại</a:t>
            </a:r>
            <a:r>
              <a:rPr lang="vi-VN" sz="2400" b="1" u="sng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vi-VN" sz="2400" b="1" u="sng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đơn</a:t>
            </a:r>
            <a:endParaRPr lang="en-US" sz="2400" b="1" u="sng" dirty="0" smtClean="0"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sz="2400" b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1</a:t>
            </a:r>
            <a:r>
              <a:rPr lang="vi-VN" sz="24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. </a:t>
            </a:r>
            <a:r>
              <a:rPr lang="vi-VN" sz="2400" b="1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Diễn</a:t>
            </a:r>
            <a:r>
              <a:rPr lang="vi-VN" sz="24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vi-VN" sz="2400" b="1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tả</a:t>
            </a:r>
            <a:r>
              <a:rPr lang="vi-VN" sz="24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vi-VN" sz="2400" b="1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những</a:t>
            </a:r>
            <a:r>
              <a:rPr lang="vi-VN" sz="24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vi-VN" sz="2400" b="1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hành</a:t>
            </a:r>
            <a:r>
              <a:rPr lang="vi-VN" sz="24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vi-VN" sz="2400" b="1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động</a:t>
            </a:r>
            <a:r>
              <a:rPr lang="vi-VN" sz="24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vi-VN" sz="2400" b="1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lặp</a:t>
            </a:r>
            <a:r>
              <a:rPr lang="vi-VN" sz="24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đi </a:t>
            </a:r>
            <a:r>
              <a:rPr lang="vi-VN" sz="2400" b="1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lặp</a:t>
            </a:r>
            <a:r>
              <a:rPr lang="vi-VN" sz="24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vi-VN" sz="2400" b="1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lại</a:t>
            </a:r>
            <a:r>
              <a:rPr lang="vi-VN" sz="24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hay </a:t>
            </a:r>
            <a:r>
              <a:rPr lang="vi-VN" sz="2400" b="1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thói</a:t>
            </a:r>
            <a:r>
              <a:rPr lang="vi-VN" sz="24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quen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Ex : </a:t>
            </a:r>
            <a:r>
              <a:rPr lang="vi-VN" sz="24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We </a:t>
            </a:r>
            <a:r>
              <a:rPr lang="vi-VN" sz="24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go to the cinema every Sunday.  </a:t>
            </a:r>
            <a:br>
              <a:rPr lang="vi-VN" sz="24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</a:br>
            <a:r>
              <a:rPr lang="vi-VN" sz="2400" b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2</a:t>
            </a:r>
            <a:r>
              <a:rPr lang="vi-VN" sz="24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. Miêu </a:t>
            </a:r>
            <a:r>
              <a:rPr lang="vi-VN" sz="2400" b="1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tả</a:t>
            </a:r>
            <a:r>
              <a:rPr lang="vi-VN" sz="24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vi-VN" sz="2400" b="1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lịch</a:t>
            </a:r>
            <a:r>
              <a:rPr lang="vi-VN" sz="24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vi-VN" sz="2400" b="1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trình</a:t>
            </a:r>
            <a:r>
              <a:rPr lang="vi-VN" sz="24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vi-VN" sz="2400" b="1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hoặc</a:t>
            </a:r>
            <a:r>
              <a:rPr lang="vi-VN" sz="24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chương </a:t>
            </a:r>
            <a:r>
              <a:rPr lang="vi-VN" sz="2400" b="1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trình</a:t>
            </a:r>
            <a:r>
              <a:rPr lang="vi-VN" sz="24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(</a:t>
            </a:r>
            <a:r>
              <a:rPr lang="vi-VN" sz="2400" b="1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ngụ</a:t>
            </a:r>
            <a:r>
              <a:rPr lang="vi-VN" sz="24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ý tương lai)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Ex:   Oh </a:t>
            </a:r>
            <a:r>
              <a:rPr lang="vi-VN" sz="24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no</a:t>
            </a:r>
            <a:r>
              <a:rPr lang="vi-VN" sz="24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! The train leaves at five.  </a:t>
            </a:r>
            <a:br>
              <a:rPr lang="vi-VN" sz="24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            </a:t>
            </a:r>
            <a:r>
              <a:rPr lang="vi-VN" sz="24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The </a:t>
            </a:r>
            <a:r>
              <a:rPr lang="vi-VN" sz="24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cartoon starts at 7:45 p.m.  </a:t>
            </a:r>
          </a:p>
          <a:p>
            <a:pPr marL="0" indent="0">
              <a:buNone/>
            </a:pPr>
            <a:r>
              <a:rPr lang="vi-VN" sz="2400" b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3</a:t>
            </a:r>
            <a:r>
              <a:rPr lang="vi-VN" sz="24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. Miêu </a:t>
            </a:r>
            <a:r>
              <a:rPr lang="vi-VN" sz="2400" b="1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tả</a:t>
            </a:r>
            <a:r>
              <a:rPr lang="vi-VN" sz="24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vi-VN" sz="2400" b="1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thực</a:t>
            </a:r>
            <a:r>
              <a:rPr lang="vi-VN" sz="24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vi-VN" sz="2400" b="1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tế</a:t>
            </a:r>
            <a:r>
              <a:rPr lang="vi-VN" sz="24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vi-VN" sz="2400" b="1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hoặc</a:t>
            </a:r>
            <a:r>
              <a:rPr lang="vi-VN" sz="24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vi-VN" sz="2400" b="1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sự</a:t>
            </a:r>
            <a:r>
              <a:rPr lang="vi-VN" sz="24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vi-VN" sz="2400" b="1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thực</a:t>
            </a:r>
            <a:r>
              <a:rPr lang="vi-VN" sz="24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vi-VN" sz="2400" b="1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hiển</a:t>
            </a:r>
            <a:r>
              <a:rPr lang="vi-VN" sz="24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nhiên</a:t>
            </a:r>
          </a:p>
          <a:p>
            <a:pPr marL="0" indent="0">
              <a:buNone/>
            </a:pPr>
            <a:r>
              <a:rPr lang="vi-VN" sz="24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 </a:t>
            </a:r>
            <a:r>
              <a:rPr lang="en-US" sz="24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Ex: </a:t>
            </a:r>
            <a:r>
              <a:rPr lang="vi-VN" sz="24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She </a:t>
            </a:r>
            <a:r>
              <a:rPr lang="vi-VN" sz="24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works as a nurse.  </a:t>
            </a:r>
            <a:br>
              <a:rPr lang="vi-VN" sz="24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  </a:t>
            </a:r>
            <a:r>
              <a:rPr lang="vi-VN" sz="24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The </a:t>
            </a:r>
            <a:r>
              <a:rPr lang="vi-VN" sz="24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sun rises in the east.  </a:t>
            </a:r>
            <a:endParaRPr lang="en-US" sz="2400" dirty="0" smtClean="0"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sz="2400" b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4</a:t>
            </a:r>
            <a:r>
              <a:rPr lang="vi-VN" sz="24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. Miêu tả các trạng thái ở </a:t>
            </a:r>
            <a:r>
              <a:rPr lang="vi-VN" sz="2400" b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hiện</a:t>
            </a:r>
            <a:r>
              <a:rPr lang="en-GB" sz="2400" b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GB" sz="2400" b="1" dirty="0" err="1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tại</a:t>
            </a:r>
            <a:r>
              <a:rPr lang="vi-VN" sz="2400" b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endParaRPr lang="en-US" sz="2400" b="1" dirty="0" smtClean="0"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b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Ex:</a:t>
            </a:r>
            <a:r>
              <a:rPr lang="vi-VN" sz="24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I </a:t>
            </a:r>
            <a:r>
              <a:rPr lang="vi-VN" sz="24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am hungry.  </a:t>
            </a:r>
            <a:r>
              <a:rPr lang="en-US" sz="24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	</a:t>
            </a:r>
            <a:r>
              <a:rPr lang="vi-VN" sz="24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I </a:t>
            </a:r>
            <a:r>
              <a:rPr lang="vi-VN" sz="24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am </a:t>
            </a:r>
            <a:r>
              <a:rPr lang="vi-VN" sz="24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not</a:t>
            </a:r>
            <a:r>
              <a:rPr lang="vi-VN" sz="24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vi-VN" sz="24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happy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.  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09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7988"/>
            <a:ext cx="2439015" cy="874789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b="1" u="sng" dirty="0" smtClean="0">
                <a:latin typeface="Cambria" panose="02040503050406030204" pitchFamily="18" charset="0"/>
                <a:ea typeface="Cambria" panose="02040503050406030204" pitchFamily="18" charset="0"/>
              </a:rPr>
              <a:t>Form:</a:t>
            </a:r>
            <a:r>
              <a:rPr lang="en-US" b="1" u="sng" dirty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en-US" b="1" u="sng" dirty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4353400"/>
              </p:ext>
            </p:extLst>
          </p:nvPr>
        </p:nvGraphicFramePr>
        <p:xfrm>
          <a:off x="321093" y="1428206"/>
          <a:ext cx="8539316" cy="31242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992507"/>
                <a:gridCol w="3415727"/>
                <a:gridCol w="3131082"/>
              </a:tblGrid>
              <a:tr h="10414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Câu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Khẳng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định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(+)</a:t>
                      </a:r>
                      <a:endParaRPr lang="en-US" sz="2400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 + V (s/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es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 + is/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am/ are</a:t>
                      </a:r>
                      <a:endParaRPr lang="en-US" sz="24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</a:tr>
              <a:tr h="10414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Câu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phủ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định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(-)</a:t>
                      </a:r>
                      <a:endParaRPr lang="en-US" sz="2400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 + do/ does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+ not + V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 + is/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am/ are + not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</a:tr>
              <a:tr h="10414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Câu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hỏi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(?)</a:t>
                      </a:r>
                      <a:endParaRPr lang="en-US" sz="2400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Do/ does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+ S + V?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Is/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am/ are + S…?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0890" y="4898571"/>
            <a:ext cx="77854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GB" sz="2400" b="1" dirty="0" smtClean="0"/>
              <a:t>V </a:t>
            </a:r>
            <a:r>
              <a:rPr lang="en-GB" sz="2400" b="1" dirty="0" err="1"/>
              <a:t>t</a:t>
            </a:r>
            <a:r>
              <a:rPr lang="en-GB" sz="2400" b="1" dirty="0" err="1" smtClean="0"/>
              <a:t>hêm</a:t>
            </a:r>
            <a:r>
              <a:rPr lang="en-GB" sz="2400" b="1" dirty="0" smtClean="0"/>
              <a:t> </a:t>
            </a:r>
            <a:r>
              <a:rPr lang="en-GB" sz="2400" b="1" dirty="0" smtClean="0">
                <a:solidFill>
                  <a:srgbClr val="FF0000"/>
                </a:solidFill>
              </a:rPr>
              <a:t>s, </a:t>
            </a:r>
            <a:r>
              <a:rPr lang="en-GB" sz="2400" b="1" dirty="0" err="1" smtClean="0">
                <a:solidFill>
                  <a:srgbClr val="FF0000"/>
                </a:solidFill>
              </a:rPr>
              <a:t>es</a:t>
            </a:r>
            <a:r>
              <a:rPr lang="en-GB" sz="2400" b="1" dirty="0" smtClean="0">
                <a:solidFill>
                  <a:srgbClr val="FF0000"/>
                </a:solidFill>
              </a:rPr>
              <a:t> </a:t>
            </a:r>
            <a:r>
              <a:rPr lang="en-GB" sz="2400" b="1" dirty="0" err="1" smtClean="0"/>
              <a:t>khi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chủ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ngữ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số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ít</a:t>
            </a:r>
            <a:r>
              <a:rPr lang="en-GB" sz="2400" b="1" dirty="0" smtClean="0"/>
              <a:t> (he, she, it, Nam,…)</a:t>
            </a:r>
          </a:p>
          <a:p>
            <a:pPr marL="342900" indent="-342900">
              <a:buFont typeface="Arial" charset="0"/>
              <a:buChar char="•"/>
            </a:pPr>
            <a:r>
              <a:rPr lang="en-GB" sz="2400" b="1" dirty="0" err="1" smtClean="0"/>
              <a:t>Thêm</a:t>
            </a:r>
            <a:r>
              <a:rPr lang="en-GB" sz="2400" b="1" dirty="0" smtClean="0"/>
              <a:t> </a:t>
            </a:r>
            <a:r>
              <a:rPr lang="en-GB" sz="2400" b="1" dirty="0" err="1" smtClean="0">
                <a:solidFill>
                  <a:srgbClr val="FF0000"/>
                </a:solidFill>
              </a:rPr>
              <a:t>es</a:t>
            </a:r>
            <a:r>
              <a:rPr lang="en-GB" sz="2400" b="1" dirty="0" smtClean="0">
                <a:solidFill>
                  <a:srgbClr val="FF0000"/>
                </a:solidFill>
              </a:rPr>
              <a:t> </a:t>
            </a:r>
            <a:r>
              <a:rPr lang="en-GB" sz="2400" b="1" dirty="0" err="1" smtClean="0"/>
              <a:t>đối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với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động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từ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tận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cùng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là</a:t>
            </a:r>
            <a:r>
              <a:rPr lang="en-GB" sz="2400" b="1" dirty="0" smtClean="0"/>
              <a:t> o, </a:t>
            </a:r>
            <a:r>
              <a:rPr lang="en-GB" sz="2400" b="1" dirty="0" err="1" smtClean="0"/>
              <a:t>ch</a:t>
            </a:r>
            <a:r>
              <a:rPr lang="en-GB" sz="2400" b="1" dirty="0" smtClean="0"/>
              <a:t>, </a:t>
            </a:r>
            <a:r>
              <a:rPr lang="en-GB" sz="2400" b="1" dirty="0" err="1" smtClean="0"/>
              <a:t>s,x</a:t>
            </a:r>
            <a:r>
              <a:rPr lang="en-GB" sz="2400" b="1" dirty="0" smtClean="0"/>
              <a:t> ,</a:t>
            </a:r>
            <a:r>
              <a:rPr lang="en-GB" sz="2400" b="1" dirty="0" err="1" smtClean="0"/>
              <a:t>sh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93156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sp>
        <p:nvSpPr>
          <p:cNvPr id="12" name="TextBox 11"/>
          <p:cNvSpPr txBox="1"/>
          <p:nvPr/>
        </p:nvSpPr>
        <p:spPr>
          <a:xfrm>
            <a:off x="920516" y="171167"/>
            <a:ext cx="7588257" cy="52322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the correct answer A, B, or C.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1171844" y="1755600"/>
            <a:ext cx="2111832" cy="461665"/>
            <a:chOff x="1230086" y="1785257"/>
            <a:chExt cx="2111832" cy="461665"/>
          </a:xfrm>
        </p:grpSpPr>
        <p:sp>
          <p:nvSpPr>
            <p:cNvPr id="42" name="TextBox 41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338DCD"/>
                  </a:solidFill>
                </a:rPr>
                <a:t>A.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611086" y="1785257"/>
              <a:ext cx="17308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have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2998479" y="1749262"/>
            <a:ext cx="1796143" cy="461665"/>
            <a:chOff x="1230086" y="1785257"/>
            <a:chExt cx="1796143" cy="461665"/>
          </a:xfrm>
        </p:grpSpPr>
        <p:sp>
          <p:nvSpPr>
            <p:cNvPr id="45" name="TextBox 44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611086" y="1785257"/>
              <a:ext cx="1415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has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5145141" y="1749262"/>
            <a:ext cx="2013849" cy="461665"/>
            <a:chOff x="1230086" y="1785257"/>
            <a:chExt cx="2013849" cy="461665"/>
          </a:xfrm>
        </p:grpSpPr>
        <p:sp>
          <p:nvSpPr>
            <p:cNvPr id="48" name="TextBox 47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611086" y="1785257"/>
              <a:ext cx="16328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having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1237164" y="2300323"/>
            <a:ext cx="7180427" cy="461665"/>
            <a:chOff x="363373" y="2525685"/>
            <a:chExt cx="7180427" cy="461665"/>
          </a:xfrm>
        </p:grpSpPr>
        <p:grpSp>
          <p:nvGrpSpPr>
            <p:cNvPr id="51" name="Group 50"/>
            <p:cNvGrpSpPr/>
            <p:nvPr/>
          </p:nvGrpSpPr>
          <p:grpSpPr>
            <a:xfrm>
              <a:off x="363373" y="2525685"/>
              <a:ext cx="7180427" cy="461665"/>
              <a:chOff x="369902" y="2142097"/>
              <a:chExt cx="7180427" cy="461665"/>
            </a:xfrm>
          </p:grpSpPr>
          <p:sp>
            <p:nvSpPr>
              <p:cNvPr id="53" name="TextBox 52"/>
              <p:cNvSpPr txBox="1"/>
              <p:nvPr/>
            </p:nvSpPr>
            <p:spPr>
              <a:xfrm>
                <a:off x="369902" y="214209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2.</a:t>
                </a: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844733" y="2142097"/>
                <a:ext cx="67055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Duy              to school every day.</a:t>
                </a:r>
              </a:p>
            </p:txBody>
          </p:sp>
        </p:grpSp>
        <p:cxnSp>
          <p:nvCxnSpPr>
            <p:cNvPr id="52" name="Straight Connector 51"/>
            <p:cNvCxnSpPr/>
            <p:nvPr/>
          </p:nvCxnSpPr>
          <p:spPr>
            <a:xfrm>
              <a:off x="1431269" y="2852057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>
            <a:off x="1182731" y="2778381"/>
            <a:ext cx="1796143" cy="461665"/>
            <a:chOff x="1230086" y="1785257"/>
            <a:chExt cx="1796143" cy="461665"/>
          </a:xfrm>
        </p:grpSpPr>
        <p:sp>
          <p:nvSpPr>
            <p:cNvPr id="56" name="TextBox 55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611086" y="1785257"/>
              <a:ext cx="1415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cycling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2972353" y="2772043"/>
            <a:ext cx="1796143" cy="461665"/>
            <a:chOff x="1230086" y="1785257"/>
            <a:chExt cx="1796143" cy="461665"/>
          </a:xfrm>
        </p:grpSpPr>
        <p:sp>
          <p:nvSpPr>
            <p:cNvPr id="68" name="TextBox 67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611086" y="1785257"/>
              <a:ext cx="1415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cycle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5164735" y="2772043"/>
            <a:ext cx="2841162" cy="461665"/>
            <a:chOff x="1230086" y="1785257"/>
            <a:chExt cx="2841162" cy="461665"/>
          </a:xfrm>
        </p:grpSpPr>
        <p:sp>
          <p:nvSpPr>
            <p:cNvPr id="92" name="TextBox 91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611086" y="1785257"/>
              <a:ext cx="24601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cycles</a:t>
              </a: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1237164" y="3312216"/>
            <a:ext cx="7061016" cy="470318"/>
            <a:chOff x="838203" y="3668444"/>
            <a:chExt cx="7061016" cy="470318"/>
          </a:xfrm>
        </p:grpSpPr>
        <p:grpSp>
          <p:nvGrpSpPr>
            <p:cNvPr id="95" name="Group 94"/>
            <p:cNvGrpSpPr/>
            <p:nvPr/>
          </p:nvGrpSpPr>
          <p:grpSpPr>
            <a:xfrm>
              <a:off x="838203" y="3668444"/>
              <a:ext cx="7061016" cy="470318"/>
              <a:chOff x="363373" y="4026312"/>
              <a:chExt cx="7061016" cy="470318"/>
            </a:xfrm>
          </p:grpSpPr>
          <p:sp>
            <p:nvSpPr>
              <p:cNvPr id="97" name="TextBox 96"/>
              <p:cNvSpPr txBox="1"/>
              <p:nvPr/>
            </p:nvSpPr>
            <p:spPr>
              <a:xfrm>
                <a:off x="363373" y="4034965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3.</a:t>
                </a: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838203" y="4026312"/>
                <a:ext cx="65861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My new school                in the centre of the village.</a:t>
                </a:r>
              </a:p>
            </p:txBody>
          </p:sp>
        </p:grpSp>
        <p:cxnSp>
          <p:nvCxnSpPr>
            <p:cNvPr id="96" name="Straight Connector 95"/>
            <p:cNvCxnSpPr/>
            <p:nvPr/>
          </p:nvCxnSpPr>
          <p:spPr>
            <a:xfrm flipV="1">
              <a:off x="3298379" y="3984168"/>
              <a:ext cx="100938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Group 98"/>
          <p:cNvGrpSpPr/>
          <p:nvPr/>
        </p:nvGrpSpPr>
        <p:grpSpPr>
          <a:xfrm>
            <a:off x="1150072" y="3856574"/>
            <a:ext cx="3374583" cy="461665"/>
            <a:chOff x="1230086" y="1785257"/>
            <a:chExt cx="3374583" cy="461665"/>
          </a:xfrm>
        </p:grpSpPr>
        <p:sp>
          <p:nvSpPr>
            <p:cNvPr id="100" name="TextBox 99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611086" y="1785257"/>
              <a:ext cx="2993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not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2957110" y="3850236"/>
            <a:ext cx="3002378" cy="461665"/>
            <a:chOff x="1230086" y="1785257"/>
            <a:chExt cx="3002378" cy="461665"/>
          </a:xfrm>
        </p:grpSpPr>
        <p:sp>
          <p:nvSpPr>
            <p:cNvPr id="103" name="TextBox 102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1611085" y="1785257"/>
              <a:ext cx="26213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isn’t</a:t>
              </a: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5156233" y="3841583"/>
            <a:ext cx="2333698" cy="461665"/>
            <a:chOff x="1230086" y="1785257"/>
            <a:chExt cx="2333698" cy="461665"/>
          </a:xfrm>
        </p:grpSpPr>
        <p:sp>
          <p:nvSpPr>
            <p:cNvPr id="106" name="TextBox 105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1611086" y="1785257"/>
              <a:ext cx="19526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doesn’t</a:t>
              </a: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1248050" y="4453491"/>
            <a:ext cx="6869272" cy="470318"/>
            <a:chOff x="685414" y="6027003"/>
            <a:chExt cx="6869272" cy="470318"/>
          </a:xfrm>
        </p:grpSpPr>
        <p:grpSp>
          <p:nvGrpSpPr>
            <p:cNvPr id="109" name="Group 108"/>
            <p:cNvGrpSpPr/>
            <p:nvPr/>
          </p:nvGrpSpPr>
          <p:grpSpPr>
            <a:xfrm>
              <a:off x="685414" y="6027003"/>
              <a:ext cx="6869272" cy="470318"/>
              <a:chOff x="363373" y="3312302"/>
              <a:chExt cx="6869272" cy="470318"/>
            </a:xfrm>
          </p:grpSpPr>
          <p:sp>
            <p:nvSpPr>
              <p:cNvPr id="111" name="TextBox 110"/>
              <p:cNvSpPr txBox="1"/>
              <p:nvPr/>
            </p:nvSpPr>
            <p:spPr>
              <a:xfrm>
                <a:off x="363373" y="3320955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4.</a:t>
                </a:r>
              </a:p>
            </p:txBody>
          </p:sp>
          <p:sp>
            <p:nvSpPr>
              <p:cNvPr id="112" name="TextBox 111"/>
              <p:cNvSpPr txBox="1"/>
              <p:nvPr/>
            </p:nvSpPr>
            <p:spPr>
              <a:xfrm>
                <a:off x="838203" y="3312302"/>
                <a:ext cx="63944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I live near here. Where                live?</a:t>
                </a:r>
              </a:p>
            </p:txBody>
          </p:sp>
        </p:grpSp>
        <p:cxnSp>
          <p:nvCxnSpPr>
            <p:cNvPr id="110" name="Straight Connector 109"/>
            <p:cNvCxnSpPr/>
            <p:nvPr/>
          </p:nvCxnSpPr>
          <p:spPr>
            <a:xfrm flipV="1">
              <a:off x="4097270" y="6357257"/>
              <a:ext cx="100938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" name="Group 112"/>
          <p:cNvGrpSpPr/>
          <p:nvPr/>
        </p:nvGrpSpPr>
        <p:grpSpPr>
          <a:xfrm>
            <a:off x="1156815" y="4954111"/>
            <a:ext cx="2688784" cy="461665"/>
            <a:chOff x="1230086" y="1785257"/>
            <a:chExt cx="2688784" cy="461665"/>
          </a:xfrm>
        </p:grpSpPr>
        <p:sp>
          <p:nvSpPr>
            <p:cNvPr id="114" name="TextBox 113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1611086" y="1785257"/>
              <a:ext cx="2307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 you</a:t>
              </a: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2959455" y="4937149"/>
            <a:ext cx="1711122" cy="461665"/>
            <a:chOff x="1230086" y="1785257"/>
            <a:chExt cx="1711122" cy="461665"/>
          </a:xfrm>
        </p:grpSpPr>
        <p:sp>
          <p:nvSpPr>
            <p:cNvPr id="117" name="TextBox 116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1611086" y="1785257"/>
              <a:ext cx="13301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you</a:t>
              </a: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5164835" y="4954110"/>
            <a:ext cx="1544574" cy="461665"/>
            <a:chOff x="1230086" y="1785257"/>
            <a:chExt cx="1544574" cy="461665"/>
          </a:xfrm>
        </p:grpSpPr>
        <p:sp>
          <p:nvSpPr>
            <p:cNvPr id="120" name="TextBox 119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611085" y="1785257"/>
              <a:ext cx="11635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are you</a:t>
              </a: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1204506" y="1298331"/>
            <a:ext cx="6973597" cy="470318"/>
            <a:chOff x="794659" y="707494"/>
            <a:chExt cx="6973597" cy="470318"/>
          </a:xfrm>
        </p:grpSpPr>
        <p:grpSp>
          <p:nvGrpSpPr>
            <p:cNvPr id="123" name="Group 122"/>
            <p:cNvGrpSpPr/>
            <p:nvPr/>
          </p:nvGrpSpPr>
          <p:grpSpPr>
            <a:xfrm>
              <a:off x="794659" y="707494"/>
              <a:ext cx="6973597" cy="470318"/>
              <a:chOff x="363373" y="1262747"/>
              <a:chExt cx="6973597" cy="470318"/>
            </a:xfrm>
          </p:grpSpPr>
          <p:sp>
            <p:nvSpPr>
              <p:cNvPr id="125" name="TextBox 124"/>
              <p:cNvSpPr txBox="1"/>
              <p:nvPr/>
            </p:nvSpPr>
            <p:spPr>
              <a:xfrm>
                <a:off x="363373" y="126274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1.</a:t>
                </a:r>
              </a:p>
            </p:txBody>
          </p:sp>
          <p:sp>
            <p:nvSpPr>
              <p:cNvPr id="126" name="TextBox 125"/>
              <p:cNvSpPr txBox="1"/>
              <p:nvPr/>
            </p:nvSpPr>
            <p:spPr>
              <a:xfrm>
                <a:off x="827313" y="1271400"/>
                <a:ext cx="65096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We               new subjects for this school year.</a:t>
                </a:r>
                <a:endParaRPr lang="en-US" sz="2400" i="1"/>
              </a:p>
            </p:txBody>
          </p:sp>
        </p:grpSp>
        <p:cxnSp>
          <p:nvCxnSpPr>
            <p:cNvPr id="124" name="Straight Connector 123"/>
            <p:cNvCxnSpPr/>
            <p:nvPr/>
          </p:nvCxnSpPr>
          <p:spPr>
            <a:xfrm>
              <a:off x="1834249" y="1034375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Group 126"/>
          <p:cNvGrpSpPr/>
          <p:nvPr/>
        </p:nvGrpSpPr>
        <p:grpSpPr>
          <a:xfrm>
            <a:off x="1258936" y="5542063"/>
            <a:ext cx="6869272" cy="470318"/>
            <a:chOff x="685414" y="6027003"/>
            <a:chExt cx="6869272" cy="470318"/>
          </a:xfrm>
        </p:grpSpPr>
        <p:grpSp>
          <p:nvGrpSpPr>
            <p:cNvPr id="128" name="Group 127"/>
            <p:cNvGrpSpPr/>
            <p:nvPr/>
          </p:nvGrpSpPr>
          <p:grpSpPr>
            <a:xfrm>
              <a:off x="685414" y="6027003"/>
              <a:ext cx="6869272" cy="470318"/>
              <a:chOff x="363373" y="3312302"/>
              <a:chExt cx="6869272" cy="470318"/>
            </a:xfrm>
          </p:grpSpPr>
          <p:sp>
            <p:nvSpPr>
              <p:cNvPr id="130" name="TextBox 129"/>
              <p:cNvSpPr txBox="1"/>
              <p:nvPr/>
            </p:nvSpPr>
            <p:spPr>
              <a:xfrm>
                <a:off x="363373" y="3320955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5.</a:t>
                </a:r>
              </a:p>
            </p:txBody>
          </p:sp>
          <p:sp>
            <p:nvSpPr>
              <p:cNvPr id="131" name="TextBox 130"/>
              <p:cNvSpPr txBox="1"/>
              <p:nvPr/>
            </p:nvSpPr>
            <p:spPr>
              <a:xfrm>
                <a:off x="838203" y="3312302"/>
                <a:ext cx="63944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My friend has a sister, but she                  a brother.</a:t>
                </a:r>
              </a:p>
            </p:txBody>
          </p:sp>
        </p:grpSp>
        <p:cxnSp>
          <p:nvCxnSpPr>
            <p:cNvPr id="129" name="Straight Connector 128"/>
            <p:cNvCxnSpPr/>
            <p:nvPr/>
          </p:nvCxnSpPr>
          <p:spPr>
            <a:xfrm flipV="1">
              <a:off x="5000780" y="6357257"/>
              <a:ext cx="100938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" name="Group 131"/>
          <p:cNvGrpSpPr/>
          <p:nvPr/>
        </p:nvGrpSpPr>
        <p:grpSpPr>
          <a:xfrm>
            <a:off x="1167701" y="6042683"/>
            <a:ext cx="2688784" cy="461665"/>
            <a:chOff x="1230086" y="1785257"/>
            <a:chExt cx="2688784" cy="461665"/>
          </a:xfrm>
        </p:grpSpPr>
        <p:sp>
          <p:nvSpPr>
            <p:cNvPr id="133" name="TextBox 132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1611086" y="1785257"/>
              <a:ext cx="2307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not has</a:t>
              </a: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2970341" y="6025721"/>
            <a:ext cx="1935314" cy="461665"/>
            <a:chOff x="1230086" y="1785257"/>
            <a:chExt cx="1935314" cy="461665"/>
          </a:xfrm>
        </p:grpSpPr>
        <p:sp>
          <p:nvSpPr>
            <p:cNvPr id="136" name="TextBox 135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1611085" y="1785257"/>
              <a:ext cx="15543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don’t have</a:t>
              </a: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5175721" y="6042682"/>
            <a:ext cx="2222770" cy="461665"/>
            <a:chOff x="1230086" y="1785257"/>
            <a:chExt cx="2222770" cy="461665"/>
          </a:xfrm>
        </p:grpSpPr>
        <p:sp>
          <p:nvSpPr>
            <p:cNvPr id="139" name="TextBox 138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1611086" y="1785257"/>
              <a:ext cx="18417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doesn’t have</a:t>
              </a:r>
            </a:p>
          </p:txBody>
        </p:sp>
      </p:grpSp>
      <p:sp>
        <p:nvSpPr>
          <p:cNvPr id="75" name="Oval 74">
            <a:extLst>
              <a:ext uri="{FF2B5EF4-FFF2-40B4-BE49-F238E27FC236}">
                <a16:creationId xmlns:a16="http://schemas.microsoft.com/office/drawing/2014/main" xmlns="" id="{8F559B2E-2A83-44BC-9C32-318FC0166101}"/>
              </a:ext>
            </a:extLst>
          </p:cNvPr>
          <p:cNvSpPr/>
          <p:nvPr/>
        </p:nvSpPr>
        <p:spPr>
          <a:xfrm>
            <a:off x="1162418" y="1768426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xmlns="" id="{027D6A5B-811E-41AF-8263-237DD67B8661}"/>
              </a:ext>
            </a:extLst>
          </p:cNvPr>
          <p:cNvSpPr/>
          <p:nvPr/>
        </p:nvSpPr>
        <p:spPr>
          <a:xfrm>
            <a:off x="5176128" y="2770163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xmlns="" id="{D8D63BEC-FCA7-41E8-98F0-9E823F270426}"/>
              </a:ext>
            </a:extLst>
          </p:cNvPr>
          <p:cNvSpPr/>
          <p:nvPr/>
        </p:nvSpPr>
        <p:spPr>
          <a:xfrm>
            <a:off x="2970341" y="3832802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xmlns="" id="{30B6A80F-E13D-4173-B747-10E34CC2D541}"/>
              </a:ext>
            </a:extLst>
          </p:cNvPr>
          <p:cNvSpPr/>
          <p:nvPr/>
        </p:nvSpPr>
        <p:spPr>
          <a:xfrm>
            <a:off x="1181277" y="4973727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xmlns="" id="{00A97665-5CED-493D-B6F9-59BBBD661F10}"/>
              </a:ext>
            </a:extLst>
          </p:cNvPr>
          <p:cNvSpPr/>
          <p:nvPr/>
        </p:nvSpPr>
        <p:spPr>
          <a:xfrm>
            <a:off x="5176128" y="6025721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6" grpId="0" animBg="1"/>
      <p:bldP spid="77" grpId="0" animBg="1"/>
      <p:bldP spid="78" grpId="0" animBg="1"/>
      <p:bldP spid="7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82AB1B37-8240-4C57-9C13-D057060532D0}"/>
              </a:ext>
            </a:extLst>
          </p:cNvPr>
          <p:cNvGrpSpPr/>
          <p:nvPr/>
        </p:nvGrpSpPr>
        <p:grpSpPr>
          <a:xfrm>
            <a:off x="1225990" y="2570661"/>
            <a:ext cx="7003610" cy="2011136"/>
            <a:chOff x="1225990" y="2766604"/>
            <a:chExt cx="7003610" cy="2011136"/>
          </a:xfrm>
        </p:grpSpPr>
        <p:sp>
          <p:nvSpPr>
            <p:cNvPr id="4" name="Rectangle 3"/>
            <p:cNvSpPr/>
            <p:nvPr/>
          </p:nvSpPr>
          <p:spPr>
            <a:xfrm>
              <a:off x="1225990" y="2766604"/>
              <a:ext cx="7003610" cy="2011136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995546" y="3276552"/>
              <a:ext cx="5464498" cy="10772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just"/>
              <a:r>
                <a:rPr lang="en-US" sz="3200" dirty="0"/>
                <a:t>The present simple verbs with </a:t>
              </a:r>
              <a:r>
                <a:rPr lang="en-US" sz="3200" i="1" dirty="0"/>
                <a:t>he / she / it</a:t>
              </a:r>
              <a:r>
                <a:rPr lang="en-US" sz="3200" dirty="0"/>
                <a:t> need an </a:t>
              </a:r>
              <a:r>
                <a:rPr lang="en-US" sz="3200" i="1" dirty="0"/>
                <a:t>s / es</a:t>
              </a:r>
              <a:r>
                <a:rPr lang="en-US" sz="3200" dirty="0"/>
                <a:t>.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71228" y="343111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6" name="Rectangle 5"/>
          <p:cNvSpPr/>
          <p:nvPr/>
        </p:nvSpPr>
        <p:spPr>
          <a:xfrm>
            <a:off x="891714" y="880063"/>
            <a:ext cx="281961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/>
              <a:t>The present simple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42" y="1372506"/>
            <a:ext cx="4097553" cy="104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83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1402</TotalTime>
  <Words>1003</Words>
  <Application>Microsoft Office PowerPoint</Application>
  <PresentationFormat>On-screen Show (4:3)</PresentationFormat>
  <Paragraphs>283</Paragraphs>
  <Slides>19</Slides>
  <Notes>5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*   Game: Sentence puzzling</vt:lpstr>
      <vt:lpstr>PowerPoint Presentation</vt:lpstr>
      <vt:lpstr>THE PRESENT SIMPLE</vt:lpstr>
      <vt:lpstr> * Form: </vt:lpstr>
      <vt:lpstr>PowerPoint Presentation</vt:lpstr>
      <vt:lpstr>PowerPoint Presentation</vt:lpstr>
      <vt:lpstr>1. Quy tắc thêm đuôi s/ es - Động từ không có dấu hiệu đặc biệt: Thêm -s vào sau động từ            Ví dụ: get - gets, take - takes - Động từ kết thúc bằng các chữ cái -ss, -sh, -ch, -x, -o: Thêm -es         Ví dụ: miss - misses, wash - washes, watch - watches, mix - mixes, do - does - Động từ kết thúc bằng một phụ âm và -y: Bỏ -y và thêm -ies        Ví dụ: study - studies - Động từ kết thúc bằng một nguyên âm và -y: Thêm -s vào sau động từ          Ví dụ: play – plays 2. Cách phát âm đuôi s và es  - Phát âm là /s/ khi âm tận cùng của động từ nguyên thể là /p/, /t/, /k/, /f/ Ví dụ: stops , spots , looks  , laughs   - Phát âm là /ɪz/ khi âm tận cùng của động từ nguyên thể là /s/, /z/, /ʃ/, /tʃ/, /dʒ/ Ví dụ: misses  , rises  , washes , watches  , judges   - Phát âm là /z/ khi âm tận cùng của động từ nguyên thể là các âm còn lại Ví dụ: cleans , plays  , clears  , rides  , comes 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THU BA</cp:lastModifiedBy>
  <cp:revision>105</cp:revision>
  <dcterms:created xsi:type="dcterms:W3CDTF">2020-12-09T02:04:09Z</dcterms:created>
  <dcterms:modified xsi:type="dcterms:W3CDTF">2022-09-14T03:53:20Z</dcterms:modified>
</cp:coreProperties>
</file>