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92" r:id="rId2"/>
    <p:sldId id="286" r:id="rId3"/>
    <p:sldId id="271" r:id="rId4"/>
    <p:sldId id="284" r:id="rId5"/>
    <p:sldId id="258" r:id="rId6"/>
    <p:sldId id="260" r:id="rId7"/>
    <p:sldId id="272" r:id="rId8"/>
    <p:sldId id="283" r:id="rId9"/>
    <p:sldId id="261" r:id="rId10"/>
    <p:sldId id="273" r:id="rId11"/>
    <p:sldId id="262" r:id="rId12"/>
    <p:sldId id="274" r:id="rId13"/>
    <p:sldId id="289" r:id="rId14"/>
    <p:sldId id="263" r:id="rId15"/>
    <p:sldId id="285" r:id="rId16"/>
    <p:sldId id="282" r:id="rId17"/>
    <p:sldId id="28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28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008D"/>
    <a:srgbClr val="C0E6EA"/>
    <a:srgbClr val="0084B1"/>
    <a:srgbClr val="FDE1D8"/>
    <a:srgbClr val="8CB862"/>
    <a:srgbClr val="E2F4F6"/>
    <a:srgbClr val="D6EFF2"/>
    <a:srgbClr val="F16649"/>
    <a:srgbClr val="FFFFFF"/>
    <a:srgbClr val="F47A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1368" y="60"/>
      </p:cViewPr>
      <p:guideLst>
        <p:guide orient="horz" pos="2208"/>
        <p:guide pos="28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D59B0C-0AAE-4606-971D-B75423D08DCA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3BA9B6-A501-480A-80EC-7FBE4F253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520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Slide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386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City landmarks </a:t>
            </a:r>
            <a:r>
              <a:rPr lang="en-US" dirty="0" err="1"/>
              <a:t>phải</a:t>
            </a:r>
            <a:r>
              <a:rPr lang="en-US" dirty="0"/>
              <a:t> ở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70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228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25450"/>
            <a:ext cx="8305800" cy="1143000"/>
          </a:xfrm>
          <a:prstGeom prst="rect">
            <a:avLst/>
          </a:prstGeom>
          <a:solidFill>
            <a:srgbClr val="339966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Grp="1" noChangeAspect="1" noChangeArrowheads="1"/>
          </p:cNvPicPr>
          <p:nvPr>
            <p:ph type="ctrTitle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2600" y="3048000"/>
            <a:ext cx="3810000" cy="3810000"/>
          </a:xfrm>
          <a:noFill/>
        </p:spPr>
      </p:pic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7086600" y="37338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</a:rPr>
              <a:t>love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518" y="1659323"/>
            <a:ext cx="2390503" cy="3025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035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368548" y="184425"/>
            <a:ext cx="8406903" cy="95410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/>
              <a:t>Write one or two more questions on a piece of paper. Then share them with the class.</a:t>
            </a:r>
          </a:p>
        </p:txBody>
      </p:sp>
      <p:sp>
        <p:nvSpPr>
          <p:cNvPr id="2" name="Rectangle 1"/>
          <p:cNvSpPr/>
          <p:nvPr/>
        </p:nvSpPr>
        <p:spPr>
          <a:xfrm>
            <a:off x="368548" y="1566245"/>
            <a:ext cx="8406904" cy="4211433"/>
          </a:xfrm>
          <a:prstGeom prst="rect">
            <a:avLst/>
          </a:prstGeom>
          <a:solidFill>
            <a:schemeClr val="accen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What’s your name?</a:t>
            </a:r>
          </a:p>
          <a:p>
            <a:pPr marL="342900" indent="-342900" algn="ctr">
              <a:buAutoNum type="arabicPeriod"/>
            </a:pP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Where do you live?</a:t>
            </a:r>
          </a:p>
          <a:p>
            <a:pPr marL="342900" indent="-342900" algn="ctr">
              <a:buAutoNum type="arabicPeriod"/>
            </a:pP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 you like EL?                         </a:t>
            </a:r>
          </a:p>
          <a:p>
            <a:pPr marL="342900" indent="-342900" algn="ctr">
              <a:buAutoNum type="arabicPeriod"/>
            </a:pP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What’s your telephone number?</a:t>
            </a:r>
          </a:p>
          <a:p>
            <a:pPr marL="342900" indent="-342900" algn="ctr">
              <a:buAutoNum type="arabicPeriod"/>
            </a:pPr>
            <a:r>
              <a:rPr lang="en-GB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What’s your hobby?</a:t>
            </a:r>
            <a:endParaRPr lang="en-GB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35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910642" y="113416"/>
            <a:ext cx="7753017" cy="892552"/>
          </a:xfrm>
          <a:prstGeom prst="rect">
            <a:avLst/>
          </a:prstGeom>
          <a:solidFill>
            <a:schemeClr val="accent1">
              <a:alpha val="93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There is a quiz for students in the new school newsletter. Answer the questions.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5"/>
          <a:stretch/>
        </p:blipFill>
        <p:spPr>
          <a:xfrm>
            <a:off x="219994" y="1908810"/>
            <a:ext cx="8688032" cy="292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35" y="203044"/>
            <a:ext cx="7748019" cy="237792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sp>
        <p:nvSpPr>
          <p:cNvPr id="11" name="TextBox 10"/>
          <p:cNvSpPr txBox="1"/>
          <p:nvPr/>
        </p:nvSpPr>
        <p:spPr>
          <a:xfrm>
            <a:off x="894535" y="3405356"/>
            <a:ext cx="7354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1. Do </a:t>
            </a:r>
            <a:r>
              <a:rPr lang="en-US" sz="2400" b="1" dirty="0"/>
              <a:t>you remember all your new classmate’s names?</a:t>
            </a:r>
            <a:endParaRPr lang="en-US" sz="2400" b="1" i="1" dirty="0"/>
          </a:p>
        </p:txBody>
      </p:sp>
      <p:sp>
        <p:nvSpPr>
          <p:cNvPr id="26" name="TextBox 25"/>
          <p:cNvSpPr txBox="1"/>
          <p:nvPr/>
        </p:nvSpPr>
        <p:spPr>
          <a:xfrm>
            <a:off x="894536" y="4406276"/>
            <a:ext cx="7128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2 Do </a:t>
            </a:r>
            <a:r>
              <a:rPr lang="en-US" sz="2400" b="1" dirty="0"/>
              <a:t>you often listen to your friend’s advice?</a:t>
            </a:r>
            <a:endParaRPr lang="en-US" sz="2400" b="1" i="1" dirty="0"/>
          </a:p>
        </p:txBody>
      </p:sp>
      <p:sp>
        <p:nvSpPr>
          <p:cNvPr id="2" name="Rectangle 1"/>
          <p:cNvSpPr/>
          <p:nvPr/>
        </p:nvSpPr>
        <p:spPr>
          <a:xfrm>
            <a:off x="1293095" y="3867021"/>
            <a:ext cx="19659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58775">
              <a:lnSpc>
                <a:spcPct val="100000"/>
              </a:lnSpc>
              <a:spcBef>
                <a:spcPts val="545"/>
              </a:spcBef>
              <a:tabLst>
                <a:tab pos="1345565" algn="l"/>
              </a:tabLst>
            </a:pPr>
            <a:r>
              <a:rPr lang="en-GB" sz="2800" b="1" spc="-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Yes</a:t>
            </a:r>
            <a:r>
              <a:rPr lang="en-GB" sz="2800" b="1" spc="-200" dirty="0">
                <a:solidFill>
                  <a:srgbClr val="6EC879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GB" sz="2800" b="1" spc="-6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endParaRPr lang="en-GB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386502" y="4890549"/>
            <a:ext cx="19659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58775">
              <a:lnSpc>
                <a:spcPct val="100000"/>
              </a:lnSpc>
              <a:spcBef>
                <a:spcPts val="545"/>
              </a:spcBef>
              <a:tabLst>
                <a:tab pos="1345565" algn="l"/>
              </a:tabLst>
            </a:pPr>
            <a:r>
              <a:rPr lang="en-GB" sz="2800" b="1" spc="-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Yes</a:t>
            </a:r>
            <a:r>
              <a:rPr lang="en-GB" sz="2800" b="1" spc="-200" dirty="0">
                <a:solidFill>
                  <a:srgbClr val="6EC879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GB" sz="2800" b="1" spc="-6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endParaRPr lang="en-GB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21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9"/>
          <p:cNvSpPr txBox="1"/>
          <p:nvPr/>
        </p:nvSpPr>
        <p:spPr>
          <a:xfrm>
            <a:off x="368709" y="1838502"/>
            <a:ext cx="8288593" cy="4765406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232410" marR="5080" indent="-212725">
              <a:lnSpc>
                <a:spcPct val="101600"/>
              </a:lnSpc>
              <a:spcBef>
                <a:spcPts val="325"/>
              </a:spcBef>
              <a:buClr>
                <a:srgbClr val="3F80BA"/>
              </a:buClr>
              <a:buAutoNum type="arabicPeriod" startAt="3"/>
              <a:tabLst>
                <a:tab pos="238125" algn="l"/>
              </a:tabLst>
            </a:pPr>
            <a:r>
              <a:rPr sz="2400" b="1" spc="-204" dirty="0" smtClean="0">
                <a:solidFill>
                  <a:srgbClr val="31313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="1" spc="-220" dirty="0">
                <a:solidFill>
                  <a:srgbClr val="31313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sz="2400" b="1" spc="-10" dirty="0" smtClean="0">
                <a:solidFill>
                  <a:srgbClr val="31313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15" dirty="0">
                <a:solidFill>
                  <a:srgbClr val="565656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sz="2400" b="1" spc="-10" dirty="0">
                <a:solidFill>
                  <a:srgbClr val="56565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55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share</a:t>
            </a:r>
            <a:r>
              <a:rPr sz="2400" b="1" spc="-1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15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thing</a:t>
            </a:r>
            <a:r>
              <a:rPr sz="2400" b="1" spc="-10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sz="2400" b="1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15" dirty="0">
                <a:solidFill>
                  <a:srgbClr val="3A3A3A"/>
                </a:solidFill>
                <a:latin typeface="Times New Roman" pitchFamily="18" charset="0"/>
                <a:cs typeface="Times New Roman" pitchFamily="18" charset="0"/>
              </a:rPr>
              <a:t>wit</a:t>
            </a:r>
            <a:r>
              <a:rPr sz="2400" b="1" spc="30" dirty="0">
                <a:solidFill>
                  <a:srgbClr val="3A3A3A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sz="2400" b="1" spc="-80" dirty="0">
                <a:solidFill>
                  <a:srgbClr val="3A3A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35" dirty="0">
                <a:solidFill>
                  <a:srgbClr val="424242"/>
                </a:solidFill>
                <a:latin typeface="Times New Roman" pitchFamily="18" charset="0"/>
                <a:cs typeface="Times New Roman" pitchFamily="18" charset="0"/>
              </a:rPr>
              <a:t>your  </a:t>
            </a:r>
            <a:r>
              <a:rPr sz="2400" b="1" spc="-55" dirty="0">
                <a:solidFill>
                  <a:srgbClr val="343434"/>
                </a:solidFill>
                <a:latin typeface="Times New Roman" pitchFamily="18" charset="0"/>
                <a:cs typeface="Times New Roman" pitchFamily="18" charset="0"/>
              </a:rPr>
              <a:t>classmates?</a:t>
            </a:r>
            <a:endParaRPr sz="2400" b="1" dirty="0">
              <a:latin typeface="Times New Roman" pitchFamily="18" charset="0"/>
              <a:cs typeface="Times New Roman" pitchFamily="18" charset="0"/>
            </a:endParaRPr>
          </a:p>
          <a:p>
            <a:pPr marL="358775">
              <a:lnSpc>
                <a:spcPct val="100000"/>
              </a:lnSpc>
              <a:spcBef>
                <a:spcPts val="545"/>
              </a:spcBef>
              <a:tabLst>
                <a:tab pos="1345565" algn="l"/>
              </a:tabLst>
            </a:pPr>
            <a:r>
              <a:rPr sz="2400" b="1" spc="-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Yes</a:t>
            </a:r>
            <a:r>
              <a:rPr sz="2400" b="1" spc="-200" dirty="0">
                <a:solidFill>
                  <a:srgbClr val="6EC879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spc="-6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endParaRPr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34315" marR="305435" indent="-220345">
              <a:lnSpc>
                <a:spcPct val="101600"/>
              </a:lnSpc>
              <a:spcBef>
                <a:spcPts val="285"/>
              </a:spcBef>
              <a:buClr>
                <a:srgbClr val="3F80BA"/>
              </a:buClr>
              <a:buAutoNum type="arabicPeriod" startAt="4"/>
              <a:tabLst>
                <a:tab pos="238125" algn="l"/>
              </a:tabLst>
            </a:pPr>
            <a:r>
              <a:rPr lang="en-US" sz="2400" b="1" spc="-204" dirty="0" smtClean="0">
                <a:solidFill>
                  <a:srgbClr val="31313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204" dirty="0" smtClean="0">
                <a:solidFill>
                  <a:srgbClr val="31313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="1" spc="-220" dirty="0">
                <a:solidFill>
                  <a:srgbClr val="31313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sz="2400" b="1" spc="-10" dirty="0" smtClean="0">
                <a:solidFill>
                  <a:srgbClr val="31313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15" dirty="0">
                <a:solidFill>
                  <a:srgbClr val="565656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sz="2400" b="1" spc="-55" dirty="0">
                <a:solidFill>
                  <a:srgbClr val="56565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30" dirty="0">
                <a:solidFill>
                  <a:srgbClr val="4B4B4B"/>
                </a:solidFill>
                <a:latin typeface="Times New Roman" pitchFamily="18" charset="0"/>
                <a:cs typeface="Times New Roman" pitchFamily="18" charset="0"/>
              </a:rPr>
              <a:t>keep</a:t>
            </a:r>
            <a:r>
              <a:rPr sz="2400" b="1" spc="20" dirty="0">
                <a:solidFill>
                  <a:srgbClr val="4B4B4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40" dirty="0">
                <a:solidFill>
                  <a:srgbClr val="3D3D3D"/>
                </a:solidFill>
                <a:latin typeface="Times New Roman" pitchFamily="18" charset="0"/>
                <a:cs typeface="Times New Roman" pitchFamily="18" charset="0"/>
              </a:rPr>
              <a:t>your</a:t>
            </a:r>
            <a:r>
              <a:rPr sz="2400" b="1" spc="-5" dirty="0">
                <a:solidFill>
                  <a:srgbClr val="3D3D3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25" dirty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friends'  </a:t>
            </a:r>
            <a:r>
              <a:rPr sz="2400" b="1" spc="-20" dirty="0" smtClean="0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secret</a:t>
            </a:r>
            <a:r>
              <a:rPr lang="en-US" sz="2400" b="1" spc="-20" dirty="0" smtClean="0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sz="2400" b="1" dirty="0">
              <a:latin typeface="Times New Roman" pitchFamily="18" charset="0"/>
              <a:cs typeface="Times New Roman" pitchFamily="18" charset="0"/>
            </a:endParaRPr>
          </a:p>
          <a:p>
            <a:pPr marL="358775">
              <a:lnSpc>
                <a:spcPct val="100000"/>
              </a:lnSpc>
              <a:spcBef>
                <a:spcPts val="600"/>
              </a:spcBef>
              <a:tabLst>
                <a:tab pos="1344295" algn="l"/>
              </a:tabLst>
            </a:pPr>
            <a:r>
              <a:rPr sz="2400" b="1" spc="-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Yes	</a:t>
            </a:r>
            <a:r>
              <a:rPr sz="2400" b="1" spc="-6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endParaRPr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37490">
              <a:lnSpc>
                <a:spcPts val="1385"/>
              </a:lnSpc>
              <a:spcBef>
                <a:spcPts val="310"/>
              </a:spcBef>
            </a:pPr>
            <a:r>
              <a:rPr sz="2400" b="1" spc="-70" dirty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sz="2400" b="1" spc="-50" dirty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sz="2400" b="1" spc="-30" dirty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15" dirty="0">
                <a:solidFill>
                  <a:srgbClr val="565656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sz="2400" b="1" spc="-55" dirty="0">
                <a:solidFill>
                  <a:srgbClr val="56565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20" dirty="0">
                <a:solidFill>
                  <a:srgbClr val="494949"/>
                </a:solidFill>
                <a:latin typeface="Times New Roman" pitchFamily="18" charset="0"/>
                <a:cs typeface="Times New Roman" pitchFamily="18" charset="0"/>
              </a:rPr>
              <a:t>pla</a:t>
            </a:r>
            <a:r>
              <a:rPr sz="2400" b="1" spc="-15" dirty="0">
                <a:solidFill>
                  <a:srgbClr val="494949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sz="2400" b="1" spc="-40" dirty="0">
                <a:solidFill>
                  <a:srgbClr val="49494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5" dirty="0">
                <a:solidFill>
                  <a:srgbClr val="606060"/>
                </a:solidFill>
                <a:latin typeface="Times New Roman" pitchFamily="18" charset="0"/>
                <a:cs typeface="Times New Roman" pitchFamily="18" charset="0"/>
              </a:rPr>
              <a:t>wit</a:t>
            </a:r>
            <a:r>
              <a:rPr sz="2400" b="1" spc="15" dirty="0">
                <a:solidFill>
                  <a:srgbClr val="60606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sz="2400" b="1" spc="-35" dirty="0">
                <a:solidFill>
                  <a:srgbClr val="606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30" dirty="0" smtClean="0">
                <a:solidFill>
                  <a:srgbClr val="4F4F4F"/>
                </a:solidFill>
                <a:latin typeface="Times New Roman" pitchFamily="18" charset="0"/>
                <a:cs typeface="Times New Roman" pitchFamily="18" charset="0"/>
              </a:rPr>
              <a:t>your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sz="2400" b="1" spc="-150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classmates</a:t>
            </a:r>
            <a:r>
              <a:rPr sz="2400" b="1" spc="50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95" dirty="0">
                <a:solidFill>
                  <a:srgbClr val="494949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sz="2400" b="1" spc="-45" dirty="0">
                <a:solidFill>
                  <a:srgbClr val="494949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sz="2400" b="1" spc="-140" dirty="0">
                <a:solidFill>
                  <a:srgbClr val="49494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135" dirty="0" smtClean="0">
                <a:solidFill>
                  <a:srgbClr val="3D3D3D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GB" sz="2400" b="1" spc="-135" dirty="0" smtClean="0">
                <a:solidFill>
                  <a:srgbClr val="3D3D3D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sz="2400" b="1" spc="-135" dirty="0" err="1" smtClean="0">
                <a:solidFill>
                  <a:srgbClr val="3D3D3D"/>
                </a:solidFill>
                <a:latin typeface="Times New Roman" pitchFamily="18" charset="0"/>
                <a:cs typeface="Times New Roman" pitchFamily="18" charset="0"/>
              </a:rPr>
              <a:t>eak</a:t>
            </a:r>
            <a:r>
              <a:rPr sz="2400" b="1" spc="40" dirty="0" smtClean="0">
                <a:solidFill>
                  <a:srgbClr val="3D3D3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135" dirty="0">
                <a:solidFill>
                  <a:srgbClr val="4B4B4B"/>
                </a:solidFill>
                <a:latin typeface="Times New Roman" pitchFamily="18" charset="0"/>
                <a:cs typeface="Times New Roman" pitchFamily="18" charset="0"/>
              </a:rPr>
              <a:t>time?</a:t>
            </a:r>
            <a:endParaRPr sz="2400" b="1" dirty="0">
              <a:latin typeface="Times New Roman" pitchFamily="18" charset="0"/>
              <a:cs typeface="Times New Roman" pitchFamily="18" charset="0"/>
            </a:endParaRPr>
          </a:p>
          <a:p>
            <a:pPr marL="358775">
              <a:lnSpc>
                <a:spcPct val="100000"/>
              </a:lnSpc>
              <a:spcBef>
                <a:spcPts val="560"/>
              </a:spcBef>
              <a:tabLst>
                <a:tab pos="1344295" algn="l"/>
              </a:tabLst>
            </a:pPr>
            <a:r>
              <a:rPr sz="2400" b="1" spc="-2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Ye</a:t>
            </a:r>
            <a:r>
              <a:rPr sz="2400" b="1" spc="-17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sz="2400" b="1" spc="-18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sz="2400" b="1" spc="-2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5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38760" marR="88900" indent="-217804">
              <a:lnSpc>
                <a:spcPct val="101600"/>
              </a:lnSpc>
              <a:spcBef>
                <a:spcPts val="285"/>
              </a:spcBef>
              <a:buClr>
                <a:srgbClr val="4685BC"/>
              </a:buClr>
              <a:buAutoNum type="arabicPeriod" startAt="6"/>
              <a:tabLst>
                <a:tab pos="238125" algn="l"/>
              </a:tabLst>
            </a:pPr>
            <a:r>
              <a:rPr lang="en-US" sz="2400" b="1" spc="-204" dirty="0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204" dirty="0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="1" spc="-220" dirty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sz="2400" b="1" spc="-10" dirty="0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15" dirty="0">
                <a:solidFill>
                  <a:srgbClr val="606060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sz="2400" b="1" spc="-55" dirty="0">
                <a:solidFill>
                  <a:srgbClr val="606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15" dirty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>hel</a:t>
            </a:r>
            <a:r>
              <a:rPr sz="2400" b="1" spc="-10" dirty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sz="2400" b="1" spc="-5" dirty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15" dirty="0" smtClean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en-US" sz="2400" b="1" spc="-15" dirty="0" smtClean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>r classmate</a:t>
            </a:r>
            <a:r>
              <a:rPr sz="2400" b="1" spc="-75" dirty="0" smtClean="0">
                <a:solidFill>
                  <a:srgbClr val="343434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sz="2400" b="1" spc="10" dirty="0">
                <a:solidFill>
                  <a:srgbClr val="565656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sz="2400" b="1" spc="-45" dirty="0">
                <a:solidFill>
                  <a:srgbClr val="56565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5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their</a:t>
            </a:r>
            <a:r>
              <a:rPr sz="2400" b="1" spc="5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15" dirty="0" smtClean="0">
                <a:solidFill>
                  <a:srgbClr val="3A3A3A"/>
                </a:solidFill>
                <a:latin typeface="Times New Roman" pitchFamily="18" charset="0"/>
                <a:cs typeface="Times New Roman" pitchFamily="18" charset="0"/>
              </a:rPr>
              <a:t>homework</a:t>
            </a:r>
            <a:r>
              <a:rPr lang="en-US" sz="2400" b="1" spc="-15" dirty="0" smtClean="0">
                <a:solidFill>
                  <a:srgbClr val="3A3A3A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sz="2400" b="1" dirty="0">
              <a:latin typeface="Times New Roman" pitchFamily="18" charset="0"/>
              <a:cs typeface="Times New Roman" pitchFamily="18" charset="0"/>
            </a:endParaRPr>
          </a:p>
          <a:p>
            <a:pPr marL="347980">
              <a:lnSpc>
                <a:spcPct val="100000"/>
              </a:lnSpc>
              <a:spcBef>
                <a:spcPts val="545"/>
              </a:spcBef>
              <a:tabLst>
                <a:tab pos="1344295" algn="l"/>
              </a:tabLst>
            </a:pPr>
            <a:r>
              <a:rPr sz="2400" b="1" spc="-13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Yes	</a:t>
            </a:r>
            <a:r>
              <a:rPr sz="2400" b="1" spc="-6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endParaRPr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36220" marR="323850" indent="-224154">
              <a:lnSpc>
                <a:spcPct val="101600"/>
              </a:lnSpc>
              <a:spcBef>
                <a:spcPts val="285"/>
              </a:spcBef>
              <a:buClr>
                <a:srgbClr val="3D77A8"/>
              </a:buClr>
              <a:buAutoNum type="arabicPeriod" startAt="7"/>
              <a:tabLst>
                <a:tab pos="238125" algn="l"/>
              </a:tabLst>
            </a:pPr>
            <a:r>
              <a:rPr lang="en-US" sz="2400" b="1" spc="-35" dirty="0" smtClean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sz="2400" b="1" spc="-35" dirty="0" smtClean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sz="2400" b="1" spc="-25" dirty="0" smtClean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sz="2400" b="1" spc="-95" dirty="0" smtClean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15" dirty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sz="2400" b="1" spc="-10" dirty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20" dirty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sz="2400" b="1" spc="25" dirty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sz="2400" b="1" spc="-20" dirty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5" dirty="0">
                <a:solidFill>
                  <a:srgbClr val="595959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sz="2400" b="1" spc="5" dirty="0">
                <a:solidFill>
                  <a:srgbClr val="595959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sz="2400" b="1" spc="20" dirty="0">
                <a:solidFill>
                  <a:srgbClr val="5959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190" dirty="0" smtClean="0">
                <a:solidFill>
                  <a:srgbClr val="4F4F4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b="1" spc="-190" smtClean="0">
                <a:solidFill>
                  <a:srgbClr val="4F4F4F"/>
                </a:solidFill>
                <a:latin typeface="Times New Roman" pitchFamily="18" charset="0"/>
                <a:cs typeface="Times New Roman" pitchFamily="18" charset="0"/>
              </a:rPr>
              <a:t>chool </a:t>
            </a:r>
            <a:r>
              <a:rPr sz="2400" b="1" spc="15" smtClean="0">
                <a:solidFill>
                  <a:srgbClr val="4F4F4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5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with </a:t>
            </a:r>
            <a:r>
              <a:rPr sz="2400" b="1" spc="-15" dirty="0" smtClean="0">
                <a:solidFill>
                  <a:srgbClr val="5E5E5E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en-GB" sz="2400" b="1" spc="-15" dirty="0" smtClean="0">
                <a:solidFill>
                  <a:srgbClr val="5E5E5E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sz="2400" b="1" spc="40" dirty="0" smtClean="0">
                <a:solidFill>
                  <a:srgbClr val="5E5E5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45" dirty="0">
                <a:solidFill>
                  <a:srgbClr val="4B4B4B"/>
                </a:solidFill>
                <a:latin typeface="Times New Roman" pitchFamily="18" charset="0"/>
                <a:cs typeface="Times New Roman" pitchFamily="18" charset="0"/>
              </a:rPr>
              <a:t>friends?</a:t>
            </a:r>
            <a:endParaRPr sz="2400" b="1" dirty="0">
              <a:latin typeface="Times New Roman" pitchFamily="18" charset="0"/>
              <a:cs typeface="Times New Roman" pitchFamily="18" charset="0"/>
            </a:endParaRPr>
          </a:p>
          <a:p>
            <a:pPr marL="347980">
              <a:lnSpc>
                <a:spcPct val="100000"/>
              </a:lnSpc>
              <a:spcBef>
                <a:spcPts val="600"/>
              </a:spcBef>
              <a:tabLst>
                <a:tab pos="1344295" algn="l"/>
              </a:tabLst>
            </a:pPr>
            <a:r>
              <a:rPr sz="2400" b="1" spc="-17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Yes	</a:t>
            </a:r>
            <a:r>
              <a:rPr sz="2400" b="1" spc="-6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endParaRPr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32410" marR="393065" indent="-212090">
              <a:lnSpc>
                <a:spcPts val="1470"/>
              </a:lnSpc>
              <a:spcBef>
                <a:spcPts val="385"/>
              </a:spcBef>
              <a:buClr>
                <a:srgbClr val="3F80BA"/>
              </a:buClr>
              <a:buAutoNum type="arabicPeriod" startAt="8"/>
              <a:tabLst>
                <a:tab pos="238125" algn="l"/>
              </a:tabLst>
            </a:pPr>
            <a:r>
              <a:rPr lang="en-US" sz="2400" b="1" spc="-70" dirty="0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70" dirty="0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sz="2400" b="1" spc="-50" dirty="0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sz="2400" b="1" spc="-30" dirty="0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15" dirty="0">
                <a:solidFill>
                  <a:srgbClr val="5E5E5E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sz="2400" b="1" spc="-55" dirty="0">
                <a:solidFill>
                  <a:srgbClr val="5E5E5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15" dirty="0">
                <a:solidFill>
                  <a:srgbClr val="4B4B4B"/>
                </a:solidFill>
                <a:latin typeface="Times New Roman" pitchFamily="18" charset="0"/>
                <a:cs typeface="Times New Roman" pitchFamily="18" charset="0"/>
              </a:rPr>
              <a:t>liste</a:t>
            </a:r>
            <a:r>
              <a:rPr sz="2400" b="1" spc="-10" dirty="0">
                <a:solidFill>
                  <a:srgbClr val="4B4B4B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sz="2400" b="1" spc="-20" dirty="0">
                <a:solidFill>
                  <a:srgbClr val="4B4B4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25" dirty="0">
                <a:solidFill>
                  <a:srgbClr val="424242"/>
                </a:solidFill>
                <a:latin typeface="Times New Roman" pitchFamily="18" charset="0"/>
                <a:cs typeface="Times New Roman" pitchFamily="18" charset="0"/>
              </a:rPr>
              <a:t>whe</a:t>
            </a:r>
            <a:r>
              <a:rPr sz="2400" b="1" spc="-15" dirty="0">
                <a:solidFill>
                  <a:srgbClr val="42424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sz="2400" b="1" spc="-100" dirty="0">
                <a:solidFill>
                  <a:srgbClr val="42424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25" dirty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your  </a:t>
            </a:r>
            <a:r>
              <a:rPr sz="2400" b="1" spc="-45" dirty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classmates</a:t>
            </a:r>
            <a:r>
              <a:rPr sz="2400" b="1" spc="70" dirty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55" dirty="0">
                <a:solidFill>
                  <a:srgbClr val="494949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sz="2400" b="1" spc="-15" dirty="0">
                <a:solidFill>
                  <a:srgbClr val="49494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10" dirty="0" smtClean="0">
                <a:solidFill>
                  <a:srgbClr val="424242"/>
                </a:solidFill>
                <a:latin typeface="Times New Roman" pitchFamily="18" charset="0"/>
                <a:cs typeface="Times New Roman" pitchFamily="18" charset="0"/>
              </a:rPr>
              <a:t>talking</a:t>
            </a:r>
            <a:r>
              <a:rPr lang="en-US" sz="2400" b="1" spc="-10" dirty="0" smtClean="0">
                <a:solidFill>
                  <a:srgbClr val="424242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sz="2400" b="1" dirty="0">
              <a:latin typeface="Times New Roman" pitchFamily="18" charset="0"/>
              <a:cs typeface="Times New Roman" pitchFamily="18" charset="0"/>
            </a:endParaRPr>
          </a:p>
          <a:p>
            <a:pPr marL="358775">
              <a:lnSpc>
                <a:spcPct val="100000"/>
              </a:lnSpc>
              <a:spcBef>
                <a:spcPts val="550"/>
              </a:spcBef>
              <a:tabLst>
                <a:tab pos="1344295" algn="l"/>
              </a:tabLst>
            </a:pPr>
            <a:r>
              <a:rPr sz="2400" b="1" spc="-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Yes	</a:t>
            </a:r>
            <a:r>
              <a:rPr sz="2400" b="1" spc="-6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endParaRPr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050" y="26068"/>
            <a:ext cx="6395900" cy="168474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01745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10" name="TextBox 9"/>
          <p:cNvSpPr txBox="1"/>
          <p:nvPr/>
        </p:nvSpPr>
        <p:spPr>
          <a:xfrm>
            <a:off x="936171" y="30227"/>
            <a:ext cx="7499169" cy="830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softEdge rad="1270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groups. Take turn to interview the others. Use the questions above.</a:t>
            </a:r>
          </a:p>
        </p:txBody>
      </p:sp>
      <p:pic>
        <p:nvPicPr>
          <p:cNvPr id="1026" name="Picture 2" descr="Dạy học theo hình thức cặp nhóm thực sự có hiệu quả với môn tiếng A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567" y="1371600"/>
            <a:ext cx="5948619" cy="4320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22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10"/>
          <p:cNvSpPr>
            <a:spLocks noChangeArrowheads="1" noChangeShapeType="1" noTextEdit="1"/>
          </p:cNvSpPr>
          <p:nvPr/>
        </p:nvSpPr>
        <p:spPr bwMode="auto">
          <a:xfrm>
            <a:off x="289232" y="209550"/>
            <a:ext cx="8159750" cy="787400"/>
          </a:xfrm>
          <a:prstGeom prst="rect">
            <a:avLst/>
          </a:prstGeom>
          <a:solidFill>
            <a:schemeClr val="accent1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*  </a:t>
            </a:r>
            <a:r>
              <a:rPr lang="en-GB" sz="3600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Frienship</a:t>
            </a:r>
            <a:r>
              <a:rPr lang="en-GB" sz="36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 Quiz:</a:t>
            </a:r>
          </a:p>
        </p:txBody>
      </p:sp>
      <p:sp>
        <p:nvSpPr>
          <p:cNvPr id="2055" name="WordArt 7"/>
          <p:cNvSpPr>
            <a:spLocks noChangeArrowheads="1" noChangeShapeType="1" noTextEdit="1"/>
          </p:cNvSpPr>
          <p:nvPr/>
        </p:nvSpPr>
        <p:spPr bwMode="auto">
          <a:xfrm>
            <a:off x="546100" y="1573162"/>
            <a:ext cx="6134100" cy="622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 dirty="0">
                <a:ln w="9525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Arial"/>
                <a:cs typeface="Arial"/>
              </a:rPr>
              <a:t>A good friend must be:</a:t>
            </a:r>
          </a:p>
        </p:txBody>
      </p:sp>
      <p:sp>
        <p:nvSpPr>
          <p:cNvPr id="2" name="WordArt 7"/>
          <p:cNvSpPr>
            <a:spLocks noChangeArrowheads="1" noChangeShapeType="1" noTextEdit="1"/>
          </p:cNvSpPr>
          <p:nvPr/>
        </p:nvSpPr>
        <p:spPr bwMode="auto">
          <a:xfrm>
            <a:off x="1149145" y="2630129"/>
            <a:ext cx="1422400" cy="48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 dirty="0">
                <a:ln w="9525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.VnTime" pitchFamily="34" charset="0"/>
              </a:rPr>
              <a:t>kind,</a:t>
            </a:r>
          </a:p>
        </p:txBody>
      </p:sp>
      <p:sp>
        <p:nvSpPr>
          <p:cNvPr id="3" name="WordArt 7"/>
          <p:cNvSpPr>
            <a:spLocks noChangeArrowheads="1" noChangeShapeType="1" noTextEdit="1"/>
          </p:cNvSpPr>
          <p:nvPr/>
        </p:nvSpPr>
        <p:spPr bwMode="auto">
          <a:xfrm>
            <a:off x="2793590" y="2547579"/>
            <a:ext cx="1828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 dirty="0">
                <a:ln w="9525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.VnTime" pitchFamily="34" charset="0"/>
              </a:rPr>
              <a:t>friendly,</a:t>
            </a:r>
          </a:p>
        </p:txBody>
      </p:sp>
      <p:sp>
        <p:nvSpPr>
          <p:cNvPr id="4" name="WordArt 7"/>
          <p:cNvSpPr>
            <a:spLocks noChangeArrowheads="1" noChangeShapeType="1" noTextEdit="1"/>
          </p:cNvSpPr>
          <p:nvPr/>
        </p:nvSpPr>
        <p:spPr bwMode="auto">
          <a:xfrm>
            <a:off x="5168900" y="2547579"/>
            <a:ext cx="1828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 dirty="0">
                <a:ln w="9525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.VnTime" pitchFamily="34" charset="0"/>
              </a:rPr>
              <a:t>helpful,</a:t>
            </a:r>
          </a:p>
        </p:txBody>
      </p:sp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1327150" y="3367549"/>
            <a:ext cx="22860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 dirty="0">
                <a:ln w="9525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.VnTime" pitchFamily="34" charset="0"/>
              </a:rPr>
              <a:t>honest,</a:t>
            </a:r>
          </a:p>
        </p:txBody>
      </p:sp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4025900" y="3403601"/>
            <a:ext cx="22860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 dirty="0">
                <a:ln w="9525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.VnTime" pitchFamily="34" charset="0"/>
              </a:rPr>
              <a:t>faithful,....</a:t>
            </a:r>
          </a:p>
        </p:txBody>
      </p:sp>
    </p:spTree>
    <p:extLst>
      <p:ext uri="{BB962C8B-B14F-4D97-AF65-F5344CB8AC3E}">
        <p14:creationId xmlns:p14="http://schemas.microsoft.com/office/powerpoint/2010/main" val="3881401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 animBg="1"/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5343" y="914400"/>
            <a:ext cx="8256709" cy="4626908"/>
          </a:xfrm>
          <a:prstGeom prst="rect">
            <a:avLst/>
          </a:prstGeom>
          <a:solidFill>
            <a:schemeClr val="accent1">
              <a:alpha val="76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400"/>
              </a:spcAft>
            </a:pPr>
            <a:r>
              <a:rPr lang="nl-NL" sz="7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  <a:endParaRPr lang="en-US" sz="7200" dirty="0" smtClean="0">
              <a:solidFill>
                <a:srgbClr val="FF0000"/>
              </a:solidFill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0" indent="-857250">
              <a:spcAft>
                <a:spcPts val="400"/>
              </a:spcAft>
              <a:buFontTx/>
              <a:buChar char="-"/>
              <a:tabLst>
                <a:tab pos="457200" algn="l"/>
              </a:tabLst>
            </a:pPr>
            <a:r>
              <a:rPr lang="nl-NL" sz="6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exercise in workbook</a:t>
            </a:r>
          </a:p>
          <a:p>
            <a:pPr marL="857250" indent="-857250">
              <a:spcAft>
                <a:spcPts val="400"/>
              </a:spcAft>
              <a:buFontTx/>
              <a:buChar char="-"/>
              <a:tabLst>
                <a:tab pos="457200" algn="l"/>
              </a:tabLst>
            </a:pPr>
            <a:r>
              <a:rPr lang="nl-NL" sz="6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prepare Skills 1</a:t>
            </a:r>
          </a:p>
        </p:txBody>
      </p:sp>
    </p:spTree>
    <p:extLst>
      <p:ext uri="{BB962C8B-B14F-4D97-AF65-F5344CB8AC3E}">
        <p14:creationId xmlns:p14="http://schemas.microsoft.com/office/powerpoint/2010/main" val="89695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971600" y="2276872"/>
            <a:ext cx="7488832" cy="2631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6600" b="1" spc="400" dirty="0">
                <a:ln w="285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.VnAvantH" pitchFamily="34" charset="0"/>
              </a:rPr>
              <a:t>Goodbye!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6600" b="1" spc="400" dirty="0">
                <a:ln w="28575">
                  <a:solidFill>
                    <a:schemeClr val="bg1"/>
                  </a:solidFill>
                </a:ln>
                <a:solidFill>
                  <a:srgbClr val="00FF00"/>
                </a:solidFill>
                <a:latin typeface=".VnAvantH" pitchFamily="34" charset="0"/>
              </a:rPr>
              <a:t>See you again!</a:t>
            </a:r>
          </a:p>
        </p:txBody>
      </p:sp>
      <p:sp>
        <p:nvSpPr>
          <p:cNvPr id="4" name="Rectangle 3"/>
          <p:cNvSpPr/>
          <p:nvPr/>
        </p:nvSpPr>
        <p:spPr>
          <a:xfrm>
            <a:off x="1143000" y="693236"/>
            <a:ext cx="7162800" cy="7307764"/>
          </a:xfrm>
          <a:prstGeom prst="rect">
            <a:avLst/>
          </a:prstGeom>
        </p:spPr>
        <p:txBody>
          <a:bodyPr spcFirstLastPara="1">
            <a:prstTxWarp prst="textArchUp">
              <a:avLst>
                <a:gd name="adj" fmla="val 11134828"/>
              </a:avLst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THANKS FOR YOUR ATTENTION!</a:t>
            </a:r>
            <a:endParaRPr lang="vi-VN" sz="6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2841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6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0" y="0"/>
            <a:ext cx="9144000" cy="1551214"/>
          </a:xfrm>
          <a:prstGeom prst="roundRect">
            <a:avLst/>
          </a:prstGeom>
          <a:solidFill>
            <a:schemeClr val="accent1">
              <a:lumMod val="60000"/>
              <a:lumOff val="40000"/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u="sng" dirty="0" smtClean="0">
                <a:solidFill>
                  <a:schemeClr val="tx1"/>
                </a:solidFill>
                <a:latin typeface=".VnArabia" pitchFamily="34" charset="0"/>
              </a:rPr>
              <a:t>Check –up</a:t>
            </a:r>
            <a:r>
              <a:rPr lang="en-US" sz="5400" b="1" dirty="0" smtClean="0">
                <a:latin typeface=".VnArabia" pitchFamily="34" charset="0"/>
              </a:rPr>
              <a:t>.</a:t>
            </a:r>
            <a:endParaRPr lang="en-GB" sz="5400" b="1" dirty="0">
              <a:latin typeface=".VnArabi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0984" y="1709442"/>
            <a:ext cx="725583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AutoNum type="arabicPeriod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Write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 sentence with one of these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adverbs 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( always, often, sometimes….).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0984" y="2930252"/>
            <a:ext cx="79383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Complete the sentences with the present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simple.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987" y="3543294"/>
            <a:ext cx="893172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(be)……………a good student in my class.</a:t>
            </a:r>
          </a:p>
          <a:p>
            <a:pPr marL="342900" indent="-342900"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Nam often( play)…………with his friends in the evening.</a:t>
            </a:r>
          </a:p>
          <a:p>
            <a:pPr marL="342900" indent="-342900"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They (not go)………….to school on Sundays.</a:t>
            </a:r>
          </a:p>
          <a:p>
            <a:pPr marL="342900" indent="-342900"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………Your mother(go)………..to work today ?  </a:t>
            </a:r>
          </a:p>
          <a:p>
            <a:pPr marL="342900" indent="-342900"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My father rarely (wash)………………his  clothes.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748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069458" y="2320941"/>
            <a:ext cx="4960619" cy="2427870"/>
            <a:chOff x="2094743" y="1811975"/>
            <a:chExt cx="4960619" cy="2427870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11975"/>
              <a:ext cx="4954515" cy="792473"/>
              <a:chOff x="2100847" y="1811975"/>
              <a:chExt cx="4954515" cy="792473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9262" y="1811975"/>
                <a:ext cx="4176100" cy="76890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3140803" y="2835991"/>
              <a:ext cx="3557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solidFill>
                    <a:srgbClr val="0084B1"/>
                  </a:solidFill>
                </a:rPr>
                <a:t>Everyday English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172041" y="3685847"/>
              <a:ext cx="388332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/>
                <a:t>Introducing someone</a:t>
              </a:r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346165" y="112669"/>
            <a:ext cx="8451669" cy="1058092"/>
          </a:xfrm>
          <a:prstGeom prst="roundRect">
            <a:avLst/>
          </a:prstGeom>
          <a:solidFill>
            <a:srgbClr val="0FB7BD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UNIT 1: MY NEW SCHOOL</a:t>
            </a:r>
            <a:endParaRPr lang="en-GB" sz="40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94526" y="1378668"/>
            <a:ext cx="3291839" cy="523220"/>
          </a:xfrm>
          <a:prstGeom prst="rect">
            <a:avLst/>
          </a:prstGeom>
          <a:solidFill>
            <a:srgbClr val="79D1D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.VnArial" pitchFamily="34" charset="0"/>
              </a:rPr>
              <a:t>LESSON 4: </a:t>
            </a:r>
            <a:endParaRPr lang="en-GB" sz="2800" b="1" dirty="0">
              <a:solidFill>
                <a:srgbClr val="FF0000"/>
              </a:solidFill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81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4"/>
          <p:cNvSpPr>
            <a:spLocks noChangeArrowheads="1" noChangeShapeType="1" noTextEdit="1"/>
          </p:cNvSpPr>
          <p:nvPr/>
        </p:nvSpPr>
        <p:spPr bwMode="auto">
          <a:xfrm>
            <a:off x="228600" y="152400"/>
            <a:ext cx="6057900" cy="50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 Black"/>
              </a:rPr>
              <a:t>Guiding Questions:</a:t>
            </a:r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190500" y="873125"/>
            <a:ext cx="601980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Tx/>
              <a:buAutoNum type="alphaLcPeriod"/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How do you often make friends ?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What do you often say when you first meet a new 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friend 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c. What questions do you often make ?</a:t>
            </a:r>
          </a:p>
        </p:txBody>
      </p:sp>
      <p:pic>
        <p:nvPicPr>
          <p:cNvPr id="8196" name="Picture 6" descr="images (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474" y="787399"/>
            <a:ext cx="3102794" cy="549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854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12" name="TextBox 11"/>
          <p:cNvSpPr txBox="1"/>
          <p:nvPr/>
        </p:nvSpPr>
        <p:spPr>
          <a:xfrm>
            <a:off x="827313" y="74839"/>
            <a:ext cx="7933229" cy="830997"/>
          </a:xfrm>
          <a:prstGeom prst="rect">
            <a:avLst/>
          </a:prstGeom>
          <a:solidFill>
            <a:srgbClr val="0084B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Listen and read the dialogue. Pay attention to the highlighted parts.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92197" y="2052556"/>
            <a:ext cx="7174512" cy="2239978"/>
            <a:chOff x="1014123" y="3400090"/>
            <a:chExt cx="7174512" cy="2239978"/>
          </a:xfrm>
        </p:grpSpPr>
        <p:sp>
          <p:nvSpPr>
            <p:cNvPr id="8" name="TextBox 7"/>
            <p:cNvSpPr txBox="1"/>
            <p:nvPr/>
          </p:nvSpPr>
          <p:spPr>
            <a:xfrm>
              <a:off x="1049238" y="3400090"/>
              <a:ext cx="713939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i="1" dirty="0" err="1"/>
                <a:t>Vy</a:t>
              </a:r>
              <a:r>
                <a:rPr lang="en-US" sz="3200" b="1" i="1" dirty="0"/>
                <a:t>: </a:t>
              </a:r>
              <a:r>
                <a:rPr lang="en-US" sz="3200" dirty="0" err="1"/>
                <a:t>Phong</a:t>
              </a:r>
              <a:r>
                <a:rPr lang="en-US" sz="3200" dirty="0"/>
                <a:t>, </a:t>
              </a:r>
              <a:r>
                <a:rPr lang="en-US" sz="3200" u="sng" dirty="0"/>
                <a:t>this is </a:t>
              </a:r>
              <a:r>
                <a:rPr lang="en-US" sz="3200" u="sng" dirty="0" err="1"/>
                <a:t>Duy</a:t>
              </a:r>
              <a:r>
                <a:rPr lang="en-US" sz="3200" dirty="0"/>
                <a:t>, my new friend.</a:t>
              </a:r>
              <a:endParaRPr lang="en-US" sz="3200" b="1" i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14123" y="4146741"/>
              <a:ext cx="713939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i="1" dirty="0" err="1"/>
                <a:t>Phong</a:t>
              </a:r>
              <a:r>
                <a:rPr lang="en-US" sz="3200" b="1" i="1" dirty="0"/>
                <a:t>: </a:t>
              </a:r>
              <a:r>
                <a:rPr lang="en-US" sz="3200" dirty="0"/>
                <a:t>Hi, </a:t>
              </a:r>
              <a:r>
                <a:rPr lang="en-US" sz="3200" dirty="0" err="1"/>
                <a:t>Duy</a:t>
              </a:r>
              <a:r>
                <a:rPr lang="en-US" sz="3200" dirty="0"/>
                <a:t>. </a:t>
              </a:r>
              <a:r>
                <a:rPr lang="en-US" sz="3200" u="sng" dirty="0"/>
                <a:t>Nice to meet you</a:t>
              </a:r>
              <a:r>
                <a:rPr lang="en-US" sz="3200" dirty="0"/>
                <a:t>.</a:t>
              </a:r>
              <a:endParaRPr lang="en-US" sz="3200" b="1" i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14124" y="5055293"/>
              <a:ext cx="713939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i="1" dirty="0" err="1"/>
                <a:t>Duy</a:t>
              </a:r>
              <a:r>
                <a:rPr lang="en-US" sz="3200" b="1" i="1" dirty="0"/>
                <a:t>: </a:t>
              </a:r>
              <a:r>
                <a:rPr lang="en-US" sz="3200" dirty="0"/>
                <a:t> Hi, </a:t>
              </a:r>
              <a:r>
                <a:rPr lang="en-US" sz="3200" dirty="0" err="1"/>
                <a:t>Phong</a:t>
              </a:r>
              <a:r>
                <a:rPr lang="en-US" sz="3200" dirty="0"/>
                <a:t>. </a:t>
              </a:r>
              <a:r>
                <a:rPr lang="en-US" sz="3200" u="sng" dirty="0"/>
                <a:t>Nice to meet you, too</a:t>
              </a:r>
              <a:r>
                <a:rPr lang="en-US" sz="3200" dirty="0"/>
                <a:t>.</a:t>
              </a:r>
              <a:endParaRPr lang="en-US" sz="3200" b="1" i="1" dirty="0"/>
            </a:p>
          </p:txBody>
        </p:sp>
      </p:grpSp>
      <p:pic>
        <p:nvPicPr>
          <p:cNvPr id="2" name="Bản sao của B1_07">
            <a:hlinkClick r:id="" action="ppaction://media"/>
            <a:extLst>
              <a:ext uri="{FF2B5EF4-FFF2-40B4-BE49-F238E27FC236}">
                <a16:creationId xmlns:a16="http://schemas.microsoft.com/office/drawing/2014/main" id="{9FCB45B3-44D9-4E16-85E2-2ABF34B096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063812" y="87468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2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E6EA">
            <a:alpha val="9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1023888" y="104779"/>
            <a:ext cx="7297151" cy="892552"/>
          </a:xfrm>
          <a:prstGeom prst="rect">
            <a:avLst/>
          </a:prstGeom>
          <a:solidFill>
            <a:srgbClr val="0084B1">
              <a:alpha val="82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26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groups. </a:t>
            </a:r>
            <a:r>
              <a:rPr lang="en-US" sz="2600" b="1" spc="-50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Practise</a:t>
            </a:r>
            <a:r>
              <a:rPr lang="en-US" sz="26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introducing a friend to someone else.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7331"/>
            <a:ext cx="8905816" cy="34420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83957" y="4439366"/>
            <a:ext cx="6201390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Example:</a:t>
            </a:r>
          </a:p>
          <a:p>
            <a:r>
              <a:rPr lang="en-US" sz="2400" b="1" dirty="0" err="1" smtClean="0">
                <a:solidFill>
                  <a:schemeClr val="bg1"/>
                </a:solidFill>
              </a:rPr>
              <a:t>Thien</a:t>
            </a:r>
            <a:r>
              <a:rPr lang="en-US" sz="2400" b="1" dirty="0" smtClean="0">
                <a:solidFill>
                  <a:schemeClr val="bg1"/>
                </a:solidFill>
              </a:rPr>
              <a:t>: </a:t>
            </a:r>
            <a:r>
              <a:rPr lang="en-US" sz="2400" b="1" dirty="0" err="1" smtClean="0">
                <a:solidFill>
                  <a:schemeClr val="bg1"/>
                </a:solidFill>
              </a:rPr>
              <a:t>Huy</a:t>
            </a:r>
            <a:r>
              <a:rPr lang="en-US" sz="2400" b="1" dirty="0" smtClean="0">
                <a:solidFill>
                  <a:schemeClr val="bg1"/>
                </a:solidFill>
              </a:rPr>
              <a:t>, </a:t>
            </a:r>
            <a:r>
              <a:rPr lang="en-US" sz="2400" b="1" u="sng" dirty="0" smtClean="0">
                <a:solidFill>
                  <a:schemeClr val="bg1"/>
                </a:solidFill>
              </a:rPr>
              <a:t>this is </a:t>
            </a:r>
            <a:r>
              <a:rPr lang="en-US" sz="2400" b="1" dirty="0" err="1" smtClean="0">
                <a:solidFill>
                  <a:schemeClr val="bg1"/>
                </a:solidFill>
              </a:rPr>
              <a:t>Huong</a:t>
            </a:r>
            <a:r>
              <a:rPr lang="en-US" sz="2400" b="1" dirty="0" smtClean="0">
                <a:solidFill>
                  <a:schemeClr val="bg1"/>
                </a:solidFill>
              </a:rPr>
              <a:t>,</a:t>
            </a:r>
            <a:r>
              <a:rPr lang="en-US" sz="2400" b="1" dirty="0">
                <a:solidFill>
                  <a:schemeClr val="bg1"/>
                </a:solidFill>
              </a:rPr>
              <a:t> my new friend.</a:t>
            </a:r>
            <a:endParaRPr lang="en-US" sz="2400" b="1" i="1" dirty="0">
              <a:solidFill>
                <a:schemeClr val="bg1"/>
              </a:solidFill>
            </a:endParaRPr>
          </a:p>
          <a:p>
            <a:r>
              <a:rPr lang="en-US" sz="2400" b="1" dirty="0" err="1" smtClean="0">
                <a:solidFill>
                  <a:schemeClr val="bg1"/>
                </a:solidFill>
              </a:rPr>
              <a:t>Huy</a:t>
            </a:r>
            <a:r>
              <a:rPr lang="en-US" sz="2400" b="1" dirty="0" smtClean="0">
                <a:solidFill>
                  <a:schemeClr val="bg1"/>
                </a:solidFill>
              </a:rPr>
              <a:t>:  </a:t>
            </a:r>
            <a:r>
              <a:rPr lang="en-US" sz="2400" b="1" dirty="0">
                <a:solidFill>
                  <a:schemeClr val="bg1"/>
                </a:solidFill>
              </a:rPr>
              <a:t>Hi, </a:t>
            </a:r>
            <a:r>
              <a:rPr lang="en-US" sz="2400" b="1" dirty="0" err="1" smtClean="0">
                <a:solidFill>
                  <a:schemeClr val="bg1"/>
                </a:solidFill>
              </a:rPr>
              <a:t>Huong</a:t>
            </a:r>
            <a:r>
              <a:rPr lang="en-US" sz="2400" b="1" dirty="0" smtClean="0">
                <a:solidFill>
                  <a:schemeClr val="bg1"/>
                </a:solidFill>
              </a:rPr>
              <a:t> . </a:t>
            </a:r>
            <a:r>
              <a:rPr lang="en-US" sz="2400" b="1" u="sng" dirty="0">
                <a:solidFill>
                  <a:schemeClr val="bg1"/>
                </a:solidFill>
              </a:rPr>
              <a:t>Nice to meet you</a:t>
            </a:r>
            <a:r>
              <a:rPr lang="en-US" sz="2400" b="1" dirty="0">
                <a:solidFill>
                  <a:schemeClr val="bg1"/>
                </a:solidFill>
              </a:rPr>
              <a:t>.</a:t>
            </a:r>
            <a:endParaRPr lang="en-US" sz="2400" b="1" i="1" dirty="0">
              <a:solidFill>
                <a:schemeClr val="bg1"/>
              </a:solidFill>
            </a:endParaRPr>
          </a:p>
          <a:p>
            <a:r>
              <a:rPr lang="en-US" sz="2400" b="1" dirty="0" err="1" smtClean="0">
                <a:solidFill>
                  <a:schemeClr val="bg1"/>
                </a:solidFill>
              </a:rPr>
              <a:t>Huong</a:t>
            </a:r>
            <a:r>
              <a:rPr lang="en-US" sz="2400" b="1" dirty="0" smtClean="0">
                <a:solidFill>
                  <a:schemeClr val="bg1"/>
                </a:solidFill>
              </a:rPr>
              <a:t>: Hi</a:t>
            </a:r>
            <a:r>
              <a:rPr lang="en-US" sz="2400" b="1" dirty="0">
                <a:solidFill>
                  <a:schemeClr val="bg1"/>
                </a:solidFill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</a:rPr>
              <a:t>Huy</a:t>
            </a:r>
            <a:r>
              <a:rPr lang="en-US" sz="2400" b="1" dirty="0" smtClean="0">
                <a:solidFill>
                  <a:schemeClr val="bg1"/>
                </a:solidFill>
              </a:rPr>
              <a:t>. </a:t>
            </a:r>
            <a:r>
              <a:rPr lang="en-US" sz="2400" b="1" u="sng" dirty="0">
                <a:solidFill>
                  <a:schemeClr val="bg1"/>
                </a:solidFill>
              </a:rPr>
              <a:t>Nice to meet you, too</a:t>
            </a:r>
            <a:r>
              <a:rPr lang="en-US" sz="2400" b="1" dirty="0">
                <a:solidFill>
                  <a:schemeClr val="bg1"/>
                </a:solidFill>
              </a:rPr>
              <a:t>.</a:t>
            </a:r>
            <a:endParaRPr lang="en-US" sz="2400" b="1" i="1" dirty="0">
              <a:solidFill>
                <a:schemeClr val="bg1"/>
              </a:solidFill>
            </a:endParaRPr>
          </a:p>
          <a:p>
            <a:endParaRPr lang="en-GB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788635" y="1903537"/>
            <a:ext cx="4954515" cy="1670347"/>
            <a:chOff x="2094743" y="1811975"/>
            <a:chExt cx="4954515" cy="1670347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11975"/>
              <a:ext cx="4954515" cy="792473"/>
              <a:chOff x="2100847" y="1811975"/>
              <a:chExt cx="4954515" cy="792473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9262" y="1811975"/>
                <a:ext cx="4176100" cy="76890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399164" y="2835991"/>
              <a:ext cx="43517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solidFill>
                    <a:srgbClr val="0084B1"/>
                  </a:solidFill>
                </a:rPr>
                <a:t>New friends at school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521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0" y="2938206"/>
            <a:ext cx="9144000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Tx/>
              <a:buAutoNum type="alphaLcPeriod"/>
            </a:pPr>
            <a:r>
              <a:rPr lang="en-US" sz="4000" b="1" dirty="0">
                <a:solidFill>
                  <a:srgbClr val="0000FF"/>
                </a:solidFill>
                <a:latin typeface="Arial Narrow" pitchFamily="34" charset="0"/>
              </a:rPr>
              <a:t> Do you have many friends?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0000FF"/>
                </a:solidFill>
                <a:latin typeface="Arial Narrow" pitchFamily="34" charset="0"/>
              </a:rPr>
              <a:t>b. Do you have any new friends?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0000FF"/>
                </a:solidFill>
                <a:latin typeface="Arial Narrow" pitchFamily="34" charset="0"/>
              </a:rPr>
              <a:t>c. Do you love them? Why? Or why not?</a:t>
            </a:r>
          </a:p>
          <a:p>
            <a:pPr marL="342900" indent="-342900" eaLnBrk="1" hangingPunct="1">
              <a:spcBef>
                <a:spcPct val="50000"/>
              </a:spcBef>
            </a:pPr>
            <a:endParaRPr lang="en-US" sz="4000" b="1" dirty="0">
              <a:solidFill>
                <a:srgbClr val="0000FF"/>
              </a:solidFill>
              <a:latin typeface="Arial Narrow" pitchFamily="34" charset="0"/>
            </a:endParaRPr>
          </a:p>
        </p:txBody>
      </p:sp>
      <p:pic>
        <p:nvPicPr>
          <p:cNvPr id="5123" name="Picture 6" descr="images (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411" y="235974"/>
            <a:ext cx="4252912" cy="253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177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946650" y="77215"/>
            <a:ext cx="7580130" cy="830997"/>
          </a:xfrm>
          <a:prstGeom prst="rect">
            <a:avLst/>
          </a:prstGeom>
          <a:solidFill>
            <a:srgbClr val="0084B1">
              <a:alpha val="72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and tick the questions you think are suitable to ask a new friend at school.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946650" y="1616677"/>
            <a:ext cx="5728817" cy="470318"/>
            <a:chOff x="363373" y="1262747"/>
            <a:chExt cx="5728817" cy="470318"/>
          </a:xfrm>
        </p:grpSpPr>
        <p:sp>
          <p:nvSpPr>
            <p:cNvPr id="29" name="TextBox 28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27314" y="1271400"/>
              <a:ext cx="52648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Are you from around here?</a:t>
              </a:r>
              <a:endParaRPr lang="en-US" sz="2400" i="1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946650" y="2219036"/>
            <a:ext cx="6471767" cy="461665"/>
            <a:chOff x="369902" y="2142097"/>
            <a:chExt cx="6471767" cy="461665"/>
          </a:xfrm>
        </p:grpSpPr>
        <p:sp>
          <p:nvSpPr>
            <p:cNvPr id="32" name="TextBox 31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44733" y="2142097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 you like music?</a:t>
              </a:r>
              <a:endParaRPr lang="en-US" sz="2400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946650" y="2823928"/>
            <a:ext cx="4665479" cy="470318"/>
            <a:chOff x="363373" y="4026312"/>
            <a:chExt cx="4665479" cy="470318"/>
          </a:xfrm>
        </p:grpSpPr>
        <p:sp>
          <p:nvSpPr>
            <p:cNvPr id="35" name="TextBox 34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38203" y="4026312"/>
              <a:ext cx="41906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How much money do you get?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946650" y="3446126"/>
            <a:ext cx="5728817" cy="470318"/>
            <a:chOff x="363373" y="1262747"/>
            <a:chExt cx="5728817" cy="470318"/>
          </a:xfrm>
        </p:grpSpPr>
        <p:sp>
          <p:nvSpPr>
            <p:cNvPr id="44" name="TextBox 43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27314" y="1271400"/>
              <a:ext cx="52648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What is your favourite subject at school?</a:t>
              </a:r>
              <a:endParaRPr lang="en-US" sz="2400" i="1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946650" y="4048485"/>
            <a:ext cx="6471767" cy="461665"/>
            <a:chOff x="369902" y="2142097"/>
            <a:chExt cx="6471767" cy="461665"/>
          </a:xfrm>
        </p:grpSpPr>
        <p:sp>
          <p:nvSpPr>
            <p:cNvPr id="47" name="TextBox 46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844733" y="2142097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Are you hungry now?</a:t>
              </a:r>
              <a:endParaRPr lang="en-US" sz="2400" dirty="0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946650" y="4653377"/>
            <a:ext cx="4665479" cy="470318"/>
            <a:chOff x="363373" y="4026312"/>
            <a:chExt cx="4665479" cy="470318"/>
          </a:xfrm>
        </p:grpSpPr>
        <p:sp>
          <p:nvSpPr>
            <p:cNvPr id="68" name="TextBox 67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6.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838203" y="4026312"/>
              <a:ext cx="41906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 you play football?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946650" y="5249425"/>
            <a:ext cx="6471767" cy="461665"/>
            <a:chOff x="369902" y="2142097"/>
            <a:chExt cx="6471767" cy="461665"/>
          </a:xfrm>
        </p:grpSpPr>
        <p:sp>
          <p:nvSpPr>
            <p:cNvPr id="71" name="TextBox 70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7.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844733" y="2142097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How do you go to school e</a:t>
              </a:r>
              <a:r>
                <a:rPr lang="en-US" sz="2400" dirty="0" smtClean="0"/>
                <a:t>very </a:t>
              </a:r>
              <a:r>
                <a:rPr lang="en-US" sz="2400" dirty="0"/>
                <a:t>day?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946650" y="5854317"/>
            <a:ext cx="5282700" cy="470318"/>
            <a:chOff x="363373" y="4026312"/>
            <a:chExt cx="5282700" cy="470318"/>
          </a:xfrm>
        </p:grpSpPr>
        <p:sp>
          <p:nvSpPr>
            <p:cNvPr id="74" name="TextBox 73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8.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838203" y="4026312"/>
              <a:ext cx="48078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Where do you often go shopping?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7326630" y="162533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0084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7326630" y="2223567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0084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7326630" y="2806431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0084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7326630" y="3395672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0084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7326630" y="4007916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0084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7326630" y="4606153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0084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7326630" y="5189017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0084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7326630" y="5778258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0084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E7D6E7-7C85-434A-B909-F76734C9AF00}"/>
              </a:ext>
            </a:extLst>
          </p:cNvPr>
          <p:cNvSpPr txBox="1"/>
          <p:nvPr/>
        </p:nvSpPr>
        <p:spPr>
          <a:xfrm>
            <a:off x="7266529" y="1565546"/>
            <a:ext cx="577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D24D734-CA1D-4987-959E-84088F9CFBFE}"/>
              </a:ext>
            </a:extLst>
          </p:cNvPr>
          <p:cNvSpPr txBox="1"/>
          <p:nvPr/>
        </p:nvSpPr>
        <p:spPr>
          <a:xfrm>
            <a:off x="7266529" y="2155372"/>
            <a:ext cx="577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F52F403-95A8-4F96-8AF0-0F6A3B4C1F96}"/>
              </a:ext>
            </a:extLst>
          </p:cNvPr>
          <p:cNvSpPr txBox="1"/>
          <p:nvPr/>
        </p:nvSpPr>
        <p:spPr>
          <a:xfrm>
            <a:off x="7254486" y="3331668"/>
            <a:ext cx="577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32BE6E0-9F29-4796-8238-754EF70C1E6C}"/>
              </a:ext>
            </a:extLst>
          </p:cNvPr>
          <p:cNvSpPr txBox="1"/>
          <p:nvPr/>
        </p:nvSpPr>
        <p:spPr>
          <a:xfrm>
            <a:off x="7254486" y="4549998"/>
            <a:ext cx="577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064986A-B1CD-471C-949B-3DA5B701F8F6}"/>
              </a:ext>
            </a:extLst>
          </p:cNvPr>
          <p:cNvSpPr txBox="1"/>
          <p:nvPr/>
        </p:nvSpPr>
        <p:spPr>
          <a:xfrm>
            <a:off x="7251167" y="5146431"/>
            <a:ext cx="577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8" grpId="0"/>
      <p:bldP spid="39" grpId="0"/>
      <p:bldP spid="40" grpId="0"/>
      <p:bldP spid="41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1912</TotalTime>
  <Words>512</Words>
  <Application>Microsoft Office PowerPoint</Application>
  <PresentationFormat>On-screen Show (4:3)</PresentationFormat>
  <Paragraphs>95</Paragraphs>
  <Slides>17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.VnArabia</vt:lpstr>
      <vt:lpstr>.VnArial</vt:lpstr>
      <vt:lpstr>.VnAvantH</vt:lpstr>
      <vt:lpstr>.VnTime</vt:lpstr>
      <vt:lpstr>Arial</vt:lpstr>
      <vt:lpstr>Arial Black</vt:lpstr>
      <vt:lpstr>Arial Narrow</vt:lpstr>
      <vt:lpstr>Calibri</vt:lpstr>
      <vt:lpstr>Calibri Light</vt:lpstr>
      <vt:lpstr>Times New Roman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ABC</cp:lastModifiedBy>
  <cp:revision>108</cp:revision>
  <dcterms:created xsi:type="dcterms:W3CDTF">2020-12-09T02:04:09Z</dcterms:created>
  <dcterms:modified xsi:type="dcterms:W3CDTF">2025-12-13T12:58:53Z</dcterms:modified>
</cp:coreProperties>
</file>