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7"/>
  </p:notesMasterIdLst>
  <p:sldIdLst>
    <p:sldId id="310" r:id="rId2"/>
    <p:sldId id="311" r:id="rId3"/>
    <p:sldId id="285" r:id="rId4"/>
    <p:sldId id="281" r:id="rId5"/>
    <p:sldId id="287" r:id="rId6"/>
    <p:sldId id="309" r:id="rId7"/>
    <p:sldId id="258" r:id="rId8"/>
    <p:sldId id="282" r:id="rId9"/>
    <p:sldId id="260" r:id="rId10"/>
    <p:sldId id="288" r:id="rId11"/>
    <p:sldId id="289" r:id="rId12"/>
    <p:sldId id="293" r:id="rId13"/>
    <p:sldId id="294" r:id="rId14"/>
    <p:sldId id="299" r:id="rId15"/>
    <p:sldId id="301" r:id="rId16"/>
    <p:sldId id="302" r:id="rId17"/>
    <p:sldId id="303" r:id="rId18"/>
    <p:sldId id="300" r:id="rId19"/>
    <p:sldId id="295" r:id="rId20"/>
    <p:sldId id="261" r:id="rId21"/>
    <p:sldId id="283" r:id="rId22"/>
    <p:sldId id="262" r:id="rId23"/>
    <p:sldId id="304" r:id="rId24"/>
    <p:sldId id="305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88EE"/>
    <a:srgbClr val="75DBFF"/>
    <a:srgbClr val="0FB7BD"/>
    <a:srgbClr val="9DC3E6"/>
    <a:srgbClr val="A3E7FF"/>
    <a:srgbClr val="008000"/>
    <a:srgbClr val="EDE4BC"/>
    <a:srgbClr val="7FB1DE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2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AF156-4031-4453-881E-35E178FDCE0E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AB8B4-E12D-49D5-960C-A372DB30E8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5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D4FD94-0260-4A8A-B404-5517C3309EA5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D48426-FEAD-41DE-94CF-B00F53177E9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B195F-C0C5-4615-A8A2-2E82FAC763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0.xml"/><Relationship Id="rId3" Type="http://schemas.openxmlformats.org/officeDocument/2006/relationships/image" Target="../media/image20.wmf"/><Relationship Id="rId7" Type="http://schemas.openxmlformats.org/officeDocument/2006/relationships/slide" Target="slide16.xml"/><Relationship Id="rId12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slide" Target="slide15.xml"/><Relationship Id="rId4" Type="http://schemas.openxmlformats.org/officeDocument/2006/relationships/image" Target="../media/image21.png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5.gif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50"/>
            <a:ext cx="8305800" cy="1143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48000"/>
            <a:ext cx="3810000" cy="3810000"/>
          </a:xfr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86600" y="3733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love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65932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4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027" y="4152148"/>
            <a:ext cx="4501916" cy="6639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Game : Lucky star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575426"/>
            <a:ext cx="587409" cy="621628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096115" y="704611"/>
            <a:ext cx="7663950" cy="492443"/>
          </a:xfrm>
          <a:prstGeom prst="rect">
            <a:avLst/>
          </a:prstGeom>
          <a:solidFill>
            <a:srgbClr val="0088EE">
              <a:alpha val="44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197" y="14356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3027" y="1383412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school is a boarding school?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8197" y="20179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3027" y="1987482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is An Son School?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8197" y="254851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3027" y="255331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there a school garden in An Son School?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8197" y="314264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3027" y="3133987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 Dream School students do in the afternoon?</a:t>
            </a:r>
          </a:p>
        </p:txBody>
      </p:sp>
    </p:spTree>
    <p:extLst>
      <p:ext uri="{BB962C8B-B14F-4D97-AF65-F5344CB8AC3E}">
        <p14:creationId xmlns:p14="http://schemas.microsoft.com/office/powerpoint/2010/main" val="16761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>
            <a:off x="914400" y="457200"/>
            <a:ext cx="71628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BF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Lucky star !</a:t>
            </a:r>
          </a:p>
        </p:txBody>
      </p:sp>
      <p:pic>
        <p:nvPicPr>
          <p:cNvPr id="74755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39694" y="4700494"/>
            <a:ext cx="2971800" cy="13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5162" y="842962"/>
            <a:ext cx="2971800" cy="128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9" descr="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2590800"/>
            <a:ext cx="330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0"/>
          <p:cNvSpPr>
            <a:spLocks noChangeArrowheads="1"/>
          </p:cNvSpPr>
          <p:nvPr/>
        </p:nvSpPr>
        <p:spPr bwMode="auto">
          <a:xfrm rot="-840598">
            <a:off x="1005949" y="2247901"/>
            <a:ext cx="1657133" cy="1676400"/>
          </a:xfrm>
          <a:prstGeom prst="star5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443" name="AutoShape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858000" y="2133600"/>
            <a:ext cx="1955800" cy="19050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2887076" y="1181100"/>
            <a:ext cx="1767840" cy="1905000"/>
          </a:xfrm>
          <a:prstGeom prst="star5">
            <a:avLst/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3699945" y="3086100"/>
            <a:ext cx="2013682" cy="150971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1648586" y="4262738"/>
            <a:ext cx="1905000" cy="1843087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4462462" y="4677698"/>
            <a:ext cx="2133600" cy="1752600"/>
          </a:xfrm>
          <a:prstGeom prst="star5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 rot="957511">
            <a:off x="4930225" y="1274670"/>
            <a:ext cx="1995000" cy="1905000"/>
          </a:xfrm>
          <a:prstGeom prst="star5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6596062" y="4687117"/>
            <a:ext cx="1524000" cy="1386682"/>
          </a:xfrm>
          <a:prstGeom prst="star5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18450" name="Text Box 1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572577" y="2728913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8452" name="Text Box 2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072312" y="4957355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8453" name="Text Box 2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5300662" y="518428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8454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596187" y="2835116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455" name="Text Box 23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4495800" y="3476107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8456" name="Text Box 24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5562600" y="19050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8457" name="Text Box 25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2364024" y="4772324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8458" name="Text Box 26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3474720" y="18288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8460" name="AutoShape 2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936753" y="6432901"/>
            <a:ext cx="609600" cy="485775"/>
          </a:xfrm>
          <a:prstGeom prst="rightArrow">
            <a:avLst>
              <a:gd name="adj1" fmla="val 50000"/>
              <a:gd name="adj2" fmla="val 3137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1460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</p:childTnLst>
        </p:cTn>
      </p:par>
    </p:tnLst>
    <p:bldLst>
      <p:bldP spid="18450" grpId="0"/>
      <p:bldP spid="18452" grpId="0"/>
      <p:bldP spid="18453" grpId="0"/>
      <p:bldP spid="18454" grpId="0"/>
      <p:bldP spid="18455" grpId="0"/>
      <p:bldP spid="18456" grpId="0"/>
      <p:bldP spid="18457" grpId="0"/>
      <p:bldP spid="184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5797" y="572369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smtClean="0"/>
              <a:t>Which </a:t>
            </a:r>
            <a:r>
              <a:rPr lang="en-US" sz="2400" b="1" dirty="0"/>
              <a:t>school is a boarding school?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4C03A-86F6-4BAB-82E7-B123582EEF97}"/>
              </a:ext>
            </a:extLst>
          </p:cNvPr>
          <p:cNvSpPr txBox="1"/>
          <p:nvPr/>
        </p:nvSpPr>
        <p:spPr>
          <a:xfrm>
            <a:off x="590513" y="1063623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Sunrise.</a:t>
            </a:r>
          </a:p>
        </p:txBody>
      </p:sp>
    </p:spTree>
    <p:extLst>
      <p:ext uri="{BB962C8B-B14F-4D97-AF65-F5344CB8AC3E}">
        <p14:creationId xmlns:p14="http://schemas.microsoft.com/office/powerpoint/2010/main" val="17509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798" y="505092"/>
            <a:ext cx="650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Where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is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0473C-1577-4654-B5EE-DF0D1E638A82}"/>
              </a:ext>
            </a:extLst>
          </p:cNvPr>
          <p:cNvSpPr txBox="1"/>
          <p:nvPr/>
        </p:nvSpPr>
        <p:spPr>
          <a:xfrm>
            <a:off x="726992" y="1094866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It is in Bac </a:t>
            </a:r>
            <a:r>
              <a:rPr lang="en-US" sz="2400" b="1" dirty="0" err="1">
                <a:solidFill>
                  <a:srgbClr val="FF0000"/>
                </a:solidFill>
              </a:rPr>
              <a:t>Giang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4996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9489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885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885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78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build="allAtOnce" animBg="1"/>
      <p:bldP spid="78853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63" y="39234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smtClean="0"/>
              <a:t>Is </a:t>
            </a:r>
            <a:r>
              <a:rPr lang="en-US" sz="2400" b="1" dirty="0"/>
              <a:t>there a school garden in An Son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0F641-2208-4262-8D09-0EFA846F6F93}"/>
              </a:ext>
            </a:extLst>
          </p:cNvPr>
          <p:cNvSpPr txBox="1"/>
          <p:nvPr/>
        </p:nvSpPr>
        <p:spPr>
          <a:xfrm>
            <a:off x="604162" y="982916"/>
            <a:ext cx="215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376" y="471686"/>
            <a:ext cx="837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smtClean="0"/>
              <a:t>What </a:t>
            </a:r>
            <a:r>
              <a:rPr lang="en-US" sz="2400" b="1" dirty="0"/>
              <a:t>do Dream School students do in the afternoon?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1F83A-2806-457E-9B13-1C57681BBAE9}"/>
              </a:ext>
            </a:extLst>
          </p:cNvPr>
          <p:cNvSpPr txBox="1"/>
          <p:nvPr/>
        </p:nvSpPr>
        <p:spPr>
          <a:xfrm>
            <a:off x="535922" y="1093637"/>
            <a:ext cx="5307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They </a:t>
            </a:r>
            <a:r>
              <a:rPr lang="en-US" sz="2400" b="1" dirty="0">
                <a:solidFill>
                  <a:srgbClr val="FF0000"/>
                </a:solidFill>
              </a:rPr>
              <a:t>join many interesting clubs.</a:t>
            </a:r>
          </a:p>
        </p:txBody>
      </p: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8352430" y="6005015"/>
            <a:ext cx="464024" cy="38213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9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002" y="567933"/>
            <a:ext cx="3467616" cy="64633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* Listen a song</a:t>
            </a:r>
          </a:p>
        </p:txBody>
      </p:sp>
      <p:pic>
        <p:nvPicPr>
          <p:cNvPr id="6" name="My School - Học Tiếng Anh Qua Bài H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553" y="1334851"/>
            <a:ext cx="7032812" cy="4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195410"/>
            <a:ext cx="587409" cy="621628"/>
          </a:xfrm>
          <a:prstGeom prst="rect">
            <a:avLst/>
          </a:prstGeom>
          <a:solidFill>
            <a:srgbClr val="008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8197" y="324595"/>
            <a:ext cx="7663950" cy="492443"/>
          </a:xfrm>
          <a:prstGeom prst="rect">
            <a:avLst/>
          </a:prstGeom>
          <a:solidFill>
            <a:srgbClr val="0088EE">
              <a:alpha val="67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8197" y="14356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3027" y="1383412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school is a boarding school?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8197" y="25826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3027" y="255225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is An Son School?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8197" y="37856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3027" y="3776989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there a school garden in An Son School?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8197" y="49579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23027" y="494933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 Dream School students do in the afternoon?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4C03A-86F6-4BAB-82E7-B123582EEF97}"/>
              </a:ext>
            </a:extLst>
          </p:cNvPr>
          <p:cNvSpPr txBox="1"/>
          <p:nvPr/>
        </p:nvSpPr>
        <p:spPr>
          <a:xfrm>
            <a:off x="1423027" y="1966065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Sunrise.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90473C-1577-4654-B5EE-DF0D1E638A82}"/>
              </a:ext>
            </a:extLst>
          </p:cNvPr>
          <p:cNvSpPr txBox="1"/>
          <p:nvPr/>
        </p:nvSpPr>
        <p:spPr>
          <a:xfrm>
            <a:off x="1423027" y="3181869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It is in Bac </a:t>
            </a:r>
            <a:r>
              <a:rPr lang="en-US" sz="2400" b="1" dirty="0" err="1">
                <a:solidFill>
                  <a:srgbClr val="FF0000"/>
                </a:solidFill>
              </a:rPr>
              <a:t>Giang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D0F641-2208-4262-8D09-0EFA846F6F93}"/>
              </a:ext>
            </a:extLst>
          </p:cNvPr>
          <p:cNvSpPr txBox="1"/>
          <p:nvPr/>
        </p:nvSpPr>
        <p:spPr>
          <a:xfrm>
            <a:off x="1423027" y="4407399"/>
            <a:ext cx="215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1F83A-2806-457E-9B13-1C57681BBAE9}"/>
              </a:ext>
            </a:extLst>
          </p:cNvPr>
          <p:cNvSpPr txBox="1"/>
          <p:nvPr/>
        </p:nvSpPr>
        <p:spPr>
          <a:xfrm>
            <a:off x="1423027" y="5548410"/>
            <a:ext cx="502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They join many interesting clubs.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2799" y="286394"/>
            <a:ext cx="5151978" cy="1460638"/>
            <a:chOff x="932396" y="-620089"/>
            <a:chExt cx="4861268" cy="14606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564" y="-620089"/>
              <a:ext cx="4176100" cy="7527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32396" y="132663"/>
              <a:ext cx="3557176" cy="707886"/>
            </a:xfrm>
            <a:prstGeom prst="rect">
              <a:avLst/>
            </a:prstGeom>
            <a:solidFill>
              <a:srgbClr val="0088EE">
                <a:alpha val="34000"/>
              </a:srgb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II. </a:t>
              </a:r>
              <a:r>
                <a:rPr lang="en-US" sz="4000" b="1" u="sng" dirty="0" smtClean="0">
                  <a:solidFill>
                    <a:srgbClr val="0084B1"/>
                  </a:solidFill>
                </a:rPr>
                <a:t>Speaking</a:t>
              </a:r>
              <a:endParaRPr lang="en-US" sz="4000" b="1" u="sng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3" y="99969"/>
            <a:ext cx="7915726" cy="892552"/>
          </a:xfrm>
          <a:prstGeom prst="rect">
            <a:avLst/>
          </a:prstGeom>
          <a:solidFill>
            <a:srgbClr val="0FB7BD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school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would you like to go to? Why or Why not? Complete the table.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534243"/>
              </p:ext>
            </p:extLst>
          </p:nvPr>
        </p:nvGraphicFramePr>
        <p:xfrm>
          <a:off x="289611" y="1397000"/>
          <a:ext cx="8564778" cy="201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r>
                        <a:rPr lang="en-US" sz="2400" baseline="0" dirty="0"/>
                        <a:t> of school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Reasons you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Reason you don’t like it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FB7BD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Sunrise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 Son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Dream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FB7BD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970" y="3363686"/>
            <a:ext cx="781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Then discuss your choice with a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403" y="4175649"/>
            <a:ext cx="1469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202" y="4637314"/>
            <a:ext cx="6804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Which school would you like to go to?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 I’d like to go to </a:t>
            </a:r>
            <a:r>
              <a:rPr lang="en-US" sz="2400" dirty="0" smtClean="0"/>
              <a:t>Sunrise </a:t>
            </a:r>
            <a:r>
              <a:rPr lang="en-US" sz="2400" dirty="0"/>
              <a:t>School.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Why?</a:t>
            </a:r>
          </a:p>
          <a:p>
            <a:r>
              <a:rPr lang="en-US" sz="2400" b="1" i="1" dirty="0"/>
              <a:t>B: </a:t>
            </a:r>
            <a:r>
              <a:rPr lang="en-US" sz="2400" dirty="0" smtClean="0"/>
              <a:t>Because </a:t>
            </a:r>
            <a:r>
              <a:rPr lang="en-US" sz="2400" dirty="0"/>
              <a:t>s</a:t>
            </a:r>
            <a:r>
              <a:rPr lang="en-US" sz="2400" dirty="0" smtClean="0"/>
              <a:t>tudents </a:t>
            </a:r>
            <a:r>
              <a:rPr lang="en-US" sz="2400" dirty="0"/>
              <a:t>study and live there. 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282827"/>
              </p:ext>
            </p:extLst>
          </p:nvPr>
        </p:nvGraphicFramePr>
        <p:xfrm>
          <a:off x="137881" y="649270"/>
          <a:ext cx="8557147" cy="4770120"/>
        </p:xfrm>
        <a:graphic>
          <a:graphicData uri="http://schemas.openxmlformats.org/drawingml/2006/table">
            <a:tbl>
              <a:tblPr/>
              <a:tblGrid>
                <a:gridCol w="2685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5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699"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school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like it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400" b="1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Reasons you don't like it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99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Sunrise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is a boarding school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Not 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have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garden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808"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Son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 has school garden. It has mountains and green fields.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It's small</a:t>
                      </a: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4925"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Dream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is </a:t>
                      </a: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modern and</a:t>
                      </a:r>
                      <a:r>
                        <a:rPr lang="en-GB" sz="2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it has many interesting clubs</a:t>
                      </a:r>
                      <a:endParaRPr lang="en-GB" sz="24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fontAlgn="t"/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It is expensive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8EE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3555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4001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1"/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  <a:cs typeface="Arial" pitchFamily="34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  <a:cs typeface="Arial" pitchFamily="34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79388" y="188913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3559" name="WordArt 9"/>
          <p:cNvSpPr>
            <a:spLocks noChangeArrowheads="1" noChangeShapeType="1" noTextEdit="1"/>
          </p:cNvSpPr>
          <p:nvPr/>
        </p:nvSpPr>
        <p:spPr bwMode="auto">
          <a:xfrm>
            <a:off x="2843213" y="617538"/>
            <a:ext cx="4987925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27088" y="2295525"/>
            <a:ext cx="8208962" cy="2400657"/>
          </a:xfrm>
          <a:prstGeom prst="rect">
            <a:avLst/>
          </a:prstGeom>
          <a:noFill/>
          <a:ln w="9525">
            <a:solidFill>
              <a:schemeClr val="tx1">
                <a:alpha val="33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Learn the new </a:t>
            </a: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words by heart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000" b="1" spc="-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Read the passages again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the next lesson: </a:t>
            </a:r>
          </a:p>
          <a:p>
            <a:pPr marL="265113" indent="-265113" algn="just" fontAlgn="auto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Unit 1-Skills 2.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B7BD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attention!!!</a:t>
            </a:r>
            <a:endParaRPr lang="en-GB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68" y="416860"/>
            <a:ext cx="8548668" cy="766481"/>
          </a:xfrm>
          <a:solidFill>
            <a:srgbClr val="0088EE">
              <a:alpha val="38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* Warm up: Chatting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8" y="1358153"/>
            <a:ext cx="8643649" cy="4818810"/>
          </a:xfrm>
          <a:solidFill>
            <a:srgbClr val="92D050">
              <a:alpha val="53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/>
              <a:t>What’s the name of your school?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Is your </a:t>
            </a:r>
            <a:r>
              <a:rPr lang="en-US" b="1" dirty="0" err="1" smtClean="0"/>
              <a:t>shool</a:t>
            </a:r>
            <a:r>
              <a:rPr lang="en-US" b="1" dirty="0" smtClean="0"/>
              <a:t> big or small?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How many students and teachers are there?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Do you like your new school? Why or why not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212" y="3213847"/>
            <a:ext cx="4921623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5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5086" y="2279774"/>
            <a:ext cx="5137882" cy="1715732"/>
            <a:chOff x="626470" y="1828145"/>
            <a:chExt cx="5137882" cy="1715732"/>
          </a:xfrm>
        </p:grpSpPr>
        <p:grpSp>
          <p:nvGrpSpPr>
            <p:cNvPr id="12" name="Group 11"/>
            <p:cNvGrpSpPr/>
            <p:nvPr/>
          </p:nvGrpSpPr>
          <p:grpSpPr>
            <a:xfrm>
              <a:off x="626470" y="1828145"/>
              <a:ext cx="5137882" cy="853818"/>
              <a:chOff x="632574" y="1828145"/>
              <a:chExt cx="5137882" cy="85381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356" y="1929211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74" y="182814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26470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I. Reading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894525" y="1756554"/>
            <a:ext cx="3291839" cy="523220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LESSON 5: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8192" y="147918"/>
            <a:ext cx="8451669" cy="1230750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UNIT 1: MY NEW SCHOOL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57279" y="4624760"/>
            <a:ext cx="5620870" cy="3813269"/>
          </a:xfrm>
        </p:spPr>
        <p:txBody>
          <a:bodyPr/>
          <a:lstStyle/>
          <a:p>
            <a:pPr marL="0" indent="0" eaLnBrk="1" hangingPunct="1">
              <a:buNone/>
            </a:pPr>
            <a:endParaRPr lang="en-US" b="1" dirty="0" smtClean="0">
              <a:solidFill>
                <a:srgbClr val="CC3300"/>
              </a:solidFill>
            </a:endParaRPr>
          </a:p>
          <a:p>
            <a:pPr eaLnBrk="1" hangingPunct="1">
              <a:buFontTx/>
              <a:buChar char="-"/>
            </a:pPr>
            <a:endParaRPr lang="en-US" b="1" dirty="0" smtClean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006850" y="48688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17525" y="1183341"/>
            <a:ext cx="2286000" cy="578224"/>
          </a:xfrm>
          <a:prstGeom prst="round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US" sz="2400" b="1" dirty="0" smtClean="0">
                <a:solidFill>
                  <a:srgbClr val="CC3300"/>
                </a:solidFill>
              </a:rPr>
              <a:t>* </a:t>
            </a:r>
            <a:r>
              <a:rPr lang="en-US" sz="2400" b="1" u="sng" dirty="0" smtClean="0">
                <a:solidFill>
                  <a:srgbClr val="CC3300"/>
                </a:solidFill>
              </a:rPr>
              <a:t>Vocabulary</a:t>
            </a:r>
            <a:r>
              <a:rPr lang="en-US" sz="2400" b="1" dirty="0">
                <a:solidFill>
                  <a:srgbClr val="CC33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498" y="347708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I. </a:t>
            </a:r>
            <a:r>
              <a:rPr lang="en-US" sz="4000" b="1" u="sng" dirty="0" smtClean="0">
                <a:solidFill>
                  <a:srgbClr val="0084B1"/>
                </a:solidFill>
              </a:rPr>
              <a:t>Reading</a:t>
            </a:r>
            <a:endParaRPr lang="en-US" sz="4000" b="1" u="sng" dirty="0">
              <a:solidFill>
                <a:srgbClr val="0084B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8" y="597193"/>
            <a:ext cx="3282203" cy="214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82" y="971037"/>
            <a:ext cx="3443566" cy="230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8" y="759191"/>
            <a:ext cx="3738283" cy="240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58" y="2104192"/>
            <a:ext cx="4649321" cy="273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34" y="3213374"/>
            <a:ext cx="4540066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525" y="2020652"/>
            <a:ext cx="2690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green field  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760" y="2020652"/>
            <a:ext cx="1322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đồng lúa</a:t>
            </a:r>
          </a:p>
        </p:txBody>
      </p:sp>
      <p:sp>
        <p:nvSpPr>
          <p:cNvPr id="7" name="Rectangle 6"/>
          <p:cNvSpPr/>
          <p:nvPr/>
        </p:nvSpPr>
        <p:spPr>
          <a:xfrm>
            <a:off x="544978" y="2507430"/>
            <a:ext cx="2571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 a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mountain (n) 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3480" y="2511023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978" y="2998695"/>
            <a:ext cx="3026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computer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room (n)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9334" y="3010346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319" y="3487254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join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(v) 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32594" y="3473807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2427" y="3945047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International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: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7649" y="3978202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980" y="4437634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 art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club (n) 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57762" y="4426420"/>
            <a:ext cx="2698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2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95152" y="335301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394056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574869" y="1425388"/>
            <a:ext cx="2133600" cy="15717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700" b="1" dirty="0" smtClean="0">
                <a:solidFill>
                  <a:prstClr val="black"/>
                </a:solidFill>
              </a:rPr>
              <a:t> </a:t>
            </a:r>
            <a:r>
              <a:rPr lang="en-US" sz="2700" b="1" dirty="0">
                <a:solidFill>
                  <a:prstClr val="black"/>
                </a:solidFill>
              </a:rPr>
              <a:t>green field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676271"/>
            <a:ext cx="2133600" cy="1677784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a</a:t>
            </a:r>
            <a:r>
              <a:rPr lang="en-US" sz="2800" b="1" dirty="0" smtClean="0"/>
              <a:t>rt </a:t>
            </a:r>
            <a:r>
              <a:rPr lang="en-US" sz="2800" b="1" dirty="0"/>
              <a:t>club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199899"/>
            <a:ext cx="2133600" cy="1530223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Join</a:t>
            </a: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806824" y="2257234"/>
            <a:ext cx="2378336" cy="1707776"/>
          </a:xfrm>
          <a:prstGeom prst="ellipse">
            <a:avLst/>
          </a:prstGeom>
          <a:solidFill>
            <a:srgbClr val="0000FF">
              <a:alpha val="55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/>
              <a:t>i</a:t>
            </a:r>
            <a:r>
              <a:rPr lang="en-US" sz="2800" b="1" dirty="0" smtClean="0"/>
              <a:t>nternational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4940259" y="4770463"/>
            <a:ext cx="2133600" cy="1583592"/>
          </a:xfrm>
          <a:prstGeom prst="ellipse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700" b="1" dirty="0">
                <a:solidFill>
                  <a:prstClr val="black"/>
                </a:solidFill>
              </a:rPr>
              <a:t>mountain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165668" y="2581835"/>
            <a:ext cx="2427003" cy="172022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/>
              <a:t>c</a:t>
            </a:r>
            <a:r>
              <a:rPr lang="en-US" sz="2800" b="1" dirty="0" smtClean="0"/>
              <a:t>omputer </a:t>
            </a:r>
          </a:p>
          <a:p>
            <a:pPr algn="ctr"/>
            <a:r>
              <a:rPr lang="en-US" sz="2800" b="1" dirty="0" smtClean="0"/>
              <a:t>room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6" y="419403"/>
            <a:ext cx="627229" cy="6815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344660"/>
            <a:ext cx="8012800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at the pictures and quickly read the passages. Match 1-3 with A-C.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37011" y="1175657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97" y="1175657"/>
            <a:ext cx="2846430" cy="1796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66" y="1412008"/>
            <a:ext cx="588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Sunrise</a:t>
            </a:r>
            <a:r>
              <a:rPr lang="en-US" sz="2000" dirty="0"/>
              <a:t> is a boarding school in Sydney. Students study and live there. About 1,200 boys and girls go to Sunrise. It has students from all over Australia. They study subjects like </a:t>
            </a:r>
            <a:r>
              <a:rPr lang="en-US" sz="2000" dirty="0" err="1"/>
              <a:t>maths</a:t>
            </a:r>
            <a:r>
              <a:rPr lang="en-US" sz="2000" dirty="0"/>
              <a:t>, science and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382487" y="3113311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6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" y="3064536"/>
            <a:ext cx="2740269" cy="17961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5082" y="3300887"/>
            <a:ext cx="5885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An Son </a:t>
            </a:r>
            <a:r>
              <a:rPr lang="en-US" sz="2000" dirty="0"/>
              <a:t>is a lower secondary school in </a:t>
            </a:r>
            <a:r>
              <a:rPr lang="en-US" sz="2000" dirty="0" err="1"/>
              <a:t>Bac</a:t>
            </a:r>
            <a:r>
              <a:rPr lang="en-US" sz="2000" dirty="0"/>
              <a:t> </a:t>
            </a:r>
            <a:r>
              <a:rPr lang="en-US" sz="2000" dirty="0" err="1"/>
              <a:t>Giang</a:t>
            </a:r>
            <a:r>
              <a:rPr lang="en-US" sz="2000" dirty="0"/>
              <a:t>. It has only 8 classes. There are mountains and green fields around the school. There is a computer room and a library. There is also a school garden and a playground.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-250371" y="5002190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95" y="5002190"/>
            <a:ext cx="2758633" cy="1796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012" y="4962670"/>
            <a:ext cx="509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Dream </a:t>
            </a:r>
            <a:r>
              <a:rPr lang="en-US" sz="2000" dirty="0"/>
              <a:t>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877104"/>
              </p:ext>
            </p:extLst>
          </p:nvPr>
        </p:nvGraphicFramePr>
        <p:xfrm>
          <a:off x="3948544" y="143905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0897CE-55C7-4F72-8107-275264082212}"/>
              </a:ext>
            </a:extLst>
          </p:cNvPr>
          <p:cNvSpPr/>
          <p:nvPr/>
        </p:nvSpPr>
        <p:spPr>
          <a:xfrm>
            <a:off x="540328" y="1439053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Sunrise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82E8C-DB2E-4F0B-B62C-BB1D968BF7BE}"/>
              </a:ext>
            </a:extLst>
          </p:cNvPr>
          <p:cNvSpPr/>
          <p:nvPr/>
        </p:nvSpPr>
        <p:spPr>
          <a:xfrm>
            <a:off x="540328" y="2948820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An 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4B324-D034-435E-BD47-896409BD987A}"/>
              </a:ext>
            </a:extLst>
          </p:cNvPr>
          <p:cNvSpPr/>
          <p:nvPr/>
        </p:nvSpPr>
        <p:spPr>
          <a:xfrm>
            <a:off x="540328" y="4463363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Dream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6ADE2B-C430-438B-B4B0-8B958D624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19757"/>
              </p:ext>
            </p:extLst>
          </p:nvPr>
        </p:nvGraphicFramePr>
        <p:xfrm>
          <a:off x="3948545" y="2948819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68DF2F-338E-4ED2-9F15-2AD9EE6F9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864473"/>
              </p:ext>
            </p:extLst>
          </p:nvPr>
        </p:nvGraphicFramePr>
        <p:xfrm>
          <a:off x="3948545" y="446336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D49AFD-0AF4-42C8-9486-F20246CF4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964850"/>
              </p:ext>
            </p:extLst>
          </p:nvPr>
        </p:nvGraphicFramePr>
        <p:xfrm>
          <a:off x="3948544" y="2953597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99C2FA7-A52D-4F50-AD18-D77D9B0B0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289709"/>
              </p:ext>
            </p:extLst>
          </p:nvPr>
        </p:nvGraphicFramePr>
        <p:xfrm>
          <a:off x="3948545" y="446336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7A656AF-4A8E-47B5-958B-753C0341B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857893"/>
              </p:ext>
            </p:extLst>
          </p:nvPr>
        </p:nvGraphicFramePr>
        <p:xfrm>
          <a:off x="3948544" y="1439054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B1132D-9F05-40AF-95CA-F2C7CAE4D39D}"/>
              </a:ext>
            </a:extLst>
          </p:cNvPr>
          <p:cNvCxnSpPr>
            <a:stCxn id="3" idx="3"/>
            <a:endCxn id="14" idx="1"/>
          </p:cNvCxnSpPr>
          <p:nvPr/>
        </p:nvCxnSpPr>
        <p:spPr>
          <a:xfrm>
            <a:off x="3015674" y="1960962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9EB45A-AEF3-4B00-99E7-F5CC41DD3A74}"/>
              </a:ext>
            </a:extLst>
          </p:cNvPr>
          <p:cNvCxnSpPr/>
          <p:nvPr/>
        </p:nvCxnSpPr>
        <p:spPr>
          <a:xfrm>
            <a:off x="3015674" y="3470728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0F8A73-237A-4D0A-8869-53BE2FE136E1}"/>
              </a:ext>
            </a:extLst>
          </p:cNvPr>
          <p:cNvCxnSpPr/>
          <p:nvPr/>
        </p:nvCxnSpPr>
        <p:spPr>
          <a:xfrm>
            <a:off x="3015674" y="4953027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00017 -0.4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1.66667E-6 0.2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3.33333E-6 0.22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12258"/>
            <a:ext cx="627229" cy="621628"/>
          </a:xfrm>
          <a:prstGeom prst="rect">
            <a:avLst/>
          </a:prstGeom>
          <a:solidFill>
            <a:srgbClr val="00CC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68378" y="398811"/>
            <a:ext cx="7952186" cy="892552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passages again and complete these sentences.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2859" y="16125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77689" y="1560314"/>
            <a:ext cx="732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live and study in a                     school. They only go home at weekends.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5288280" y="1906048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02859" y="2440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77689" y="2409620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Sunrise is a school in                 .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4284631" y="275713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02859" y="30988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472754" y="3437344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2859" y="415815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2859" y="48621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77689" y="486215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Dream School, students learn English </a:t>
            </a:r>
            <a:r>
              <a:rPr lang="en-US" sz="2400" dirty="0" smtClean="0"/>
              <a:t>with</a:t>
            </a:r>
            <a:endParaRPr lang="en-US" sz="24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6760213" y="520931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238497" y="445874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FADD1F-BEC9-46AC-9DF2-52566326376F}"/>
              </a:ext>
            </a:extLst>
          </p:cNvPr>
          <p:cNvSpPr txBox="1"/>
          <p:nvPr/>
        </p:nvSpPr>
        <p:spPr>
          <a:xfrm>
            <a:off x="5025153" y="1555928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boarding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6D346B-154D-46B1-BBC8-DC1607C08AB2}"/>
              </a:ext>
            </a:extLst>
          </p:cNvPr>
          <p:cNvSpPr txBox="1"/>
          <p:nvPr/>
        </p:nvSpPr>
        <p:spPr>
          <a:xfrm>
            <a:off x="4217086" y="242141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5B48F9-E623-45ED-9A6C-81D25CA0EF62}"/>
              </a:ext>
            </a:extLst>
          </p:cNvPr>
          <p:cNvSpPr txBox="1"/>
          <p:nvPr/>
        </p:nvSpPr>
        <p:spPr>
          <a:xfrm>
            <a:off x="2570974" y="3023335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mountains </a:t>
            </a:r>
            <a:r>
              <a:rPr lang="en-US" sz="2400" b="1" dirty="0">
                <a:solidFill>
                  <a:srgbClr val="FF0000"/>
                </a:solidFill>
              </a:rPr>
              <a:t>and green fields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BD7E-EDC2-46F5-8DF3-B7D9FC022EB6}"/>
              </a:ext>
            </a:extLst>
          </p:cNvPr>
          <p:cNvSpPr txBox="1"/>
          <p:nvPr/>
        </p:nvSpPr>
        <p:spPr>
          <a:xfrm>
            <a:off x="1138673" y="4137375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Dream </a:t>
            </a:r>
            <a:r>
              <a:rPr lang="en-US" sz="2400" b="1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5414C-B950-444D-A92A-0181D8CDE2CB}"/>
              </a:ext>
            </a:extLst>
          </p:cNvPr>
          <p:cNvSpPr txBox="1"/>
          <p:nvPr/>
        </p:nvSpPr>
        <p:spPr>
          <a:xfrm>
            <a:off x="1160999" y="5365381"/>
            <a:ext cx="676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English speaking teachers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E2ABF7-6F84-47E1-A524-3440B4720580}"/>
              </a:ext>
            </a:extLst>
          </p:cNvPr>
          <p:cNvSpPr txBox="1"/>
          <p:nvPr/>
        </p:nvSpPr>
        <p:spPr>
          <a:xfrm>
            <a:off x="1023513" y="3004640"/>
            <a:ext cx="7287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There are                                                              around </a:t>
            </a:r>
            <a:r>
              <a:rPr lang="en-US" sz="2400" dirty="0"/>
              <a:t>An Son School.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B2B0F6-EDA2-4422-9825-CAA15E0C1E3B}"/>
              </a:ext>
            </a:extLst>
          </p:cNvPr>
          <p:cNvSpPr txBox="1"/>
          <p:nvPr/>
        </p:nvSpPr>
        <p:spPr>
          <a:xfrm>
            <a:off x="7804416" y="4903716"/>
            <a:ext cx="251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5C2D93-15CF-4C20-9A07-0BBD255B4395}"/>
              </a:ext>
            </a:extLst>
          </p:cNvPr>
          <p:cNvSpPr txBox="1"/>
          <p:nvPr/>
        </p:nvSpPr>
        <p:spPr>
          <a:xfrm>
            <a:off x="3402163" y="4137375"/>
            <a:ext cx="465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 an art 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3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1664</TotalTime>
  <Words>757</Words>
  <Application>Microsoft Office PowerPoint</Application>
  <PresentationFormat>On-screen Show (4:3)</PresentationFormat>
  <Paragraphs>148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.VnArial</vt:lpstr>
      <vt:lpstr>Arial</vt:lpstr>
      <vt:lpstr>Arial Black</vt:lpstr>
      <vt:lpstr>Calibri</vt:lpstr>
      <vt:lpstr>Comic Sans MS</vt:lpstr>
      <vt:lpstr>Impact</vt:lpstr>
      <vt:lpstr>Times New Roman</vt:lpstr>
      <vt:lpstr>Verdana</vt:lpstr>
      <vt:lpstr>VNI-Revue</vt:lpstr>
      <vt:lpstr>Clarity</vt:lpstr>
      <vt:lpstr>PowerPoint Presentation</vt:lpstr>
      <vt:lpstr>PowerPoint Presentation</vt:lpstr>
      <vt:lpstr>* Warm up: Chatting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Game : Lucky 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ABC</cp:lastModifiedBy>
  <cp:revision>123</cp:revision>
  <dcterms:created xsi:type="dcterms:W3CDTF">2020-12-09T02:04:09Z</dcterms:created>
  <dcterms:modified xsi:type="dcterms:W3CDTF">2025-12-13T12:59:11Z</dcterms:modified>
</cp:coreProperties>
</file>