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73" r:id="rId3"/>
    <p:sldId id="279" r:id="rId4"/>
    <p:sldId id="257" r:id="rId5"/>
    <p:sldId id="267" r:id="rId6"/>
    <p:sldId id="258" r:id="rId7"/>
    <p:sldId id="260" r:id="rId8"/>
    <p:sldId id="261" r:id="rId9"/>
    <p:sldId id="262" r:id="rId10"/>
    <p:sldId id="269" r:id="rId11"/>
    <p:sldId id="270" r:id="rId12"/>
    <p:sldId id="271" r:id="rId13"/>
    <p:sldId id="274" r:id="rId14"/>
    <p:sldId id="278" r:id="rId15"/>
    <p:sldId id="275" r:id="rId16"/>
    <p:sldId id="27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8" userDrawn="1">
          <p15:clr>
            <a:srgbClr val="A4A3A4"/>
          </p15:clr>
        </p15:guide>
        <p15:guide id="2" pos="9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E7FF"/>
    <a:srgbClr val="F16649"/>
    <a:srgbClr val="009900"/>
    <a:srgbClr val="0D9FA3"/>
    <a:srgbClr val="53C3C9"/>
    <a:srgbClr val="F7A9A7"/>
    <a:srgbClr val="EF008D"/>
    <a:srgbClr val="E2EFDA"/>
    <a:srgbClr val="87D5D9"/>
    <a:srgbClr val="F47A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30" autoAdjust="0"/>
  </p:normalViewPr>
  <p:slideViewPr>
    <p:cSldViewPr snapToGrid="0" showGuides="1">
      <p:cViewPr>
        <p:scale>
          <a:sx n="73" d="100"/>
          <a:sy n="73" d="100"/>
        </p:scale>
        <p:origin x="-1236" y="72"/>
      </p:cViewPr>
      <p:guideLst>
        <p:guide orient="horz" pos="2208"/>
        <p:guide pos="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7.png"/><Relationship Id="rId7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969"/>
            <a:ext cx="9144000" cy="6849031"/>
          </a:xfrm>
          <a:prstGeom prst="rect">
            <a:avLst/>
          </a:prstGeom>
          <a:effectLst>
            <a:softEdge rad="317500"/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50345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/>
        </p:nvSpPr>
        <p:spPr>
          <a:xfrm>
            <a:off x="902494" y="60331"/>
            <a:ext cx="7578566" cy="892552"/>
          </a:xfrm>
          <a:prstGeom prst="rect">
            <a:avLst/>
          </a:prstGeom>
          <a:solidFill>
            <a:srgbClr val="53C3C9"/>
          </a:solidFill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Put the adverb in brackets in the correct place in each sentence.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28757" y="1242949"/>
            <a:ext cx="9022673" cy="5711057"/>
            <a:chOff x="193701" y="1590291"/>
            <a:chExt cx="8653859" cy="5137079"/>
          </a:xfrm>
        </p:grpSpPr>
        <p:sp>
          <p:nvSpPr>
            <p:cNvPr id="20" name="Rounded Rectangle 19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336117" y="1788127"/>
            <a:ext cx="6264833" cy="470318"/>
            <a:chOff x="363373" y="1262747"/>
            <a:chExt cx="6264833" cy="470318"/>
          </a:xfrm>
        </p:grpSpPr>
        <p:sp>
          <p:nvSpPr>
            <p:cNvPr id="24" name="TextBox 23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27314" y="1271400"/>
              <a:ext cx="58008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 remember to do my homework. (always)</a:t>
              </a:r>
              <a:endParaRPr lang="en-US" sz="2400" i="1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336117" y="2785146"/>
            <a:ext cx="6471767" cy="461665"/>
            <a:chOff x="369902" y="2142097"/>
            <a:chExt cx="6471767" cy="461665"/>
          </a:xfrm>
        </p:grpSpPr>
        <p:sp>
          <p:nvSpPr>
            <p:cNvPr id="27" name="TextBox 26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44733" y="2142097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Nick gets good marks in exams. (usually)</a:t>
              </a:r>
              <a:endParaRPr lang="en-US" sz="24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336117" y="3773512"/>
            <a:ext cx="5727623" cy="470318"/>
            <a:chOff x="363373" y="4026312"/>
            <a:chExt cx="5727623" cy="470318"/>
          </a:xfrm>
        </p:grpSpPr>
        <p:sp>
          <p:nvSpPr>
            <p:cNvPr id="30" name="TextBox 29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38204" y="4026312"/>
              <a:ext cx="5252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We do not see a rabbit in town. (often)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336117" y="4761878"/>
            <a:ext cx="6471767" cy="470318"/>
            <a:chOff x="363373" y="3312302"/>
            <a:chExt cx="6471767" cy="470318"/>
          </a:xfrm>
        </p:grpSpPr>
        <p:sp>
          <p:nvSpPr>
            <p:cNvPr id="33" name="TextBox 32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38204" y="3312302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I read in bed at night. (rarely)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336117" y="5767550"/>
            <a:ext cx="6471767" cy="470318"/>
            <a:chOff x="363373" y="5669935"/>
            <a:chExt cx="6471767" cy="470318"/>
          </a:xfrm>
        </p:grpSpPr>
        <p:sp>
          <p:nvSpPr>
            <p:cNvPr id="36" name="TextBox 35"/>
            <p:cNvSpPr txBox="1"/>
            <p:nvPr/>
          </p:nvSpPr>
          <p:spPr>
            <a:xfrm>
              <a:off x="363373" y="5678588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38204" y="5669935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Do you sing in the shower? (sometimes)</a:t>
              </a:r>
            </a:p>
          </p:txBody>
        </p:sp>
      </p:grpSp>
      <p:cxnSp>
        <p:nvCxnSpPr>
          <p:cNvPr id="38" name="Straight Connector 37"/>
          <p:cNvCxnSpPr/>
          <p:nvPr/>
        </p:nvCxnSpPr>
        <p:spPr>
          <a:xfrm flipV="1">
            <a:off x="1607505" y="2626331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607505" y="3693131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611630" y="470075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1611630" y="576755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1611630" y="667433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347547" y="249174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1347547" y="359283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1347547" y="454152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1347547" y="564261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1347547" y="654939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1350162" y="2314828"/>
            <a:ext cx="6264833" cy="470318"/>
            <a:chOff x="363373" y="1262747"/>
            <a:chExt cx="6264833" cy="470318"/>
          </a:xfrm>
        </p:grpSpPr>
        <p:sp>
          <p:nvSpPr>
            <p:cNvPr id="49" name="TextBox 48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70C0"/>
                  </a:solidFill>
                </a:rPr>
                <a:t>.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27314" y="1271400"/>
              <a:ext cx="58008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I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always remember </a:t>
              </a:r>
              <a:r>
                <a:rPr lang="en-US" sz="2400" b="1" dirty="0">
                  <a:solidFill>
                    <a:srgbClr val="FF0000"/>
                  </a:solidFill>
                </a:rPr>
                <a:t>to do my homework. </a:t>
              </a:r>
              <a:endParaRPr lang="en-US" sz="2400" b="1" i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1845780" y="3277184"/>
            <a:ext cx="6860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Nick </a:t>
            </a:r>
            <a:r>
              <a:rPr lang="en-US" sz="2400" b="1" dirty="0" smtClean="0">
                <a:solidFill>
                  <a:srgbClr val="FF0000"/>
                </a:solidFill>
              </a:rPr>
              <a:t>usually gets </a:t>
            </a:r>
            <a:r>
              <a:rPr lang="en-US" sz="2400" b="1" dirty="0">
                <a:solidFill>
                  <a:srgbClr val="FF0000"/>
                </a:solidFill>
              </a:rPr>
              <a:t>good marks in exams. 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800058" y="4281142"/>
            <a:ext cx="5252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We do not </a:t>
            </a:r>
            <a:r>
              <a:rPr lang="en-US" sz="2400" b="1" dirty="0" smtClean="0">
                <a:solidFill>
                  <a:srgbClr val="FF0000"/>
                </a:solidFill>
              </a:rPr>
              <a:t> often see </a:t>
            </a:r>
            <a:r>
              <a:rPr lang="en-US" sz="2400" b="1" dirty="0">
                <a:solidFill>
                  <a:srgbClr val="FF0000"/>
                </a:solidFill>
              </a:rPr>
              <a:t>a rabbit in town.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800058" y="5330245"/>
            <a:ext cx="5996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 </a:t>
            </a:r>
            <a:r>
              <a:rPr lang="en-US" sz="2400" b="1" dirty="0" smtClean="0">
                <a:solidFill>
                  <a:srgbClr val="FF0000"/>
                </a:solidFill>
              </a:rPr>
              <a:t>rarely read </a:t>
            </a:r>
            <a:r>
              <a:rPr lang="en-US" sz="2400" b="1" dirty="0">
                <a:solidFill>
                  <a:srgbClr val="FF0000"/>
                </a:solidFill>
              </a:rPr>
              <a:t>in bed at night.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793529" y="6207336"/>
            <a:ext cx="5996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Do you </a:t>
            </a:r>
            <a:r>
              <a:rPr lang="en-US" sz="2400" b="1" dirty="0" smtClean="0">
                <a:solidFill>
                  <a:srgbClr val="FF0000"/>
                </a:solidFill>
              </a:rPr>
              <a:t>sometimes sing </a:t>
            </a:r>
            <a:r>
              <a:rPr lang="en-US" sz="2400" b="1" dirty="0">
                <a:solidFill>
                  <a:srgbClr val="FF0000"/>
                </a:solidFill>
              </a:rPr>
              <a:t>in the shower? </a:t>
            </a:r>
          </a:p>
        </p:txBody>
      </p:sp>
    </p:spTree>
    <p:extLst>
      <p:ext uri="{BB962C8B-B14F-4D97-AF65-F5344CB8AC3E}">
        <p14:creationId xmlns:p14="http://schemas.microsoft.com/office/powerpoint/2010/main" val="160412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7A9A7"/>
            </a:solidFill>
            <a:ln>
              <a:solidFill>
                <a:srgbClr val="F7A9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71450" y="160020"/>
              <a:ext cx="8801100" cy="64808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62890" y="262889"/>
              <a:ext cx="8618220" cy="6297931"/>
            </a:xfrm>
            <a:prstGeom prst="rect">
              <a:avLst/>
            </a:prstGeom>
            <a:solidFill>
              <a:srgbClr val="F7A9A7"/>
            </a:solidFill>
            <a:ln>
              <a:solidFill>
                <a:srgbClr val="F7A9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4-Point Star 7"/>
          <p:cNvSpPr/>
          <p:nvPr/>
        </p:nvSpPr>
        <p:spPr>
          <a:xfrm>
            <a:off x="7863840" y="434340"/>
            <a:ext cx="320584" cy="354330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216" y="354330"/>
            <a:ext cx="2477018" cy="1700829"/>
          </a:xfrm>
          <a:prstGeom prst="rect">
            <a:avLst/>
          </a:prstGeom>
        </p:spPr>
      </p:pic>
      <p:sp>
        <p:nvSpPr>
          <p:cNvPr id="14" name="4-Point Star 13"/>
          <p:cNvSpPr/>
          <p:nvPr/>
        </p:nvSpPr>
        <p:spPr>
          <a:xfrm>
            <a:off x="5400675" y="417194"/>
            <a:ext cx="480060" cy="485775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4-Point Star 14"/>
          <p:cNvSpPr/>
          <p:nvPr/>
        </p:nvSpPr>
        <p:spPr>
          <a:xfrm>
            <a:off x="8052843" y="2859810"/>
            <a:ext cx="263162" cy="266295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4-Point Star 15"/>
          <p:cNvSpPr/>
          <p:nvPr/>
        </p:nvSpPr>
        <p:spPr>
          <a:xfrm>
            <a:off x="4147593" y="4829580"/>
            <a:ext cx="263162" cy="266295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1431157"/>
            <a:ext cx="3703320" cy="24219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4013120"/>
            <a:ext cx="3703321" cy="24360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42" y="367789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60" y="307229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21" name="TextBox 20"/>
          <p:cNvSpPr txBox="1"/>
          <p:nvPr/>
        </p:nvSpPr>
        <p:spPr>
          <a:xfrm>
            <a:off x="4572000" y="1954749"/>
            <a:ext cx="32979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  <a:latin typeface="Comic Sans MS" panose="030F0702030302020204" pitchFamily="66" charset="0"/>
              </a:rPr>
              <a:t>Work in groups.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141" y="2412903"/>
            <a:ext cx="474860" cy="51595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697730" y="2447192"/>
            <a:ext cx="3355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Design your dream school. What does it look likes?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97730" y="3216633"/>
            <a:ext cx="880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Is it: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697730" y="3608666"/>
            <a:ext cx="34866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in a town or in the country?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a boarding school?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an international school?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97730" y="4707659"/>
            <a:ext cx="1817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Does it have: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97730" y="5099692"/>
            <a:ext cx="34866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a swimming pool?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a video game room?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a greenhouse and a farm?</a:t>
            </a:r>
          </a:p>
        </p:txBody>
      </p:sp>
    </p:spTree>
    <p:extLst>
      <p:ext uri="{BB962C8B-B14F-4D97-AF65-F5344CB8AC3E}">
        <p14:creationId xmlns:p14="http://schemas.microsoft.com/office/powerpoint/2010/main" val="48390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7A9A7"/>
            </a:solidFill>
            <a:ln>
              <a:solidFill>
                <a:srgbClr val="F7A9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71450" y="160020"/>
              <a:ext cx="8801100" cy="64808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62890" y="262889"/>
              <a:ext cx="8618220" cy="6297931"/>
            </a:xfrm>
            <a:prstGeom prst="rect">
              <a:avLst/>
            </a:prstGeom>
            <a:solidFill>
              <a:srgbClr val="F7A9A7"/>
            </a:solidFill>
            <a:ln>
              <a:solidFill>
                <a:srgbClr val="F7A9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4-Point Star 7"/>
          <p:cNvSpPr/>
          <p:nvPr/>
        </p:nvSpPr>
        <p:spPr>
          <a:xfrm>
            <a:off x="7863840" y="434340"/>
            <a:ext cx="320584" cy="354330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216" y="354330"/>
            <a:ext cx="2477018" cy="1700829"/>
          </a:xfrm>
          <a:prstGeom prst="rect">
            <a:avLst/>
          </a:prstGeom>
        </p:spPr>
      </p:pic>
      <p:sp>
        <p:nvSpPr>
          <p:cNvPr id="14" name="4-Point Star 13"/>
          <p:cNvSpPr/>
          <p:nvPr/>
        </p:nvSpPr>
        <p:spPr>
          <a:xfrm>
            <a:off x="5400675" y="417194"/>
            <a:ext cx="480060" cy="485775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4-Point Star 14"/>
          <p:cNvSpPr/>
          <p:nvPr/>
        </p:nvSpPr>
        <p:spPr>
          <a:xfrm>
            <a:off x="8052843" y="2859810"/>
            <a:ext cx="263162" cy="266295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4-Point Star 15"/>
          <p:cNvSpPr/>
          <p:nvPr/>
        </p:nvSpPr>
        <p:spPr>
          <a:xfrm>
            <a:off x="4147593" y="4829580"/>
            <a:ext cx="263162" cy="266295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1431157"/>
            <a:ext cx="3703320" cy="24219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4013120"/>
            <a:ext cx="3703321" cy="24360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42" y="367789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60" y="307229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21" name="TextBox 20"/>
          <p:cNvSpPr txBox="1"/>
          <p:nvPr/>
        </p:nvSpPr>
        <p:spPr>
          <a:xfrm>
            <a:off x="4572000" y="1954749"/>
            <a:ext cx="32979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  <a:latin typeface="Comic Sans MS" panose="030F0702030302020204" pitchFamily="66" charset="0"/>
              </a:rPr>
              <a:t>Work in groups.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141" y="2755610"/>
            <a:ext cx="474860" cy="47062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697730" y="2767232"/>
            <a:ext cx="3355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Draw a picture of your dream school.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214" y="3898016"/>
            <a:ext cx="444714" cy="47062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697730" y="3909638"/>
            <a:ext cx="33551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Present it to the class.</a:t>
            </a:r>
          </a:p>
        </p:txBody>
      </p:sp>
    </p:spTree>
    <p:extLst>
      <p:ext uri="{BB962C8B-B14F-4D97-AF65-F5344CB8AC3E}">
        <p14:creationId xmlns:p14="http://schemas.microsoft.com/office/powerpoint/2010/main" val="415633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87" y="1184364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1300567"/>
            <a:ext cx="28575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28855" y="1198652"/>
            <a:ext cx="28575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931387" y="3318270"/>
            <a:ext cx="33551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Present it to the class.</a:t>
            </a:r>
          </a:p>
        </p:txBody>
      </p:sp>
      <p:sp>
        <p:nvSpPr>
          <p:cNvPr id="7" name="Rectangle 6"/>
          <p:cNvSpPr/>
          <p:nvPr/>
        </p:nvSpPr>
        <p:spPr>
          <a:xfrm>
            <a:off x="272147" y="3755103"/>
            <a:ext cx="84015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.VnArabia" pitchFamily="34" charset="0"/>
              </a:rPr>
              <a:t>* Model writing</a:t>
            </a:r>
            <a:r>
              <a:rPr lang="en-GB" b="1" dirty="0">
                <a:solidFill>
                  <a:srgbClr val="FF0000"/>
                </a:solidFill>
                <a:latin typeface=".VnArabia" pitchFamily="34" charset="0"/>
              </a:rPr>
              <a:t/>
            </a:r>
            <a:br>
              <a:rPr lang="en-GB" b="1" dirty="0">
                <a:solidFill>
                  <a:srgbClr val="FF0000"/>
                </a:solidFill>
                <a:latin typeface=".VnArabia" pitchFamily="34" charset="0"/>
              </a:rPr>
            </a:br>
            <a:r>
              <a:rPr lang="en-GB" b="1" dirty="0">
                <a:latin typeface="Times New Roman" pitchFamily="18" charset="0"/>
                <a:cs typeface="Times New Roman" pitchFamily="18" charset="0"/>
              </a:rPr>
              <a:t>My dream school is located in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Ngai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city.  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It’s new and modern. The school has a big schoolyard with many tall trees. It has 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a computer room  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music room, 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a library , a canteen  and  swimming pool… 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The classroom is very large with 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air conditional and 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fans. There is a big 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garden behind 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the school so that the students plant many kinds of tree, flowers, and vegetables there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076994" y="235131"/>
            <a:ext cx="4924697" cy="731520"/>
          </a:xfrm>
          <a:prstGeom prst="roundRect">
            <a:avLst/>
          </a:prstGeom>
          <a:solidFill>
            <a:srgbClr val="53C3C9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YOUR DREM SCHOOL.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14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818" y="764180"/>
            <a:ext cx="5602559" cy="1232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444135" y="241664"/>
            <a:ext cx="2181497" cy="483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Practice</a:t>
            </a:r>
            <a:endParaRPr lang="en-GB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441074"/>
              </p:ext>
            </p:extLst>
          </p:nvPr>
        </p:nvGraphicFramePr>
        <p:xfrm>
          <a:off x="287382" y="2233749"/>
          <a:ext cx="8660675" cy="211654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544961"/>
                <a:gridCol w="4115714"/>
              </a:tblGrid>
              <a:tr h="2116546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ts val="14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AEEF"/>
                        </a:buClr>
                        <a:buSzPts val="1200"/>
                        <a:buFont typeface="Tahoma"/>
                        <a:buNone/>
                        <a:tabLst>
                          <a:tab pos="343535" algn="l"/>
                        </a:tabLs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1. </a:t>
                      </a:r>
                      <a:r>
                        <a:rPr lang="vi-VN" sz="1800" dirty="0" smtClean="0">
                          <a:solidFill>
                            <a:schemeClr val="tx1"/>
                          </a:solidFill>
                          <a:effectLst/>
                        </a:rPr>
                        <a:t>IT</a:t>
                      </a:r>
                      <a:r>
                        <a:rPr lang="vi-VN" sz="1800" spc="-9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vi-VN" sz="1800" spc="-9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Trong’s</a:t>
                      </a:r>
                      <a:r>
                        <a:rPr lang="vi-VN" sz="1800" spc="-5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favourite</a:t>
                      </a:r>
                      <a:r>
                        <a:rPr lang="vi-VN" sz="1800" spc="-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subject</a:t>
                      </a:r>
                      <a:r>
                        <a:rPr lang="vi-VN" sz="180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n-US" sz="1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>
                        <a:lnSpc>
                          <a:spcPts val="14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AEEF"/>
                        </a:buClr>
                        <a:buSzPts val="1200"/>
                        <a:buFont typeface="Tahoma"/>
                        <a:buNone/>
                        <a:tabLst>
                          <a:tab pos="343535" algn="l"/>
                        </a:tabLst>
                      </a:pPr>
                      <a:endParaRPr lang="en-US" sz="1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>
                        <a:lnSpc>
                          <a:spcPts val="14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AEEF"/>
                        </a:buClr>
                        <a:buSzPts val="1200"/>
                        <a:buFont typeface="Tahoma"/>
                        <a:buNone/>
                        <a:tabLst>
                          <a:tab pos="343535" algn="l"/>
                        </a:tabLst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2.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 smtClean="0">
                          <a:solidFill>
                            <a:schemeClr val="tx1"/>
                          </a:solidFill>
                          <a:effectLst/>
                        </a:rPr>
                        <a:t>Mrs</a:t>
                      </a:r>
                      <a:r>
                        <a:rPr lang="vi-VN" sz="1800" spc="-55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Hoa</a:t>
                      </a:r>
                      <a:r>
                        <a:rPr lang="vi-VN" sz="1800" spc="-5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vi-VN" sz="1800" spc="-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our</a:t>
                      </a:r>
                      <a:r>
                        <a:rPr lang="vi-VN" sz="1800" spc="-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teacher</a:t>
                      </a:r>
                      <a:r>
                        <a:rPr lang="vi-VN" sz="1800" spc="-8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vi-VN" sz="1800" spc="-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English.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216535" lvl="0" indent="0">
                        <a:lnSpc>
                          <a:spcPct val="106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rgbClr val="00AEEF"/>
                        </a:buClr>
                        <a:buSzPts val="1200"/>
                        <a:buFont typeface="Tahoma"/>
                        <a:buNone/>
                        <a:tabLst>
                          <a:tab pos="343535" algn="l"/>
                        </a:tabLs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3. </a:t>
                      </a:r>
                      <a:r>
                        <a:rPr lang="vi-VN" sz="1800" dirty="0" smtClean="0">
                          <a:solidFill>
                            <a:schemeClr val="tx1"/>
                          </a:solidFill>
                          <a:effectLst/>
                        </a:rPr>
                        <a:t>There</a:t>
                      </a:r>
                      <a:r>
                        <a:rPr lang="vi-VN" sz="1800" spc="5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vi-VN" sz="1800" spc="5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six</a:t>
                      </a:r>
                      <a:r>
                        <a:rPr lang="vi-VN" sz="1800" spc="5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coloured</a:t>
                      </a:r>
                      <a:r>
                        <a:rPr lang="vi-VN" sz="1800" spc="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pencils</a:t>
                      </a:r>
                      <a:r>
                        <a:rPr lang="vi-VN" sz="1800" spc="5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vi-VN" sz="1800" spc="5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my</a:t>
                      </a:r>
                      <a:r>
                        <a:rPr lang="vi-VN" sz="1800" spc="-34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friend’s</a:t>
                      </a:r>
                      <a:r>
                        <a:rPr lang="vi-VN" sz="1800" spc="-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box.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ahoma"/>
                        <a:cs typeface="Trebuchet MS"/>
                      </a:endParaRPr>
                    </a:p>
                  </a:txBody>
                  <a:tcPr marL="0" marR="0" marT="0" marB="0">
                    <a:solidFill>
                      <a:schemeClr val="accent1"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ts val="14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AEEF"/>
                        </a:buClr>
                        <a:buSzPts val="1200"/>
                        <a:buFont typeface="Tahoma"/>
                        <a:buNone/>
                        <a:tabLst>
                          <a:tab pos="382905" algn="l"/>
                        </a:tabLs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4. </a:t>
                      </a:r>
                      <a:r>
                        <a:rPr lang="vi-VN" sz="1800" dirty="0" smtClean="0">
                          <a:solidFill>
                            <a:schemeClr val="tx1"/>
                          </a:solidFill>
                          <a:effectLst/>
                        </a:rPr>
                        <a:t>Where</a:t>
                      </a:r>
                      <a:r>
                        <a:rPr lang="vi-VN" sz="1800" spc="-45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vi-VN" sz="1800" spc="-4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Ms</a:t>
                      </a:r>
                      <a:r>
                        <a:rPr lang="vi-VN" sz="1800" spc="-4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Lan</a:t>
                      </a:r>
                      <a:r>
                        <a:rPr lang="vi-VN" sz="1800" spc="-4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vi-VN" sz="1800" spc="-4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live?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endParaRPr lang="en-GB" sz="1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</a:rPr>
                        <a:t>5.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 smtClean="0">
                          <a:solidFill>
                            <a:schemeClr val="tx1"/>
                          </a:solidFill>
                          <a:effectLst/>
                        </a:rPr>
                        <a:t>Shall</a:t>
                      </a:r>
                      <a:r>
                        <a:rPr lang="vi-VN" sz="1800" spc="75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vi-VN" sz="1800" spc="7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introduce</a:t>
                      </a:r>
                      <a:r>
                        <a:rPr lang="vi-VN" sz="1800" spc="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you</a:t>
                      </a:r>
                      <a:r>
                        <a:rPr lang="vi-VN" sz="1800" spc="7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vi-VN" sz="1800" spc="7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my</a:t>
                      </a:r>
                      <a:r>
                        <a:rPr lang="vi-VN" sz="1800" spc="5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best</a:t>
                      </a:r>
                      <a:r>
                        <a:rPr lang="vi-VN" sz="1800" spc="-38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friend,</a:t>
                      </a:r>
                      <a:r>
                        <a:rPr lang="vi-VN" sz="1800" spc="-10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An</a:t>
                      </a:r>
                      <a:r>
                        <a:rPr lang="vi-VN" sz="1800" spc="-6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Son?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82270" marR="0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767330" algn="l"/>
                        </a:tabLst>
                      </a:pPr>
                      <a:r>
                        <a:rPr lang="vi-VN" sz="1800" u="sng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929497"/>
                            </a:solidFill>
                          </a:uFill>
                        </a:rPr>
                        <a:t> 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solidFill>
                      <a:schemeClr val="accent1">
                        <a:alpha val="43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399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9FA3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85800" y="2514600"/>
            <a:ext cx="800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32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</a:rPr>
              <a:t>Revise unit 1 for a fifteen-minute test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endParaRPr lang="en-US" sz="3200" dirty="0">
              <a:solidFill>
                <a:srgbClr val="C000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2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</a:rPr>
              <a:t>Prepare Unit 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</a:rPr>
              <a:t>2: 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</a:rPr>
              <a:t>Getting 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</a:rPr>
              <a:t>started </a:t>
            </a:r>
            <a:r>
              <a:rPr lang="en-US" sz="3200" dirty="0" smtClean="0">
                <a:solidFill>
                  <a:srgbClr val="C00000"/>
                </a:solidFill>
                <a:latin typeface=".VnVogue" pitchFamily="34" charset="0"/>
              </a:rPr>
              <a:t> </a:t>
            </a:r>
            <a:endParaRPr lang="en-US" sz="3200" dirty="0">
              <a:solidFill>
                <a:srgbClr val="C00000"/>
              </a:solidFill>
              <a:latin typeface=".VnVogue" pitchFamily="34" charset="0"/>
            </a:endParaRPr>
          </a:p>
        </p:txBody>
      </p:sp>
      <p:sp>
        <p:nvSpPr>
          <p:cNvPr id="24579" name="AutoShape 4"/>
          <p:cNvSpPr>
            <a:spLocks noChangeArrowheads="1"/>
          </p:cNvSpPr>
          <p:nvPr/>
        </p:nvSpPr>
        <p:spPr bwMode="auto">
          <a:xfrm>
            <a:off x="685800" y="378823"/>
            <a:ext cx="7848600" cy="1678577"/>
          </a:xfrm>
          <a:prstGeom prst="ribbon">
            <a:avLst>
              <a:gd name="adj1" fmla="val 27708"/>
              <a:gd name="adj2" fmla="val 50000"/>
            </a:avLst>
          </a:prstGeom>
          <a:ln w="38100">
            <a:solidFill>
              <a:srgbClr val="FF0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4580" name="WordArt 5"/>
          <p:cNvSpPr>
            <a:spLocks noChangeArrowheads="1" noChangeShapeType="1" noTextEdit="1"/>
          </p:cNvSpPr>
          <p:nvPr/>
        </p:nvSpPr>
        <p:spPr bwMode="auto">
          <a:xfrm>
            <a:off x="3200400" y="1219200"/>
            <a:ext cx="3200400" cy="762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200" kern="1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/>
              </a:rPr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7123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971600" y="2276872"/>
            <a:ext cx="7488832" cy="263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6600" b="1" spc="400" dirty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.VnAvantH" pitchFamily="34" charset="0"/>
              </a:rPr>
              <a:t>Goodbye!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6600" b="1" spc="400" dirty="0">
                <a:ln w="28575">
                  <a:solidFill>
                    <a:schemeClr val="bg1"/>
                  </a:solidFill>
                </a:ln>
                <a:solidFill>
                  <a:srgbClr val="00FF00"/>
                </a:solidFill>
                <a:latin typeface=".VnAvantH" pitchFamily="34" charset="0"/>
              </a:rPr>
              <a:t>See you again!</a:t>
            </a:r>
          </a:p>
        </p:txBody>
      </p:sp>
    </p:spTree>
    <p:extLst>
      <p:ext uri="{BB962C8B-B14F-4D97-AF65-F5344CB8AC3E}">
        <p14:creationId xmlns:p14="http://schemas.microsoft.com/office/powerpoint/2010/main" val="102829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WordArt 6"/>
          <p:cNvSpPr>
            <a:spLocks noChangeArrowheads="1" noChangeShapeType="1" noTextEdit="1"/>
          </p:cNvSpPr>
          <p:nvPr/>
        </p:nvSpPr>
        <p:spPr bwMode="auto">
          <a:xfrm>
            <a:off x="750156" y="3506269"/>
            <a:ext cx="74676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Lesson </a:t>
            </a:r>
            <a:r>
              <a:rPr lang="en-US" sz="2800" b="1" i="1" kern="10" dirty="0" smtClean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7</a:t>
            </a:r>
            <a:endParaRPr lang="en-US" sz="2800" b="1" i="1" kern="10" dirty="0">
              <a:ln w="9525"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  <a:p>
            <a:pPr algn="ctr"/>
            <a:r>
              <a:rPr lang="en-US" sz="2800" b="1" i="1" kern="10" dirty="0" smtClean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LOOKING BACK +  </a:t>
            </a:r>
            <a:r>
              <a:rPr lang="en-US" sz="2800" b="1" i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PROJECT</a:t>
            </a:r>
          </a:p>
        </p:txBody>
      </p:sp>
      <p:sp>
        <p:nvSpPr>
          <p:cNvPr id="4103" name="WordArt 7"/>
          <p:cNvSpPr>
            <a:spLocks noChangeArrowheads="1" noChangeShapeType="1" noTextEdit="1"/>
          </p:cNvSpPr>
          <p:nvPr/>
        </p:nvSpPr>
        <p:spPr bwMode="auto">
          <a:xfrm rot="232019">
            <a:off x="900432" y="1342035"/>
            <a:ext cx="7167048" cy="169401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53806"/>
              </a:avLst>
            </a:prstTxWarp>
            <a:scene3d>
              <a:camera prst="legacyPerspectiveFront">
                <a:rot lat="2051997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160000" scaled="1"/>
                </a:gradFill>
                <a:latin typeface="Impact"/>
              </a:rPr>
              <a:t>Unit 1:   My new school.</a:t>
            </a:r>
          </a:p>
        </p:txBody>
      </p:sp>
    </p:spTree>
    <p:extLst>
      <p:ext uri="{BB962C8B-B14F-4D97-AF65-F5344CB8AC3E}">
        <p14:creationId xmlns:p14="http://schemas.microsoft.com/office/powerpoint/2010/main" val="258078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nimBg="1"/>
      <p:bldP spid="410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0079" y="150950"/>
            <a:ext cx="5290457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* 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Game: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Brainstorming</a:t>
            </a:r>
            <a:endParaRPr lang="en-GB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31964" y="4634189"/>
            <a:ext cx="69886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* suggested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anser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-  teacher, friends, subjects,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shool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things,…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xplosion 1 5"/>
          <p:cNvSpPr/>
          <p:nvPr/>
        </p:nvSpPr>
        <p:spPr>
          <a:xfrm>
            <a:off x="2286000" y="1376346"/>
            <a:ext cx="4219302" cy="2844578"/>
          </a:xfrm>
          <a:prstGeom prst="irregularSeal1">
            <a:avLst/>
          </a:prstGeom>
          <a:solidFill>
            <a:srgbClr val="A3E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new school</a:t>
            </a:r>
            <a:endParaRPr lang="en-GB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27359" y="1145513"/>
            <a:ext cx="11480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teacher</a:t>
            </a:r>
          </a:p>
        </p:txBody>
      </p:sp>
    </p:spTree>
    <p:extLst>
      <p:ext uri="{BB962C8B-B14F-4D97-AF65-F5344CB8AC3E}">
        <p14:creationId xmlns:p14="http://schemas.microsoft.com/office/powerpoint/2010/main" val="415744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95" y="2273026"/>
            <a:ext cx="3916623" cy="7329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269931"/>
            <a:ext cx="961782" cy="7776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3046" y="3035706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FB7BD"/>
                </a:solidFill>
              </a:rPr>
              <a:t>Vocabulary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22402" y="3472010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FB7BD"/>
                </a:solidFill>
              </a:rPr>
              <a:t>Grammar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24" y="4085115"/>
            <a:ext cx="3916623" cy="6564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3" y="3994618"/>
            <a:ext cx="961782" cy="77761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894526" y="1378668"/>
            <a:ext cx="3291839" cy="523220"/>
          </a:xfrm>
          <a:prstGeom prst="rect">
            <a:avLst/>
          </a:prstGeom>
          <a:solidFill>
            <a:srgbClr val="79D1D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.VnArial" pitchFamily="34" charset="0"/>
              </a:rPr>
              <a:t>LESSON 7 </a:t>
            </a:r>
            <a:endParaRPr lang="en-GB" sz="2800" b="1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48193" y="143691"/>
            <a:ext cx="8451669" cy="1058092"/>
          </a:xfrm>
          <a:prstGeom prst="roundRect">
            <a:avLst/>
          </a:prstGeom>
          <a:solidFill>
            <a:srgbClr val="0FB7B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UNIT 1: MY NEW SCHOOL</a:t>
            </a:r>
            <a:endParaRPr lang="en-GB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942160" y="104994"/>
            <a:ext cx="4824776" cy="1717040"/>
            <a:chOff x="2094743" y="1826837"/>
            <a:chExt cx="4824776" cy="1717040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6837"/>
              <a:ext cx="4824776" cy="777611"/>
              <a:chOff x="2100847" y="1826837"/>
              <a:chExt cx="4824776" cy="77761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9000" y="1829932"/>
                <a:ext cx="3916623" cy="732987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rgbClr val="0084B1"/>
                  </a:solidFill>
                </a:rPr>
                <a:t>* Vocabulary</a:t>
              </a:r>
              <a:endParaRPr lang="en-US" sz="4000" b="1" dirty="0">
                <a:solidFill>
                  <a:srgbClr val="0084B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083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7313" y="52061"/>
            <a:ext cx="7483310" cy="892552"/>
          </a:xfrm>
          <a:prstGeom prst="rect">
            <a:avLst/>
          </a:prstGeom>
          <a:solidFill>
            <a:srgbClr val="0D9FA3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pictures. Write the correct words in the gaps.</a:t>
            </a:r>
          </a:p>
        </p:txBody>
      </p:sp>
      <p:grpSp>
        <p:nvGrpSpPr>
          <p:cNvPr id="157" name="Group 156"/>
          <p:cNvGrpSpPr/>
          <p:nvPr/>
        </p:nvGrpSpPr>
        <p:grpSpPr>
          <a:xfrm>
            <a:off x="193701" y="1240546"/>
            <a:ext cx="8653859" cy="5699640"/>
            <a:chOff x="193701" y="1590291"/>
            <a:chExt cx="8653859" cy="5137079"/>
          </a:xfrm>
        </p:grpSpPr>
        <p:sp>
          <p:nvSpPr>
            <p:cNvPr id="158" name="Rounded Rectangle 157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ounded Rectangle 158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ounded Rectangle 159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1" name="Picture 1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35" y="1409079"/>
            <a:ext cx="1203462" cy="1583241"/>
          </a:xfrm>
          <a:prstGeom prst="rect">
            <a:avLst/>
          </a:prstGeom>
        </p:spPr>
      </p:pic>
      <p:pic>
        <p:nvPicPr>
          <p:cNvPr id="162" name="Picture 1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35" y="3165411"/>
            <a:ext cx="877865" cy="1054979"/>
          </a:xfrm>
          <a:prstGeom prst="rect">
            <a:avLst/>
          </a:prstGeom>
        </p:spPr>
      </p:pic>
      <p:pic>
        <p:nvPicPr>
          <p:cNvPr id="163" name="Picture 16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60" y="5058048"/>
            <a:ext cx="820732" cy="1057645"/>
          </a:xfrm>
          <a:prstGeom prst="rect">
            <a:avLst/>
          </a:prstGeom>
        </p:spPr>
      </p:pic>
      <p:pic>
        <p:nvPicPr>
          <p:cNvPr id="164" name="Picture 16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013" y="1903288"/>
            <a:ext cx="1352641" cy="1344187"/>
          </a:xfrm>
          <a:prstGeom prst="rect">
            <a:avLst/>
          </a:prstGeom>
        </p:spPr>
      </p:pic>
      <p:pic>
        <p:nvPicPr>
          <p:cNvPr id="165" name="Picture 16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5795">
            <a:off x="6580563" y="3612656"/>
            <a:ext cx="1317748" cy="1543971"/>
          </a:xfrm>
          <a:prstGeom prst="rect">
            <a:avLst/>
          </a:prstGeom>
        </p:spPr>
      </p:pic>
      <p:pic>
        <p:nvPicPr>
          <p:cNvPr id="166" name="Picture 16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6801">
            <a:off x="6669053" y="5754534"/>
            <a:ext cx="1680129" cy="89621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419035" y="1699741"/>
            <a:ext cx="5090082" cy="467343"/>
            <a:chOff x="2053275" y="1699741"/>
            <a:chExt cx="3815091" cy="467343"/>
          </a:xfrm>
        </p:grpSpPr>
        <p:sp>
          <p:nvSpPr>
            <p:cNvPr id="179" name="TextBox 178"/>
            <p:cNvSpPr txBox="1"/>
            <p:nvPr/>
          </p:nvSpPr>
          <p:spPr>
            <a:xfrm>
              <a:off x="2053275" y="1699741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2528106" y="1705419"/>
              <a:ext cx="33402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Our new </a:t>
              </a:r>
              <a:r>
                <a:rPr lang="en-US" sz="2400" dirty="0" smtClean="0"/>
                <a:t>                   is </a:t>
              </a:r>
              <a:r>
                <a:rPr lang="en-US" sz="2400" dirty="0"/>
                <a:t>very nice.</a:t>
              </a:r>
            </a:p>
          </p:txBody>
        </p:sp>
        <p:cxnSp>
          <p:nvCxnSpPr>
            <p:cNvPr id="181" name="Straight Connector 180"/>
            <p:cNvCxnSpPr/>
            <p:nvPr/>
          </p:nvCxnSpPr>
          <p:spPr>
            <a:xfrm>
              <a:off x="3450420" y="2025723"/>
              <a:ext cx="97156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6" name="Group 195"/>
          <p:cNvGrpSpPr/>
          <p:nvPr/>
        </p:nvGrpSpPr>
        <p:grpSpPr>
          <a:xfrm>
            <a:off x="2400669" y="2344550"/>
            <a:ext cx="3815091" cy="467343"/>
            <a:chOff x="2053275" y="1699741"/>
            <a:chExt cx="3815091" cy="467343"/>
          </a:xfrm>
        </p:grpSpPr>
        <p:sp>
          <p:nvSpPr>
            <p:cNvPr id="197" name="TextBox 196"/>
            <p:cNvSpPr txBox="1"/>
            <p:nvPr/>
          </p:nvSpPr>
          <p:spPr>
            <a:xfrm>
              <a:off x="2053275" y="1699741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2528106" y="1705419"/>
              <a:ext cx="33402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 have a red        .</a:t>
              </a:r>
              <a:endParaRPr lang="en-US" sz="2400" dirty="0"/>
            </a:p>
          </p:txBody>
        </p:sp>
        <p:cxnSp>
          <p:nvCxnSpPr>
            <p:cNvPr id="199" name="Straight Connector 198"/>
            <p:cNvCxnSpPr/>
            <p:nvPr/>
          </p:nvCxnSpPr>
          <p:spPr>
            <a:xfrm>
              <a:off x="4091924" y="2025723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0" name="Group 199"/>
          <p:cNvGrpSpPr/>
          <p:nvPr/>
        </p:nvGrpSpPr>
        <p:grpSpPr>
          <a:xfrm>
            <a:off x="2419035" y="3149379"/>
            <a:ext cx="4820402" cy="836675"/>
            <a:chOff x="2053275" y="1699741"/>
            <a:chExt cx="3974133" cy="836675"/>
          </a:xfrm>
        </p:grpSpPr>
        <p:sp>
          <p:nvSpPr>
            <p:cNvPr id="201" name="TextBox 200"/>
            <p:cNvSpPr txBox="1"/>
            <p:nvPr/>
          </p:nvSpPr>
          <p:spPr>
            <a:xfrm>
              <a:off x="2053275" y="1699741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2314423" y="1705419"/>
              <a:ext cx="37129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This is my        </a:t>
              </a:r>
              <a:r>
                <a:rPr lang="en-US" sz="2400" dirty="0" smtClean="0"/>
                <a:t>              for </a:t>
              </a:r>
              <a:r>
                <a:rPr lang="en-US" sz="2400" dirty="0"/>
                <a:t>writing English words</a:t>
              </a:r>
              <a:r>
                <a:rPr lang="en-US" sz="2400" dirty="0" smtClean="0"/>
                <a:t>. </a:t>
              </a:r>
              <a:endParaRPr lang="en-US" sz="2400" dirty="0"/>
            </a:p>
          </p:txBody>
        </p:sp>
        <p:cxnSp>
          <p:nvCxnSpPr>
            <p:cNvPr id="203" name="Straight Connector 202"/>
            <p:cNvCxnSpPr/>
            <p:nvPr/>
          </p:nvCxnSpPr>
          <p:spPr>
            <a:xfrm>
              <a:off x="3414458" y="2025723"/>
              <a:ext cx="88320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" name="Group 203"/>
          <p:cNvGrpSpPr/>
          <p:nvPr/>
        </p:nvGrpSpPr>
        <p:grpSpPr>
          <a:xfrm>
            <a:off x="2431475" y="4256442"/>
            <a:ext cx="3896429" cy="836675"/>
            <a:chOff x="2053275" y="1699741"/>
            <a:chExt cx="3609379" cy="836675"/>
          </a:xfrm>
        </p:grpSpPr>
        <p:sp>
          <p:nvSpPr>
            <p:cNvPr id="205" name="TextBox 204"/>
            <p:cNvSpPr txBox="1"/>
            <p:nvPr/>
          </p:nvSpPr>
          <p:spPr>
            <a:xfrm>
              <a:off x="2053275" y="1699741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2129463" y="1705419"/>
              <a:ext cx="35331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We often use a in a </a:t>
              </a:r>
              <a:endParaRPr lang="en-US" sz="2400" dirty="0" smtClean="0"/>
            </a:p>
            <a:p>
              <a:r>
                <a:rPr lang="en-US" sz="2400" dirty="0" err="1" smtClean="0"/>
                <a:t>maths</a:t>
              </a:r>
              <a:r>
                <a:rPr lang="en-US" sz="2400" dirty="0" smtClean="0"/>
                <a:t> </a:t>
              </a:r>
              <a:r>
                <a:rPr lang="en-US" sz="2400" dirty="0"/>
                <a:t>class.</a:t>
              </a:r>
            </a:p>
          </p:txBody>
        </p:sp>
        <p:cxnSp>
          <p:nvCxnSpPr>
            <p:cNvPr id="207" name="Straight Connector 206"/>
            <p:cNvCxnSpPr/>
            <p:nvPr/>
          </p:nvCxnSpPr>
          <p:spPr>
            <a:xfrm>
              <a:off x="4580788" y="2025723"/>
              <a:ext cx="107142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8" name="Group 207"/>
          <p:cNvGrpSpPr/>
          <p:nvPr/>
        </p:nvGrpSpPr>
        <p:grpSpPr>
          <a:xfrm>
            <a:off x="2413109" y="5208244"/>
            <a:ext cx="4481019" cy="836675"/>
            <a:chOff x="2053275" y="1699741"/>
            <a:chExt cx="3815091" cy="836675"/>
          </a:xfrm>
        </p:grpSpPr>
        <p:sp>
          <p:nvSpPr>
            <p:cNvPr id="209" name="TextBox 208"/>
            <p:cNvSpPr txBox="1"/>
            <p:nvPr/>
          </p:nvSpPr>
          <p:spPr>
            <a:xfrm>
              <a:off x="2053275" y="1699741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2328005" y="1705419"/>
              <a:ext cx="35403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Can you lend me your </a:t>
              </a:r>
              <a:r>
                <a:rPr lang="en-US" sz="2400" dirty="0" smtClean="0"/>
                <a:t>             </a:t>
              </a:r>
              <a:r>
                <a:rPr lang="en-US" sz="2400" dirty="0"/>
                <a:t>for a minute?</a:t>
              </a:r>
            </a:p>
          </p:txBody>
        </p:sp>
        <p:cxnSp>
          <p:nvCxnSpPr>
            <p:cNvPr id="211" name="Straight Connector 210"/>
            <p:cNvCxnSpPr/>
            <p:nvPr/>
          </p:nvCxnSpPr>
          <p:spPr>
            <a:xfrm>
              <a:off x="4869762" y="2025723"/>
              <a:ext cx="99860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2" name="Group 211"/>
          <p:cNvGrpSpPr/>
          <p:nvPr/>
        </p:nvGrpSpPr>
        <p:grpSpPr>
          <a:xfrm>
            <a:off x="2431475" y="6137000"/>
            <a:ext cx="3815091" cy="467343"/>
            <a:chOff x="2053275" y="1699741"/>
            <a:chExt cx="3815091" cy="467343"/>
          </a:xfrm>
        </p:grpSpPr>
        <p:sp>
          <p:nvSpPr>
            <p:cNvPr id="213" name="TextBox 212"/>
            <p:cNvSpPr txBox="1"/>
            <p:nvPr/>
          </p:nvSpPr>
          <p:spPr>
            <a:xfrm>
              <a:off x="2053275" y="1699741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6.</a:t>
              </a:r>
            </a:p>
          </p:txBody>
        </p:sp>
        <p:sp>
          <p:nvSpPr>
            <p:cNvPr id="214" name="TextBox 213"/>
            <p:cNvSpPr txBox="1"/>
            <p:nvPr/>
          </p:nvSpPr>
          <p:spPr>
            <a:xfrm>
              <a:off x="2528106" y="1705419"/>
              <a:ext cx="33402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My new         is short.</a:t>
              </a:r>
              <a:endParaRPr lang="en-US" sz="2400" dirty="0"/>
            </a:p>
          </p:txBody>
        </p:sp>
        <p:cxnSp>
          <p:nvCxnSpPr>
            <p:cNvPr id="215" name="Straight Connector 214"/>
            <p:cNvCxnSpPr/>
            <p:nvPr/>
          </p:nvCxnSpPr>
          <p:spPr>
            <a:xfrm>
              <a:off x="3691874" y="2025723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4330190" y="1666230"/>
            <a:ext cx="12618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uniform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497318" y="2280295"/>
            <a:ext cx="2380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encil sharpener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051069" y="3081957"/>
            <a:ext cx="13997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notebook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017633" y="4184643"/>
            <a:ext cx="12914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compass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521286" y="5181346"/>
            <a:ext cx="17181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calculator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919875" y="6092758"/>
            <a:ext cx="17181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ruler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2" grpId="0"/>
      <p:bldP spid="43" grpId="0"/>
      <p:bldP spid="45" grpId="0"/>
      <p:bldP spid="47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7397" y="189060"/>
            <a:ext cx="7608482" cy="477054"/>
          </a:xfrm>
          <a:prstGeom prst="rect">
            <a:avLst/>
          </a:prstGeom>
          <a:solidFill>
            <a:srgbClr val="53C3C9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5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words in A with the words / phrases in B.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763379" y="1452845"/>
            <a:ext cx="5617243" cy="4630968"/>
            <a:chOff x="1360796" y="1337310"/>
            <a:chExt cx="5617243" cy="4630968"/>
          </a:xfrm>
        </p:grpSpPr>
        <p:sp>
          <p:nvSpPr>
            <p:cNvPr id="2" name="TextBox 1"/>
            <p:cNvSpPr txBox="1"/>
            <p:nvPr/>
          </p:nvSpPr>
          <p:spPr>
            <a:xfrm>
              <a:off x="1984384" y="1337310"/>
              <a:ext cx="7772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/>
                <a:t>A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520064" y="1337310"/>
              <a:ext cx="7772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/>
                <a:t>B</a:t>
              </a: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1365861" y="1965960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1360797" y="2832237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1360796" y="3698514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1360797" y="4564791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1360796" y="5431068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4901541" y="1965960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4896477" y="2832237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4896476" y="3698514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4896477" y="4564791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4896476" y="5431068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360796" y="2000894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835627" y="2006572"/>
              <a:ext cx="1044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study</a:t>
              </a:r>
              <a:endParaRPr lang="en-US" sz="24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360796" y="286972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835627" y="2875403"/>
              <a:ext cx="1044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</a:t>
              </a:r>
              <a:endParaRPr lang="en-US" sz="24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372226" y="3762651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847057" y="3768329"/>
              <a:ext cx="1044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play</a:t>
              </a:r>
              <a:endParaRPr lang="en-US" sz="24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372226" y="4631482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847057" y="4637160"/>
              <a:ext cx="1044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have</a:t>
              </a:r>
              <a:endParaRPr lang="en-US" sz="24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372226" y="550093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847057" y="5506613"/>
              <a:ext cx="1044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wear</a:t>
              </a:r>
              <a:endParaRPr lang="en-US" sz="24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953626" y="2000894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428457" y="2006572"/>
              <a:ext cx="1044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lunch</a:t>
              </a:r>
              <a:endParaRPr lang="en-US" sz="24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953626" y="286972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428457" y="2875403"/>
              <a:ext cx="1492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the piano</a:t>
              </a:r>
              <a:endParaRPr lang="en-US" sz="24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965056" y="3762651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439887" y="3768329"/>
              <a:ext cx="1481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 uniform</a:t>
              </a:r>
              <a:endParaRPr lang="en-US" sz="24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965056" y="4631482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d.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439887" y="4637160"/>
              <a:ext cx="12580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excerise</a:t>
              </a:r>
              <a:endParaRPr lang="en-US" sz="24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4965056" y="550093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e.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428457" y="5506613"/>
              <a:ext cx="15495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new words</a:t>
              </a:r>
              <a:endParaRPr lang="en-US" sz="2400" dirty="0"/>
            </a:p>
          </p:txBody>
        </p:sp>
      </p:grpSp>
      <p:cxnSp>
        <p:nvCxnSpPr>
          <p:cNvPr id="6" name="Straight Arrow Connector 5"/>
          <p:cNvCxnSpPr/>
          <p:nvPr/>
        </p:nvCxnSpPr>
        <p:spPr>
          <a:xfrm>
            <a:off x="3657600" y="2462559"/>
            <a:ext cx="1710039" cy="2968509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294373" y="3106235"/>
            <a:ext cx="2310681" cy="172716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474720" y="3106235"/>
            <a:ext cx="2118904" cy="89292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0" idx="3"/>
          </p:cNvCxnSpPr>
          <p:nvPr/>
        </p:nvCxnSpPr>
        <p:spPr>
          <a:xfrm flipV="1">
            <a:off x="3294373" y="2352939"/>
            <a:ext cx="2299251" cy="2630589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164207" y="3999161"/>
            <a:ext cx="2429417" cy="173828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757929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51815" y="857098"/>
            <a:ext cx="7658593" cy="492443"/>
          </a:xfrm>
          <a:prstGeom prst="rect">
            <a:avLst/>
          </a:prstGeom>
          <a:solidFill>
            <a:srgbClr val="53C3C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600" dirty="0"/>
              <a:t>Complete the sentences with the present simple.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085201" y="1718771"/>
            <a:ext cx="6973597" cy="470318"/>
            <a:chOff x="363373" y="1262747"/>
            <a:chExt cx="6973597" cy="470318"/>
          </a:xfrm>
        </p:grpSpPr>
        <p:sp>
          <p:nvSpPr>
            <p:cNvPr id="24" name="TextBox 23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27313" y="1271400"/>
              <a:ext cx="650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He (come</a:t>
              </a:r>
              <a:r>
                <a:rPr lang="en-US" sz="2400" dirty="0" smtClean="0"/>
                <a:t>)               from </a:t>
              </a:r>
              <a:r>
                <a:rPr lang="en-US" sz="2400" dirty="0"/>
                <a:t>Da Nang.</a:t>
              </a:r>
              <a:endParaRPr lang="en-US" sz="2400" i="1" dirty="0"/>
            </a:p>
          </p:txBody>
        </p:sp>
      </p:grpSp>
      <p:cxnSp>
        <p:nvCxnSpPr>
          <p:cNvPr id="23" name="Straight Connector 22"/>
          <p:cNvCxnSpPr/>
          <p:nvPr/>
        </p:nvCxnSpPr>
        <p:spPr>
          <a:xfrm>
            <a:off x="2966261" y="2045652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1085201" y="2467365"/>
            <a:ext cx="6273542" cy="830997"/>
            <a:chOff x="1085201" y="2375925"/>
            <a:chExt cx="6273542" cy="830997"/>
          </a:xfrm>
        </p:grpSpPr>
        <p:grpSp>
          <p:nvGrpSpPr>
            <p:cNvPr id="27" name="Group 26"/>
            <p:cNvGrpSpPr/>
            <p:nvPr/>
          </p:nvGrpSpPr>
          <p:grpSpPr>
            <a:xfrm>
              <a:off x="1085201" y="2375925"/>
              <a:ext cx="6273542" cy="830997"/>
              <a:chOff x="369902" y="2142097"/>
              <a:chExt cx="6273542" cy="830997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369902" y="21420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2.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844733" y="2142097"/>
                <a:ext cx="579871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Tx/>
                  <a:buChar char="-"/>
                </a:pPr>
                <a:r>
                  <a:rPr lang="en-US" sz="2400" dirty="0"/>
                  <a:t>Do you learn Russian?</a:t>
                </a:r>
              </a:p>
              <a:p>
                <a:pPr marL="342900" indent="-342900">
                  <a:buFontTx/>
                  <a:buChar char="-"/>
                </a:pPr>
                <a:r>
                  <a:rPr lang="en-US" sz="2400" dirty="0"/>
                  <a:t>No, I (do not) </a:t>
                </a:r>
                <a:r>
                  <a:rPr lang="en-US" sz="2400" dirty="0" smtClean="0"/>
                  <a:t>            .</a:t>
                </a:r>
                <a:endParaRPr lang="en-US" sz="2400" dirty="0"/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3646727" y="3072412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1085201" y="3648682"/>
            <a:ext cx="7460085" cy="461665"/>
            <a:chOff x="1085201" y="3317212"/>
            <a:chExt cx="7460085" cy="461665"/>
          </a:xfrm>
        </p:grpSpPr>
        <p:grpSp>
          <p:nvGrpSpPr>
            <p:cNvPr id="32" name="Group 31"/>
            <p:cNvGrpSpPr/>
            <p:nvPr/>
          </p:nvGrpSpPr>
          <p:grpSpPr>
            <a:xfrm>
              <a:off x="1085201" y="3317212"/>
              <a:ext cx="7460085" cy="461665"/>
              <a:chOff x="369902" y="2142097"/>
              <a:chExt cx="7460085" cy="461665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369902" y="21420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3.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844733" y="2142097"/>
                <a:ext cx="69852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She always (walk) </a:t>
                </a:r>
                <a:r>
                  <a:rPr lang="en-US" sz="2400" dirty="0" smtClean="0"/>
                  <a:t>            to </a:t>
                </a:r>
                <a:r>
                  <a:rPr lang="en-US" sz="2400" dirty="0"/>
                  <a:t>school with her friends.</a:t>
                </a:r>
              </a:p>
            </p:txBody>
          </p:sp>
        </p:grpSp>
        <p:cxnSp>
          <p:nvCxnSpPr>
            <p:cNvPr id="33" name="Straight Connector 32"/>
            <p:cNvCxnSpPr/>
            <p:nvPr/>
          </p:nvCxnSpPr>
          <p:spPr>
            <a:xfrm>
              <a:off x="3865415" y="3620724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1085201" y="4524644"/>
            <a:ext cx="7180427" cy="461665"/>
            <a:chOff x="1085201" y="3941714"/>
            <a:chExt cx="7180427" cy="461665"/>
          </a:xfrm>
        </p:grpSpPr>
        <p:grpSp>
          <p:nvGrpSpPr>
            <p:cNvPr id="37" name="Group 36"/>
            <p:cNvGrpSpPr/>
            <p:nvPr/>
          </p:nvGrpSpPr>
          <p:grpSpPr>
            <a:xfrm>
              <a:off x="1085201" y="3941714"/>
              <a:ext cx="7180427" cy="461665"/>
              <a:chOff x="369902" y="2142097"/>
              <a:chExt cx="7180427" cy="461665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369902" y="21420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4.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844733" y="2142097"/>
                <a:ext cx="67055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I often (do) </a:t>
                </a:r>
                <a:r>
                  <a:rPr lang="en-US" sz="2400" dirty="0" smtClean="0"/>
                  <a:t>         my </a:t>
                </a:r>
                <a:r>
                  <a:rPr lang="en-US" sz="2400" dirty="0"/>
                  <a:t>homework after school.</a:t>
                </a:r>
              </a:p>
            </p:txBody>
          </p:sp>
        </p:grpSp>
        <p:cxnSp>
          <p:nvCxnSpPr>
            <p:cNvPr id="38" name="Straight Connector 37"/>
            <p:cNvCxnSpPr/>
            <p:nvPr/>
          </p:nvCxnSpPr>
          <p:spPr>
            <a:xfrm>
              <a:off x="3062106" y="4245226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085201" y="5542477"/>
            <a:ext cx="7460085" cy="461665"/>
            <a:chOff x="1085201" y="4959547"/>
            <a:chExt cx="7460085" cy="461665"/>
          </a:xfrm>
        </p:grpSpPr>
        <p:grpSp>
          <p:nvGrpSpPr>
            <p:cNvPr id="59" name="Group 58"/>
            <p:cNvGrpSpPr/>
            <p:nvPr/>
          </p:nvGrpSpPr>
          <p:grpSpPr>
            <a:xfrm>
              <a:off x="1085201" y="4959547"/>
              <a:ext cx="7460085" cy="461665"/>
              <a:chOff x="369902" y="2142097"/>
              <a:chExt cx="7460085" cy="461665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369902" y="21420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5.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844733" y="2142097"/>
                <a:ext cx="69852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/>
                  <a:t>Mr</a:t>
                </a:r>
                <a:r>
                  <a:rPr lang="en-US" sz="2400" dirty="0"/>
                  <a:t> Nam (teach</a:t>
                </a:r>
                <a:r>
                  <a:rPr lang="en-US" sz="2400" dirty="0" smtClean="0"/>
                  <a:t>)  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            </a:t>
                </a:r>
                <a:r>
                  <a:rPr lang="en-US" sz="2400" dirty="0" smtClean="0"/>
                  <a:t>history </a:t>
                </a:r>
                <a:r>
                  <a:rPr lang="en-US" sz="2400" dirty="0"/>
                  <a:t>at my school.</a:t>
                </a:r>
              </a:p>
            </p:txBody>
          </p:sp>
        </p:grpSp>
        <p:cxnSp>
          <p:nvCxnSpPr>
            <p:cNvPr id="60" name="Straight Connector 59"/>
            <p:cNvCxnSpPr/>
            <p:nvPr/>
          </p:nvCxnSpPr>
          <p:spPr>
            <a:xfrm>
              <a:off x="3655919" y="5263059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2870063" y="1691132"/>
            <a:ext cx="10744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</a:t>
            </a:r>
            <a:r>
              <a:rPr lang="en-US" sz="2400" b="1" dirty="0" smtClean="0">
                <a:solidFill>
                  <a:srgbClr val="FF0000"/>
                </a:solidFill>
              </a:rPr>
              <a:t>omes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649934" y="2799586"/>
            <a:ext cx="8675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don’t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3791645" y="3566675"/>
            <a:ext cx="9065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walks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3083779" y="4447510"/>
            <a:ext cx="5838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do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3515651" y="5478405"/>
            <a:ext cx="1237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</a:t>
            </a:r>
            <a:r>
              <a:rPr lang="en-US" sz="2400" b="1" dirty="0" smtClean="0">
                <a:solidFill>
                  <a:srgbClr val="FF0000"/>
                </a:solidFill>
              </a:rPr>
              <a:t>eaches </a:t>
            </a:r>
            <a:endParaRPr lang="en-GB" dirty="0"/>
          </a:p>
        </p:txBody>
      </p:sp>
      <p:sp>
        <p:nvSpPr>
          <p:cNvPr id="36" name="TextBox 35"/>
          <p:cNvSpPr txBox="1"/>
          <p:nvPr/>
        </p:nvSpPr>
        <p:spPr>
          <a:xfrm>
            <a:off x="306558" y="76169"/>
            <a:ext cx="3557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84B1"/>
                </a:solidFill>
              </a:rPr>
              <a:t>* Grammar</a:t>
            </a:r>
            <a:endParaRPr lang="en-US" sz="4000" b="1" dirty="0">
              <a:solidFill>
                <a:srgbClr val="0084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865204" y="42732"/>
            <a:ext cx="7712740" cy="892552"/>
          </a:xfrm>
          <a:prstGeom prst="rect">
            <a:avLst/>
          </a:prstGeom>
          <a:solidFill>
            <a:srgbClr val="53C3C9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text with the correct form of the verbs in brackets.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9994" y="1490424"/>
            <a:ext cx="8663940" cy="1494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/>
              <a:t>Hoang lives in a small house in the </a:t>
            </a:r>
            <a:r>
              <a:rPr lang="en-US" sz="2600" dirty="0" err="1"/>
              <a:t>centre</a:t>
            </a:r>
            <a:r>
              <a:rPr lang="en-US" sz="2600" dirty="0"/>
              <a:t> of his village. His house (1. be</a:t>
            </a:r>
            <a:r>
              <a:rPr lang="en-US" sz="2600" dirty="0" smtClean="0"/>
              <a:t>)…..near </a:t>
            </a:r>
            <a:r>
              <a:rPr lang="en-US" sz="2600" dirty="0"/>
              <a:t>his new school. Every day, he (2. </a:t>
            </a:r>
            <a:r>
              <a:rPr lang="en-US" sz="2600" dirty="0" smtClean="0"/>
              <a:t>have)    ….breakfast </a:t>
            </a:r>
            <a:r>
              <a:rPr lang="en-US" sz="2600" dirty="0"/>
              <a:t>at 6 o’clock. Then he (3. </a:t>
            </a:r>
            <a:r>
              <a:rPr lang="en-US" sz="2600" dirty="0" smtClean="0"/>
              <a:t>walk)…… to </a:t>
            </a:r>
            <a:r>
              <a:rPr lang="en-US" sz="2600" dirty="0"/>
              <a:t>school with his friends. Hoang and his friends </a:t>
            </a:r>
            <a:r>
              <a:rPr lang="en-US" sz="2600" dirty="0" smtClean="0"/>
              <a:t>(4</a:t>
            </a:r>
            <a:r>
              <a:rPr lang="en-US" sz="2600" dirty="0"/>
              <a:t>. </a:t>
            </a:r>
            <a:r>
              <a:rPr lang="en-US" sz="2600" dirty="0" smtClean="0"/>
              <a:t>study) ………in </a:t>
            </a:r>
            <a:r>
              <a:rPr lang="en-US" sz="2600" dirty="0"/>
              <a:t>grade 6 at An Son School. Hoang (5. </a:t>
            </a:r>
            <a:r>
              <a:rPr lang="en-US" sz="2600" dirty="0" smtClean="0"/>
              <a:t>like) ……… </a:t>
            </a:r>
            <a:r>
              <a:rPr lang="en-US" sz="2600" dirty="0"/>
              <a:t>his new school.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961" y="4141151"/>
            <a:ext cx="8924006" cy="209288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600" dirty="0"/>
              <a:t>Hoang lives in a small house in the </a:t>
            </a:r>
            <a:r>
              <a:rPr lang="en-US" sz="2600" dirty="0" err="1"/>
              <a:t>centre</a:t>
            </a:r>
            <a:r>
              <a:rPr lang="en-US" sz="2600" dirty="0"/>
              <a:t> of his village. His house </a:t>
            </a:r>
            <a:r>
              <a:rPr lang="en-US" sz="2600" dirty="0" smtClean="0"/>
              <a:t>  </a:t>
            </a:r>
            <a:r>
              <a:rPr lang="en-US" sz="2600" b="1" dirty="0" smtClean="0">
                <a:solidFill>
                  <a:srgbClr val="FF0000"/>
                </a:solidFill>
              </a:rPr>
              <a:t>is </a:t>
            </a:r>
            <a:r>
              <a:rPr lang="en-US" sz="2600" dirty="0" smtClean="0"/>
              <a:t>     near </a:t>
            </a:r>
            <a:r>
              <a:rPr lang="en-US" sz="2600" dirty="0"/>
              <a:t>his new school. Every day, he </a:t>
            </a:r>
            <a:r>
              <a:rPr lang="en-US" sz="2600" dirty="0" smtClean="0"/>
              <a:t>  </a:t>
            </a:r>
            <a:r>
              <a:rPr lang="en-US" sz="2600" b="1" dirty="0" smtClean="0">
                <a:solidFill>
                  <a:srgbClr val="FF0000"/>
                </a:solidFill>
              </a:rPr>
              <a:t>has</a:t>
            </a:r>
            <a:r>
              <a:rPr lang="en-US" sz="2600" dirty="0" smtClean="0"/>
              <a:t>   breakfast </a:t>
            </a:r>
            <a:r>
              <a:rPr lang="en-US" sz="2600" dirty="0"/>
              <a:t>at 6 o’clock. Then he </a:t>
            </a:r>
            <a:r>
              <a:rPr lang="en-US" sz="2600" b="1" dirty="0" smtClean="0">
                <a:solidFill>
                  <a:srgbClr val="FF0000"/>
                </a:solidFill>
              </a:rPr>
              <a:t>walks </a:t>
            </a:r>
            <a:r>
              <a:rPr lang="en-US" sz="2600" dirty="0" smtClean="0"/>
              <a:t>      </a:t>
            </a:r>
            <a:r>
              <a:rPr lang="en-US" sz="2600" dirty="0"/>
              <a:t>to school with his friends. Hoang and his friends  </a:t>
            </a:r>
            <a:r>
              <a:rPr lang="en-US" sz="2600" b="1" dirty="0" smtClean="0">
                <a:solidFill>
                  <a:srgbClr val="FF0000"/>
                </a:solidFill>
              </a:rPr>
              <a:t>study </a:t>
            </a:r>
            <a:r>
              <a:rPr lang="en-US" sz="2600" dirty="0" smtClean="0"/>
              <a:t>  </a:t>
            </a:r>
            <a:r>
              <a:rPr lang="en-US" sz="2600" dirty="0"/>
              <a:t>in grade 6 at An Son School. Hoang </a:t>
            </a:r>
            <a:r>
              <a:rPr lang="en-US" sz="2600" b="1" dirty="0" smtClean="0">
                <a:solidFill>
                  <a:srgbClr val="FF0000"/>
                </a:solidFill>
              </a:rPr>
              <a:t>likes</a:t>
            </a:r>
            <a:r>
              <a:rPr lang="en-US" sz="2600" dirty="0" smtClean="0"/>
              <a:t>   </a:t>
            </a:r>
            <a:r>
              <a:rPr lang="en-US" sz="2600" dirty="0"/>
              <a:t>his new school.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1572</TotalTime>
  <Words>654</Words>
  <Application>Microsoft Office PowerPoint</Application>
  <PresentationFormat>On-screen Show (4:3)</PresentationFormat>
  <Paragraphs>127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THU BA</cp:lastModifiedBy>
  <cp:revision>128</cp:revision>
  <dcterms:created xsi:type="dcterms:W3CDTF">2020-12-09T02:04:09Z</dcterms:created>
  <dcterms:modified xsi:type="dcterms:W3CDTF">2022-09-26T00:33:13Z</dcterms:modified>
</cp:coreProperties>
</file>