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50B0C-32C7-4B57-A5C0-2AEBE56D283D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A9753C-258A-4641-9A46-F32BCB7C4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410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72271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45707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8971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4773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6876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88619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910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3780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9821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061588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8421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6B4F7-A86E-4F28-8387-6EDA831A6BF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0712-6997-438D-9F14-4F88D3DE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742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6B4F7-A86E-4F28-8387-6EDA831A6BF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0712-6997-438D-9F14-4F88D3DE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80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6B4F7-A86E-4F28-8387-6EDA831A6BF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0712-6997-438D-9F14-4F88D3DE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128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6B4F7-A86E-4F28-8387-6EDA831A6BF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0712-6997-438D-9F14-4F88D3DE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07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6B4F7-A86E-4F28-8387-6EDA831A6BF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0712-6997-438D-9F14-4F88D3DE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7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6B4F7-A86E-4F28-8387-6EDA831A6BF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0712-6997-438D-9F14-4F88D3DE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670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6B4F7-A86E-4F28-8387-6EDA831A6BF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0712-6997-438D-9F14-4F88D3DE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8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6B4F7-A86E-4F28-8387-6EDA831A6BF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0712-6997-438D-9F14-4F88D3DE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04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6B4F7-A86E-4F28-8387-6EDA831A6BF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0712-6997-438D-9F14-4F88D3DE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6B4F7-A86E-4F28-8387-6EDA831A6BF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0712-6997-438D-9F14-4F88D3DE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1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6B4F7-A86E-4F28-8387-6EDA831A6BF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0712-6997-438D-9F14-4F88D3DE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613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6B4F7-A86E-4F28-8387-6EDA831A6BF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F0712-6997-438D-9F14-4F88D3DE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98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4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1633971" y="3900489"/>
            <a:ext cx="807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B050"/>
                </a:solidFill>
              </a:rPr>
              <a:t>Yen My Lower Secondary School</a:t>
            </a:r>
          </a:p>
        </p:txBody>
      </p:sp>
      <p:sp>
        <p:nvSpPr>
          <p:cNvPr id="3076" name="WordArt 7"/>
          <p:cNvSpPr>
            <a:spLocks noChangeArrowheads="1" noChangeShapeType="1" noTextEdit="1"/>
          </p:cNvSpPr>
          <p:nvPr/>
        </p:nvSpPr>
        <p:spPr bwMode="auto">
          <a:xfrm>
            <a:off x="1765300" y="1700214"/>
            <a:ext cx="6858000" cy="324167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38100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Warmly welcome to our class </a:t>
            </a:r>
          </a:p>
          <a:p>
            <a:pPr algn="ctr"/>
            <a:r>
              <a:rPr lang="en-US" sz="3600" kern="10">
                <a:ln w="38100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FB952B01-C833-4E25-B450-C0AF4FC6D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900489"/>
            <a:ext cx="8610600" cy="163121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dirty="0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     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4000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Teacher: Nguyen </a:t>
            </a:r>
            <a:r>
              <a:rPr lang="en-US" sz="4000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Thi</a:t>
            </a:r>
            <a:r>
              <a:rPr lang="en-US" sz="4000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000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Thuc</a:t>
            </a:r>
            <a:endParaRPr lang="en-US" sz="4000" i="1" dirty="0">
              <a:solidFill>
                <a:srgbClr val="7030A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69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9"/>
          <p:cNvSpPr txBox="1"/>
          <p:nvPr/>
        </p:nvSpPr>
        <p:spPr>
          <a:xfrm>
            <a:off x="508000" y="508330"/>
            <a:ext cx="6177798" cy="2047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99007"/>
              </a:lnSpc>
            </a:pPr>
            <a:r>
              <a:rPr lang="en-US" sz="6719">
                <a:solidFill>
                  <a:srgbClr val="285648"/>
                </a:solidFill>
                <a:latin typeface="Luckiest Guy"/>
                <a:ea typeface="Luckiest Guy"/>
                <a:cs typeface="Luckiest Guy"/>
                <a:sym typeface="Luckiest Guy"/>
              </a:rPr>
              <a:t>GAME</a:t>
            </a:r>
            <a:endParaRPr sz="1200"/>
          </a:p>
          <a:p>
            <a:pPr>
              <a:lnSpc>
                <a:spcPct val="99007"/>
              </a:lnSpc>
            </a:pPr>
            <a:r>
              <a:rPr lang="en-US" sz="6719">
                <a:solidFill>
                  <a:srgbClr val="EF6D42"/>
                </a:solidFill>
                <a:latin typeface="Luckiest Guy"/>
                <a:ea typeface="Luckiest Guy"/>
                <a:cs typeface="Luckiest Guy"/>
                <a:sym typeface="Luckiest Guy"/>
              </a:rPr>
              <a:t>Sentence race</a:t>
            </a:r>
            <a:endParaRPr sz="1200"/>
          </a:p>
        </p:txBody>
      </p:sp>
      <p:pic>
        <p:nvPicPr>
          <p:cNvPr id="240" name="Google Shape;240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54623" y="261971"/>
            <a:ext cx="1037745" cy="966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04011" y="5944481"/>
            <a:ext cx="1032110" cy="546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54384" y="330891"/>
            <a:ext cx="591793" cy="828208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Google Shape;243;p9"/>
          <p:cNvSpPr txBox="1"/>
          <p:nvPr/>
        </p:nvSpPr>
        <p:spPr>
          <a:xfrm>
            <a:off x="568763" y="-50603"/>
            <a:ext cx="1633132" cy="132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28001"/>
              </a:lnSpc>
            </a:pPr>
            <a:r>
              <a:rPr lang="en-US" sz="6719">
                <a:solidFill>
                  <a:srgbClr val="285648"/>
                </a:solidFill>
                <a:latin typeface="Luckiest Guy"/>
                <a:ea typeface="Luckiest Guy"/>
                <a:cs typeface="Luckiest Guy"/>
                <a:sym typeface="Luckiest Guy"/>
              </a:rPr>
              <a:t>"</a:t>
            </a:r>
            <a:endParaRPr sz="1200"/>
          </a:p>
        </p:txBody>
      </p:sp>
      <p:sp>
        <p:nvSpPr>
          <p:cNvPr id="244" name="Google Shape;244;p9"/>
          <p:cNvSpPr/>
          <p:nvPr/>
        </p:nvSpPr>
        <p:spPr>
          <a:xfrm>
            <a:off x="440711" y="2146763"/>
            <a:ext cx="6502400" cy="3627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Work in group. In </a:t>
            </a:r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5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 minutes.</a:t>
            </a:r>
            <a:endParaRPr sz="1200"/>
          </a:p>
          <a:p>
            <a:pPr>
              <a:spcBef>
                <a:spcPts val="2400"/>
              </a:spcBef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1. Read the verbs on the board.</a:t>
            </a:r>
            <a:endParaRPr sz="1200"/>
          </a:p>
          <a:p>
            <a:pPr>
              <a:spcBef>
                <a:spcPts val="2400"/>
              </a:spcBef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2. Take turns to make a sentence with the verb, using </a:t>
            </a:r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THE PRESENT SIMPLE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.</a:t>
            </a:r>
            <a:endParaRPr sz="1200"/>
          </a:p>
          <a:p>
            <a:pPr>
              <a:spcBef>
                <a:spcPts val="2400"/>
              </a:spcBef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3. Get 1 point for 1 correct sentence. The group with the most point wins.</a:t>
            </a:r>
            <a:endParaRPr sz="1200"/>
          </a:p>
        </p:txBody>
      </p:sp>
      <p:pic>
        <p:nvPicPr>
          <p:cNvPr id="245" name="Google Shape;245;p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662468" y="814893"/>
            <a:ext cx="4153485" cy="4858043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9"/>
          <p:cNvSpPr txBox="1"/>
          <p:nvPr/>
        </p:nvSpPr>
        <p:spPr>
          <a:xfrm rot="-838505">
            <a:off x="8013636" y="1948103"/>
            <a:ext cx="1371600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 b="1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have</a:t>
            </a:r>
            <a:endParaRPr sz="1200"/>
          </a:p>
        </p:txBody>
      </p:sp>
      <p:sp>
        <p:nvSpPr>
          <p:cNvPr id="247" name="Google Shape;247;p9"/>
          <p:cNvSpPr txBox="1"/>
          <p:nvPr/>
        </p:nvSpPr>
        <p:spPr>
          <a:xfrm rot="563205">
            <a:off x="9636393" y="1790196"/>
            <a:ext cx="805745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 b="1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do</a:t>
            </a:r>
            <a:endParaRPr sz="1200"/>
          </a:p>
        </p:txBody>
      </p:sp>
      <p:sp>
        <p:nvSpPr>
          <p:cNvPr id="248" name="Google Shape;248;p9"/>
          <p:cNvSpPr txBox="1"/>
          <p:nvPr/>
        </p:nvSpPr>
        <p:spPr>
          <a:xfrm rot="-388247">
            <a:off x="8716400" y="2522474"/>
            <a:ext cx="1060957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 b="1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play</a:t>
            </a:r>
            <a:endParaRPr sz="1200"/>
          </a:p>
        </p:txBody>
      </p:sp>
      <p:sp>
        <p:nvSpPr>
          <p:cNvPr id="249" name="Google Shape;249;p9"/>
          <p:cNvSpPr txBox="1"/>
          <p:nvPr/>
        </p:nvSpPr>
        <p:spPr>
          <a:xfrm rot="315746">
            <a:off x="10666338" y="4444921"/>
            <a:ext cx="1060957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 b="1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like</a:t>
            </a:r>
            <a:endParaRPr sz="1200"/>
          </a:p>
        </p:txBody>
      </p:sp>
      <p:sp>
        <p:nvSpPr>
          <p:cNvPr id="250" name="Google Shape;250;p9"/>
          <p:cNvSpPr txBox="1"/>
          <p:nvPr/>
        </p:nvSpPr>
        <p:spPr>
          <a:xfrm rot="563205">
            <a:off x="9924110" y="3171542"/>
            <a:ext cx="1111077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 b="1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enjoy</a:t>
            </a:r>
            <a:endParaRPr sz="1200"/>
          </a:p>
        </p:txBody>
      </p:sp>
      <p:sp>
        <p:nvSpPr>
          <p:cNvPr id="251" name="Google Shape;251;p9"/>
          <p:cNvSpPr txBox="1"/>
          <p:nvPr/>
        </p:nvSpPr>
        <p:spPr>
          <a:xfrm rot="-457397">
            <a:off x="8143898" y="3494951"/>
            <a:ext cx="1111077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 b="1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start</a:t>
            </a:r>
            <a:endParaRPr sz="1200"/>
          </a:p>
        </p:txBody>
      </p:sp>
      <p:sp>
        <p:nvSpPr>
          <p:cNvPr id="252" name="Google Shape;252;p9"/>
          <p:cNvSpPr txBox="1"/>
          <p:nvPr/>
        </p:nvSpPr>
        <p:spPr>
          <a:xfrm rot="186425">
            <a:off x="8765609" y="4193496"/>
            <a:ext cx="1543635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 b="1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spend</a:t>
            </a:r>
            <a:endParaRPr sz="1200"/>
          </a:p>
        </p:txBody>
      </p:sp>
      <p:sp>
        <p:nvSpPr>
          <p:cNvPr id="253" name="Google Shape;253;p9"/>
          <p:cNvSpPr txBox="1"/>
          <p:nvPr/>
        </p:nvSpPr>
        <p:spPr>
          <a:xfrm>
            <a:off x="9558207" y="4846805"/>
            <a:ext cx="1371041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 b="1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watch</a:t>
            </a:r>
            <a:endParaRPr sz="1200"/>
          </a:p>
        </p:txBody>
      </p:sp>
      <p:sp>
        <p:nvSpPr>
          <p:cNvPr id="254" name="Google Shape;254;p9"/>
          <p:cNvSpPr txBox="1"/>
          <p:nvPr/>
        </p:nvSpPr>
        <p:spPr>
          <a:xfrm>
            <a:off x="10626613" y="1848767"/>
            <a:ext cx="1371041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 b="1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write</a:t>
            </a:r>
            <a:endParaRPr sz="1200"/>
          </a:p>
        </p:txBody>
      </p:sp>
      <p:sp>
        <p:nvSpPr>
          <p:cNvPr id="255" name="Google Shape;255;p9"/>
          <p:cNvSpPr txBox="1"/>
          <p:nvPr/>
        </p:nvSpPr>
        <p:spPr>
          <a:xfrm>
            <a:off x="7662468" y="5795642"/>
            <a:ext cx="4153485" cy="800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400" i="1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Example: </a:t>
            </a:r>
            <a:r>
              <a:rPr lang="en-US" sz="24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rPr>
              <a:t>I play tennis every afternoon.</a:t>
            </a:r>
            <a:endParaRPr sz="1200"/>
          </a:p>
        </p:txBody>
      </p:sp>
    </p:spTree>
    <p:extLst>
      <p:ext uri="{BB962C8B-B14F-4D97-AF65-F5344CB8AC3E}">
        <p14:creationId xmlns:p14="http://schemas.microsoft.com/office/powerpoint/2010/main" val="3642983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" name="Google Shape;260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10291" y="914509"/>
            <a:ext cx="3046496" cy="480536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151693" y="2538142"/>
            <a:ext cx="2135773" cy="33623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62" name="Google Shape;262;p1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74712" y="1768557"/>
            <a:ext cx="3239453" cy="3815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263" name="Google Shape;263;p1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00147" y="235791"/>
            <a:ext cx="7773904" cy="6386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64" name="Google Shape;264;p10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335798" y="1425626"/>
            <a:ext cx="6639281" cy="1361728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10"/>
          <p:cNvSpPr txBox="1"/>
          <p:nvPr/>
        </p:nvSpPr>
        <p:spPr>
          <a:xfrm>
            <a:off x="2875165" y="1718872"/>
            <a:ext cx="5369613" cy="135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82465"/>
              </a:lnSpc>
            </a:pPr>
            <a:r>
              <a:rPr lang="en-US" sz="10734">
                <a:solidFill>
                  <a:srgbClr val="FEB947"/>
                </a:solidFill>
                <a:latin typeface="Luckiest Guy"/>
                <a:ea typeface="Luckiest Guy"/>
                <a:cs typeface="Luckiest Guy"/>
                <a:sym typeface="Luckiest Guy"/>
              </a:rPr>
              <a:t>Recap</a:t>
            </a:r>
            <a:endParaRPr sz="1200"/>
          </a:p>
        </p:txBody>
      </p:sp>
      <p:pic>
        <p:nvPicPr>
          <p:cNvPr id="266" name="Google Shape;266;p10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874345" y="3725656"/>
            <a:ext cx="7371255" cy="1968380"/>
          </a:xfrm>
          <a:prstGeom prst="rect">
            <a:avLst/>
          </a:prstGeom>
          <a:noFill/>
          <a:ln>
            <a:noFill/>
          </a:ln>
        </p:spPr>
      </p:pic>
      <p:sp>
        <p:nvSpPr>
          <p:cNvPr id="267" name="Google Shape;267;p10"/>
          <p:cNvSpPr txBox="1"/>
          <p:nvPr/>
        </p:nvSpPr>
        <p:spPr>
          <a:xfrm>
            <a:off x="1874345" y="3237989"/>
            <a:ext cx="5671955" cy="605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4305"/>
              </a:lnSpc>
            </a:pPr>
            <a:r>
              <a:rPr lang="en-US" sz="2400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1. What tense did you learn today?</a:t>
            </a:r>
            <a:endParaRPr sz="2400">
              <a:solidFill>
                <a:srgbClr val="285648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68" name="Google Shape;268;p10"/>
          <p:cNvSpPr txBox="1"/>
          <p:nvPr/>
        </p:nvSpPr>
        <p:spPr>
          <a:xfrm>
            <a:off x="1894438" y="4543714"/>
            <a:ext cx="7540573" cy="607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73970"/>
              </a:lnSpc>
            </a:pPr>
            <a:r>
              <a:rPr lang="en-US" sz="22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2. Choose the correct uses of </a:t>
            </a:r>
            <a:r>
              <a:rPr lang="en-US" sz="22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THE PRESENT SIMPLE</a:t>
            </a:r>
            <a:r>
              <a:rPr lang="en-US" sz="22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.</a:t>
            </a:r>
            <a:endParaRPr sz="2267">
              <a:solidFill>
                <a:srgbClr val="285648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69" name="Google Shape;269;p10"/>
          <p:cNvSpPr/>
          <p:nvPr/>
        </p:nvSpPr>
        <p:spPr>
          <a:xfrm>
            <a:off x="1767841" y="5035117"/>
            <a:ext cx="7467599" cy="909495"/>
          </a:xfrm>
          <a:prstGeom prst="rect">
            <a:avLst/>
          </a:prstGeom>
          <a:solidFill>
            <a:srgbClr val="FAF1E4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133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A. Timetable/ Programme		B. Past action</a:t>
            </a:r>
            <a:endParaRPr sz="1200"/>
          </a:p>
          <a:p>
            <a:pPr>
              <a:lnSpc>
                <a:spcPct val="150000"/>
              </a:lnSpc>
            </a:pPr>
            <a:r>
              <a:rPr lang="en-US" sz="2133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C. Regular action				D. General truth</a:t>
            </a:r>
            <a:endParaRPr sz="1200"/>
          </a:p>
        </p:txBody>
      </p:sp>
      <p:sp>
        <p:nvSpPr>
          <p:cNvPr id="270" name="Google Shape;270;p10"/>
          <p:cNvSpPr/>
          <p:nvPr/>
        </p:nvSpPr>
        <p:spPr>
          <a:xfrm>
            <a:off x="1874344" y="3784601"/>
            <a:ext cx="7371255" cy="796203"/>
          </a:xfrm>
          <a:prstGeom prst="rect">
            <a:avLst/>
          </a:prstGeom>
          <a:solidFill>
            <a:srgbClr val="FAF1E4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THE PRESENT SIMPLE</a:t>
            </a:r>
            <a:endParaRPr sz="1200"/>
          </a:p>
          <a:p>
            <a:endParaRPr sz="2667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0"/>
          <p:cNvSpPr/>
          <p:nvPr/>
        </p:nvSpPr>
        <p:spPr>
          <a:xfrm>
            <a:off x="1747520" y="5135646"/>
            <a:ext cx="385689" cy="385689"/>
          </a:xfrm>
          <a:prstGeom prst="ellipse">
            <a:avLst/>
          </a:prstGeom>
          <a:noFill/>
          <a:ln w="57150" cap="flat" cmpd="sng">
            <a:solidFill>
              <a:srgbClr val="EF6D4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0"/>
          <p:cNvSpPr/>
          <p:nvPr/>
        </p:nvSpPr>
        <p:spPr>
          <a:xfrm>
            <a:off x="1747520" y="5613166"/>
            <a:ext cx="385689" cy="385689"/>
          </a:xfrm>
          <a:prstGeom prst="ellipse">
            <a:avLst/>
          </a:prstGeom>
          <a:noFill/>
          <a:ln w="57150" cap="flat" cmpd="sng">
            <a:solidFill>
              <a:srgbClr val="EF6D4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0"/>
          <p:cNvSpPr/>
          <p:nvPr/>
        </p:nvSpPr>
        <p:spPr>
          <a:xfrm>
            <a:off x="6004560" y="5613166"/>
            <a:ext cx="385689" cy="385689"/>
          </a:xfrm>
          <a:prstGeom prst="ellipse">
            <a:avLst/>
          </a:prstGeom>
          <a:noFill/>
          <a:ln w="57150" cap="flat" cmpd="sng">
            <a:solidFill>
              <a:srgbClr val="EF6D4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9940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" name="Google Shape;278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10413931">
            <a:off x="9686390" y="1719985"/>
            <a:ext cx="3176924" cy="3932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" name="Google Shape;279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9314" y="437964"/>
            <a:ext cx="8153373" cy="64919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" name="Google Shape;280;p1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465631" y="1211332"/>
            <a:ext cx="8582201" cy="9511402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" name="Google Shape;281;p1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1165662" y="4308922"/>
            <a:ext cx="3323393" cy="52418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2" name="Google Shape;282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157731" y="2439176"/>
            <a:ext cx="714095" cy="742443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Google Shape;283;p11"/>
          <p:cNvSpPr txBox="1"/>
          <p:nvPr/>
        </p:nvSpPr>
        <p:spPr>
          <a:xfrm rot="-251400">
            <a:off x="2018496" y="4795174"/>
            <a:ext cx="7725720" cy="660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70010"/>
              </a:lnSpc>
            </a:pPr>
            <a:r>
              <a:rPr lang="en-US" sz="2525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SEE YOU NEXT TIME</a:t>
            </a:r>
            <a:endParaRPr sz="1200"/>
          </a:p>
        </p:txBody>
      </p:sp>
      <p:pic>
        <p:nvPicPr>
          <p:cNvPr id="284" name="Google Shape;284;p1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529124" y="2797698"/>
            <a:ext cx="6805819" cy="1918629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11"/>
          <p:cNvSpPr txBox="1"/>
          <p:nvPr/>
        </p:nvSpPr>
        <p:spPr>
          <a:xfrm rot="-251400">
            <a:off x="2013402" y="2600891"/>
            <a:ext cx="7457426" cy="2284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70003"/>
              </a:lnSpc>
            </a:pPr>
            <a:r>
              <a:rPr lang="en-US" sz="8732">
                <a:solidFill>
                  <a:srgbClr val="285648"/>
                </a:solidFill>
                <a:latin typeface="Luckiest Guy"/>
                <a:ea typeface="Luckiest Guy"/>
                <a:cs typeface="Luckiest Guy"/>
                <a:sym typeface="Luckiest Guy"/>
              </a:rPr>
              <a:t>great work</a:t>
            </a:r>
            <a:endParaRPr sz="1200"/>
          </a:p>
        </p:txBody>
      </p:sp>
    </p:spTree>
    <p:extLst>
      <p:ext uri="{BB962C8B-B14F-4D97-AF65-F5344CB8AC3E}">
        <p14:creationId xmlns:p14="http://schemas.microsoft.com/office/powerpoint/2010/main" val="608053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l="12501" t="1482" r="64579" b="59254"/>
          <a:stretch/>
        </p:blipFill>
        <p:spPr>
          <a:xfrm>
            <a:off x="8591550" y="983220"/>
            <a:ext cx="1778000" cy="1713346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l="50030" t="1988" r="13915" b="58748"/>
          <a:stretch/>
        </p:blipFill>
        <p:spPr>
          <a:xfrm>
            <a:off x="8331200" y="2646037"/>
            <a:ext cx="2298700" cy="140805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l="35776" t="41739" r="24536" b="13540"/>
          <a:stretch/>
        </p:blipFill>
        <p:spPr>
          <a:xfrm>
            <a:off x="8229600" y="4089302"/>
            <a:ext cx="2699686" cy="171106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7" name="Google Shape;87;p1"/>
          <p:cNvGrpSpPr/>
          <p:nvPr/>
        </p:nvGrpSpPr>
        <p:grpSpPr>
          <a:xfrm>
            <a:off x="248244" y="252239"/>
            <a:ext cx="8478061" cy="1057751"/>
            <a:chOff x="211244" y="190500"/>
            <a:chExt cx="9717933" cy="1586627"/>
          </a:xfrm>
        </p:grpSpPr>
        <p:pic>
          <p:nvPicPr>
            <p:cNvPr id="88" name="Google Shape;88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11244" y="190500"/>
              <a:ext cx="9717933" cy="152308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9" name="Google Shape;89;p1"/>
            <p:cNvSpPr txBox="1"/>
            <p:nvPr/>
          </p:nvSpPr>
          <p:spPr>
            <a:xfrm>
              <a:off x="1427709" y="306725"/>
              <a:ext cx="8326705" cy="14704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r>
                <a:rPr lang="en-US" sz="6370">
                  <a:solidFill>
                    <a:srgbClr val="285648"/>
                  </a:solidFill>
                  <a:latin typeface="Luckiest Guy"/>
                  <a:ea typeface="Luckiest Guy"/>
                  <a:cs typeface="Luckiest Guy"/>
                  <a:sym typeface="Luckiest Guy"/>
                </a:rPr>
                <a:t>Grammar check</a:t>
              </a:r>
              <a:endParaRPr sz="1200"/>
            </a:p>
          </p:txBody>
        </p:sp>
      </p:grpSp>
      <p:sp>
        <p:nvSpPr>
          <p:cNvPr id="90" name="Google Shape;90;p1"/>
          <p:cNvSpPr txBox="1"/>
          <p:nvPr/>
        </p:nvSpPr>
        <p:spPr>
          <a:xfrm>
            <a:off x="1202151" y="1353815"/>
            <a:ext cx="4947496" cy="557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722"/>
              </a:lnSpc>
            </a:pPr>
            <a:r>
              <a:rPr lang="en-US" sz="2400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1. The sun ___ every morning.</a:t>
            </a:r>
            <a:endParaRPr sz="2400">
              <a:solidFill>
                <a:srgbClr val="285648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202151" y="2843491"/>
            <a:ext cx="6284976" cy="557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722"/>
              </a:lnSpc>
            </a:pPr>
            <a:r>
              <a:rPr lang="en-US" sz="2400" dirty="0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2. She ___ swimming three times a week.</a:t>
            </a:r>
            <a:endParaRPr sz="2400" dirty="0">
              <a:solidFill>
                <a:srgbClr val="285648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262714" y="4252162"/>
            <a:ext cx="6163849" cy="557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722"/>
              </a:lnSpc>
            </a:pPr>
            <a:r>
              <a:rPr lang="en-US" sz="2400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3. The cooking lesson ___ at 9 a.m.</a:t>
            </a:r>
            <a:endParaRPr sz="2400">
              <a:solidFill>
                <a:srgbClr val="285648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121696" y="5591815"/>
            <a:ext cx="6445885" cy="966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07488"/>
              </a:lnSpc>
            </a:pPr>
            <a:r>
              <a:rPr lang="en-US" sz="5867">
                <a:solidFill>
                  <a:srgbClr val="EF6D42"/>
                </a:solidFill>
                <a:latin typeface="Luckiest Guy"/>
                <a:ea typeface="Luckiest Guy"/>
                <a:cs typeface="Luckiest Guy"/>
                <a:sym typeface="Luckiest Guy"/>
              </a:rPr>
              <a:t>What tense?</a:t>
            </a:r>
            <a:endParaRPr sz="1200"/>
          </a:p>
        </p:txBody>
      </p:sp>
      <p:sp>
        <p:nvSpPr>
          <p:cNvPr id="94" name="Google Shape;94;p1"/>
          <p:cNvSpPr txBox="1"/>
          <p:nvPr/>
        </p:nvSpPr>
        <p:spPr>
          <a:xfrm>
            <a:off x="1202151" y="1872455"/>
            <a:ext cx="6976649" cy="1115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722"/>
              </a:lnSpc>
            </a:pPr>
            <a:r>
              <a:rPr lang="en-US" sz="2400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A. rises			B. rise			C. risees	  </a:t>
            </a:r>
            <a:endParaRPr sz="2400">
              <a:solidFill>
                <a:srgbClr val="285648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1202151" y="3395521"/>
            <a:ext cx="6284975" cy="1115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722"/>
              </a:lnSpc>
            </a:pPr>
            <a:r>
              <a:rPr lang="en-US" sz="2400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A. go			B. goes			C. gos	  </a:t>
            </a:r>
            <a:endParaRPr sz="2400">
              <a:solidFill>
                <a:srgbClr val="285648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1202151" y="4798147"/>
            <a:ext cx="6570249" cy="1115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722"/>
              </a:lnSpc>
            </a:pPr>
            <a:r>
              <a:rPr lang="en-US" sz="2400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A. startes		B. start			C. starts</a:t>
            </a:r>
            <a:endParaRPr sz="2400">
              <a:solidFill>
                <a:srgbClr val="285648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1133475" y="1888178"/>
            <a:ext cx="1377950" cy="430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400">
                <a:solidFill>
                  <a:srgbClr val="285648"/>
                </a:solidFill>
                <a:highlight>
                  <a:srgbClr val="FEB947"/>
                </a:highlight>
                <a:latin typeface="Fredoka One"/>
                <a:ea typeface="Fredoka One"/>
                <a:cs typeface="Fredoka One"/>
                <a:sym typeface="Fredoka One"/>
              </a:rPr>
              <a:t>A. rises</a:t>
            </a:r>
            <a:endParaRPr sz="2400">
              <a:solidFill>
                <a:schemeClr val="dk1"/>
              </a:solidFill>
              <a:highlight>
                <a:srgbClr val="FEB947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3584042" y="3455313"/>
            <a:ext cx="1377950" cy="430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400">
                <a:solidFill>
                  <a:srgbClr val="285648"/>
                </a:solidFill>
                <a:highlight>
                  <a:srgbClr val="FEB947"/>
                </a:highlight>
                <a:latin typeface="Fredoka One"/>
                <a:ea typeface="Fredoka One"/>
                <a:cs typeface="Fredoka One"/>
                <a:sym typeface="Fredoka One"/>
              </a:rPr>
              <a:t>B. goes</a:t>
            </a:r>
            <a:endParaRPr sz="2400">
              <a:solidFill>
                <a:schemeClr val="dk1"/>
              </a:solidFill>
              <a:highlight>
                <a:srgbClr val="FEB947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6003766" y="4823700"/>
            <a:ext cx="1483360" cy="430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400">
                <a:solidFill>
                  <a:srgbClr val="285648"/>
                </a:solidFill>
                <a:highlight>
                  <a:srgbClr val="FEB947"/>
                </a:highlight>
                <a:latin typeface="Fredoka One"/>
                <a:ea typeface="Fredoka One"/>
                <a:cs typeface="Fredoka One"/>
                <a:sym typeface="Fredoka One"/>
              </a:rPr>
              <a:t>C. starts</a:t>
            </a:r>
            <a:endParaRPr sz="2400">
              <a:solidFill>
                <a:schemeClr val="dk1"/>
              </a:solidFill>
              <a:highlight>
                <a:srgbClr val="FEB947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1121696" y="5591815"/>
            <a:ext cx="6445885" cy="966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07488"/>
              </a:lnSpc>
            </a:pPr>
            <a:r>
              <a:rPr lang="en-US" sz="5867">
                <a:solidFill>
                  <a:srgbClr val="EF6D42"/>
                </a:solidFill>
                <a:latin typeface="Luckiest Guy"/>
                <a:ea typeface="Luckiest Guy"/>
                <a:cs typeface="Luckiest Guy"/>
                <a:sym typeface="Luckiest Guy"/>
              </a:rPr>
              <a:t>Present simple</a:t>
            </a:r>
            <a:endParaRPr sz="1200"/>
          </a:p>
        </p:txBody>
      </p:sp>
    </p:spTree>
    <p:extLst>
      <p:ext uri="{BB962C8B-B14F-4D97-AF65-F5344CB8AC3E}">
        <p14:creationId xmlns:p14="http://schemas.microsoft.com/office/powerpoint/2010/main" val="296214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091629" y="2835341"/>
            <a:ext cx="2853403" cy="3531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9314" y="437964"/>
            <a:ext cx="8153373" cy="64919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465631" y="1211332"/>
            <a:ext cx="8582201" cy="95114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447489" y="1430023"/>
            <a:ext cx="2737189" cy="17717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-541392" y="3612047"/>
            <a:ext cx="2917865" cy="460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376474" y="2401823"/>
            <a:ext cx="714095" cy="742443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"/>
          <p:cNvSpPr txBox="1"/>
          <p:nvPr/>
        </p:nvSpPr>
        <p:spPr>
          <a:xfrm rot="-251400">
            <a:off x="2160543" y="2725574"/>
            <a:ext cx="6662014" cy="800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70008"/>
              </a:lnSpc>
            </a:pPr>
            <a:r>
              <a:rPr lang="en-US" sz="3059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Unit 1 Hobbies</a:t>
            </a:r>
            <a:endParaRPr sz="1200"/>
          </a:p>
        </p:txBody>
      </p:sp>
      <p:pic>
        <p:nvPicPr>
          <p:cNvPr id="112" name="Google Shape;112;p2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2683091" y="3369799"/>
            <a:ext cx="6925248" cy="1952297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2"/>
          <p:cNvSpPr txBox="1"/>
          <p:nvPr/>
        </p:nvSpPr>
        <p:spPr>
          <a:xfrm rot="-251400">
            <a:off x="2709121" y="3829605"/>
            <a:ext cx="6654459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6400">
                <a:solidFill>
                  <a:srgbClr val="285648"/>
                </a:solidFill>
                <a:latin typeface="Luckiest Guy"/>
                <a:ea typeface="Luckiest Guy"/>
                <a:cs typeface="Luckiest Guy"/>
                <a:sym typeface="Luckiest Guy"/>
              </a:rPr>
              <a:t>A closer look 2</a:t>
            </a:r>
            <a:endParaRPr sz="1200"/>
          </a:p>
        </p:txBody>
      </p:sp>
      <p:sp>
        <p:nvSpPr>
          <p:cNvPr id="114" name="Google Shape;114;p2"/>
          <p:cNvSpPr txBox="1"/>
          <p:nvPr/>
        </p:nvSpPr>
        <p:spPr>
          <a:xfrm>
            <a:off x="8116541" y="2054385"/>
            <a:ext cx="3397972" cy="601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00"/>
              </a:lnSpc>
            </a:pPr>
            <a:r>
              <a:rPr lang="en-US" sz="2793">
                <a:solidFill>
                  <a:srgbClr val="FAF1E4"/>
                </a:solidFill>
                <a:latin typeface="Luckiest Guy"/>
                <a:ea typeface="Luckiest Guy"/>
                <a:cs typeface="Luckiest Guy"/>
                <a:sym typeface="Luckiest Guy"/>
              </a:rPr>
              <a:t>grammar</a:t>
            </a:r>
            <a:endParaRPr sz="1200"/>
          </a:p>
        </p:txBody>
      </p:sp>
    </p:spTree>
    <p:extLst>
      <p:ext uri="{BB962C8B-B14F-4D97-AF65-F5344CB8AC3E}">
        <p14:creationId xmlns:p14="http://schemas.microsoft.com/office/powerpoint/2010/main" val="3852740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2282" y="763105"/>
            <a:ext cx="10847437" cy="5331791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3"/>
          <p:cNvSpPr txBox="1"/>
          <p:nvPr/>
        </p:nvSpPr>
        <p:spPr>
          <a:xfrm>
            <a:off x="1676401" y="811959"/>
            <a:ext cx="8201507" cy="1697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1030">
                <a:solidFill>
                  <a:srgbClr val="EF6D42"/>
                </a:solidFill>
                <a:latin typeface="Luckiest Guy"/>
                <a:ea typeface="Luckiest Guy"/>
                <a:cs typeface="Luckiest Guy"/>
                <a:sym typeface="Luckiest Guy"/>
              </a:rPr>
              <a:t>objectives</a:t>
            </a:r>
            <a:endParaRPr sz="1200"/>
          </a:p>
        </p:txBody>
      </p:sp>
      <p:grpSp>
        <p:nvGrpSpPr>
          <p:cNvPr id="121" name="Google Shape;121;p3"/>
          <p:cNvGrpSpPr/>
          <p:nvPr/>
        </p:nvGrpSpPr>
        <p:grpSpPr>
          <a:xfrm>
            <a:off x="1676400" y="2851968"/>
            <a:ext cx="7975600" cy="799795"/>
            <a:chOff x="2861539" y="4775330"/>
            <a:chExt cx="7627184" cy="1199693"/>
          </a:xfrm>
        </p:grpSpPr>
        <p:pic>
          <p:nvPicPr>
            <p:cNvPr id="122" name="Google Shape;122;p3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861539" y="4775330"/>
              <a:ext cx="7315200" cy="11996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3" name="Google Shape;123;p3"/>
            <p:cNvSpPr txBox="1"/>
            <p:nvPr/>
          </p:nvSpPr>
          <p:spPr>
            <a:xfrm>
              <a:off x="3376900" y="4864441"/>
              <a:ext cx="7111823" cy="106452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>
                <a:lnSpc>
                  <a:spcPct val="180067"/>
                </a:lnSpc>
              </a:pPr>
              <a:r>
                <a:rPr lang="en-US" sz="2562">
                  <a:solidFill>
                    <a:srgbClr val="FAF1E4"/>
                  </a:solidFill>
                  <a:latin typeface="Fredoka One"/>
                  <a:ea typeface="Fredoka One"/>
                  <a:cs typeface="Fredoka One"/>
                  <a:sym typeface="Fredoka One"/>
                </a:rPr>
                <a:t>After this lesson, students will be able to</a:t>
              </a:r>
              <a:endParaRPr sz="1200"/>
            </a:p>
          </p:txBody>
        </p:sp>
      </p:grpSp>
      <p:sp>
        <p:nvSpPr>
          <p:cNvPr id="124" name="Google Shape;124;p3"/>
          <p:cNvSpPr txBox="1"/>
          <p:nvPr/>
        </p:nvSpPr>
        <p:spPr>
          <a:xfrm>
            <a:off x="1778000" y="4006033"/>
            <a:ext cx="8585200" cy="164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- Identify the correct uses of Present simple</a:t>
            </a:r>
            <a:endParaRPr sz="1200"/>
          </a:p>
          <a:p>
            <a:endParaRPr sz="2667">
              <a:solidFill>
                <a:srgbClr val="285648"/>
              </a:solidFill>
              <a:latin typeface="Fredoka One"/>
              <a:ea typeface="Fredoka One"/>
              <a:cs typeface="Fredoka One"/>
              <a:sym typeface="Fredoka One"/>
            </a:endParaRPr>
          </a:p>
          <a:p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- Use the Present simple correctly in isolation and in context.</a:t>
            </a:r>
            <a:endParaRPr sz="1200"/>
          </a:p>
        </p:txBody>
      </p:sp>
    </p:spTree>
    <p:extLst>
      <p:ext uri="{BB962C8B-B14F-4D97-AF65-F5344CB8AC3E}">
        <p14:creationId xmlns:p14="http://schemas.microsoft.com/office/powerpoint/2010/main" val="142872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4"/>
          <p:cNvPicPr preferRelativeResize="0"/>
          <p:nvPr/>
        </p:nvPicPr>
        <p:blipFill rotWithShape="1">
          <a:blip r:embed="rId3">
            <a:alphaModFix/>
          </a:blip>
          <a:srcRect l="12501" t="1482" r="64579" b="59254"/>
          <a:stretch/>
        </p:blipFill>
        <p:spPr>
          <a:xfrm>
            <a:off x="8591550" y="1041856"/>
            <a:ext cx="1778000" cy="17133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4"/>
          <p:cNvPicPr preferRelativeResize="0"/>
          <p:nvPr/>
        </p:nvPicPr>
        <p:blipFill rotWithShape="1">
          <a:blip r:embed="rId3">
            <a:alphaModFix/>
          </a:blip>
          <a:srcRect l="50030" t="1988" r="13915" b="58748"/>
          <a:stretch/>
        </p:blipFill>
        <p:spPr>
          <a:xfrm>
            <a:off x="8331200" y="2984973"/>
            <a:ext cx="2298700" cy="14080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4"/>
          <p:cNvPicPr preferRelativeResize="0"/>
          <p:nvPr/>
        </p:nvPicPr>
        <p:blipFill rotWithShape="1">
          <a:blip r:embed="rId3">
            <a:alphaModFix/>
          </a:blip>
          <a:srcRect l="35776" t="41739" r="24536" b="13540"/>
          <a:stretch/>
        </p:blipFill>
        <p:spPr>
          <a:xfrm>
            <a:off x="8229600" y="4822953"/>
            <a:ext cx="2998085" cy="1900195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4"/>
          <p:cNvSpPr txBox="1"/>
          <p:nvPr/>
        </p:nvSpPr>
        <p:spPr>
          <a:xfrm>
            <a:off x="863601" y="1409404"/>
            <a:ext cx="5224821" cy="558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35650"/>
              </a:lnSpc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The sun rises every morning.</a:t>
            </a:r>
            <a:endParaRPr sz="2667">
              <a:solidFill>
                <a:srgbClr val="285648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33" name="Google Shape;133;p4"/>
          <p:cNvSpPr txBox="1"/>
          <p:nvPr/>
        </p:nvSpPr>
        <p:spPr>
          <a:xfrm>
            <a:off x="863601" y="3068296"/>
            <a:ext cx="6502399" cy="558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35650"/>
              </a:lnSpc>
            </a:pPr>
            <a:r>
              <a:rPr lang="en-US" sz="2667" dirty="0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She goes swimming three times a week.</a:t>
            </a:r>
            <a:endParaRPr sz="2667" dirty="0">
              <a:solidFill>
                <a:srgbClr val="285648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34" name="Google Shape;134;p4"/>
          <p:cNvSpPr txBox="1"/>
          <p:nvPr/>
        </p:nvSpPr>
        <p:spPr>
          <a:xfrm>
            <a:off x="863600" y="4985988"/>
            <a:ext cx="5740285" cy="558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35650"/>
              </a:lnSpc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The cooking lesson starts at 9 a.m.</a:t>
            </a:r>
            <a:endParaRPr sz="2667">
              <a:solidFill>
                <a:srgbClr val="285648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35" name="Google Shape;135;p4"/>
          <p:cNvSpPr txBox="1"/>
          <p:nvPr/>
        </p:nvSpPr>
        <p:spPr>
          <a:xfrm>
            <a:off x="863600" y="348181"/>
            <a:ext cx="6807200" cy="975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98531"/>
              </a:lnSpc>
            </a:pPr>
            <a:r>
              <a:rPr lang="en-US" sz="6400">
                <a:solidFill>
                  <a:srgbClr val="EF6D42"/>
                </a:solidFill>
                <a:latin typeface="Luckiest Guy"/>
                <a:ea typeface="Luckiest Guy"/>
                <a:cs typeface="Luckiest Guy"/>
                <a:sym typeface="Luckiest Guy"/>
              </a:rPr>
              <a:t>Present simple</a:t>
            </a:r>
            <a:endParaRPr sz="1200"/>
          </a:p>
        </p:txBody>
      </p:sp>
      <p:sp>
        <p:nvSpPr>
          <p:cNvPr id="136" name="Google Shape;136;p4"/>
          <p:cNvSpPr txBox="1"/>
          <p:nvPr/>
        </p:nvSpPr>
        <p:spPr>
          <a:xfrm>
            <a:off x="863601" y="1409404"/>
            <a:ext cx="4927599" cy="558166"/>
          </a:xfrm>
          <a:prstGeom prst="rect">
            <a:avLst/>
          </a:prstGeom>
          <a:solidFill>
            <a:srgbClr val="FAF1E4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35650"/>
              </a:lnSpc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The </a:t>
            </a:r>
            <a:r>
              <a:rPr lang="en-US" sz="2667">
                <a:solidFill>
                  <a:srgbClr val="285648"/>
                </a:solidFill>
                <a:highlight>
                  <a:srgbClr val="FEB947"/>
                </a:highlight>
                <a:latin typeface="Fredoka One"/>
                <a:ea typeface="Fredoka One"/>
                <a:cs typeface="Fredoka One"/>
                <a:sym typeface="Fredoka One"/>
              </a:rPr>
              <a:t>sun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 </a:t>
            </a:r>
            <a:r>
              <a:rPr lang="en-US" sz="2667">
                <a:solidFill>
                  <a:srgbClr val="285648"/>
                </a:solidFill>
                <a:highlight>
                  <a:srgbClr val="FEB947"/>
                </a:highlight>
                <a:latin typeface="Fredoka One"/>
                <a:ea typeface="Fredoka One"/>
                <a:cs typeface="Fredoka One"/>
                <a:sym typeface="Fredoka One"/>
              </a:rPr>
              <a:t>rises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 every morning.</a:t>
            </a:r>
            <a:endParaRPr sz="2667">
              <a:solidFill>
                <a:srgbClr val="285648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37" name="Google Shape;137;p4"/>
          <p:cNvSpPr txBox="1"/>
          <p:nvPr/>
        </p:nvSpPr>
        <p:spPr>
          <a:xfrm>
            <a:off x="1524000" y="1990483"/>
            <a:ext cx="6502399" cy="558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35650"/>
              </a:lnSpc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🡪 Something that is </a:t>
            </a:r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a general truth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.</a:t>
            </a:r>
            <a:endParaRPr sz="2667">
              <a:solidFill>
                <a:srgbClr val="285648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38" name="Google Shape;138;p4"/>
          <p:cNvSpPr txBox="1"/>
          <p:nvPr/>
        </p:nvSpPr>
        <p:spPr>
          <a:xfrm>
            <a:off x="863601" y="3122332"/>
            <a:ext cx="6502399" cy="558166"/>
          </a:xfrm>
          <a:prstGeom prst="rect">
            <a:avLst/>
          </a:prstGeom>
          <a:solidFill>
            <a:srgbClr val="FAF1E4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35650"/>
              </a:lnSpc>
            </a:pPr>
            <a:r>
              <a:rPr lang="en-US" sz="2667" dirty="0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She </a:t>
            </a:r>
            <a:r>
              <a:rPr lang="en-US" sz="2667" dirty="0">
                <a:solidFill>
                  <a:srgbClr val="285648"/>
                </a:solidFill>
                <a:highlight>
                  <a:srgbClr val="FEB947"/>
                </a:highlight>
                <a:latin typeface="Fredoka One"/>
                <a:ea typeface="Fredoka One"/>
                <a:cs typeface="Fredoka One"/>
                <a:sym typeface="Fredoka One"/>
              </a:rPr>
              <a:t>goes</a:t>
            </a:r>
            <a:r>
              <a:rPr lang="en-US" sz="2667" dirty="0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 swimming </a:t>
            </a:r>
            <a:r>
              <a:rPr lang="en-US" sz="2667" dirty="0">
                <a:solidFill>
                  <a:srgbClr val="285648"/>
                </a:solidFill>
                <a:highlight>
                  <a:srgbClr val="FEB947"/>
                </a:highlight>
                <a:latin typeface="Fredoka One"/>
                <a:ea typeface="Fredoka One"/>
                <a:cs typeface="Fredoka One"/>
                <a:sym typeface="Fredoka One"/>
              </a:rPr>
              <a:t>three times a week</a:t>
            </a:r>
            <a:r>
              <a:rPr lang="en-US" sz="2667" dirty="0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.</a:t>
            </a:r>
            <a:endParaRPr sz="1200" dirty="0"/>
          </a:p>
        </p:txBody>
      </p:sp>
      <p:sp>
        <p:nvSpPr>
          <p:cNvPr id="139" name="Google Shape;139;p4"/>
          <p:cNvSpPr txBox="1"/>
          <p:nvPr/>
        </p:nvSpPr>
        <p:spPr>
          <a:xfrm>
            <a:off x="200586" y="3743649"/>
            <a:ext cx="8390965" cy="558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35650"/>
              </a:lnSpc>
            </a:pPr>
            <a:r>
              <a:rPr lang="en-US" sz="2667" dirty="0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🡪 Something that happens </a:t>
            </a:r>
            <a:r>
              <a:rPr lang="en-US" sz="2667" dirty="0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regularly </a:t>
            </a:r>
            <a:r>
              <a:rPr lang="en-US" sz="2667" dirty="0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in the </a:t>
            </a:r>
            <a:r>
              <a:rPr lang="en-US" sz="2667" dirty="0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present</a:t>
            </a:r>
            <a:r>
              <a:rPr lang="en-US" sz="2667" dirty="0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.</a:t>
            </a:r>
            <a:endParaRPr sz="2667" dirty="0">
              <a:solidFill>
                <a:srgbClr val="285648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40" name="Google Shape;140;p4"/>
          <p:cNvSpPr txBox="1"/>
          <p:nvPr/>
        </p:nvSpPr>
        <p:spPr>
          <a:xfrm>
            <a:off x="863600" y="4985988"/>
            <a:ext cx="5740285" cy="558166"/>
          </a:xfrm>
          <a:prstGeom prst="rect">
            <a:avLst/>
          </a:prstGeom>
          <a:solidFill>
            <a:srgbClr val="FAF1E4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35650"/>
              </a:lnSpc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The cooking lesson </a:t>
            </a:r>
            <a:r>
              <a:rPr lang="en-US" sz="2667">
                <a:solidFill>
                  <a:srgbClr val="285648"/>
                </a:solidFill>
                <a:highlight>
                  <a:srgbClr val="FEB947"/>
                </a:highlight>
                <a:latin typeface="Fredoka One"/>
                <a:ea typeface="Fredoka One"/>
                <a:cs typeface="Fredoka One"/>
                <a:sym typeface="Fredoka One"/>
              </a:rPr>
              <a:t>starts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 at </a:t>
            </a:r>
            <a:r>
              <a:rPr lang="en-US" sz="2667">
                <a:solidFill>
                  <a:srgbClr val="285648"/>
                </a:solidFill>
                <a:highlight>
                  <a:srgbClr val="FEB947"/>
                </a:highlight>
                <a:latin typeface="Fredoka One"/>
                <a:ea typeface="Fredoka One"/>
                <a:cs typeface="Fredoka One"/>
                <a:sym typeface="Fredoka One"/>
              </a:rPr>
              <a:t>9 a.m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.</a:t>
            </a:r>
            <a:endParaRPr sz="2667">
              <a:solidFill>
                <a:srgbClr val="285648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41" name="Google Shape;141;p4"/>
          <p:cNvSpPr txBox="1"/>
          <p:nvPr/>
        </p:nvSpPr>
        <p:spPr>
          <a:xfrm>
            <a:off x="1574800" y="5479029"/>
            <a:ext cx="6654800" cy="558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35650"/>
              </a:lnSpc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🡪 </a:t>
            </a:r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Timetables 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or </a:t>
            </a:r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programmes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.</a:t>
            </a:r>
            <a:endParaRPr sz="2667">
              <a:solidFill>
                <a:srgbClr val="285648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  <p:extLst>
      <p:ext uri="{BB962C8B-B14F-4D97-AF65-F5344CB8AC3E}">
        <p14:creationId xmlns:p14="http://schemas.microsoft.com/office/powerpoint/2010/main" val="331367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"/>
          <p:cNvSpPr txBox="1"/>
          <p:nvPr/>
        </p:nvSpPr>
        <p:spPr>
          <a:xfrm>
            <a:off x="304800" y="185345"/>
            <a:ext cx="1168400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3600">
                <a:solidFill>
                  <a:srgbClr val="EF6D42"/>
                </a:solidFill>
                <a:latin typeface="Luckiest Guy"/>
                <a:ea typeface="Luckiest Guy"/>
                <a:cs typeface="Luckiest Guy"/>
                <a:sym typeface="Luckiest Guy"/>
              </a:rPr>
              <a:t>Ex1: (P.11) Match the sentences (1-5) </a:t>
            </a:r>
            <a:endParaRPr sz="1200"/>
          </a:p>
          <a:p>
            <a:pPr algn="ctr"/>
            <a:r>
              <a:rPr lang="en-US" sz="3600">
                <a:solidFill>
                  <a:srgbClr val="EF6D42"/>
                </a:solidFill>
                <a:latin typeface="Luckiest Guy"/>
                <a:ea typeface="Luckiest Guy"/>
                <a:cs typeface="Luckiest Guy"/>
                <a:sym typeface="Luckiest Guy"/>
              </a:rPr>
              <a:t>to the correct uses (a-c).</a:t>
            </a:r>
            <a:endParaRPr sz="1200"/>
          </a:p>
        </p:txBody>
      </p:sp>
      <p:sp>
        <p:nvSpPr>
          <p:cNvPr id="147" name="Google Shape;147;p5"/>
          <p:cNvSpPr/>
          <p:nvPr/>
        </p:nvSpPr>
        <p:spPr>
          <a:xfrm>
            <a:off x="711200" y="2305584"/>
            <a:ext cx="8636000" cy="669234"/>
          </a:xfrm>
          <a:prstGeom prst="roundRect">
            <a:avLst>
              <a:gd name="adj" fmla="val 16667"/>
            </a:avLst>
          </a:prstGeom>
          <a:solidFill>
            <a:srgbClr val="FEB947"/>
          </a:solidFill>
          <a:ln w="25400" cap="flat" cmpd="sng">
            <a:solidFill>
              <a:srgbClr val="FEB9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1. My sister usually cooks dinner.</a:t>
            </a:r>
            <a:endParaRPr sz="1200"/>
          </a:p>
        </p:txBody>
      </p:sp>
      <p:sp>
        <p:nvSpPr>
          <p:cNvPr id="148" name="Google Shape;148;p5"/>
          <p:cNvSpPr/>
          <p:nvPr/>
        </p:nvSpPr>
        <p:spPr>
          <a:xfrm>
            <a:off x="711200" y="3235408"/>
            <a:ext cx="8636000" cy="669234"/>
          </a:xfrm>
          <a:prstGeom prst="roundRect">
            <a:avLst>
              <a:gd name="adj" fmla="val 16667"/>
            </a:avLst>
          </a:prstGeom>
          <a:solidFill>
            <a:srgbClr val="FEB947"/>
          </a:solidFill>
          <a:ln w="25400" cap="flat" cmpd="sng">
            <a:solidFill>
              <a:srgbClr val="FEB9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2. The train leaves at 10 a.m.</a:t>
            </a:r>
            <a:endParaRPr sz="1200"/>
          </a:p>
        </p:txBody>
      </p:sp>
      <p:sp>
        <p:nvSpPr>
          <p:cNvPr id="149" name="Google Shape;149;p5"/>
          <p:cNvSpPr/>
          <p:nvPr/>
        </p:nvSpPr>
        <p:spPr>
          <a:xfrm>
            <a:off x="711200" y="4165232"/>
            <a:ext cx="8636000" cy="669234"/>
          </a:xfrm>
          <a:prstGeom prst="roundRect">
            <a:avLst>
              <a:gd name="adj" fmla="val 16667"/>
            </a:avLst>
          </a:prstGeom>
          <a:solidFill>
            <a:srgbClr val="FEB947"/>
          </a:solidFill>
          <a:ln w="25400" cap="flat" cmpd="sng">
            <a:solidFill>
              <a:srgbClr val="FEB9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3. The Red River flows through Ha Noi.</a:t>
            </a:r>
            <a:endParaRPr sz="1200"/>
          </a:p>
        </p:txBody>
      </p:sp>
      <p:sp>
        <p:nvSpPr>
          <p:cNvPr id="150" name="Google Shape;150;p5"/>
          <p:cNvSpPr/>
          <p:nvPr/>
        </p:nvSpPr>
        <p:spPr>
          <a:xfrm>
            <a:off x="711200" y="5095056"/>
            <a:ext cx="8636000" cy="669234"/>
          </a:xfrm>
          <a:prstGeom prst="roundRect">
            <a:avLst>
              <a:gd name="adj" fmla="val 16667"/>
            </a:avLst>
          </a:prstGeom>
          <a:solidFill>
            <a:srgbClr val="FEB947"/>
          </a:solidFill>
          <a:ln w="25400" cap="flat" cmpd="sng">
            <a:solidFill>
              <a:srgbClr val="FEB9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4. My yoga class starts at 6 a.m. every Tuesday.</a:t>
            </a:r>
            <a:endParaRPr sz="1200"/>
          </a:p>
        </p:txBody>
      </p:sp>
      <p:sp>
        <p:nvSpPr>
          <p:cNvPr id="151" name="Google Shape;151;p5"/>
          <p:cNvSpPr/>
          <p:nvPr/>
        </p:nvSpPr>
        <p:spPr>
          <a:xfrm>
            <a:off x="711200" y="6019800"/>
            <a:ext cx="8636000" cy="669234"/>
          </a:xfrm>
          <a:prstGeom prst="roundRect">
            <a:avLst>
              <a:gd name="adj" fmla="val 16667"/>
            </a:avLst>
          </a:prstGeom>
          <a:solidFill>
            <a:srgbClr val="FEB947"/>
          </a:solidFill>
          <a:ln w="25400" cap="flat" cmpd="sng">
            <a:solidFill>
              <a:srgbClr val="FEB9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5. We sometimes watch TV on Sundays.</a:t>
            </a:r>
            <a:endParaRPr sz="1200"/>
          </a:p>
        </p:txBody>
      </p:sp>
      <p:sp>
        <p:nvSpPr>
          <p:cNvPr id="152" name="Google Shape;152;p5"/>
          <p:cNvSpPr/>
          <p:nvPr/>
        </p:nvSpPr>
        <p:spPr>
          <a:xfrm>
            <a:off x="711200" y="1370679"/>
            <a:ext cx="4216400" cy="680071"/>
          </a:xfrm>
          <a:prstGeom prst="roundRect">
            <a:avLst>
              <a:gd name="adj" fmla="val 16667"/>
            </a:avLst>
          </a:prstGeom>
          <a:solidFill>
            <a:srgbClr val="285648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r>
              <a:rPr lang="en-US" sz="2333">
                <a:solidFill>
                  <a:srgbClr val="FAF1E4"/>
                </a:solidFill>
                <a:latin typeface="Fredoka One"/>
                <a:ea typeface="Fredoka One"/>
                <a:cs typeface="Fredoka One"/>
                <a:sym typeface="Fredoka One"/>
              </a:rPr>
              <a:t>a. A timetable/ programme</a:t>
            </a:r>
            <a:endParaRPr sz="2333">
              <a:solidFill>
                <a:srgbClr val="FAF1E4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153" name="Google Shape;153;p5"/>
          <p:cNvSpPr/>
          <p:nvPr/>
        </p:nvSpPr>
        <p:spPr>
          <a:xfrm>
            <a:off x="5130800" y="1375759"/>
            <a:ext cx="2946401" cy="669235"/>
          </a:xfrm>
          <a:prstGeom prst="roundRect">
            <a:avLst>
              <a:gd name="adj" fmla="val 16667"/>
            </a:avLst>
          </a:prstGeom>
          <a:solidFill>
            <a:srgbClr val="285648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r>
              <a:rPr lang="en-US" sz="2333">
                <a:solidFill>
                  <a:srgbClr val="FAF1E4"/>
                </a:solidFill>
                <a:latin typeface="Fredoka One"/>
                <a:ea typeface="Fredoka One"/>
                <a:cs typeface="Fredoka One"/>
                <a:sym typeface="Fredoka One"/>
              </a:rPr>
              <a:t>b. A regular action</a:t>
            </a:r>
            <a:endParaRPr sz="1200"/>
          </a:p>
        </p:txBody>
      </p:sp>
      <p:sp>
        <p:nvSpPr>
          <p:cNvPr id="154" name="Google Shape;154;p5"/>
          <p:cNvSpPr/>
          <p:nvPr/>
        </p:nvSpPr>
        <p:spPr>
          <a:xfrm>
            <a:off x="8280401" y="1370680"/>
            <a:ext cx="2865120" cy="674314"/>
          </a:xfrm>
          <a:prstGeom prst="roundRect">
            <a:avLst>
              <a:gd name="adj" fmla="val 16667"/>
            </a:avLst>
          </a:prstGeom>
          <a:solidFill>
            <a:srgbClr val="285648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r>
              <a:rPr lang="en-US" sz="2333">
                <a:solidFill>
                  <a:srgbClr val="FAF1E4"/>
                </a:solidFill>
                <a:latin typeface="Fredoka One"/>
                <a:ea typeface="Fredoka One"/>
                <a:cs typeface="Fredoka One"/>
                <a:sym typeface="Fredoka One"/>
              </a:rPr>
              <a:t>c. A general truth</a:t>
            </a:r>
            <a:endParaRPr sz="1200"/>
          </a:p>
        </p:txBody>
      </p:sp>
      <p:sp>
        <p:nvSpPr>
          <p:cNvPr id="155" name="Google Shape;155;p5"/>
          <p:cNvSpPr/>
          <p:nvPr/>
        </p:nvSpPr>
        <p:spPr>
          <a:xfrm>
            <a:off x="711200" y="2305584"/>
            <a:ext cx="8636000" cy="669234"/>
          </a:xfrm>
          <a:prstGeom prst="roundRect">
            <a:avLst>
              <a:gd name="adj" fmla="val 16667"/>
            </a:avLst>
          </a:prstGeom>
          <a:solidFill>
            <a:srgbClr val="FEB947"/>
          </a:solidFill>
          <a:ln w="25400" cap="flat" cmpd="sng">
            <a:solidFill>
              <a:srgbClr val="FEB9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1. My sister </a:t>
            </a:r>
            <a:r>
              <a:rPr lang="en-US" sz="2667">
                <a:solidFill>
                  <a:srgbClr val="285648"/>
                </a:solidFill>
                <a:highlight>
                  <a:srgbClr val="FFFF00"/>
                </a:highlight>
                <a:latin typeface="Fredoka One"/>
                <a:ea typeface="Fredoka One"/>
                <a:cs typeface="Fredoka One"/>
                <a:sym typeface="Fredoka One"/>
              </a:rPr>
              <a:t>usually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 cooks dinner.</a:t>
            </a:r>
            <a:endParaRPr sz="1200"/>
          </a:p>
        </p:txBody>
      </p:sp>
      <p:sp>
        <p:nvSpPr>
          <p:cNvPr id="156" name="Google Shape;156;p5"/>
          <p:cNvSpPr/>
          <p:nvPr/>
        </p:nvSpPr>
        <p:spPr>
          <a:xfrm>
            <a:off x="9966961" y="2305583"/>
            <a:ext cx="1168400" cy="669235"/>
          </a:xfrm>
          <a:prstGeom prst="roundRect">
            <a:avLst>
              <a:gd name="adj" fmla="val 16667"/>
            </a:avLst>
          </a:prstGeom>
          <a:solidFill>
            <a:srgbClr val="285648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r>
              <a:rPr lang="en-US" sz="2667">
                <a:solidFill>
                  <a:srgbClr val="FAF1E4"/>
                </a:solidFill>
                <a:latin typeface="Fredoka One"/>
                <a:ea typeface="Fredoka One"/>
                <a:cs typeface="Fredoka One"/>
                <a:sym typeface="Fredoka One"/>
              </a:rPr>
              <a:t>b</a:t>
            </a:r>
            <a:endParaRPr sz="1200"/>
          </a:p>
        </p:txBody>
      </p:sp>
      <p:sp>
        <p:nvSpPr>
          <p:cNvPr id="157" name="Google Shape;157;p5"/>
          <p:cNvSpPr/>
          <p:nvPr/>
        </p:nvSpPr>
        <p:spPr>
          <a:xfrm>
            <a:off x="711200" y="3229651"/>
            <a:ext cx="8636000" cy="680071"/>
          </a:xfrm>
          <a:prstGeom prst="roundRect">
            <a:avLst>
              <a:gd name="adj" fmla="val 16667"/>
            </a:avLst>
          </a:prstGeom>
          <a:solidFill>
            <a:srgbClr val="FEB947"/>
          </a:solidFill>
          <a:ln w="25400" cap="flat" cmpd="sng">
            <a:solidFill>
              <a:srgbClr val="FEB9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2. The train </a:t>
            </a:r>
            <a:r>
              <a:rPr lang="en-US" sz="2667">
                <a:solidFill>
                  <a:srgbClr val="285648"/>
                </a:solidFill>
                <a:highlight>
                  <a:srgbClr val="FFFF00"/>
                </a:highlight>
                <a:latin typeface="Fredoka One"/>
                <a:ea typeface="Fredoka One"/>
                <a:cs typeface="Fredoka One"/>
                <a:sym typeface="Fredoka One"/>
              </a:rPr>
              <a:t>leaves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 at </a:t>
            </a:r>
            <a:r>
              <a:rPr lang="en-US" sz="2667">
                <a:solidFill>
                  <a:srgbClr val="285648"/>
                </a:solidFill>
                <a:highlight>
                  <a:srgbClr val="FFFF00"/>
                </a:highlight>
                <a:latin typeface="Fredoka One"/>
                <a:ea typeface="Fredoka One"/>
                <a:cs typeface="Fredoka One"/>
                <a:sym typeface="Fredoka One"/>
              </a:rPr>
              <a:t>10 a.m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.</a:t>
            </a:r>
            <a:endParaRPr sz="1200"/>
          </a:p>
        </p:txBody>
      </p:sp>
      <p:sp>
        <p:nvSpPr>
          <p:cNvPr id="158" name="Google Shape;158;p5"/>
          <p:cNvSpPr/>
          <p:nvPr/>
        </p:nvSpPr>
        <p:spPr>
          <a:xfrm>
            <a:off x="9977121" y="3229651"/>
            <a:ext cx="1168400" cy="669235"/>
          </a:xfrm>
          <a:prstGeom prst="roundRect">
            <a:avLst>
              <a:gd name="adj" fmla="val 16667"/>
            </a:avLst>
          </a:prstGeom>
          <a:solidFill>
            <a:srgbClr val="285648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r>
              <a:rPr lang="en-US" sz="2667">
                <a:solidFill>
                  <a:srgbClr val="FAF1E4"/>
                </a:solidFill>
                <a:latin typeface="Fredoka One"/>
                <a:ea typeface="Fredoka One"/>
                <a:cs typeface="Fredoka One"/>
                <a:sym typeface="Fredoka One"/>
              </a:rPr>
              <a:t>a</a:t>
            </a:r>
            <a:endParaRPr sz="1200"/>
          </a:p>
        </p:txBody>
      </p:sp>
      <p:sp>
        <p:nvSpPr>
          <p:cNvPr id="159" name="Google Shape;159;p5"/>
          <p:cNvSpPr/>
          <p:nvPr/>
        </p:nvSpPr>
        <p:spPr>
          <a:xfrm>
            <a:off x="711200" y="4165232"/>
            <a:ext cx="8636000" cy="669234"/>
          </a:xfrm>
          <a:prstGeom prst="roundRect">
            <a:avLst>
              <a:gd name="adj" fmla="val 16667"/>
            </a:avLst>
          </a:prstGeom>
          <a:solidFill>
            <a:srgbClr val="FEB947"/>
          </a:solidFill>
          <a:ln w="25400" cap="flat" cmpd="sng">
            <a:solidFill>
              <a:srgbClr val="FEB9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3. The </a:t>
            </a:r>
            <a:r>
              <a:rPr lang="en-US" sz="2667">
                <a:solidFill>
                  <a:srgbClr val="285648"/>
                </a:solidFill>
                <a:highlight>
                  <a:srgbClr val="FFFF00"/>
                </a:highlight>
                <a:latin typeface="Fredoka One"/>
                <a:ea typeface="Fredoka One"/>
                <a:cs typeface="Fredoka One"/>
                <a:sym typeface="Fredoka One"/>
              </a:rPr>
              <a:t>Red River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 </a:t>
            </a:r>
            <a:r>
              <a:rPr lang="en-US" sz="2667">
                <a:solidFill>
                  <a:srgbClr val="285648"/>
                </a:solidFill>
                <a:highlight>
                  <a:srgbClr val="FFFF00"/>
                </a:highlight>
                <a:latin typeface="Fredoka One"/>
                <a:ea typeface="Fredoka One"/>
                <a:cs typeface="Fredoka One"/>
                <a:sym typeface="Fredoka One"/>
              </a:rPr>
              <a:t>flows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 through Ha Noi.</a:t>
            </a:r>
            <a:endParaRPr sz="1200"/>
          </a:p>
        </p:txBody>
      </p:sp>
      <p:sp>
        <p:nvSpPr>
          <p:cNvPr id="160" name="Google Shape;160;p5"/>
          <p:cNvSpPr/>
          <p:nvPr/>
        </p:nvSpPr>
        <p:spPr>
          <a:xfrm>
            <a:off x="9977121" y="4165231"/>
            <a:ext cx="1168400" cy="669235"/>
          </a:xfrm>
          <a:prstGeom prst="roundRect">
            <a:avLst>
              <a:gd name="adj" fmla="val 16667"/>
            </a:avLst>
          </a:prstGeom>
          <a:solidFill>
            <a:srgbClr val="285648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r>
              <a:rPr lang="en-US" sz="2667">
                <a:solidFill>
                  <a:srgbClr val="FAF1E4"/>
                </a:solidFill>
                <a:latin typeface="Fredoka One"/>
                <a:ea typeface="Fredoka One"/>
                <a:cs typeface="Fredoka One"/>
                <a:sym typeface="Fredoka One"/>
              </a:rPr>
              <a:t>c</a:t>
            </a:r>
            <a:endParaRPr sz="1200"/>
          </a:p>
        </p:txBody>
      </p:sp>
      <p:sp>
        <p:nvSpPr>
          <p:cNvPr id="161" name="Google Shape;161;p5"/>
          <p:cNvSpPr/>
          <p:nvPr/>
        </p:nvSpPr>
        <p:spPr>
          <a:xfrm>
            <a:off x="711200" y="5095056"/>
            <a:ext cx="8636000" cy="669234"/>
          </a:xfrm>
          <a:prstGeom prst="roundRect">
            <a:avLst>
              <a:gd name="adj" fmla="val 16667"/>
            </a:avLst>
          </a:prstGeom>
          <a:solidFill>
            <a:srgbClr val="FEB947"/>
          </a:solidFill>
          <a:ln w="25400" cap="flat" cmpd="sng">
            <a:solidFill>
              <a:srgbClr val="FEB9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4. My yoga class </a:t>
            </a:r>
            <a:r>
              <a:rPr lang="en-US" sz="2667">
                <a:solidFill>
                  <a:srgbClr val="285648"/>
                </a:solidFill>
                <a:highlight>
                  <a:srgbClr val="FFFF00"/>
                </a:highlight>
                <a:latin typeface="Fredoka One"/>
                <a:ea typeface="Fredoka One"/>
                <a:cs typeface="Fredoka One"/>
                <a:sym typeface="Fredoka One"/>
              </a:rPr>
              <a:t>starts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 at </a:t>
            </a:r>
            <a:r>
              <a:rPr lang="en-US" sz="2667">
                <a:solidFill>
                  <a:srgbClr val="285648"/>
                </a:solidFill>
                <a:highlight>
                  <a:srgbClr val="FFFF00"/>
                </a:highlight>
                <a:latin typeface="Fredoka One"/>
                <a:ea typeface="Fredoka One"/>
                <a:cs typeface="Fredoka One"/>
                <a:sym typeface="Fredoka One"/>
              </a:rPr>
              <a:t>6 a.m. every Tuesday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.</a:t>
            </a:r>
            <a:endParaRPr sz="1200"/>
          </a:p>
        </p:txBody>
      </p:sp>
      <p:sp>
        <p:nvSpPr>
          <p:cNvPr id="162" name="Google Shape;162;p5"/>
          <p:cNvSpPr/>
          <p:nvPr/>
        </p:nvSpPr>
        <p:spPr>
          <a:xfrm>
            <a:off x="9977121" y="5089975"/>
            <a:ext cx="1168400" cy="669235"/>
          </a:xfrm>
          <a:prstGeom prst="roundRect">
            <a:avLst>
              <a:gd name="adj" fmla="val 16667"/>
            </a:avLst>
          </a:prstGeom>
          <a:solidFill>
            <a:srgbClr val="285648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r>
              <a:rPr lang="en-US" sz="2667">
                <a:solidFill>
                  <a:srgbClr val="FAF1E4"/>
                </a:solidFill>
                <a:latin typeface="Fredoka One"/>
                <a:ea typeface="Fredoka One"/>
                <a:cs typeface="Fredoka One"/>
                <a:sym typeface="Fredoka One"/>
              </a:rPr>
              <a:t>a</a:t>
            </a:r>
            <a:endParaRPr sz="1200"/>
          </a:p>
        </p:txBody>
      </p:sp>
      <p:sp>
        <p:nvSpPr>
          <p:cNvPr id="163" name="Google Shape;163;p5"/>
          <p:cNvSpPr/>
          <p:nvPr/>
        </p:nvSpPr>
        <p:spPr>
          <a:xfrm>
            <a:off x="711200" y="6019800"/>
            <a:ext cx="8636000" cy="669234"/>
          </a:xfrm>
          <a:prstGeom prst="roundRect">
            <a:avLst>
              <a:gd name="adj" fmla="val 16667"/>
            </a:avLst>
          </a:prstGeom>
          <a:solidFill>
            <a:srgbClr val="FEB947"/>
          </a:solidFill>
          <a:ln w="25400" cap="flat" cmpd="sng">
            <a:solidFill>
              <a:srgbClr val="FEB9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5. We </a:t>
            </a:r>
            <a:r>
              <a:rPr lang="en-US" sz="2667">
                <a:solidFill>
                  <a:srgbClr val="285648"/>
                </a:solidFill>
                <a:highlight>
                  <a:srgbClr val="FFFF00"/>
                </a:highlight>
                <a:latin typeface="Fredoka One"/>
                <a:ea typeface="Fredoka One"/>
                <a:cs typeface="Fredoka One"/>
                <a:sym typeface="Fredoka One"/>
              </a:rPr>
              <a:t>sometimes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 watch TV on </a:t>
            </a:r>
            <a:r>
              <a:rPr lang="en-US" sz="2667">
                <a:solidFill>
                  <a:srgbClr val="285648"/>
                </a:solidFill>
                <a:highlight>
                  <a:srgbClr val="FFFF00"/>
                </a:highlight>
                <a:latin typeface="Fredoka One"/>
                <a:ea typeface="Fredoka One"/>
                <a:cs typeface="Fredoka One"/>
                <a:sym typeface="Fredoka One"/>
              </a:rPr>
              <a:t>Sundays</a:t>
            </a: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.</a:t>
            </a:r>
            <a:endParaRPr sz="1200"/>
          </a:p>
        </p:txBody>
      </p:sp>
      <p:sp>
        <p:nvSpPr>
          <p:cNvPr id="164" name="Google Shape;164;p5"/>
          <p:cNvSpPr/>
          <p:nvPr/>
        </p:nvSpPr>
        <p:spPr>
          <a:xfrm>
            <a:off x="9977121" y="6019799"/>
            <a:ext cx="1168400" cy="669235"/>
          </a:xfrm>
          <a:prstGeom prst="roundRect">
            <a:avLst>
              <a:gd name="adj" fmla="val 16667"/>
            </a:avLst>
          </a:prstGeom>
          <a:solidFill>
            <a:srgbClr val="285648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r>
              <a:rPr lang="en-US" sz="2667">
                <a:solidFill>
                  <a:srgbClr val="FAF1E4"/>
                </a:solidFill>
                <a:latin typeface="Fredoka One"/>
                <a:ea typeface="Fredoka One"/>
                <a:cs typeface="Fredoka One"/>
                <a:sym typeface="Fredoka One"/>
              </a:rPr>
              <a:t>b</a:t>
            </a:r>
            <a:endParaRPr sz="1200"/>
          </a:p>
        </p:txBody>
      </p:sp>
    </p:spTree>
    <p:extLst>
      <p:ext uri="{BB962C8B-B14F-4D97-AF65-F5344CB8AC3E}">
        <p14:creationId xmlns:p14="http://schemas.microsoft.com/office/powerpoint/2010/main" val="40812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6"/>
          <p:cNvSpPr/>
          <p:nvPr/>
        </p:nvSpPr>
        <p:spPr>
          <a:xfrm>
            <a:off x="587433" y="1587917"/>
            <a:ext cx="2743200" cy="40640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6"/>
          <p:cNvSpPr/>
          <p:nvPr/>
        </p:nvSpPr>
        <p:spPr>
          <a:xfrm>
            <a:off x="1298633" y="2032648"/>
            <a:ext cx="2286000" cy="40640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6"/>
          <p:cNvSpPr/>
          <p:nvPr/>
        </p:nvSpPr>
        <p:spPr>
          <a:xfrm>
            <a:off x="6023033" y="2714333"/>
            <a:ext cx="1828800" cy="40640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6"/>
          <p:cNvSpPr/>
          <p:nvPr/>
        </p:nvSpPr>
        <p:spPr>
          <a:xfrm>
            <a:off x="245688" y="3140520"/>
            <a:ext cx="951345" cy="40640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6"/>
          <p:cNvSpPr/>
          <p:nvPr/>
        </p:nvSpPr>
        <p:spPr>
          <a:xfrm>
            <a:off x="6277033" y="3828973"/>
            <a:ext cx="1015999" cy="40640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6"/>
          <p:cNvSpPr/>
          <p:nvPr/>
        </p:nvSpPr>
        <p:spPr>
          <a:xfrm>
            <a:off x="262314" y="4235373"/>
            <a:ext cx="1442719" cy="40640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6"/>
          <p:cNvSpPr/>
          <p:nvPr/>
        </p:nvSpPr>
        <p:spPr>
          <a:xfrm>
            <a:off x="3117273" y="2714333"/>
            <a:ext cx="635000" cy="40640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6"/>
          <p:cNvSpPr/>
          <p:nvPr/>
        </p:nvSpPr>
        <p:spPr>
          <a:xfrm>
            <a:off x="597593" y="3828973"/>
            <a:ext cx="243840" cy="40640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6"/>
          <p:cNvSpPr/>
          <p:nvPr/>
        </p:nvSpPr>
        <p:spPr>
          <a:xfrm>
            <a:off x="568961" y="4959629"/>
            <a:ext cx="955039" cy="40640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6"/>
          <p:cNvSpPr/>
          <p:nvPr/>
        </p:nvSpPr>
        <p:spPr>
          <a:xfrm>
            <a:off x="1666241" y="4959629"/>
            <a:ext cx="558800" cy="40640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6"/>
          <p:cNvSpPr/>
          <p:nvPr/>
        </p:nvSpPr>
        <p:spPr>
          <a:xfrm>
            <a:off x="680721" y="6091568"/>
            <a:ext cx="1198879" cy="376374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6"/>
          <p:cNvSpPr/>
          <p:nvPr/>
        </p:nvSpPr>
        <p:spPr>
          <a:xfrm>
            <a:off x="5486401" y="5685168"/>
            <a:ext cx="863600" cy="40640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/>
          <p:nvPr/>
        </p:nvSpPr>
        <p:spPr>
          <a:xfrm>
            <a:off x="4216400" y="5685168"/>
            <a:ext cx="1066801" cy="40640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6"/>
          <p:cNvSpPr/>
          <p:nvPr/>
        </p:nvSpPr>
        <p:spPr>
          <a:xfrm>
            <a:off x="203200" y="1656279"/>
            <a:ext cx="7823200" cy="47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1. My brother and I (build) _____ a new model every month. </a:t>
            </a:r>
            <a:endParaRPr sz="1200"/>
          </a:p>
          <a:p>
            <a:pPr>
              <a:spcBef>
                <a:spcPts val="2400"/>
              </a:spcBef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2. What _____ Lan (do) _____ in her free time? </a:t>
            </a:r>
            <a:endParaRPr sz="1200"/>
          </a:p>
          <a:p>
            <a:pPr>
              <a:spcBef>
                <a:spcPts val="2400"/>
              </a:spcBef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3. I (have) _____ a drawing lesson every Tuesday. </a:t>
            </a:r>
            <a:endParaRPr sz="1200"/>
          </a:p>
          <a:p>
            <a:pPr>
              <a:spcBef>
                <a:spcPts val="2400"/>
              </a:spcBef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4. Mark (not like) _______ doing judo. </a:t>
            </a:r>
            <a:endParaRPr sz="1200"/>
          </a:p>
          <a:p>
            <a:pPr>
              <a:spcBef>
                <a:spcPts val="2400"/>
              </a:spcBef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5. _____ your English lesson (start) _____ at 6 p.m.? </a:t>
            </a:r>
            <a:endParaRPr sz="1200"/>
          </a:p>
        </p:txBody>
      </p:sp>
      <p:grpSp>
        <p:nvGrpSpPr>
          <p:cNvPr id="183" name="Google Shape;183;p6"/>
          <p:cNvGrpSpPr/>
          <p:nvPr/>
        </p:nvGrpSpPr>
        <p:grpSpPr>
          <a:xfrm>
            <a:off x="406400" y="105105"/>
            <a:ext cx="11684000" cy="1189569"/>
            <a:chOff x="645622" y="123267"/>
            <a:chExt cx="17526000" cy="1784353"/>
          </a:xfrm>
        </p:grpSpPr>
        <p:pic>
          <p:nvPicPr>
            <p:cNvPr id="184" name="Google Shape;184;p6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905000" y="951286"/>
              <a:ext cx="7239000" cy="95633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5" name="Google Shape;185;p6"/>
            <p:cNvSpPr txBox="1"/>
            <p:nvPr/>
          </p:nvSpPr>
          <p:spPr>
            <a:xfrm>
              <a:off x="645622" y="123267"/>
              <a:ext cx="17526000" cy="166199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600">
                  <a:solidFill>
                    <a:srgbClr val="EF6D42"/>
                  </a:solidFill>
                  <a:latin typeface="Luckiest Guy"/>
                  <a:ea typeface="Luckiest Guy"/>
                  <a:cs typeface="Luckiest Guy"/>
                  <a:sym typeface="Luckiest Guy"/>
                </a:rPr>
                <a:t>Ex2: (P.12) Complete the sentences. Use the </a:t>
              </a:r>
              <a:endParaRPr sz="1200"/>
            </a:p>
            <a:p>
              <a:pPr algn="ctr"/>
              <a:r>
                <a:rPr lang="en-US" sz="3600">
                  <a:solidFill>
                    <a:srgbClr val="285648"/>
                  </a:solidFill>
                  <a:latin typeface="Luckiest Guy"/>
                  <a:ea typeface="Luckiest Guy"/>
                  <a:cs typeface="Luckiest Guy"/>
                  <a:sym typeface="Luckiest Guy"/>
                </a:rPr>
                <a:t>present simple</a:t>
              </a:r>
              <a:r>
                <a:rPr lang="en-US" sz="3600">
                  <a:solidFill>
                    <a:srgbClr val="FEB947"/>
                  </a:solidFill>
                  <a:latin typeface="Luckiest Guy"/>
                  <a:ea typeface="Luckiest Guy"/>
                  <a:cs typeface="Luckiest Guy"/>
                  <a:sym typeface="Luckiest Guy"/>
                </a:rPr>
                <a:t>     </a:t>
              </a:r>
              <a:r>
                <a:rPr lang="en-US" sz="3600">
                  <a:solidFill>
                    <a:srgbClr val="EF6D42"/>
                  </a:solidFill>
                  <a:latin typeface="Luckiest Guy"/>
                  <a:ea typeface="Luckiest Guy"/>
                  <a:cs typeface="Luckiest Guy"/>
                  <a:sym typeface="Luckiest Guy"/>
                </a:rPr>
                <a:t>form of the verbs.</a:t>
              </a:r>
              <a:endParaRPr sz="1200"/>
            </a:p>
          </p:txBody>
        </p:sp>
      </p:grpSp>
      <p:sp>
        <p:nvSpPr>
          <p:cNvPr id="186" name="Google Shape;186;p6"/>
          <p:cNvSpPr txBox="1"/>
          <p:nvPr/>
        </p:nvSpPr>
        <p:spPr>
          <a:xfrm>
            <a:off x="7874000" y="1471097"/>
            <a:ext cx="4216400" cy="1046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133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rPr>
              <a:t>every month (a regular action)</a:t>
            </a:r>
            <a:endParaRPr sz="1200"/>
          </a:p>
          <a:p>
            <a:r>
              <a:rPr lang="en-US" sz="2133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My brother and I = We</a:t>
            </a:r>
            <a:endParaRPr sz="1200"/>
          </a:p>
          <a:p>
            <a:r>
              <a:rPr lang="en-US" sz="2133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(+) I/ you/ we/ they + V</a:t>
            </a:r>
            <a:endParaRPr sz="1200"/>
          </a:p>
        </p:txBody>
      </p:sp>
      <p:sp>
        <p:nvSpPr>
          <p:cNvPr id="187" name="Google Shape;187;p6"/>
          <p:cNvSpPr txBox="1"/>
          <p:nvPr/>
        </p:nvSpPr>
        <p:spPr>
          <a:xfrm>
            <a:off x="4673600" y="1555155"/>
            <a:ext cx="1219200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build</a:t>
            </a:r>
            <a:endParaRPr sz="1200"/>
          </a:p>
        </p:txBody>
      </p:sp>
      <p:sp>
        <p:nvSpPr>
          <p:cNvPr id="188" name="Google Shape;188;p6"/>
          <p:cNvSpPr txBox="1"/>
          <p:nvPr/>
        </p:nvSpPr>
        <p:spPr>
          <a:xfrm>
            <a:off x="7874000" y="2680579"/>
            <a:ext cx="4318000" cy="1025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rPr>
              <a:t>in her free time (a regular action)</a:t>
            </a:r>
            <a:endParaRPr sz="1200"/>
          </a:p>
          <a:p>
            <a:r>
              <a:rPr lang="en-US" sz="2133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Lan = She</a:t>
            </a:r>
            <a:endParaRPr sz="1200"/>
          </a:p>
          <a:p>
            <a:r>
              <a:rPr lang="en-US" sz="2133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(?) Wh- + does + he/she/it + V?</a:t>
            </a:r>
            <a:endParaRPr sz="1200"/>
          </a:p>
        </p:txBody>
      </p:sp>
      <p:sp>
        <p:nvSpPr>
          <p:cNvPr id="189" name="Google Shape;189;p6"/>
          <p:cNvSpPr txBox="1"/>
          <p:nvPr/>
        </p:nvSpPr>
        <p:spPr>
          <a:xfrm>
            <a:off x="1752600" y="2661535"/>
            <a:ext cx="1219200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does</a:t>
            </a:r>
            <a:endParaRPr sz="1200"/>
          </a:p>
        </p:txBody>
      </p:sp>
      <p:sp>
        <p:nvSpPr>
          <p:cNvPr id="190" name="Google Shape;190;p6"/>
          <p:cNvSpPr txBox="1"/>
          <p:nvPr/>
        </p:nvSpPr>
        <p:spPr>
          <a:xfrm>
            <a:off x="4851400" y="2661535"/>
            <a:ext cx="635000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do</a:t>
            </a:r>
            <a:endParaRPr sz="1200"/>
          </a:p>
        </p:txBody>
      </p:sp>
      <p:sp>
        <p:nvSpPr>
          <p:cNvPr id="191" name="Google Shape;191;p6"/>
          <p:cNvSpPr txBox="1"/>
          <p:nvPr/>
        </p:nvSpPr>
        <p:spPr>
          <a:xfrm>
            <a:off x="7874000" y="3842578"/>
            <a:ext cx="4318000" cy="697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rPr>
              <a:t>every Tuesday (a regular action)</a:t>
            </a:r>
            <a:endParaRPr sz="1200"/>
          </a:p>
          <a:p>
            <a:r>
              <a:rPr lang="en-US" sz="2133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(+) I/ you/ we/ they + V</a:t>
            </a:r>
            <a:endParaRPr sz="1200"/>
          </a:p>
        </p:txBody>
      </p:sp>
      <p:sp>
        <p:nvSpPr>
          <p:cNvPr id="192" name="Google Shape;192;p6"/>
          <p:cNvSpPr txBox="1"/>
          <p:nvPr/>
        </p:nvSpPr>
        <p:spPr>
          <a:xfrm>
            <a:off x="2225041" y="3769876"/>
            <a:ext cx="1219200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have</a:t>
            </a:r>
            <a:endParaRPr sz="1200"/>
          </a:p>
        </p:txBody>
      </p:sp>
      <p:sp>
        <p:nvSpPr>
          <p:cNvPr id="193" name="Google Shape;193;p6"/>
          <p:cNvSpPr txBox="1"/>
          <p:nvPr/>
        </p:nvSpPr>
        <p:spPr>
          <a:xfrm>
            <a:off x="7874000" y="4770994"/>
            <a:ext cx="4318000" cy="717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133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Mark = he</a:t>
            </a:r>
            <a:endParaRPr sz="1200"/>
          </a:p>
          <a:p>
            <a:r>
              <a:rPr lang="en-US" sz="2133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(-) He/She/It + doesn’t V</a:t>
            </a:r>
            <a:endParaRPr sz="1200"/>
          </a:p>
        </p:txBody>
      </p:sp>
      <p:sp>
        <p:nvSpPr>
          <p:cNvPr id="194" name="Google Shape;194;p6"/>
          <p:cNvSpPr txBox="1"/>
          <p:nvPr/>
        </p:nvSpPr>
        <p:spPr>
          <a:xfrm>
            <a:off x="3088640" y="4894105"/>
            <a:ext cx="1991361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doesn’t like</a:t>
            </a:r>
            <a:endParaRPr sz="1200"/>
          </a:p>
        </p:txBody>
      </p:sp>
      <p:sp>
        <p:nvSpPr>
          <p:cNvPr id="195" name="Google Shape;195;p6"/>
          <p:cNvSpPr txBox="1"/>
          <p:nvPr/>
        </p:nvSpPr>
        <p:spPr>
          <a:xfrm>
            <a:off x="7874000" y="5685168"/>
            <a:ext cx="4318000" cy="1005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rPr>
              <a:t>start … at … (timetable)</a:t>
            </a:r>
            <a:endParaRPr sz="1200"/>
          </a:p>
          <a:p>
            <a:r>
              <a:rPr lang="en-US" sz="2000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lesson = it</a:t>
            </a:r>
            <a:endParaRPr sz="1200"/>
          </a:p>
          <a:p>
            <a:r>
              <a:rPr lang="en-US" sz="2133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(?) Does + he/she/ it + V?</a:t>
            </a:r>
            <a:endParaRPr sz="1200"/>
          </a:p>
        </p:txBody>
      </p:sp>
      <p:sp>
        <p:nvSpPr>
          <p:cNvPr id="196" name="Google Shape;196;p6"/>
          <p:cNvSpPr txBox="1"/>
          <p:nvPr/>
        </p:nvSpPr>
        <p:spPr>
          <a:xfrm>
            <a:off x="756920" y="5570868"/>
            <a:ext cx="1066801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Does</a:t>
            </a:r>
            <a:endParaRPr sz="1200"/>
          </a:p>
        </p:txBody>
      </p:sp>
      <p:sp>
        <p:nvSpPr>
          <p:cNvPr id="197" name="Google Shape;197;p6"/>
          <p:cNvSpPr txBox="1"/>
          <p:nvPr/>
        </p:nvSpPr>
        <p:spPr>
          <a:xfrm>
            <a:off x="6609079" y="5613810"/>
            <a:ext cx="1066801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start</a:t>
            </a:r>
            <a:endParaRPr sz="1200"/>
          </a:p>
        </p:txBody>
      </p:sp>
    </p:spTree>
    <p:extLst>
      <p:ext uri="{BB962C8B-B14F-4D97-AF65-F5344CB8AC3E}">
        <p14:creationId xmlns:p14="http://schemas.microsoft.com/office/powerpoint/2010/main" val="2872556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7"/>
          <p:cNvSpPr/>
          <p:nvPr/>
        </p:nvSpPr>
        <p:spPr>
          <a:xfrm>
            <a:off x="6096000" y="1397000"/>
            <a:ext cx="1270000" cy="35560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7"/>
          <p:cNvSpPr/>
          <p:nvPr/>
        </p:nvSpPr>
        <p:spPr>
          <a:xfrm>
            <a:off x="7508240" y="1397000"/>
            <a:ext cx="619760" cy="35560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7"/>
          <p:cNvSpPr/>
          <p:nvPr/>
        </p:nvSpPr>
        <p:spPr>
          <a:xfrm>
            <a:off x="328815" y="2021324"/>
            <a:ext cx="677025" cy="35560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7"/>
          <p:cNvSpPr/>
          <p:nvPr/>
        </p:nvSpPr>
        <p:spPr>
          <a:xfrm>
            <a:off x="5842000" y="2021324"/>
            <a:ext cx="508000" cy="35560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7"/>
          <p:cNvSpPr/>
          <p:nvPr/>
        </p:nvSpPr>
        <p:spPr>
          <a:xfrm>
            <a:off x="318655" y="3251199"/>
            <a:ext cx="3135745" cy="369095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7"/>
          <p:cNvSpPr/>
          <p:nvPr/>
        </p:nvSpPr>
        <p:spPr>
          <a:xfrm>
            <a:off x="5842000" y="3865840"/>
            <a:ext cx="914400" cy="32516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7"/>
          <p:cNvSpPr/>
          <p:nvPr/>
        </p:nvSpPr>
        <p:spPr>
          <a:xfrm>
            <a:off x="1334655" y="5054600"/>
            <a:ext cx="1103745" cy="391327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7"/>
          <p:cNvSpPr/>
          <p:nvPr/>
        </p:nvSpPr>
        <p:spPr>
          <a:xfrm>
            <a:off x="5914044" y="5054600"/>
            <a:ext cx="971665" cy="325160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7"/>
          <p:cNvSpPr/>
          <p:nvPr/>
        </p:nvSpPr>
        <p:spPr>
          <a:xfrm>
            <a:off x="6908800" y="5054600"/>
            <a:ext cx="203200" cy="344746"/>
          </a:xfrm>
          <a:prstGeom prst="rect">
            <a:avLst/>
          </a:prstGeom>
          <a:solidFill>
            <a:srgbClr val="FEB947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7"/>
          <p:cNvSpPr txBox="1"/>
          <p:nvPr/>
        </p:nvSpPr>
        <p:spPr>
          <a:xfrm>
            <a:off x="328815" y="135949"/>
            <a:ext cx="1168400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3600">
                <a:solidFill>
                  <a:srgbClr val="EF6D42"/>
                </a:solidFill>
                <a:latin typeface="Luckiest Guy"/>
                <a:ea typeface="Luckiest Guy"/>
                <a:cs typeface="Luckiest Guy"/>
                <a:sym typeface="Luckiest Guy"/>
              </a:rPr>
              <a:t>Ex3: (P.12) Fill in each blank with the correct form of the verb in brackets. </a:t>
            </a:r>
            <a:endParaRPr sz="1200"/>
          </a:p>
        </p:txBody>
      </p:sp>
      <p:sp>
        <p:nvSpPr>
          <p:cNvPr id="212" name="Google Shape;212;p7"/>
          <p:cNvSpPr/>
          <p:nvPr/>
        </p:nvSpPr>
        <p:spPr>
          <a:xfrm>
            <a:off x="304800" y="1256506"/>
            <a:ext cx="7823200" cy="5372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My family members have different hobbies. My dad (1. enjoy) _____ gardening. He (2. spend) _____ two hours in our garden every day. My mum and sister (3. not like) _____ gardening, but they love cooking. They (4. go) _____ to a cooking class every Sunday. Their lesson (5. begin) _____ at 9 a.m. I (6. not enjoy) _______ cooking, and I cannot cook very well. </a:t>
            </a:r>
            <a:endParaRPr sz="1200"/>
          </a:p>
        </p:txBody>
      </p:sp>
      <p:sp>
        <p:nvSpPr>
          <p:cNvPr id="213" name="Google Shape;213;p7"/>
          <p:cNvSpPr txBox="1"/>
          <p:nvPr/>
        </p:nvSpPr>
        <p:spPr>
          <a:xfrm>
            <a:off x="8188873" y="1349415"/>
            <a:ext cx="3982807" cy="717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133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My dad = He</a:t>
            </a:r>
            <a:endParaRPr sz="1200"/>
          </a:p>
          <a:p>
            <a:r>
              <a:rPr lang="en-US" sz="2133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(+) He/She/ It + Vs/es</a:t>
            </a:r>
            <a:endParaRPr sz="1200"/>
          </a:p>
        </p:txBody>
      </p:sp>
      <p:sp>
        <p:nvSpPr>
          <p:cNvPr id="214" name="Google Shape;214;p7"/>
          <p:cNvSpPr txBox="1"/>
          <p:nvPr/>
        </p:nvSpPr>
        <p:spPr>
          <a:xfrm>
            <a:off x="2641600" y="1905000"/>
            <a:ext cx="1219200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enjoys</a:t>
            </a:r>
            <a:endParaRPr sz="1200"/>
          </a:p>
        </p:txBody>
      </p:sp>
      <p:sp>
        <p:nvSpPr>
          <p:cNvPr id="215" name="Google Shape;215;p7"/>
          <p:cNvSpPr txBox="1"/>
          <p:nvPr/>
        </p:nvSpPr>
        <p:spPr>
          <a:xfrm>
            <a:off x="338975" y="2499876"/>
            <a:ext cx="1371600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spends</a:t>
            </a:r>
            <a:endParaRPr sz="1200"/>
          </a:p>
        </p:txBody>
      </p:sp>
      <p:sp>
        <p:nvSpPr>
          <p:cNvPr id="216" name="Google Shape;216;p7"/>
          <p:cNvSpPr txBox="1"/>
          <p:nvPr/>
        </p:nvSpPr>
        <p:spPr>
          <a:xfrm>
            <a:off x="8188873" y="2819400"/>
            <a:ext cx="3982807" cy="717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133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My mom and sister = they</a:t>
            </a:r>
            <a:endParaRPr sz="1200"/>
          </a:p>
          <a:p>
            <a:r>
              <a:rPr lang="en-US" sz="2133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(-) I/ you/ we/ they + don’t V</a:t>
            </a:r>
            <a:endParaRPr sz="1200"/>
          </a:p>
        </p:txBody>
      </p:sp>
      <p:sp>
        <p:nvSpPr>
          <p:cNvPr id="217" name="Google Shape;217;p7"/>
          <p:cNvSpPr txBox="1"/>
          <p:nvPr/>
        </p:nvSpPr>
        <p:spPr>
          <a:xfrm>
            <a:off x="5384800" y="3136106"/>
            <a:ext cx="2123440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don’t like</a:t>
            </a:r>
            <a:endParaRPr sz="1200"/>
          </a:p>
        </p:txBody>
      </p:sp>
      <p:sp>
        <p:nvSpPr>
          <p:cNvPr id="218" name="Google Shape;218;p7"/>
          <p:cNvSpPr txBox="1"/>
          <p:nvPr/>
        </p:nvSpPr>
        <p:spPr>
          <a:xfrm>
            <a:off x="8188873" y="3845560"/>
            <a:ext cx="3982807" cy="389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133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(+) I/ you/ we/ they + V</a:t>
            </a:r>
            <a:endParaRPr sz="1200"/>
          </a:p>
        </p:txBody>
      </p:sp>
      <p:sp>
        <p:nvSpPr>
          <p:cNvPr id="219" name="Google Shape;219;p7"/>
          <p:cNvSpPr txBox="1"/>
          <p:nvPr/>
        </p:nvSpPr>
        <p:spPr>
          <a:xfrm>
            <a:off x="328815" y="4324131"/>
            <a:ext cx="1016000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go</a:t>
            </a:r>
            <a:endParaRPr sz="1200"/>
          </a:p>
        </p:txBody>
      </p:sp>
      <p:sp>
        <p:nvSpPr>
          <p:cNvPr id="220" name="Google Shape;220;p7"/>
          <p:cNvSpPr txBox="1"/>
          <p:nvPr/>
        </p:nvSpPr>
        <p:spPr>
          <a:xfrm>
            <a:off x="8151091" y="4912757"/>
            <a:ext cx="4599709" cy="697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000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lesson = it</a:t>
            </a:r>
            <a:endParaRPr sz="1200"/>
          </a:p>
          <a:p>
            <a:r>
              <a:rPr lang="en-US" sz="2133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(+) He/She/ It + Vs/es</a:t>
            </a:r>
            <a:endParaRPr sz="1200"/>
          </a:p>
        </p:txBody>
      </p:sp>
      <p:sp>
        <p:nvSpPr>
          <p:cNvPr id="221" name="Google Shape;221;p7"/>
          <p:cNvSpPr txBox="1"/>
          <p:nvPr/>
        </p:nvSpPr>
        <p:spPr>
          <a:xfrm>
            <a:off x="4169295" y="4927422"/>
            <a:ext cx="1280160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begins</a:t>
            </a:r>
            <a:endParaRPr sz="1200"/>
          </a:p>
        </p:txBody>
      </p:sp>
      <p:sp>
        <p:nvSpPr>
          <p:cNvPr id="222" name="Google Shape;222;p7"/>
          <p:cNvSpPr txBox="1"/>
          <p:nvPr/>
        </p:nvSpPr>
        <p:spPr>
          <a:xfrm>
            <a:off x="8188873" y="5625624"/>
            <a:ext cx="3982807" cy="389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133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(-) I/ you/ we/ they + don’t V</a:t>
            </a:r>
            <a:endParaRPr sz="1200"/>
          </a:p>
        </p:txBody>
      </p:sp>
      <p:sp>
        <p:nvSpPr>
          <p:cNvPr id="223" name="Google Shape;223;p7"/>
          <p:cNvSpPr txBox="1"/>
          <p:nvPr/>
        </p:nvSpPr>
        <p:spPr>
          <a:xfrm>
            <a:off x="2056015" y="5555418"/>
            <a:ext cx="2123440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don’t enjoy</a:t>
            </a:r>
            <a:endParaRPr sz="1200"/>
          </a:p>
        </p:txBody>
      </p:sp>
    </p:spTree>
    <p:extLst>
      <p:ext uri="{BB962C8B-B14F-4D97-AF65-F5344CB8AC3E}">
        <p14:creationId xmlns:p14="http://schemas.microsoft.com/office/powerpoint/2010/main" val="107406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8"/>
          <p:cNvSpPr txBox="1"/>
          <p:nvPr/>
        </p:nvSpPr>
        <p:spPr>
          <a:xfrm>
            <a:off x="43411" y="248801"/>
            <a:ext cx="12012815" cy="902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2933">
                <a:solidFill>
                  <a:srgbClr val="EF6D42"/>
                </a:solidFill>
                <a:latin typeface="Luckiest Guy"/>
                <a:ea typeface="Luckiest Guy"/>
                <a:cs typeface="Luckiest Guy"/>
                <a:sym typeface="Luckiest Guy"/>
              </a:rPr>
              <a:t>Ex4: (P.12) Write complete sentences, using the given words and phrases. You may have to change the words or add some.</a:t>
            </a:r>
            <a:endParaRPr sz="1200"/>
          </a:p>
        </p:txBody>
      </p:sp>
      <p:sp>
        <p:nvSpPr>
          <p:cNvPr id="229" name="Google Shape;229;p8"/>
          <p:cNvSpPr/>
          <p:nvPr/>
        </p:nvSpPr>
        <p:spPr>
          <a:xfrm>
            <a:off x="106218" y="1244600"/>
            <a:ext cx="11887200" cy="5372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marL="495325" indent="-495325">
              <a:buClr>
                <a:srgbClr val="285648"/>
              </a:buClr>
              <a:buSzPts val="4000"/>
              <a:buFont typeface="Fredoka One"/>
              <a:buAutoNum type="arabicPeriod"/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sun / set / in / west / every evening. </a:t>
            </a:r>
            <a:endParaRPr sz="1200"/>
          </a:p>
          <a:p>
            <a:pPr>
              <a:spcBef>
                <a:spcPts val="800"/>
              </a:spcBef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__________________________________________</a:t>
            </a:r>
            <a:endParaRPr sz="1200"/>
          </a:p>
          <a:p>
            <a:pPr>
              <a:spcBef>
                <a:spcPts val="800"/>
              </a:spcBef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2. Trang and Minh / play / basketball / every day / after school? </a:t>
            </a:r>
            <a:endParaRPr sz="1200"/>
          </a:p>
          <a:p>
            <a:pPr>
              <a:spcBef>
                <a:spcPts val="800"/>
              </a:spcBef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__________________________________________</a:t>
            </a:r>
            <a:endParaRPr sz="1200"/>
          </a:p>
          <a:p>
            <a:pPr>
              <a:spcBef>
                <a:spcPts val="800"/>
              </a:spcBef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3. flight / from / Ho Chi Minh City / not arrive / at 10.30. </a:t>
            </a:r>
            <a:endParaRPr sz="1200"/>
          </a:p>
          <a:p>
            <a:pPr>
              <a:spcBef>
                <a:spcPts val="800"/>
              </a:spcBef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__________________________________________</a:t>
            </a:r>
            <a:endParaRPr sz="1200"/>
          </a:p>
          <a:p>
            <a:pPr>
              <a:spcBef>
                <a:spcPts val="800"/>
              </a:spcBef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4. our science teacher / start / our lessons / 1 p.m. / on Fridays. </a:t>
            </a:r>
            <a:endParaRPr sz="1200"/>
          </a:p>
          <a:p>
            <a:pPr>
              <a:spcBef>
                <a:spcPts val="800"/>
              </a:spcBef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__________________________________________</a:t>
            </a:r>
            <a:endParaRPr sz="1200"/>
          </a:p>
          <a:p>
            <a:pPr>
              <a:spcBef>
                <a:spcPts val="800"/>
              </a:spcBef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5. you / make / model / at / weekend? </a:t>
            </a:r>
            <a:endParaRPr sz="1200"/>
          </a:p>
          <a:p>
            <a:pPr>
              <a:spcBef>
                <a:spcPts val="800"/>
              </a:spcBef>
            </a:pPr>
            <a:r>
              <a:rPr lang="en-US" sz="2667">
                <a:solidFill>
                  <a:srgbClr val="285648"/>
                </a:solidFill>
                <a:latin typeface="Fredoka One"/>
                <a:ea typeface="Fredoka One"/>
                <a:cs typeface="Fredoka One"/>
                <a:sym typeface="Fredoka One"/>
              </a:rPr>
              <a:t>__________________________________________</a:t>
            </a:r>
            <a:endParaRPr sz="1200"/>
          </a:p>
        </p:txBody>
      </p:sp>
      <p:sp>
        <p:nvSpPr>
          <p:cNvPr id="230" name="Google Shape;230;p8"/>
          <p:cNvSpPr txBox="1"/>
          <p:nvPr/>
        </p:nvSpPr>
        <p:spPr>
          <a:xfrm>
            <a:off x="106218" y="1875552"/>
            <a:ext cx="7482378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The sun sets in the west every morning. </a:t>
            </a:r>
            <a:endParaRPr sz="1200"/>
          </a:p>
        </p:txBody>
      </p:sp>
      <p:sp>
        <p:nvSpPr>
          <p:cNvPr id="231" name="Google Shape;231;p8"/>
          <p:cNvSpPr txBox="1"/>
          <p:nvPr/>
        </p:nvSpPr>
        <p:spPr>
          <a:xfrm>
            <a:off x="106218" y="2900680"/>
            <a:ext cx="10113818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Do Trang and Minh play basketball every day after school?</a:t>
            </a:r>
            <a:endParaRPr sz="1200"/>
          </a:p>
        </p:txBody>
      </p:sp>
      <p:sp>
        <p:nvSpPr>
          <p:cNvPr id="232" name="Google Shape;232;p8"/>
          <p:cNvSpPr txBox="1"/>
          <p:nvPr/>
        </p:nvSpPr>
        <p:spPr>
          <a:xfrm>
            <a:off x="106218" y="3922276"/>
            <a:ext cx="10113818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The flight from Ho Chi Minh City doesn’t arrive at 10.30.</a:t>
            </a:r>
            <a:endParaRPr sz="1200"/>
          </a:p>
        </p:txBody>
      </p:sp>
      <p:sp>
        <p:nvSpPr>
          <p:cNvPr id="233" name="Google Shape;233;p8"/>
          <p:cNvSpPr txBox="1"/>
          <p:nvPr/>
        </p:nvSpPr>
        <p:spPr>
          <a:xfrm>
            <a:off x="106218" y="4917956"/>
            <a:ext cx="10113818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Our Science teacher starts our lesson at 1 p.m. on Fridays.</a:t>
            </a:r>
            <a:endParaRPr sz="1200"/>
          </a:p>
        </p:txBody>
      </p:sp>
      <p:sp>
        <p:nvSpPr>
          <p:cNvPr id="234" name="Google Shape;234;p8"/>
          <p:cNvSpPr txBox="1"/>
          <p:nvPr/>
        </p:nvSpPr>
        <p:spPr>
          <a:xfrm>
            <a:off x="106217" y="5933956"/>
            <a:ext cx="10113818" cy="47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2667">
                <a:solidFill>
                  <a:srgbClr val="EF6D42"/>
                </a:solidFill>
                <a:latin typeface="Fredoka One"/>
                <a:ea typeface="Fredoka One"/>
                <a:cs typeface="Fredoka One"/>
                <a:sym typeface="Fredoka One"/>
              </a:rPr>
              <a:t>Do you make model at the weekend?</a:t>
            </a:r>
            <a:endParaRPr sz="1200"/>
          </a:p>
        </p:txBody>
      </p:sp>
    </p:spTree>
    <p:extLst>
      <p:ext uri="{BB962C8B-B14F-4D97-AF65-F5344CB8AC3E}">
        <p14:creationId xmlns:p14="http://schemas.microsoft.com/office/powerpoint/2010/main" val="255916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939</Words>
  <Application>Microsoft Office PowerPoint</Application>
  <PresentationFormat>Widescreen</PresentationFormat>
  <Paragraphs>139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Arimo</vt:lpstr>
      <vt:lpstr>Calibri</vt:lpstr>
      <vt:lpstr>Calibri Light</vt:lpstr>
      <vt:lpstr>Fredoka One</vt:lpstr>
      <vt:lpstr>Luckiest Guy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</dc:creator>
  <cp:lastModifiedBy>ad</cp:lastModifiedBy>
  <cp:revision>1</cp:revision>
  <dcterms:created xsi:type="dcterms:W3CDTF">2025-12-14T00:52:20Z</dcterms:created>
  <dcterms:modified xsi:type="dcterms:W3CDTF">2025-12-14T00:52:37Z</dcterms:modified>
</cp:coreProperties>
</file>