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#2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7B2F63F-9645-47E4-8DB5-A23939403086}" type="presOf" srcId="{8AE4A381-C505-4165-B0F6-72A547C19C85}" destId="{EF919B30-8E50-4BE5-BFF9-A011BC59CF55}" srcOrd="1" destOrd="0" presId="urn:microsoft.com/office/officeart/2005/8/layout/list1#2"/>
    <dgm:cxn modelId="{02DCE92C-7C08-4B2D-95CA-4EB85E422668}" type="presOf" srcId="{08FBC75F-95AC-4B05-95BF-E110BC13302B}" destId="{667686F2-9BA3-4B10-A5F2-38ECCD6CCAB1}" srcOrd="0" destOrd="0" presId="urn:microsoft.com/office/officeart/2005/8/layout/list1#2"/>
    <dgm:cxn modelId="{845812C7-FA87-427A-B813-9574F110DC04}" type="presOf" srcId="{08FBC75F-95AC-4B05-95BF-E110BC13302B}" destId="{B45E6B02-74BC-4456-B7B1-4DD6C1455987}" srcOrd="1" destOrd="0" presId="urn:microsoft.com/office/officeart/2005/8/layout/list1#2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8FD991A-F304-403B-A9F6-88FA962940AB}" type="presOf" srcId="{8AE4A381-C505-4165-B0F6-72A547C19C85}" destId="{39089052-8674-4477-9BFB-07FBFFFFD8C8}" srcOrd="0" destOrd="0" presId="urn:microsoft.com/office/officeart/2005/8/layout/list1#2"/>
    <dgm:cxn modelId="{64A762E8-C34F-456B-8581-A49278B2E987}" type="presParOf" srcId="{BEBFA14B-9B40-4103-84A4-38ECEF66E937}" destId="{65BDE73A-EF1C-4F0B-B738-EC9506EC3EB6}" srcOrd="0" destOrd="0" presId="urn:microsoft.com/office/officeart/2005/8/layout/list1#2"/>
    <dgm:cxn modelId="{767016BD-0773-4DBA-A702-578893F5C8C6}" type="presParOf" srcId="{65BDE73A-EF1C-4F0B-B738-EC9506EC3EB6}" destId="{39089052-8674-4477-9BFB-07FBFFFFD8C8}" srcOrd="0" destOrd="0" presId="urn:microsoft.com/office/officeart/2005/8/layout/list1#2"/>
    <dgm:cxn modelId="{B5635B0E-B774-4620-8203-32FB89D769E1}" type="presParOf" srcId="{65BDE73A-EF1C-4F0B-B738-EC9506EC3EB6}" destId="{EF919B30-8E50-4BE5-BFF9-A011BC59CF55}" srcOrd="1" destOrd="0" presId="urn:microsoft.com/office/officeart/2005/8/layout/list1#2"/>
    <dgm:cxn modelId="{00EC307B-2660-4DC9-8AB5-B060D3CB4081}" type="presParOf" srcId="{BEBFA14B-9B40-4103-84A4-38ECEF66E937}" destId="{F8662491-2000-4CC6-BEEC-D1859AFD2268}" srcOrd="1" destOrd="0" presId="urn:microsoft.com/office/officeart/2005/8/layout/list1#2"/>
    <dgm:cxn modelId="{2882BB02-32C3-4FA7-8843-43CBE849BB80}" type="presParOf" srcId="{BEBFA14B-9B40-4103-84A4-38ECEF66E937}" destId="{E928C619-1DE9-419E-A5FA-3C9A247B8E43}" srcOrd="2" destOrd="0" presId="urn:microsoft.com/office/officeart/2005/8/layout/list1#2"/>
    <dgm:cxn modelId="{A4545D73-5073-4D53-946E-058D977FCCF9}" type="presParOf" srcId="{BEBFA14B-9B40-4103-84A4-38ECEF66E937}" destId="{39270468-BD01-4F24-9A98-60E7CF789B54}" srcOrd="3" destOrd="0" presId="urn:microsoft.com/office/officeart/2005/8/layout/list1#2"/>
    <dgm:cxn modelId="{064462A8-E925-4AAB-9371-9830CC74C98B}" type="presParOf" srcId="{BEBFA14B-9B40-4103-84A4-38ECEF66E937}" destId="{5A649B72-39A4-4A84-8236-B0BF3AC76109}" srcOrd="4" destOrd="0" presId="urn:microsoft.com/office/officeart/2005/8/layout/list1#2"/>
    <dgm:cxn modelId="{91A1ED70-0CB5-4402-9D58-297C1232CFA6}" type="presParOf" srcId="{5A649B72-39A4-4A84-8236-B0BF3AC76109}" destId="{667686F2-9BA3-4B10-A5F2-38ECCD6CCAB1}" srcOrd="0" destOrd="0" presId="urn:microsoft.com/office/officeart/2005/8/layout/list1#2"/>
    <dgm:cxn modelId="{7953B240-AB5C-483A-83DB-E14E9A6C0CCC}" type="presParOf" srcId="{5A649B72-39A4-4A84-8236-B0BF3AC76109}" destId="{B45E6B02-74BC-4456-B7B1-4DD6C1455987}" srcOrd="1" destOrd="0" presId="urn:microsoft.com/office/officeart/2005/8/layout/list1#2"/>
    <dgm:cxn modelId="{C1133983-7191-4B8B-8C66-5428C70D2064}" type="presParOf" srcId="{BEBFA14B-9B40-4103-84A4-38ECEF66E937}" destId="{22519622-4D32-44DB-990E-774C307AAEA0}" srcOrd="5" destOrd="0" presId="urn:microsoft.com/office/officeart/2005/8/layout/list1#2"/>
    <dgm:cxn modelId="{DD35DB71-DEEC-48A4-9BF5-E6BD4FADCFED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8C08B-8A46-4EDA-B5B4-2F9A9213E2BD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9D181-D9F1-42AA-BCB5-47155C3B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4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1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1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0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4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0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14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6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6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2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7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6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1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3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7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1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7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9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0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1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DCF8-9AD5-4375-B9AC-81DD064E23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875C-EA06-4C23-AB9F-E5BC07EB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7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5.mp3"/><Relationship Id="rId12" Type="http://schemas.openxmlformats.org/officeDocument/2006/relationships/notesSlide" Target="../notesSlides/notes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4.mp3"/><Relationship Id="rId4" Type="http://schemas.openxmlformats.org/officeDocument/2006/relationships/audio" Target="../media/media2.mp3"/><Relationship Id="rId9" Type="http://schemas.microsoft.com/office/2007/relationships/media" Target="../media/media4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02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72094" y="1363287"/>
          <a:ext cx="10436256" cy="47826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07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60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communal house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kəˈmjuːnəl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haʊs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rông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nhà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sinh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hoạt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đồng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minority (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maɪ</a:t>
                      </a:r>
                      <a:r>
                        <a:rPr lang="en-US" sz="250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ˈ</a:t>
                      </a:r>
                      <a:r>
                        <a:rPr lang="en-US" sz="25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nɔːrəti/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dân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tộc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thiểu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livestock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laɪvstɒk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gia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súc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raise (v)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reiz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chăn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nuôi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50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gong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/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ɡɒŋ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cồng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chiêng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193013"/>
            <a:ext cx="609600" cy="609600"/>
          </a:xfrm>
          <a:prstGeom prst="rect">
            <a:avLst/>
          </a:prstGeom>
        </p:spPr>
      </p:pic>
      <p:pic>
        <p:nvPicPr>
          <p:cNvPr id="13" name="minority__gb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2979259"/>
            <a:ext cx="609600" cy="609600"/>
          </a:xfrm>
          <a:prstGeom prst="rect">
            <a:avLst/>
          </a:prstGeom>
        </p:spPr>
      </p:pic>
      <p:pic>
        <p:nvPicPr>
          <p:cNvPr id="14" name="livestock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3765505"/>
            <a:ext cx="609600" cy="609600"/>
          </a:xfrm>
          <a:prstGeom prst="rect">
            <a:avLst/>
          </a:prstGeom>
        </p:spPr>
      </p:pic>
      <p:pic>
        <p:nvPicPr>
          <p:cNvPr id="2" name="raise__gb_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4551751"/>
            <a:ext cx="609600" cy="609600"/>
          </a:xfrm>
          <a:prstGeom prst="rect">
            <a:avLst/>
          </a:prstGeom>
        </p:spPr>
      </p:pic>
      <p:pic>
        <p:nvPicPr>
          <p:cNvPr id="3" name="gong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4832" y="5401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06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2-Point Star 1"/>
          <p:cNvSpPr/>
          <p:nvPr/>
        </p:nvSpPr>
        <p:spPr>
          <a:xfrm>
            <a:off x="159580" y="1026908"/>
            <a:ext cx="4813069" cy="2856230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Communal house </a:t>
            </a:r>
          </a:p>
        </p:txBody>
      </p:sp>
      <p:sp>
        <p:nvSpPr>
          <p:cNvPr id="7" name="12-Point Star 6"/>
          <p:cNvSpPr/>
          <p:nvPr/>
        </p:nvSpPr>
        <p:spPr>
          <a:xfrm>
            <a:off x="7991059" y="1075689"/>
            <a:ext cx="4073236" cy="2378976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Livestock</a:t>
            </a:r>
          </a:p>
        </p:txBody>
      </p:sp>
      <p:sp>
        <p:nvSpPr>
          <p:cNvPr id="8" name="12-Point Star 7"/>
          <p:cNvSpPr/>
          <p:nvPr/>
        </p:nvSpPr>
        <p:spPr>
          <a:xfrm>
            <a:off x="8501392" y="4318839"/>
            <a:ext cx="3309731" cy="2176670"/>
          </a:xfrm>
          <a:prstGeom prst="star1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Gong</a:t>
            </a:r>
            <a:endParaRPr lang="en-US" sz="2500" b="1" dirty="0"/>
          </a:p>
        </p:txBody>
      </p:sp>
      <p:sp>
        <p:nvSpPr>
          <p:cNvPr id="9" name="12-Point Star 8"/>
          <p:cNvSpPr/>
          <p:nvPr/>
        </p:nvSpPr>
        <p:spPr>
          <a:xfrm>
            <a:off x="499767" y="4479474"/>
            <a:ext cx="3309731" cy="217667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Raise</a:t>
            </a:r>
            <a:endParaRPr lang="en-US" sz="2500" b="1" dirty="0"/>
          </a:p>
        </p:txBody>
      </p:sp>
      <p:sp>
        <p:nvSpPr>
          <p:cNvPr id="10" name="12-Point Star 9"/>
          <p:cNvSpPr/>
          <p:nvPr/>
        </p:nvSpPr>
        <p:spPr>
          <a:xfrm>
            <a:off x="4341543" y="3130563"/>
            <a:ext cx="3906678" cy="2463458"/>
          </a:xfrm>
          <a:prstGeom prst="star12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Minority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83381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6644" y="5368513"/>
            <a:ext cx="315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w</a:t>
            </a:r>
            <a:r>
              <a:rPr lang="en-US" sz="3200" b="1" dirty="0" smtClean="0">
                <a:solidFill>
                  <a:srgbClr val="EF4B66"/>
                </a:solidFill>
              </a:rPr>
              <a:t>ooden statue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EF4B66"/>
                </a:solidFill>
              </a:rPr>
              <a:t>Rong</a:t>
            </a:r>
            <a:r>
              <a:rPr lang="en-US" sz="3200" b="1" dirty="0" smtClean="0">
                <a:solidFill>
                  <a:srgbClr val="EF4B66"/>
                </a:solidFill>
              </a:rPr>
              <a:t> house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892613" y="2468449"/>
            <a:ext cx="2795587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328642" y="2468449"/>
            <a:ext cx="279558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72261" y="5522401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2. __________________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63598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240" y="1565910"/>
            <a:ext cx="10885805" cy="89154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house                            weaving                      	terraced fields</a:t>
            </a:r>
          </a:p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gong                                      bamboo flute              	wooden statue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3022" y="5410077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weaving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3" y="5383366"/>
            <a:ext cx="2793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bamboo flute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439874"/>
            <a:ext cx="27813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439874"/>
            <a:ext cx="3164318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889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328642" y="5446719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6._</a:t>
            </a:r>
            <a:r>
              <a:rPr lang="en-US" sz="2200" i="1" dirty="0" smtClean="0"/>
              <a:t>_____</a:t>
            </a:r>
            <a:r>
              <a:rPr lang="en-US" sz="2200" dirty="0" smtClean="0"/>
              <a:t>_____________</a:t>
            </a:r>
            <a:endParaRPr lang="en-US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59385" y="957810"/>
            <a:ext cx="111839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a word or phrase from the box under each </a:t>
            </a:r>
            <a:r>
              <a:rPr lang="en-US" sz="2600" b="1" dirty="0" smtClean="0"/>
              <a:t>picture.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5657" y="1566010"/>
            <a:ext cx="867686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FFFF00"/>
                </a:solidFill>
                <a:latin typeface="ChronicaPro-Book"/>
              </a:rPr>
              <a:t>Rong</a:t>
            </a:r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 house                          weaving                      	terraced fields</a:t>
            </a:r>
          </a:p>
          <a:p>
            <a:r>
              <a:rPr lang="en-US" sz="2000" b="1" dirty="0" smtClean="0">
                <a:solidFill>
                  <a:srgbClr val="FFFF00"/>
                </a:solidFill>
                <a:latin typeface="ChronicaPro-Book"/>
              </a:rPr>
              <a:t>gong                                      bamboo flute              	wooden statue</a:t>
            </a:r>
            <a:endParaRPr lang="en-US" sz="20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662" y="5476287"/>
            <a:ext cx="3209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5.___________________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2429048" y="5292831"/>
            <a:ext cx="245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gong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9394" y="5383366"/>
            <a:ext cx="297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terraced fields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53556" y="94819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947" y="836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939674" y="2559882"/>
            <a:ext cx="3041873" cy="276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7328642" y="2620849"/>
            <a:ext cx="3041874" cy="27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168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4" name="Table 8"/>
          <p:cNvGraphicFramePr>
            <a:graphicFrameLocks noGrp="1"/>
          </p:cNvGraphicFramePr>
          <p:nvPr/>
        </p:nvGraphicFramePr>
        <p:xfrm>
          <a:off x="337931" y="1797296"/>
          <a:ext cx="11529442" cy="569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9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54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the animals we keep on a farm like cows and sheep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1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b. a large room for community activities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c. a group smaller in size than other groups in the same country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3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d. a traditional musical instrument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39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2600" dirty="0" smtClean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60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e. work like growing, watering,</a:t>
                      </a:r>
                      <a:r>
                        <a:rPr lang="en-US" sz="2600" baseline="0" dirty="0" smtClean="0">
                          <a:latin typeface=".VnArial Narrow" panose="020B7200000000000000" pitchFamily="34" charset="0"/>
                          <a:cs typeface="Times New Roman" panose="02020603050405020304" pitchFamily="18" charset="0"/>
                        </a:rPr>
                        <a:t> weeding, and harvesting</a:t>
                      </a:r>
                      <a:endParaRPr lang="en-US" sz="2600" dirty="0">
                        <a:latin typeface=".VnArial Narrow" panose="020B72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89673" y="1145442"/>
            <a:ext cx="912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words and phrases with their meanings.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66" y="2474843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1. minority group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063" y="3383222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2. livestock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063" y="4194815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3. gardening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063" y="4944009"/>
            <a:ext cx="2802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4. gong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2" y="5528035"/>
            <a:ext cx="280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5. communal house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068" y="12087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486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3213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22409 0.2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2409 -0.1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903 L 0.23607 0.3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05926 L 0.22734 0.05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22409 -0.349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852534"/>
            <a:ext cx="11355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It’s </a:t>
            </a:r>
            <a:r>
              <a:rPr lang="en-US" sz="3200" dirty="0"/>
              <a:t>interesting to learn about the </a:t>
            </a:r>
            <a:r>
              <a:rPr lang="en-US" sz="3200" dirty="0" smtClean="0"/>
              <a:t>_______________ </a:t>
            </a:r>
            <a:r>
              <a:rPr lang="en-US" sz="3200" dirty="0"/>
              <a:t>of an ethnic group’s </a:t>
            </a:r>
            <a:r>
              <a:rPr lang="en-US" sz="3200" dirty="0" smtClean="0"/>
              <a:t>traditional </a:t>
            </a:r>
            <a:r>
              <a:rPr lang="en-US" sz="3200" dirty="0"/>
              <a:t>culture.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2. Most mountain girls know how to </a:t>
            </a:r>
            <a:r>
              <a:rPr lang="en-US" sz="3200" dirty="0" smtClean="0"/>
              <a:t>______ </a:t>
            </a:r>
            <a:r>
              <a:rPr lang="en-US" sz="3200" dirty="0"/>
              <a:t>clothing.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/>
              <a:t>3. The Cham in </a:t>
            </a:r>
            <a:r>
              <a:rPr lang="en-US" sz="3200" dirty="0" err="1"/>
              <a:t>Ninh</a:t>
            </a:r>
            <a:r>
              <a:rPr lang="en-US" sz="3200" dirty="0"/>
              <a:t> </a:t>
            </a:r>
            <a:r>
              <a:rPr lang="en-US" sz="3200" dirty="0" err="1"/>
              <a:t>Thuan</a:t>
            </a:r>
            <a:r>
              <a:rPr lang="en-US" sz="3200" dirty="0"/>
              <a:t> </a:t>
            </a:r>
            <a:r>
              <a:rPr lang="en-US" sz="3200" dirty="0" smtClean="0"/>
              <a:t>_____ </a:t>
            </a:r>
            <a:r>
              <a:rPr lang="en-US" sz="3200" dirty="0"/>
              <a:t>sheep and cows.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938" y="2840930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unique features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7613" y="4347453"/>
            <a:ext cx="144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weave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6104" y="5314747"/>
            <a:ext cx="120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raise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2467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5613" y="1188842"/>
            <a:ext cx="109452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7382" y="2709659"/>
            <a:ext cx="113550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A _______________ is for community meetings and events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5. There are fewer </a:t>
            </a:r>
            <a:r>
              <a:rPr lang="en-US" sz="3200" dirty="0" err="1"/>
              <a:t>Nung</a:t>
            </a:r>
            <a:r>
              <a:rPr lang="en-US" sz="3200" dirty="0"/>
              <a:t> than </a:t>
            </a:r>
            <a:r>
              <a:rPr lang="en-US" sz="3200" dirty="0" err="1"/>
              <a:t>Kinh</a:t>
            </a:r>
            <a:r>
              <a:rPr lang="en-US" sz="3200" dirty="0"/>
              <a:t>, so they are an ethnic </a:t>
            </a:r>
            <a:r>
              <a:rPr lang="en-US" sz="3200" dirty="0" smtClean="0"/>
              <a:t>______________.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6. Children in both the lowlands and highlands help raise their family’s _________.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70269" y="1681285"/>
            <a:ext cx="9667635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communal house		unique features		minority group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raise				weave			livestock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269" y="2709659"/>
            <a:ext cx="328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92" y="4204678"/>
            <a:ext cx="279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minority group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5963" y="5645234"/>
            <a:ext cx="1831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livestock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3007" y="11888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50" y="1066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4265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29409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/k/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5"/>
          <p:cNvGraphicFramePr>
            <a:graphicFrameLocks noGrp="1"/>
          </p:cNvGraphicFramePr>
          <p:nvPr/>
        </p:nvGraphicFramePr>
        <p:xfrm>
          <a:off x="2988877" y="2124310"/>
          <a:ext cx="6880680" cy="4170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4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2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/k/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/g/</a:t>
                      </a:r>
                      <a:endParaRPr lang="en-US" sz="40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22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ultural</a:t>
                      </a:r>
                      <a:endParaRPr lang="en-US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ommunal</a:t>
                      </a:r>
                      <a:endParaRPr lang="en-US" sz="28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overloo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8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ong</a:t>
                      </a:r>
                      <a:endParaRPr lang="en-US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arden</a:t>
                      </a:r>
                      <a:endParaRPr lang="en-US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athering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en-US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</a:t>
                      </a:r>
                      <a:r>
                        <a:rPr lang="en-US" sz="28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183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Track 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066" y="228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9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447" y="1329458"/>
            <a:ext cx="1064987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The </a:t>
            </a:r>
            <a:r>
              <a:rPr lang="en-US" sz="2800" u="sng" dirty="0">
                <a:solidFill>
                  <a:srgbClr val="FF0000"/>
                </a:solidFill>
              </a:rPr>
              <a:t>kitchen</a:t>
            </a:r>
            <a:r>
              <a:rPr lang="en-US" sz="2800" dirty="0"/>
              <a:t> is for family </a:t>
            </a:r>
            <a:r>
              <a:rPr lang="en-US" sz="2800" u="sng" dirty="0">
                <a:solidFill>
                  <a:srgbClr val="FF0000"/>
                </a:solidFill>
              </a:rPr>
              <a:t>gatherings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u="sng" dirty="0">
                <a:solidFill>
                  <a:srgbClr val="FF0000"/>
                </a:solidFill>
              </a:rPr>
              <a:t>Tigers</a:t>
            </a:r>
            <a:r>
              <a:rPr lang="en-US" sz="2800" dirty="0"/>
              <a:t> and </a:t>
            </a:r>
            <a:r>
              <a:rPr lang="en-US" sz="2800" u="sng" dirty="0">
                <a:solidFill>
                  <a:srgbClr val="FF0000"/>
                </a:solidFill>
              </a:rPr>
              <a:t>monkeys</a:t>
            </a:r>
            <a:r>
              <a:rPr lang="en-US" sz="2800" dirty="0"/>
              <a:t> live in the forest.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I love the </a:t>
            </a:r>
            <a:r>
              <a:rPr lang="en-US" sz="2800" dirty="0" smtClean="0"/>
              <a:t>five-</a:t>
            </a:r>
            <a:r>
              <a:rPr lang="en-US" sz="2800" u="sng" dirty="0" err="1" smtClean="0">
                <a:solidFill>
                  <a:srgbClr val="FF0000"/>
                </a:solidFill>
              </a:rPr>
              <a:t>colour</a:t>
            </a:r>
            <a:r>
              <a:rPr lang="en-US" sz="2800" dirty="0" smtClean="0"/>
              <a:t> </a:t>
            </a:r>
            <a:r>
              <a:rPr lang="en-US" sz="2800" u="sng" dirty="0">
                <a:solidFill>
                  <a:srgbClr val="FF0000"/>
                </a:solidFill>
              </a:rPr>
              <a:t>sticky</a:t>
            </a:r>
            <a:r>
              <a:rPr lang="en-US" sz="2800" dirty="0"/>
              <a:t> rice.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Yesterday, we harvested </a:t>
            </a:r>
            <a:r>
              <a:rPr lang="en-US" sz="2800" u="sng" dirty="0">
                <a:solidFill>
                  <a:srgbClr val="FF0000"/>
                </a:solidFill>
              </a:rPr>
              <a:t>cucumbers</a:t>
            </a:r>
            <a:r>
              <a:rPr lang="en-US" sz="2800" dirty="0"/>
              <a:t> from our </a:t>
            </a:r>
            <a:r>
              <a:rPr lang="en-US" sz="2800" u="sng" dirty="0">
                <a:solidFill>
                  <a:srgbClr val="FF0000"/>
                </a:solidFill>
              </a:rPr>
              <a:t>garden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Most </a:t>
            </a:r>
            <a:r>
              <a:rPr lang="en-US" sz="2800" u="sng" dirty="0">
                <a:solidFill>
                  <a:srgbClr val="FF0000"/>
                </a:solidFill>
              </a:rPr>
              <a:t>girls</a:t>
            </a:r>
            <a:r>
              <a:rPr lang="en-US" sz="2800" dirty="0"/>
              <a:t> know how to </a:t>
            </a:r>
            <a:r>
              <a:rPr lang="en-US" sz="2800" u="sng" dirty="0">
                <a:solidFill>
                  <a:srgbClr val="FF0000"/>
                </a:solidFill>
              </a:rPr>
              <a:t>cook</a:t>
            </a:r>
            <a:r>
              <a:rPr lang="en-US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836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/k/ </a:t>
            </a:r>
            <a:r>
              <a:rPr lang="en-US" sz="4400" b="1" dirty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 </a:t>
            </a:r>
            <a:r>
              <a:rPr lang="en-US" sz="4400" b="1" dirty="0" smtClean="0">
                <a:solidFill>
                  <a:srgbClr val="EF4B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/g/</a:t>
            </a:r>
            <a:endParaRPr lang="en-US" sz="4400" b="1" dirty="0">
              <a:solidFill>
                <a:srgbClr val="EF4B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306" y="1205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Track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4811" y="5422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1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Top 50 Hình Nền Pp Đẹp Đơn Giản Mà Đẹp, 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1" y="0"/>
            <a:ext cx="114523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6">
            <a:extLst>
              <a:ext uri="{FF2B5EF4-FFF2-40B4-BE49-F238E27FC236}">
                <a16:creationId xmlns:a16="http://schemas.microsoft.com/office/drawing/2014/main" id="{6830B5E2-5DAF-4EEA-992A-64D387E5C6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8531" y="2286000"/>
            <a:ext cx="76189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715" tIns="42857" rIns="85715" bIns="42857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81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Well come to our class</a:t>
            </a:r>
            <a:endParaRPr lang="en-US" sz="3281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6830B5E2-5DAF-4EEA-992A-64D387E5C6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64615" y="1025060"/>
            <a:ext cx="76189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715" tIns="42857" rIns="85715" bIns="42857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81" b="1" u="sng" kern="10" dirty="0" smtClean="0"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Yen My secondary school</a:t>
            </a:r>
            <a:endParaRPr lang="en-US" sz="3281" b="1" kern="10" dirty="0"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6">
            <a:extLst>
              <a:ext uri="{FF2B5EF4-FFF2-40B4-BE49-F238E27FC236}">
                <a16:creationId xmlns:a16="http://schemas.microsoft.com/office/drawing/2014/main" id="{6830B5E2-5DAF-4EEA-992A-64D387E5C6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44554" y="4183626"/>
            <a:ext cx="76189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715" tIns="42857" rIns="85715" bIns="42857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281" b="1" u="sng" kern="10" dirty="0" smtClean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Teacher: Nguyen </a:t>
            </a:r>
            <a:r>
              <a:rPr lang="en-US" sz="3281" b="1" u="sng" kern="10" dirty="0" err="1" smtClean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281" b="1" u="sng" kern="10" dirty="0" smtClean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81" b="1" u="sng" kern="10" dirty="0" err="1" smtClean="0">
                <a:solidFill>
                  <a:srgbClr val="7030A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Thuc</a:t>
            </a:r>
            <a:endParaRPr lang="en-US" sz="3281" b="1" kern="10" dirty="0">
              <a:solidFill>
                <a:srgbClr val="7030A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3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6123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3789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5" y="1331913"/>
            <a:ext cx="17456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66416"/>
            <a:ext cx="997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Learn by heart all </a:t>
            </a:r>
            <a:r>
              <a:rPr lang="en-US" sz="3200"/>
              <a:t>the </a:t>
            </a:r>
            <a:r>
              <a:rPr lang="en-US" sz="3200" smtClean="0"/>
              <a:t>learnt words.</a:t>
            </a:r>
            <a:endParaRPr lang="en-US" sz="3200" dirty="0"/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1890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86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3684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54945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3684" y="4243332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Word </a:t>
            </a:r>
            <a:r>
              <a:rPr lang="en-GB">
                <a:solidFill>
                  <a:schemeClr val="tx1"/>
                </a:solidFill>
              </a:rPr>
              <a:t>puzzles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5080" y="2020055"/>
            <a:ext cx="5755112" cy="17640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Write a word or phrase from the box under each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2: Match the words and phrases with their meanings.</a:t>
            </a:r>
          </a:p>
          <a:p>
            <a:r>
              <a:rPr lang="en-US" dirty="0">
                <a:solidFill>
                  <a:schemeClr val="tx1"/>
                </a:solidFill>
              </a:rPr>
              <a:t>Task 3: Complete the sentences with the words and phrases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5080" y="4008988"/>
            <a:ext cx="5757451" cy="12828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Listen and repeat the words. Pay attention to the sounds /k/ and /g</a:t>
            </a:r>
            <a:r>
              <a:rPr lang="en-US" dirty="0" smtClean="0">
                <a:solidFill>
                  <a:schemeClr val="tx1"/>
                </a:solidFill>
              </a:rPr>
              <a:t>/.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5: Listen and repeat the sentences. Pay attention to the underlined words.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9598" y="1540551"/>
            <a:ext cx="1509679" cy="100890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507988" y="2858258"/>
            <a:ext cx="1443333" cy="138507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96286" y="556451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790" y="5524108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stCxn id="19" idx="3"/>
            <a:endCxn id="27" idx="0"/>
          </p:cNvCxnSpPr>
          <p:nvPr/>
        </p:nvCxnSpPr>
        <p:spPr>
          <a:xfrm>
            <a:off x="2492290" y="4544056"/>
            <a:ext cx="1321953" cy="102045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mboo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7" y="1673274"/>
            <a:ext cx="2596746" cy="144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thnic (group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55" y="1583823"/>
            <a:ext cx="2639052" cy="15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ive-color sticky r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57" y="1634258"/>
            <a:ext cx="2487415" cy="14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olk 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7" y="4081390"/>
            <a:ext cx="2596697" cy="15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usical-instrum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05" y="4021449"/>
            <a:ext cx="2458285" cy="158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Pos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3" y="1630017"/>
            <a:ext cx="2503520" cy="151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Stilt hou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09" y="4119640"/>
            <a:ext cx="2484783" cy="15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Terraced fiel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056" y="4152351"/>
            <a:ext cx="2543979" cy="14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359" y="320236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bamboo 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5974" y="317334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costume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6836" y="3173341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</a:rPr>
              <a:t>five-colour </a:t>
            </a:r>
            <a:r>
              <a:rPr lang="en-US" sz="2800" b="1" dirty="0">
                <a:solidFill>
                  <a:srgbClr val="002060"/>
                </a:solidFill>
              </a:rPr>
              <a:t>sticky rice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1921" y="3102977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post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0" y="566617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folk dance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3965" y="5692342"/>
            <a:ext cx="25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musical instrument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9327" y="564916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stilt house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03558" y="559529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terraced field</a:t>
            </a:r>
          </a:p>
        </p:txBody>
      </p:sp>
    </p:spTree>
    <p:extLst>
      <p:ext uri="{BB962C8B-B14F-4D97-AF65-F5344CB8AC3E}">
        <p14:creationId xmlns:p14="http://schemas.microsoft.com/office/powerpoint/2010/main" val="1545310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381676" y="1181443"/>
            <a:ext cx="8786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6600" dirty="0" smtClean="0"/>
              <a:t>communal </a:t>
            </a:r>
            <a:r>
              <a:rPr lang="en-US" sz="6600" dirty="0"/>
              <a:t>house </a:t>
            </a:r>
            <a:r>
              <a:rPr lang="en-US" sz="60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6251" y="4398654"/>
            <a:ext cx="5010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nhà</a:t>
            </a:r>
            <a:r>
              <a:rPr lang="en-US" sz="4400" dirty="0" smtClean="0"/>
              <a:t> </a:t>
            </a:r>
            <a:r>
              <a:rPr lang="en-US" sz="4400" dirty="0" err="1"/>
              <a:t>rông</a:t>
            </a:r>
            <a:r>
              <a:rPr lang="en-US" sz="4400" dirty="0"/>
              <a:t>, </a:t>
            </a:r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sinh</a:t>
            </a:r>
            <a:r>
              <a:rPr lang="en-US" sz="4400" dirty="0"/>
              <a:t> </a:t>
            </a:r>
            <a:r>
              <a:rPr lang="en-US" sz="4400" dirty="0" err="1"/>
              <a:t>hoạt</a:t>
            </a:r>
            <a:r>
              <a:rPr lang="en-US" sz="4400" dirty="0"/>
              <a:t> </a:t>
            </a:r>
            <a:r>
              <a:rPr lang="en-US" sz="4400" err="1"/>
              <a:t>cộng</a:t>
            </a:r>
            <a:r>
              <a:rPr lang="en-US" sz="4400"/>
              <a:t> </a:t>
            </a:r>
            <a:r>
              <a:rPr lang="en-US" sz="4400" smtClean="0"/>
              <a:t>đồng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793239" y="3088155"/>
            <a:ext cx="4823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kəˈmjuːnəl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haʊs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7" y="2334948"/>
            <a:ext cx="5995347" cy="4065595"/>
          </a:xfrm>
          <a:prstGeom prst="rect">
            <a:avLst/>
          </a:prstGeom>
        </p:spPr>
      </p:pic>
      <p:pic>
        <p:nvPicPr>
          <p:cNvPr id="4" name="communal hou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639" y="3198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76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07177" y="1309448"/>
            <a:ext cx="4602666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minority </a:t>
            </a:r>
            <a:r>
              <a:rPr lang="en-US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0157" y="4479862"/>
            <a:ext cx="38665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dân</a:t>
            </a:r>
            <a:r>
              <a:rPr lang="en-US" sz="4400" dirty="0"/>
              <a:t> </a:t>
            </a:r>
            <a:r>
              <a:rPr lang="en-US" sz="4400" dirty="0" err="1"/>
              <a:t>tộc</a:t>
            </a:r>
            <a:r>
              <a:rPr lang="en-US" sz="4400" dirty="0"/>
              <a:t> </a:t>
            </a:r>
            <a:r>
              <a:rPr lang="en-US" sz="4400" dirty="0" err="1"/>
              <a:t>thiểu</a:t>
            </a:r>
            <a:r>
              <a:rPr lang="en-US" sz="4400" dirty="0"/>
              <a:t> </a:t>
            </a:r>
            <a:r>
              <a:rPr lang="en-US" sz="4400" dirty="0" err="1"/>
              <a:t>số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833837" y="3034815"/>
            <a:ext cx="3693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maɪ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nɔːrəti/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50" y="2290055"/>
            <a:ext cx="6240658" cy="4160438"/>
          </a:xfrm>
          <a:prstGeom prst="rect">
            <a:avLst/>
          </a:prstGeom>
        </p:spPr>
      </p:pic>
      <p:pic>
        <p:nvPicPr>
          <p:cNvPr id="4" name="min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237" y="3145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85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55468" y="1519915"/>
            <a:ext cx="6552728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livestock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2835" y="4531643"/>
            <a:ext cx="26111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súc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320675" y="3195842"/>
            <a:ext cx="2915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laɪvstɒk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16" y="1750714"/>
            <a:ext cx="4212342" cy="4212342"/>
          </a:xfrm>
          <a:prstGeom prst="rect">
            <a:avLst/>
          </a:prstGeom>
        </p:spPr>
      </p:pic>
      <p:pic>
        <p:nvPicPr>
          <p:cNvPr id="3" name="livestock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06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74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728613" y="1408763"/>
            <a:ext cx="3240272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/>
              <a:t>gong </a:t>
            </a:r>
            <a:r>
              <a:rPr lang="en-US" sz="5400" dirty="0"/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55085"/>
            <a:ext cx="4050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cồng</a:t>
            </a:r>
            <a:r>
              <a:rPr lang="en-US" sz="4400" dirty="0"/>
              <a:t>, </a:t>
            </a:r>
            <a:endParaRPr lang="en-US" sz="4400" dirty="0" smtClean="0"/>
          </a:p>
          <a:p>
            <a:pPr algn="ctr"/>
            <a:r>
              <a:rPr lang="en-US" sz="4400" dirty="0" err="1" smtClean="0"/>
              <a:t>cái</a:t>
            </a:r>
            <a:r>
              <a:rPr lang="en-US" sz="4400" dirty="0" smtClean="0"/>
              <a:t> </a:t>
            </a:r>
            <a:r>
              <a:rPr lang="en-US" sz="4400" dirty="0" err="1"/>
              <a:t>chiêng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103559" y="3046072"/>
            <a:ext cx="184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ɡɒŋ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31" y="1396261"/>
            <a:ext cx="7662826" cy="5163566"/>
          </a:xfrm>
          <a:prstGeom prst="rect">
            <a:avLst/>
          </a:prstGeom>
        </p:spPr>
      </p:pic>
      <p:pic>
        <p:nvPicPr>
          <p:cNvPr id="13" name="gong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6336" y="3177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1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Widescreen</PresentationFormat>
  <Paragraphs>197</Paragraphs>
  <Slides>22</Slides>
  <Notes>16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.VnArial Narrow</vt:lpstr>
      <vt:lpstr>Adobe Gothic Std B</vt:lpstr>
      <vt:lpstr>Arial</vt:lpstr>
      <vt:lpstr>Calibri</vt:lpstr>
      <vt:lpstr>Calibri Light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</cp:lastModifiedBy>
  <cp:revision>1</cp:revision>
  <dcterms:created xsi:type="dcterms:W3CDTF">2025-12-14T01:03:32Z</dcterms:created>
  <dcterms:modified xsi:type="dcterms:W3CDTF">2025-12-14T01:03:49Z</dcterms:modified>
</cp:coreProperties>
</file>