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9" r:id="rId3"/>
    <p:sldId id="262" r:id="rId4"/>
    <p:sldId id="261" r:id="rId5"/>
    <p:sldId id="258" r:id="rId6"/>
    <p:sldId id="260"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100" d="100"/>
          <a:sy n="100" d="100"/>
        </p:scale>
        <p:origin x="936"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A922DC-21EE-4852-A064-F3DB42FCE0C2}"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B4281-9A55-460F-AE80-A68F539ED0D6}" type="slidenum">
              <a:rPr lang="en-US" smtClean="0"/>
              <a:t>‹#›</a:t>
            </a:fld>
            <a:endParaRPr lang="en-US"/>
          </a:p>
        </p:txBody>
      </p:sp>
    </p:spTree>
    <p:extLst>
      <p:ext uri="{BB962C8B-B14F-4D97-AF65-F5344CB8AC3E}">
        <p14:creationId xmlns:p14="http://schemas.microsoft.com/office/powerpoint/2010/main" val="402741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B4281-9A55-460F-AE80-A68F539ED0D6}" type="slidenum">
              <a:rPr lang="en-US" smtClean="0"/>
              <a:t>5</a:t>
            </a:fld>
            <a:endParaRPr lang="en-US"/>
          </a:p>
        </p:txBody>
      </p:sp>
    </p:spTree>
    <p:extLst>
      <p:ext uri="{BB962C8B-B14F-4D97-AF65-F5344CB8AC3E}">
        <p14:creationId xmlns:p14="http://schemas.microsoft.com/office/powerpoint/2010/main" val="3669059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B2C51-E884-E360-7297-565D889157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63607B-46C3-EBD7-8D9E-F5AB61B33D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E19591-B736-F729-0A7B-3FDD9D9FAF4A}"/>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5" name="Footer Placeholder 4">
            <a:extLst>
              <a:ext uri="{FF2B5EF4-FFF2-40B4-BE49-F238E27FC236}">
                <a16:creationId xmlns:a16="http://schemas.microsoft.com/office/drawing/2014/main" id="{07D7A40F-C4F6-20FE-C5B7-0C81BF701D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5D3F6B-892B-7002-61AE-1339E04118FF}"/>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1517201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A6440-8688-2592-604F-048B813AB12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436300-4442-D570-4979-CC9054301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5BA17E-F738-2A48-675A-53660B781470}"/>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5" name="Footer Placeholder 4">
            <a:extLst>
              <a:ext uri="{FF2B5EF4-FFF2-40B4-BE49-F238E27FC236}">
                <a16:creationId xmlns:a16="http://schemas.microsoft.com/office/drawing/2014/main" id="{ACB2316B-7053-0913-CFA4-EF5D0E9087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16B3B5-E879-E4D2-CAD0-E1CE5552E680}"/>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280782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F43943-FC87-E29A-694E-7F59E52F97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CF6A51-6DC4-791D-C950-2E5A811F5D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4B5A6E-BF52-7687-D78D-F7D1B8179176}"/>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5" name="Footer Placeholder 4">
            <a:extLst>
              <a:ext uri="{FF2B5EF4-FFF2-40B4-BE49-F238E27FC236}">
                <a16:creationId xmlns:a16="http://schemas.microsoft.com/office/drawing/2014/main" id="{A36736EA-A70A-284D-0E70-626A7139CA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818C1F-7882-CF92-8150-78B7F0D93C54}"/>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570483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E4249-CF95-48A7-576B-5B212B437B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7D2D0-CCC8-839B-391A-A1853692F8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F76321-4437-4551-9A80-21A934A5586A}"/>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5" name="Footer Placeholder 4">
            <a:extLst>
              <a:ext uri="{FF2B5EF4-FFF2-40B4-BE49-F238E27FC236}">
                <a16:creationId xmlns:a16="http://schemas.microsoft.com/office/drawing/2014/main" id="{99BB1546-7661-42D0-4102-B95B05FF90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26A48-E18F-8B0D-4A7A-BCCFE3D14DF0}"/>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1866828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834DA-27DF-7825-0626-A566CC60EE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80B774-EC63-1861-C0CB-090E90965D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3AC9CF-797A-05E0-39F9-5C664AEF4E12}"/>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5" name="Footer Placeholder 4">
            <a:extLst>
              <a:ext uri="{FF2B5EF4-FFF2-40B4-BE49-F238E27FC236}">
                <a16:creationId xmlns:a16="http://schemas.microsoft.com/office/drawing/2014/main" id="{E1C0BC22-C970-E8BB-EE49-A5FD0F3C0C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C94DCC-53F9-6512-CA64-D58E9E4B774D}"/>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1666760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9F33-CB0E-8710-073E-EDF11DC8D4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ECC503-8969-0C3F-AB3B-A731D03B4CA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6DF372-EBED-A167-E951-A153006587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64EE70-B7F6-1D2C-FC00-56930D0A35F4}"/>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6" name="Footer Placeholder 5">
            <a:extLst>
              <a:ext uri="{FF2B5EF4-FFF2-40B4-BE49-F238E27FC236}">
                <a16:creationId xmlns:a16="http://schemas.microsoft.com/office/drawing/2014/main" id="{6C74F1F1-AFD5-2120-3173-17CB17F5E3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AAB235-8B6B-F956-24BF-AB656C15A38E}"/>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114388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4AB57-2CD0-3C30-75AC-ABF3EA48E4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EEFE60-8D7C-3CDE-6B6A-CA6CFD9304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BE7557-C364-C4E2-0273-3562D4EF32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A0FB98-E802-FBA3-5B13-0ECBE17865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A78225-8CDE-8798-8CE9-728443B06B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1699C5-4213-27BF-A5C3-F08C6F928F3D}"/>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8" name="Footer Placeholder 7">
            <a:extLst>
              <a:ext uri="{FF2B5EF4-FFF2-40B4-BE49-F238E27FC236}">
                <a16:creationId xmlns:a16="http://schemas.microsoft.com/office/drawing/2014/main" id="{95D1EEDB-D0B0-F189-F29A-9C19A9EFFB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2BE75E5-BC2D-97BD-AA8F-EA424E3BC524}"/>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1237638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7779B-8A97-AE50-866B-29778E08EC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4B7835-34D8-C659-7926-0C4D13DA4256}"/>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4" name="Footer Placeholder 3">
            <a:extLst>
              <a:ext uri="{FF2B5EF4-FFF2-40B4-BE49-F238E27FC236}">
                <a16:creationId xmlns:a16="http://schemas.microsoft.com/office/drawing/2014/main" id="{1AD5FB19-5860-E3A1-0801-FB1C4E3243F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AC1407-EC27-02D8-2D01-AF94BE0B5088}"/>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2605801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487DEE-5F39-C869-084B-61C944F8BEFB}"/>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3" name="Footer Placeholder 2">
            <a:extLst>
              <a:ext uri="{FF2B5EF4-FFF2-40B4-BE49-F238E27FC236}">
                <a16:creationId xmlns:a16="http://schemas.microsoft.com/office/drawing/2014/main" id="{8E43517E-D0CB-7F34-EB99-BBF93A314B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EB9523-DE17-9457-B884-CA14E512546C}"/>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4032851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D14B5-37B8-B074-D37A-35009FD792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F6FE87-A6F6-2184-CA33-8875D132D1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DFCDCC-F8BD-E58F-5FDF-B26FCA3ADE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19852-2F68-6A58-7165-301E2EEF64BE}"/>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6" name="Footer Placeholder 5">
            <a:extLst>
              <a:ext uri="{FF2B5EF4-FFF2-40B4-BE49-F238E27FC236}">
                <a16:creationId xmlns:a16="http://schemas.microsoft.com/office/drawing/2014/main" id="{EB34AEF1-5F4B-0675-2E98-46834D430A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4A4C45-2A7E-74ED-DA95-FDF613236DB6}"/>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98335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34352-46E8-F3A3-D423-5D35F21410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307BB8-BE41-D122-9E9A-4F9890D72C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E12AA82-D7AD-6A57-2638-8FC71C8B7D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95A2BC-1532-353C-9E6D-21EF9324BFC7}"/>
              </a:ext>
            </a:extLst>
          </p:cNvPr>
          <p:cNvSpPr>
            <a:spLocks noGrp="1"/>
          </p:cNvSpPr>
          <p:nvPr>
            <p:ph type="dt" sz="half" idx="10"/>
          </p:nvPr>
        </p:nvSpPr>
        <p:spPr/>
        <p:txBody>
          <a:bodyPr/>
          <a:lstStyle/>
          <a:p>
            <a:fld id="{DD5650F5-5F84-4CE0-B63E-019828F1D961}" type="datetimeFigureOut">
              <a:rPr lang="en-US" smtClean="0"/>
              <a:t>10/7/2025</a:t>
            </a:fld>
            <a:endParaRPr lang="en-US"/>
          </a:p>
        </p:txBody>
      </p:sp>
      <p:sp>
        <p:nvSpPr>
          <p:cNvPr id="6" name="Footer Placeholder 5">
            <a:extLst>
              <a:ext uri="{FF2B5EF4-FFF2-40B4-BE49-F238E27FC236}">
                <a16:creationId xmlns:a16="http://schemas.microsoft.com/office/drawing/2014/main" id="{D39C01C6-883A-1226-7266-CBE24628BC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766ED2-B4E5-877F-4001-AD3FB0614715}"/>
              </a:ext>
            </a:extLst>
          </p:cNvPr>
          <p:cNvSpPr>
            <a:spLocks noGrp="1"/>
          </p:cNvSpPr>
          <p:nvPr>
            <p:ph type="sldNum" sz="quarter" idx="12"/>
          </p:nvPr>
        </p:nvSpPr>
        <p:spPr/>
        <p:txBody>
          <a:bodyPr/>
          <a:lstStyle/>
          <a:p>
            <a:fld id="{9377CD59-021C-44B2-9E28-CD6C7429B54E}" type="slidenum">
              <a:rPr lang="en-US" smtClean="0"/>
              <a:t>‹#›</a:t>
            </a:fld>
            <a:endParaRPr lang="en-US"/>
          </a:p>
        </p:txBody>
      </p:sp>
    </p:spTree>
    <p:extLst>
      <p:ext uri="{BB962C8B-B14F-4D97-AF65-F5344CB8AC3E}">
        <p14:creationId xmlns:p14="http://schemas.microsoft.com/office/powerpoint/2010/main" val="413258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14C0FC-9952-84EF-7946-EF0E92D607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7974F95-87CF-1C8E-A030-72EE370390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BC82B0-0FD8-08C6-BFB8-5BF685A428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5650F5-5F84-4CE0-B63E-019828F1D961}" type="datetimeFigureOut">
              <a:rPr lang="en-US" smtClean="0"/>
              <a:t>10/7/2025</a:t>
            </a:fld>
            <a:endParaRPr lang="en-US"/>
          </a:p>
        </p:txBody>
      </p:sp>
      <p:sp>
        <p:nvSpPr>
          <p:cNvPr id="5" name="Footer Placeholder 4">
            <a:extLst>
              <a:ext uri="{FF2B5EF4-FFF2-40B4-BE49-F238E27FC236}">
                <a16:creationId xmlns:a16="http://schemas.microsoft.com/office/drawing/2014/main" id="{54F9982E-BDD0-0BE3-920B-722DA61B3E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BF84E46-8CD8-AA40-FE47-0A87F859DC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77CD59-021C-44B2-9E28-CD6C7429B54E}" type="slidenum">
              <a:rPr lang="en-US" smtClean="0"/>
              <a:t>‹#›</a:t>
            </a:fld>
            <a:endParaRPr lang="en-US"/>
          </a:p>
        </p:txBody>
      </p:sp>
    </p:spTree>
    <p:extLst>
      <p:ext uri="{BB962C8B-B14F-4D97-AF65-F5344CB8AC3E}">
        <p14:creationId xmlns:p14="http://schemas.microsoft.com/office/powerpoint/2010/main" val="416115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google.com/search?sca_esv=12285563bc1576d9&amp;rlz=1C1CHBD_viVN969VN969&amp;cs=0&amp;sxsrf=AE3TifN1n9mBXyPwwrL9hBg5842DAzSVkg:1759732615283&amp;q=Ph%E1%BA%A1m+Tuy%C3%AAn&amp;sa=X&amp;ved=2ahUKEwj5ppnr-o6QAxXr3jQHHY3UHjcQxccNegQIBRAB"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E21A0-208F-6701-0819-733593C51514}"/>
              </a:ext>
            </a:extLst>
          </p:cNvPr>
          <p:cNvSpPr>
            <a:spLocks noGrp="1"/>
          </p:cNvSpPr>
          <p:nvPr>
            <p:ph type="ctrTitle"/>
          </p:nvPr>
        </p:nvSpPr>
        <p:spPr>
          <a:xfrm>
            <a:off x="1524000" y="1894720"/>
            <a:ext cx="9144000" cy="2387600"/>
          </a:xfrm>
        </p:spPr>
        <p:txBody>
          <a:bodyPr>
            <a:normAutofit fontScale="90000"/>
          </a:bodyPr>
          <a:lstStyle/>
          <a:p>
            <a:r>
              <a:rPr lang="en-US" b="1" i="1" dirty="0" err="1">
                <a:solidFill>
                  <a:srgbClr val="FF0000"/>
                </a:solidFill>
                <a:latin typeface="Times New Roman" panose="02020603050405020304" pitchFamily="18" charset="0"/>
                <a:cs typeface="Times New Roman" panose="02020603050405020304" pitchFamily="18" charset="0"/>
              </a:rPr>
              <a:t>Tiết</a:t>
            </a:r>
            <a:r>
              <a:rPr lang="en-US" b="1" i="1" dirty="0">
                <a:solidFill>
                  <a:srgbClr val="FF0000"/>
                </a:solidFill>
                <a:latin typeface="Times New Roman" panose="02020603050405020304" pitchFamily="18" charset="0"/>
                <a:cs typeface="Times New Roman" panose="02020603050405020304" pitchFamily="18" charset="0"/>
              </a:rPr>
              <a:t> 5:</a:t>
            </a:r>
            <a:br>
              <a:rPr lang="en-US" b="1" i="1" dirty="0">
                <a:solidFill>
                  <a:srgbClr val="FF0000"/>
                </a:solidFill>
                <a:latin typeface="Times New Roman" panose="02020603050405020304" pitchFamily="18" charset="0"/>
                <a:cs typeface="Times New Roman" panose="02020603050405020304" pitchFamily="18" charset="0"/>
              </a:rPr>
            </a:br>
            <a:r>
              <a:rPr lang="en-US" sz="4900" b="1" i="1" dirty="0">
                <a:solidFill>
                  <a:srgbClr val="FF0000"/>
                </a:solidFill>
                <a:latin typeface="Times New Roman" panose="02020603050405020304" pitchFamily="18" charset="0"/>
                <a:cs typeface="Times New Roman" panose="02020603050405020304" pitchFamily="18" charset="0"/>
              </a:rPr>
              <a:t> </a:t>
            </a:r>
            <a:r>
              <a:rPr lang="en-US" sz="4900" b="1" dirty="0">
                <a:solidFill>
                  <a:srgbClr val="FF0000"/>
                </a:solidFill>
                <a:latin typeface="Times New Roman" panose="02020603050405020304" pitchFamily="18" charset="0"/>
                <a:cs typeface="Times New Roman" panose="02020603050405020304" pitchFamily="18" charset="0"/>
              </a:rPr>
              <a:t>BÀI 2. CƠ CẤU</a:t>
            </a:r>
            <a:r>
              <a:rPr lang="vi-VN" sz="4900" b="1" dirty="0">
                <a:solidFill>
                  <a:srgbClr val="FF0000"/>
                </a:solidFill>
                <a:latin typeface="Times New Roman" panose="02020603050405020304" pitchFamily="18" charset="0"/>
                <a:cs typeface="Times New Roman" panose="02020603050405020304" pitchFamily="18" charset="0"/>
              </a:rPr>
              <a:t> HỆ THỐNG GIÁO DỤC QUỐC DÂN</a:t>
            </a:r>
            <a:br>
              <a:rPr lang="en-US" dirty="0"/>
            </a:br>
            <a:endParaRPr lang="en-US" b="1" i="1" dirty="0">
              <a:solidFill>
                <a:srgbClr val="FF0000"/>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AF26BAE-735F-3B4F-EA8C-58B668ED570A}"/>
              </a:ext>
            </a:extLst>
          </p:cNvPr>
          <p:cNvSpPr>
            <a:spLocks noGrp="1"/>
          </p:cNvSpPr>
          <p:nvPr>
            <p:ph type="subTitle" idx="1"/>
          </p:nvPr>
        </p:nvSpPr>
        <p:spPr>
          <a:xfrm>
            <a:off x="1302059" y="4729502"/>
            <a:ext cx="9144000" cy="1655762"/>
          </a:xfrm>
        </p:spPr>
        <p:txBody>
          <a:bodyPr/>
          <a:lstStyle/>
          <a:p>
            <a:r>
              <a:rPr lang="vi-VN" dirty="0">
                <a:latin typeface="Times New Roman" panose="02020603050405020304" pitchFamily="18" charset="0"/>
                <a:cs typeface="Times New Roman" panose="02020603050405020304" pitchFamily="18" charset="0"/>
              </a:rPr>
              <a:t>I.Cơ cấu hệ thống giáo dục Việt Nam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3276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34F84-B8AE-0D57-0456-7A8BF53C80F8}"/>
              </a:ext>
            </a:extLst>
          </p:cNvPr>
          <p:cNvSpPr>
            <a:spLocks noGrp="1"/>
          </p:cNvSpPr>
          <p:nvPr>
            <p:ph type="title"/>
          </p:nvPr>
        </p:nvSpPr>
        <p:spPr/>
        <p:txBody>
          <a:bodyPr/>
          <a:lstStyle/>
          <a:p>
            <a:r>
              <a:rPr lang="vi-VN" dirty="0"/>
              <a:t>II.Phân luồng trong hệ thống giáo dục</a:t>
            </a:r>
            <a:r>
              <a:rPr lang="en-US" dirty="0"/>
              <a:t>:</a:t>
            </a:r>
          </a:p>
        </p:txBody>
      </p:sp>
      <p:sp>
        <p:nvSpPr>
          <p:cNvPr id="3" name="Content Placeholder 2">
            <a:extLst>
              <a:ext uri="{FF2B5EF4-FFF2-40B4-BE49-F238E27FC236}">
                <a16:creationId xmlns:a16="http://schemas.microsoft.com/office/drawing/2014/main" id="{7D71679E-3E6F-A06D-6D2A-EC9E9380F735}"/>
              </a:ext>
            </a:extLst>
          </p:cNvPr>
          <p:cNvSpPr>
            <a:spLocks noGrp="1"/>
          </p:cNvSpPr>
          <p:nvPr>
            <p:ph idx="1"/>
          </p:nvPr>
        </p:nvSpPr>
        <p:spPr>
          <a:xfrm>
            <a:off x="221942" y="1825625"/>
            <a:ext cx="11131858" cy="4351338"/>
          </a:xfrm>
        </p:spPr>
        <p:txBody>
          <a:bodyPr>
            <a:normAutofit fontScale="92500" lnSpcReduction="10000"/>
          </a:bodyPr>
          <a:lstStyle/>
          <a:p>
            <a:pPr marL="514350" indent="-514350">
              <a:buAutoNum type="arabicPeriod"/>
            </a:pPr>
            <a:r>
              <a:rPr lang="en-US" sz="2200" b="1" dirty="0" err="1">
                <a:latin typeface="Times New Roman" panose="02020603050405020304" pitchFamily="18" charset="0"/>
                <a:cs typeface="Times New Roman" panose="02020603050405020304" pitchFamily="18" charset="0"/>
              </a:rPr>
              <a:t>Khái</a:t>
            </a:r>
            <a:r>
              <a:rPr lang="en-US" sz="2200" b="1" dirty="0">
                <a:latin typeface="Times New Roman" panose="02020603050405020304" pitchFamily="18" charset="0"/>
                <a:cs typeface="Times New Roman" panose="02020603050405020304" pitchFamily="18" charset="0"/>
              </a:rPr>
              <a:t> </a:t>
            </a:r>
            <a:r>
              <a:rPr lang="en-US" sz="2200" b="1" dirty="0" err="1">
                <a:latin typeface="Times New Roman" panose="02020603050405020304" pitchFamily="18" charset="0"/>
                <a:cs typeface="Times New Roman" panose="02020603050405020304" pitchFamily="18" charset="0"/>
              </a:rPr>
              <a:t>niệm</a:t>
            </a:r>
            <a:r>
              <a:rPr lang="en-US" sz="2200" b="1" dirty="0">
                <a:latin typeface="Times New Roman" panose="02020603050405020304" pitchFamily="18" charset="0"/>
                <a:cs typeface="Times New Roman" panose="02020603050405020304" pitchFamily="18" charset="0"/>
              </a:rPr>
              <a:t>: </a:t>
            </a:r>
          </a:p>
          <a:p>
            <a:pPr marL="0" indent="0">
              <a:buNone/>
            </a:pPr>
            <a:r>
              <a:rPr lang="vi-VN" dirty="0"/>
              <a:t> </a:t>
            </a:r>
            <a:r>
              <a:rPr lang="vi-VN" sz="2400" dirty="0">
                <a:latin typeface="Times New Roman" panose="02020603050405020304" pitchFamily="18" charset="0"/>
                <a:cs typeface="Times New Roman" panose="02020603050405020304" pitchFamily="18" charset="0"/>
              </a:rPr>
              <a:t>Phân luồng trong giáo dục là biện pháp tổ chức hoạt động giáo dục trên cơ sở thực hiện hướng nghiệp trong giáo dục, tạo điều kiện để học sinh tốt nghiệp trung học cơ sở, trung học phổ thông tiếp tục học ở cấp học, trình độ cao hơn hoặc theo học giáo dục nghề nghiệp hoặc tham gia lao động phù hợp với năng lực, điều kiện cụ thể của cá nhân và nhu cầu xã hội</a:t>
            </a:r>
            <a:endParaRPr lang="en-US" sz="24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2. </a:t>
            </a:r>
            <a:r>
              <a:rPr lang="en-US" sz="2400" b="1" dirty="0" err="1">
                <a:latin typeface="Times New Roman" panose="02020603050405020304" pitchFamily="18" charset="0"/>
                <a:cs typeface="Times New Roman" panose="02020603050405020304" pitchFamily="18" charset="0"/>
              </a:rPr>
              <a:t>Mục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đích</a:t>
            </a:r>
            <a:r>
              <a:rPr lang="en-US" sz="2400" b="1" dirty="0">
                <a:latin typeface="Times New Roman" panose="02020603050405020304" pitchFamily="18" charset="0"/>
                <a:cs typeface="Times New Roman" panose="02020603050405020304" pitchFamily="18" charset="0"/>
              </a:rPr>
              <a:t>: </a:t>
            </a:r>
          </a:p>
          <a:p>
            <a:pPr marL="0" indent="0">
              <a:buNone/>
            </a:pPr>
            <a:r>
              <a:rPr lang="vi-VN" sz="2400" dirty="0">
                <a:latin typeface="Times New Roman" panose="02020603050405020304" pitchFamily="18" charset="0"/>
                <a:cs typeface="Times New Roman" panose="02020603050405020304" pitchFamily="18" charset="0"/>
              </a:rPr>
              <a:t>- Phân luồng trong hệ thống giáo dục nhằm mục đích góp phần điều tiết cơ cấu ngành nghề của lực lượng lao động phù hợp với yêu cầu phát triển của đất nước</a:t>
            </a:r>
            <a:endParaRPr lang="en-US" sz="2400" dirty="0">
              <a:latin typeface="Times New Roman" panose="02020603050405020304" pitchFamily="18" charset="0"/>
              <a:cs typeface="Times New Roman" panose="02020603050405020304" pitchFamily="18" charset="0"/>
            </a:endParaRPr>
          </a:p>
          <a:p>
            <a:pPr marL="0" indent="0">
              <a:buNone/>
            </a:pPr>
            <a:r>
              <a:rPr lang="vi-VN" sz="2400" dirty="0">
                <a:latin typeface="Times New Roman" panose="02020603050405020304" pitchFamily="18" charset="0"/>
                <a:cs typeface="Times New Roman" panose="02020603050405020304" pitchFamily="18" charset="0"/>
              </a:rPr>
              <a:t>- Phân luồng trong nhà trường phổ thông nhằm giúp học sinh hiểu biết về bản thân và nghề nghiệp để có thể tự đưa ra quyết định lựa chọn ngành, lựa chọn nghề nghiệp phù hợp.</a:t>
            </a:r>
            <a:endParaRPr lang="en-US" sz="2400" dirty="0">
              <a:latin typeface="Times New Roman" panose="02020603050405020304" pitchFamily="18" charset="0"/>
              <a:cs typeface="Times New Roman" panose="02020603050405020304" pitchFamily="18" charset="0"/>
            </a:endParaRPr>
          </a:p>
          <a:p>
            <a:pPr marL="0" indent="0">
              <a:buNone/>
            </a:pPr>
            <a:r>
              <a:rPr lang="vi-VN" sz="2400" dirty="0">
                <a:latin typeface="Times New Roman" panose="02020603050405020304" pitchFamily="18" charset="0"/>
                <a:cs typeface="Times New Roman" panose="02020603050405020304" pitchFamily="18" charset="0"/>
              </a:rPr>
              <a:t>- Có hai thời điểm phân luồng cụ thể: phân luồng sau tốt nghiệp trung học cơ sở, phân luồng sau tốt nghiệp trung học phổ thông.</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2917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0CA8B-67D3-7C54-8585-05FA62997AAF}"/>
              </a:ext>
            </a:extLst>
          </p:cNvPr>
          <p:cNvSpPr>
            <a:spLocks noGrp="1"/>
          </p:cNvSpPr>
          <p:nvPr>
            <p:ph type="ctrTitle"/>
          </p:nvPr>
        </p:nvSpPr>
        <p:spPr>
          <a:xfrm>
            <a:off x="1390650" y="1120775"/>
            <a:ext cx="9144000" cy="2387600"/>
          </a:xfrm>
        </p:spPr>
        <p:txBody>
          <a:bodyPr/>
          <a:lstStyle/>
          <a:p>
            <a:endParaRPr lang="en-US" dirty="0"/>
          </a:p>
        </p:txBody>
      </p:sp>
      <p:sp>
        <p:nvSpPr>
          <p:cNvPr id="3" name="Subtitle 2">
            <a:extLst>
              <a:ext uri="{FF2B5EF4-FFF2-40B4-BE49-F238E27FC236}">
                <a16:creationId xmlns:a16="http://schemas.microsoft.com/office/drawing/2014/main" id="{FF8CD36F-1FB6-C88F-4FEB-227F66A9F9BA}"/>
              </a:ext>
            </a:extLst>
          </p:cNvPr>
          <p:cNvSpPr>
            <a:spLocks noGrp="1"/>
          </p:cNvSpPr>
          <p:nvPr>
            <p:ph type="subTitle" idx="1"/>
          </p:nvPr>
        </p:nvSpPr>
        <p:spPr/>
        <p:txBody>
          <a:bodyPr/>
          <a:lstStyle/>
          <a:p>
            <a:endParaRPr lang="en-US"/>
          </a:p>
        </p:txBody>
      </p:sp>
      <p:pic>
        <p:nvPicPr>
          <p:cNvPr id="2050" name="Picture 8" descr="C:\Users\DELL\AppData\Local\Packages\Microsoft.Windows.Photos_8wekyb3d8bbwe\TempState\ShareServiceTempFolder\image_3640.jpeg">
            <a:extLst>
              <a:ext uri="{FF2B5EF4-FFF2-40B4-BE49-F238E27FC236}">
                <a16:creationId xmlns:a16="http://schemas.microsoft.com/office/drawing/2014/main" id="{1C7ED0A9-FCA2-3AB6-314D-0982024153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426" y="604838"/>
            <a:ext cx="9753600" cy="575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1071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74122-57F6-3C83-3ECF-110A8B46A88E}"/>
              </a:ext>
            </a:extLst>
          </p:cNvPr>
          <p:cNvSpPr>
            <a:spLocks noGrp="1"/>
          </p:cNvSpPr>
          <p:nvPr>
            <p:ph type="ctrTitle"/>
          </p:nvPr>
        </p:nvSpPr>
        <p:spPr/>
        <p:txBody>
          <a:bodyPr>
            <a:normAutofit/>
          </a:bodyPr>
          <a:lstStyle/>
          <a:p>
            <a:r>
              <a:rPr lang="vi-VN" sz="2000" b="1" dirty="0">
                <a:solidFill>
                  <a:srgbClr val="FF0000"/>
                </a:solidFill>
              </a:rPr>
              <a:t>V</a:t>
            </a:r>
            <a:r>
              <a:rPr lang="en-US" sz="2000" b="1" dirty="0">
                <a:solidFill>
                  <a:srgbClr val="FF0000"/>
                </a:solidFill>
              </a:rPr>
              <a:t>ì </a:t>
            </a:r>
            <a:r>
              <a:rPr lang="en-US" sz="2000" b="1" dirty="0" err="1">
                <a:solidFill>
                  <a:srgbClr val="FF0000"/>
                </a:solidFill>
              </a:rPr>
              <a:t>sao</a:t>
            </a:r>
            <a:r>
              <a:rPr lang="en-US" sz="2000" b="1" dirty="0">
                <a:solidFill>
                  <a:srgbClr val="FF0000"/>
                </a:solidFill>
              </a:rPr>
              <a:t> nói </a:t>
            </a:r>
            <a:r>
              <a:rPr lang="en-US" sz="2000" b="1" dirty="0" err="1">
                <a:solidFill>
                  <a:srgbClr val="FF0000"/>
                </a:solidFill>
              </a:rPr>
              <a:t>hiện</a:t>
            </a:r>
            <a:r>
              <a:rPr lang="en-US" sz="2000" b="1" dirty="0">
                <a:solidFill>
                  <a:srgbClr val="FF0000"/>
                </a:solidFill>
              </a:rPr>
              <a:t> nay học sinh </a:t>
            </a:r>
            <a:r>
              <a:rPr lang="en-US" sz="2000" b="1" dirty="0" err="1">
                <a:solidFill>
                  <a:srgbClr val="FF0000"/>
                </a:solidFill>
              </a:rPr>
              <a:t>phổ</a:t>
            </a:r>
            <a:r>
              <a:rPr lang="en-US" sz="2000" b="1" dirty="0">
                <a:solidFill>
                  <a:srgbClr val="FF0000"/>
                </a:solidFill>
              </a:rPr>
              <a:t> </a:t>
            </a:r>
            <a:r>
              <a:rPr lang="en-US" sz="2000" b="1" dirty="0" err="1">
                <a:solidFill>
                  <a:srgbClr val="FF0000"/>
                </a:solidFill>
              </a:rPr>
              <a:t>thông</a:t>
            </a:r>
            <a:r>
              <a:rPr lang="en-US" sz="2000" b="1" dirty="0">
                <a:solidFill>
                  <a:srgbClr val="FF0000"/>
                </a:solidFill>
              </a:rPr>
              <a:t> có </a:t>
            </a:r>
            <a:r>
              <a:rPr lang="en-US" sz="2000" b="1" dirty="0" err="1">
                <a:solidFill>
                  <a:srgbClr val="FF0000"/>
                </a:solidFill>
              </a:rPr>
              <a:t>nhiều</a:t>
            </a:r>
            <a:r>
              <a:rPr lang="en-US" sz="2000" b="1" dirty="0">
                <a:solidFill>
                  <a:srgbClr val="FF0000"/>
                </a:solidFill>
              </a:rPr>
              <a:t> cơ </a:t>
            </a:r>
            <a:r>
              <a:rPr lang="en-US" sz="2000" b="1" dirty="0" err="1">
                <a:solidFill>
                  <a:srgbClr val="FF0000"/>
                </a:solidFill>
              </a:rPr>
              <a:t>hội</a:t>
            </a:r>
            <a:r>
              <a:rPr lang="en-US" sz="2000" b="1" dirty="0">
                <a:solidFill>
                  <a:srgbClr val="FF0000"/>
                </a:solidFill>
              </a:rPr>
              <a:t> </a:t>
            </a:r>
            <a:r>
              <a:rPr lang="en-US" sz="2000" b="1" dirty="0" err="1">
                <a:solidFill>
                  <a:srgbClr val="FF0000"/>
                </a:solidFill>
              </a:rPr>
              <a:t>lựa</a:t>
            </a:r>
            <a:r>
              <a:rPr lang="en-US" sz="2000" b="1" dirty="0">
                <a:solidFill>
                  <a:srgbClr val="FF0000"/>
                </a:solidFill>
              </a:rPr>
              <a:t> </a:t>
            </a:r>
            <a:r>
              <a:rPr lang="en-US" sz="2000" b="1" dirty="0" err="1">
                <a:solidFill>
                  <a:srgbClr val="FF0000"/>
                </a:solidFill>
              </a:rPr>
              <a:t>chọn</a:t>
            </a:r>
            <a:r>
              <a:rPr lang="en-US" sz="2000" b="1" dirty="0">
                <a:solidFill>
                  <a:srgbClr val="FF0000"/>
                </a:solidFill>
              </a:rPr>
              <a:t> </a:t>
            </a:r>
            <a:r>
              <a:rPr lang="en-US" sz="2000" b="1" dirty="0" err="1">
                <a:solidFill>
                  <a:srgbClr val="FF0000"/>
                </a:solidFill>
              </a:rPr>
              <a:t>nghề</a:t>
            </a:r>
            <a:r>
              <a:rPr lang="en-US" sz="2000" b="1" dirty="0">
                <a:solidFill>
                  <a:srgbClr val="FF0000"/>
                </a:solidFill>
              </a:rPr>
              <a:t> </a:t>
            </a:r>
            <a:r>
              <a:rPr lang="en-US" sz="2000" b="1" dirty="0" err="1">
                <a:solidFill>
                  <a:srgbClr val="FF0000"/>
                </a:solidFill>
              </a:rPr>
              <a:t>nghiệp</a:t>
            </a:r>
            <a:r>
              <a:rPr lang="en-US" sz="2000" b="1" dirty="0">
                <a:solidFill>
                  <a:srgbClr val="FF0000"/>
                </a:solidFill>
              </a:rPr>
              <a:t> </a:t>
            </a:r>
            <a:r>
              <a:rPr lang="en-US" sz="2000" b="1" dirty="0" err="1">
                <a:solidFill>
                  <a:srgbClr val="FF0000"/>
                </a:solidFill>
              </a:rPr>
              <a:t>kĩ</a:t>
            </a:r>
            <a:r>
              <a:rPr lang="en-US" sz="2000" b="1" dirty="0">
                <a:solidFill>
                  <a:srgbClr val="FF0000"/>
                </a:solidFill>
              </a:rPr>
              <a:t> </a:t>
            </a:r>
            <a:r>
              <a:rPr lang="en-US" sz="2000" b="1" dirty="0" err="1">
                <a:solidFill>
                  <a:srgbClr val="FF0000"/>
                </a:solidFill>
              </a:rPr>
              <a:t>thuật</a:t>
            </a:r>
            <a:r>
              <a:rPr lang="en-US" sz="2000" b="1" dirty="0">
                <a:solidFill>
                  <a:srgbClr val="FF0000"/>
                </a:solidFill>
              </a:rPr>
              <a:t>, </a:t>
            </a:r>
            <a:r>
              <a:rPr lang="en-US" sz="2000" b="1" dirty="0" err="1">
                <a:solidFill>
                  <a:srgbClr val="FF0000"/>
                </a:solidFill>
              </a:rPr>
              <a:t>công</a:t>
            </a:r>
            <a:r>
              <a:rPr lang="en-US" sz="2000" b="1" dirty="0">
                <a:solidFill>
                  <a:srgbClr val="FF0000"/>
                </a:solidFill>
              </a:rPr>
              <a:t> </a:t>
            </a:r>
            <a:r>
              <a:rPr lang="en-US" sz="2000" b="1" dirty="0" err="1">
                <a:solidFill>
                  <a:srgbClr val="FF0000"/>
                </a:solidFill>
              </a:rPr>
              <a:t>nghệ</a:t>
            </a:r>
            <a:r>
              <a:rPr lang="en-US" sz="2000" b="1" dirty="0">
                <a:solidFill>
                  <a:srgbClr val="FF0000"/>
                </a:solidFill>
              </a:rPr>
              <a:t>?</a:t>
            </a:r>
            <a:br>
              <a:rPr lang="en-US" sz="2000" b="1" dirty="0">
                <a:solidFill>
                  <a:srgbClr val="FF0000"/>
                </a:solidFill>
              </a:rPr>
            </a:br>
            <a:endParaRPr lang="en-US" sz="2000" b="1" dirty="0">
              <a:solidFill>
                <a:srgbClr val="FF0000"/>
              </a:solidFill>
            </a:endParaRPr>
          </a:p>
        </p:txBody>
      </p:sp>
      <p:sp>
        <p:nvSpPr>
          <p:cNvPr id="3" name="Subtitle 2">
            <a:extLst>
              <a:ext uri="{FF2B5EF4-FFF2-40B4-BE49-F238E27FC236}">
                <a16:creationId xmlns:a16="http://schemas.microsoft.com/office/drawing/2014/main" id="{90B7478C-0C42-2ABB-7E1B-29663C948B6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15121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0A145-4A95-78A6-FAB1-412EB7F533CE}"/>
              </a:ext>
            </a:extLst>
          </p:cNvPr>
          <p:cNvSpPr>
            <a:spLocks noGrp="1"/>
          </p:cNvSpPr>
          <p:nvPr>
            <p:ph type="title"/>
          </p:nvPr>
        </p:nvSpPr>
        <p:spPr>
          <a:xfrm>
            <a:off x="687279" y="1046440"/>
            <a:ext cx="20813422" cy="3128890"/>
          </a:xfrm>
        </p:spPr>
        <p:txBody>
          <a:bodyPr/>
          <a:lstStyle/>
          <a:p>
            <a:endParaRPr lang="en-US" dirty="0"/>
          </a:p>
        </p:txBody>
      </p:sp>
      <p:sp>
        <p:nvSpPr>
          <p:cNvPr id="3" name="Text Placeholder 2">
            <a:extLst>
              <a:ext uri="{FF2B5EF4-FFF2-40B4-BE49-F238E27FC236}">
                <a16:creationId xmlns:a16="http://schemas.microsoft.com/office/drawing/2014/main" id="{92FB0467-D108-42CC-0FD8-5F24E0D7ECBF}"/>
              </a:ext>
            </a:extLst>
          </p:cNvPr>
          <p:cNvSpPr>
            <a:spLocks noGrp="1"/>
          </p:cNvSpPr>
          <p:nvPr>
            <p:ph type="body" idx="1"/>
          </p:nvPr>
        </p:nvSpPr>
        <p:spPr/>
        <p:txBody>
          <a:bodyPr>
            <a:normAutofit/>
          </a:bodyPr>
          <a:lstStyle/>
          <a:p>
            <a:endParaRPr lang="en-US" i="1" dirty="0">
              <a:solidFill>
                <a:srgbClr val="FF0000"/>
              </a:solidFill>
              <a:latin typeface="Times New Roman" panose="02020603050405020304" pitchFamily="18" charset="0"/>
              <a:cs typeface="Times New Roman" panose="02020603050405020304" pitchFamily="18" charset="0"/>
            </a:endParaRPr>
          </a:p>
        </p:txBody>
      </p:sp>
      <p:pic>
        <p:nvPicPr>
          <p:cNvPr id="1026" name="Picture 10" descr="C:\Users\DELL\AppData\Local\Packages\Microsoft.Windows.Photos_8wekyb3d8bbwe\TempState\ShareServiceTempFolder\image_3640.jpeg">
            <a:extLst>
              <a:ext uri="{FF2B5EF4-FFF2-40B4-BE49-F238E27FC236}">
                <a16:creationId xmlns:a16="http://schemas.microsoft.com/office/drawing/2014/main" id="{DC154708-CCFF-36BB-CDC6-18B4A9D0F5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280" y="885825"/>
            <a:ext cx="10660170" cy="5333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6541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32109-02E7-EF56-BB57-645A428AA5AE}"/>
              </a:ext>
            </a:extLst>
          </p:cNvPr>
          <p:cNvSpPr>
            <a:spLocks noGrp="1"/>
          </p:cNvSpPr>
          <p:nvPr>
            <p:ph type="title"/>
          </p:nvPr>
        </p:nvSpPr>
        <p:spPr/>
        <p:txBody>
          <a:bodyPr>
            <a:normAutofit/>
          </a:bodyPr>
          <a:lstStyle/>
          <a:p>
            <a:r>
              <a:rPr lang="en-US" sz="2000" dirty="0"/>
              <a:t>III.</a:t>
            </a:r>
            <a:r>
              <a:rPr lang="vi-VN" sz="2000" dirty="0"/>
              <a:t> Cơ hội lựa chọn nghề nghiệp trong lĩnh vực kĩ thuật, công nghệ trong hệ thống giáo dục</a:t>
            </a:r>
            <a:endParaRPr lang="en-US" sz="2000" dirty="0"/>
          </a:p>
        </p:txBody>
      </p:sp>
      <p:sp>
        <p:nvSpPr>
          <p:cNvPr id="3" name="Content Placeholder 2">
            <a:extLst>
              <a:ext uri="{FF2B5EF4-FFF2-40B4-BE49-F238E27FC236}">
                <a16:creationId xmlns:a16="http://schemas.microsoft.com/office/drawing/2014/main" id="{738BF293-5351-58EA-80B1-8189C88BCB51}"/>
              </a:ext>
            </a:extLst>
          </p:cNvPr>
          <p:cNvSpPr>
            <a:spLocks noGrp="1"/>
          </p:cNvSpPr>
          <p:nvPr>
            <p:ph idx="1"/>
          </p:nvPr>
        </p:nvSpPr>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1. </a:t>
            </a:r>
          </a:p>
          <a:p>
            <a:pPr marL="0" indent="0">
              <a:buNone/>
            </a:pPr>
            <a:r>
              <a:rPr lang="vi-VN" sz="2000" dirty="0">
                <a:latin typeface="Times New Roman" panose="02020603050405020304" pitchFamily="18" charset="0"/>
                <a:cs typeface="Times New Roman" panose="02020603050405020304" pitchFamily="18" charset="0"/>
              </a:rPr>
              <a:t>Sau khi tốt nghiệp trung học cơ sở: học tiếp lên trung học phổ thông, lựa chọn học cơ sở giáo dục nghề nghiệp và giáo dục thường xuyên.</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2.</a:t>
            </a:r>
          </a:p>
          <a:p>
            <a:pPr marL="0" indent="0">
              <a:buNone/>
            </a:pPr>
            <a:r>
              <a:rPr lang="vi-VN" sz="2000" dirty="0">
                <a:latin typeface="Times New Roman" panose="02020603050405020304" pitchFamily="18" charset="0"/>
                <a:cs typeface="Times New Roman" panose="02020603050405020304" pitchFamily="18" charset="0"/>
              </a:rPr>
              <a:t>Sau khi tốt nghiệp trung học phổ thông: học tiếp lên đại học, có thể lựa chọn học cơ sở giáo dục nghề nghiệp, hoặc theo các chương trình đào tạo nghề nghiệp khác nhau.</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6353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8F338-B7A3-83D5-4F2C-42100F3A587F}"/>
              </a:ext>
            </a:extLst>
          </p:cNvPr>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2, </a:t>
            </a:r>
            <a:r>
              <a:rPr lang="vi-VN" sz="3600" dirty="0">
                <a:cs typeface="Times New Roman" panose="02020603050405020304" pitchFamily="18" charset="0"/>
              </a:rPr>
              <a:t>Như có Bác Hồ trong ngày đại thắng </a:t>
            </a:r>
            <a:r>
              <a:rPr lang="en-US" sz="36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B0EB5B16-4C6A-70C7-80DC-B86D76756E8D}"/>
              </a:ext>
            </a:extLst>
          </p:cNvPr>
          <p:cNvSpPr>
            <a:spLocks noGrp="1"/>
          </p:cNvSpPr>
          <p:nvPr>
            <p:ph idx="1"/>
          </p:nvPr>
        </p:nvSpPr>
        <p:spPr/>
        <p:txBody>
          <a:bodyPr>
            <a:normAutofit fontScale="92500"/>
          </a:bodyPr>
          <a:lstStyle/>
          <a:p>
            <a:pPr fontAlgn="ctr"/>
            <a:r>
              <a:rPr lang="vi-VN" sz="2000" dirty="0">
                <a:latin typeface="Times New Roman" panose="02020603050405020304" pitchFamily="18" charset="0"/>
                <a:cs typeface="Times New Roman" panose="02020603050405020304" pitchFamily="18" charset="0"/>
              </a:rPr>
              <a:t>Bài hát "Như có Bác trong ngày vui đại thắng" ra đời vào đêm 28/4/1975, ngay sau khi nghe tin quân giải phóng chiếm sân bay Tân Sơn Nhất, trong không khí tột cùng phấn khởi và vỡ òa khi ngày đại thắng - Giải phóng Miền Nam, thống nhất đất nước sắp đến. Nhạc sĩ </a:t>
            </a:r>
            <a:r>
              <a:rPr lang="vi-VN" sz="2000" dirty="0">
                <a:latin typeface="Times New Roman" panose="02020603050405020304" pitchFamily="18" charset="0"/>
                <a:cs typeface="Times New Roman" panose="02020603050405020304" pitchFamily="18" charset="0"/>
                <a:hlinkClick r:id="rId2"/>
              </a:rPr>
              <a:t>Phạm Tuyên</a:t>
            </a:r>
            <a:r>
              <a:rPr lang="vi-VN" sz="2000" dirty="0">
                <a:latin typeface="Times New Roman" panose="02020603050405020304" pitchFamily="18" charset="0"/>
                <a:cs typeface="Times New Roman" panose="02020603050405020304" pitchFamily="18" charset="0"/>
              </a:rPr>
              <a:t> sáng tác ca khúc này trong hai giờ với lòng biết ơn sâu sắc với Chủ tịch Hồ Chí Minh, người đã đặt nền móng cho sự nghiệp giải phóng dân tộc. </a:t>
            </a:r>
            <a:endParaRPr lang="en-US" sz="2000" dirty="0">
              <a:latin typeface="Times New Roman" panose="02020603050405020304" pitchFamily="18" charset="0"/>
              <a:cs typeface="Times New Roman" panose="02020603050405020304" pitchFamily="18" charset="0"/>
            </a:endParaRPr>
          </a:p>
          <a:p>
            <a:pPr fontAlgn="ctr"/>
            <a:r>
              <a:rPr lang="vi-VN" sz="2200" dirty="0">
                <a:latin typeface="+mj-lt"/>
              </a:rPr>
              <a:t>Đêm ngày 28/4/1975, sau khi nghe bản tin cuối cùng của đài có tin phi công Nguyễn Thành Trung ném bom sân bay Tân Sân Nhất, chỉ trong vòng chưa đầy 2 tiếng đồng hồ từ 9 giờ 30 phút tối đến 11 giờ, nhạc sĩ Phạm Tuyên đã viết xong bài “Như có Bác trong ngày đại thắng”.</a:t>
            </a:r>
            <a:endParaRPr lang="en-US" sz="2200" dirty="0">
              <a:latin typeface="+mj-lt"/>
            </a:endParaRPr>
          </a:p>
          <a:p>
            <a:pPr fontAlgn="ctr"/>
            <a:r>
              <a:rPr lang="vi-VN" sz="2200" dirty="0">
                <a:latin typeface="+mj-lt"/>
              </a:rPr>
              <a:t>Nhạc sĩ Phạm Tuyên kể lại rằng, sáng hôm sau (ngày 29/4/1975), ông mang bản nhạc lên Đài Phát thanh để thu thì Giám đốc Đài lúc đó là nhà báo Trần Lâm nói: “Bài hay lắm nhưng nếu cho thu bây giờ thì sẽ mang tiếng là “lạc quan tếu”, vì đã thống nhất đâu. Để dành đến ngày chiến thắng Điện Biên Phủ rồi thu vậy</a:t>
            </a:r>
            <a:r>
              <a:rPr lang="en-US" sz="2200" dirty="0">
                <a:latin typeface="+mj-lt"/>
              </a:rPr>
              <a:t>.</a:t>
            </a:r>
          </a:p>
          <a:p>
            <a:pPr fontAlgn="ctr"/>
            <a:r>
              <a:rPr lang="vi-VN" sz="2200" dirty="0">
                <a:latin typeface="Times New Roman" panose="02020603050405020304" pitchFamily="18" charset="0"/>
                <a:cs typeface="Times New Roman" panose="02020603050405020304" pitchFamily="18" charset="0"/>
              </a:rPr>
              <a:t>“Đến ngày 30/4/1975 thì tin chiến thắng tràn đi khắp nơi. Giám đốc bảo tôi đưa bài hát “Như có Bác trong ngày đại thắng” để tốp ca của đoàn ca nhạc thu gấp, phát trong bản tin đặc biệt.</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1511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650</Words>
  <Application>Microsoft Office PowerPoint</Application>
  <PresentationFormat>Widescreen</PresentationFormat>
  <Paragraphs>21</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Tiết 5:  BÀI 2. CƠ CẤU HỆ THỐNG GIÁO DỤC QUỐC DÂN </vt:lpstr>
      <vt:lpstr>II.Phân luồng trong hệ thống giáo dục:</vt:lpstr>
      <vt:lpstr>PowerPoint Presentation</vt:lpstr>
      <vt:lpstr>Vì sao nói hiện nay học sinh phổ thông có nhiều cơ hội lựa chọn nghề nghiệp kĩ thuật, công nghệ? </vt:lpstr>
      <vt:lpstr>PowerPoint Presentation</vt:lpstr>
      <vt:lpstr>III. Cơ hội lựa chọn nghề nghiệp trong lĩnh vực kĩ thuật, công nghệ trong hệ thống giáo dục</vt:lpstr>
      <vt:lpstr>2, Như có Bác Hồ trong ngày đại thắng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Cường Nguyễn Mạnh</dc:creator>
  <cp:lastModifiedBy>Cường Nguyễn Mạnh</cp:lastModifiedBy>
  <cp:revision>3</cp:revision>
  <dcterms:created xsi:type="dcterms:W3CDTF">2025-10-06T04:29:52Z</dcterms:created>
  <dcterms:modified xsi:type="dcterms:W3CDTF">2025-10-07T01:14:26Z</dcterms:modified>
</cp:coreProperties>
</file>