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3"/>
  </p:notesMasterIdLst>
  <p:sldIdLst>
    <p:sldId id="359" r:id="rId2"/>
    <p:sldId id="358" r:id="rId3"/>
    <p:sldId id="363" r:id="rId4"/>
    <p:sldId id="256" r:id="rId5"/>
    <p:sldId id="365" r:id="rId6"/>
    <p:sldId id="366" r:id="rId7"/>
    <p:sldId id="367" r:id="rId8"/>
    <p:sldId id="369" r:id="rId9"/>
    <p:sldId id="368" r:id="rId10"/>
    <p:sldId id="370" r:id="rId11"/>
    <p:sldId id="383" r:id="rId12"/>
    <p:sldId id="385" r:id="rId13"/>
    <p:sldId id="386" r:id="rId14"/>
    <p:sldId id="387" r:id="rId15"/>
    <p:sldId id="388" r:id="rId16"/>
    <p:sldId id="389" r:id="rId17"/>
    <p:sldId id="390" r:id="rId18"/>
    <p:sldId id="391" r:id="rId19"/>
    <p:sldId id="392" r:id="rId20"/>
    <p:sldId id="384" r:id="rId21"/>
    <p:sldId id="371" r:id="rId22"/>
    <p:sldId id="372" r:id="rId23"/>
    <p:sldId id="373" r:id="rId24"/>
    <p:sldId id="374" r:id="rId25"/>
    <p:sldId id="375" r:id="rId26"/>
    <p:sldId id="376" r:id="rId27"/>
    <p:sldId id="377" r:id="rId28"/>
    <p:sldId id="378" r:id="rId29"/>
    <p:sldId id="379" r:id="rId30"/>
    <p:sldId id="380" r:id="rId31"/>
    <p:sldId id="38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A5"/>
    <a:srgbClr val="048DA4"/>
    <a:srgbClr val="0FB7BD"/>
    <a:srgbClr val="F7941E"/>
    <a:srgbClr val="FFDAAB"/>
    <a:srgbClr val="FF9801"/>
    <a:srgbClr val="CBEAF0"/>
    <a:srgbClr val="00B2A5"/>
    <a:srgbClr val="48C0B6"/>
    <a:srgbClr val="FB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59" autoAdjust="0"/>
    <p:restoredTop sz="94649"/>
  </p:normalViewPr>
  <p:slideViewPr>
    <p:cSldViewPr snapToGrid="0" showGuides="1">
      <p:cViewPr varScale="1">
        <p:scale>
          <a:sx n="66" d="100"/>
          <a:sy n="66" d="100"/>
        </p:scale>
        <p:origin x="10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1"/>
            <a:ext cx="103632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800600"/>
            <a:ext cx="9144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1"/>
            <a:ext cx="103632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8601"/>
            <a:ext cx="103632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424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688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176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176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0944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90944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600200"/>
            <a:ext cx="6815667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600200"/>
            <a:ext cx="4011084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12001169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715000"/>
            <a:ext cx="108712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4953000"/>
            <a:ext cx="108712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16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11189124" y="5824644"/>
            <a:ext cx="131572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001499" y="0"/>
            <a:ext cx="190501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001499" y="1371600"/>
            <a:ext cx="190501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12.xml"/><Relationship Id="rId7" Type="http://schemas.openxmlformats.org/officeDocument/2006/relationships/slide" Target="slide18.xml"/><Relationship Id="rId12" Type="http://schemas.openxmlformats.org/officeDocument/2006/relationships/slide" Target="slide20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11" Type="http://schemas.openxmlformats.org/officeDocument/2006/relationships/image" Target="../media/image12.png"/><Relationship Id="rId5" Type="http://schemas.openxmlformats.org/officeDocument/2006/relationships/slide" Target="slide16.xml"/><Relationship Id="rId10" Type="http://schemas.openxmlformats.org/officeDocument/2006/relationships/image" Target="../media/image11.jpeg"/><Relationship Id="rId4" Type="http://schemas.openxmlformats.org/officeDocument/2006/relationships/slide" Target="slide17.xml"/><Relationship Id="rId9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png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0.png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2.mp3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icture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20773960">
            <a:off x="278622" y="3169219"/>
            <a:ext cx="7493778" cy="828658"/>
          </a:xfrm>
          <a:prstGeom prst="rect">
            <a:avLst/>
          </a:prstGeom>
          <a:noFill/>
        </p:spPr>
        <p:txBody>
          <a:bodyPr wrap="square" lIns="89123" tIns="44562" rIns="89123" bIns="44562">
            <a:spAutoFit/>
          </a:bodyPr>
          <a:lstStyle/>
          <a:p>
            <a:pPr algn="ctr"/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48DA4"/>
                </a:solidFill>
              </a:rPr>
              <a:t>Hello every one!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48D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07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03951" y="406729"/>
            <a:ext cx="912241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sentences, using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 of the verbs from the box.</a:t>
            </a:r>
            <a:endParaRPr lang="en-US" sz="2400" b="1" i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48560" y="49842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1345" y="39578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86239" y="0"/>
            <a:ext cx="291938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9" name="Rectangle 8"/>
          <p:cNvSpPr/>
          <p:nvPr/>
        </p:nvSpPr>
        <p:spPr>
          <a:xfrm>
            <a:off x="539852" y="2253398"/>
            <a:ext cx="112110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F26548"/>
                </a:solidFill>
              </a:rPr>
              <a:t>1. </a:t>
            </a:r>
            <a:r>
              <a:rPr lang="en-US" sz="2400" dirty="0">
                <a:solidFill>
                  <a:srgbClr val="242021"/>
                </a:solidFill>
              </a:rPr>
              <a:t>My dad has a big bookshelf because he loves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>
                <a:solidFill>
                  <a:srgbClr val="242021"/>
                </a:solidFill>
              </a:rPr>
              <a:t>old books.</a:t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2. </a:t>
            </a:r>
            <a:r>
              <a:rPr lang="en-US" sz="2400" dirty="0">
                <a:solidFill>
                  <a:srgbClr val="242021"/>
                </a:solidFill>
              </a:rPr>
              <a:t>My sister likes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>
                <a:solidFill>
                  <a:srgbClr val="242021"/>
                </a:solidFill>
              </a:rPr>
              <a:t>camping at the weekend.</a:t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3. </a:t>
            </a:r>
            <a:r>
              <a:rPr lang="en-US" sz="2400" dirty="0">
                <a:solidFill>
                  <a:srgbClr val="242021"/>
                </a:solidFill>
              </a:rPr>
              <a:t>My best friend hates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/>
              <a:t>computer games</a:t>
            </a:r>
            <a:r>
              <a:rPr lang="en-US" sz="2400" dirty="0">
                <a:solidFill>
                  <a:srgbClr val="242021"/>
                </a:solidFill>
              </a:rPr>
              <a:t>.</a:t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4. </a:t>
            </a:r>
            <a:r>
              <a:rPr lang="en-US" sz="2400" dirty="0">
                <a:solidFill>
                  <a:srgbClr val="242021"/>
                </a:solidFill>
              </a:rPr>
              <a:t>Does your brother like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/>
              <a:t>models?</a:t>
            </a:r>
            <a:r>
              <a:rPr lang="en-US" sz="2400" dirty="0">
                <a:solidFill>
                  <a:srgbClr val="242021"/>
                </a:solidFill>
              </a:rPr>
              <a:t/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5. </a:t>
            </a:r>
            <a:r>
              <a:rPr lang="en-US" sz="2400" dirty="0">
                <a:solidFill>
                  <a:srgbClr val="242021"/>
                </a:solidFill>
              </a:rPr>
              <a:t>My mum enjoys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/>
              <a:t>yoga every day to keep fit</a:t>
            </a:r>
            <a:r>
              <a:rPr lang="en-US" sz="2400" dirty="0">
                <a:solidFill>
                  <a:srgbClr val="242021"/>
                </a:solidFill>
              </a:rPr>
              <a:t>.</a:t>
            </a:r>
            <a:r>
              <a:rPr lang="en-US" sz="2400" dirty="0"/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15846" y="1489587"/>
            <a:ext cx="9925664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g</a:t>
            </a:r>
            <a:r>
              <a:rPr lang="en-GB" sz="2800" b="1" dirty="0" smtClean="0">
                <a:solidFill>
                  <a:srgbClr val="FF0000"/>
                </a:solidFill>
              </a:rPr>
              <a:t>o  		play 		collect 		do 		make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76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005186" cy="7010400"/>
          </a:xfrm>
          <a:prstGeom prst="rect">
            <a:avLst/>
          </a:prstGeom>
          <a:gradFill rotWithShape="1">
            <a:gsLst>
              <a:gs pos="0">
                <a:srgbClr val="67F77C"/>
              </a:gs>
              <a:gs pos="50000">
                <a:schemeClr val="bg1"/>
              </a:gs>
              <a:gs pos="100000">
                <a:srgbClr val="67F77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7" tIns="45714" rIns="91427" bIns="45714" anchor="ctr"/>
          <a:lstStyle/>
          <a:p>
            <a:pPr eaLnBrk="0" hangingPunct="0">
              <a:defRPr/>
            </a:pPr>
            <a:endParaRPr lang="vi-VN" sz="3600">
              <a:latin typeface=".VnTime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"/>
            <a:ext cx="9144000" cy="101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 u="sng" dirty="0">
                <a:solidFill>
                  <a:srgbClr val="FF3300"/>
                </a:solidFill>
                <a:latin typeface="Times New Roman" pitchFamily="18" charset="0"/>
              </a:rPr>
              <a:t>Questions:</a:t>
            </a:r>
            <a:r>
              <a:rPr lang="en-US" sz="6000" b="1" dirty="0">
                <a:solidFill>
                  <a:srgbClr val="FF3300"/>
                </a:solidFill>
                <a:latin typeface="Times New Roman" pitchFamily="18" charset="0"/>
              </a:rPr>
              <a:t> Lucky numbers</a:t>
            </a:r>
          </a:p>
        </p:txBody>
      </p:sp>
      <p:sp>
        <p:nvSpPr>
          <p:cNvPr id="6" name="Rectangl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024188" y="1351474"/>
            <a:ext cx="14478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7" tIns="45714" rIns="91427" bIns="45714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1</a:t>
            </a:r>
          </a:p>
        </p:txBody>
      </p:sp>
      <p:sp>
        <p:nvSpPr>
          <p:cNvPr id="7" name="Rectangl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443788" y="1351474"/>
            <a:ext cx="16002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7" tIns="45714" rIns="91427" bIns="45714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4</a:t>
            </a:r>
          </a:p>
        </p:txBody>
      </p:sp>
      <p:sp>
        <p:nvSpPr>
          <p:cNvPr id="8" name="Rectangl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471988" y="1351474"/>
            <a:ext cx="14478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7" tIns="45714" rIns="91427" bIns="45714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2</a:t>
            </a:r>
          </a:p>
        </p:txBody>
      </p:sp>
      <p:sp>
        <p:nvSpPr>
          <p:cNvPr id="9" name="Rectangle 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919788" y="1351474"/>
            <a:ext cx="15240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7" tIns="45714" rIns="91427" bIns="45714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3</a:t>
            </a:r>
          </a:p>
        </p:txBody>
      </p:sp>
      <p:sp>
        <p:nvSpPr>
          <p:cNvPr id="10" name="Rectangle 1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395788" y="3104074"/>
            <a:ext cx="15240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7" tIns="45714" rIns="91427" bIns="45714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6</a:t>
            </a:r>
          </a:p>
        </p:txBody>
      </p:sp>
      <p:sp>
        <p:nvSpPr>
          <p:cNvPr id="11" name="Rectangle 1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024188" y="3104074"/>
            <a:ext cx="14478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7" tIns="45714" rIns="91427" bIns="45714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5</a:t>
            </a:r>
          </a:p>
        </p:txBody>
      </p:sp>
      <p:sp>
        <p:nvSpPr>
          <p:cNvPr id="12" name="Rectangle 13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919788" y="3104074"/>
            <a:ext cx="15240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7" tIns="45714" rIns="91427" bIns="45714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7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6738938" y="6061586"/>
            <a:ext cx="1676400" cy="5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3200" b="1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5" name="Rectangle 13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7443788" y="3104074"/>
            <a:ext cx="16002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7" tIns="45714" rIns="91427" bIns="45714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8</a:t>
            </a:r>
          </a:p>
        </p:txBody>
      </p:sp>
      <p:pic>
        <p:nvPicPr>
          <p:cNvPr id="16" name="Picture 37" descr="ANd9GcT2LJJIwmYitwAIZFU9f4szraTLtEDREGHFrtOHXTBNmd6_hF1S5Q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07" y="5118611"/>
            <a:ext cx="1338263" cy="1628775"/>
          </a:xfrm>
          <a:prstGeom prst="rect">
            <a:avLst/>
          </a:prstGeom>
          <a:noFill/>
          <a:ln w="38100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35"/>
          <p:cNvSpPr>
            <a:spLocks noChangeArrowheads="1"/>
          </p:cNvSpPr>
          <p:nvPr/>
        </p:nvSpPr>
        <p:spPr bwMode="auto">
          <a:xfrm>
            <a:off x="964406" y="5909185"/>
            <a:ext cx="522288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endParaRPr lang="vi-VN">
              <a:cs typeface="Arial" charset="0"/>
            </a:endParaRPr>
          </a:p>
        </p:txBody>
      </p:sp>
      <p:pic>
        <p:nvPicPr>
          <p:cNvPr id="18" name="Picture 39" descr="Jerry_Mous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719" y="5142731"/>
            <a:ext cx="1252538" cy="1690688"/>
          </a:xfrm>
          <a:prstGeom prst="rect">
            <a:avLst/>
          </a:prstGeom>
          <a:noFill/>
          <a:ln w="38100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ction Button: Forward or Next 18">
            <a:hlinkClick r:id="rId12" action="ppaction://hlinksldjump" highlightClick="1"/>
          </p:cNvPr>
          <p:cNvSpPr/>
          <p:nvPr/>
        </p:nvSpPr>
        <p:spPr>
          <a:xfrm>
            <a:off x="10913807" y="6401055"/>
            <a:ext cx="678425" cy="432364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82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85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385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5" grpId="0" animBg="1"/>
      <p:bldP spid="15" grpId="1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03951" y="406729"/>
            <a:ext cx="912241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sentences, using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 of the verbs from the box.</a:t>
            </a:r>
            <a:endParaRPr lang="en-US" sz="2400" b="1" i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48560" y="49842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1345" y="39578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86239" y="0"/>
            <a:ext cx="291938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9" name="Rectangle 8"/>
          <p:cNvSpPr/>
          <p:nvPr/>
        </p:nvSpPr>
        <p:spPr>
          <a:xfrm>
            <a:off x="490451" y="2504120"/>
            <a:ext cx="11211098" cy="768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600" b="1" dirty="0">
                <a:solidFill>
                  <a:srgbClr val="F26548"/>
                </a:solidFill>
              </a:rPr>
              <a:t>1. </a:t>
            </a:r>
            <a:r>
              <a:rPr lang="en-US" sz="2600" dirty="0">
                <a:solidFill>
                  <a:srgbClr val="242021"/>
                </a:solidFill>
              </a:rPr>
              <a:t>My dad has a big bookshelf because he loves </a:t>
            </a:r>
            <a:r>
              <a:rPr lang="en-US" sz="2600" dirty="0">
                <a:solidFill>
                  <a:srgbClr val="949599"/>
                </a:solidFill>
              </a:rPr>
              <a:t>_________ </a:t>
            </a:r>
            <a:r>
              <a:rPr lang="en-US" sz="2600" dirty="0">
                <a:solidFill>
                  <a:srgbClr val="242021"/>
                </a:solidFill>
              </a:rPr>
              <a:t>old books</a:t>
            </a:r>
            <a:r>
              <a:rPr lang="en-US" sz="2600" dirty="0" smtClean="0">
                <a:solidFill>
                  <a:srgbClr val="242021"/>
                </a:solidFill>
              </a:rPr>
              <a:t>.</a:t>
            </a:r>
            <a:endParaRPr lang="en-US" sz="2600" dirty="0"/>
          </a:p>
        </p:txBody>
      </p:sp>
      <p:sp>
        <p:nvSpPr>
          <p:cNvPr id="15" name="TextBox 14"/>
          <p:cNvSpPr txBox="1"/>
          <p:nvPr/>
        </p:nvSpPr>
        <p:spPr>
          <a:xfrm>
            <a:off x="1415846" y="1489587"/>
            <a:ext cx="9925664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g</a:t>
            </a:r>
            <a:r>
              <a:rPr lang="en-GB" sz="2800" b="1" dirty="0" smtClean="0">
                <a:solidFill>
                  <a:srgbClr val="FF0000"/>
                </a:solidFill>
              </a:rPr>
              <a:t>o  		play 		collect 		do 		make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95967" y="2701097"/>
            <a:ext cx="174278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600" b="1" dirty="0" err="1">
                <a:solidFill>
                  <a:srgbClr val="FF0000"/>
                </a:solidFill>
                <a:ea typeface="Calibri" panose="020F0502020204030204" pitchFamily="34" charset="0"/>
              </a:rPr>
              <a:t>collecting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12" name="Action Button: Home 11">
            <a:hlinkClick r:id="rId3" action="ppaction://hlinksldjump" highlightClick="1"/>
          </p:cNvPr>
          <p:cNvSpPr/>
          <p:nvPr/>
        </p:nvSpPr>
        <p:spPr>
          <a:xfrm>
            <a:off x="9249073" y="5999104"/>
            <a:ext cx="881235" cy="72008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6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03951" y="406729"/>
            <a:ext cx="912241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sentences, using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 of the verbs from the box.</a:t>
            </a:r>
            <a:endParaRPr lang="en-US" sz="2400" b="1" i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48560" y="49842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1345" y="39578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86239" y="0"/>
            <a:ext cx="291938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9" name="Rectangle 8"/>
          <p:cNvSpPr/>
          <p:nvPr/>
        </p:nvSpPr>
        <p:spPr>
          <a:xfrm>
            <a:off x="539852" y="2253398"/>
            <a:ext cx="112110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 smtClean="0">
                <a:solidFill>
                  <a:srgbClr val="F26548"/>
                </a:solidFill>
              </a:rPr>
              <a:t>2</a:t>
            </a:r>
            <a:r>
              <a:rPr lang="en-US" sz="2800" b="1" dirty="0">
                <a:solidFill>
                  <a:srgbClr val="F26548"/>
                </a:solidFill>
              </a:rPr>
              <a:t>. </a:t>
            </a:r>
            <a:r>
              <a:rPr lang="en-US" sz="2800" dirty="0">
                <a:solidFill>
                  <a:srgbClr val="242021"/>
                </a:solidFill>
              </a:rPr>
              <a:t>My sister likes </a:t>
            </a:r>
            <a:r>
              <a:rPr lang="en-US" sz="2800" dirty="0">
                <a:solidFill>
                  <a:srgbClr val="949599"/>
                </a:solidFill>
              </a:rPr>
              <a:t>_________ </a:t>
            </a:r>
            <a:r>
              <a:rPr lang="en-US" sz="2800" dirty="0">
                <a:solidFill>
                  <a:srgbClr val="242021"/>
                </a:solidFill>
              </a:rPr>
              <a:t>camping at the weekend</a:t>
            </a:r>
            <a:r>
              <a:rPr lang="en-US" sz="2800" dirty="0" smtClean="0">
                <a:solidFill>
                  <a:srgbClr val="242021"/>
                </a:solidFill>
              </a:rPr>
              <a:t>.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415846" y="1489587"/>
            <a:ext cx="9925664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g</a:t>
            </a:r>
            <a:r>
              <a:rPr lang="en-GB" sz="2800" b="1" dirty="0" smtClean="0">
                <a:solidFill>
                  <a:srgbClr val="FF0000"/>
                </a:solidFill>
              </a:rPr>
              <a:t>o  		play 		collect 		do 		make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42159" y="2499618"/>
            <a:ext cx="9938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going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Action Button: Home 11">
            <a:hlinkClick r:id="rId3" action="ppaction://hlinksldjump" highlightClick="1"/>
          </p:cNvPr>
          <p:cNvSpPr/>
          <p:nvPr/>
        </p:nvSpPr>
        <p:spPr>
          <a:xfrm>
            <a:off x="9309900" y="6021289"/>
            <a:ext cx="881235" cy="72008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6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03951" y="406729"/>
            <a:ext cx="912241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sentences, using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 of the verbs from the box.</a:t>
            </a:r>
            <a:endParaRPr lang="en-US" sz="2400" b="1" i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48560" y="49842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1345" y="39578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86239" y="0"/>
            <a:ext cx="291938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9" name="Rectangle 8"/>
          <p:cNvSpPr/>
          <p:nvPr/>
        </p:nvSpPr>
        <p:spPr>
          <a:xfrm>
            <a:off x="539852" y="2253398"/>
            <a:ext cx="112110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 smtClean="0">
                <a:solidFill>
                  <a:srgbClr val="F26548"/>
                </a:solidFill>
              </a:rPr>
              <a:t>3</a:t>
            </a:r>
            <a:r>
              <a:rPr lang="en-US" sz="2800" b="1" dirty="0">
                <a:solidFill>
                  <a:srgbClr val="F26548"/>
                </a:solidFill>
              </a:rPr>
              <a:t>. </a:t>
            </a:r>
            <a:r>
              <a:rPr lang="en-US" sz="2800" dirty="0">
                <a:solidFill>
                  <a:srgbClr val="242021"/>
                </a:solidFill>
              </a:rPr>
              <a:t>My best friend hates </a:t>
            </a:r>
            <a:r>
              <a:rPr lang="en-US" sz="2800" dirty="0" smtClean="0">
                <a:solidFill>
                  <a:srgbClr val="949599"/>
                </a:solidFill>
              </a:rPr>
              <a:t>________</a:t>
            </a:r>
            <a:r>
              <a:rPr lang="en-US" sz="2800" dirty="0" smtClean="0"/>
              <a:t>computer </a:t>
            </a:r>
            <a:r>
              <a:rPr lang="en-US" sz="2800" dirty="0"/>
              <a:t>games</a:t>
            </a:r>
            <a:r>
              <a:rPr lang="en-US" sz="2800" dirty="0" smtClean="0">
                <a:solidFill>
                  <a:srgbClr val="242021"/>
                </a:solidFill>
              </a:rPr>
              <a:t>.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415846" y="1489587"/>
            <a:ext cx="9925664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g</a:t>
            </a:r>
            <a:r>
              <a:rPr lang="en-GB" sz="2800" b="1" dirty="0" smtClean="0">
                <a:solidFill>
                  <a:srgbClr val="FF0000"/>
                </a:solidFill>
              </a:rPr>
              <a:t>o  		play 		collect 		do 		make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74715" y="2455374"/>
            <a:ext cx="12570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playing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Action Button: Home 11">
            <a:hlinkClick r:id="rId3" action="ppaction://hlinksldjump" highlightClick="1"/>
          </p:cNvPr>
          <p:cNvSpPr/>
          <p:nvPr/>
        </p:nvSpPr>
        <p:spPr>
          <a:xfrm>
            <a:off x="9265655" y="6021289"/>
            <a:ext cx="881235" cy="72008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6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03951" y="406729"/>
            <a:ext cx="912241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sentences, using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 of the verbs from the box.</a:t>
            </a:r>
            <a:endParaRPr lang="en-US" sz="2400" b="1" i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48560" y="49842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1345" y="39578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86239" y="0"/>
            <a:ext cx="291938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9" name="Rectangle 8"/>
          <p:cNvSpPr/>
          <p:nvPr/>
        </p:nvSpPr>
        <p:spPr>
          <a:xfrm>
            <a:off x="539852" y="2253398"/>
            <a:ext cx="112110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 smtClean="0">
                <a:solidFill>
                  <a:srgbClr val="F26548"/>
                </a:solidFill>
              </a:rPr>
              <a:t>4</a:t>
            </a:r>
            <a:r>
              <a:rPr lang="en-US" sz="2400" b="1" dirty="0">
                <a:solidFill>
                  <a:srgbClr val="F26548"/>
                </a:solidFill>
              </a:rPr>
              <a:t>. </a:t>
            </a:r>
            <a:r>
              <a:rPr lang="en-US" sz="2400" dirty="0">
                <a:solidFill>
                  <a:srgbClr val="242021"/>
                </a:solidFill>
              </a:rPr>
              <a:t>Does your </a:t>
            </a:r>
            <a:r>
              <a:rPr lang="en-US" sz="2800" dirty="0">
                <a:solidFill>
                  <a:srgbClr val="242021"/>
                </a:solidFill>
              </a:rPr>
              <a:t>brother</a:t>
            </a:r>
            <a:r>
              <a:rPr lang="en-US" sz="2400" dirty="0">
                <a:solidFill>
                  <a:srgbClr val="242021"/>
                </a:solidFill>
              </a:rPr>
              <a:t> like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/>
              <a:t>models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415846" y="1489587"/>
            <a:ext cx="9925664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g</a:t>
            </a:r>
            <a:r>
              <a:rPr lang="en-GB" sz="2800" b="1" dirty="0" smtClean="0">
                <a:solidFill>
                  <a:srgbClr val="FF0000"/>
                </a:solidFill>
              </a:rPr>
              <a:t>o  		play 		collect 		do 		make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88382" y="2499618"/>
            <a:ext cx="12779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making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Action Button: Home 11">
            <a:hlinkClick r:id="rId3" action="ppaction://hlinksldjump" highlightClick="1"/>
          </p:cNvPr>
          <p:cNvSpPr/>
          <p:nvPr/>
        </p:nvSpPr>
        <p:spPr>
          <a:xfrm>
            <a:off x="9250906" y="6021289"/>
            <a:ext cx="881235" cy="72008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6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03951" y="406729"/>
            <a:ext cx="912241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sentences, using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 of the verbs from the box.</a:t>
            </a:r>
            <a:endParaRPr lang="en-US" sz="2400" b="1" i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48560" y="49842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1345" y="39578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86239" y="0"/>
            <a:ext cx="291938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9" name="Rectangle 8"/>
          <p:cNvSpPr/>
          <p:nvPr/>
        </p:nvSpPr>
        <p:spPr>
          <a:xfrm>
            <a:off x="539852" y="2250293"/>
            <a:ext cx="112110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 smtClean="0">
                <a:solidFill>
                  <a:srgbClr val="F26548"/>
                </a:solidFill>
              </a:rPr>
              <a:t>5</a:t>
            </a:r>
            <a:r>
              <a:rPr lang="en-US" sz="2800" b="1" dirty="0">
                <a:solidFill>
                  <a:srgbClr val="F26548"/>
                </a:solidFill>
              </a:rPr>
              <a:t>. </a:t>
            </a:r>
            <a:r>
              <a:rPr lang="en-US" sz="2800" dirty="0">
                <a:solidFill>
                  <a:srgbClr val="242021"/>
                </a:solidFill>
              </a:rPr>
              <a:t>My mum enjoys </a:t>
            </a:r>
            <a:r>
              <a:rPr lang="en-US" sz="2800" dirty="0" smtClean="0">
                <a:solidFill>
                  <a:srgbClr val="949599"/>
                </a:solidFill>
              </a:rPr>
              <a:t>________</a:t>
            </a:r>
            <a:r>
              <a:rPr lang="en-US" sz="2800" dirty="0" smtClean="0"/>
              <a:t>yoga </a:t>
            </a:r>
            <a:r>
              <a:rPr lang="en-US" sz="2800" dirty="0"/>
              <a:t>every day to keep fit</a:t>
            </a:r>
            <a:r>
              <a:rPr lang="en-US" sz="2800" dirty="0">
                <a:solidFill>
                  <a:srgbClr val="242021"/>
                </a:solidFill>
              </a:rPr>
              <a:t>.</a:t>
            </a:r>
            <a:r>
              <a:rPr lang="en-US" sz="2800" dirty="0"/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15846" y="1489587"/>
            <a:ext cx="9925664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g</a:t>
            </a:r>
            <a:r>
              <a:rPr lang="en-GB" sz="2800" b="1" dirty="0" smtClean="0">
                <a:solidFill>
                  <a:srgbClr val="FF0000"/>
                </a:solidFill>
              </a:rPr>
              <a:t>o  		play 		collect 		do 		make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65118" y="2517664"/>
            <a:ext cx="10198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doing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Action Button: Home 11">
            <a:hlinkClick r:id="rId3" action="ppaction://hlinksldjump" highlightClick="1"/>
          </p:cNvPr>
          <p:cNvSpPr/>
          <p:nvPr/>
        </p:nvSpPr>
        <p:spPr>
          <a:xfrm>
            <a:off x="9398390" y="6021289"/>
            <a:ext cx="881235" cy="72008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6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6000" y="626927"/>
            <a:ext cx="10261600" cy="973275"/>
          </a:xfrm>
          <a:prstGeom prst="rect">
            <a:avLst/>
          </a:prstGeom>
          <a:noFill/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.VnArial" pitchFamily="34" charset="0"/>
              </a:rPr>
              <a:t>LUCKY  NUMBER</a:t>
            </a:r>
          </a:p>
        </p:txBody>
      </p:sp>
      <p:sp>
        <p:nvSpPr>
          <p:cNvPr id="3" name="AutoShape 2" descr="VỎ HỘP QUÀ TẶNG - Home | Facebook"/>
          <p:cNvSpPr>
            <a:spLocks noChangeAspect="1" noChangeArrowheads="1"/>
          </p:cNvSpPr>
          <p:nvPr/>
        </p:nvSpPr>
        <p:spPr bwMode="auto">
          <a:xfrm>
            <a:off x="207435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057400"/>
            <a:ext cx="46736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35200" y="5423115"/>
            <a:ext cx="8737600" cy="830985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.VnBodoniH" pitchFamily="34" charset="0"/>
              </a:rPr>
              <a:t>YOU GET A GIFT</a:t>
            </a:r>
            <a:endParaRPr lang="en-GB" sz="4800" b="1" dirty="0">
              <a:solidFill>
                <a:srgbClr val="FF0000"/>
              </a:solidFill>
              <a:latin typeface=".VnBodoniH" pitchFamily="34" charset="0"/>
            </a:endParaRPr>
          </a:p>
        </p:txBody>
      </p:sp>
      <p:sp>
        <p:nvSpPr>
          <p:cNvPr id="6" name="Action Button: Home 5">
            <a:hlinkClick r:id="rId4" action="ppaction://hlinksldjump" highlightClick="1"/>
          </p:cNvPr>
          <p:cNvSpPr/>
          <p:nvPr/>
        </p:nvSpPr>
        <p:spPr>
          <a:xfrm>
            <a:off x="10836982" y="6021289"/>
            <a:ext cx="881235" cy="72008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8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858" y="2276873"/>
            <a:ext cx="5765373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75520" y="626927"/>
            <a:ext cx="9025003" cy="1433923"/>
          </a:xfrm>
          <a:prstGeom prst="rect">
            <a:avLst/>
          </a:prstGeom>
          <a:noFill/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>
                <a:ln/>
                <a:solidFill>
                  <a:srgbClr val="FFC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LUCKY NUMBER!</a:t>
            </a:r>
          </a:p>
        </p:txBody>
      </p:sp>
      <p:sp>
        <p:nvSpPr>
          <p:cNvPr id="5" name="Action Button: Home 4">
            <a:hlinkClick r:id="rId4" action="ppaction://hlinksldjump" highlightClick="1"/>
          </p:cNvPr>
          <p:cNvSpPr/>
          <p:nvPr/>
        </p:nvSpPr>
        <p:spPr>
          <a:xfrm>
            <a:off x="10800523" y="6021289"/>
            <a:ext cx="881235" cy="72008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858" y="2276873"/>
            <a:ext cx="5765373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75520" y="626927"/>
            <a:ext cx="9025003" cy="1433923"/>
          </a:xfrm>
          <a:prstGeom prst="rect">
            <a:avLst/>
          </a:prstGeom>
          <a:noFill/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>
                <a:ln/>
                <a:solidFill>
                  <a:srgbClr val="FFC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LUCKY NUMBER!</a:t>
            </a:r>
          </a:p>
        </p:txBody>
      </p:sp>
      <p:sp>
        <p:nvSpPr>
          <p:cNvPr id="4" name="Action Button: Home 3">
            <a:hlinkClick r:id="rId4" action="ppaction://hlinksldjump" highlightClick="1"/>
          </p:cNvPr>
          <p:cNvSpPr/>
          <p:nvPr/>
        </p:nvSpPr>
        <p:spPr>
          <a:xfrm>
            <a:off x="10800523" y="6059455"/>
            <a:ext cx="881235" cy="72008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3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955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03951" y="406729"/>
            <a:ext cx="912241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sentences, using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 of the verbs from the box.</a:t>
            </a:r>
            <a:endParaRPr lang="en-US" sz="2400" b="1" i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48560" y="49842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1345" y="39578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86239" y="0"/>
            <a:ext cx="291938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9" name="Rectangle 8"/>
          <p:cNvSpPr/>
          <p:nvPr/>
        </p:nvSpPr>
        <p:spPr>
          <a:xfrm>
            <a:off x="539852" y="2253398"/>
            <a:ext cx="112110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F26548"/>
                </a:solidFill>
              </a:rPr>
              <a:t>1. </a:t>
            </a:r>
            <a:r>
              <a:rPr lang="en-US" sz="2400" dirty="0">
                <a:solidFill>
                  <a:srgbClr val="242021"/>
                </a:solidFill>
              </a:rPr>
              <a:t>My dad has a big bookshelf because he loves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>
                <a:solidFill>
                  <a:srgbClr val="242021"/>
                </a:solidFill>
              </a:rPr>
              <a:t>old books.</a:t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2. </a:t>
            </a:r>
            <a:r>
              <a:rPr lang="en-US" sz="2400" dirty="0">
                <a:solidFill>
                  <a:srgbClr val="242021"/>
                </a:solidFill>
              </a:rPr>
              <a:t>My sister likes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>
                <a:solidFill>
                  <a:srgbClr val="242021"/>
                </a:solidFill>
              </a:rPr>
              <a:t>camping at the weekend.</a:t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3. </a:t>
            </a:r>
            <a:r>
              <a:rPr lang="en-US" sz="2400" dirty="0">
                <a:solidFill>
                  <a:srgbClr val="242021"/>
                </a:solidFill>
              </a:rPr>
              <a:t>My best friend hates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/>
              <a:t>computer games</a:t>
            </a:r>
            <a:r>
              <a:rPr lang="en-US" sz="2400" dirty="0">
                <a:solidFill>
                  <a:srgbClr val="242021"/>
                </a:solidFill>
              </a:rPr>
              <a:t>.</a:t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4. </a:t>
            </a:r>
            <a:r>
              <a:rPr lang="en-US" sz="2400" dirty="0">
                <a:solidFill>
                  <a:srgbClr val="242021"/>
                </a:solidFill>
              </a:rPr>
              <a:t>Does your brother like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/>
              <a:t>models?</a:t>
            </a:r>
            <a:r>
              <a:rPr lang="en-US" sz="2400" dirty="0">
                <a:solidFill>
                  <a:srgbClr val="242021"/>
                </a:solidFill>
              </a:rPr>
              <a:t/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5. </a:t>
            </a:r>
            <a:r>
              <a:rPr lang="en-US" sz="2400" dirty="0">
                <a:solidFill>
                  <a:srgbClr val="242021"/>
                </a:solidFill>
              </a:rPr>
              <a:t>My mum enjoys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/>
              <a:t>yoga every day to keep fit</a:t>
            </a:r>
            <a:r>
              <a:rPr lang="en-US" sz="2400" dirty="0">
                <a:solidFill>
                  <a:srgbClr val="242021"/>
                </a:solidFill>
              </a:rPr>
              <a:t>.</a:t>
            </a:r>
            <a:r>
              <a:rPr lang="en-US" sz="2400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7238767" y="2523913"/>
            <a:ext cx="1404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collecting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66972" y="3279245"/>
            <a:ext cx="878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going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22547" y="3976757"/>
            <a:ext cx="11040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playing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90175" y="4700157"/>
            <a:ext cx="1120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making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71943" y="5453053"/>
            <a:ext cx="901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doing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15846" y="1489587"/>
            <a:ext cx="9925664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g</a:t>
            </a:r>
            <a:r>
              <a:rPr lang="en-GB" sz="2800" dirty="0" smtClean="0">
                <a:solidFill>
                  <a:srgbClr val="FF0000"/>
                </a:solidFill>
              </a:rPr>
              <a:t>o  		play 		collect 		do 		make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57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2458" y="977439"/>
            <a:ext cx="1089025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 and say the sentences. Use suitable verb of liking or disliking and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7067" y="9888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852" y="8862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FB7BD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68808" y="5421207"/>
            <a:ext cx="83500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48DA4"/>
                </a:solidFill>
              </a:rPr>
              <a:t>He hates / doesn’t like doing judo.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4492" t="1896" b="2725"/>
          <a:stretch/>
        </p:blipFill>
        <p:spPr>
          <a:xfrm>
            <a:off x="4326672" y="1808436"/>
            <a:ext cx="3114098" cy="337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6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2458" y="1077971"/>
            <a:ext cx="1089025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 and say the sentences. Use suitable verb of liking or disliking and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7067" y="115111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852" y="104847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9" name="Rectangle 8"/>
          <p:cNvSpPr/>
          <p:nvPr/>
        </p:nvSpPr>
        <p:spPr>
          <a:xfrm>
            <a:off x="1582857" y="5127124"/>
            <a:ext cx="87660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48DA4"/>
                </a:solidFill>
                <a:latin typeface="UTM Rockwell" pitchFamily="18" charset="0"/>
              </a:rPr>
              <a:t> They love / like / enjoy gardening.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4023" t="1833" r="5145" b="3045"/>
          <a:stretch/>
        </p:blipFill>
        <p:spPr>
          <a:xfrm>
            <a:off x="4259766" y="1950347"/>
            <a:ext cx="3412273" cy="295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6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2458" y="1122215"/>
            <a:ext cx="1089025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 and say the sentences. Use suitable verb of liking or disliking and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7067" y="122485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852" y="112221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9" name="Rectangle 8"/>
          <p:cNvSpPr/>
          <p:nvPr/>
        </p:nvSpPr>
        <p:spPr>
          <a:xfrm>
            <a:off x="1829777" y="5323803"/>
            <a:ext cx="85324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48DA4"/>
                </a:solidFill>
              </a:rPr>
              <a:t>They like / love / enjoy playing football.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585" t="2158" r="4716" b="2908"/>
          <a:stretch/>
        </p:blipFill>
        <p:spPr>
          <a:xfrm>
            <a:off x="4550937" y="1953212"/>
            <a:ext cx="3018822" cy="329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6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08026" y="1044576"/>
            <a:ext cx="1089025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 and say the sentences. Use suitable verb of liking or disliking and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7067" y="100363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852" y="90099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9" name="Rectangle 8"/>
          <p:cNvSpPr/>
          <p:nvPr/>
        </p:nvSpPr>
        <p:spPr>
          <a:xfrm>
            <a:off x="1618068" y="5524026"/>
            <a:ext cx="8134573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48DA4"/>
                </a:solidFill>
              </a:rPr>
              <a:t>They enjoy </a:t>
            </a:r>
            <a:r>
              <a:rPr lang="en-US" sz="3200" b="1" dirty="0">
                <a:solidFill>
                  <a:srgbClr val="048DA4"/>
                </a:solidFill>
              </a:rPr>
              <a:t>/ </a:t>
            </a:r>
            <a:r>
              <a:rPr lang="en-US" sz="3200" b="1" dirty="0" smtClean="0">
                <a:solidFill>
                  <a:srgbClr val="048DA4"/>
                </a:solidFill>
              </a:rPr>
              <a:t>like </a:t>
            </a:r>
            <a:r>
              <a:rPr lang="en-US" sz="3200" b="1" dirty="0">
                <a:solidFill>
                  <a:srgbClr val="048DA4"/>
                </a:solidFill>
              </a:rPr>
              <a:t>/ </a:t>
            </a:r>
            <a:r>
              <a:rPr lang="en-US" sz="3200" b="1" dirty="0" smtClean="0">
                <a:solidFill>
                  <a:srgbClr val="048DA4"/>
                </a:solidFill>
              </a:rPr>
              <a:t>love </a:t>
            </a:r>
            <a:r>
              <a:rPr lang="en-US" sz="3200" b="1" dirty="0">
                <a:solidFill>
                  <a:srgbClr val="048DA4"/>
                </a:solidFill>
              </a:rPr>
              <a:t>collecting stamps.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3253" t="2067" r="1599" b="1933"/>
          <a:stretch/>
        </p:blipFill>
        <p:spPr>
          <a:xfrm>
            <a:off x="4675797" y="1875572"/>
            <a:ext cx="3347325" cy="360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6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2458" y="1022354"/>
            <a:ext cx="1089025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 and say the sentences. Use suitable verb of liking or disliking and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7067" y="109212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852" y="98948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9" name="Rectangle 8"/>
          <p:cNvSpPr/>
          <p:nvPr/>
        </p:nvSpPr>
        <p:spPr>
          <a:xfrm>
            <a:off x="1134098" y="5375572"/>
            <a:ext cx="101950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48DA4"/>
                </a:solidFill>
              </a:rPr>
              <a:t>She hates / doesn’t like riding a horse / horse riding.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932" t="1359" r="4967" b="1359"/>
          <a:stretch/>
        </p:blipFill>
        <p:spPr>
          <a:xfrm>
            <a:off x="3798848" y="1853351"/>
            <a:ext cx="4594303" cy="32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81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19763" y="30684"/>
            <a:ext cx="456848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PRONUNCIATION</a:t>
            </a:r>
            <a:endParaRPr lang="en-US" sz="3600" b="1" dirty="0">
              <a:solidFill>
                <a:srgbClr val="048DA4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Free photo School Education Teaching Students Classroom - Max Pix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34" y="1718825"/>
            <a:ext cx="4085415" cy="342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815780" y="2023443"/>
            <a:ext cx="5724293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/>
              <a:t>to </a:t>
            </a:r>
            <a:r>
              <a:rPr lang="en-US" sz="2400" dirty="0"/>
              <a:t>help Ss identify how to pronounce the sounds /ə/ and /ɜ</a:t>
            </a:r>
            <a:r>
              <a:rPr lang="en-US" sz="2400" dirty="0" smtClean="0"/>
              <a:t>:/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/>
              <a:t>to </a:t>
            </a:r>
            <a:r>
              <a:rPr lang="en-US" sz="2400" dirty="0"/>
              <a:t>help Ss </a:t>
            </a:r>
            <a:r>
              <a:rPr lang="en-US" sz="2400" dirty="0" err="1"/>
              <a:t>practise</a:t>
            </a:r>
            <a:r>
              <a:rPr lang="en-US" sz="2400" dirty="0"/>
              <a:t> pronouncing these sounds in </a:t>
            </a:r>
            <a:r>
              <a:rPr lang="en-US" sz="2400" dirty="0" smtClean="0"/>
              <a:t>words &amp; sentences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5300014" y="677015"/>
            <a:ext cx="29738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/ə/ and /ɜ:/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2281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39326" y="119176"/>
            <a:ext cx="4594957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PRONUNCIATION</a:t>
            </a:r>
            <a:endParaRPr lang="en-US" sz="3200" b="1" dirty="0">
              <a:solidFill>
                <a:srgbClr val="048DA4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8026" y="1088820"/>
            <a:ext cx="1089025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repeat. Pay attention to the sounds 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/ə/</a:t>
            </a:r>
            <a:r>
              <a:rPr lang="en-US" sz="24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/ɜ:/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87067" y="104787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852" y="94523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2087F-DBD4-4418-853C-12878454B0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2902" y="1785876"/>
            <a:ext cx="7146481" cy="3286246"/>
          </a:xfrm>
          <a:prstGeom prst="rect">
            <a:avLst/>
          </a:prstGeom>
        </p:spPr>
      </p:pic>
      <p:pic>
        <p:nvPicPr>
          <p:cNvPr id="10" name="00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38371" y="10435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81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8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042" y="2234985"/>
            <a:ext cx="6233963" cy="33784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34772" y="207664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PRONUNCIATION</a:t>
            </a:r>
            <a:endParaRPr lang="en-US" sz="3200" b="1" dirty="0">
              <a:solidFill>
                <a:srgbClr val="048DA4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0254" y="926592"/>
            <a:ext cx="1089025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to the sentences and pay attention to the underlined parts. Tick (</a:t>
            </a:r>
            <a:r>
              <a:rPr lang="vi-VN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✓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the appropriate sounds.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Practise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the sentences.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49295" y="88565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080" y="78301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17373" y="2056731"/>
            <a:ext cx="27655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/ə/</a:t>
            </a:r>
            <a:r>
              <a:rPr lang="en-US" sz="44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and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/ɜ:/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11" name="Picture 2" descr="Free photo School Education Teaching Students Classroom - Max Pixe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104" y="2889352"/>
            <a:ext cx="3778228" cy="316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D84459E-CF79-43A9-B061-E232B2AE80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098964"/>
              </p:ext>
            </p:extLst>
          </p:nvPr>
        </p:nvGraphicFramePr>
        <p:xfrm>
          <a:off x="5742739" y="2292741"/>
          <a:ext cx="706522" cy="1239814"/>
        </p:xfrm>
        <a:graphic>
          <a:graphicData uri="http://schemas.openxmlformats.org/drawingml/2006/table">
            <a:tbl>
              <a:tblPr/>
              <a:tblGrid>
                <a:gridCol w="706522">
                  <a:extLst>
                    <a:ext uri="{9D8B030D-6E8A-4147-A177-3AD203B41FA5}">
                      <a16:colId xmlns:a16="http://schemas.microsoft.com/office/drawing/2014/main" val="2181610328"/>
                    </a:ext>
                  </a:extLst>
                </a:gridCol>
              </a:tblGrid>
              <a:tr h="1239814">
                <a:tc>
                  <a:txBody>
                    <a:bodyPr/>
                    <a:lstStyle/>
                    <a:p>
                      <a:r>
                        <a:rPr lang="vi-VN" dirty="0">
                          <a:effectLst/>
                        </a:rPr>
                        <a:t/>
                      </a:r>
                      <a:br>
                        <a:rPr lang="vi-VN" dirty="0">
                          <a:effectLst/>
                        </a:rPr>
                      </a:br>
                      <a:r>
                        <a:rPr lang="vi-VN" sz="3600" dirty="0">
                          <a:effectLst/>
                        </a:rPr>
                        <a:t>✔</a:t>
                      </a:r>
                      <a:endParaRPr lang="vi-VN" dirty="0">
                        <a:effectLst/>
                      </a:endParaRPr>
                    </a:p>
                  </a:txBody>
                  <a:tcPr marL="63500" marR="63500" marT="50800" marB="50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1165717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74E2FA86-BA32-4C03-8E62-D3447E7D38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523117"/>
              </p:ext>
            </p:extLst>
          </p:nvPr>
        </p:nvGraphicFramePr>
        <p:xfrm>
          <a:off x="6391319" y="2986560"/>
          <a:ext cx="706522" cy="967102"/>
        </p:xfrm>
        <a:graphic>
          <a:graphicData uri="http://schemas.openxmlformats.org/drawingml/2006/table">
            <a:tbl>
              <a:tblPr/>
              <a:tblGrid>
                <a:gridCol w="706522">
                  <a:extLst>
                    <a:ext uri="{9D8B030D-6E8A-4147-A177-3AD203B41FA5}">
                      <a16:colId xmlns:a16="http://schemas.microsoft.com/office/drawing/2014/main" val="2181610328"/>
                    </a:ext>
                  </a:extLst>
                </a:gridCol>
              </a:tblGrid>
              <a:tr h="967102">
                <a:tc>
                  <a:txBody>
                    <a:bodyPr/>
                    <a:lstStyle/>
                    <a:p>
                      <a:r>
                        <a:rPr lang="vi-VN" dirty="0">
                          <a:effectLst/>
                        </a:rPr>
                        <a:t/>
                      </a:r>
                      <a:br>
                        <a:rPr lang="vi-VN" dirty="0">
                          <a:effectLst/>
                        </a:rPr>
                      </a:br>
                      <a:r>
                        <a:rPr lang="vi-VN" sz="3600" dirty="0">
                          <a:effectLst/>
                        </a:rPr>
                        <a:t>✔</a:t>
                      </a:r>
                      <a:endParaRPr lang="vi-VN" dirty="0">
                        <a:effectLst/>
                      </a:endParaRPr>
                    </a:p>
                  </a:txBody>
                  <a:tcPr marL="63500" marR="63500" marT="50800" marB="50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1165717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0DCAF3E-D885-4F79-9917-4A6F95DC54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698779"/>
              </p:ext>
            </p:extLst>
          </p:nvPr>
        </p:nvGraphicFramePr>
        <p:xfrm>
          <a:off x="6408484" y="3439751"/>
          <a:ext cx="706522" cy="1239814"/>
        </p:xfrm>
        <a:graphic>
          <a:graphicData uri="http://schemas.openxmlformats.org/drawingml/2006/table">
            <a:tbl>
              <a:tblPr/>
              <a:tblGrid>
                <a:gridCol w="706522">
                  <a:extLst>
                    <a:ext uri="{9D8B030D-6E8A-4147-A177-3AD203B41FA5}">
                      <a16:colId xmlns:a16="http://schemas.microsoft.com/office/drawing/2014/main" val="2181610328"/>
                    </a:ext>
                  </a:extLst>
                </a:gridCol>
              </a:tblGrid>
              <a:tr h="1239814">
                <a:tc>
                  <a:txBody>
                    <a:bodyPr/>
                    <a:lstStyle/>
                    <a:p>
                      <a:r>
                        <a:rPr lang="vi-VN" dirty="0">
                          <a:solidFill>
                            <a:srgbClr val="FF0000"/>
                          </a:solidFill>
                          <a:effectLst/>
                        </a:rPr>
                        <a:t/>
                      </a:r>
                      <a:br>
                        <a:rPr lang="vi-VN" dirty="0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vi-VN" sz="3600" dirty="0">
                          <a:effectLst/>
                        </a:rPr>
                        <a:t>✔</a:t>
                      </a:r>
                      <a:endParaRPr lang="vi-VN" dirty="0">
                        <a:effectLst/>
                      </a:endParaRPr>
                    </a:p>
                  </a:txBody>
                  <a:tcPr marL="63500" marR="63500" marT="50800" marB="50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1165717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E5CEA3E-DC0B-47B9-8EFF-196068AE32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855055"/>
              </p:ext>
            </p:extLst>
          </p:nvPr>
        </p:nvGraphicFramePr>
        <p:xfrm>
          <a:off x="6408483" y="4001223"/>
          <a:ext cx="706522" cy="1239814"/>
        </p:xfrm>
        <a:graphic>
          <a:graphicData uri="http://schemas.openxmlformats.org/drawingml/2006/table">
            <a:tbl>
              <a:tblPr/>
              <a:tblGrid>
                <a:gridCol w="706522">
                  <a:extLst>
                    <a:ext uri="{9D8B030D-6E8A-4147-A177-3AD203B41FA5}">
                      <a16:colId xmlns:a16="http://schemas.microsoft.com/office/drawing/2014/main" val="2181610328"/>
                    </a:ext>
                  </a:extLst>
                </a:gridCol>
              </a:tblGrid>
              <a:tr h="1239814">
                <a:tc>
                  <a:txBody>
                    <a:bodyPr/>
                    <a:lstStyle/>
                    <a:p>
                      <a:r>
                        <a:rPr lang="vi-VN" dirty="0">
                          <a:effectLst/>
                        </a:rPr>
                        <a:t/>
                      </a:r>
                      <a:br>
                        <a:rPr lang="vi-VN" dirty="0">
                          <a:effectLst/>
                        </a:rPr>
                      </a:br>
                      <a:r>
                        <a:rPr lang="vi-VN" sz="3600" dirty="0">
                          <a:effectLst/>
                        </a:rPr>
                        <a:t>✔</a:t>
                      </a:r>
                      <a:endParaRPr lang="vi-VN" dirty="0">
                        <a:effectLst/>
                      </a:endParaRPr>
                    </a:p>
                  </a:txBody>
                  <a:tcPr marL="63500" marR="63500" marT="50800" marB="50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1165717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D3B660C0-B017-4CDC-ACB7-437780D862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700913"/>
              </p:ext>
            </p:extLst>
          </p:nvPr>
        </p:nvGraphicFramePr>
        <p:xfrm>
          <a:off x="5670551" y="4674398"/>
          <a:ext cx="706522" cy="1048502"/>
        </p:xfrm>
        <a:graphic>
          <a:graphicData uri="http://schemas.openxmlformats.org/drawingml/2006/table">
            <a:tbl>
              <a:tblPr/>
              <a:tblGrid>
                <a:gridCol w="706522">
                  <a:extLst>
                    <a:ext uri="{9D8B030D-6E8A-4147-A177-3AD203B41FA5}">
                      <a16:colId xmlns:a16="http://schemas.microsoft.com/office/drawing/2014/main" val="2181610328"/>
                    </a:ext>
                  </a:extLst>
                </a:gridCol>
              </a:tblGrid>
              <a:tr h="1048502">
                <a:tc>
                  <a:txBody>
                    <a:bodyPr/>
                    <a:lstStyle/>
                    <a:p>
                      <a:r>
                        <a:rPr lang="vi-VN" dirty="0">
                          <a:effectLst/>
                        </a:rPr>
                        <a:t/>
                      </a:r>
                      <a:br>
                        <a:rPr lang="vi-VN" dirty="0">
                          <a:effectLst/>
                        </a:rPr>
                      </a:br>
                      <a:r>
                        <a:rPr lang="vi-VN" sz="3600" dirty="0">
                          <a:effectLst/>
                        </a:rPr>
                        <a:t>✔</a:t>
                      </a:r>
                      <a:endParaRPr lang="vi-VN" dirty="0">
                        <a:effectLst/>
                      </a:endParaRPr>
                    </a:p>
                  </a:txBody>
                  <a:tcPr marL="63500" marR="63500" marT="50800" marB="50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1165717"/>
                  </a:ext>
                </a:extLst>
              </a:tr>
            </a:tbl>
          </a:graphicData>
        </a:graphic>
      </p:graphicFrame>
      <p:pic>
        <p:nvPicPr>
          <p:cNvPr id="17" name="00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78074" y="1828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1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028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69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63383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  <a:endParaRPr lang="en-US" sz="3600" b="1" dirty="0">
              <a:solidFill>
                <a:srgbClr val="048DA4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9846" y="1134077"/>
            <a:ext cx="5187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Game: </a:t>
            </a:r>
            <a:r>
              <a:rPr lang="en-US" sz="3600" b="1" dirty="0">
                <a:solidFill>
                  <a:srgbClr val="0FB7BD"/>
                </a:solidFill>
              </a:rPr>
              <a:t>Who is faster?</a:t>
            </a:r>
          </a:p>
        </p:txBody>
      </p:sp>
      <p:pic>
        <p:nvPicPr>
          <p:cNvPr id="8" name="Picture 2" descr="Free Vector | Schoolchildren raising hands at lesson">
            <a:extLst>
              <a:ext uri="{FF2B5EF4-FFF2-40B4-BE49-F238E27FC236}">
                <a16:creationId xmlns:a16="http://schemas.microsoft.com/office/drawing/2014/main" id="{13E5CD28-E321-41FB-8047-3E8E44206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510" y="853995"/>
            <a:ext cx="4334471" cy="257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65BCE36-3F11-4946-BAD1-5F2A3F7ABA79}"/>
              </a:ext>
            </a:extLst>
          </p:cNvPr>
          <p:cNvSpPr txBox="1"/>
          <p:nvPr/>
        </p:nvSpPr>
        <p:spPr>
          <a:xfrm>
            <a:off x="487067" y="2426739"/>
            <a:ext cx="6383040" cy="2973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Work in groups of four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W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rite sentences 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including: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hobbies and one of the sounds </a:t>
            </a:r>
            <a:r>
              <a:rPr lang="en-US" sz="2400" b="0" i="0" dirty="0">
                <a:solidFill>
                  <a:srgbClr val="231F20"/>
                </a:solidFill>
                <a:effectLst/>
                <a:latin typeface="MyriadPro-Regular"/>
                <a:ea typeface="Times New Roman" panose="02020603050405020304" pitchFamily="18" charset="0"/>
                <a:cs typeface="Calibri" panose="020F0502020204030204" pitchFamily="34" charset="0"/>
              </a:rPr>
              <a:t>/ə/ and /ɜ:/</a:t>
            </a:r>
          </a:p>
          <a:p>
            <a:pPr>
              <a:lnSpc>
                <a:spcPct val="13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e.g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Listening to music</a:t>
            </a:r>
            <a:r>
              <a:rPr lang="en-US" sz="2400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 a very </a:t>
            </a:r>
            <a:r>
              <a:rPr lang="en-US" sz="24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common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hobby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.)</a:t>
            </a:r>
            <a:endParaRPr lang="en-US" sz="2400" dirty="0">
              <a:solidFill>
                <a:srgbClr val="231F20"/>
              </a:solidFill>
              <a:latin typeface="MyriadPro-Regular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T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 group with 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the most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correct sentences is the 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winner.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900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66097" y="202239"/>
            <a:ext cx="2483632" cy="646331"/>
          </a:xfrm>
          <a:prstGeom prst="rect">
            <a:avLst/>
          </a:prstGeom>
          <a:solidFill>
            <a:srgbClr val="FFDAAB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A9A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8186" y="1653610"/>
            <a:ext cx="104156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.VnArial Narrow" pitchFamily="34" charset="0"/>
              </a:rPr>
              <a:t>1. What is your </a:t>
            </a:r>
            <a:r>
              <a:rPr lang="en-US" sz="4400" b="1" dirty="0" err="1" smtClean="0">
                <a:latin typeface=".VnArial Narrow" pitchFamily="34" charset="0"/>
              </a:rPr>
              <a:t>favourite</a:t>
            </a:r>
            <a:r>
              <a:rPr lang="en-US" sz="4400" b="1" dirty="0" smtClean="0">
                <a:latin typeface=".VnArial Narrow" pitchFamily="34" charset="0"/>
              </a:rPr>
              <a:t> </a:t>
            </a:r>
            <a:r>
              <a:rPr lang="en-US" sz="4400" b="1" dirty="0">
                <a:latin typeface=".VnArial Narrow" pitchFamily="34" charset="0"/>
              </a:rPr>
              <a:t>hobby</a:t>
            </a:r>
            <a:r>
              <a:rPr lang="en-US" sz="4400" b="1" dirty="0" smtClean="0">
                <a:latin typeface=".VnArial Narrow" pitchFamily="34" charset="0"/>
              </a:rPr>
              <a:t>?</a:t>
            </a:r>
            <a:endParaRPr lang="en-US" sz="4400" b="1" dirty="0">
              <a:latin typeface=".Vn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5981" y="2974482"/>
            <a:ext cx="104156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.VnArial Narrow" pitchFamily="34" charset="0"/>
              </a:rPr>
              <a:t>2</a:t>
            </a:r>
            <a:r>
              <a:rPr lang="en-US" sz="4400" b="1" dirty="0">
                <a:latin typeface=".VnArial Narrow" pitchFamily="34" charset="0"/>
              </a:rPr>
              <a:t>. When did you start your hobby?</a:t>
            </a:r>
          </a:p>
        </p:txBody>
      </p:sp>
    </p:spTree>
    <p:extLst>
      <p:ext uri="{BB962C8B-B14F-4D97-AF65-F5344CB8AC3E}">
        <p14:creationId xmlns:p14="http://schemas.microsoft.com/office/powerpoint/2010/main" val="44907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69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48253" y="179356"/>
            <a:ext cx="468961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A9A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  <a:endParaRPr lang="en-US" sz="3600" b="1" dirty="0">
              <a:solidFill>
                <a:srgbClr val="00A9A5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0652" y="978087"/>
            <a:ext cx="468961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A9A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HOMEWORK</a:t>
            </a:r>
            <a:endParaRPr lang="en-US" sz="3600" b="1" dirty="0">
              <a:solidFill>
                <a:srgbClr val="00A9A5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3394" y="2162485"/>
            <a:ext cx="77474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dirty="0" smtClean="0"/>
              <a:t>-</a:t>
            </a:r>
            <a:r>
              <a:rPr lang="en-US" sz="3200" dirty="0">
                <a:cs typeface="Times New Roman" pitchFamily="18" charset="0"/>
              </a:rPr>
              <a:t> Learn new words by heart</a:t>
            </a:r>
            <a:endParaRPr lang="en-US" sz="3200" dirty="0" smtClean="0"/>
          </a:p>
          <a:p>
            <a:pPr>
              <a:lnSpc>
                <a:spcPct val="150000"/>
              </a:lnSpc>
            </a:pPr>
            <a:r>
              <a:rPr lang="en-US" sz="3200" dirty="0" smtClean="0"/>
              <a:t>- Find </a:t>
            </a:r>
            <a:r>
              <a:rPr lang="en-US" sz="3200" dirty="0"/>
              <a:t>3 more words relating to hobbies that have the </a:t>
            </a:r>
            <a:r>
              <a:rPr lang="en-US" sz="3200" dirty="0" smtClean="0"/>
              <a:t>sound </a:t>
            </a:r>
            <a:r>
              <a:rPr lang="en-US" sz="3200" dirty="0"/>
              <a:t>/ə/ </a:t>
            </a:r>
            <a:r>
              <a:rPr lang="en-US" sz="3200" dirty="0" smtClean="0"/>
              <a:t>or </a:t>
            </a:r>
            <a:r>
              <a:rPr lang="en-US" sz="3200" dirty="0"/>
              <a:t>/ɜ:/.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856" y="624439"/>
            <a:ext cx="3076092" cy="307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81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ảnh có li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427703"/>
            <a:ext cx="12192000" cy="561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818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AF0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167" y="158312"/>
            <a:ext cx="934117" cy="9332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3467" y="237708"/>
            <a:ext cx="2137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9801"/>
                </a:solidFill>
                <a:latin typeface="Montserrat Black" pitchFamily="2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25337" y="154347"/>
            <a:ext cx="49589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9801"/>
                </a:solidFill>
                <a:latin typeface=".VnBlackH" pitchFamily="34" charset="0"/>
              </a:rPr>
              <a:t>HOBBIES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77678" y="141276"/>
            <a:ext cx="817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Myriad Pro" pitchFamily="34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8839" y="3787737"/>
            <a:ext cx="54569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GB" sz="2800" b="1" dirty="0" smtClean="0"/>
              <a:t>VOCABULARY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GB" sz="2800" b="1" dirty="0" smtClean="0"/>
              <a:t>PRONUNCIATION</a:t>
            </a:r>
            <a:endParaRPr lang="en-US" sz="2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365794" y="1327624"/>
            <a:ext cx="529994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48DA4"/>
                </a:solidFill>
                <a:latin typeface="Montserrat Black" pitchFamily="2" charset="0"/>
              </a:rPr>
              <a:t>LESSON </a:t>
            </a:r>
            <a:r>
              <a:rPr lang="en-US" sz="4000" b="1" dirty="0" smtClean="0">
                <a:solidFill>
                  <a:srgbClr val="048DA4"/>
                </a:solidFill>
                <a:latin typeface="Montserrat Black" pitchFamily="2" charset="0"/>
              </a:rPr>
              <a:t>2 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048DA4"/>
                </a:solidFill>
                <a:latin typeface="Montserrat Black" pitchFamily="2" charset="0"/>
              </a:rPr>
              <a:t>A </a:t>
            </a:r>
            <a:r>
              <a:rPr lang="en-US" sz="3600" b="1" dirty="0">
                <a:solidFill>
                  <a:srgbClr val="048DA4"/>
                </a:solidFill>
                <a:latin typeface="Montserrat Black" pitchFamily="2" charset="0"/>
              </a:rPr>
              <a:t>CLOSER LOOK 1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29652" y="7570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A9A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 smtClean="0">
                <a:solidFill>
                  <a:srgbClr val="00A9A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u="sng" dirty="0">
              <a:solidFill>
                <a:srgbClr val="00A9A5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toy figurine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2A0EFF67-E30B-4908-88A4-7363059BC98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9" t="13884" r="31921" b="13438"/>
          <a:stretch/>
        </p:blipFill>
        <p:spPr>
          <a:xfrm>
            <a:off x="9468464" y="531597"/>
            <a:ext cx="2197510" cy="3012693"/>
          </a:xfrm>
          <a:prstGeom prst="rect">
            <a:avLst/>
          </a:prstGeom>
        </p:spPr>
      </p:pic>
      <p:sp>
        <p:nvSpPr>
          <p:cNvPr id="7" name="Google Shape;1881;p31"/>
          <p:cNvSpPr txBox="1">
            <a:spLocks/>
          </p:cNvSpPr>
          <p:nvPr/>
        </p:nvSpPr>
        <p:spPr>
          <a:xfrm>
            <a:off x="-105352" y="94319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600" b="1" dirty="0" smtClean="0">
                <a:solidFill>
                  <a:srgbClr val="F7941E"/>
                </a:solidFill>
              </a:rPr>
              <a:t>- </a:t>
            </a:r>
            <a:r>
              <a:rPr lang="vi-VN" sz="3600" b="1" dirty="0" smtClean="0">
                <a:solidFill>
                  <a:srgbClr val="F7941E"/>
                </a:solidFill>
              </a:rPr>
              <a:t>jogging</a:t>
            </a:r>
            <a:r>
              <a:rPr lang="vi-VN" sz="3600" dirty="0" smtClean="0"/>
              <a:t> </a:t>
            </a:r>
            <a:r>
              <a:rPr lang="en-US" sz="3600" b="1" dirty="0" smtClean="0">
                <a:solidFill>
                  <a:srgbClr val="F7941E"/>
                </a:solidFill>
              </a:rPr>
              <a:t> </a:t>
            </a:r>
            <a:r>
              <a:rPr lang="en-US" sz="3600" b="1" dirty="0">
                <a:solidFill>
                  <a:srgbClr val="F7941E"/>
                </a:solidFill>
                <a:cs typeface="Calibri" panose="020F0502020204030204" pitchFamily="34" charset="0"/>
              </a:rPr>
              <a:t>(n</a:t>
            </a:r>
            <a:r>
              <a:rPr lang="en-US" sz="3600" b="1" dirty="0" smtClean="0">
                <a:solidFill>
                  <a:srgbClr val="F7941E"/>
                </a:solidFill>
                <a:cs typeface="Calibri" panose="020F0502020204030204" pitchFamily="34" charset="0"/>
              </a:rPr>
              <a:t>) :</a:t>
            </a:r>
            <a:endParaRPr lang="en-US" sz="36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13617" y="1137811"/>
            <a:ext cx="44307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chạy bộ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giãn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45993" y="1168590"/>
            <a:ext cx="21595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FB7BD"/>
                </a:solidFill>
              </a:rPr>
              <a:t>/</a:t>
            </a:r>
            <a:r>
              <a:rPr lang="vi-VN" sz="3200" b="1" dirty="0" smtClean="0">
                <a:solidFill>
                  <a:srgbClr val="0FB7BD"/>
                </a:solidFill>
              </a:rPr>
              <a:t>ˈ</a:t>
            </a:r>
            <a:r>
              <a:rPr lang="vi-VN" sz="3200" b="1" dirty="0">
                <a:solidFill>
                  <a:srgbClr val="0FB7BD"/>
                </a:solidFill>
              </a:rPr>
              <a:t>dʒɒɡɪŋ </a:t>
            </a:r>
            <a:r>
              <a:rPr lang="en-US" sz="32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0" name="jogging">
            <a:hlinkClick r:id="" action="ppaction://media"/>
            <a:extLst>
              <a:ext uri="{FF2B5EF4-FFF2-40B4-BE49-F238E27FC236}">
                <a16:creationId xmlns:a16="http://schemas.microsoft.com/office/drawing/2014/main" id="{B18B46EE-8D1E-4C55-820B-DA66AF231D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0" y="1063647"/>
            <a:ext cx="794657" cy="794657"/>
          </a:xfrm>
          <a:prstGeom prst="rect">
            <a:avLst/>
          </a:prstGeom>
        </p:spPr>
      </p:pic>
      <p:sp>
        <p:nvSpPr>
          <p:cNvPr id="11" name="Google Shape;1881;p31"/>
          <p:cNvSpPr txBox="1">
            <a:spLocks/>
          </p:cNvSpPr>
          <p:nvPr/>
        </p:nvSpPr>
        <p:spPr>
          <a:xfrm>
            <a:off x="-575209" y="165023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600" b="1" dirty="0" smtClean="0">
                <a:solidFill>
                  <a:srgbClr val="F7941E"/>
                </a:solidFill>
                <a:cs typeface="Times New Roman" pitchFamily="18" charset="0"/>
              </a:rPr>
              <a:t>- </a:t>
            </a:r>
            <a:r>
              <a:rPr lang="vi-VN" sz="3600" b="1" dirty="0" smtClean="0">
                <a:solidFill>
                  <a:srgbClr val="F7941E"/>
                </a:solidFill>
                <a:cs typeface="Times New Roman" pitchFamily="18" charset="0"/>
              </a:rPr>
              <a:t>coin</a:t>
            </a:r>
            <a:r>
              <a:rPr lang="vi-VN" sz="3600" b="1" dirty="0" smtClean="0"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7941E"/>
                </a:solidFill>
                <a:cs typeface="Times New Roman" pitchFamily="18" charset="0"/>
              </a:rPr>
              <a:t>(n</a:t>
            </a:r>
            <a:r>
              <a:rPr lang="en-US" sz="3600" b="1" dirty="0" smtClean="0">
                <a:solidFill>
                  <a:srgbClr val="F7941E"/>
                </a:solidFill>
                <a:cs typeface="Times New Roman" pitchFamily="18" charset="0"/>
              </a:rPr>
              <a:t>): </a:t>
            </a:r>
            <a:endParaRPr lang="en-US" sz="3600" b="1" dirty="0">
              <a:solidFill>
                <a:srgbClr val="F7941E"/>
              </a:solidFill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94066" y="1858304"/>
            <a:ext cx="46569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>
                <a:latin typeface="+mj-lt"/>
              </a:rPr>
              <a:t>đồng </a:t>
            </a:r>
            <a:r>
              <a:rPr lang="vi-VN" sz="3600" dirty="0" smtClean="0">
                <a:latin typeface="+mj-lt"/>
              </a:rPr>
              <a:t>xu</a:t>
            </a:r>
            <a:endParaRPr lang="en-US" sz="3600" dirty="0"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46440" y="1867694"/>
            <a:ext cx="13981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FB7BD"/>
                </a:solidFill>
              </a:rPr>
              <a:t>/</a:t>
            </a:r>
            <a:r>
              <a:rPr lang="vi-VN" sz="3200" b="1" dirty="0" smtClean="0">
                <a:solidFill>
                  <a:srgbClr val="0FB7BD"/>
                </a:solidFill>
              </a:rPr>
              <a:t>kɔɪn</a:t>
            </a:r>
            <a:r>
              <a:rPr lang="en-US" sz="3200" b="1" dirty="0" smtClean="0">
                <a:solidFill>
                  <a:srgbClr val="0FB7BD"/>
                </a:solidFill>
              </a:rPr>
              <a:t>/ </a:t>
            </a:r>
            <a:endParaRPr lang="en-US" sz="3200" b="1" dirty="0">
              <a:solidFill>
                <a:srgbClr val="0FB7BD"/>
              </a:solidFill>
            </a:endParaRPr>
          </a:p>
        </p:txBody>
      </p:sp>
      <p:pic>
        <p:nvPicPr>
          <p:cNvPr id="14" name="Picture 2" descr="rotation golden dollar coin animation slow: Video có sẵn (100% miễn phí bản  quyền) 6700004 | Shutterstock">
            <a:extLst>
              <a:ext uri="{FF2B5EF4-FFF2-40B4-BE49-F238E27FC236}">
                <a16:creationId xmlns:a16="http://schemas.microsoft.com/office/drawing/2014/main" id="{F70F0729-D5EA-4FAE-AB60-83480208FD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2" t="8333" r="25623" b="6087"/>
          <a:stretch/>
        </p:blipFill>
        <p:spPr bwMode="auto">
          <a:xfrm>
            <a:off x="8822413" y="2155963"/>
            <a:ext cx="2843561" cy="277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coin">
            <a:hlinkClick r:id="" action="ppaction://media"/>
            <a:extLst>
              <a:ext uri="{FF2B5EF4-FFF2-40B4-BE49-F238E27FC236}">
                <a16:creationId xmlns:a16="http://schemas.microsoft.com/office/drawing/2014/main" id="{37C2FB86-43F9-4087-930D-200BCC2F74B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7410" y="1937753"/>
            <a:ext cx="739836" cy="73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34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8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8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13643"/>
              </p:ext>
            </p:extLst>
          </p:nvPr>
        </p:nvGraphicFramePr>
        <p:xfrm>
          <a:off x="1293542" y="1860491"/>
          <a:ext cx="9835376" cy="245503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3759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2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87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423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6348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400" b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jogging 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(n)</a:t>
                      </a:r>
                      <a:endParaRPr lang="vi-VN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71755" marT="71755" marB="7175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 ˈ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dʒɒɡɪŋ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/</a:t>
                      </a:r>
                      <a:endParaRPr lang="vi-VN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36195" marT="71755" marB="7175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đi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4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chạy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bộ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thư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giãn</a:t>
                      </a:r>
                      <a:endParaRPr lang="vi-VN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71755" marT="71755" marB="7175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4453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coin (n)</a:t>
                      </a:r>
                      <a:endParaRPr lang="vi-VN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71755" marT="71755" marB="7175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kɔɪn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/ </a:t>
                      </a:r>
                    </a:p>
                  </a:txBody>
                  <a:tcPr marL="68580" marR="36195" marT="71755" marB="7175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đồng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xu</a:t>
                      </a:r>
                      <a:endParaRPr lang="vi-VN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71755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29652" y="376681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A9A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600" b="1" dirty="0">
              <a:solidFill>
                <a:srgbClr val="00A9A5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jogging">
            <a:hlinkClick r:id="" action="ppaction://media"/>
            <a:extLst>
              <a:ext uri="{FF2B5EF4-FFF2-40B4-BE49-F238E27FC236}">
                <a16:creationId xmlns:a16="http://schemas.microsoft.com/office/drawing/2014/main" id="{6A51A0F4-FC8F-4D0F-BA07-42196C7575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4044" y="2538276"/>
            <a:ext cx="549730" cy="549730"/>
          </a:xfrm>
          <a:prstGeom prst="rect">
            <a:avLst/>
          </a:prstGeom>
        </p:spPr>
      </p:pic>
      <p:pic>
        <p:nvPicPr>
          <p:cNvPr id="8" name="coin">
            <a:hlinkClick r:id="" action="ppaction://media"/>
            <a:extLst>
              <a:ext uri="{FF2B5EF4-FFF2-40B4-BE49-F238E27FC236}">
                <a16:creationId xmlns:a16="http://schemas.microsoft.com/office/drawing/2014/main" id="{54C714A6-7C6D-4A28-A1CB-F1F76A3B888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4044" y="3433256"/>
            <a:ext cx="549730" cy="54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55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2893"/>
            <a:ext cx="10160000" cy="43735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06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531" t="4246" r="2394" b="3154"/>
          <a:stretch/>
        </p:blipFill>
        <p:spPr>
          <a:xfrm>
            <a:off x="2636783" y="2353385"/>
            <a:ext cx="6367563" cy="40387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1262" y="1088820"/>
            <a:ext cx="972414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word webs below with the words from the box.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75555" y="100363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340" y="90099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9673" y="111141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Rounded Rectangle 15">
            <a:extLst>
              <a:ext uri="{FF2B5EF4-FFF2-40B4-BE49-F238E27FC236}">
                <a16:creationId xmlns:a16="http://schemas.microsoft.com/office/drawing/2014/main" id="{CF196BBB-A415-40DC-AE16-FCD8C98F3633}"/>
              </a:ext>
            </a:extLst>
          </p:cNvPr>
          <p:cNvSpPr/>
          <p:nvPr/>
        </p:nvSpPr>
        <p:spPr>
          <a:xfrm>
            <a:off x="1962050" y="1653125"/>
            <a:ext cx="1270581" cy="585634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a typeface="Adobe Gothic Std B" panose="020B0800000000000000" pitchFamily="34" charset="-128"/>
              </a:rPr>
              <a:t>dolls</a:t>
            </a:r>
            <a:endParaRPr lang="en-GB" sz="24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id="{567F4DA9-08E9-4F8D-9B8F-371F71D69FD6}"/>
              </a:ext>
            </a:extLst>
          </p:cNvPr>
          <p:cNvSpPr/>
          <p:nvPr/>
        </p:nvSpPr>
        <p:spPr>
          <a:xfrm>
            <a:off x="3325183" y="1673865"/>
            <a:ext cx="1270581" cy="5501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a typeface="Adobe Gothic Std B" panose="020B0800000000000000" pitchFamily="34" charset="-128"/>
              </a:rPr>
              <a:t>jogging</a:t>
            </a:r>
            <a:endParaRPr lang="en-GB" sz="24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3" name="Rounded Rectangle 15">
            <a:extLst>
              <a:ext uri="{FF2B5EF4-FFF2-40B4-BE49-F238E27FC236}">
                <a16:creationId xmlns:a16="http://schemas.microsoft.com/office/drawing/2014/main" id="{8B69D4B3-5813-4228-B941-1E8D232FD8A0}"/>
              </a:ext>
            </a:extLst>
          </p:cNvPr>
          <p:cNvSpPr/>
          <p:nvPr/>
        </p:nvSpPr>
        <p:spPr>
          <a:xfrm>
            <a:off x="7318980" y="1654911"/>
            <a:ext cx="1729610" cy="5501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a typeface="Adobe Gothic Std B" panose="020B0800000000000000" pitchFamily="34" charset="-128"/>
              </a:rPr>
              <a:t>swimming</a:t>
            </a:r>
            <a:endParaRPr lang="en-GB" sz="24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4" name="Rounded Rectangle 15">
            <a:extLst>
              <a:ext uri="{FF2B5EF4-FFF2-40B4-BE49-F238E27FC236}">
                <a16:creationId xmlns:a16="http://schemas.microsoft.com/office/drawing/2014/main" id="{61108B32-196A-4304-9ABF-7E133D3CB36C}"/>
              </a:ext>
            </a:extLst>
          </p:cNvPr>
          <p:cNvSpPr/>
          <p:nvPr/>
        </p:nvSpPr>
        <p:spPr>
          <a:xfrm>
            <a:off x="4666548" y="1679858"/>
            <a:ext cx="1270581" cy="5501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a typeface="Adobe Gothic Std B" panose="020B0800000000000000" pitchFamily="34" charset="-128"/>
              </a:rPr>
              <a:t>coins</a:t>
            </a:r>
            <a:endParaRPr lang="en-GB" sz="24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5" name="Rounded Rectangle 15">
            <a:extLst>
              <a:ext uri="{FF2B5EF4-FFF2-40B4-BE49-F238E27FC236}">
                <a16:creationId xmlns:a16="http://schemas.microsoft.com/office/drawing/2014/main" id="{8877F59F-CBC0-4C5A-AA09-0944712B333A}"/>
              </a:ext>
            </a:extLst>
          </p:cNvPr>
          <p:cNvSpPr/>
          <p:nvPr/>
        </p:nvSpPr>
        <p:spPr>
          <a:xfrm>
            <a:off x="5992764" y="1673865"/>
            <a:ext cx="1270581" cy="5501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a typeface="Adobe Gothic Std B" panose="020B0800000000000000" pitchFamily="34" charset="-128"/>
              </a:rPr>
              <a:t>judo</a:t>
            </a:r>
            <a:endParaRPr lang="en-GB" sz="24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17A1F9EE-0D55-47B4-B764-E20282F3A4EA}"/>
              </a:ext>
            </a:extLst>
          </p:cNvPr>
          <p:cNvSpPr/>
          <p:nvPr/>
        </p:nvSpPr>
        <p:spPr>
          <a:xfrm>
            <a:off x="9107582" y="1644369"/>
            <a:ext cx="1270581" cy="5501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a typeface="Adobe Gothic Std B" panose="020B0800000000000000" pitchFamily="34" charset="-128"/>
              </a:rPr>
              <a:t>yoga</a:t>
            </a:r>
            <a:endParaRPr lang="en-GB" sz="24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289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0.01157 L 0.38724 0.507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62" y="2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28216 0.1037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02" y="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16966 0.5988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77" y="2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06094 0.3055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7" y="1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-0.05872 0.1932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3" y="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8041E-6 -1.11111E-6 L -0.19524 0.3965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62" y="1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791204" y="1583330"/>
            <a:ext cx="640079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 smtClean="0">
                <a:solidFill>
                  <a:schemeClr val="tx2"/>
                </a:solidFill>
                <a:latin typeface="OpenSans"/>
              </a:rPr>
              <a:t>- </a:t>
            </a:r>
            <a:r>
              <a:rPr lang="vi-VN" sz="2800" b="1" dirty="0">
                <a:solidFill>
                  <a:schemeClr val="tx2"/>
                </a:solidFill>
                <a:latin typeface="OpenSans"/>
              </a:rPr>
              <a:t>do housework </a:t>
            </a:r>
            <a:r>
              <a:rPr lang="en-GB" sz="2800" b="1" i="1" dirty="0">
                <a:solidFill>
                  <a:schemeClr val="tx2"/>
                </a:solidFill>
                <a:latin typeface="OpenSans"/>
              </a:rPr>
              <a:t>,</a:t>
            </a:r>
            <a:r>
              <a:rPr lang="vi-VN" sz="2800" b="1" dirty="0" smtClean="0">
                <a:solidFill>
                  <a:schemeClr val="tx2"/>
                </a:solidFill>
                <a:latin typeface="OpenSans"/>
              </a:rPr>
              <a:t> </a:t>
            </a:r>
            <a:r>
              <a:rPr lang="vi-VN" sz="2800" b="1" dirty="0">
                <a:solidFill>
                  <a:schemeClr val="tx2"/>
                </a:solidFill>
                <a:latin typeface="OpenSans"/>
              </a:rPr>
              <a:t>do homework </a:t>
            </a:r>
            <a:r>
              <a:rPr lang="vi-VN" sz="2800" b="1" dirty="0" smtClean="0">
                <a:solidFill>
                  <a:schemeClr val="tx2"/>
                </a:solidFill>
                <a:latin typeface="OpenSans"/>
              </a:rPr>
              <a:t>,...</a:t>
            </a:r>
            <a:endParaRPr lang="vi-VN" sz="2800" b="1" dirty="0">
              <a:solidFill>
                <a:schemeClr val="tx2"/>
              </a:solidFill>
              <a:latin typeface="OpenSans"/>
            </a:endParaRPr>
          </a:p>
          <a:p>
            <a:pPr>
              <a:lnSpc>
                <a:spcPct val="150000"/>
              </a:lnSpc>
            </a:pPr>
            <a:r>
              <a:rPr lang="vi-VN" sz="2800" b="1" dirty="0">
                <a:solidFill>
                  <a:schemeClr val="tx2"/>
                </a:solidFill>
                <a:latin typeface="OpenSans"/>
              </a:rPr>
              <a:t>- go fishing</a:t>
            </a:r>
            <a:r>
              <a:rPr lang="vi-VN" sz="2800" b="1" i="1" dirty="0">
                <a:solidFill>
                  <a:schemeClr val="tx2"/>
                </a:solidFill>
                <a:latin typeface="OpenSans"/>
              </a:rPr>
              <a:t> </a:t>
            </a:r>
            <a:r>
              <a:rPr lang="vi-VN" sz="2800" b="1" dirty="0" smtClean="0">
                <a:solidFill>
                  <a:schemeClr val="tx2"/>
                </a:solidFill>
                <a:latin typeface="OpenSans"/>
              </a:rPr>
              <a:t>, </a:t>
            </a:r>
            <a:r>
              <a:rPr lang="vi-VN" sz="2800" b="1" dirty="0">
                <a:solidFill>
                  <a:schemeClr val="tx2"/>
                </a:solidFill>
                <a:latin typeface="OpenSans"/>
              </a:rPr>
              <a:t>go </a:t>
            </a:r>
            <a:r>
              <a:rPr lang="vi-VN" sz="2800" b="1" dirty="0" smtClean="0">
                <a:solidFill>
                  <a:schemeClr val="tx2"/>
                </a:solidFill>
                <a:latin typeface="OpenSans"/>
              </a:rPr>
              <a:t>shoppi</a:t>
            </a:r>
            <a:r>
              <a:rPr lang="en-GB" sz="2800" b="1" dirty="0" err="1" smtClean="0">
                <a:solidFill>
                  <a:schemeClr val="tx2"/>
                </a:solidFill>
                <a:latin typeface="OpenSans"/>
              </a:rPr>
              <a:t>ng</a:t>
            </a:r>
            <a:r>
              <a:rPr lang="vi-VN" sz="2800" b="1" dirty="0" smtClean="0">
                <a:solidFill>
                  <a:schemeClr val="tx2"/>
                </a:solidFill>
                <a:latin typeface="OpenSans"/>
              </a:rPr>
              <a:t>...</a:t>
            </a:r>
            <a:endParaRPr lang="vi-VN" sz="2800" b="1" dirty="0">
              <a:solidFill>
                <a:schemeClr val="tx2"/>
              </a:solidFill>
              <a:latin typeface="OpenSans"/>
            </a:endParaRPr>
          </a:p>
          <a:p>
            <a:pPr>
              <a:lnSpc>
                <a:spcPct val="150000"/>
              </a:lnSpc>
            </a:pPr>
            <a:r>
              <a:rPr lang="vi-VN" sz="2800" b="1" dirty="0">
                <a:solidFill>
                  <a:schemeClr val="tx2"/>
                </a:solidFill>
                <a:latin typeface="OpenSans"/>
              </a:rPr>
              <a:t>- collect comic books </a:t>
            </a:r>
            <a:r>
              <a:rPr lang="vi-VN" sz="2800" b="1" dirty="0" smtClean="0">
                <a:solidFill>
                  <a:schemeClr val="tx2"/>
                </a:solidFill>
                <a:latin typeface="OpenSans"/>
              </a:rPr>
              <a:t>, </a:t>
            </a:r>
            <a:r>
              <a:rPr lang="vi-VN" sz="2800" b="1" dirty="0">
                <a:solidFill>
                  <a:schemeClr val="tx2"/>
                </a:solidFill>
                <a:latin typeface="OpenSans"/>
              </a:rPr>
              <a:t>collect greeting </a:t>
            </a:r>
            <a:r>
              <a:rPr lang="vi-VN" sz="2800" b="1" dirty="0" smtClean="0">
                <a:solidFill>
                  <a:schemeClr val="tx2"/>
                </a:solidFill>
                <a:latin typeface="OpenSans"/>
              </a:rPr>
              <a:t>cards...</a:t>
            </a:r>
            <a:r>
              <a:rPr lang="vi-VN" sz="2800" b="1" dirty="0">
                <a:solidFill>
                  <a:schemeClr val="tx2"/>
                </a:solidFill>
                <a:latin typeface="OpenSans"/>
              </a:rPr>
              <a:t> 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68637" y="1358822"/>
            <a:ext cx="28753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Can you add 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more words?</a:t>
            </a:r>
            <a:r>
              <a:rPr lang="en-US" sz="2800" b="1" dirty="0">
                <a:solidFill>
                  <a:srgbClr val="002060"/>
                </a:solidFill>
              </a:rPr>
              <a:t> </a:t>
            </a:r>
          </a:p>
        </p:txBody>
      </p:sp>
      <p:sp>
        <p:nvSpPr>
          <p:cNvPr id="9" name="Flowchart: Sequential Access Storage 8"/>
          <p:cNvSpPr/>
          <p:nvPr/>
        </p:nvSpPr>
        <p:spPr>
          <a:xfrm>
            <a:off x="1435838" y="353083"/>
            <a:ext cx="4114800" cy="2972112"/>
          </a:xfrm>
          <a:prstGeom prst="flowChartMagneticTape">
            <a:avLst/>
          </a:prstGeom>
          <a:noFill/>
          <a:ln w="57150">
            <a:solidFill>
              <a:srgbClr val="F794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6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70525" y="39135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A9A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318" y="847259"/>
            <a:ext cx="7917363" cy="4256527"/>
          </a:xfrm>
          <a:prstGeom prst="rect">
            <a:avLst/>
          </a:prstGeom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588341" y="5474110"/>
            <a:ext cx="7189839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Verbs of  liking + V -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ing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576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6047</TotalTime>
  <Words>729</Words>
  <Application>Microsoft Office PowerPoint</Application>
  <PresentationFormat>Widescreen</PresentationFormat>
  <Paragraphs>149</Paragraphs>
  <Slides>31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51" baseType="lpstr">
      <vt:lpstr>.VnArial</vt:lpstr>
      <vt:lpstr>.VnArial Narrow</vt:lpstr>
      <vt:lpstr>.VnBlackH</vt:lpstr>
      <vt:lpstr>.VnBodoniH</vt:lpstr>
      <vt:lpstr>.VnTifani HeavyH</vt:lpstr>
      <vt:lpstr>.VnTime</vt:lpstr>
      <vt:lpstr>Adobe Gothic Std B</vt:lpstr>
      <vt:lpstr>arial</vt:lpstr>
      <vt:lpstr>arial</vt:lpstr>
      <vt:lpstr>Arial Black</vt:lpstr>
      <vt:lpstr>Calibri</vt:lpstr>
      <vt:lpstr>Calibri (Body)</vt:lpstr>
      <vt:lpstr>Montserrat Black</vt:lpstr>
      <vt:lpstr>Myriad Pro</vt:lpstr>
      <vt:lpstr>MyriadPro-Regular</vt:lpstr>
      <vt:lpstr>OpenSans</vt:lpstr>
      <vt:lpstr>Times New Roman</vt:lpstr>
      <vt:lpstr>UTM Rockwell</vt:lpstr>
      <vt:lpstr>Wingdings</vt:lpstr>
      <vt:lpstr>Essential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ABC</cp:lastModifiedBy>
  <cp:revision>198</cp:revision>
  <dcterms:created xsi:type="dcterms:W3CDTF">2020-12-09T02:04:09Z</dcterms:created>
  <dcterms:modified xsi:type="dcterms:W3CDTF">2025-12-13T13:12:02Z</dcterms:modified>
</cp:coreProperties>
</file>