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66" r:id="rId5"/>
    <p:sldId id="264" r:id="rId6"/>
    <p:sldId id="27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11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27E00-DA7A-0FAB-E4A0-C07BDBF6F4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68447B-C387-D396-EBA8-40CD6C3F7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32B42-6A2E-1791-CB09-DAE7D70A7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CF40-BA9D-49B1-832C-BB6964B552AB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A9F73-60A7-AFC4-FCCB-7B4838FB4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6E476-B0C4-CB20-AC07-29E4AACD3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40EE-8B6C-43B0-AD18-168BFD58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620D6-8491-35E2-6B08-676A66F1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60C817-536C-9FA4-4E79-C618A80AAE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7E356-BB43-463F-F9C7-7E418374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CF40-BA9D-49B1-832C-BB6964B552AB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C57AF-12CD-5BCE-165D-24964EC73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A97A8-4581-A7E3-53A1-6556D39BB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40EE-8B6C-43B0-AD18-168BFD58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96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D953C3-08B4-B785-2A88-377D3BA554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2FCF7A-9B4D-12A7-64EB-633C7296E5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95CB4-613A-E6DA-5A45-1BC0182A8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CF40-BA9D-49B1-832C-BB6964B552AB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84EBB-A571-6B0A-368B-31145D4F6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05D5C-DF10-DF6B-64B2-B260948F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40EE-8B6C-43B0-AD18-168BFD58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5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220E6-E75A-D160-3E82-4F10AA530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2CC1B-1393-1A0C-AA5A-3286F8CC0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C0592-61E8-4404-9BBB-D121DBFBC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CF40-BA9D-49B1-832C-BB6964B552AB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D8E89-9EE8-DC2E-4A41-E21E38233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1F983-973E-F5ED-246A-F9EBCED39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40EE-8B6C-43B0-AD18-168BFD58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79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9E14F-3457-5A62-CD4B-3BE35D98E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35888-2F88-DA1B-F34B-9EE03A1CB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369DC-83E3-4E21-E1AD-3DC8E546B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CF40-BA9D-49B1-832C-BB6964B552AB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72BE3-074C-99FC-685B-DA06A06AA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DBB72-E578-7BBE-230A-E6008B54A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40EE-8B6C-43B0-AD18-168BFD58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1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B1BC0-FEC8-3F46-EC8A-906FCC62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F16CB-8468-A504-2528-F44D73BD26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F4EFFD-CEBC-D727-D4B7-A9456404EE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5A5B33-A4DF-DF37-AB0E-89DBB8CED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CF40-BA9D-49B1-832C-BB6964B552AB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1778B-6527-B9B7-80D4-38B977973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CF663-1BED-1A91-DEB0-A3CFEE2BD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40EE-8B6C-43B0-AD18-168BFD58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6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7CFC7-DC55-538D-87F2-EE0D9D8CF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09D97A-60B1-1E43-08C8-9D35598B3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06CA1C-4CE8-2178-8BFC-A36D81EE4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F5E8C7-42D5-E547-BF74-6B852AD009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02B215-DD34-788C-339F-57D54D4E1C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C2E0A0-4D69-C38D-A27A-8C0E44932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CF40-BA9D-49B1-832C-BB6964B552AB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603B98-7230-E07F-FBA8-E077B3688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FEB356-4BE7-46E3-EA29-317940434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40EE-8B6C-43B0-AD18-168BFD58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20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ED31E-F971-6BDA-4FAC-017AB3BA7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3C0092-FD86-8325-AC8C-B1B371CF7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CF40-BA9D-49B1-832C-BB6964B552AB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4D253A-8839-D664-4851-7E1301CCD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370681-886F-E9E1-FE11-C6F2A9C2B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40EE-8B6C-43B0-AD18-168BFD58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08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39BC56-D429-CD47-BE42-A2B00C6BD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CF40-BA9D-49B1-832C-BB6964B552AB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3B0EE-86A5-8407-9A18-F252279E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05BA4-685B-1E25-441B-96355755C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40EE-8B6C-43B0-AD18-168BFD58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5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0C33A-3965-7D36-9587-CA47F5F19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755A2-51ED-CFAF-CCDB-48E01B362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31CC66-394B-1A83-B532-86D04A1AF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24155-D702-8F2E-8B95-0187495C8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CF40-BA9D-49B1-832C-BB6964B552AB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BCB0B1-D211-44CE-11B7-D6CBCC239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BAE9E2-6923-2525-EE41-2662B3B91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40EE-8B6C-43B0-AD18-168BFD58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8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3E263-C3C1-3E1B-30BE-F965117A5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1023C7-6041-99EA-7A3A-87A53F5C5B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ECDAEF-7836-FC60-FA20-C81B9C228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8B2ED3-6F50-0009-2A5C-67C711838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0CF40-BA9D-49B1-832C-BB6964B552AB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22D1BD-2A4B-1480-B4ED-1C7798C14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0B4D4-0130-A62E-15FB-5ACEEF021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540EE-8B6C-43B0-AD18-168BFD58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3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D8C161-6B91-2539-1B85-8D015C1B7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DD7924-714E-6233-E1BF-A5D5BACB8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F4AE0-F25A-51CF-52EF-5CD43452CD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0CF40-BA9D-49B1-832C-BB6964B552AB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DFF41-149E-CD2A-4BFA-F50D0CE00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5B631-E3AA-8750-60DB-7713BB12E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540EE-8B6C-43B0-AD18-168BFD58C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8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32B73-1358-5340-B5E2-D99A4A700D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8D421-5864-6951-6247-C0120ED229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6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ownloads\images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78486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0" y="3048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CHƯƠNG I: NHÀ Ở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6600" y="12192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TIẾT 1: KHÁI QUÁT VỀ NHÀ Ở</a:t>
            </a:r>
          </a:p>
        </p:txBody>
      </p:sp>
    </p:spTree>
    <p:extLst>
      <p:ext uri="{BB962C8B-B14F-4D97-AF65-F5344CB8AC3E}">
        <p14:creationId xmlns:p14="http://schemas.microsoft.com/office/powerpoint/2010/main" val="683243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neandertal4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743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7" descr="Nhà-cổ-ở-làng-Đường-Lâm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57600"/>
            <a:ext cx="2895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8" descr="tim-hieu-ve-cac-loai-nha-o-viet-nam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7600"/>
            <a:ext cx="2971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 descr="luat-nha-o-chung-cu-1 - Cop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581400"/>
            <a:ext cx="2743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0" descr="bo-toc-korowai-1-215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2971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1" descr="cộng sản nguyên thủy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2819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67200" y="3200401"/>
            <a:ext cx="449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/>
              <a:t>Lịch sử hình thành nhà ở</a:t>
            </a:r>
          </a:p>
        </p:txBody>
      </p:sp>
    </p:spTree>
    <p:extLst>
      <p:ext uri="{BB962C8B-B14F-4D97-AF65-F5344CB8AC3E}">
        <p14:creationId xmlns:p14="http://schemas.microsoft.com/office/powerpoint/2010/main" val="179997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130314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1: KHÁI QUÁT VỀ NHÀ 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0" y="805934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VAI TRÒ CỦA NHÀ Ở: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082" y="2057400"/>
            <a:ext cx="2971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USER\AppData\Local\Temp\FineReader11.00\media\image1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090" y="2438400"/>
            <a:ext cx="284611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800600"/>
            <a:ext cx="5486400" cy="189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083" y="5021344"/>
            <a:ext cx="2977299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905" y="2438400"/>
            <a:ext cx="284689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37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524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1: KHÁI QUÁT VỀ NHÀ 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67562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ĐẶC ĐIỂM CHUNG CỦA NHÀ Ở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70842" y="1088300"/>
            <a:ext cx="1743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1.Cấu </a:t>
            </a:r>
            <a:r>
              <a:rPr lang="en-US" sz="2400" b="1" dirty="0" err="1">
                <a:solidFill>
                  <a:srgbClr val="FF0000"/>
                </a:solidFill>
              </a:rPr>
              <a:t>tạo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3124200"/>
            <a:ext cx="43053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91000" y="6324601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 1.2 </a:t>
            </a:r>
            <a:r>
              <a:rPr lang="en-US" sz="2400" dirty="0" err="1"/>
              <a:t>Cấu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chung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ngôi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endParaRPr lang="en-US" sz="2400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114800" y="2768600"/>
            <a:ext cx="12883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000"/>
              </a:spcAft>
            </a:pPr>
            <a:r>
              <a:rPr lang="en-US" altLang="en-US" sz="2000" b="1" dirty="0" err="1">
                <a:latin typeface="Calibri" pitchFamily="34" charset="0"/>
              </a:rPr>
              <a:t>Mái</a:t>
            </a:r>
            <a:r>
              <a:rPr lang="en-US" altLang="en-US" sz="2000" b="1" dirty="0">
                <a:latin typeface="Calibri" pitchFamily="34" charset="0"/>
              </a:rPr>
              <a:t> </a:t>
            </a:r>
            <a:r>
              <a:rPr lang="en-US" altLang="en-US" sz="2000" b="1" dirty="0" err="1">
                <a:latin typeface="Calibri" pitchFamily="34" charset="0"/>
              </a:rPr>
              <a:t>nhà</a:t>
            </a:r>
            <a:endParaRPr lang="en-US" altLang="en-US" sz="2000" b="1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124200" y="3581400"/>
            <a:ext cx="16347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1000"/>
              </a:spcAft>
            </a:pPr>
            <a:r>
              <a:rPr lang="en-US" altLang="en-US" sz="2000" b="1" dirty="0" err="1">
                <a:latin typeface="Calibri" pitchFamily="34" charset="0"/>
              </a:rPr>
              <a:t>Khung</a:t>
            </a:r>
            <a:r>
              <a:rPr lang="en-US" altLang="en-US" sz="2000" b="1" dirty="0">
                <a:latin typeface="Calibri" pitchFamily="34" charset="0"/>
              </a:rPr>
              <a:t> </a:t>
            </a:r>
            <a:r>
              <a:rPr lang="en-US" altLang="en-US" sz="2000" b="1" dirty="0" err="1">
                <a:latin typeface="Calibri" pitchFamily="34" charset="0"/>
              </a:rPr>
              <a:t>nhà</a:t>
            </a:r>
            <a:endParaRPr lang="en-US" alt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5638801" y="2939534"/>
            <a:ext cx="13245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en-US" altLang="en-US" sz="2000" b="1" dirty="0" err="1">
                <a:latin typeface="Calibri" pitchFamily="34" charset="0"/>
              </a:rPr>
              <a:t>Cửa</a:t>
            </a:r>
            <a:r>
              <a:rPr lang="en-US" altLang="en-US" sz="2000" b="1" dirty="0">
                <a:latin typeface="Calibri" pitchFamily="34" charset="0"/>
              </a:rPr>
              <a:t> </a:t>
            </a:r>
            <a:r>
              <a:rPr lang="en-US" altLang="en-US" sz="2000" b="1" dirty="0" err="1">
                <a:latin typeface="Calibri" pitchFamily="34" charset="0"/>
              </a:rPr>
              <a:t>ra</a:t>
            </a:r>
            <a:r>
              <a:rPr lang="en-US" altLang="en-US" sz="2000" b="1" dirty="0">
                <a:latin typeface="Calibri" pitchFamily="34" charset="0"/>
              </a:rPr>
              <a:t> </a:t>
            </a:r>
            <a:r>
              <a:rPr lang="en-US" altLang="en-US" sz="2000" b="1" dirty="0" err="1">
                <a:latin typeface="Calibri" pitchFamily="34" charset="0"/>
              </a:rPr>
              <a:t>vào</a:t>
            </a:r>
            <a:endParaRPr lang="en-US" alt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7620001" y="3429000"/>
            <a:ext cx="8864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en-US" altLang="en-US" sz="2000" b="1" dirty="0" err="1">
                <a:latin typeface="Calibri" pitchFamily="34" charset="0"/>
              </a:rPr>
              <a:t>Tường</a:t>
            </a:r>
            <a:endParaRPr lang="en-US" alt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3478319" y="4964668"/>
            <a:ext cx="1031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en-US" altLang="en-US" sz="2000" b="1" dirty="0" err="1">
                <a:latin typeface="Calibri" pitchFamily="34" charset="0"/>
              </a:rPr>
              <a:t>Sàn</a:t>
            </a:r>
            <a:r>
              <a:rPr lang="en-US" altLang="en-US" sz="2000" b="1" dirty="0">
                <a:latin typeface="Calibri" pitchFamily="34" charset="0"/>
              </a:rPr>
              <a:t> </a:t>
            </a:r>
            <a:r>
              <a:rPr lang="en-US" altLang="en-US" sz="2000" b="1" dirty="0" err="1">
                <a:latin typeface="Calibri" pitchFamily="34" charset="0"/>
              </a:rPr>
              <a:t>nhà</a:t>
            </a:r>
            <a:endParaRPr lang="en-US" altLang="en-US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8072196" y="4705350"/>
            <a:ext cx="11480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dirty="0" err="1">
                <a:latin typeface="Calibri" pitchFamily="34" charset="0"/>
              </a:rPr>
              <a:t>Cửa</a:t>
            </a:r>
            <a:r>
              <a:rPr lang="en-US" altLang="en-US" sz="2000" b="1" dirty="0">
                <a:latin typeface="Calibri" pitchFamily="34" charset="0"/>
              </a:rPr>
              <a:t> </a:t>
            </a:r>
            <a:r>
              <a:rPr lang="en-US" altLang="en-US" sz="2000" b="1" dirty="0" err="1">
                <a:latin typeface="Calibri" pitchFamily="34" charset="0"/>
              </a:rPr>
              <a:t>số</a:t>
            </a:r>
            <a:endParaRPr lang="en-US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2819401" y="6019800"/>
            <a:ext cx="12666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en-US" altLang="en-US" sz="2000" b="1" dirty="0" err="1">
                <a:latin typeface="Calibri" pitchFamily="34" charset="0"/>
              </a:rPr>
              <a:t>Móng</a:t>
            </a:r>
            <a:r>
              <a:rPr lang="en-US" altLang="en-US" sz="2000" b="1" dirty="0">
                <a:latin typeface="Calibri" pitchFamily="34" charset="0"/>
              </a:rPr>
              <a:t> </a:t>
            </a:r>
            <a:r>
              <a:rPr lang="en-US" altLang="en-US" sz="2000" b="1" dirty="0" err="1">
                <a:latin typeface="Calibri" pitchFamily="34" charset="0"/>
              </a:rPr>
              <a:t>nhà</a:t>
            </a:r>
            <a:endParaRPr lang="en-US" alt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171700" y="1600201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H1.2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674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524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1: KHÁI QUÁT VỀ NHÀ 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67562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ĐẶC ĐIỂM CHUNG CỦA NHÀ Ở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70842" y="1088300"/>
            <a:ext cx="1743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1.Cấu </a:t>
            </a:r>
            <a:r>
              <a:rPr lang="en-US" sz="2400" b="1" dirty="0" err="1">
                <a:solidFill>
                  <a:srgbClr val="FF0000"/>
                </a:solidFill>
              </a:rPr>
              <a:t>tạo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0841" y="1549965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2. </a:t>
            </a:r>
            <a:r>
              <a:rPr lang="en-US" sz="2400" b="1" dirty="0" err="1">
                <a:solidFill>
                  <a:srgbClr val="FF0000"/>
                </a:solidFill>
              </a:rPr>
              <a:t>Cách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bố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trí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không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bên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trong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C495F3-4E6B-407E-9636-9BA7330C6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118" y="2819400"/>
            <a:ext cx="7437765" cy="37432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77118" y="2133601"/>
            <a:ext cx="7224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Quan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sát</a:t>
            </a:r>
            <a:r>
              <a:rPr lang="en-US" sz="2400" dirty="0">
                <a:solidFill>
                  <a:srgbClr val="FF0000"/>
                </a:solidFill>
              </a:rPr>
              <a:t> H1.3 </a:t>
            </a:r>
            <a:r>
              <a:rPr lang="en-US" sz="2400" dirty="0" err="1">
                <a:solidFill>
                  <a:srgbClr val="FF0000"/>
                </a:solidFill>
              </a:rPr>
              <a:t>Nhà</a:t>
            </a:r>
            <a:r>
              <a:rPr lang="en-US" sz="2400" dirty="0">
                <a:solidFill>
                  <a:srgbClr val="FF0000"/>
                </a:solidFill>
              </a:rPr>
              <a:t> ở </a:t>
            </a:r>
            <a:r>
              <a:rPr lang="en-US" sz="2400" dirty="0" err="1">
                <a:solidFill>
                  <a:srgbClr val="FF0000"/>
                </a:solidFill>
              </a:rPr>
              <a:t>được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phân</a:t>
            </a:r>
            <a:r>
              <a:rPr lang="en-US" sz="2400" dirty="0">
                <a:solidFill>
                  <a:srgbClr val="FF0000"/>
                </a:solidFill>
              </a:rPr>
              <a:t> chia </a:t>
            </a:r>
            <a:r>
              <a:rPr lang="en-US" sz="2400" dirty="0" err="1">
                <a:solidFill>
                  <a:srgbClr val="FF0000"/>
                </a:solidFill>
              </a:rPr>
              <a:t>thành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các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khu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vực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chức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năng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nào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031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Nguyễn Phương Châm</dc:creator>
  <cp:lastModifiedBy>Nguyễn Phương Châm</cp:lastModifiedBy>
  <cp:revision>1</cp:revision>
  <dcterms:created xsi:type="dcterms:W3CDTF">2025-12-14T08:30:40Z</dcterms:created>
  <dcterms:modified xsi:type="dcterms:W3CDTF">2025-12-14T08:30:52Z</dcterms:modified>
</cp:coreProperties>
</file>