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2"/>
  </p:notesMasterIdLst>
  <p:sldIdLst>
    <p:sldId id="257" r:id="rId2"/>
    <p:sldId id="286" r:id="rId3"/>
    <p:sldId id="304" r:id="rId4"/>
    <p:sldId id="287" r:id="rId5"/>
    <p:sldId id="305" r:id="rId6"/>
    <p:sldId id="306" r:id="rId7"/>
    <p:sldId id="294" r:id="rId8"/>
    <p:sldId id="296" r:id="rId9"/>
    <p:sldId id="307" r:id="rId10"/>
    <p:sldId id="308" r:id="rId11"/>
    <p:sldId id="313" r:id="rId12"/>
    <p:sldId id="293" r:id="rId13"/>
    <p:sldId id="288" r:id="rId14"/>
    <p:sldId id="314" r:id="rId15"/>
    <p:sldId id="315" r:id="rId16"/>
    <p:sldId id="316" r:id="rId17"/>
    <p:sldId id="317" r:id="rId18"/>
    <p:sldId id="261" r:id="rId19"/>
    <p:sldId id="262" r:id="rId20"/>
    <p:sldId id="264" r:id="rId21"/>
    <p:sldId id="318" r:id="rId22"/>
    <p:sldId id="302" r:id="rId23"/>
    <p:sldId id="297" r:id="rId24"/>
    <p:sldId id="298" r:id="rId25"/>
    <p:sldId id="319" r:id="rId26"/>
    <p:sldId id="301" r:id="rId27"/>
    <p:sldId id="320" r:id="rId28"/>
    <p:sldId id="321" r:id="rId29"/>
    <p:sldId id="265" r:id="rId30"/>
    <p:sldId id="303" r:id="rId31"/>
  </p:sldIdLst>
  <p:sldSz cx="12192000" cy="6858000"/>
  <p:notesSz cx="6858000" cy="9144000"/>
  <p:embeddedFontLst>
    <p:embeddedFont>
      <p:font typeface="#9Slide03 SFU Futura_12" panose="020B0604020202020204" charset="0"/>
      <p:regular r:id="rId33"/>
    </p:embeddedFont>
    <p:embeddedFont>
      <p:font typeface="Cambria Math" panose="02040503050406030204" pitchFamily="18" charset="0"/>
      <p:regular r:id="rId34"/>
    </p:embeddedFont>
    <p:embeddedFont>
      <p:font typeface="Palatino Linotype" panose="02040502050505030304" pitchFamily="18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B9E"/>
    <a:srgbClr val="002060"/>
    <a:srgbClr val="B8D3E9"/>
    <a:srgbClr val="364EA2"/>
    <a:srgbClr val="F58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8" autoAdjust="0"/>
    <p:restoredTop sz="95144" autoAdjust="0"/>
  </p:normalViewPr>
  <p:slideViewPr>
    <p:cSldViewPr snapToGrid="0">
      <p:cViewPr varScale="1">
        <p:scale>
          <a:sx n="70" d="100"/>
          <a:sy n="70" d="100"/>
        </p:scale>
        <p:origin x="6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479F7-CB1B-4E8E-8324-7380D4B638E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6F97D-CEFF-458F-9CCA-42258A825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9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TIÊU ĐỀ BÀI HỌC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88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?8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96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4596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7252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2501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076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204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TỔNG KẾT, GHI NHỚ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6F97D-CEFF-458F-9CCA-42258A825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168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KẾT THÚC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6F97D-CEFF-458F-9CCA-42258A825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297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dắt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Hằng</a:t>
            </a:r>
            <a:r>
              <a:rPr lang="en-US" dirty="0"/>
              <a:t> </a:t>
            </a:r>
            <a:r>
              <a:rPr lang="en-US" dirty="0" err="1"/>
              <a:t>đẳng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2.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(a + b).(a + b)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37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tổng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2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Nhắc</a:t>
            </a:r>
            <a:r>
              <a:rPr lang="en-US" dirty="0"/>
              <a:t> </a:t>
            </a:r>
            <a:r>
              <a:rPr lang="en-US" dirty="0" err="1"/>
              <a:t>nhở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vở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80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?5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33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?6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4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hằng</a:t>
            </a:r>
            <a:r>
              <a:rPr lang="en-US" dirty="0"/>
              <a:t> </a:t>
            </a:r>
            <a:r>
              <a:rPr lang="en-US" dirty="0" err="1"/>
              <a:t>đẳng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2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dắt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hằng</a:t>
            </a:r>
            <a:r>
              <a:rPr lang="en-US" dirty="0"/>
              <a:t> </a:t>
            </a:r>
            <a:r>
              <a:rPr lang="en-US" dirty="0" err="1"/>
              <a:t>đẳng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1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Nhắc</a:t>
            </a:r>
            <a:r>
              <a:rPr lang="en-US" dirty="0"/>
              <a:t> </a:t>
            </a:r>
            <a:r>
              <a:rPr lang="en-US" dirty="0" err="1"/>
              <a:t>nhở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vở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80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?7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0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3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9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0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9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1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9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2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6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1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4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0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svg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svg"/><Relationship Id="rId12" Type="http://schemas.openxmlformats.org/officeDocument/2006/relationships/image" Target="../media/image32.png"/><Relationship Id="rId17" Type="http://schemas.openxmlformats.org/officeDocument/2006/relationships/image" Target="../media/image28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11" Type="http://schemas.openxmlformats.org/officeDocument/2006/relationships/image" Target="../media/image31.svg"/><Relationship Id="rId5" Type="http://schemas.openxmlformats.org/officeDocument/2006/relationships/image" Target="../media/image10.svg"/><Relationship Id="rId15" Type="http://schemas.openxmlformats.org/officeDocument/2006/relationships/image" Target="../media/image35.svg"/><Relationship Id="rId10" Type="http://schemas.openxmlformats.org/officeDocument/2006/relationships/image" Target="../media/image21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30.sv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40.png"/><Relationship Id="rId7" Type="http://schemas.openxmlformats.org/officeDocument/2006/relationships/image" Target="../media/image7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9.sv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5.svg"/><Relationship Id="rId12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74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7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6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0.png"/><Relationship Id="rId7" Type="http://schemas.openxmlformats.org/officeDocument/2006/relationships/image" Target="../media/image8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83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0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8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10.sv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0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sv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11" Type="http://schemas.openxmlformats.org/officeDocument/2006/relationships/image" Target="../media/image16.svg"/><Relationship Id="rId5" Type="http://schemas.openxmlformats.org/officeDocument/2006/relationships/image" Target="../media/image12.svg"/><Relationship Id="rId15" Type="http://schemas.openxmlformats.org/officeDocument/2006/relationships/image" Target="../media/image24.sv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22.sv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0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sv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11" Type="http://schemas.openxmlformats.org/officeDocument/2006/relationships/image" Target="../media/image16.svg"/><Relationship Id="rId5" Type="http://schemas.openxmlformats.org/officeDocument/2006/relationships/image" Target="../media/image12.svg"/><Relationship Id="rId15" Type="http://schemas.openxmlformats.org/officeDocument/2006/relationships/image" Target="../media/image24.sv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22.sv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0.sv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sv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5.png"/><Relationship Id="rId11" Type="http://schemas.openxmlformats.org/officeDocument/2006/relationships/image" Target="../media/image29.svg"/><Relationship Id="rId5" Type="http://schemas.openxmlformats.org/officeDocument/2006/relationships/image" Target="../media/image10.svg"/><Relationship Id="rId15" Type="http://schemas.openxmlformats.org/officeDocument/2006/relationships/image" Target="../media/image24.sv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28.sv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0.sv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sv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11" Type="http://schemas.openxmlformats.org/officeDocument/2006/relationships/image" Target="../media/image29.svg"/><Relationship Id="rId5" Type="http://schemas.openxmlformats.org/officeDocument/2006/relationships/image" Target="../media/image10.sv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01583" y="-1928440"/>
            <a:ext cx="4418614" cy="567778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37264" y="886250"/>
            <a:ext cx="10379592" cy="6193725"/>
            <a:chOff x="0" y="0"/>
            <a:chExt cx="13616424" cy="8125211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552925" cy="8061711"/>
            </a:xfrm>
            <a:custGeom>
              <a:avLst/>
              <a:gdLst/>
              <a:ahLst/>
              <a:cxnLst/>
              <a:rect l="l" t="t" r="r" b="b"/>
              <a:pathLst>
                <a:path w="13552925" h="8061711">
                  <a:moveTo>
                    <a:pt x="13460214" y="8061711"/>
                  </a:moveTo>
                  <a:lnTo>
                    <a:pt x="92710" y="8061711"/>
                  </a:lnTo>
                  <a:cubicBezTo>
                    <a:pt x="41910" y="8061711"/>
                    <a:pt x="0" y="8019801"/>
                    <a:pt x="0" y="796900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458944" y="0"/>
                  </a:lnTo>
                  <a:cubicBezTo>
                    <a:pt x="13509744" y="0"/>
                    <a:pt x="13551653" y="41910"/>
                    <a:pt x="13551653" y="92710"/>
                  </a:cubicBezTo>
                  <a:lnTo>
                    <a:pt x="13551653" y="7967731"/>
                  </a:lnTo>
                  <a:cubicBezTo>
                    <a:pt x="13552925" y="8019801"/>
                    <a:pt x="13511014" y="8061711"/>
                    <a:pt x="13460214" y="80617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616425" cy="8125212"/>
            </a:xfrm>
            <a:custGeom>
              <a:avLst/>
              <a:gdLst/>
              <a:ahLst/>
              <a:cxnLst/>
              <a:rect l="l" t="t" r="r" b="b"/>
              <a:pathLst>
                <a:path w="13616425" h="8125212">
                  <a:moveTo>
                    <a:pt x="13491964" y="59690"/>
                  </a:moveTo>
                  <a:cubicBezTo>
                    <a:pt x="13527525" y="59690"/>
                    <a:pt x="13556734" y="88900"/>
                    <a:pt x="13556734" y="124460"/>
                  </a:cubicBezTo>
                  <a:lnTo>
                    <a:pt x="13556734" y="8000751"/>
                  </a:lnTo>
                  <a:cubicBezTo>
                    <a:pt x="13556734" y="8036312"/>
                    <a:pt x="13527525" y="8065522"/>
                    <a:pt x="13491964" y="8065522"/>
                  </a:cubicBezTo>
                  <a:lnTo>
                    <a:pt x="124460" y="8065522"/>
                  </a:lnTo>
                  <a:cubicBezTo>
                    <a:pt x="88900" y="8065522"/>
                    <a:pt x="59690" y="8036312"/>
                    <a:pt x="59690" y="800075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491964" y="59690"/>
                  </a:lnTo>
                  <a:moveTo>
                    <a:pt x="1349196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00751"/>
                  </a:lnTo>
                  <a:cubicBezTo>
                    <a:pt x="0" y="8069331"/>
                    <a:pt x="55880" y="8125212"/>
                    <a:pt x="124460" y="8125212"/>
                  </a:cubicBezTo>
                  <a:lnTo>
                    <a:pt x="13491964" y="8125212"/>
                  </a:lnTo>
                  <a:cubicBezTo>
                    <a:pt x="13560544" y="8125212"/>
                    <a:pt x="13616425" y="8069331"/>
                    <a:pt x="13616425" y="8000751"/>
                  </a:cubicBezTo>
                  <a:lnTo>
                    <a:pt x="13616425" y="124460"/>
                  </a:lnTo>
                  <a:cubicBezTo>
                    <a:pt x="13616425" y="55880"/>
                    <a:pt x="13560544" y="0"/>
                    <a:pt x="13491964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981895">
            <a:off x="-31102" y="5308186"/>
            <a:ext cx="3350815" cy="321069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37264" y="685800"/>
            <a:ext cx="10379592" cy="400900"/>
            <a:chOff x="0" y="0"/>
            <a:chExt cx="59843839" cy="2311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9843839" cy="2311400"/>
            </a:xfrm>
            <a:custGeom>
              <a:avLst/>
              <a:gdLst/>
              <a:ahLst/>
              <a:cxnLst/>
              <a:rect l="l" t="t" r="r" b="b"/>
              <a:pathLst>
                <a:path w="59843839" h="2311400">
                  <a:moveTo>
                    <a:pt x="5953903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9539039" y="2311400"/>
                  </a:lnTo>
                  <a:cubicBezTo>
                    <a:pt x="59707946" y="2311400"/>
                    <a:pt x="59843839" y="2175510"/>
                    <a:pt x="59843839" y="2006600"/>
                  </a:cubicBezTo>
                  <a:lnTo>
                    <a:pt x="59843839" y="304800"/>
                  </a:lnTo>
                  <a:cubicBezTo>
                    <a:pt x="59843839" y="135890"/>
                    <a:pt x="59707946" y="0"/>
                    <a:pt x="59539039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61714">
            <a:off x="5983697" y="-2048074"/>
            <a:ext cx="6543171" cy="62695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21913" y="5240541"/>
            <a:ext cx="2365684" cy="17291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05010" y="3203956"/>
            <a:ext cx="10180841" cy="2106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8906"/>
              </a:lnSpc>
            </a:pPr>
            <a:r>
              <a:rPr lang="en-US" sz="3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HIỆU HAI BÌNH PHƯƠNG </a:t>
            </a:r>
          </a:p>
          <a:p>
            <a:pPr algn="ctr" defTabSz="609630">
              <a:lnSpc>
                <a:spcPts val="8906"/>
              </a:lnSpc>
            </a:pPr>
            <a:r>
              <a:rPr lang="en-US" sz="3200" b="1" spc="89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BÌNH PHƯƠNG CỦA MỘT TỔNG, MỘT HIỆU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770924" y="788362"/>
            <a:ext cx="484359" cy="48435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05010" y="672810"/>
            <a:ext cx="4449344" cy="343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959"/>
              </a:lnSpc>
            </a:pPr>
            <a:r>
              <a:rPr lang="en-US" sz="14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TOÁN LỚP 8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399401" y="288518"/>
            <a:ext cx="984203" cy="9842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625586" y="1392878"/>
            <a:ext cx="681209" cy="68120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6028" y="6348688"/>
            <a:ext cx="391237" cy="39123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07724" y="6348688"/>
            <a:ext cx="273161" cy="2731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661418-33C7-EF44-3CF1-17A3482F4818}"/>
              </a:ext>
            </a:extLst>
          </p:cNvPr>
          <p:cNvSpPr txBox="1"/>
          <p:nvPr/>
        </p:nvSpPr>
        <p:spPr>
          <a:xfrm>
            <a:off x="3960574" y="2238692"/>
            <a:ext cx="4092568" cy="965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8906"/>
              </a:lnSpc>
            </a:pPr>
            <a:r>
              <a:rPr lang="en-US" sz="3200" b="1" spc="89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TIẾT 15 + 16. BÀI 6: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046ED3-28D7-706C-EC3D-B5DA6D82102D}"/>
              </a:ext>
            </a:extLst>
          </p:cNvPr>
          <p:cNvSpPr txBox="1"/>
          <p:nvPr/>
        </p:nvSpPr>
        <p:spPr>
          <a:xfrm>
            <a:off x="4199547" y="5057303"/>
            <a:ext cx="4092568" cy="965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8906"/>
              </a:lnSpc>
            </a:pPr>
            <a:r>
              <a:rPr lang="en-US" sz="2400" b="1" i="1" spc="89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en-US" sz="2400" b="1" i="1" spc="89" dirty="0" err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Tiết</a:t>
            </a:r>
            <a:r>
              <a:rPr lang="en-US" sz="2400" b="1" i="1" spc="89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2):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6B0DD8EF-CA50-29F4-D503-BF6D806539A6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30FC3283-37B8-EC54-7546-DB178C943FC1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</p:sp>
      </p:grpSp>
      <p:pic>
        <p:nvPicPr>
          <p:cNvPr id="4" name="Picture 8">
            <a:extLst>
              <a:ext uri="{FF2B5EF4-FFF2-40B4-BE49-F238E27FC236}">
                <a16:creationId xmlns:a16="http://schemas.microsoft.com/office/drawing/2014/main" id="{EBDBFF36-C3B1-8969-088D-83A5B3D1C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5CCC5450-0DB1-1402-FCC0-224FA39654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3500" y="6057900"/>
            <a:ext cx="1009300" cy="8001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E434EBB-7EC0-411F-B6EA-F8A9BB90FEC3}"/>
              </a:ext>
            </a:extLst>
          </p:cNvPr>
          <p:cNvSpPr txBox="1"/>
          <p:nvPr/>
        </p:nvSpPr>
        <p:spPr>
          <a:xfrm>
            <a:off x="1084274" y="3690513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?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7.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CF5E426-0EC0-4C17-9AFC-925108D39C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7629" y="3815130"/>
            <a:ext cx="234608" cy="21243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180811D-2A2B-4B91-A2AF-1E784B917679}"/>
              </a:ext>
            </a:extLst>
          </p:cNvPr>
          <p:cNvSpPr txBox="1"/>
          <p:nvPr/>
        </p:nvSpPr>
        <p:spPr>
          <a:xfrm>
            <a:off x="1556238" y="3690513"/>
            <a:ext cx="21066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Khai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triển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#9Slide03 SFU Futura_12" panose="00000400000000000000" pitchFamily="2" charset="0"/>
              </a:rPr>
              <a:t>   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x –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F96EE0-1784-46EE-91F8-722D0ADD13DC}"/>
              </a:ext>
            </a:extLst>
          </p:cNvPr>
          <p:cNvSpPr txBox="1"/>
          <p:nvPr/>
        </p:nvSpPr>
        <p:spPr>
          <a:xfrm>
            <a:off x="3493581" y="3516185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178E9C-2EEB-48F2-BBE0-39882334F08A}"/>
              </a:ext>
            </a:extLst>
          </p:cNvPr>
          <p:cNvSpPr txBox="1"/>
          <p:nvPr/>
        </p:nvSpPr>
        <p:spPr>
          <a:xfrm>
            <a:off x="3500724" y="3905956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96C95D-C1E0-4DCD-B3DB-FDB43B84734D}"/>
              </a:ext>
            </a:extLst>
          </p:cNvPr>
          <p:cNvCxnSpPr>
            <a:cxnSpLocks/>
          </p:cNvCxnSpPr>
          <p:nvPr/>
        </p:nvCxnSpPr>
        <p:spPr>
          <a:xfrm>
            <a:off x="3550190" y="3919406"/>
            <a:ext cx="23361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ket 13">
            <a:extLst>
              <a:ext uri="{FF2B5EF4-FFF2-40B4-BE49-F238E27FC236}">
                <a16:creationId xmlns:a16="http://schemas.microsoft.com/office/drawing/2014/main" id="{4AE452EC-82A4-481A-B778-920F246F30F6}"/>
              </a:ext>
            </a:extLst>
          </p:cNvPr>
          <p:cNvSpPr/>
          <p:nvPr/>
        </p:nvSpPr>
        <p:spPr>
          <a:xfrm>
            <a:off x="3020573" y="3598754"/>
            <a:ext cx="82415" cy="645181"/>
          </a:xfrm>
          <a:prstGeom prst="leftBracket">
            <a:avLst>
              <a:gd name="adj" fmla="val 48606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51" name="Left Bracket 50">
            <a:extLst>
              <a:ext uri="{FF2B5EF4-FFF2-40B4-BE49-F238E27FC236}">
                <a16:creationId xmlns:a16="http://schemas.microsoft.com/office/drawing/2014/main" id="{EDF8A366-E73F-47D8-AB38-CEB28C7559C8}"/>
              </a:ext>
            </a:extLst>
          </p:cNvPr>
          <p:cNvSpPr/>
          <p:nvPr/>
        </p:nvSpPr>
        <p:spPr>
          <a:xfrm flipH="1">
            <a:off x="3831900" y="3598754"/>
            <a:ext cx="82415" cy="645181"/>
          </a:xfrm>
          <a:prstGeom prst="leftBracket">
            <a:avLst>
              <a:gd name="adj" fmla="val 48606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DB62E4C-6736-4212-B63B-2A33B43E28A4}"/>
              </a:ext>
            </a:extLst>
          </p:cNvPr>
          <p:cNvSpPr txBox="1"/>
          <p:nvPr/>
        </p:nvSpPr>
        <p:spPr>
          <a:xfrm>
            <a:off x="3831900" y="3546636"/>
            <a:ext cx="293670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A7F717D-9630-487A-A67F-E98D545E07C7}"/>
              </a:ext>
            </a:extLst>
          </p:cNvPr>
          <p:cNvSpPr txBox="1"/>
          <p:nvPr/>
        </p:nvSpPr>
        <p:spPr>
          <a:xfrm>
            <a:off x="3972252" y="3681446"/>
            <a:ext cx="4299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DD086-7090-B345-6BBC-B0BA5D3CBCB4}"/>
              </a:ext>
            </a:extLst>
          </p:cNvPr>
          <p:cNvSpPr txBox="1"/>
          <p:nvPr/>
        </p:nvSpPr>
        <p:spPr>
          <a:xfrm>
            <a:off x="1365256" y="629457"/>
            <a:ext cx="47391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spc="89">
                <a:solidFill>
                  <a:schemeClr val="bg1"/>
                </a:solidFill>
                <a:latin typeface="#9Slide03 SFU Futura_12" panose="00000400000000000000" pitchFamily="2" charset="0"/>
              </a:defRPr>
            </a:lvl1pPr>
          </a:lstStyle>
          <a:p>
            <a:r>
              <a:rPr lang="en-US" dirty="0"/>
              <a:t>4. BÌNH PH</a:t>
            </a:r>
            <a:r>
              <a:rPr lang="vi-VN" dirty="0"/>
              <a:t>Ư</a:t>
            </a:r>
            <a:r>
              <a:rPr lang="en-US" dirty="0"/>
              <a:t>ƠNG CỦA MỘT HIỆU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8A29D-5436-AC34-0D1D-C0B46CF4BB3F}"/>
              </a:ext>
            </a:extLst>
          </p:cNvPr>
          <p:cNvSpPr txBox="1"/>
          <p:nvPr/>
        </p:nvSpPr>
        <p:spPr>
          <a:xfrm>
            <a:off x="5139172" y="128458"/>
            <a:ext cx="7052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89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BÀI 6. HIỆU HAI BÌNH PHƯƠNG. BÌNH PHƯƠNG CỦA MỘT TỔNG, MỘT HIỆU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58157-074C-9843-59A8-2AD312DB742C}"/>
              </a:ext>
            </a:extLst>
          </p:cNvPr>
          <p:cNvSpPr txBox="1"/>
          <p:nvPr/>
        </p:nvSpPr>
        <p:spPr>
          <a:xfrm>
            <a:off x="4253001" y="3671121"/>
            <a:ext cx="4315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x</a:t>
            </a:r>
            <a:r>
              <a:rPr kumimoji="0" lang="en-US" sz="2200" b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2</a:t>
            </a:r>
            <a:endParaRPr kumimoji="0" lang="en-US" sz="2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F1D21-BB66-FA13-7254-129F7DB01FBB}"/>
              </a:ext>
            </a:extLst>
          </p:cNvPr>
          <p:cNvSpPr txBox="1"/>
          <p:nvPr/>
        </p:nvSpPr>
        <p:spPr>
          <a:xfrm>
            <a:off x="4948990" y="3671121"/>
            <a:ext cx="6495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2.x.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C5D6A2-8AE2-D16A-83FC-04F6A9AAA3C9}"/>
              </a:ext>
            </a:extLst>
          </p:cNvPr>
          <p:cNvSpPr txBox="1"/>
          <p:nvPr/>
        </p:nvSpPr>
        <p:spPr>
          <a:xfrm>
            <a:off x="4677050" y="3693966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200" dirty="0">
                <a:solidFill>
                  <a:prstClr val="black"/>
                </a:solidFill>
                <a:latin typeface="#9Slide03 SFU Futura_12" panose="00000400000000000000" pitchFamily="2" charset="0"/>
              </a:rPr>
              <a:t>–</a:t>
            </a:r>
            <a:endParaRPr kumimoji="0" lang="en-US" sz="2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8998A8-8977-A508-F6F6-2645B79EDD68}"/>
              </a:ext>
            </a:extLst>
          </p:cNvPr>
          <p:cNvSpPr txBox="1"/>
          <p:nvPr/>
        </p:nvSpPr>
        <p:spPr>
          <a:xfrm>
            <a:off x="5535709" y="3516185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4D0D53-1B56-251B-F958-314829019AEC}"/>
              </a:ext>
            </a:extLst>
          </p:cNvPr>
          <p:cNvSpPr txBox="1"/>
          <p:nvPr/>
        </p:nvSpPr>
        <p:spPr>
          <a:xfrm>
            <a:off x="5536883" y="3905955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0A49B6-9AC7-F527-D1D9-DA6C509E4620}"/>
              </a:ext>
            </a:extLst>
          </p:cNvPr>
          <p:cNvCxnSpPr>
            <a:cxnSpLocks/>
          </p:cNvCxnSpPr>
          <p:nvPr/>
        </p:nvCxnSpPr>
        <p:spPr>
          <a:xfrm>
            <a:off x="5573683" y="3919406"/>
            <a:ext cx="24371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FB8268E-4BB0-5CA1-AF2E-621BE0595363}"/>
              </a:ext>
            </a:extLst>
          </p:cNvPr>
          <p:cNvSpPr txBox="1"/>
          <p:nvPr/>
        </p:nvSpPr>
        <p:spPr>
          <a:xfrm>
            <a:off x="5856480" y="3675620"/>
            <a:ext cx="4299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+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F3150B-588E-F3DF-4B27-2BE2C9D13EDF}"/>
              </a:ext>
            </a:extLst>
          </p:cNvPr>
          <p:cNvSpPr txBox="1"/>
          <p:nvPr/>
        </p:nvSpPr>
        <p:spPr>
          <a:xfrm>
            <a:off x="6201607" y="3516185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08665E-F4DB-85D6-9697-6E0484975AF0}"/>
              </a:ext>
            </a:extLst>
          </p:cNvPr>
          <p:cNvSpPr txBox="1"/>
          <p:nvPr/>
        </p:nvSpPr>
        <p:spPr>
          <a:xfrm>
            <a:off x="6214307" y="3905704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67F140-DD4B-04DE-6E4F-5CFF87B1E363}"/>
              </a:ext>
            </a:extLst>
          </p:cNvPr>
          <p:cNvCxnSpPr>
            <a:cxnSpLocks/>
          </p:cNvCxnSpPr>
          <p:nvPr/>
        </p:nvCxnSpPr>
        <p:spPr>
          <a:xfrm>
            <a:off x="6263484" y="3919406"/>
            <a:ext cx="23494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 Bracket 20">
            <a:extLst>
              <a:ext uri="{FF2B5EF4-FFF2-40B4-BE49-F238E27FC236}">
                <a16:creationId xmlns:a16="http://schemas.microsoft.com/office/drawing/2014/main" id="{01A44657-0E32-E46D-F3B9-6F6BD199BA64}"/>
              </a:ext>
            </a:extLst>
          </p:cNvPr>
          <p:cNvSpPr/>
          <p:nvPr/>
        </p:nvSpPr>
        <p:spPr>
          <a:xfrm flipH="1">
            <a:off x="6485316" y="3587121"/>
            <a:ext cx="82415" cy="645181"/>
          </a:xfrm>
          <a:prstGeom prst="leftBracket">
            <a:avLst>
              <a:gd name="adj" fmla="val 486065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041026-F2C7-2739-DF55-70B5290F3EAC}"/>
              </a:ext>
            </a:extLst>
          </p:cNvPr>
          <p:cNvSpPr txBox="1"/>
          <p:nvPr/>
        </p:nvSpPr>
        <p:spPr>
          <a:xfrm>
            <a:off x="6518865" y="3542669"/>
            <a:ext cx="293670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21E0E488-75B6-1BF5-049D-AFED7724C776}"/>
              </a:ext>
            </a:extLst>
          </p:cNvPr>
          <p:cNvSpPr/>
          <p:nvPr/>
        </p:nvSpPr>
        <p:spPr>
          <a:xfrm rot="20191">
            <a:off x="6190801" y="3596815"/>
            <a:ext cx="82415" cy="645181"/>
          </a:xfrm>
          <a:prstGeom prst="leftBracket">
            <a:avLst>
              <a:gd name="adj" fmla="val 486065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8D8AF0-A889-E5F4-8974-C87B84A7C05C}"/>
              </a:ext>
            </a:extLst>
          </p:cNvPr>
          <p:cNvSpPr txBox="1"/>
          <p:nvPr/>
        </p:nvSpPr>
        <p:spPr>
          <a:xfrm>
            <a:off x="7671245" y="3693465"/>
            <a:ext cx="4860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200" dirty="0">
                <a:solidFill>
                  <a:prstClr val="black"/>
                </a:solidFill>
                <a:latin typeface="#9Slide03 SFU Futura_12" panose="00000400000000000000" pitchFamily="2" charset="0"/>
              </a:rPr>
              <a:t>3x</a:t>
            </a:r>
            <a:endParaRPr kumimoji="0" lang="en-US" sz="2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C8D01C-D1E9-2E3B-C50B-3C9B2DB73CF2}"/>
              </a:ext>
            </a:extLst>
          </p:cNvPr>
          <p:cNvSpPr txBox="1"/>
          <p:nvPr/>
        </p:nvSpPr>
        <p:spPr>
          <a:xfrm>
            <a:off x="6761669" y="3671121"/>
            <a:ext cx="4299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=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6625D7-DE68-7D74-DB4E-B50FE1B4C8A2}"/>
              </a:ext>
            </a:extLst>
          </p:cNvPr>
          <p:cNvSpPr txBox="1"/>
          <p:nvPr/>
        </p:nvSpPr>
        <p:spPr>
          <a:xfrm>
            <a:off x="7061558" y="3671121"/>
            <a:ext cx="4315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x</a:t>
            </a:r>
            <a:r>
              <a:rPr kumimoji="0" lang="en-US" sz="2200" b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2</a:t>
            </a:r>
            <a:endParaRPr kumimoji="0" lang="en-US" sz="2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5B08D9-33B5-0930-1222-2751DE4DB655}"/>
              </a:ext>
            </a:extLst>
          </p:cNvPr>
          <p:cNvSpPr txBox="1"/>
          <p:nvPr/>
        </p:nvSpPr>
        <p:spPr>
          <a:xfrm>
            <a:off x="7426441" y="3690260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200" dirty="0">
                <a:solidFill>
                  <a:prstClr val="black"/>
                </a:solidFill>
                <a:latin typeface="#9Slide03 SFU Futura_12" panose="00000400000000000000" pitchFamily="2" charset="0"/>
              </a:rPr>
              <a:t>–</a:t>
            </a:r>
            <a:endParaRPr kumimoji="0" lang="en-US" sz="2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F978D6-6768-882A-88E8-426235B9D78C}"/>
              </a:ext>
            </a:extLst>
          </p:cNvPr>
          <p:cNvSpPr txBox="1"/>
          <p:nvPr/>
        </p:nvSpPr>
        <p:spPr>
          <a:xfrm>
            <a:off x="8396580" y="3542669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2508A3-D654-A09F-11D0-41921BA02014}"/>
              </a:ext>
            </a:extLst>
          </p:cNvPr>
          <p:cNvSpPr txBox="1"/>
          <p:nvPr/>
        </p:nvSpPr>
        <p:spPr>
          <a:xfrm>
            <a:off x="8392090" y="3905703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4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AAF1147-57DB-543F-E657-5C6636C87BEB}"/>
              </a:ext>
            </a:extLst>
          </p:cNvPr>
          <p:cNvCxnSpPr>
            <a:cxnSpLocks/>
          </p:cNvCxnSpPr>
          <p:nvPr/>
        </p:nvCxnSpPr>
        <p:spPr>
          <a:xfrm>
            <a:off x="8443937" y="3921654"/>
            <a:ext cx="24784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B5F0B85-5038-73DE-FC9B-5DFC51D8A8F0}"/>
              </a:ext>
            </a:extLst>
          </p:cNvPr>
          <p:cNvSpPr txBox="1"/>
          <p:nvPr/>
        </p:nvSpPr>
        <p:spPr>
          <a:xfrm>
            <a:off x="8080146" y="3681446"/>
            <a:ext cx="4299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+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06A786-B15F-5771-4921-972DB743E1AC}"/>
              </a:ext>
            </a:extLst>
          </p:cNvPr>
          <p:cNvSpPr txBox="1"/>
          <p:nvPr/>
        </p:nvSpPr>
        <p:spPr>
          <a:xfrm>
            <a:off x="1076909" y="4707057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?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8.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3952D174-78D8-65B7-7358-292B430163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264" y="4831674"/>
            <a:ext cx="234608" cy="21243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BACAE00-6F92-308A-20F4-FDC4284F4DE5}"/>
              </a:ext>
            </a:extLst>
          </p:cNvPr>
          <p:cNvSpPr txBox="1"/>
          <p:nvPr/>
        </p:nvSpPr>
        <p:spPr>
          <a:xfrm>
            <a:off x="1556238" y="4698461"/>
            <a:ext cx="35637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Khai</a:t>
            </a: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triển</a:t>
            </a: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(3x – 2y)</a:t>
            </a:r>
            <a:r>
              <a:rPr kumimoji="0" lang="en-US" sz="2200" b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2</a:t>
            </a:r>
            <a:r>
              <a:rPr kumimoji="0" lang="en-US" sz="22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ta đ</a:t>
            </a:r>
            <a:r>
              <a:rPr kumimoji="0" lang="vi-VN" sz="22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ư</a:t>
            </a:r>
            <a:r>
              <a:rPr lang="en-US" sz="2200" dirty="0" err="1">
                <a:solidFill>
                  <a:prstClr val="black"/>
                </a:solidFill>
                <a:latin typeface="#9Slide03 SFU Futura_12" panose="00000400000000000000" pitchFamily="2" charset="0"/>
              </a:rPr>
              <a:t>ợc</a:t>
            </a:r>
            <a:endParaRPr kumimoji="0" lang="en-US" sz="2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00AA367-1BB8-CBF7-FC84-5A93CFB7D67A}"/>
              </a:ext>
            </a:extLst>
          </p:cNvPr>
          <p:cNvSpPr txBox="1"/>
          <p:nvPr/>
        </p:nvSpPr>
        <p:spPr>
          <a:xfrm>
            <a:off x="1556238" y="5339063"/>
            <a:ext cx="22365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3x</a:t>
            </a:r>
            <a:r>
              <a:rPr kumimoji="0" lang="en-US" sz="2200" b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2</a:t>
            </a:r>
            <a:r>
              <a:rPr kumimoji="0" lang="en-US" sz="22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– 12xy + 2y</a:t>
            </a:r>
            <a:r>
              <a:rPr kumimoji="0" lang="en-US" sz="2200" b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2</a:t>
            </a:r>
            <a:endParaRPr kumimoji="0" lang="en-US" sz="2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2FF965-5735-2234-B891-C3762515ECD9}"/>
              </a:ext>
            </a:extLst>
          </p:cNvPr>
          <p:cNvSpPr txBox="1"/>
          <p:nvPr/>
        </p:nvSpPr>
        <p:spPr>
          <a:xfrm>
            <a:off x="6856837" y="5339063"/>
            <a:ext cx="22365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9x</a:t>
            </a:r>
            <a:r>
              <a:rPr kumimoji="0" lang="en-US" sz="2200" b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2</a:t>
            </a:r>
            <a:r>
              <a:rPr kumimoji="0" lang="en-US" sz="22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– 12xy + 4y</a:t>
            </a:r>
            <a:r>
              <a:rPr kumimoji="0" lang="en-US" sz="2200" b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2</a:t>
            </a:r>
            <a:endParaRPr kumimoji="0" lang="en-US" sz="2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AF5030A-68F3-ABE6-621C-AD710955379C}"/>
              </a:ext>
            </a:extLst>
          </p:cNvPr>
          <p:cNvSpPr/>
          <p:nvPr/>
        </p:nvSpPr>
        <p:spPr>
          <a:xfrm>
            <a:off x="1289907" y="5384433"/>
            <a:ext cx="314488" cy="331043"/>
          </a:xfrm>
          <a:prstGeom prst="roundRect">
            <a:avLst>
              <a:gd name="adj" fmla="val 14559"/>
            </a:avLst>
          </a:prstGeom>
          <a:solidFill>
            <a:srgbClr val="00B050">
              <a:alpha val="1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483F55F-987D-8825-82F2-C3F8FDBB2572}"/>
              </a:ext>
            </a:extLst>
          </p:cNvPr>
          <p:cNvSpPr/>
          <p:nvPr/>
        </p:nvSpPr>
        <p:spPr>
          <a:xfrm>
            <a:off x="9283927" y="5384433"/>
            <a:ext cx="314488" cy="331043"/>
          </a:xfrm>
          <a:prstGeom prst="roundRect">
            <a:avLst>
              <a:gd name="adj" fmla="val 14559"/>
            </a:avLst>
          </a:prstGeom>
          <a:solidFill>
            <a:srgbClr val="00B050">
              <a:alpha val="1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0F1033-F8EE-2250-34CF-43986E1E0DF3}"/>
              </a:ext>
            </a:extLst>
          </p:cNvPr>
          <p:cNvSpPr txBox="1"/>
          <p:nvPr/>
        </p:nvSpPr>
        <p:spPr>
          <a:xfrm>
            <a:off x="4288291" y="5339063"/>
            <a:ext cx="2073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9x</a:t>
            </a:r>
            <a:r>
              <a:rPr kumimoji="0" lang="en-US" sz="2200" b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2</a:t>
            </a:r>
            <a:r>
              <a:rPr kumimoji="0" lang="en-US" sz="22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– 6xy + 4y</a:t>
            </a:r>
            <a:r>
              <a:rPr kumimoji="0" lang="en-US" sz="2200" b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2</a:t>
            </a:r>
            <a:endParaRPr kumimoji="0" lang="en-US" sz="2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5DF4951-BC33-5179-AE47-FEA0C1B2EE0D}"/>
              </a:ext>
            </a:extLst>
          </p:cNvPr>
          <p:cNvSpPr txBox="1"/>
          <p:nvPr/>
        </p:nvSpPr>
        <p:spPr>
          <a:xfrm>
            <a:off x="9588891" y="5339063"/>
            <a:ext cx="2100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9x</a:t>
            </a:r>
            <a:r>
              <a:rPr kumimoji="0" lang="en-US" sz="2200" b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2</a:t>
            </a:r>
            <a:r>
              <a:rPr kumimoji="0" lang="en-US" sz="22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– 12x + 4y</a:t>
            </a:r>
            <a:r>
              <a:rPr kumimoji="0" lang="en-US" sz="2200" b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2</a:t>
            </a:r>
            <a:endParaRPr kumimoji="0" lang="en-US" sz="2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E38F58E2-1FDA-C23D-B2DC-4EDAFAB3E64F}"/>
              </a:ext>
            </a:extLst>
          </p:cNvPr>
          <p:cNvSpPr/>
          <p:nvPr/>
        </p:nvSpPr>
        <p:spPr>
          <a:xfrm>
            <a:off x="3995855" y="5384433"/>
            <a:ext cx="314488" cy="331043"/>
          </a:xfrm>
          <a:prstGeom prst="roundRect">
            <a:avLst>
              <a:gd name="adj" fmla="val 14559"/>
            </a:avLst>
          </a:prstGeom>
          <a:solidFill>
            <a:srgbClr val="00B050">
              <a:alpha val="1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F7B178DF-7B5F-FF83-9F3F-DD2921BE336F}"/>
              </a:ext>
            </a:extLst>
          </p:cNvPr>
          <p:cNvSpPr/>
          <p:nvPr/>
        </p:nvSpPr>
        <p:spPr>
          <a:xfrm>
            <a:off x="6568453" y="5384433"/>
            <a:ext cx="314488" cy="331043"/>
          </a:xfrm>
          <a:prstGeom prst="roundRect">
            <a:avLst>
              <a:gd name="adj" fmla="val 14559"/>
            </a:avLst>
          </a:prstGeom>
          <a:solidFill>
            <a:srgbClr val="00B050">
              <a:alpha val="1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0D48206-2050-67C1-8846-25614F163D33}"/>
              </a:ext>
            </a:extLst>
          </p:cNvPr>
          <p:cNvSpPr txBox="1"/>
          <p:nvPr/>
        </p:nvSpPr>
        <p:spPr>
          <a:xfrm>
            <a:off x="6856837" y="6008013"/>
            <a:ext cx="47227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SFU Futura_12" panose="00000400000000000000" pitchFamily="2" charset="0"/>
              </a:rPr>
              <a:t>(3x – 2y)</a:t>
            </a:r>
            <a:r>
              <a:rPr lang="en-US" sz="2200" baseline="30000" dirty="0">
                <a:solidFill>
                  <a:schemeClr val="bg1">
                    <a:lumMod val="65000"/>
                  </a:schemeClr>
                </a:solidFill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SFU Futura_12" panose="00000400000000000000" pitchFamily="2" charset="0"/>
              </a:rPr>
              <a:t> = (3x)</a:t>
            </a:r>
            <a:r>
              <a:rPr lang="en-US" sz="2200" baseline="30000" dirty="0">
                <a:solidFill>
                  <a:schemeClr val="bg1">
                    <a:lumMod val="65000"/>
                  </a:schemeClr>
                </a:solidFill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SFU Futura_12" panose="00000400000000000000" pitchFamily="2" charset="0"/>
              </a:rPr>
              <a:t> – 2.3x.2y + (2y)</a:t>
            </a:r>
            <a:r>
              <a:rPr lang="en-US" sz="2200" baseline="30000" dirty="0">
                <a:solidFill>
                  <a:schemeClr val="bg1">
                    <a:lumMod val="65000"/>
                  </a:schemeClr>
                </a:solidFill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SFU Futura_12" panose="00000400000000000000" pitchFamily="2" charset="0"/>
              </a:rPr>
              <a:t> = </a:t>
            </a:r>
          </a:p>
        </p:txBody>
      </p:sp>
      <p:pic>
        <p:nvPicPr>
          <p:cNvPr id="68" name="Graphic 67">
            <a:extLst>
              <a:ext uri="{FF2B5EF4-FFF2-40B4-BE49-F238E27FC236}">
                <a16:creationId xmlns:a16="http://schemas.microsoft.com/office/drawing/2014/main" id="{00F33D08-D0E6-1AB1-2D9E-E6685501AF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24389" y="6136290"/>
            <a:ext cx="234608" cy="212432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A7F70B02-E6A0-EC77-9FB9-5DE334FF4D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88082" y="5480333"/>
            <a:ext cx="118137" cy="139242"/>
          </a:xfrm>
          <a:prstGeom prst="rect">
            <a:avLst/>
          </a:prstGeom>
        </p:spPr>
      </p:pic>
      <p:pic>
        <p:nvPicPr>
          <p:cNvPr id="75" name="Graphic 74">
            <a:extLst>
              <a:ext uri="{FF2B5EF4-FFF2-40B4-BE49-F238E27FC236}">
                <a16:creationId xmlns:a16="http://schemas.microsoft.com/office/drawing/2014/main" id="{729A9B3F-7631-C80A-FEF6-EF6029350F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43522" y="5461136"/>
            <a:ext cx="155432" cy="177636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EB2B5B84-8705-7666-46C0-4500BE4961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97711" y="5487531"/>
            <a:ext cx="118137" cy="139242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9207B650-0A51-D450-14A5-E2262B132F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91418" y="5487531"/>
            <a:ext cx="118137" cy="139242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24478C0F-DB86-F559-9A1E-F3CD57232FEB}"/>
              </a:ext>
            </a:extLst>
          </p:cNvPr>
          <p:cNvSpPr/>
          <p:nvPr/>
        </p:nvSpPr>
        <p:spPr>
          <a:xfrm>
            <a:off x="361950" y="1795359"/>
            <a:ext cx="11553825" cy="119537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8021DA0-0F48-C574-859A-141869C72808}"/>
              </a:ext>
            </a:extLst>
          </p:cNvPr>
          <p:cNvSpPr/>
          <p:nvPr/>
        </p:nvSpPr>
        <p:spPr>
          <a:xfrm>
            <a:off x="893155" y="1491934"/>
            <a:ext cx="1383319" cy="587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7F75531-41A2-B2B0-70C7-95AD27E02641}"/>
              </a:ext>
            </a:extLst>
          </p:cNvPr>
          <p:cNvSpPr txBox="1"/>
          <p:nvPr/>
        </p:nvSpPr>
        <p:spPr>
          <a:xfrm>
            <a:off x="1074015" y="1533107"/>
            <a:ext cx="1152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Kết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luận</a:t>
            </a:r>
            <a:endParaRPr lang="en-US" sz="2200" dirty="0">
              <a:solidFill>
                <a:srgbClr val="002060"/>
              </a:solidFill>
              <a:latin typeface="#9Slide03 SFU Futura_12" panose="000004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BDEA0A0-B6A4-4D43-0AF9-847DAE62A146}"/>
              </a:ext>
            </a:extLst>
          </p:cNvPr>
          <p:cNvSpPr txBox="1"/>
          <p:nvPr/>
        </p:nvSpPr>
        <p:spPr>
          <a:xfrm>
            <a:off x="1060258" y="1982308"/>
            <a:ext cx="45801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#9Slide03 SFU Futura_12" panose="00000400000000000000" pitchFamily="2" charset="0"/>
              </a:rPr>
              <a:t>Với</a:t>
            </a:r>
            <a:r>
              <a:rPr lang="en-US" sz="2200" dirty="0">
                <a:latin typeface="#9Slide03 SFU Futura_12" panose="00000400000000000000" pitchFamily="2" charset="0"/>
              </a:rPr>
              <a:t> A, B </a:t>
            </a:r>
            <a:r>
              <a:rPr lang="en-US" sz="2200" dirty="0" err="1">
                <a:latin typeface="#9Slide03 SFU Futura_12" panose="00000400000000000000" pitchFamily="2" charset="0"/>
              </a:rPr>
              <a:t>là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hai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biểu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tùy</a:t>
            </a:r>
            <a:r>
              <a:rPr lang="en-US" sz="2200" dirty="0">
                <a:latin typeface="#9Slide03 SFU Futura_12" panose="00000400000000000000" pitchFamily="2" charset="0"/>
              </a:rPr>
              <a:t> ý, ta </a:t>
            </a:r>
            <a:r>
              <a:rPr lang="en-US" sz="2200" dirty="0" err="1">
                <a:latin typeface="#9Slide03 SFU Futura_12" panose="00000400000000000000" pitchFamily="2" charset="0"/>
              </a:rPr>
              <a:t>có</a:t>
            </a:r>
            <a:r>
              <a:rPr lang="en-US" sz="2200" dirty="0">
                <a:latin typeface="#9Slide03 SFU Futura_12" panose="00000400000000000000" pitchFamily="2" charset="0"/>
              </a:rPr>
              <a:t>:</a:t>
            </a:r>
          </a:p>
        </p:txBody>
      </p:sp>
      <p:pic>
        <p:nvPicPr>
          <p:cNvPr id="82" name="Graphic 81">
            <a:extLst>
              <a:ext uri="{FF2B5EF4-FFF2-40B4-BE49-F238E27FC236}">
                <a16:creationId xmlns:a16="http://schemas.microsoft.com/office/drawing/2014/main" id="{641780F3-7588-06AA-E484-31E713D85C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0264" y="1668173"/>
            <a:ext cx="238986" cy="212432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53D6400A-FB5C-B3D9-D0EC-B704E410A505}"/>
              </a:ext>
            </a:extLst>
          </p:cNvPr>
          <p:cNvSpPr txBox="1"/>
          <p:nvPr/>
        </p:nvSpPr>
        <p:spPr>
          <a:xfrm>
            <a:off x="4719324" y="2488318"/>
            <a:ext cx="34227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200" dirty="0">
                <a:latin typeface="#9Slide03 SFU Futura_12" panose="00000400000000000000" pitchFamily="2" charset="0"/>
              </a:rPr>
              <a:t>(A – B)</a:t>
            </a:r>
            <a:r>
              <a:rPr lang="en-US" sz="2200" baseline="30000" dirty="0">
                <a:latin typeface="#9Slide03 SFU Futura_12" panose="00000400000000000000" pitchFamily="2" charset="0"/>
              </a:rPr>
              <a:t>2  </a:t>
            </a:r>
            <a:r>
              <a:rPr lang="en-US" sz="2200" dirty="0">
                <a:latin typeface="#9Slide03 SFU Futura_12" panose="00000400000000000000" pitchFamily="2" charset="0"/>
              </a:rPr>
              <a:t>=  A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– 2AB + B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 </a:t>
            </a:r>
            <a:endParaRPr kumimoji="0" lang="en-US" sz="220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12F252AC-1B47-37B8-BF88-156EBC6C641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19394" y="4616230"/>
            <a:ext cx="262547" cy="4308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49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8" grpId="0"/>
      <p:bldP spid="59" grpId="0"/>
      <p:bldP spid="60" grpId="0"/>
      <p:bldP spid="61" grpId="0" animBg="1"/>
      <p:bldP spid="62" grpId="0" animBg="1"/>
      <p:bldP spid="63" grpId="0"/>
      <p:bldP spid="64" grpId="0"/>
      <p:bldP spid="65" grpId="0" animBg="1"/>
      <p:bldP spid="66" grpId="0" animBg="1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711200" y="381001"/>
            <a:ext cx="13715999" cy="914400"/>
            <a:chOff x="-1066801" y="571501"/>
            <a:chExt cx="20573999" cy="1371600"/>
          </a:xfrm>
        </p:grpSpPr>
        <p:sp>
          <p:nvSpPr>
            <p:cNvPr id="14" name="Google Shape;402;p21"/>
            <p:cNvSpPr/>
            <p:nvPr/>
          </p:nvSpPr>
          <p:spPr>
            <a:xfrm rot="10800000">
              <a:off x="-1066801" y="571501"/>
              <a:ext cx="20573999" cy="1371600"/>
            </a:xfrm>
            <a:custGeom>
              <a:avLst/>
              <a:gdLst/>
              <a:ahLst/>
              <a:cxnLst/>
              <a:rect l="l" t="t" r="r" b="b"/>
              <a:pathLst>
                <a:path w="43710120" h="3090220" extrusionOk="0">
                  <a:moveTo>
                    <a:pt x="42771222" y="3079033"/>
                  </a:moveTo>
                  <a:cubicBezTo>
                    <a:pt x="42771222" y="3079033"/>
                    <a:pt x="42351468" y="3090220"/>
                    <a:pt x="41888882" y="3087599"/>
                  </a:cubicBezTo>
                  <a:cubicBezTo>
                    <a:pt x="12430166" y="3085436"/>
                    <a:pt x="1057073" y="3077612"/>
                    <a:pt x="1057073" y="3077612"/>
                  </a:cubicBezTo>
                  <a:cubicBezTo>
                    <a:pt x="812931" y="3068778"/>
                    <a:pt x="565145" y="3051797"/>
                    <a:pt x="398404" y="2993619"/>
                  </a:cubicBezTo>
                  <a:cubicBezTo>
                    <a:pt x="120505" y="2896657"/>
                    <a:pt x="0" y="2719129"/>
                    <a:pt x="0" y="1132357"/>
                  </a:cubicBezTo>
                  <a:lnTo>
                    <a:pt x="0" y="1132340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32999195" y="7673"/>
                  </a:cubicBezTo>
                  <a:cubicBezTo>
                    <a:pt x="42132541" y="0"/>
                    <a:pt x="42596470" y="7673"/>
                    <a:pt x="42596470" y="7673"/>
                  </a:cubicBezTo>
                  <a:cubicBezTo>
                    <a:pt x="42964776" y="15152"/>
                    <a:pt x="43328090" y="84484"/>
                    <a:pt x="43525830" y="207066"/>
                  </a:cubicBezTo>
                  <a:cubicBezTo>
                    <a:pt x="43676847" y="300683"/>
                    <a:pt x="43710120" y="425358"/>
                    <a:pt x="43700979" y="1132357"/>
                  </a:cubicBezTo>
                  <a:lnTo>
                    <a:pt x="43700979" y="1132375"/>
                  </a:lnTo>
                  <a:cubicBezTo>
                    <a:pt x="43700979" y="2837094"/>
                    <a:pt x="43417982" y="3051192"/>
                    <a:pt x="42771222" y="3079033"/>
                  </a:cubicBez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09175" y="827697"/>
              <a:ext cx="4234814" cy="908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30">
                <a:defRPr/>
              </a:pPr>
              <a:r>
                <a:rPr lang="en-US" sz="3334" b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VẬN DỤNG 2</a:t>
              </a:r>
              <a:endParaRPr lang="en-US" sz="3334" b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69388" y="1631058"/>
                <a:ext cx="11430000" cy="2488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667">
                    <a:solidFill>
                      <a:srgbClr val="000000"/>
                    </a:solidFill>
                    <a:latin typeface="OpenSans"/>
                  </a:rPr>
                  <a:t>Trong trò chơi “Ai thông minh hơn học sinh lớp 8”, người dẫn chương trình yêu cầu các bạn học sinh cho biết kết quả của phép tính 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1 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002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OpenSans"/>
                  </a:rPr>
                  <a:t>.</a:t>
                </a:r>
                <a:r>
                  <a:rPr lang="vi-VN" sz="2667">
                    <a:solidFill>
                      <a:srgbClr val="000000"/>
                    </a:solidFill>
                    <a:latin typeface="OpenSans"/>
                  </a:rPr>
                  <a:t> Chỉ vài giây sau, Nam đã tính ra kết quả chính xác và giành được điểm. Em hãy giải thích xem Nam đã tính nhanh như thế nào.</a:t>
                </a:r>
                <a:endParaRPr lang="vi-VN" sz="2667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88" y="1631058"/>
                <a:ext cx="11430000" cy="2488823"/>
              </a:xfrm>
              <a:prstGeom prst="rect">
                <a:avLst/>
              </a:prstGeom>
              <a:blipFill>
                <a:blip r:embed="rId2"/>
                <a:stretch>
                  <a:fillRect l="-853" r="-800" b="-5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948793">
            <a:off x="10610172" y="4211614"/>
            <a:ext cx="1393019" cy="1271130"/>
          </a:xfrm>
          <a:prstGeom prst="rect">
            <a:avLst/>
          </a:prstGeom>
        </p:spPr>
      </p:pic>
      <p:pic>
        <p:nvPicPr>
          <p:cNvPr id="25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0007601" y="4652413"/>
            <a:ext cx="2329543" cy="2149003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774010" y="145543"/>
            <a:ext cx="2332389" cy="1163279"/>
          </a:xfrm>
          <a:prstGeom prst="rect">
            <a:avLst/>
          </a:prstGeom>
        </p:spPr>
      </p:pic>
      <p:grpSp>
        <p:nvGrpSpPr>
          <p:cNvPr id="13" name="Google Shape;305;p14"/>
          <p:cNvGrpSpPr/>
          <p:nvPr/>
        </p:nvGrpSpPr>
        <p:grpSpPr>
          <a:xfrm flipH="1">
            <a:off x="769456" y="4256320"/>
            <a:ext cx="1133009" cy="792184"/>
            <a:chOff x="7890477" y="787864"/>
            <a:chExt cx="2022200" cy="1289304"/>
          </a:xfrm>
        </p:grpSpPr>
        <p:pic>
          <p:nvPicPr>
            <p:cNvPr id="17" name="Google Shape;306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34187" y="787864"/>
              <a:ext cx="1912845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307;p14"/>
            <p:cNvSpPr txBox="1"/>
            <p:nvPr/>
          </p:nvSpPr>
          <p:spPr>
            <a:xfrm>
              <a:off x="7890477" y="870543"/>
              <a:ext cx="2022200" cy="768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 defTabSz="609630">
                <a:defRPr/>
              </a:pPr>
              <a:r>
                <a:rPr lang="en-US" sz="2667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266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036388" y="4566801"/>
                <a:ext cx="6096000" cy="20013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67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1 </m:t>
                      </m:r>
                      <m:sSup>
                        <m:sSupPr>
                          <m:ctrlPr>
                            <a:rPr lang="en-US" sz="2667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002</m:t>
                          </m:r>
                        </m:e>
                        <m:sup>
                          <m:r>
                            <a:rPr lang="en-US" sz="2667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67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1 000+2</m:t>
                              </m:r>
                            </m:e>
                          </m:d>
                        </m:e>
                        <m:sup>
                          <m:r>
                            <a:rPr lang="en-US" sz="2667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67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=1 </m:t>
                      </m:r>
                      <m:sSup>
                        <m:sSupPr>
                          <m:ctrlPr>
                            <a:rPr lang="en-US" sz="2667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000</m:t>
                          </m:r>
                        </m:e>
                        <m:sup>
                          <m:r>
                            <a:rPr lang="en-US" sz="2667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+2.1000.2+</m:t>
                      </m:r>
                      <m:sSup>
                        <m:sSupPr>
                          <m:ctrlPr>
                            <a:rPr lang="en-US" sz="2667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667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67" i="1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667"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67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1 004 004</m:t>
                    </m:r>
                  </m:oMath>
                </a14:m>
                <a:endParaRPr lang="en-US" sz="2667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388" y="4566801"/>
                <a:ext cx="6096000" cy="20013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71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6349" y="-174277"/>
            <a:ext cx="12368349" cy="7230293"/>
            <a:chOff x="0" y="0"/>
            <a:chExt cx="6275792" cy="3668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75792" cy="3668704"/>
            </a:xfrm>
            <a:custGeom>
              <a:avLst/>
              <a:gdLst/>
              <a:ahLst/>
              <a:cxnLst/>
              <a:rect l="l" t="t" r="r" b="b"/>
              <a:pathLst>
                <a:path w="6275792" h="3668704">
                  <a:moveTo>
                    <a:pt x="0" y="0"/>
                  </a:moveTo>
                  <a:lnTo>
                    <a:pt x="6275792" y="0"/>
                  </a:lnTo>
                  <a:lnTo>
                    <a:pt x="6275792" y="3668704"/>
                  </a:lnTo>
                  <a:lnTo>
                    <a:pt x="0" y="3668704"/>
                  </a:lnTo>
                  <a:close/>
                </a:path>
              </a:pathLst>
            </a:custGeom>
            <a:solidFill>
              <a:srgbClr val="F4DFB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08324" y="1193800"/>
            <a:ext cx="8302476" cy="3570842"/>
          </a:xfrm>
          <a:prstGeom prst="rect">
            <a:avLst/>
          </a:prstGeom>
        </p:spPr>
      </p:pic>
      <p:sp>
        <p:nvSpPr>
          <p:cNvPr id="9" name="Google Shape;99;p1"/>
          <p:cNvSpPr txBox="1"/>
          <p:nvPr/>
        </p:nvSpPr>
        <p:spPr>
          <a:xfrm>
            <a:off x="2445403" y="2160311"/>
            <a:ext cx="7228319" cy="129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 defTabSz="609630">
              <a:lnSpc>
                <a:spcPct val="150000"/>
              </a:lnSpc>
              <a:defRPr/>
            </a:pPr>
            <a:r>
              <a:rPr lang="en-US" sz="5334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36021"/>
            <a:ext cx="4673600" cy="4508547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87352" y="-119106"/>
            <a:ext cx="1823448" cy="1887139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10800" y="5150210"/>
            <a:ext cx="3054807" cy="152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87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55"/>
          <p:cNvSpPr/>
          <p:nvPr/>
        </p:nvSpPr>
        <p:spPr>
          <a:xfrm>
            <a:off x="330614" y="4969254"/>
            <a:ext cx="4967140" cy="884885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>
                <a:latin typeface="+mj-lt"/>
                <a:ea typeface="Times New Roman" panose="02020603050405020304" pitchFamily="18" charset="0"/>
              </a:rPr>
              <a:t>B. (A + B)</a:t>
            </a:r>
            <a:r>
              <a:rPr lang="en-US" sz="2933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933">
                <a:latin typeface="+mj-lt"/>
                <a:ea typeface="Times New Roman" panose="02020603050405020304" pitchFamily="18" charset="0"/>
              </a:rPr>
              <a:t> = A</a:t>
            </a:r>
            <a:r>
              <a:rPr lang="en-US" sz="2933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933">
                <a:latin typeface="+mj-lt"/>
                <a:ea typeface="Times New Roman" panose="02020603050405020304" pitchFamily="18" charset="0"/>
              </a:rPr>
              <a:t> + AB + B</a:t>
            </a:r>
            <a:r>
              <a:rPr lang="en-US" sz="2933" baseline="30000">
                <a:latin typeface="+mj-lt"/>
                <a:ea typeface="Times New Roman" panose="02020603050405020304" pitchFamily="18" charset="0"/>
              </a:rPr>
              <a:t>2</a:t>
            </a:r>
            <a:endParaRPr lang="en-US" sz="2667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3" name="Google Shape;943;p55"/>
          <p:cNvSpPr/>
          <p:nvPr/>
        </p:nvSpPr>
        <p:spPr>
          <a:xfrm>
            <a:off x="330614" y="3549000"/>
            <a:ext cx="4967141" cy="864217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>
                <a:latin typeface="+mj-lt"/>
                <a:ea typeface="Times New Roman" panose="02020603050405020304" pitchFamily="18" charset="0"/>
              </a:rPr>
              <a:t>A. (A + B)</a:t>
            </a:r>
            <a:r>
              <a:rPr lang="en-US" sz="2933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933">
                <a:latin typeface="+mj-lt"/>
                <a:ea typeface="Times New Roman" panose="02020603050405020304" pitchFamily="18" charset="0"/>
              </a:rPr>
              <a:t> = A</a:t>
            </a:r>
            <a:r>
              <a:rPr lang="en-US" sz="2933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933">
                <a:latin typeface="+mj-lt"/>
                <a:ea typeface="Times New Roman" panose="02020603050405020304" pitchFamily="18" charset="0"/>
              </a:rPr>
              <a:t> + 2AB + B</a:t>
            </a:r>
            <a:r>
              <a:rPr lang="en-US" sz="2933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933">
                <a:latin typeface="+mj-lt"/>
                <a:ea typeface="Times New Roman" panose="02020603050405020304" pitchFamily="18" charset="0"/>
              </a:rPr>
              <a:t>  </a:t>
            </a:r>
            <a:endParaRPr lang="en-US" sz="2667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4" name="Google Shape;944;p55"/>
          <p:cNvSpPr/>
          <p:nvPr/>
        </p:nvSpPr>
        <p:spPr>
          <a:xfrm>
            <a:off x="6328450" y="4949749"/>
            <a:ext cx="5510587" cy="884885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>
                <a:latin typeface="+mj-lt"/>
                <a:ea typeface="Times New Roman" panose="02020603050405020304" pitchFamily="18" charset="0"/>
              </a:rPr>
              <a:t>D. (A + B)</a:t>
            </a:r>
            <a:r>
              <a:rPr lang="en-US" sz="2933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933">
                <a:latin typeface="+mj-lt"/>
                <a:ea typeface="Times New Roman" panose="02020603050405020304" pitchFamily="18" charset="0"/>
              </a:rPr>
              <a:t> = A</a:t>
            </a:r>
            <a:r>
              <a:rPr lang="en-US" sz="2933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933">
                <a:latin typeface="+mj-lt"/>
                <a:ea typeface="Times New Roman" panose="02020603050405020304" pitchFamily="18" charset="0"/>
              </a:rPr>
              <a:t> – 2AB + B</a:t>
            </a:r>
            <a:r>
              <a:rPr lang="en-US" sz="2933" baseline="30000">
                <a:latin typeface="+mj-lt"/>
                <a:ea typeface="Times New Roman" panose="02020603050405020304" pitchFamily="18" charset="0"/>
              </a:rPr>
              <a:t>2</a:t>
            </a:r>
            <a:endParaRPr lang="en-US" sz="2667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5" name="Google Shape;945;p55"/>
          <p:cNvSpPr/>
          <p:nvPr/>
        </p:nvSpPr>
        <p:spPr>
          <a:xfrm>
            <a:off x="6291696" y="3530601"/>
            <a:ext cx="5547341" cy="908931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>
                <a:latin typeface="+mj-lt"/>
                <a:ea typeface="Times New Roman" panose="02020603050405020304" pitchFamily="18" charset="0"/>
              </a:rPr>
              <a:t>C. (A + B)</a:t>
            </a:r>
            <a:r>
              <a:rPr lang="en-US" sz="2933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933">
                <a:latin typeface="+mj-lt"/>
                <a:ea typeface="Times New Roman" panose="02020603050405020304" pitchFamily="18" charset="0"/>
              </a:rPr>
              <a:t> = A</a:t>
            </a:r>
            <a:r>
              <a:rPr lang="en-US" sz="2933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933">
                <a:latin typeface="+mj-lt"/>
                <a:ea typeface="Times New Roman" panose="02020603050405020304" pitchFamily="18" charset="0"/>
              </a:rPr>
              <a:t> + B</a:t>
            </a:r>
            <a:r>
              <a:rPr lang="en-US" sz="2933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933">
                <a:latin typeface="+mj-lt"/>
                <a:ea typeface="Times New Roman" panose="02020603050405020304" pitchFamily="18" charset="0"/>
              </a:rPr>
              <a:t>              </a:t>
            </a:r>
            <a:endParaRPr lang="en-US" sz="2667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947" name="Google Shape;947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8919" y="3651507"/>
            <a:ext cx="817670" cy="71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7825" y="5411696"/>
            <a:ext cx="680547" cy="121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921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90780">
            <a:off x="8897972" y="38775"/>
            <a:ext cx="4322735" cy="93528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23;p54"/>
          <p:cNvSpPr/>
          <p:nvPr/>
        </p:nvSpPr>
        <p:spPr>
          <a:xfrm>
            <a:off x="330613" y="1677890"/>
            <a:ext cx="11508423" cy="1245874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933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2933" b="1" dirty="0">
                <a:latin typeface="Arial" panose="020B0604020202020204" pitchFamily="34" charset="0"/>
                <a:ea typeface="Times New Roman" panose="02020603050405020304" pitchFamily="18" charset="0"/>
              </a:rPr>
              <a:t> 1</a:t>
            </a:r>
            <a:r>
              <a:rPr lang="en-US" sz="2933" b="1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2933">
                <a:latin typeface="Arial" panose="020B0604020202020204" pitchFamily="34" charset="0"/>
                <a:ea typeface="Times New Roman" panose="02020603050405020304" pitchFamily="18" charset="0"/>
              </a:rPr>
              <a:t> Chọn câu </a:t>
            </a:r>
            <a:r>
              <a:rPr lang="en-US" sz="2933" b="1">
                <a:latin typeface="Arial" panose="020B0604020202020204" pitchFamily="34" charset="0"/>
                <a:ea typeface="Times New Roman" panose="02020603050405020304" pitchFamily="18" charset="0"/>
              </a:rPr>
              <a:t>đúng</a:t>
            </a:r>
            <a:r>
              <a:rPr lang="en-US" sz="2933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66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Google Shape;922;p54"/>
          <p:cNvSpPr txBox="1"/>
          <p:nvPr/>
        </p:nvSpPr>
        <p:spPr>
          <a:xfrm>
            <a:off x="3147153" y="622417"/>
            <a:ext cx="5875343" cy="547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lnSpc>
                <a:spcPct val="88900"/>
              </a:lnSpc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BÀI TẬP TRẮC NGHIỆM</a:t>
            </a:r>
            <a:endParaRPr sz="4000" b="1" kern="0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1023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" grpId="0" animBg="1"/>
      <p:bldP spid="943" grpId="0" animBg="1"/>
      <p:bldP spid="944" grpId="0" animBg="1"/>
      <p:bldP spid="945" grpId="0" animBg="1"/>
      <p:bldP spid="18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55"/>
          <p:cNvSpPr/>
          <p:nvPr/>
        </p:nvSpPr>
        <p:spPr>
          <a:xfrm>
            <a:off x="330614" y="4969254"/>
            <a:ext cx="5461015" cy="884885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+mj-lt"/>
                <a:ea typeface="Times New Roman" panose="02020603050405020304" pitchFamily="18" charset="0"/>
              </a:rPr>
              <a:t>B. (A + B)(A – B) = A</a:t>
            </a:r>
            <a:r>
              <a:rPr lang="en-US" sz="2800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800">
                <a:latin typeface="+mj-lt"/>
                <a:ea typeface="Times New Roman" panose="02020603050405020304" pitchFamily="18" charset="0"/>
              </a:rPr>
              <a:t> – B</a:t>
            </a:r>
            <a:r>
              <a:rPr lang="en-US" sz="2800" baseline="30000">
                <a:latin typeface="+mj-lt"/>
                <a:ea typeface="Times New Roman" panose="02020603050405020304" pitchFamily="18" charset="0"/>
              </a:rPr>
              <a:t>2</a:t>
            </a:r>
            <a:endParaRPr lang="en-US" sz="280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3" name="Google Shape;943;p55"/>
          <p:cNvSpPr/>
          <p:nvPr/>
        </p:nvSpPr>
        <p:spPr>
          <a:xfrm>
            <a:off x="330613" y="3549000"/>
            <a:ext cx="5461015" cy="864217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+mj-lt"/>
                <a:ea typeface="Times New Roman" panose="02020603050405020304" pitchFamily="18" charset="0"/>
              </a:rPr>
              <a:t>A. (A – B)(A + B) = A</a:t>
            </a:r>
            <a:r>
              <a:rPr lang="en-US" sz="2800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800">
                <a:latin typeface="+mj-lt"/>
                <a:ea typeface="Times New Roman" panose="02020603050405020304" pitchFamily="18" charset="0"/>
              </a:rPr>
              <a:t> + 2AB + B</a:t>
            </a:r>
            <a:r>
              <a:rPr lang="en-US" sz="2800" baseline="30000">
                <a:latin typeface="+mj-lt"/>
                <a:ea typeface="Times New Roman" panose="02020603050405020304" pitchFamily="18" charset="0"/>
              </a:rPr>
              <a:t>2</a:t>
            </a:r>
            <a:endParaRPr lang="en-US" sz="280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4" name="Google Shape;944;p55"/>
          <p:cNvSpPr/>
          <p:nvPr/>
        </p:nvSpPr>
        <p:spPr>
          <a:xfrm>
            <a:off x="6328450" y="4949749"/>
            <a:ext cx="5510586" cy="884885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+mj-lt"/>
                <a:ea typeface="Times New Roman" panose="02020603050405020304" pitchFamily="18" charset="0"/>
              </a:rPr>
              <a:t>D. (A + B)(A – B) = A</a:t>
            </a:r>
            <a:r>
              <a:rPr lang="en-US" sz="2800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800">
                <a:latin typeface="+mj-lt"/>
                <a:ea typeface="Times New Roman" panose="02020603050405020304" pitchFamily="18" charset="0"/>
              </a:rPr>
              <a:t> + B</a:t>
            </a:r>
            <a:r>
              <a:rPr lang="en-US" sz="2800" baseline="30000">
                <a:latin typeface="+mj-lt"/>
                <a:ea typeface="Times New Roman" panose="02020603050405020304" pitchFamily="18" charset="0"/>
              </a:rPr>
              <a:t>2</a:t>
            </a:r>
            <a:endParaRPr lang="en-US" sz="280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5" name="Google Shape;945;p55"/>
          <p:cNvSpPr/>
          <p:nvPr/>
        </p:nvSpPr>
        <p:spPr>
          <a:xfrm>
            <a:off x="6291696" y="3530601"/>
            <a:ext cx="5547341" cy="908931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+mj-lt"/>
                <a:ea typeface="Times New Roman" panose="02020603050405020304" pitchFamily="18" charset="0"/>
              </a:rPr>
              <a:t>C. (A + B)(A – B) = A</a:t>
            </a:r>
            <a:r>
              <a:rPr lang="en-US" sz="2800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800">
                <a:latin typeface="+mj-lt"/>
                <a:ea typeface="Times New Roman" panose="02020603050405020304" pitchFamily="18" charset="0"/>
              </a:rPr>
              <a:t> – 2AB + B</a:t>
            </a:r>
            <a:r>
              <a:rPr lang="en-US" sz="2800" baseline="30000">
                <a:latin typeface="+mj-lt"/>
                <a:ea typeface="Times New Roman" panose="02020603050405020304" pitchFamily="18" charset="0"/>
              </a:rPr>
              <a:t>2</a:t>
            </a:r>
            <a:endParaRPr lang="en-US" sz="280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947" name="Google Shape;947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3958" y="4800600"/>
            <a:ext cx="817670" cy="71170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22;p54"/>
          <p:cNvSpPr txBox="1"/>
          <p:nvPr/>
        </p:nvSpPr>
        <p:spPr>
          <a:xfrm>
            <a:off x="3147153" y="622417"/>
            <a:ext cx="5875343" cy="547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lnSpc>
                <a:spcPct val="88900"/>
              </a:lnSpc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BÀI TẬP TRẮC NGHIỆM</a:t>
            </a:r>
            <a:endParaRPr sz="4000" b="1" kern="0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921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90780">
            <a:off x="8897972" y="38775"/>
            <a:ext cx="4322735" cy="93528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23;p54"/>
          <p:cNvSpPr/>
          <p:nvPr/>
        </p:nvSpPr>
        <p:spPr>
          <a:xfrm>
            <a:off x="330613" y="1677890"/>
            <a:ext cx="11508423" cy="1245874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just" defTabSz="609630">
              <a:lnSpc>
                <a:spcPct val="150000"/>
              </a:lnSpc>
              <a:defRPr/>
            </a:pPr>
            <a:r>
              <a:rPr lang="en-US" sz="2933" b="1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2933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2.</a:t>
            </a:r>
            <a:r>
              <a:rPr lang="en-US" sz="2933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Chọn câu </a:t>
            </a:r>
            <a:r>
              <a:rPr lang="en-US" sz="2933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đúng</a:t>
            </a:r>
            <a:r>
              <a:rPr lang="en-US" sz="2933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667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Google Shape;953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77600" y="5454004"/>
            <a:ext cx="680547" cy="1217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72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55"/>
          <p:cNvSpPr/>
          <p:nvPr/>
        </p:nvSpPr>
        <p:spPr>
          <a:xfrm>
            <a:off x="330614" y="4969254"/>
            <a:ext cx="4967140" cy="884885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>
                <a:ea typeface="Times New Roman" panose="02020603050405020304" pitchFamily="18" charset="0"/>
              </a:rPr>
              <a:t>B. x</a:t>
            </a:r>
            <a:r>
              <a:rPr lang="en-US" sz="2933" baseline="30000">
                <a:ea typeface="Times New Roman" panose="02020603050405020304" pitchFamily="18" charset="0"/>
              </a:rPr>
              <a:t>2</a:t>
            </a:r>
            <a:r>
              <a:rPr lang="en-US" sz="2933">
                <a:ea typeface="Times New Roman" panose="02020603050405020304" pitchFamily="18" charset="0"/>
              </a:rPr>
              <a:t> – y</a:t>
            </a:r>
            <a:r>
              <a:rPr lang="en-US" sz="2933" baseline="30000">
                <a:ea typeface="Times New Roman" panose="02020603050405020304" pitchFamily="18" charset="0"/>
              </a:rPr>
              <a:t>2</a:t>
            </a:r>
            <a:r>
              <a:rPr lang="en-US" sz="2933">
                <a:ea typeface="Times New Roman" panose="02020603050405020304" pitchFamily="18" charset="0"/>
              </a:rPr>
              <a:t> = (x + y)(x – y)</a:t>
            </a:r>
            <a:endParaRPr lang="en-US" sz="2667">
              <a:ea typeface="Times New Roman" panose="02020603050405020304" pitchFamily="18" charset="0"/>
            </a:endParaRPr>
          </a:p>
        </p:txBody>
      </p:sp>
      <p:sp>
        <p:nvSpPr>
          <p:cNvPr id="943" name="Google Shape;943;p55"/>
          <p:cNvSpPr/>
          <p:nvPr/>
        </p:nvSpPr>
        <p:spPr>
          <a:xfrm>
            <a:off x="330614" y="3549000"/>
            <a:ext cx="4967141" cy="864217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>
                <a:ea typeface="Times New Roman" panose="02020603050405020304" pitchFamily="18" charset="0"/>
              </a:rPr>
              <a:t>A. (x + y)</a:t>
            </a:r>
            <a:r>
              <a:rPr lang="en-US" sz="2933" baseline="30000">
                <a:ea typeface="Times New Roman" panose="02020603050405020304" pitchFamily="18" charset="0"/>
              </a:rPr>
              <a:t>2</a:t>
            </a:r>
            <a:r>
              <a:rPr lang="en-US" sz="2933">
                <a:ea typeface="Times New Roman" panose="02020603050405020304" pitchFamily="18" charset="0"/>
              </a:rPr>
              <a:t> = (x + y)(x + y)</a:t>
            </a:r>
            <a:endParaRPr lang="en-US" sz="2667">
              <a:ea typeface="Times New Roman" panose="02020603050405020304" pitchFamily="18" charset="0"/>
            </a:endParaRPr>
          </a:p>
        </p:txBody>
      </p:sp>
      <p:sp>
        <p:nvSpPr>
          <p:cNvPr id="944" name="Google Shape;944;p55"/>
          <p:cNvSpPr/>
          <p:nvPr/>
        </p:nvSpPr>
        <p:spPr>
          <a:xfrm>
            <a:off x="6328450" y="4949749"/>
            <a:ext cx="5510587" cy="884885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>
                <a:ea typeface="Times New Roman" panose="02020603050405020304" pitchFamily="18" charset="0"/>
              </a:rPr>
              <a:t>D. (x + y)(x + y) = y</a:t>
            </a:r>
            <a:r>
              <a:rPr lang="en-US" sz="2933" baseline="30000">
                <a:ea typeface="Times New Roman" panose="02020603050405020304" pitchFamily="18" charset="0"/>
              </a:rPr>
              <a:t>2</a:t>
            </a:r>
            <a:r>
              <a:rPr lang="en-US" sz="2933">
                <a:ea typeface="Times New Roman" panose="02020603050405020304" pitchFamily="18" charset="0"/>
              </a:rPr>
              <a:t> – x</a:t>
            </a:r>
            <a:r>
              <a:rPr lang="en-US" sz="2933" baseline="30000">
                <a:ea typeface="Times New Roman" panose="02020603050405020304" pitchFamily="18" charset="0"/>
              </a:rPr>
              <a:t>2</a:t>
            </a:r>
            <a:endParaRPr lang="en-US" sz="2667">
              <a:ea typeface="Times New Roman" panose="02020603050405020304" pitchFamily="18" charset="0"/>
            </a:endParaRPr>
          </a:p>
        </p:txBody>
      </p:sp>
      <p:sp>
        <p:nvSpPr>
          <p:cNvPr id="945" name="Google Shape;945;p55"/>
          <p:cNvSpPr/>
          <p:nvPr/>
        </p:nvSpPr>
        <p:spPr>
          <a:xfrm>
            <a:off x="6291696" y="3530601"/>
            <a:ext cx="5547341" cy="908931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>
                <a:ea typeface="Times New Roman" panose="02020603050405020304" pitchFamily="18" charset="0"/>
              </a:rPr>
              <a:t>C. (-x – y)</a:t>
            </a:r>
            <a:r>
              <a:rPr lang="en-US" sz="2933" baseline="30000">
                <a:ea typeface="Times New Roman" panose="02020603050405020304" pitchFamily="18" charset="0"/>
              </a:rPr>
              <a:t>2</a:t>
            </a:r>
            <a:r>
              <a:rPr lang="en-US" sz="2933">
                <a:ea typeface="Times New Roman" panose="02020603050405020304" pitchFamily="18" charset="0"/>
              </a:rPr>
              <a:t> = (-x)</a:t>
            </a:r>
            <a:r>
              <a:rPr lang="en-US" sz="2933" baseline="30000">
                <a:ea typeface="Times New Roman" panose="02020603050405020304" pitchFamily="18" charset="0"/>
              </a:rPr>
              <a:t>2</a:t>
            </a:r>
            <a:r>
              <a:rPr lang="en-US" sz="2933">
                <a:ea typeface="Times New Roman" panose="02020603050405020304" pitchFamily="18" charset="0"/>
              </a:rPr>
              <a:t> – 2(-x)y + y</a:t>
            </a:r>
            <a:r>
              <a:rPr lang="en-US" sz="2933" baseline="30000">
                <a:ea typeface="Times New Roman" panose="02020603050405020304" pitchFamily="18" charset="0"/>
              </a:rPr>
              <a:t>2</a:t>
            </a:r>
            <a:endParaRPr lang="en-US" sz="2667">
              <a:ea typeface="Times New Roman" panose="02020603050405020304" pitchFamily="18" charset="0"/>
            </a:endParaRPr>
          </a:p>
        </p:txBody>
      </p:sp>
      <p:pic>
        <p:nvPicPr>
          <p:cNvPr id="947" name="Google Shape;947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05324" y="5036339"/>
            <a:ext cx="817670" cy="71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7825" y="5411696"/>
            <a:ext cx="680547" cy="121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921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90780">
            <a:off x="8897972" y="38775"/>
            <a:ext cx="4322735" cy="93528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23;p54"/>
          <p:cNvSpPr/>
          <p:nvPr/>
        </p:nvSpPr>
        <p:spPr>
          <a:xfrm>
            <a:off x="330613" y="1677890"/>
            <a:ext cx="11508423" cy="1245874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just" defTabSz="609630">
              <a:lnSpc>
                <a:spcPct val="150000"/>
              </a:lnSpc>
              <a:defRPr/>
            </a:pPr>
            <a:r>
              <a:rPr lang="en-US" sz="2933" b="1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2933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3.</a:t>
            </a:r>
            <a:r>
              <a:rPr lang="en-US" sz="2933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Chọn câu </a:t>
            </a:r>
            <a:r>
              <a:rPr lang="en-US" sz="2933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sai</a:t>
            </a:r>
            <a:r>
              <a:rPr lang="en-US" sz="2933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667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Google Shape;922;p54"/>
          <p:cNvSpPr txBox="1"/>
          <p:nvPr/>
        </p:nvSpPr>
        <p:spPr>
          <a:xfrm>
            <a:off x="3147153" y="622417"/>
            <a:ext cx="5875343" cy="547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lnSpc>
                <a:spcPct val="88900"/>
              </a:lnSpc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BÀI TẬP TRẮC NGHIỆM</a:t>
            </a:r>
            <a:endParaRPr sz="4000" b="1" kern="0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01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55"/>
          <p:cNvSpPr/>
          <p:nvPr/>
        </p:nvSpPr>
        <p:spPr>
          <a:xfrm>
            <a:off x="330614" y="4969254"/>
            <a:ext cx="4967140" cy="884885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>
                <a:latin typeface="+mj-lt"/>
                <a:ea typeface="Times New Roman" panose="02020603050405020304" pitchFamily="18" charset="0"/>
              </a:rPr>
              <a:t>B. (x – 2y)</a:t>
            </a:r>
            <a:r>
              <a:rPr lang="en-US" sz="2933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933">
                <a:latin typeface="+mj-lt"/>
                <a:ea typeface="Times New Roman" panose="02020603050405020304" pitchFamily="18" charset="0"/>
              </a:rPr>
              <a:t> = x</a:t>
            </a:r>
            <a:r>
              <a:rPr lang="en-US" sz="2933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933">
                <a:latin typeface="+mj-lt"/>
                <a:ea typeface="Times New Roman" panose="02020603050405020304" pitchFamily="18" charset="0"/>
              </a:rPr>
              <a:t> – 4xy + 4y</a:t>
            </a:r>
            <a:r>
              <a:rPr lang="en-US" sz="2933" baseline="30000">
                <a:latin typeface="+mj-lt"/>
                <a:ea typeface="Times New Roman" panose="02020603050405020304" pitchFamily="18" charset="0"/>
              </a:rPr>
              <a:t>2</a:t>
            </a:r>
            <a:endParaRPr lang="en-US" sz="2667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3" name="Google Shape;943;p55"/>
          <p:cNvSpPr/>
          <p:nvPr/>
        </p:nvSpPr>
        <p:spPr>
          <a:xfrm>
            <a:off x="330614" y="3549000"/>
            <a:ext cx="4967141" cy="864217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>
                <a:latin typeface="+mj-lt"/>
                <a:ea typeface="Times New Roman" panose="02020603050405020304" pitchFamily="18" charset="0"/>
              </a:rPr>
              <a:t>A. (x + 2y)</a:t>
            </a:r>
            <a:r>
              <a:rPr lang="en-US" sz="2933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933">
                <a:latin typeface="+mj-lt"/>
                <a:ea typeface="Times New Roman" panose="02020603050405020304" pitchFamily="18" charset="0"/>
              </a:rPr>
              <a:t> = x</a:t>
            </a:r>
            <a:r>
              <a:rPr lang="en-US" sz="2933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933">
                <a:latin typeface="+mj-lt"/>
                <a:ea typeface="Times New Roman" panose="02020603050405020304" pitchFamily="18" charset="0"/>
              </a:rPr>
              <a:t> + 4xy + 4y</a:t>
            </a:r>
            <a:r>
              <a:rPr lang="en-US" sz="2933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933">
                <a:latin typeface="+mj-lt"/>
                <a:ea typeface="Times New Roman" panose="02020603050405020304" pitchFamily="18" charset="0"/>
              </a:rPr>
              <a:t> </a:t>
            </a:r>
            <a:endParaRPr lang="en-US" sz="2667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4" name="Google Shape;944;p55"/>
          <p:cNvSpPr/>
          <p:nvPr/>
        </p:nvSpPr>
        <p:spPr>
          <a:xfrm>
            <a:off x="6328450" y="4949749"/>
            <a:ext cx="5510587" cy="884885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>
                <a:latin typeface="+mj-lt"/>
                <a:ea typeface="Times New Roman" panose="02020603050405020304" pitchFamily="18" charset="0"/>
              </a:rPr>
              <a:t>D. (x – 2y)(x + 2y) = x</a:t>
            </a:r>
            <a:r>
              <a:rPr lang="en-US" sz="2933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933">
                <a:latin typeface="+mj-lt"/>
                <a:ea typeface="Times New Roman" panose="02020603050405020304" pitchFamily="18" charset="0"/>
              </a:rPr>
              <a:t> – 4y</a:t>
            </a:r>
            <a:r>
              <a:rPr lang="en-US" sz="2933" baseline="30000">
                <a:latin typeface="+mj-lt"/>
                <a:ea typeface="Times New Roman" panose="02020603050405020304" pitchFamily="18" charset="0"/>
              </a:rPr>
              <a:t>2</a:t>
            </a:r>
            <a:endParaRPr lang="en-US" sz="2667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5" name="Google Shape;945;p55"/>
          <p:cNvSpPr/>
          <p:nvPr/>
        </p:nvSpPr>
        <p:spPr>
          <a:xfrm>
            <a:off x="6291696" y="3530601"/>
            <a:ext cx="5547341" cy="908931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>
                <a:latin typeface="+mj-lt"/>
                <a:ea typeface="Times New Roman" panose="02020603050405020304" pitchFamily="18" charset="0"/>
              </a:rPr>
              <a:t>C. (x – 2y)</a:t>
            </a:r>
            <a:r>
              <a:rPr lang="en-US" sz="2933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933">
                <a:latin typeface="+mj-lt"/>
                <a:ea typeface="Times New Roman" panose="02020603050405020304" pitchFamily="18" charset="0"/>
              </a:rPr>
              <a:t> = x</a:t>
            </a:r>
            <a:r>
              <a:rPr lang="en-US" sz="2933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933">
                <a:latin typeface="+mj-lt"/>
                <a:ea typeface="Times New Roman" panose="02020603050405020304" pitchFamily="18" charset="0"/>
              </a:rPr>
              <a:t> – 4y</a:t>
            </a:r>
            <a:r>
              <a:rPr lang="en-US" sz="2933" baseline="30000">
                <a:latin typeface="+mj-lt"/>
                <a:ea typeface="Times New Roman" panose="02020603050405020304" pitchFamily="18" charset="0"/>
              </a:rPr>
              <a:t>2         </a:t>
            </a:r>
            <a:endParaRPr lang="en-US" sz="2667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947" name="Google Shape;947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2000" y="3454975"/>
            <a:ext cx="817670" cy="71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23875" y="5407116"/>
            <a:ext cx="680547" cy="121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921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90780">
            <a:off x="8897972" y="38775"/>
            <a:ext cx="4322735" cy="93528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23;p54"/>
          <p:cNvSpPr/>
          <p:nvPr/>
        </p:nvSpPr>
        <p:spPr>
          <a:xfrm>
            <a:off x="330613" y="1677890"/>
            <a:ext cx="11508423" cy="1245874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just" defTabSz="609630">
              <a:lnSpc>
                <a:spcPct val="150000"/>
              </a:lnSpc>
              <a:defRPr/>
            </a:pPr>
            <a:r>
              <a:rPr lang="en-US" sz="2933" b="1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2933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4.</a:t>
            </a:r>
            <a:r>
              <a:rPr lang="en-US" sz="2933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Chọn câu </a:t>
            </a:r>
            <a:r>
              <a:rPr lang="en-US" sz="2933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sai</a:t>
            </a:r>
            <a:r>
              <a:rPr lang="en-US" sz="2933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667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Google Shape;922;p54"/>
          <p:cNvSpPr txBox="1"/>
          <p:nvPr/>
        </p:nvSpPr>
        <p:spPr>
          <a:xfrm>
            <a:off x="3147153" y="622417"/>
            <a:ext cx="5875343" cy="547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lnSpc>
                <a:spcPct val="88900"/>
              </a:lnSpc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BÀI TẬP TRẮC NGHIỆM</a:t>
            </a:r>
            <a:endParaRPr sz="4000" b="1" kern="0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7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55"/>
          <p:cNvSpPr/>
          <p:nvPr/>
        </p:nvSpPr>
        <p:spPr>
          <a:xfrm>
            <a:off x="609600" y="4973835"/>
            <a:ext cx="4800187" cy="884885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>
                <a:ea typeface="Times New Roman" panose="02020603050405020304" pitchFamily="18" charset="0"/>
              </a:rPr>
              <a:t>B. (4x – 25y)(4x + 25y) </a:t>
            </a:r>
            <a:endParaRPr lang="en-US" sz="2667">
              <a:ea typeface="Times New Roman" panose="02020603050405020304" pitchFamily="18" charset="0"/>
            </a:endParaRPr>
          </a:p>
        </p:txBody>
      </p:sp>
      <p:sp>
        <p:nvSpPr>
          <p:cNvPr id="943" name="Google Shape;943;p55"/>
          <p:cNvSpPr/>
          <p:nvPr/>
        </p:nvSpPr>
        <p:spPr>
          <a:xfrm>
            <a:off x="609600" y="3553582"/>
            <a:ext cx="4800187" cy="864217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>
                <a:ea typeface="Times New Roman" panose="02020603050405020304" pitchFamily="18" charset="0"/>
              </a:rPr>
              <a:t>A. (4x – 5y)(4x + 5y)          </a:t>
            </a:r>
            <a:endParaRPr lang="en-US" sz="2667">
              <a:ea typeface="Times New Roman" panose="02020603050405020304" pitchFamily="18" charset="0"/>
            </a:endParaRPr>
          </a:p>
        </p:txBody>
      </p:sp>
      <p:sp>
        <p:nvSpPr>
          <p:cNvPr id="944" name="Google Shape;944;p55"/>
          <p:cNvSpPr/>
          <p:nvPr/>
        </p:nvSpPr>
        <p:spPr>
          <a:xfrm>
            <a:off x="6328450" y="4949749"/>
            <a:ext cx="5101550" cy="884885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>
                <a:ea typeface="Times New Roman" panose="02020603050405020304" pitchFamily="18" charset="0"/>
              </a:rPr>
              <a:t>D. (2x – 5y)</a:t>
            </a:r>
            <a:r>
              <a:rPr lang="en-US" sz="2933" baseline="30000">
                <a:ea typeface="Times New Roman" panose="02020603050405020304" pitchFamily="18" charset="0"/>
              </a:rPr>
              <a:t>2</a:t>
            </a:r>
            <a:endParaRPr lang="en-US" sz="2667">
              <a:ea typeface="Times New Roman" panose="02020603050405020304" pitchFamily="18" charset="0"/>
            </a:endParaRPr>
          </a:p>
        </p:txBody>
      </p:sp>
      <p:sp>
        <p:nvSpPr>
          <p:cNvPr id="945" name="Google Shape;945;p55"/>
          <p:cNvSpPr/>
          <p:nvPr/>
        </p:nvSpPr>
        <p:spPr>
          <a:xfrm>
            <a:off x="6291696" y="3530601"/>
            <a:ext cx="5138305" cy="908931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>
                <a:ea typeface="Times New Roman" panose="02020603050405020304" pitchFamily="18" charset="0"/>
              </a:rPr>
              <a:t>C. (2x – 5y)(2x + 5y)   </a:t>
            </a:r>
            <a:endParaRPr lang="en-US" sz="2667">
              <a:ea typeface="Times New Roman" panose="02020603050405020304" pitchFamily="18" charset="0"/>
            </a:endParaRPr>
          </a:p>
        </p:txBody>
      </p:sp>
      <p:pic>
        <p:nvPicPr>
          <p:cNvPr id="947" name="Google Shape;947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4000" y="3528213"/>
            <a:ext cx="817670" cy="71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89727" y="5359400"/>
            <a:ext cx="680547" cy="121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921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90780">
            <a:off x="8897972" y="38775"/>
            <a:ext cx="4322735" cy="93528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23;p54"/>
          <p:cNvSpPr/>
          <p:nvPr/>
        </p:nvSpPr>
        <p:spPr>
          <a:xfrm>
            <a:off x="330613" y="1677890"/>
            <a:ext cx="11508423" cy="1245874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R="20321" algn="just">
              <a:lnSpc>
                <a:spcPct val="150000"/>
              </a:lnSpc>
            </a:pPr>
            <a:r>
              <a:rPr lang="en-US" sz="2933" b="1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933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5.</a:t>
            </a:r>
            <a:r>
              <a:rPr lang="en-US" sz="2933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Khai triển 4x</a:t>
            </a:r>
            <a:r>
              <a:rPr lang="en-US" sz="2933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933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25y</a:t>
            </a:r>
            <a:r>
              <a:rPr lang="en-US" sz="2933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933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theo hằng đẳng thức ta được</a:t>
            </a:r>
            <a:endParaRPr lang="en-US" sz="2667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Google Shape;922;p54"/>
          <p:cNvSpPr txBox="1"/>
          <p:nvPr/>
        </p:nvSpPr>
        <p:spPr>
          <a:xfrm>
            <a:off x="3147153" y="622417"/>
            <a:ext cx="5875343" cy="547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lnSpc>
                <a:spcPct val="88900"/>
              </a:lnSpc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BÀI TẬP TRẮC NGHIỆM</a:t>
            </a:r>
            <a:endParaRPr sz="4000" b="1" kern="0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6457031">
            <a:off x="9728401" y="4834851"/>
            <a:ext cx="2895198" cy="2743200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4000" y="489177"/>
            <a:ext cx="630492" cy="677948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75200" y="5618480"/>
            <a:ext cx="2032000" cy="1976120"/>
          </a:xfrm>
          <a:prstGeom prst="rect">
            <a:avLst/>
          </a:prstGeom>
        </p:spPr>
      </p:pic>
      <p:grpSp>
        <p:nvGrpSpPr>
          <p:cNvPr id="16" name="Google Shape;1077;p62"/>
          <p:cNvGrpSpPr/>
          <p:nvPr/>
        </p:nvGrpSpPr>
        <p:grpSpPr>
          <a:xfrm>
            <a:off x="3911600" y="787400"/>
            <a:ext cx="4064000" cy="796072"/>
            <a:chOff x="2765949" y="3671223"/>
            <a:chExt cx="6096000" cy="1194108"/>
          </a:xfrm>
        </p:grpSpPr>
        <p:sp>
          <p:nvSpPr>
            <p:cNvPr id="17" name="Google Shape;1078;p62"/>
            <p:cNvSpPr/>
            <p:nvPr/>
          </p:nvSpPr>
          <p:spPr>
            <a:xfrm rot="10800000">
              <a:off x="2765949" y="3671223"/>
              <a:ext cx="6096000" cy="1194108"/>
            </a:xfrm>
            <a:custGeom>
              <a:avLst/>
              <a:gdLst/>
              <a:ahLst/>
              <a:cxnLst/>
              <a:rect l="l" t="t" r="r" b="b"/>
              <a:pathLst>
                <a:path w="24871669" h="3090220" extrusionOk="0">
                  <a:moveTo>
                    <a:pt x="23932770" y="3079033"/>
                  </a:moveTo>
                  <a:cubicBezTo>
                    <a:pt x="23932770" y="3079033"/>
                    <a:pt x="23513018" y="3090220"/>
                    <a:pt x="23050433" y="3087599"/>
                  </a:cubicBezTo>
                  <a:cubicBezTo>
                    <a:pt x="7356299" y="3085436"/>
                    <a:pt x="1057073" y="3077612"/>
                    <a:pt x="1057073" y="3077612"/>
                  </a:cubicBezTo>
                  <a:cubicBezTo>
                    <a:pt x="812931" y="3068778"/>
                    <a:pt x="565145" y="3051797"/>
                    <a:pt x="398404" y="2993619"/>
                  </a:cubicBezTo>
                  <a:cubicBezTo>
                    <a:pt x="120505" y="2896657"/>
                    <a:pt x="0" y="2719129"/>
                    <a:pt x="0" y="1132357"/>
                  </a:cubicBezTo>
                  <a:lnTo>
                    <a:pt x="0" y="1132340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8302351" y="7673"/>
                  </a:cubicBezTo>
                  <a:cubicBezTo>
                    <a:pt x="23294091" y="0"/>
                    <a:pt x="23758018" y="7673"/>
                    <a:pt x="23758018" y="7673"/>
                  </a:cubicBezTo>
                  <a:cubicBezTo>
                    <a:pt x="24126326" y="15152"/>
                    <a:pt x="24489639" y="84484"/>
                    <a:pt x="24687378" y="207066"/>
                  </a:cubicBezTo>
                  <a:cubicBezTo>
                    <a:pt x="24838396" y="300683"/>
                    <a:pt x="24871669" y="425358"/>
                    <a:pt x="24862529" y="1132357"/>
                  </a:cubicBezTo>
                  <a:lnTo>
                    <a:pt x="24862529" y="1132375"/>
                  </a:lnTo>
                  <a:cubicBezTo>
                    <a:pt x="24862529" y="2837094"/>
                    <a:pt x="24579532" y="3051192"/>
                    <a:pt x="23932770" y="3079033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solidFill>
                  <a:srgbClr val="C00000"/>
                </a:solidFill>
              </a:endParaRPr>
            </a:p>
          </p:txBody>
        </p:sp>
        <p:sp>
          <p:nvSpPr>
            <p:cNvPr id="18" name="Google Shape;1079;p62"/>
            <p:cNvSpPr txBox="1"/>
            <p:nvPr/>
          </p:nvSpPr>
          <p:spPr>
            <a:xfrm>
              <a:off x="3174314" y="4001453"/>
              <a:ext cx="5279270" cy="608918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2250"/>
                </a:lnSpc>
              </a:pPr>
              <a:r>
                <a:rPr lang="en-US" sz="2867" b="1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2867" b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 2.1 </a:t>
              </a:r>
              <a:r>
                <a:rPr lang="en-US" sz="2867" b="1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(SGK </a:t>
              </a:r>
              <a:r>
                <a:rPr lang="en-US" sz="2867" b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– tr33)</a:t>
              </a:r>
              <a:endParaRPr sz="2867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016000" y="2756847"/>
                <a:ext cx="11074400" cy="2059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50000"/>
                  </a:lnSpc>
                </a:pPr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      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+2=3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endParaRPr lang="en-US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50000"/>
                  </a:lnSpc>
                </a:pPr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      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2756847"/>
                <a:ext cx="11074400" cy="2059090"/>
              </a:xfrm>
              <a:prstGeom prst="rect">
                <a:avLst/>
              </a:prstGeom>
              <a:blipFill>
                <a:blip r:embed="rId5"/>
                <a:stretch>
                  <a:fillRect l="-1156" b="-7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879600" y="2029753"/>
            <a:ext cx="84328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đẳng thức nào sau đây là hằng đẳng thức?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807200" y="2756846"/>
                <a:ext cx="6096000" cy="2059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250000"/>
                  </a:lnSpc>
                </a:pPr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      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𝑏𝑎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endParaRPr lang="en-US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250000"/>
                  </a:lnSpc>
                </a:pPr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d)      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−2=2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endParaRPr lang="en-US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200" y="2756846"/>
                <a:ext cx="6096000" cy="2059218"/>
              </a:xfrm>
              <a:prstGeom prst="rect">
                <a:avLst/>
              </a:prstGeom>
              <a:blipFill>
                <a:blip r:embed="rId6"/>
                <a:stretch>
                  <a:fillRect l="-2100" b="-7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6399" y="456880"/>
            <a:ext cx="1219200" cy="11648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60400" y="4058437"/>
            <a:ext cx="5029200" cy="914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5" name="Rounded Rectangle 24"/>
          <p:cNvSpPr/>
          <p:nvPr/>
        </p:nvSpPr>
        <p:spPr>
          <a:xfrm>
            <a:off x="6705600" y="2971800"/>
            <a:ext cx="4267201" cy="914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169232">
            <a:off x="10081698" y="4510465"/>
            <a:ext cx="1943917" cy="1940439"/>
          </a:xfrm>
          <a:prstGeom prst="rect">
            <a:avLst/>
          </a:prstGeom>
        </p:spPr>
      </p:pic>
      <p:grpSp>
        <p:nvGrpSpPr>
          <p:cNvPr id="19" name="Google Shape;1077;p62"/>
          <p:cNvGrpSpPr/>
          <p:nvPr/>
        </p:nvGrpSpPr>
        <p:grpSpPr>
          <a:xfrm>
            <a:off x="355600" y="533401"/>
            <a:ext cx="3962400" cy="704758"/>
            <a:chOff x="2842149" y="3741043"/>
            <a:chExt cx="5943600" cy="1057137"/>
          </a:xfrm>
        </p:grpSpPr>
        <p:sp>
          <p:nvSpPr>
            <p:cNvPr id="20" name="Google Shape;1078;p62"/>
            <p:cNvSpPr/>
            <p:nvPr/>
          </p:nvSpPr>
          <p:spPr>
            <a:xfrm rot="10800000">
              <a:off x="2842149" y="3741043"/>
              <a:ext cx="5943600" cy="1057137"/>
            </a:xfrm>
            <a:custGeom>
              <a:avLst/>
              <a:gdLst/>
              <a:ahLst/>
              <a:cxnLst/>
              <a:rect l="l" t="t" r="r" b="b"/>
              <a:pathLst>
                <a:path w="24871669" h="3090220" extrusionOk="0">
                  <a:moveTo>
                    <a:pt x="23932770" y="3079033"/>
                  </a:moveTo>
                  <a:cubicBezTo>
                    <a:pt x="23932770" y="3079033"/>
                    <a:pt x="23513018" y="3090220"/>
                    <a:pt x="23050433" y="3087599"/>
                  </a:cubicBezTo>
                  <a:cubicBezTo>
                    <a:pt x="7356299" y="3085436"/>
                    <a:pt x="1057073" y="3077612"/>
                    <a:pt x="1057073" y="3077612"/>
                  </a:cubicBezTo>
                  <a:cubicBezTo>
                    <a:pt x="812931" y="3068778"/>
                    <a:pt x="565145" y="3051797"/>
                    <a:pt x="398404" y="2993619"/>
                  </a:cubicBezTo>
                  <a:cubicBezTo>
                    <a:pt x="120505" y="2896657"/>
                    <a:pt x="0" y="2719129"/>
                    <a:pt x="0" y="1132357"/>
                  </a:cubicBezTo>
                  <a:lnTo>
                    <a:pt x="0" y="1132340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8302351" y="7673"/>
                  </a:cubicBezTo>
                  <a:cubicBezTo>
                    <a:pt x="23294091" y="0"/>
                    <a:pt x="23758018" y="7673"/>
                    <a:pt x="23758018" y="7673"/>
                  </a:cubicBezTo>
                  <a:cubicBezTo>
                    <a:pt x="24126326" y="15152"/>
                    <a:pt x="24489639" y="84484"/>
                    <a:pt x="24687378" y="207066"/>
                  </a:cubicBezTo>
                  <a:cubicBezTo>
                    <a:pt x="24838396" y="300683"/>
                    <a:pt x="24871669" y="425358"/>
                    <a:pt x="24862529" y="1132357"/>
                  </a:cubicBezTo>
                  <a:lnTo>
                    <a:pt x="24862529" y="1132375"/>
                  </a:lnTo>
                  <a:cubicBezTo>
                    <a:pt x="24862529" y="2837094"/>
                    <a:pt x="24579532" y="3051192"/>
                    <a:pt x="23932770" y="3079033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solidFill>
                  <a:srgbClr val="C00000"/>
                </a:solidFill>
              </a:endParaRPr>
            </a:p>
          </p:txBody>
        </p:sp>
        <p:sp>
          <p:nvSpPr>
            <p:cNvPr id="21" name="Google Shape;1079;p62"/>
            <p:cNvSpPr txBox="1"/>
            <p:nvPr/>
          </p:nvSpPr>
          <p:spPr>
            <a:xfrm>
              <a:off x="3174314" y="4001454"/>
              <a:ext cx="5279270" cy="594587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2250"/>
                </a:lnSpc>
              </a:pPr>
              <a:r>
                <a:rPr lang="en-US" sz="2800" b="1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2800" b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 2.2 </a:t>
              </a:r>
              <a:r>
                <a:rPr lang="en-US" sz="2800" b="1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(SGK </a:t>
              </a:r>
              <a:r>
                <a:rPr lang="en-US" sz="2800" b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– tr33)</a:t>
              </a:r>
              <a:endParaRPr sz="2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70400" y="533400"/>
            <a:ext cx="6705600" cy="628511"/>
            <a:chOff x="1905000" y="2857500"/>
            <a:chExt cx="10058400" cy="942766"/>
          </a:xfrm>
        </p:grpSpPr>
        <p:sp>
          <p:nvSpPr>
            <p:cNvPr id="9" name="TextBox 8"/>
            <p:cNvSpPr txBox="1"/>
            <p:nvPr/>
          </p:nvSpPr>
          <p:spPr>
            <a:xfrm>
              <a:off x="1905000" y="3046117"/>
              <a:ext cx="10058400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>
                  <a:latin typeface="Arial" panose="020B0604020202020204" pitchFamily="34" charset="0"/>
                  <a:cs typeface="Arial" panose="020B0604020202020204" pitchFamily="34" charset="0"/>
                </a:rPr>
                <a:t>Thay         bằng biểu thức thích hợp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76600" y="2857500"/>
              <a:ext cx="914400" cy="89650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67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74620" y="1701801"/>
            <a:ext cx="4990654" cy="658706"/>
            <a:chOff x="4982744" y="3020993"/>
            <a:chExt cx="7485982" cy="988058"/>
          </a:xfrm>
        </p:grpSpPr>
        <p:sp>
          <p:nvSpPr>
            <p:cNvPr id="26" name="Rectangle 25"/>
            <p:cNvSpPr/>
            <p:nvPr/>
          </p:nvSpPr>
          <p:spPr>
            <a:xfrm>
              <a:off x="11554326" y="3111338"/>
              <a:ext cx="914400" cy="89650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67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Rectangle 24"/>
                <p:cNvSpPr/>
                <p:nvPr/>
              </p:nvSpPr>
              <p:spPr>
                <a:xfrm>
                  <a:off x="4982744" y="3020993"/>
                  <a:ext cx="6495433" cy="9880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:r>
                    <a:rPr lang="en-US" sz="280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a)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fr-F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  <m:r>
                            <m:rPr>
                              <m:sty m:val="p"/>
                            </m:rP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endParaRPr lang="en-US" sz="2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2744" y="3020993"/>
                  <a:ext cx="6495433" cy="988058"/>
                </a:xfrm>
                <a:prstGeom prst="rect">
                  <a:avLst/>
                </a:prstGeom>
                <a:blipFill>
                  <a:blip r:embed="rId3"/>
                  <a:stretch>
                    <a:fillRect l="-281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6449208" y="1767603"/>
                <a:ext cx="914400" cy="59766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fr-FR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667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208" y="1767603"/>
                <a:ext cx="914400" cy="5976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52" name="Group 2051"/>
          <p:cNvGrpSpPr/>
          <p:nvPr/>
        </p:nvGrpSpPr>
        <p:grpSpPr>
          <a:xfrm>
            <a:off x="2105589" y="3001628"/>
            <a:ext cx="5323765" cy="688617"/>
            <a:chOff x="5462832" y="4526073"/>
            <a:chExt cx="7985647" cy="103292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Rectangle 27"/>
                <p:cNvSpPr/>
                <p:nvPr/>
              </p:nvSpPr>
              <p:spPr>
                <a:xfrm>
                  <a:off x="5462832" y="4774168"/>
                  <a:ext cx="7985647" cy="7848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280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b)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fr-F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lang="fr-FR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1200"/>
                </a:p>
              </p:txBody>
            </p:sp>
          </mc:Choice>
          <mc:Fallback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2832" y="4774168"/>
                  <a:ext cx="7985647" cy="784830"/>
                </a:xfrm>
                <a:prstGeom prst="rect">
                  <a:avLst/>
                </a:prstGeom>
                <a:blipFill>
                  <a:blip r:embed="rId5"/>
                  <a:stretch>
                    <a:fillRect l="-2288" t="-15294" b="-3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11086816" y="4526073"/>
              <a:ext cx="914400" cy="89650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67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5846073" y="3002448"/>
                <a:ext cx="609600" cy="59766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200" b="1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073" y="3002448"/>
                <a:ext cx="609600" cy="5976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51" name="Group 2050"/>
          <p:cNvGrpSpPr/>
          <p:nvPr/>
        </p:nvGrpSpPr>
        <p:grpSpPr>
          <a:xfrm>
            <a:off x="2105589" y="4337113"/>
            <a:ext cx="5628144" cy="654160"/>
            <a:chOff x="4332198" y="7160387"/>
            <a:chExt cx="8442216" cy="98124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48" name="Rectangle 2047"/>
                <p:cNvSpPr/>
                <p:nvPr/>
              </p:nvSpPr>
              <p:spPr>
                <a:xfrm>
                  <a:off x="4332198" y="7356797"/>
                  <a:ext cx="8442216" cy="7848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280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+8</m:t>
                      </m:r>
                      <m:r>
                        <m:rPr>
                          <m:sty m:val="p"/>
                        </m:rP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+16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       </m:t>
                              </m:r>
                              <m: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1200"/>
                </a:p>
              </p:txBody>
            </p:sp>
          </mc:Choice>
          <mc:Fallback>
            <p:sp>
              <p:nvSpPr>
                <p:cNvPr id="2048" name="Rectangle 20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2198" y="7356797"/>
                  <a:ext cx="8442216" cy="784830"/>
                </a:xfrm>
                <a:prstGeom prst="rect">
                  <a:avLst/>
                </a:prstGeom>
                <a:blipFill>
                  <a:blip r:embed="rId7"/>
                  <a:stretch>
                    <a:fillRect l="-2165" t="-15116" b="-290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/>
            <p:cNvSpPr/>
            <p:nvPr/>
          </p:nvSpPr>
          <p:spPr>
            <a:xfrm>
              <a:off x="9829800" y="7160387"/>
              <a:ext cx="914400" cy="89650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67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5775032" y="4329917"/>
            <a:ext cx="609600" cy="5976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pSp>
        <p:nvGrpSpPr>
          <p:cNvPr id="2053" name="Group 2052"/>
          <p:cNvGrpSpPr/>
          <p:nvPr/>
        </p:nvGrpSpPr>
        <p:grpSpPr>
          <a:xfrm>
            <a:off x="2105589" y="5704854"/>
            <a:ext cx="5840958" cy="630061"/>
            <a:chOff x="3059130" y="8506497"/>
            <a:chExt cx="8761436" cy="9450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49" name="Rectangle 2048"/>
                <p:cNvSpPr/>
                <p:nvPr/>
              </p:nvSpPr>
              <p:spPr>
                <a:xfrm>
                  <a:off x="3059130" y="8666758"/>
                  <a:ext cx="8761436" cy="7848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280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d) </a:t>
                  </a:r>
                  <a14:m>
                    <m:oMath xmlns:m="http://schemas.openxmlformats.org/officeDocument/2006/math"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</m:t>
                      </m:r>
                      <m:r>
                        <m:rPr>
                          <m:sty m:val="p"/>
                        </m:rP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+9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fr-F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</m:e>
                          </m:d>
                        </m:e>
                        <m:sup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1200"/>
                </a:p>
              </p:txBody>
            </p:sp>
          </mc:Choice>
          <mc:Fallback>
            <p:sp>
              <p:nvSpPr>
                <p:cNvPr id="2049" name="Rectangle 20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130" y="8666758"/>
                  <a:ext cx="8761436" cy="784830"/>
                </a:xfrm>
                <a:prstGeom prst="rect">
                  <a:avLst/>
                </a:prstGeom>
                <a:blipFill>
                  <a:blip r:embed="rId8"/>
                  <a:stretch>
                    <a:fillRect l="-2086" t="-13953" b="-290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Rectangle 41"/>
            <p:cNvSpPr/>
            <p:nvPr/>
          </p:nvSpPr>
          <p:spPr>
            <a:xfrm>
              <a:off x="9922281" y="8506497"/>
              <a:ext cx="1072003" cy="89650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67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6686550" y="5698170"/>
                <a:ext cx="714669" cy="59766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</m:oMath>
                  </m:oMathPara>
                </a14:m>
                <a:endParaRPr lang="en-US" sz="2667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50" y="5698170"/>
                <a:ext cx="714669" cy="5976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20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941077">
            <a:off x="10698837" y="825515"/>
            <a:ext cx="1651408" cy="12753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7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58BE8FE-9006-47D7-65A3-C81594FFD5F2}"/>
              </a:ext>
            </a:extLst>
          </p:cNvPr>
          <p:cNvSpPr/>
          <p:nvPr/>
        </p:nvSpPr>
        <p:spPr>
          <a:xfrm>
            <a:off x="5871037" y="2177982"/>
            <a:ext cx="1098378" cy="587801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6B0DD8EF-CA50-29F4-D503-BF6D806539A6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30FC3283-37B8-EC54-7546-DB178C943FC1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</p:sp>
      </p:grpSp>
      <p:pic>
        <p:nvPicPr>
          <p:cNvPr id="4" name="Picture 8">
            <a:extLst>
              <a:ext uri="{FF2B5EF4-FFF2-40B4-BE49-F238E27FC236}">
                <a16:creationId xmlns:a16="http://schemas.microsoft.com/office/drawing/2014/main" id="{EBDBFF36-C3B1-8969-088D-83A5B3D1C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pic>
        <p:nvPicPr>
          <p:cNvPr id="14" name="Picture 19">
            <a:extLst>
              <a:ext uri="{FF2B5EF4-FFF2-40B4-BE49-F238E27FC236}">
                <a16:creationId xmlns:a16="http://schemas.microsoft.com/office/drawing/2014/main" id="{C81B1E09-8E06-0F35-3198-E62AD89EC0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5825036"/>
            <a:ext cx="1076004" cy="10329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853309-8321-938C-933D-77AAEF5DFFE3}"/>
              </a:ext>
            </a:extLst>
          </p:cNvPr>
          <p:cNvSpPr txBox="1"/>
          <p:nvPr/>
        </p:nvSpPr>
        <p:spPr>
          <a:xfrm>
            <a:off x="1348521" y="1596372"/>
            <a:ext cx="43685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Thực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hiện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phép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tính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(a + b).(a + b).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DA1A1EA-C546-8264-593E-57104E0D6E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248672" y="1490156"/>
            <a:ext cx="159324" cy="21243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AF29F6C-3F00-FA38-9921-171CDD5DF888}"/>
              </a:ext>
            </a:extLst>
          </p:cNvPr>
          <p:cNvSpPr txBox="1"/>
          <p:nvPr/>
        </p:nvSpPr>
        <p:spPr>
          <a:xfrm>
            <a:off x="3730447" y="2256441"/>
            <a:ext cx="22846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(a + b).(a + b)  =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7AD954-F586-4941-6A7F-B6573F8A40CD}"/>
              </a:ext>
            </a:extLst>
          </p:cNvPr>
          <p:cNvSpPr txBox="1"/>
          <p:nvPr/>
        </p:nvSpPr>
        <p:spPr>
          <a:xfrm>
            <a:off x="5871037" y="2256440"/>
            <a:ext cx="1098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(a + b)</a:t>
            </a:r>
            <a:r>
              <a:rPr kumimoji="0" lang="en-US" sz="220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2</a:t>
            </a:r>
            <a:endParaRPr kumimoji="0" lang="en-US" sz="2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2BA5B2-2E85-4875-A247-43EDA06EA46C}"/>
              </a:ext>
            </a:extLst>
          </p:cNvPr>
          <p:cNvSpPr txBox="1"/>
          <p:nvPr/>
        </p:nvSpPr>
        <p:spPr>
          <a:xfrm>
            <a:off x="1348521" y="633654"/>
            <a:ext cx="4950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3. BÌNH PH</a:t>
            </a:r>
            <a:r>
              <a:rPr lang="vi-VN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Ư</a:t>
            </a:r>
            <a:r>
              <a:rPr lang="en-US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ƠNG CỦA MỘT TỔNG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4820A5-08AE-401D-B1E9-B59087031700}"/>
              </a:ext>
            </a:extLst>
          </p:cNvPr>
          <p:cNvSpPr txBox="1"/>
          <p:nvPr/>
        </p:nvSpPr>
        <p:spPr>
          <a:xfrm>
            <a:off x="5139172" y="128458"/>
            <a:ext cx="7052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89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BÀI 6. HIỆU HAI BÌNH PHƯƠNG. BÌNH PHƯƠNG CỦA MỘT TỔNG, MỘT HIỆU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DE2E4D-CB50-C448-7387-7C77FFF206EA}"/>
              </a:ext>
            </a:extLst>
          </p:cNvPr>
          <p:cNvSpPr txBox="1"/>
          <p:nvPr/>
        </p:nvSpPr>
        <p:spPr>
          <a:xfrm>
            <a:off x="1348521" y="3661331"/>
            <a:ext cx="63177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Thực</a:t>
            </a:r>
            <a:r>
              <a:rPr kumimoji="0" lang="en-US" sz="22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hiện</a:t>
            </a:r>
            <a:r>
              <a:rPr kumimoji="0" lang="en-US" sz="22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phép</a:t>
            </a:r>
            <a:r>
              <a:rPr kumimoji="0" lang="en-US" sz="22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nhân</a:t>
            </a:r>
            <a:r>
              <a:rPr kumimoji="0" lang="en-US" sz="22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hai</a:t>
            </a:r>
            <a:r>
              <a:rPr kumimoji="0" lang="en-US" sz="22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đa</a:t>
            </a:r>
            <a:r>
              <a:rPr kumimoji="0" lang="en-US" sz="22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thức</a:t>
            </a:r>
            <a:r>
              <a:rPr kumimoji="0" lang="en-US" sz="22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 (a + b) </a:t>
            </a:r>
            <a:r>
              <a:rPr kumimoji="0" lang="en-US" sz="22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và</a:t>
            </a:r>
            <a:r>
              <a:rPr kumimoji="0" lang="en-US" sz="22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 (a + b).</a:t>
            </a:r>
            <a:endParaRPr kumimoji="0" lang="en-US" sz="2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4D4781-BDEB-52E5-5853-C89E6174B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248672" y="3661331"/>
            <a:ext cx="159324" cy="2124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770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" grpId="0"/>
      <p:bldP spid="22" grpId="0"/>
      <p:bldP spid="28" grpId="0"/>
      <p:bldP spid="15" grpId="0"/>
      <p:bldP spid="19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06400" y="5207000"/>
            <a:ext cx="2743200" cy="2530602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12563">
            <a:off x="11429333" y="370414"/>
            <a:ext cx="568445" cy="546333"/>
          </a:xfrm>
          <a:prstGeom prst="rect">
            <a:avLst/>
          </a:prstGeom>
        </p:spPr>
      </p:pic>
      <p:grpSp>
        <p:nvGrpSpPr>
          <p:cNvPr id="19" name="Google Shape;305;p14"/>
          <p:cNvGrpSpPr/>
          <p:nvPr/>
        </p:nvGrpSpPr>
        <p:grpSpPr>
          <a:xfrm flipH="1">
            <a:off x="8406535" y="1244600"/>
            <a:ext cx="1009766" cy="795217"/>
            <a:chOff x="7890477" y="787864"/>
            <a:chExt cx="2065961" cy="1377288"/>
          </a:xfrm>
        </p:grpSpPr>
        <p:pic>
          <p:nvPicPr>
            <p:cNvPr id="20" name="Google Shape;306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90477" y="787864"/>
              <a:ext cx="2053447" cy="1377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307;p14"/>
            <p:cNvSpPr txBox="1"/>
            <p:nvPr/>
          </p:nvSpPr>
          <p:spPr>
            <a:xfrm>
              <a:off x="7934238" y="870543"/>
              <a:ext cx="2022200" cy="817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 defTabSz="609630">
                <a:defRPr/>
              </a:pPr>
              <a:r>
                <a:rPr lang="en-US" sz="2667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266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1077;p62"/>
          <p:cNvGrpSpPr/>
          <p:nvPr/>
        </p:nvGrpSpPr>
        <p:grpSpPr>
          <a:xfrm>
            <a:off x="1016000" y="969392"/>
            <a:ext cx="3962400" cy="704758"/>
            <a:chOff x="2842149" y="3741043"/>
            <a:chExt cx="5943600" cy="1057137"/>
          </a:xfrm>
        </p:grpSpPr>
        <p:sp>
          <p:nvSpPr>
            <p:cNvPr id="24" name="Google Shape;1078;p62"/>
            <p:cNvSpPr/>
            <p:nvPr/>
          </p:nvSpPr>
          <p:spPr>
            <a:xfrm rot="10800000">
              <a:off x="2842149" y="3741043"/>
              <a:ext cx="5943600" cy="1057137"/>
            </a:xfrm>
            <a:custGeom>
              <a:avLst/>
              <a:gdLst/>
              <a:ahLst/>
              <a:cxnLst/>
              <a:rect l="l" t="t" r="r" b="b"/>
              <a:pathLst>
                <a:path w="24871669" h="3090220" extrusionOk="0">
                  <a:moveTo>
                    <a:pt x="23932770" y="3079033"/>
                  </a:moveTo>
                  <a:cubicBezTo>
                    <a:pt x="23932770" y="3079033"/>
                    <a:pt x="23513018" y="3090220"/>
                    <a:pt x="23050433" y="3087599"/>
                  </a:cubicBezTo>
                  <a:cubicBezTo>
                    <a:pt x="7356299" y="3085436"/>
                    <a:pt x="1057073" y="3077612"/>
                    <a:pt x="1057073" y="3077612"/>
                  </a:cubicBezTo>
                  <a:cubicBezTo>
                    <a:pt x="812931" y="3068778"/>
                    <a:pt x="565145" y="3051797"/>
                    <a:pt x="398404" y="2993619"/>
                  </a:cubicBezTo>
                  <a:cubicBezTo>
                    <a:pt x="120505" y="2896657"/>
                    <a:pt x="0" y="2719129"/>
                    <a:pt x="0" y="1132357"/>
                  </a:cubicBezTo>
                  <a:lnTo>
                    <a:pt x="0" y="1132340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8302351" y="7673"/>
                  </a:cubicBezTo>
                  <a:cubicBezTo>
                    <a:pt x="23294091" y="0"/>
                    <a:pt x="23758018" y="7673"/>
                    <a:pt x="23758018" y="7673"/>
                  </a:cubicBezTo>
                  <a:cubicBezTo>
                    <a:pt x="24126326" y="15152"/>
                    <a:pt x="24489639" y="84484"/>
                    <a:pt x="24687378" y="207066"/>
                  </a:cubicBezTo>
                  <a:cubicBezTo>
                    <a:pt x="24838396" y="300683"/>
                    <a:pt x="24871669" y="425358"/>
                    <a:pt x="24862529" y="1132357"/>
                  </a:cubicBezTo>
                  <a:lnTo>
                    <a:pt x="24862529" y="1132375"/>
                  </a:lnTo>
                  <a:cubicBezTo>
                    <a:pt x="24862529" y="2837094"/>
                    <a:pt x="24579532" y="3051192"/>
                    <a:pt x="23932770" y="3079033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solidFill>
                  <a:srgbClr val="C00000"/>
                </a:solidFill>
              </a:endParaRPr>
            </a:p>
          </p:txBody>
        </p:sp>
        <p:sp>
          <p:nvSpPr>
            <p:cNvPr id="25" name="Google Shape;1079;p62"/>
            <p:cNvSpPr txBox="1"/>
            <p:nvPr/>
          </p:nvSpPr>
          <p:spPr>
            <a:xfrm>
              <a:off x="3174314" y="4001454"/>
              <a:ext cx="5279270" cy="608918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2250"/>
                </a:lnSpc>
              </a:pPr>
              <a:r>
                <a:rPr lang="en-US" sz="2867" b="1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2867" b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 2.3 </a:t>
              </a:r>
              <a:r>
                <a:rPr lang="en-US" sz="2867" b="1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(SGK </a:t>
              </a:r>
              <a:r>
                <a:rPr lang="en-US" sz="2867" b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– tr33)</a:t>
              </a:r>
              <a:endParaRPr sz="2867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68400" y="1868448"/>
                <a:ext cx="2826557" cy="2619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 nhanh: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     </a:t>
                </a:r>
                <a14:m>
                  <m:oMath xmlns:m="http://schemas.openxmlformats.org/officeDocument/2006/math">
                    <m:r>
                      <a:rPr lang="fr-FR" sz="2933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54.66</m:t>
                    </m:r>
                  </m:oMath>
                </a14:m>
                <a:endParaRPr lang="en-US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    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9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203</m:t>
                        </m:r>
                      </m:e>
                      <m:sup>
                        <m:r>
                          <a:rPr lang="fr-FR" sz="29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00" y="1868448"/>
                <a:ext cx="2826557" cy="2619243"/>
              </a:xfrm>
              <a:prstGeom prst="rect">
                <a:avLst/>
              </a:prstGeom>
              <a:blipFill>
                <a:blip r:embed="rId5"/>
                <a:stretch>
                  <a:fillRect l="-4536" b="-5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5486400" y="1020192"/>
            <a:ext cx="0" cy="5710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197600" y="2260600"/>
                <a:ext cx="6096000" cy="441370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fr-FR" sz="2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54.66=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60−6</m:t>
                        </m:r>
                      </m:e>
                    </m:d>
                    <m:r>
                      <a:rPr lang="fr-F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60+6</m:t>
                        </m:r>
                      </m:e>
                    </m:d>
                  </m:oMath>
                </a14:m>
                <a:endParaRPr lang="en-US" sz="2800" i="1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fr-FR" sz="280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=3600−36=3564</m:t>
                    </m:r>
                  </m:oMath>
                </a14:m>
                <a:endParaRPr lang="en-US" sz="28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fr-FR" sz="2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203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200+3</m:t>
                            </m:r>
                          </m:e>
                        </m:d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i="1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fr-FR" sz="280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200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+2.200.3+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i="1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fr-FR" sz="280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=40 000+1 200+9</m:t>
                    </m:r>
                  </m:oMath>
                </a14:m>
                <a:endParaRPr lang="en-US" sz="2800" i="1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fr-FR" sz="280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=41 209</m:t>
                    </m:r>
                  </m:oMath>
                </a14:m>
                <a:endParaRPr lang="en-US" sz="28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0" y="2260600"/>
                <a:ext cx="6096000" cy="4413709"/>
              </a:xfrm>
              <a:prstGeom prst="rect">
                <a:avLst/>
              </a:prstGeom>
              <a:blipFill>
                <a:blip r:embed="rId6"/>
                <a:stretch>
                  <a:fillRect l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73079" y="-606856"/>
            <a:ext cx="2086021" cy="2183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958856">
            <a:off x="-792581" y="5152642"/>
            <a:ext cx="2091219" cy="1981430"/>
          </a:xfrm>
          <a:prstGeom prst="rect">
            <a:avLst/>
          </a:prstGeom>
        </p:spPr>
      </p:pic>
      <p:grpSp>
        <p:nvGrpSpPr>
          <p:cNvPr id="16" name="Google Shape;305;p14"/>
          <p:cNvGrpSpPr/>
          <p:nvPr/>
        </p:nvGrpSpPr>
        <p:grpSpPr>
          <a:xfrm>
            <a:off x="8438994" y="2057400"/>
            <a:ext cx="1348133" cy="797560"/>
            <a:chOff x="7837953" y="804641"/>
            <a:chExt cx="2022200" cy="1289304"/>
          </a:xfrm>
        </p:grpSpPr>
        <p:pic>
          <p:nvPicPr>
            <p:cNvPr id="17" name="Google Shape;306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74522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307;p14"/>
            <p:cNvSpPr txBox="1"/>
            <p:nvPr/>
          </p:nvSpPr>
          <p:spPr>
            <a:xfrm>
              <a:off x="7837953" y="873633"/>
              <a:ext cx="2022200" cy="796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 defTabSz="609630">
                <a:defRPr/>
              </a:pPr>
              <a:r>
                <a:rPr lang="en-US" sz="28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2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41292" y="1802801"/>
            <a:ext cx="5390852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>
                <a:solidFill>
                  <a:srgbClr val="000000"/>
                </a:solidFill>
              </a:rPr>
              <a:t>Viết các biểu thức sau dưới dạng bình phương của một tổng hoặc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vi-VN" sz="2800">
                <a:solidFill>
                  <a:srgbClr val="000000"/>
                </a:solidFill>
              </a:rPr>
              <a:t>một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vi-VN" sz="2800">
                <a:solidFill>
                  <a:srgbClr val="000000"/>
                </a:solidFill>
              </a:rPr>
              <a:t>hiệu:</a:t>
            </a:r>
            <a:endParaRPr lang="en-US" sz="280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189579" y="1490188"/>
            <a:ext cx="0" cy="5264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968" y="457849"/>
            <a:ext cx="975722" cy="860561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958856">
            <a:off x="10407848" y="-307807"/>
            <a:ext cx="2091219" cy="19814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9200" y="5347380"/>
            <a:ext cx="684618" cy="1332820"/>
          </a:xfrm>
          <a:prstGeom prst="rect">
            <a:avLst/>
          </a:prstGeom>
        </p:spPr>
      </p:pic>
      <p:grpSp>
        <p:nvGrpSpPr>
          <p:cNvPr id="20" name="Google Shape;1077;p62"/>
          <p:cNvGrpSpPr/>
          <p:nvPr/>
        </p:nvGrpSpPr>
        <p:grpSpPr>
          <a:xfrm>
            <a:off x="1118213" y="862248"/>
            <a:ext cx="3962400" cy="704758"/>
            <a:chOff x="2842149" y="3741043"/>
            <a:chExt cx="5943600" cy="1057137"/>
          </a:xfrm>
        </p:grpSpPr>
        <p:sp>
          <p:nvSpPr>
            <p:cNvPr id="21" name="Google Shape;1078;p62"/>
            <p:cNvSpPr/>
            <p:nvPr/>
          </p:nvSpPr>
          <p:spPr>
            <a:xfrm rot="10800000">
              <a:off x="2842149" y="3741043"/>
              <a:ext cx="5943600" cy="1057137"/>
            </a:xfrm>
            <a:custGeom>
              <a:avLst/>
              <a:gdLst/>
              <a:ahLst/>
              <a:cxnLst/>
              <a:rect l="l" t="t" r="r" b="b"/>
              <a:pathLst>
                <a:path w="24871669" h="3090220" extrusionOk="0">
                  <a:moveTo>
                    <a:pt x="23932770" y="3079033"/>
                  </a:moveTo>
                  <a:cubicBezTo>
                    <a:pt x="23932770" y="3079033"/>
                    <a:pt x="23513018" y="3090220"/>
                    <a:pt x="23050433" y="3087599"/>
                  </a:cubicBezTo>
                  <a:cubicBezTo>
                    <a:pt x="7356299" y="3085436"/>
                    <a:pt x="1057073" y="3077612"/>
                    <a:pt x="1057073" y="3077612"/>
                  </a:cubicBezTo>
                  <a:cubicBezTo>
                    <a:pt x="812931" y="3068778"/>
                    <a:pt x="565145" y="3051797"/>
                    <a:pt x="398404" y="2993619"/>
                  </a:cubicBezTo>
                  <a:cubicBezTo>
                    <a:pt x="120505" y="2896657"/>
                    <a:pt x="0" y="2719129"/>
                    <a:pt x="0" y="1132357"/>
                  </a:cubicBezTo>
                  <a:lnTo>
                    <a:pt x="0" y="1132340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8302351" y="7673"/>
                  </a:cubicBezTo>
                  <a:cubicBezTo>
                    <a:pt x="23294091" y="0"/>
                    <a:pt x="23758018" y="7673"/>
                    <a:pt x="23758018" y="7673"/>
                  </a:cubicBezTo>
                  <a:cubicBezTo>
                    <a:pt x="24126326" y="15152"/>
                    <a:pt x="24489639" y="84484"/>
                    <a:pt x="24687378" y="207066"/>
                  </a:cubicBezTo>
                  <a:cubicBezTo>
                    <a:pt x="24838396" y="300683"/>
                    <a:pt x="24871669" y="425358"/>
                    <a:pt x="24862529" y="1132357"/>
                  </a:cubicBezTo>
                  <a:lnTo>
                    <a:pt x="24862529" y="1132375"/>
                  </a:lnTo>
                  <a:cubicBezTo>
                    <a:pt x="24862529" y="2837094"/>
                    <a:pt x="24579532" y="3051192"/>
                    <a:pt x="23932770" y="3079033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solidFill>
                  <a:srgbClr val="C00000"/>
                </a:solidFill>
              </a:endParaRPr>
            </a:p>
          </p:txBody>
        </p:sp>
        <p:sp>
          <p:nvSpPr>
            <p:cNvPr id="25" name="Google Shape;1079;p62"/>
            <p:cNvSpPr txBox="1"/>
            <p:nvPr/>
          </p:nvSpPr>
          <p:spPr>
            <a:xfrm>
              <a:off x="3174314" y="4001454"/>
              <a:ext cx="5279270" cy="608918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2250"/>
                </a:lnSpc>
              </a:pPr>
              <a:r>
                <a:rPr lang="en-US" sz="2867" b="1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2867" b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 2.4 </a:t>
              </a:r>
              <a:r>
                <a:rPr lang="en-US" sz="2867" b="1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(SGK </a:t>
              </a:r>
              <a:r>
                <a:rPr lang="en-US" sz="2867" b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– tr33)</a:t>
              </a:r>
              <a:endParaRPr sz="2867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858000" y="3225800"/>
                <a:ext cx="6096000" cy="65870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2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m:rPr>
                        <m:sty m:val="p"/>
                      </m:rPr>
                      <a:rPr lang="fr-F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fr-F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225800"/>
                <a:ext cx="6096000" cy="658706"/>
              </a:xfrm>
              <a:prstGeom prst="rect">
                <a:avLst/>
              </a:prstGeom>
              <a:blipFill>
                <a:blip r:embed="rId6"/>
                <a:stretch>
                  <a:fillRect l="-2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600676" y="3955042"/>
                <a:ext cx="23841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m:rPr>
                        <m:sty m:val="p"/>
                      </m:rPr>
                      <a:rPr lang="fr-FR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endParaRPr lang="en-US" sz="120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676" y="3955042"/>
                <a:ext cx="2384114" cy="523220"/>
              </a:xfrm>
              <a:prstGeom prst="rect">
                <a:avLst/>
              </a:prstGeom>
              <a:blipFill>
                <a:blip r:embed="rId7"/>
                <a:stretch>
                  <a:fillRect l="-5371" t="-15116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600676" y="4753338"/>
                <a:ext cx="35310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16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fr-FR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16</m:t>
                    </m:r>
                    <m:r>
                      <m:rPr>
                        <m:sty m:val="p"/>
                      </m:rPr>
                      <a:rPr lang="fr-FR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fr-FR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fr-FR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20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676" y="4753338"/>
                <a:ext cx="3531095" cy="523220"/>
              </a:xfrm>
              <a:prstGeom prst="rect">
                <a:avLst/>
              </a:prstGeom>
              <a:blipFill>
                <a:blip r:embed="rId8"/>
                <a:stretch>
                  <a:fillRect l="-3627" t="-15116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110403" y="4259184"/>
                <a:ext cx="3531095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fr-FR" sz="2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16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fr-FR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16</m:t>
                    </m:r>
                    <m:r>
                      <m:rPr>
                        <m:sty m:val="p"/>
                      </m:rPr>
                      <a:rPr lang="fr-FR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fr-FR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fr-FR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i="1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  <m:r>
                                <a:rPr lang="fr-F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e>
                          </m:d>
                        </m:e>
                        <m:sup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403" y="4259184"/>
                <a:ext cx="3531095" cy="1384995"/>
              </a:xfrm>
              <a:prstGeom prst="rect">
                <a:avLst/>
              </a:prstGeom>
              <a:blipFill>
                <a:blip r:embed="rId9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94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/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75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90482" y="-1351677"/>
            <a:ext cx="4418614" cy="567778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33223" y="1349754"/>
            <a:ext cx="10970864" cy="5815073"/>
            <a:chOff x="0" y="0"/>
            <a:chExt cx="14392081" cy="7628479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7564979"/>
            </a:xfrm>
            <a:custGeom>
              <a:avLst/>
              <a:gdLst/>
              <a:ahLst/>
              <a:cxnLst/>
              <a:rect l="l" t="t" r="r" b="b"/>
              <a:pathLst>
                <a:path w="14328581" h="7564979">
                  <a:moveTo>
                    <a:pt x="14235872" y="7564979"/>
                  </a:moveTo>
                  <a:lnTo>
                    <a:pt x="92710" y="7564979"/>
                  </a:lnTo>
                  <a:cubicBezTo>
                    <a:pt x="41910" y="7564979"/>
                    <a:pt x="0" y="7523069"/>
                    <a:pt x="0" y="747226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7470999"/>
                  </a:lnTo>
                  <a:cubicBezTo>
                    <a:pt x="14328581" y="7523069"/>
                    <a:pt x="14286672" y="7564979"/>
                    <a:pt x="14235872" y="75649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7628479"/>
            </a:xfrm>
            <a:custGeom>
              <a:avLst/>
              <a:gdLst/>
              <a:ahLst/>
              <a:cxnLst/>
              <a:rect l="l" t="t" r="r" b="b"/>
              <a:pathLst>
                <a:path w="14392081" h="7628479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7504019"/>
                  </a:lnTo>
                  <a:cubicBezTo>
                    <a:pt x="14332392" y="7539579"/>
                    <a:pt x="14303181" y="7568789"/>
                    <a:pt x="14267622" y="7568789"/>
                  </a:cubicBezTo>
                  <a:lnTo>
                    <a:pt x="124460" y="7568789"/>
                  </a:lnTo>
                  <a:cubicBezTo>
                    <a:pt x="88900" y="7568789"/>
                    <a:pt x="59690" y="7539579"/>
                    <a:pt x="59690" y="750401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04019"/>
                  </a:lnTo>
                  <a:cubicBezTo>
                    <a:pt x="0" y="7572599"/>
                    <a:pt x="55880" y="7628479"/>
                    <a:pt x="124460" y="7628479"/>
                  </a:cubicBezTo>
                  <a:lnTo>
                    <a:pt x="14267622" y="7628479"/>
                  </a:lnTo>
                  <a:cubicBezTo>
                    <a:pt x="14336201" y="7628479"/>
                    <a:pt x="14392081" y="7572599"/>
                    <a:pt x="14392081" y="7504019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724858" y="1086315"/>
            <a:ext cx="9845725" cy="400900"/>
            <a:chOff x="0" y="0"/>
            <a:chExt cx="56765814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765813" cy="2311400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13860" y="0"/>
            <a:ext cx="4070821" cy="39005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5135261"/>
            <a:ext cx="1903860" cy="17377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99720" y="1830957"/>
            <a:ext cx="543373" cy="5433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3087" y="804900"/>
            <a:ext cx="843440" cy="843440"/>
          </a:xfrm>
          <a:prstGeom prst="rect">
            <a:avLst/>
          </a:prstGeom>
        </p:spPr>
      </p:pic>
      <p:grpSp>
        <p:nvGrpSpPr>
          <p:cNvPr id="22" name="Group 9">
            <a:extLst>
              <a:ext uri="{FF2B5EF4-FFF2-40B4-BE49-F238E27FC236}">
                <a16:creationId xmlns:a16="http://schemas.microsoft.com/office/drawing/2014/main" id="{E5F6ABC8-C5F9-CC2B-801C-EC3F1610D621}"/>
              </a:ext>
            </a:extLst>
          </p:cNvPr>
          <p:cNvGrpSpPr/>
          <p:nvPr/>
        </p:nvGrpSpPr>
        <p:grpSpPr>
          <a:xfrm>
            <a:off x="2103454" y="2304562"/>
            <a:ext cx="3947989" cy="1722402"/>
            <a:chOff x="0" y="0"/>
            <a:chExt cx="4146501" cy="2513043"/>
          </a:xfrm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D0E6FEC0-FD31-DAF0-0C49-A4691C93BBCD}"/>
                </a:ext>
              </a:extLst>
            </p:cNvPr>
            <p:cNvSpPr/>
            <p:nvPr/>
          </p:nvSpPr>
          <p:spPr>
            <a:xfrm>
              <a:off x="56962" y="32338"/>
              <a:ext cx="3999615" cy="2480705"/>
            </a:xfrm>
            <a:custGeom>
              <a:avLst/>
              <a:gdLst/>
              <a:ahLst/>
              <a:cxnLst/>
              <a:rect l="l" t="t" r="r" b="b"/>
              <a:pathLst>
                <a:path w="4083000" h="3383465">
                  <a:moveTo>
                    <a:pt x="3990291" y="3383465"/>
                  </a:moveTo>
                  <a:lnTo>
                    <a:pt x="92710" y="3383465"/>
                  </a:lnTo>
                  <a:cubicBezTo>
                    <a:pt x="41910" y="3383465"/>
                    <a:pt x="0" y="3341555"/>
                    <a:pt x="0" y="32907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989020" y="0"/>
                  </a:lnTo>
                  <a:cubicBezTo>
                    <a:pt x="4039820" y="0"/>
                    <a:pt x="4081731" y="41910"/>
                    <a:pt x="4081731" y="92710"/>
                  </a:cubicBezTo>
                  <a:lnTo>
                    <a:pt x="4081731" y="3289485"/>
                  </a:lnTo>
                  <a:cubicBezTo>
                    <a:pt x="4083000" y="3341555"/>
                    <a:pt x="4041091" y="3383465"/>
                    <a:pt x="3990291" y="338346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37F0CA7-33A8-F8FA-56CF-EEA281082E96}"/>
                </a:ext>
              </a:extLst>
            </p:cNvPr>
            <p:cNvSpPr/>
            <p:nvPr/>
          </p:nvSpPr>
          <p:spPr>
            <a:xfrm>
              <a:off x="0" y="0"/>
              <a:ext cx="4146501" cy="2513043"/>
            </a:xfrm>
            <a:custGeom>
              <a:avLst/>
              <a:gdLst/>
              <a:ahLst/>
              <a:cxnLst/>
              <a:rect l="l" t="t" r="r" b="b"/>
              <a:pathLst>
                <a:path w="4146501" h="3446965">
                  <a:moveTo>
                    <a:pt x="4022041" y="59690"/>
                  </a:moveTo>
                  <a:cubicBezTo>
                    <a:pt x="4057600" y="59690"/>
                    <a:pt x="4086811" y="88900"/>
                    <a:pt x="4086811" y="124460"/>
                  </a:cubicBezTo>
                  <a:lnTo>
                    <a:pt x="4086811" y="3322505"/>
                  </a:lnTo>
                  <a:cubicBezTo>
                    <a:pt x="4086811" y="3358065"/>
                    <a:pt x="4057600" y="3387275"/>
                    <a:pt x="4022041" y="3387275"/>
                  </a:cubicBezTo>
                  <a:lnTo>
                    <a:pt x="124460" y="3387275"/>
                  </a:lnTo>
                  <a:cubicBezTo>
                    <a:pt x="88900" y="3387275"/>
                    <a:pt x="59690" y="3358065"/>
                    <a:pt x="59690" y="33225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022041" y="59690"/>
                  </a:lnTo>
                  <a:moveTo>
                    <a:pt x="402204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22505"/>
                  </a:lnTo>
                  <a:cubicBezTo>
                    <a:pt x="0" y="3391085"/>
                    <a:pt x="55880" y="3446965"/>
                    <a:pt x="124460" y="3446965"/>
                  </a:cubicBezTo>
                  <a:lnTo>
                    <a:pt x="4022041" y="3446965"/>
                  </a:lnTo>
                  <a:cubicBezTo>
                    <a:pt x="4090620" y="3446965"/>
                    <a:pt x="4146501" y="3391085"/>
                    <a:pt x="4146501" y="3322505"/>
                  </a:cubicBezTo>
                  <a:lnTo>
                    <a:pt x="4146501" y="124460"/>
                  </a:lnTo>
                  <a:cubicBezTo>
                    <a:pt x="4146501" y="55880"/>
                    <a:pt x="4090620" y="0"/>
                    <a:pt x="4022041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25" name="Picture 22">
            <a:extLst>
              <a:ext uri="{FF2B5EF4-FFF2-40B4-BE49-F238E27FC236}">
                <a16:creationId xmlns:a16="http://schemas.microsoft.com/office/drawing/2014/main" id="{9011EA98-5577-3446-CD5D-7C76FB3D00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533412" y="2417691"/>
            <a:ext cx="332101" cy="326063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2C363AD8-AB90-9D63-ECFF-F2604BBC8F2F}"/>
              </a:ext>
            </a:extLst>
          </p:cNvPr>
          <p:cNvSpPr txBox="1"/>
          <p:nvPr/>
        </p:nvSpPr>
        <p:spPr>
          <a:xfrm>
            <a:off x="2310421" y="1862145"/>
            <a:ext cx="2401142" cy="951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89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89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1. </a:t>
            </a:r>
            <a:r>
              <a:rPr kumimoji="0" lang="en-US" sz="2000" b="1" i="1" u="none" strike="noStrike" kern="1200" cap="none" spc="89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Hằng</a:t>
            </a:r>
            <a:r>
              <a:rPr kumimoji="0" lang="en-US" sz="2000" b="1" i="1" u="none" strike="noStrike" kern="1200" cap="none" spc="89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89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đẳng</a:t>
            </a:r>
            <a:r>
              <a:rPr kumimoji="0" lang="en-US" sz="2000" b="1" i="1" u="none" strike="noStrike" kern="1200" cap="none" spc="89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89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thức</a:t>
            </a:r>
            <a:endParaRPr kumimoji="0" lang="en-US" sz="1600" b="1" i="1" u="none" strike="noStrike" kern="1200" cap="none" spc="89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grpSp>
        <p:nvGrpSpPr>
          <p:cNvPr id="33" name="Group 9">
            <a:extLst>
              <a:ext uri="{FF2B5EF4-FFF2-40B4-BE49-F238E27FC236}">
                <a16:creationId xmlns:a16="http://schemas.microsoft.com/office/drawing/2014/main" id="{2E0B4965-97D7-C56A-00F3-E8880A5DA62D}"/>
              </a:ext>
            </a:extLst>
          </p:cNvPr>
          <p:cNvGrpSpPr/>
          <p:nvPr/>
        </p:nvGrpSpPr>
        <p:grpSpPr>
          <a:xfrm>
            <a:off x="6711543" y="2304965"/>
            <a:ext cx="3947989" cy="1722401"/>
            <a:chOff x="0" y="0"/>
            <a:chExt cx="4146501" cy="2513043"/>
          </a:xfrm>
        </p:grpSpPr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BD9CDD90-5AFF-1764-8DB5-82D206FF9AB2}"/>
                </a:ext>
              </a:extLst>
            </p:cNvPr>
            <p:cNvSpPr/>
            <p:nvPr/>
          </p:nvSpPr>
          <p:spPr>
            <a:xfrm>
              <a:off x="31750" y="31750"/>
              <a:ext cx="4027607" cy="2459254"/>
            </a:xfrm>
            <a:custGeom>
              <a:avLst/>
              <a:gdLst/>
              <a:ahLst/>
              <a:cxnLst/>
              <a:rect l="l" t="t" r="r" b="b"/>
              <a:pathLst>
                <a:path w="4083000" h="3383465">
                  <a:moveTo>
                    <a:pt x="3990291" y="3383465"/>
                  </a:moveTo>
                  <a:lnTo>
                    <a:pt x="92710" y="3383465"/>
                  </a:lnTo>
                  <a:cubicBezTo>
                    <a:pt x="41910" y="3383465"/>
                    <a:pt x="0" y="3341555"/>
                    <a:pt x="0" y="32907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989020" y="0"/>
                  </a:lnTo>
                  <a:cubicBezTo>
                    <a:pt x="4039820" y="0"/>
                    <a:pt x="4081731" y="41910"/>
                    <a:pt x="4081731" y="92710"/>
                  </a:cubicBezTo>
                  <a:lnTo>
                    <a:pt x="4081731" y="3289485"/>
                  </a:lnTo>
                  <a:cubicBezTo>
                    <a:pt x="4083000" y="3341555"/>
                    <a:pt x="4041091" y="3383465"/>
                    <a:pt x="3990291" y="338346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FB47342E-193F-BA48-DE1C-9687DEFF6960}"/>
                </a:ext>
              </a:extLst>
            </p:cNvPr>
            <p:cNvSpPr/>
            <p:nvPr/>
          </p:nvSpPr>
          <p:spPr>
            <a:xfrm>
              <a:off x="0" y="0"/>
              <a:ext cx="4146501" cy="2513043"/>
            </a:xfrm>
            <a:custGeom>
              <a:avLst/>
              <a:gdLst/>
              <a:ahLst/>
              <a:cxnLst/>
              <a:rect l="l" t="t" r="r" b="b"/>
              <a:pathLst>
                <a:path w="4146501" h="3446965">
                  <a:moveTo>
                    <a:pt x="4022041" y="59690"/>
                  </a:moveTo>
                  <a:cubicBezTo>
                    <a:pt x="4057600" y="59690"/>
                    <a:pt x="4086811" y="88900"/>
                    <a:pt x="4086811" y="124460"/>
                  </a:cubicBezTo>
                  <a:lnTo>
                    <a:pt x="4086811" y="3322505"/>
                  </a:lnTo>
                  <a:cubicBezTo>
                    <a:pt x="4086811" y="3358065"/>
                    <a:pt x="4057600" y="3387275"/>
                    <a:pt x="4022041" y="3387275"/>
                  </a:cubicBezTo>
                  <a:lnTo>
                    <a:pt x="124460" y="3387275"/>
                  </a:lnTo>
                  <a:cubicBezTo>
                    <a:pt x="88900" y="3387275"/>
                    <a:pt x="59690" y="3358065"/>
                    <a:pt x="59690" y="33225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022041" y="59690"/>
                  </a:lnTo>
                  <a:moveTo>
                    <a:pt x="402204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22505"/>
                  </a:lnTo>
                  <a:cubicBezTo>
                    <a:pt x="0" y="3391085"/>
                    <a:pt x="55880" y="3446965"/>
                    <a:pt x="124460" y="3446965"/>
                  </a:cubicBezTo>
                  <a:lnTo>
                    <a:pt x="4022041" y="3446965"/>
                  </a:lnTo>
                  <a:cubicBezTo>
                    <a:pt x="4090620" y="3446965"/>
                    <a:pt x="4146501" y="3391085"/>
                    <a:pt x="4146501" y="3322505"/>
                  </a:cubicBezTo>
                  <a:lnTo>
                    <a:pt x="4146501" y="124460"/>
                  </a:lnTo>
                  <a:cubicBezTo>
                    <a:pt x="4146501" y="55880"/>
                    <a:pt x="4090620" y="0"/>
                    <a:pt x="4022041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36" name="Picture 22">
            <a:extLst>
              <a:ext uri="{FF2B5EF4-FFF2-40B4-BE49-F238E27FC236}">
                <a16:creationId xmlns:a16="http://schemas.microsoft.com/office/drawing/2014/main" id="{C7B09DD5-A7BA-AE44-926E-A6941EFBAD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141501" y="2418094"/>
            <a:ext cx="332101" cy="326063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E36147FD-F348-B3B1-7FD6-BF76870AB89D}"/>
              </a:ext>
            </a:extLst>
          </p:cNvPr>
          <p:cNvSpPr txBox="1"/>
          <p:nvPr/>
        </p:nvSpPr>
        <p:spPr>
          <a:xfrm>
            <a:off x="6902106" y="1875803"/>
            <a:ext cx="3947989" cy="937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89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89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2. </a:t>
            </a:r>
            <a:r>
              <a:rPr kumimoji="0" lang="en-US" sz="2000" b="1" i="1" u="none" strike="noStrike" kern="1200" cap="none" spc="89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Hiệu</a:t>
            </a:r>
            <a:r>
              <a:rPr kumimoji="0" lang="en-US" sz="2000" b="1" i="1" u="none" strike="noStrike" kern="1200" cap="none" spc="89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89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hai</a:t>
            </a:r>
            <a:r>
              <a:rPr kumimoji="0" lang="en-US" sz="2000" b="1" i="1" u="none" strike="noStrike" kern="1200" cap="none" spc="89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89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bình</a:t>
            </a:r>
            <a:r>
              <a:rPr kumimoji="0" lang="en-US" sz="2000" b="1" i="1" u="none" strike="noStrike" kern="1200" cap="none" spc="89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89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phương</a:t>
            </a:r>
            <a:endParaRPr kumimoji="0" lang="en-US" sz="1600" b="1" i="1" u="none" strike="noStrike" kern="1200" cap="none" spc="89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grpSp>
        <p:nvGrpSpPr>
          <p:cNvPr id="37" name="Group 9">
            <a:extLst>
              <a:ext uri="{FF2B5EF4-FFF2-40B4-BE49-F238E27FC236}">
                <a16:creationId xmlns:a16="http://schemas.microsoft.com/office/drawing/2014/main" id="{BC2E9907-6709-3D9F-BFFD-84BB7927DEB0}"/>
              </a:ext>
            </a:extLst>
          </p:cNvPr>
          <p:cNvGrpSpPr/>
          <p:nvPr/>
        </p:nvGrpSpPr>
        <p:grpSpPr>
          <a:xfrm>
            <a:off x="2103454" y="4498724"/>
            <a:ext cx="3947989" cy="1722401"/>
            <a:chOff x="0" y="0"/>
            <a:chExt cx="4146501" cy="2513043"/>
          </a:xfrm>
        </p:grpSpPr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5ABBB4DB-877A-A4E9-FDFE-55C7CB39398E}"/>
                </a:ext>
              </a:extLst>
            </p:cNvPr>
            <p:cNvSpPr/>
            <p:nvPr/>
          </p:nvSpPr>
          <p:spPr>
            <a:xfrm>
              <a:off x="31750" y="31750"/>
              <a:ext cx="4024827" cy="2481293"/>
            </a:xfrm>
            <a:custGeom>
              <a:avLst/>
              <a:gdLst/>
              <a:ahLst/>
              <a:cxnLst/>
              <a:rect l="l" t="t" r="r" b="b"/>
              <a:pathLst>
                <a:path w="4083000" h="3383465">
                  <a:moveTo>
                    <a:pt x="3990291" y="3383465"/>
                  </a:moveTo>
                  <a:lnTo>
                    <a:pt x="92710" y="3383465"/>
                  </a:lnTo>
                  <a:cubicBezTo>
                    <a:pt x="41910" y="3383465"/>
                    <a:pt x="0" y="3341555"/>
                    <a:pt x="0" y="32907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989020" y="0"/>
                  </a:lnTo>
                  <a:cubicBezTo>
                    <a:pt x="4039820" y="0"/>
                    <a:pt x="4081731" y="41910"/>
                    <a:pt x="4081731" y="92710"/>
                  </a:cubicBezTo>
                  <a:lnTo>
                    <a:pt x="4081731" y="3289485"/>
                  </a:lnTo>
                  <a:cubicBezTo>
                    <a:pt x="4083000" y="3341555"/>
                    <a:pt x="4041091" y="3383465"/>
                    <a:pt x="3990291" y="338346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A1ADCF8E-82AA-E9CC-3577-F48E4A294D42}"/>
                </a:ext>
              </a:extLst>
            </p:cNvPr>
            <p:cNvSpPr/>
            <p:nvPr/>
          </p:nvSpPr>
          <p:spPr>
            <a:xfrm>
              <a:off x="0" y="0"/>
              <a:ext cx="4146501" cy="2513043"/>
            </a:xfrm>
            <a:custGeom>
              <a:avLst/>
              <a:gdLst/>
              <a:ahLst/>
              <a:cxnLst/>
              <a:rect l="l" t="t" r="r" b="b"/>
              <a:pathLst>
                <a:path w="4146501" h="3446965">
                  <a:moveTo>
                    <a:pt x="4022041" y="59690"/>
                  </a:moveTo>
                  <a:cubicBezTo>
                    <a:pt x="4057600" y="59690"/>
                    <a:pt x="4086811" y="88900"/>
                    <a:pt x="4086811" y="124460"/>
                  </a:cubicBezTo>
                  <a:lnTo>
                    <a:pt x="4086811" y="3322505"/>
                  </a:lnTo>
                  <a:cubicBezTo>
                    <a:pt x="4086811" y="3358065"/>
                    <a:pt x="4057600" y="3387275"/>
                    <a:pt x="4022041" y="3387275"/>
                  </a:cubicBezTo>
                  <a:lnTo>
                    <a:pt x="124460" y="3387275"/>
                  </a:lnTo>
                  <a:cubicBezTo>
                    <a:pt x="88900" y="3387275"/>
                    <a:pt x="59690" y="3358065"/>
                    <a:pt x="59690" y="33225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022041" y="59690"/>
                  </a:lnTo>
                  <a:moveTo>
                    <a:pt x="402204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22505"/>
                  </a:lnTo>
                  <a:cubicBezTo>
                    <a:pt x="0" y="3391085"/>
                    <a:pt x="55880" y="3446965"/>
                    <a:pt x="124460" y="3446965"/>
                  </a:cubicBezTo>
                  <a:lnTo>
                    <a:pt x="4022041" y="3446965"/>
                  </a:lnTo>
                  <a:cubicBezTo>
                    <a:pt x="4090620" y="3446965"/>
                    <a:pt x="4146501" y="3391085"/>
                    <a:pt x="4146501" y="3322505"/>
                  </a:cubicBezTo>
                  <a:lnTo>
                    <a:pt x="4146501" y="124460"/>
                  </a:lnTo>
                  <a:cubicBezTo>
                    <a:pt x="4146501" y="55880"/>
                    <a:pt x="4090620" y="0"/>
                    <a:pt x="4022041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40" name="Picture 22">
            <a:extLst>
              <a:ext uri="{FF2B5EF4-FFF2-40B4-BE49-F238E27FC236}">
                <a16:creationId xmlns:a16="http://schemas.microsoft.com/office/drawing/2014/main" id="{214839ED-30A6-90B9-E290-8319E51A7C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533412" y="4611853"/>
            <a:ext cx="332101" cy="326063"/>
          </a:xfrm>
          <a:prstGeom prst="rect">
            <a:avLst/>
          </a:prstGeom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C8EB3EC5-5DCC-1FED-3E51-4846670372CD}"/>
              </a:ext>
            </a:extLst>
          </p:cNvPr>
          <p:cNvSpPr txBox="1"/>
          <p:nvPr/>
        </p:nvSpPr>
        <p:spPr>
          <a:xfrm>
            <a:off x="2305222" y="5135261"/>
            <a:ext cx="3947989" cy="937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89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89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3. Bình </a:t>
            </a:r>
            <a:r>
              <a:rPr kumimoji="0" lang="en-US" sz="2000" b="1" i="1" u="none" strike="noStrike" kern="1200" cap="none" spc="89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phương</a:t>
            </a:r>
            <a:r>
              <a:rPr kumimoji="0" lang="en-US" sz="2000" b="1" i="1" u="none" strike="noStrike" kern="1200" cap="none" spc="89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89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của</a:t>
            </a:r>
            <a:r>
              <a:rPr kumimoji="0" lang="en-US" sz="2000" b="1" i="1" u="none" strike="noStrike" kern="1200" cap="none" spc="89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89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một</a:t>
            </a:r>
            <a:r>
              <a:rPr kumimoji="0" lang="en-US" sz="2000" b="1" i="1" u="none" strike="noStrike" kern="1200" cap="none" spc="89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89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tổng</a:t>
            </a:r>
            <a:endParaRPr kumimoji="0" lang="en-US" sz="1600" b="1" i="1" u="none" strike="noStrike" kern="1200" cap="none" spc="89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grpSp>
        <p:nvGrpSpPr>
          <p:cNvPr id="44" name="Group 9">
            <a:extLst>
              <a:ext uri="{FF2B5EF4-FFF2-40B4-BE49-F238E27FC236}">
                <a16:creationId xmlns:a16="http://schemas.microsoft.com/office/drawing/2014/main" id="{7A76EBBE-2751-C82B-83A2-EAD745D9D3B3}"/>
              </a:ext>
            </a:extLst>
          </p:cNvPr>
          <p:cNvGrpSpPr/>
          <p:nvPr/>
        </p:nvGrpSpPr>
        <p:grpSpPr>
          <a:xfrm>
            <a:off x="6711543" y="4508002"/>
            <a:ext cx="3947989" cy="1722401"/>
            <a:chOff x="0" y="0"/>
            <a:chExt cx="4146501" cy="2513043"/>
          </a:xfrm>
        </p:grpSpPr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75DF21F9-4C85-B60B-43EF-E211B256E69D}"/>
                </a:ext>
              </a:extLst>
            </p:cNvPr>
            <p:cNvSpPr/>
            <p:nvPr/>
          </p:nvSpPr>
          <p:spPr>
            <a:xfrm>
              <a:off x="31750" y="31752"/>
              <a:ext cx="4012561" cy="2449541"/>
            </a:xfrm>
            <a:custGeom>
              <a:avLst/>
              <a:gdLst/>
              <a:ahLst/>
              <a:cxnLst/>
              <a:rect l="l" t="t" r="r" b="b"/>
              <a:pathLst>
                <a:path w="4083000" h="3383465">
                  <a:moveTo>
                    <a:pt x="3990291" y="3383465"/>
                  </a:moveTo>
                  <a:lnTo>
                    <a:pt x="92710" y="3383465"/>
                  </a:lnTo>
                  <a:cubicBezTo>
                    <a:pt x="41910" y="3383465"/>
                    <a:pt x="0" y="3341555"/>
                    <a:pt x="0" y="32907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989020" y="0"/>
                  </a:lnTo>
                  <a:cubicBezTo>
                    <a:pt x="4039820" y="0"/>
                    <a:pt x="4081731" y="41910"/>
                    <a:pt x="4081731" y="92710"/>
                  </a:cubicBezTo>
                  <a:lnTo>
                    <a:pt x="4081731" y="3289485"/>
                  </a:lnTo>
                  <a:cubicBezTo>
                    <a:pt x="4083000" y="3341555"/>
                    <a:pt x="4041091" y="3383465"/>
                    <a:pt x="3990291" y="3383465"/>
                  </a:cubicBezTo>
                  <a:close/>
                </a:path>
              </a:pathLst>
            </a:custGeom>
            <a:solidFill>
              <a:srgbClr val="00B050">
                <a:alpha val="35000"/>
              </a:srgbClr>
            </a:solidFill>
          </p:spPr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0CDF9206-CE67-7525-F793-AB45DA1E3E51}"/>
                </a:ext>
              </a:extLst>
            </p:cNvPr>
            <p:cNvSpPr/>
            <p:nvPr/>
          </p:nvSpPr>
          <p:spPr>
            <a:xfrm>
              <a:off x="0" y="0"/>
              <a:ext cx="4146501" cy="2513043"/>
            </a:xfrm>
            <a:custGeom>
              <a:avLst/>
              <a:gdLst/>
              <a:ahLst/>
              <a:cxnLst/>
              <a:rect l="l" t="t" r="r" b="b"/>
              <a:pathLst>
                <a:path w="4146501" h="3446965">
                  <a:moveTo>
                    <a:pt x="4022041" y="59690"/>
                  </a:moveTo>
                  <a:cubicBezTo>
                    <a:pt x="4057600" y="59690"/>
                    <a:pt x="4086811" y="88900"/>
                    <a:pt x="4086811" y="124460"/>
                  </a:cubicBezTo>
                  <a:lnTo>
                    <a:pt x="4086811" y="3322505"/>
                  </a:lnTo>
                  <a:cubicBezTo>
                    <a:pt x="4086811" y="3358065"/>
                    <a:pt x="4057600" y="3387275"/>
                    <a:pt x="4022041" y="3387275"/>
                  </a:cubicBezTo>
                  <a:lnTo>
                    <a:pt x="124460" y="3387275"/>
                  </a:lnTo>
                  <a:cubicBezTo>
                    <a:pt x="88900" y="3387275"/>
                    <a:pt x="59690" y="3358065"/>
                    <a:pt x="59690" y="33225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022041" y="59690"/>
                  </a:lnTo>
                  <a:moveTo>
                    <a:pt x="402204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22505"/>
                  </a:lnTo>
                  <a:cubicBezTo>
                    <a:pt x="0" y="3391085"/>
                    <a:pt x="55880" y="3446965"/>
                    <a:pt x="124460" y="3446965"/>
                  </a:cubicBezTo>
                  <a:lnTo>
                    <a:pt x="4022041" y="3446965"/>
                  </a:lnTo>
                  <a:cubicBezTo>
                    <a:pt x="4090620" y="3446965"/>
                    <a:pt x="4146501" y="3391085"/>
                    <a:pt x="4146501" y="3322505"/>
                  </a:cubicBezTo>
                  <a:lnTo>
                    <a:pt x="4146501" y="124460"/>
                  </a:lnTo>
                  <a:cubicBezTo>
                    <a:pt x="4146501" y="55880"/>
                    <a:pt x="4090620" y="0"/>
                    <a:pt x="4022041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47" name="Picture 22">
            <a:extLst>
              <a:ext uri="{FF2B5EF4-FFF2-40B4-BE49-F238E27FC236}">
                <a16:creationId xmlns:a16="http://schemas.microsoft.com/office/drawing/2014/main" id="{10AC86AC-5D56-5E4D-FC78-92CD06526B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141501" y="4621131"/>
            <a:ext cx="332101" cy="326063"/>
          </a:xfrm>
          <a:prstGeom prst="rect">
            <a:avLst/>
          </a:prstGeom>
        </p:spPr>
      </p:pic>
      <p:sp>
        <p:nvSpPr>
          <p:cNvPr id="19" name="TextBox 11">
            <a:extLst>
              <a:ext uri="{FF2B5EF4-FFF2-40B4-BE49-F238E27FC236}">
                <a16:creationId xmlns:a16="http://schemas.microsoft.com/office/drawing/2014/main" id="{1C5CB241-8565-F9D4-CFDD-14550CACB4B5}"/>
              </a:ext>
            </a:extLst>
          </p:cNvPr>
          <p:cNvSpPr txBox="1"/>
          <p:nvPr/>
        </p:nvSpPr>
        <p:spPr>
          <a:xfrm>
            <a:off x="6931552" y="5138417"/>
            <a:ext cx="3947989" cy="937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89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89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4. Bình </a:t>
            </a:r>
            <a:r>
              <a:rPr kumimoji="0" lang="en-US" sz="2000" b="1" i="1" u="none" strike="noStrike" kern="1200" cap="none" spc="89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phương</a:t>
            </a:r>
            <a:r>
              <a:rPr kumimoji="0" lang="en-US" sz="2000" b="1" i="1" u="none" strike="noStrike" kern="1200" cap="none" spc="89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89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của</a:t>
            </a:r>
            <a:r>
              <a:rPr kumimoji="0" lang="en-US" sz="2000" b="1" i="1" u="none" strike="noStrike" kern="1200" cap="none" spc="89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89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một</a:t>
            </a:r>
            <a:r>
              <a:rPr kumimoji="0" lang="en-US" sz="2000" b="1" i="1" u="none" strike="noStrike" kern="1200" cap="none" spc="89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89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hiệu</a:t>
            </a:r>
            <a:endParaRPr kumimoji="0" lang="en-US" sz="1600" b="1" i="1" u="none" strike="noStrike" kern="1200" cap="none" spc="89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08157A-4149-470C-BA39-7B941E639749}"/>
              </a:ext>
            </a:extLst>
          </p:cNvPr>
          <p:cNvSpPr/>
          <p:nvPr/>
        </p:nvSpPr>
        <p:spPr>
          <a:xfrm>
            <a:off x="2537089" y="2773251"/>
            <a:ext cx="3389690" cy="1154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>
                <a:latin typeface="#9Slide03 SFU Futura_12" panose="00000400000000000000" pitchFamily="2" charset="0"/>
              </a:rPr>
              <a:t>là</a:t>
            </a:r>
            <a:r>
              <a:rPr lang="en-US" sz="1600" dirty="0">
                <a:latin typeface="#9Slide03 SFU Futura_12" panose="00000400000000000000" pitchFamily="2" charset="0"/>
              </a:rPr>
              <a:t> </a:t>
            </a:r>
            <a:r>
              <a:rPr lang="en-US" sz="1600" dirty="0" err="1">
                <a:latin typeface="#9Slide03 SFU Futura_12" panose="00000400000000000000" pitchFamily="2" charset="0"/>
              </a:rPr>
              <a:t>đẳng</a:t>
            </a:r>
            <a:r>
              <a:rPr lang="en-US" sz="1600" dirty="0">
                <a:latin typeface="#9Slide03 SFU Futura_12" panose="00000400000000000000" pitchFamily="2" charset="0"/>
              </a:rPr>
              <a:t> </a:t>
            </a:r>
            <a:r>
              <a:rPr lang="en-US" sz="1600" dirty="0" err="1">
                <a:latin typeface="#9Slide03 SFU Futura_12" panose="00000400000000000000" pitchFamily="2" charset="0"/>
              </a:rPr>
              <a:t>thức</a:t>
            </a:r>
            <a:r>
              <a:rPr lang="en-US" sz="1600" dirty="0">
                <a:latin typeface="#9Slide03 SFU Futura_12" panose="00000400000000000000" pitchFamily="2" charset="0"/>
              </a:rPr>
              <a:t> </a:t>
            </a:r>
            <a:r>
              <a:rPr lang="en-US" sz="1600" dirty="0" err="1">
                <a:latin typeface="#9Slide03 SFU Futura_12" panose="00000400000000000000" pitchFamily="2" charset="0"/>
              </a:rPr>
              <a:t>mà</a:t>
            </a:r>
            <a:r>
              <a:rPr lang="en-US" sz="1600" dirty="0">
                <a:latin typeface="#9Slide03 SFU Futura_12" panose="00000400000000000000" pitchFamily="2" charset="0"/>
              </a:rPr>
              <a:t> </a:t>
            </a:r>
            <a:r>
              <a:rPr lang="en-US" sz="1600" dirty="0" err="1">
                <a:latin typeface="#9Slide03 SFU Futura_12" panose="00000400000000000000" pitchFamily="2" charset="0"/>
              </a:rPr>
              <a:t>hai</a:t>
            </a:r>
            <a:r>
              <a:rPr lang="en-US" sz="1600" dirty="0">
                <a:latin typeface="#9Slide03 SFU Futura_12" panose="00000400000000000000" pitchFamily="2" charset="0"/>
              </a:rPr>
              <a:t> </a:t>
            </a:r>
            <a:r>
              <a:rPr lang="en-US" sz="1600" dirty="0" err="1">
                <a:latin typeface="#9Slide03 SFU Futura_12" panose="00000400000000000000" pitchFamily="2" charset="0"/>
              </a:rPr>
              <a:t>vế</a:t>
            </a:r>
            <a:r>
              <a:rPr lang="en-US" sz="1600" dirty="0">
                <a:latin typeface="#9Slide03 SFU Futura_12" panose="00000400000000000000" pitchFamily="2" charset="0"/>
              </a:rPr>
              <a:t> </a:t>
            </a:r>
            <a:r>
              <a:rPr lang="en-US" sz="1600" dirty="0" err="1">
                <a:latin typeface="#9Slide03 SFU Futura_12" panose="00000400000000000000" pitchFamily="2" charset="0"/>
              </a:rPr>
              <a:t>luôn</a:t>
            </a:r>
            <a:r>
              <a:rPr lang="en-US" sz="1600" dirty="0">
                <a:latin typeface="#9Slide03 SFU Futura_12" panose="00000400000000000000" pitchFamily="2" charset="0"/>
              </a:rPr>
              <a:t> </a:t>
            </a:r>
            <a:r>
              <a:rPr lang="en-US" sz="1600" dirty="0" err="1">
                <a:latin typeface="#9Slide03 SFU Futura_12" panose="00000400000000000000" pitchFamily="2" charset="0"/>
              </a:rPr>
              <a:t>cùng</a:t>
            </a:r>
            <a:r>
              <a:rPr lang="en-US" sz="1600" dirty="0">
                <a:latin typeface="#9Slide03 SFU Futura_12" panose="00000400000000000000" pitchFamily="2" charset="0"/>
              </a:rPr>
              <a:t> </a:t>
            </a:r>
            <a:r>
              <a:rPr lang="en-US" sz="1600" dirty="0" err="1">
                <a:latin typeface="#9Slide03 SFU Futura_12" panose="00000400000000000000" pitchFamily="2" charset="0"/>
              </a:rPr>
              <a:t>nhận</a:t>
            </a:r>
            <a:r>
              <a:rPr lang="en-US" sz="1600" dirty="0">
                <a:latin typeface="#9Slide03 SFU Futura_12" panose="00000400000000000000" pitchFamily="2" charset="0"/>
              </a:rPr>
              <a:t> </a:t>
            </a:r>
            <a:r>
              <a:rPr lang="en-US" sz="1600" dirty="0" err="1">
                <a:latin typeface="#9Slide03 SFU Futura_12" panose="00000400000000000000" pitchFamily="2" charset="0"/>
              </a:rPr>
              <a:t>một</a:t>
            </a:r>
            <a:r>
              <a:rPr lang="en-US" sz="1600" dirty="0">
                <a:latin typeface="#9Slide03 SFU Futura_12" panose="00000400000000000000" pitchFamily="2" charset="0"/>
              </a:rPr>
              <a:t> </a:t>
            </a:r>
            <a:r>
              <a:rPr lang="en-US" sz="1600" dirty="0" err="1">
                <a:latin typeface="#9Slide03 SFU Futura_12" panose="00000400000000000000" pitchFamily="2" charset="0"/>
              </a:rPr>
              <a:t>giá</a:t>
            </a:r>
            <a:r>
              <a:rPr lang="en-US" sz="1600" dirty="0">
                <a:latin typeface="#9Slide03 SFU Futura_12" panose="00000400000000000000" pitchFamily="2" charset="0"/>
              </a:rPr>
              <a:t> </a:t>
            </a:r>
            <a:r>
              <a:rPr lang="en-US" sz="1600" dirty="0" err="1">
                <a:latin typeface="#9Slide03 SFU Futura_12" panose="00000400000000000000" pitchFamily="2" charset="0"/>
              </a:rPr>
              <a:t>trị</a:t>
            </a:r>
            <a:r>
              <a:rPr lang="en-US" sz="1600" dirty="0">
                <a:latin typeface="#9Slide03 SFU Futura_12" panose="00000400000000000000" pitchFamily="2" charset="0"/>
              </a:rPr>
              <a:t> </a:t>
            </a:r>
            <a:r>
              <a:rPr lang="en-US" sz="1600" dirty="0" err="1">
                <a:latin typeface="#9Slide03 SFU Futura_12" panose="00000400000000000000" pitchFamily="2" charset="0"/>
              </a:rPr>
              <a:t>khi</a:t>
            </a:r>
            <a:r>
              <a:rPr lang="en-US" sz="1600" dirty="0">
                <a:latin typeface="#9Slide03 SFU Futura_12" panose="00000400000000000000" pitchFamily="2" charset="0"/>
              </a:rPr>
              <a:t> </a:t>
            </a:r>
            <a:r>
              <a:rPr lang="en-US" sz="1600" dirty="0" err="1">
                <a:latin typeface="#9Slide03 SFU Futura_12" panose="00000400000000000000" pitchFamily="2" charset="0"/>
              </a:rPr>
              <a:t>thay</a:t>
            </a:r>
            <a:r>
              <a:rPr lang="en-US" sz="1600" dirty="0">
                <a:latin typeface="#9Slide03 SFU Futura_12" panose="00000400000000000000" pitchFamily="2" charset="0"/>
              </a:rPr>
              <a:t> </a:t>
            </a:r>
            <a:r>
              <a:rPr lang="en-US" sz="1600" dirty="0" err="1">
                <a:latin typeface="#9Slide03 SFU Futura_12" panose="00000400000000000000" pitchFamily="2" charset="0"/>
              </a:rPr>
              <a:t>các</a:t>
            </a:r>
            <a:r>
              <a:rPr lang="en-US" sz="1600" dirty="0">
                <a:latin typeface="#9Slide03 SFU Futura_12" panose="00000400000000000000" pitchFamily="2" charset="0"/>
              </a:rPr>
              <a:t> </a:t>
            </a:r>
            <a:r>
              <a:rPr lang="en-US" sz="1600" dirty="0" err="1">
                <a:latin typeface="#9Slide03 SFU Futura_12" panose="00000400000000000000" pitchFamily="2" charset="0"/>
              </a:rPr>
              <a:t>chữ</a:t>
            </a:r>
            <a:r>
              <a:rPr lang="en-US" sz="1600" dirty="0">
                <a:latin typeface="#9Slide03 SFU Futura_12" panose="00000400000000000000" pitchFamily="2" charset="0"/>
              </a:rPr>
              <a:t> </a:t>
            </a:r>
            <a:r>
              <a:rPr lang="en-US" sz="1600" dirty="0" err="1">
                <a:latin typeface="#9Slide03 SFU Futura_12" panose="00000400000000000000" pitchFamily="2" charset="0"/>
              </a:rPr>
              <a:t>trong</a:t>
            </a:r>
            <a:r>
              <a:rPr lang="en-US" sz="1600" dirty="0">
                <a:latin typeface="#9Slide03 SFU Futura_12" panose="00000400000000000000" pitchFamily="2" charset="0"/>
              </a:rPr>
              <a:t> </a:t>
            </a:r>
            <a:r>
              <a:rPr lang="en-US" sz="1600" dirty="0" err="1">
                <a:latin typeface="#9Slide03 SFU Futura_12" panose="00000400000000000000" pitchFamily="2" charset="0"/>
              </a:rPr>
              <a:t>đẳng</a:t>
            </a:r>
            <a:r>
              <a:rPr lang="en-US" sz="1600" dirty="0">
                <a:latin typeface="#9Slide03 SFU Futura_12" panose="00000400000000000000" pitchFamily="2" charset="0"/>
              </a:rPr>
              <a:t> </a:t>
            </a:r>
            <a:r>
              <a:rPr lang="en-US" sz="1600" dirty="0" err="1">
                <a:latin typeface="#9Slide03 SFU Futura_12" panose="00000400000000000000" pitchFamily="2" charset="0"/>
              </a:rPr>
              <a:t>thức</a:t>
            </a:r>
            <a:r>
              <a:rPr lang="en-US" sz="1600" dirty="0">
                <a:latin typeface="#9Slide03 SFU Futura_12" panose="00000400000000000000" pitchFamily="2" charset="0"/>
              </a:rPr>
              <a:t> </a:t>
            </a:r>
            <a:r>
              <a:rPr lang="en-US" sz="1600" dirty="0" err="1">
                <a:latin typeface="#9Slide03 SFU Futura_12" panose="00000400000000000000" pitchFamily="2" charset="0"/>
              </a:rPr>
              <a:t>bằng</a:t>
            </a:r>
            <a:r>
              <a:rPr lang="en-US" sz="1600" dirty="0">
                <a:latin typeface="#9Slide03 SFU Futura_12" panose="00000400000000000000" pitchFamily="2" charset="0"/>
              </a:rPr>
              <a:t> </a:t>
            </a:r>
            <a:r>
              <a:rPr lang="en-US" sz="1600" dirty="0" err="1">
                <a:latin typeface="#9Slide03 SFU Futura_12" panose="00000400000000000000" pitchFamily="2" charset="0"/>
              </a:rPr>
              <a:t>các</a:t>
            </a:r>
            <a:r>
              <a:rPr lang="en-US" sz="1600" dirty="0">
                <a:latin typeface="#9Slide03 SFU Futura_12" panose="00000400000000000000" pitchFamily="2" charset="0"/>
              </a:rPr>
              <a:t> </a:t>
            </a:r>
            <a:r>
              <a:rPr lang="en-US" sz="1600" dirty="0" err="1">
                <a:latin typeface="#9Slide03 SFU Futura_12" panose="00000400000000000000" pitchFamily="2" charset="0"/>
              </a:rPr>
              <a:t>số</a:t>
            </a:r>
            <a:r>
              <a:rPr lang="en-US" sz="1600" dirty="0">
                <a:latin typeface="#9Slide03 SFU Futura_12" panose="00000400000000000000" pitchFamily="2" charset="0"/>
              </a:rPr>
              <a:t> </a:t>
            </a:r>
            <a:r>
              <a:rPr lang="en-US" sz="1600" dirty="0" err="1">
                <a:latin typeface="#9Slide03 SFU Futura_12" panose="00000400000000000000" pitchFamily="2" charset="0"/>
              </a:rPr>
              <a:t>tùy</a:t>
            </a:r>
            <a:r>
              <a:rPr lang="en-US" sz="1600" dirty="0">
                <a:latin typeface="#9Slide03 SFU Futura_12" panose="00000400000000000000" pitchFamily="2" charset="0"/>
              </a:rPr>
              <a:t> ý.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EB6130-8CB8-4001-A78A-5D562A808026}"/>
              </a:ext>
            </a:extLst>
          </p:cNvPr>
          <p:cNvSpPr txBox="1"/>
          <p:nvPr/>
        </p:nvSpPr>
        <p:spPr>
          <a:xfrm>
            <a:off x="7354227" y="5032973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b="1" i="1" dirty="0">
                <a:latin typeface="Palatino Linotype" panose="02040502050505030304" pitchFamily="18" charset="0"/>
              </a:rPr>
              <a:t>(A – B)</a:t>
            </a:r>
            <a:r>
              <a:rPr lang="en-US" b="1" i="1" baseline="30000" dirty="0">
                <a:latin typeface="Palatino Linotype" panose="02040502050505030304" pitchFamily="18" charset="0"/>
              </a:rPr>
              <a:t>2  </a:t>
            </a:r>
            <a:r>
              <a:rPr lang="en-US" b="1" i="1" dirty="0">
                <a:latin typeface="Palatino Linotype" panose="02040502050505030304" pitchFamily="18" charset="0"/>
              </a:rPr>
              <a:t>=  A</a:t>
            </a:r>
            <a:r>
              <a:rPr lang="en-US" b="1" i="1" baseline="30000" dirty="0">
                <a:latin typeface="Palatino Linotype" panose="02040502050505030304" pitchFamily="18" charset="0"/>
              </a:rPr>
              <a:t>2</a:t>
            </a:r>
            <a:r>
              <a:rPr lang="en-US" b="1" i="1" dirty="0">
                <a:latin typeface="Palatino Linotype" panose="02040502050505030304" pitchFamily="18" charset="0"/>
              </a:rPr>
              <a:t> – 2AB + B</a:t>
            </a:r>
            <a:r>
              <a:rPr lang="en-US" b="1" i="1" baseline="30000" dirty="0">
                <a:latin typeface="Palatino Linotype" panose="02040502050505030304" pitchFamily="18" charset="0"/>
              </a:rPr>
              <a:t>2</a:t>
            </a:r>
            <a:r>
              <a:rPr lang="en-US" b="1" i="1" dirty="0">
                <a:latin typeface="Palatino Linotype" panose="02040502050505030304" pitchFamily="18" charset="0"/>
              </a:rPr>
              <a:t>  </a:t>
            </a:r>
            <a:endParaRPr kumimoji="0" lang="en-US" sz="1800" b="1" i="1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0A09CE-A57F-449C-B4C3-657F22F9A4A6}"/>
              </a:ext>
            </a:extLst>
          </p:cNvPr>
          <p:cNvSpPr txBox="1"/>
          <p:nvPr/>
        </p:nvSpPr>
        <p:spPr>
          <a:xfrm>
            <a:off x="7333243" y="3165763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Palatino Linotype" panose="02040502050505030304" pitchFamily="18" charset="0"/>
              </a:rPr>
              <a:t>A</a:t>
            </a:r>
            <a:r>
              <a:rPr lang="en-US" b="1" i="1" baseline="30000" dirty="0">
                <a:latin typeface="Palatino Linotype" panose="02040502050505030304" pitchFamily="18" charset="0"/>
              </a:rPr>
              <a:t>2</a:t>
            </a:r>
            <a:r>
              <a:rPr lang="en-US" b="1" i="1" dirty="0">
                <a:latin typeface="Palatino Linotype" panose="02040502050505030304" pitchFamily="18" charset="0"/>
              </a:rPr>
              <a:t> – B</a:t>
            </a:r>
            <a:r>
              <a:rPr lang="en-US" b="1" i="1" baseline="30000" dirty="0">
                <a:latin typeface="Palatino Linotype" panose="02040502050505030304" pitchFamily="18" charset="0"/>
              </a:rPr>
              <a:t>2</a:t>
            </a:r>
            <a:r>
              <a:rPr lang="en-US" b="1" i="1" baseline="-25000" dirty="0">
                <a:latin typeface="Palatino Linotype" panose="02040502050505030304" pitchFamily="18" charset="0"/>
              </a:rPr>
              <a:t>   </a:t>
            </a:r>
            <a:r>
              <a:rPr lang="en-US" b="1" i="1" dirty="0">
                <a:latin typeface="Palatino Linotype" panose="02040502050505030304" pitchFamily="18" charset="0"/>
              </a:rPr>
              <a:t>=  (A – B).(A + B)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EC127BF-FD01-431A-BE69-3EC04A5EB222}"/>
              </a:ext>
            </a:extLst>
          </p:cNvPr>
          <p:cNvSpPr txBox="1"/>
          <p:nvPr/>
        </p:nvSpPr>
        <p:spPr>
          <a:xfrm>
            <a:off x="2825921" y="506567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Palatino Linotype" panose="02040502050505030304" pitchFamily="18" charset="0"/>
              </a:rPr>
              <a:t>(A + B)</a:t>
            </a:r>
            <a:r>
              <a:rPr lang="en-US" b="1" i="1" baseline="30000" dirty="0">
                <a:latin typeface="Palatino Linotype" panose="02040502050505030304" pitchFamily="18" charset="0"/>
              </a:rPr>
              <a:t>2</a:t>
            </a:r>
            <a:r>
              <a:rPr lang="en-US" b="1" i="1" dirty="0">
                <a:latin typeface="Palatino Linotype" panose="02040502050505030304" pitchFamily="18" charset="0"/>
              </a:rPr>
              <a:t>  =  A</a:t>
            </a:r>
            <a:r>
              <a:rPr lang="en-US" b="1" i="1" baseline="30000" dirty="0">
                <a:latin typeface="Palatino Linotype" panose="02040502050505030304" pitchFamily="18" charset="0"/>
              </a:rPr>
              <a:t>2</a:t>
            </a:r>
            <a:r>
              <a:rPr lang="en-US" b="1" i="1" dirty="0">
                <a:latin typeface="Palatino Linotype" panose="02040502050505030304" pitchFamily="18" charset="0"/>
              </a:rPr>
              <a:t> + 2AB + B</a:t>
            </a:r>
            <a:r>
              <a:rPr lang="en-US" b="1" i="1" baseline="30000" dirty="0">
                <a:latin typeface="Palatino Linotype" panose="02040502050505030304" pitchFamily="18" charset="0"/>
              </a:rPr>
              <a:t>2</a:t>
            </a:r>
            <a:endParaRPr lang="en-US" b="1" i="1" dirty="0">
              <a:latin typeface="Palatino Linotype" panose="0204050205050503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77CF938-AEF2-420C-8AA3-B3476B1547CB}"/>
              </a:ext>
            </a:extLst>
          </p:cNvPr>
          <p:cNvSpPr txBox="1"/>
          <p:nvPr/>
        </p:nvSpPr>
        <p:spPr>
          <a:xfrm>
            <a:off x="5182328" y="1152279"/>
            <a:ext cx="630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HIỆU HAI BÌNH PHƯƠNG. BÌNH PHƯƠNG CỦA MỘT TỔNG, MỘT HIỆU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73DB9A-E8D0-46BD-AC08-97F8AC5F279D}"/>
              </a:ext>
            </a:extLst>
          </p:cNvPr>
          <p:cNvSpPr txBox="1"/>
          <p:nvPr/>
        </p:nvSpPr>
        <p:spPr>
          <a:xfrm>
            <a:off x="5042259" y="290806"/>
            <a:ext cx="2515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89" dirty="0">
                <a:solidFill>
                  <a:schemeClr val="bg1"/>
                </a:solidFill>
                <a:latin typeface="Palatino Linotype" panose="02040502050505030304" pitchFamily="18" charset="0"/>
              </a:rPr>
              <a:t>TỔNG KẾT</a:t>
            </a:r>
            <a:endParaRPr lang="en-US" sz="2400" b="1" spc="89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10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1" grpId="0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6349" y="-174277"/>
            <a:ext cx="12368349" cy="7230293"/>
            <a:chOff x="0" y="0"/>
            <a:chExt cx="6275792" cy="3668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75792" cy="3668704"/>
            </a:xfrm>
            <a:custGeom>
              <a:avLst/>
              <a:gdLst/>
              <a:ahLst/>
              <a:cxnLst/>
              <a:rect l="l" t="t" r="r" b="b"/>
              <a:pathLst>
                <a:path w="6275792" h="3668704">
                  <a:moveTo>
                    <a:pt x="0" y="0"/>
                  </a:moveTo>
                  <a:lnTo>
                    <a:pt x="6275792" y="0"/>
                  </a:lnTo>
                  <a:lnTo>
                    <a:pt x="6275792" y="3668704"/>
                  </a:lnTo>
                  <a:lnTo>
                    <a:pt x="0" y="3668704"/>
                  </a:lnTo>
                  <a:close/>
                </a:path>
              </a:pathLst>
            </a:custGeom>
            <a:solidFill>
              <a:srgbClr val="F4DFB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08324" y="1193800"/>
            <a:ext cx="8302476" cy="3570842"/>
          </a:xfrm>
          <a:prstGeom prst="rect">
            <a:avLst/>
          </a:prstGeom>
        </p:spPr>
      </p:pic>
      <p:sp>
        <p:nvSpPr>
          <p:cNvPr id="9" name="Google Shape;99;p1"/>
          <p:cNvSpPr txBox="1"/>
          <p:nvPr/>
        </p:nvSpPr>
        <p:spPr>
          <a:xfrm>
            <a:off x="2423681" y="2148235"/>
            <a:ext cx="7228319" cy="129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 defTabSz="609630">
              <a:lnSpc>
                <a:spcPct val="150000"/>
              </a:lnSpc>
              <a:defRPr/>
            </a:pPr>
            <a:r>
              <a:rPr lang="en-US" sz="5334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VẬN DỤNG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36021"/>
            <a:ext cx="4673600" cy="4508547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87352" y="-119106"/>
            <a:ext cx="1823448" cy="1887139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10800" y="5150210"/>
            <a:ext cx="3054807" cy="152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77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 invX="1"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56708" y="207634"/>
            <a:ext cx="630492" cy="6779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506839" y="1164452"/>
                <a:ext cx="11531600" cy="1247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Rút gọn các biểu thức sau: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m:rPr>
                                <m:sty m:val="p"/>
                              </m:rP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67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                 </a:t>
                </a: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m:rPr>
                                <m:sty m:val="p"/>
                              </m:rP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39" y="1164452"/>
                <a:ext cx="11531600" cy="1247521"/>
              </a:xfrm>
              <a:prstGeom prst="rect">
                <a:avLst/>
              </a:prstGeom>
              <a:blipFill>
                <a:blip r:embed="rId3"/>
                <a:stretch>
                  <a:fillRect l="-1004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153652">
            <a:off x="10632751" y="5719060"/>
            <a:ext cx="1161213" cy="1380342"/>
          </a:xfrm>
          <a:prstGeom prst="rect">
            <a:avLst/>
          </a:prstGeom>
        </p:spPr>
      </p:pic>
      <p:grpSp>
        <p:nvGrpSpPr>
          <p:cNvPr id="11" name="Google Shape;1077;p62"/>
          <p:cNvGrpSpPr/>
          <p:nvPr/>
        </p:nvGrpSpPr>
        <p:grpSpPr>
          <a:xfrm>
            <a:off x="4153988" y="306138"/>
            <a:ext cx="3962400" cy="704758"/>
            <a:chOff x="2842149" y="3741043"/>
            <a:chExt cx="5943600" cy="1057137"/>
          </a:xfrm>
        </p:grpSpPr>
        <p:sp>
          <p:nvSpPr>
            <p:cNvPr id="14" name="Google Shape;1078;p62"/>
            <p:cNvSpPr/>
            <p:nvPr/>
          </p:nvSpPr>
          <p:spPr>
            <a:xfrm rot="10800000">
              <a:off x="2842149" y="3741043"/>
              <a:ext cx="5943600" cy="1057137"/>
            </a:xfrm>
            <a:custGeom>
              <a:avLst/>
              <a:gdLst/>
              <a:ahLst/>
              <a:cxnLst/>
              <a:rect l="l" t="t" r="r" b="b"/>
              <a:pathLst>
                <a:path w="24871669" h="3090220" extrusionOk="0">
                  <a:moveTo>
                    <a:pt x="23932770" y="3079033"/>
                  </a:moveTo>
                  <a:cubicBezTo>
                    <a:pt x="23932770" y="3079033"/>
                    <a:pt x="23513018" y="3090220"/>
                    <a:pt x="23050433" y="3087599"/>
                  </a:cubicBezTo>
                  <a:cubicBezTo>
                    <a:pt x="7356299" y="3085436"/>
                    <a:pt x="1057073" y="3077612"/>
                    <a:pt x="1057073" y="3077612"/>
                  </a:cubicBezTo>
                  <a:cubicBezTo>
                    <a:pt x="812931" y="3068778"/>
                    <a:pt x="565145" y="3051797"/>
                    <a:pt x="398404" y="2993619"/>
                  </a:cubicBezTo>
                  <a:cubicBezTo>
                    <a:pt x="120505" y="2896657"/>
                    <a:pt x="0" y="2719129"/>
                    <a:pt x="0" y="1132357"/>
                  </a:cubicBezTo>
                  <a:lnTo>
                    <a:pt x="0" y="1132340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8302351" y="7673"/>
                  </a:cubicBezTo>
                  <a:cubicBezTo>
                    <a:pt x="23294091" y="0"/>
                    <a:pt x="23758018" y="7673"/>
                    <a:pt x="23758018" y="7673"/>
                  </a:cubicBezTo>
                  <a:cubicBezTo>
                    <a:pt x="24126326" y="15152"/>
                    <a:pt x="24489639" y="84484"/>
                    <a:pt x="24687378" y="207066"/>
                  </a:cubicBezTo>
                  <a:cubicBezTo>
                    <a:pt x="24838396" y="300683"/>
                    <a:pt x="24871669" y="425358"/>
                    <a:pt x="24862529" y="1132357"/>
                  </a:cubicBezTo>
                  <a:lnTo>
                    <a:pt x="24862529" y="1132375"/>
                  </a:lnTo>
                  <a:cubicBezTo>
                    <a:pt x="24862529" y="2837094"/>
                    <a:pt x="24579532" y="3051192"/>
                    <a:pt x="23932770" y="3079033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solidFill>
                  <a:srgbClr val="C00000"/>
                </a:solidFill>
              </a:endParaRPr>
            </a:p>
          </p:txBody>
        </p:sp>
        <p:sp>
          <p:nvSpPr>
            <p:cNvPr id="15" name="Google Shape;1079;p62"/>
            <p:cNvSpPr txBox="1"/>
            <p:nvPr/>
          </p:nvSpPr>
          <p:spPr>
            <a:xfrm>
              <a:off x="3174314" y="4001454"/>
              <a:ext cx="5279270" cy="608918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2250"/>
                </a:lnSpc>
              </a:pPr>
              <a:r>
                <a:rPr lang="en-US" sz="2867" b="1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2867" b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 2.5 </a:t>
              </a:r>
              <a:r>
                <a:rPr lang="en-US" sz="2867" b="1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(SGK </a:t>
              </a:r>
              <a:r>
                <a:rPr lang="en-US" sz="2867" b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– tr33)</a:t>
              </a:r>
              <a:endParaRPr sz="2867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37472" y="3694768"/>
                <a:ext cx="11470334" cy="2940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US" sz="2667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667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667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2667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667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2667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m:rPr>
                                <m:sty m:val="p"/>
                              </m:rPr>
                              <a:rPr lang="en-US" sz="2667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</m:t>
                    </m:r>
                    <m:r>
                      <m:rPr>
                        <m:sty m:val="p"/>
                      </m:rP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667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.2</m:t>
                    </m:r>
                    <m:r>
                      <m:rPr>
                        <m:sty m:val="p"/>
                      </m:rP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m:rPr>
                        <m:sty m:val="p"/>
                      </m:rP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</m:oMath>
                </a14:m>
                <a:r>
                  <a:rPr lang="en-US" sz="2667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667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US" sz="2667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67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2667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2667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m:rPr>
                                <m:sty m:val="p"/>
                              </m:rPr>
                              <a:rPr lang="en-US" sz="2667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67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n-US" sz="2667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667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2667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+24</m:t>
                    </m:r>
                    <m:r>
                      <m:rPr>
                        <m:sty m:val="p"/>
                      </m:rP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+16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+16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24</m:t>
                    </m:r>
                    <m:r>
                      <m:rPr>
                        <m:sty m:val="p"/>
                      </m:rP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667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=25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+25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67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667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72" y="3694768"/>
                <a:ext cx="11470334" cy="2940549"/>
              </a:xfrm>
              <a:prstGeom prst="rect">
                <a:avLst/>
              </a:prstGeom>
              <a:blipFill>
                <a:blip r:embed="rId5"/>
                <a:stretch>
                  <a:fillRect l="-1010" b="-4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oogle Shape;305;p14"/>
          <p:cNvGrpSpPr/>
          <p:nvPr/>
        </p:nvGrpSpPr>
        <p:grpSpPr>
          <a:xfrm>
            <a:off x="5461121" y="2733040"/>
            <a:ext cx="1348133" cy="797560"/>
            <a:chOff x="7837953" y="804641"/>
            <a:chExt cx="2022200" cy="1289304"/>
          </a:xfrm>
        </p:grpSpPr>
        <p:pic>
          <p:nvPicPr>
            <p:cNvPr id="21" name="Google Shape;306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74522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307;p14"/>
            <p:cNvSpPr txBox="1"/>
            <p:nvPr/>
          </p:nvSpPr>
          <p:spPr>
            <a:xfrm>
              <a:off x="7837953" y="873633"/>
              <a:ext cx="2022200" cy="796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 defTabSz="609630">
                <a:defRPr/>
              </a:pPr>
              <a:r>
                <a:rPr lang="en-US" sz="28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2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73079" y="-606856"/>
            <a:ext cx="2086021" cy="218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6457031">
            <a:off x="9776501" y="4930989"/>
            <a:ext cx="2895198" cy="2743200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4000" y="489177"/>
            <a:ext cx="630492" cy="677948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863600" y="5466080"/>
            <a:ext cx="2032000" cy="1976120"/>
          </a:xfrm>
          <a:prstGeom prst="rect">
            <a:avLst/>
          </a:prstGeom>
        </p:spPr>
      </p:pic>
      <p:grpSp>
        <p:nvGrpSpPr>
          <p:cNvPr id="16" name="Google Shape;1077;p62"/>
          <p:cNvGrpSpPr/>
          <p:nvPr/>
        </p:nvGrpSpPr>
        <p:grpSpPr>
          <a:xfrm>
            <a:off x="3911600" y="533400"/>
            <a:ext cx="4064000" cy="796072"/>
            <a:chOff x="2765949" y="3671223"/>
            <a:chExt cx="6096000" cy="1194108"/>
          </a:xfrm>
        </p:grpSpPr>
        <p:sp>
          <p:nvSpPr>
            <p:cNvPr id="17" name="Google Shape;1078;p62"/>
            <p:cNvSpPr/>
            <p:nvPr/>
          </p:nvSpPr>
          <p:spPr>
            <a:xfrm rot="10800000">
              <a:off x="2765949" y="3671223"/>
              <a:ext cx="6096000" cy="1194108"/>
            </a:xfrm>
            <a:custGeom>
              <a:avLst/>
              <a:gdLst/>
              <a:ahLst/>
              <a:cxnLst/>
              <a:rect l="l" t="t" r="r" b="b"/>
              <a:pathLst>
                <a:path w="24871669" h="3090220" extrusionOk="0">
                  <a:moveTo>
                    <a:pt x="23932770" y="3079033"/>
                  </a:moveTo>
                  <a:cubicBezTo>
                    <a:pt x="23932770" y="3079033"/>
                    <a:pt x="23513018" y="3090220"/>
                    <a:pt x="23050433" y="3087599"/>
                  </a:cubicBezTo>
                  <a:cubicBezTo>
                    <a:pt x="7356299" y="3085436"/>
                    <a:pt x="1057073" y="3077612"/>
                    <a:pt x="1057073" y="3077612"/>
                  </a:cubicBezTo>
                  <a:cubicBezTo>
                    <a:pt x="812931" y="3068778"/>
                    <a:pt x="565145" y="3051797"/>
                    <a:pt x="398404" y="2993619"/>
                  </a:cubicBezTo>
                  <a:cubicBezTo>
                    <a:pt x="120505" y="2896657"/>
                    <a:pt x="0" y="2719129"/>
                    <a:pt x="0" y="1132357"/>
                  </a:cubicBezTo>
                  <a:lnTo>
                    <a:pt x="0" y="1132340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8302351" y="7673"/>
                  </a:cubicBezTo>
                  <a:cubicBezTo>
                    <a:pt x="23294091" y="0"/>
                    <a:pt x="23758018" y="7673"/>
                    <a:pt x="23758018" y="7673"/>
                  </a:cubicBezTo>
                  <a:cubicBezTo>
                    <a:pt x="24126326" y="15152"/>
                    <a:pt x="24489639" y="84484"/>
                    <a:pt x="24687378" y="207066"/>
                  </a:cubicBezTo>
                  <a:cubicBezTo>
                    <a:pt x="24838396" y="300683"/>
                    <a:pt x="24871669" y="425358"/>
                    <a:pt x="24862529" y="1132357"/>
                  </a:cubicBezTo>
                  <a:lnTo>
                    <a:pt x="24862529" y="1132375"/>
                  </a:lnTo>
                  <a:cubicBezTo>
                    <a:pt x="24862529" y="2837094"/>
                    <a:pt x="24579532" y="3051192"/>
                    <a:pt x="23932770" y="3079033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defRPr/>
              </a:pPr>
              <a:endParaRPr sz="120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18" name="Google Shape;1079;p62"/>
            <p:cNvSpPr txBox="1"/>
            <p:nvPr/>
          </p:nvSpPr>
          <p:spPr>
            <a:xfrm>
              <a:off x="3174314" y="4001453"/>
              <a:ext cx="5279270" cy="608918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609630">
                <a:lnSpc>
                  <a:spcPct val="92250"/>
                </a:lnSpc>
                <a:defRPr/>
              </a:pPr>
              <a:r>
                <a:rPr lang="en-US" sz="2867" b="1" err="1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2867" b="1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rPr>
                <a:t> 2.6 </a:t>
              </a:r>
              <a:r>
                <a:rPr lang="en-US" sz="2867" b="1" dirty="0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rPr>
                <a:t>(SGK </a:t>
              </a:r>
              <a:r>
                <a:rPr lang="en-US" sz="2867" b="1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rPr>
                <a:t>– tr33)</a:t>
              </a:r>
              <a:endParaRPr sz="2867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219200" y="1583472"/>
                <a:ext cx="10098754" cy="1376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933">
                    <a:solidFill>
                      <a:srgbClr val="000000"/>
                    </a:solidFill>
                    <a:latin typeface="OpenSans"/>
                  </a:rPr>
                  <a:t>Chứng minh rằng với mọi số tự nhiên n, 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933">
                    <a:solidFill>
                      <a:srgbClr val="000000"/>
                    </a:solidFill>
                    <a:latin typeface="OpenSans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933">
                    <a:solidFill>
                      <a:srgbClr val="000000"/>
                    </a:solidFill>
                    <a:latin typeface="OpenSans"/>
                  </a:rPr>
                  <a:t>chia hết cho 4.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583472"/>
                <a:ext cx="10098754" cy="1376467"/>
              </a:xfrm>
              <a:prstGeom prst="rect">
                <a:avLst/>
              </a:prstGeom>
              <a:blipFill>
                <a:blip r:embed="rId5"/>
                <a:stretch>
                  <a:fillRect l="-1328" b="-1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1582" y="340428"/>
            <a:ext cx="1052745" cy="10057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95181" y="4124697"/>
                <a:ext cx="9296400" cy="1401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667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a:rPr lang="en-US" sz="2667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m:rPr>
                          <m:sty m:val="p"/>
                        </m:rPr>
                        <a:rPr lang="en-US" sz="2667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2667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r>
                        <m:rPr>
                          <m:sty m:val="p"/>
                        </m:rPr>
                        <a:rPr lang="en-US" sz="2667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2667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+4=4</m:t>
                      </m:r>
                      <m:d>
                        <m:d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667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US" sz="2667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4(</m:t>
                    </m:r>
                    <m:r>
                      <m:rPr>
                        <m:sty m:val="p"/>
                      </m:rP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en-US" sz="2667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 hết cho 4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667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2667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67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 hết cho 4.</a:t>
                </a:r>
                <a:endParaRPr lang="en-US" sz="2667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181" y="4124697"/>
                <a:ext cx="9296400" cy="1401409"/>
              </a:xfrm>
              <a:prstGeom prst="rect">
                <a:avLst/>
              </a:prstGeom>
              <a:blipFill>
                <a:blip r:embed="rId7"/>
                <a:stretch>
                  <a:fillRect l="-1246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oogle Shape;305;p14"/>
          <p:cNvGrpSpPr/>
          <p:nvPr/>
        </p:nvGrpSpPr>
        <p:grpSpPr>
          <a:xfrm>
            <a:off x="5269533" y="3122712"/>
            <a:ext cx="1348133" cy="797560"/>
            <a:chOff x="7837953" y="804641"/>
            <a:chExt cx="2022200" cy="1289304"/>
          </a:xfrm>
        </p:grpSpPr>
        <p:pic>
          <p:nvPicPr>
            <p:cNvPr id="19" name="Google Shape;306;p1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974522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307;p14"/>
            <p:cNvSpPr txBox="1"/>
            <p:nvPr/>
          </p:nvSpPr>
          <p:spPr>
            <a:xfrm>
              <a:off x="7837953" y="873633"/>
              <a:ext cx="2022200" cy="796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 defTabSz="609630">
                <a:defRPr/>
              </a:pPr>
              <a:r>
                <a:rPr lang="en-US" sz="28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2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98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659854" y="773979"/>
            <a:ext cx="13715999" cy="914400"/>
            <a:chOff x="-1066801" y="571501"/>
            <a:chExt cx="20573999" cy="1371600"/>
          </a:xfrm>
        </p:grpSpPr>
        <p:sp>
          <p:nvSpPr>
            <p:cNvPr id="14" name="Google Shape;402;p21"/>
            <p:cNvSpPr/>
            <p:nvPr/>
          </p:nvSpPr>
          <p:spPr>
            <a:xfrm rot="10800000">
              <a:off x="-1066801" y="571501"/>
              <a:ext cx="20573999" cy="1371600"/>
            </a:xfrm>
            <a:custGeom>
              <a:avLst/>
              <a:gdLst/>
              <a:ahLst/>
              <a:cxnLst/>
              <a:rect l="l" t="t" r="r" b="b"/>
              <a:pathLst>
                <a:path w="43710120" h="3090220" extrusionOk="0">
                  <a:moveTo>
                    <a:pt x="42771222" y="3079033"/>
                  </a:moveTo>
                  <a:cubicBezTo>
                    <a:pt x="42771222" y="3079033"/>
                    <a:pt x="42351468" y="3090220"/>
                    <a:pt x="41888882" y="3087599"/>
                  </a:cubicBezTo>
                  <a:cubicBezTo>
                    <a:pt x="12430166" y="3085436"/>
                    <a:pt x="1057073" y="3077612"/>
                    <a:pt x="1057073" y="3077612"/>
                  </a:cubicBezTo>
                  <a:cubicBezTo>
                    <a:pt x="812931" y="3068778"/>
                    <a:pt x="565145" y="3051797"/>
                    <a:pt x="398404" y="2993619"/>
                  </a:cubicBezTo>
                  <a:cubicBezTo>
                    <a:pt x="120505" y="2896657"/>
                    <a:pt x="0" y="2719129"/>
                    <a:pt x="0" y="1132357"/>
                  </a:cubicBezTo>
                  <a:lnTo>
                    <a:pt x="0" y="1132340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32999195" y="7673"/>
                  </a:cubicBezTo>
                  <a:cubicBezTo>
                    <a:pt x="42132541" y="0"/>
                    <a:pt x="42596470" y="7673"/>
                    <a:pt x="42596470" y="7673"/>
                  </a:cubicBezTo>
                  <a:cubicBezTo>
                    <a:pt x="42964776" y="15152"/>
                    <a:pt x="43328090" y="84484"/>
                    <a:pt x="43525830" y="207066"/>
                  </a:cubicBezTo>
                  <a:cubicBezTo>
                    <a:pt x="43676847" y="300683"/>
                    <a:pt x="43710120" y="425358"/>
                    <a:pt x="43700979" y="1132357"/>
                  </a:cubicBezTo>
                  <a:lnTo>
                    <a:pt x="43700979" y="1132375"/>
                  </a:lnTo>
                  <a:cubicBezTo>
                    <a:pt x="43700979" y="2837094"/>
                    <a:pt x="43417982" y="3051192"/>
                    <a:pt x="42771222" y="3079033"/>
                  </a:cubicBez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14276" y="826414"/>
              <a:ext cx="4829208" cy="908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30">
                <a:defRPr/>
              </a:pPr>
              <a:r>
                <a:rPr lang="en-US" sz="3334" b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BÀI TẬP THÊM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508000" y="2041465"/>
                <a:ext cx="11125200" cy="3551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fr-FR" sz="2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 minh</a:t>
                </a:r>
                <a:endParaRPr lang="en-US" sz="28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fr-FR" sz="2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fr-FR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fr-FR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fr-FR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biểu thức A viết được dưới dạng tổng các bình phương của hai biểu thức.</a:t>
                </a:r>
                <a:endParaRPr lang="en-US" sz="28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fr-FR" sz="2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Với a, b, c là độ dài cạnh của một tam giác và p là nửa chu vi của tam giác đó.</a:t>
                </a:r>
                <a:endParaRPr lang="en-US" sz="28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2041465"/>
                <a:ext cx="11125200" cy="3551934"/>
              </a:xfrm>
              <a:prstGeom prst="rect">
                <a:avLst/>
              </a:prstGeom>
              <a:blipFill>
                <a:blip r:embed="rId2"/>
                <a:stretch>
                  <a:fillRect l="-1096" r="-1151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948793">
            <a:off x="10366179" y="5735613"/>
            <a:ext cx="1393019" cy="1271130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825356" y="538521"/>
            <a:ext cx="2332389" cy="116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5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48793">
            <a:off x="10329937" y="5794857"/>
            <a:ext cx="1393019" cy="1271130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27451" y="66912"/>
            <a:ext cx="2055715" cy="1025288"/>
          </a:xfrm>
          <a:prstGeom prst="rect">
            <a:avLst/>
          </a:prstGeom>
        </p:spPr>
      </p:pic>
      <p:grpSp>
        <p:nvGrpSpPr>
          <p:cNvPr id="9" name="Google Shape;305;p14"/>
          <p:cNvGrpSpPr/>
          <p:nvPr/>
        </p:nvGrpSpPr>
        <p:grpSpPr>
          <a:xfrm flipH="1">
            <a:off x="355600" y="553284"/>
            <a:ext cx="1009766" cy="795217"/>
            <a:chOff x="7890477" y="787864"/>
            <a:chExt cx="2065961" cy="1377288"/>
          </a:xfrm>
        </p:grpSpPr>
        <p:pic>
          <p:nvPicPr>
            <p:cNvPr id="10" name="Google Shape;306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90477" y="787864"/>
              <a:ext cx="2053447" cy="1377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307;p14"/>
            <p:cNvSpPr txBox="1"/>
            <p:nvPr/>
          </p:nvSpPr>
          <p:spPr>
            <a:xfrm>
              <a:off x="7934238" y="870543"/>
              <a:ext cx="2022200" cy="817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 defTabSz="609630">
                <a:defRPr/>
              </a:pPr>
              <a:r>
                <a:rPr lang="en-US" sz="2667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266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55600" y="1569284"/>
                <a:ext cx="11430000" cy="4198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  <a:defRPr/>
                </a:pPr>
                <a:r>
                  <a:rPr lang="en-US" sz="28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, biểu thức A viết được dưới dạng tổng các bình phương của hai biểu thức</a:t>
                </a:r>
              </a:p>
              <a:p>
                <a:pPr algn="just" defTabSz="609630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+4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e>
                      </m:d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+4(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+6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+9)</m:t>
                      </m:r>
                    </m:oMath>
                  </m:oMathPara>
                </a14:m>
                <a:endParaRPr lang="en-US" sz="28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=10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+40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+25+25</m:t>
                      </m:r>
                    </m:oMath>
                  </m:oMathPara>
                </a14:m>
                <a:endParaRPr lang="en-US" sz="280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+10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+25</m:t>
                          </m:r>
                        </m:e>
                      </m:d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+(9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+30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+25)</m:t>
                      </m:r>
                    </m:oMath>
                  </m:oMathPara>
                </a14:m>
                <a:endParaRPr lang="en-US" sz="28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(đpcm)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1569284"/>
                <a:ext cx="11430000" cy="4198137"/>
              </a:xfrm>
              <a:prstGeom prst="rect">
                <a:avLst/>
              </a:prstGeom>
              <a:blipFill>
                <a:blip r:embed="rId5"/>
                <a:stretch>
                  <a:fillRect l="-1067" r="-1120" b="-3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87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48793">
            <a:off x="10329937" y="5794857"/>
            <a:ext cx="1393019" cy="1271130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27451" y="66912"/>
            <a:ext cx="2055715" cy="1025288"/>
          </a:xfrm>
          <a:prstGeom prst="rect">
            <a:avLst/>
          </a:prstGeom>
        </p:spPr>
      </p:pic>
      <p:grpSp>
        <p:nvGrpSpPr>
          <p:cNvPr id="9" name="Google Shape;305;p14"/>
          <p:cNvGrpSpPr/>
          <p:nvPr/>
        </p:nvGrpSpPr>
        <p:grpSpPr>
          <a:xfrm flipH="1">
            <a:off x="355600" y="553284"/>
            <a:ext cx="1009766" cy="795217"/>
            <a:chOff x="7890477" y="787864"/>
            <a:chExt cx="2065961" cy="1377288"/>
          </a:xfrm>
        </p:grpSpPr>
        <p:pic>
          <p:nvPicPr>
            <p:cNvPr id="10" name="Google Shape;306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90477" y="787864"/>
              <a:ext cx="2053447" cy="1377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307;p14"/>
            <p:cNvSpPr txBox="1"/>
            <p:nvPr/>
          </p:nvSpPr>
          <p:spPr>
            <a:xfrm>
              <a:off x="7934238" y="870543"/>
              <a:ext cx="2022200" cy="817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 defTabSz="609630">
                <a:defRPr/>
              </a:pPr>
              <a:r>
                <a:rPr lang="en-US" sz="2667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266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52401" y="1600200"/>
                <a:ext cx="11982683" cy="4403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800"/>
                  </a:spcBef>
                </a:pP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</m:d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ts val="800"/>
                  </a:spcBef>
                </a:pP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Với a, b, c là độ dài cạnh của một tam giác và p là nửa chu vi của tam giác đó.</a:t>
                </a:r>
              </a:p>
              <a:p>
                <a:pPr algn="just">
                  <a:lnSpc>
                    <a:spcPct val="150000"/>
                  </a:lnSpc>
                  <a:spcBef>
                    <a:spcPts val="800"/>
                  </a:spcBef>
                </a:pP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Ta có: nửa chu vi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800"/>
                  </a:spcBef>
                </a:pP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Phân tích VT ta có:</a:t>
                </a:r>
              </a:p>
              <a:p>
                <a:pPr algn="just">
                  <a:lnSpc>
                    <a:spcPct val="150000"/>
                  </a:lnSpc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VT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</m:d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  <m:sup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  <m:sup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.2</m:t>
                      </m:r>
                      <m:r>
                        <m:rPr>
                          <m:sty m:val="p"/>
                        </m:rP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  <m:sup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8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VT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VP</m:t>
                    </m:r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(đpcm)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1600200"/>
                <a:ext cx="11982683" cy="4403641"/>
              </a:xfrm>
              <a:prstGeom prst="rect">
                <a:avLst/>
              </a:prstGeom>
              <a:blipFill>
                <a:blip r:embed="rId5"/>
                <a:stretch>
                  <a:fillRect l="-966" r="-712" b="-2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38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7566" y="-156755"/>
            <a:ext cx="12505510" cy="7014755"/>
            <a:chOff x="0" y="0"/>
            <a:chExt cx="6345389" cy="35593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45389" cy="3559339"/>
            </a:xfrm>
            <a:custGeom>
              <a:avLst/>
              <a:gdLst/>
              <a:ahLst/>
              <a:cxnLst/>
              <a:rect l="l" t="t" r="r" b="b"/>
              <a:pathLst>
                <a:path w="6345389" h="3559339">
                  <a:moveTo>
                    <a:pt x="0" y="0"/>
                  </a:moveTo>
                  <a:lnTo>
                    <a:pt x="6345389" y="0"/>
                  </a:lnTo>
                  <a:lnTo>
                    <a:pt x="6345389" y="3559339"/>
                  </a:lnTo>
                  <a:lnTo>
                    <a:pt x="0" y="3559339"/>
                  </a:lnTo>
                  <a:close/>
                </a:path>
              </a:pathLst>
            </a:custGeom>
            <a:solidFill>
              <a:srgbClr val="F4DFB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3600" y="5461000"/>
            <a:ext cx="3033952" cy="2969481"/>
          </a:xfrm>
          <a:prstGeom prst="rect">
            <a:avLst/>
          </a:prstGeom>
        </p:spPr>
      </p:pic>
      <p:sp>
        <p:nvSpPr>
          <p:cNvPr id="14" name="Google Shape;1087;p63"/>
          <p:cNvSpPr txBox="1"/>
          <p:nvPr/>
        </p:nvSpPr>
        <p:spPr>
          <a:xfrm>
            <a:off x="2784987" y="714693"/>
            <a:ext cx="6380452" cy="961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2106"/>
              </a:lnSpc>
            </a:pPr>
            <a:r>
              <a:rPr lang="en-US" sz="4400" b="1" dirty="0">
                <a:solidFill>
                  <a:srgbClr val="373E56"/>
                </a:solidFill>
                <a:latin typeface="Arial"/>
                <a:ea typeface="Arial"/>
                <a:cs typeface="Arial"/>
                <a:sym typeface="Arial"/>
              </a:rPr>
              <a:t>HƯỚNG DẪN VỀ NHÀ</a:t>
            </a:r>
            <a:endParaRPr sz="4400" b="1" dirty="0">
              <a:solidFill>
                <a:srgbClr val="373E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097;p63"/>
          <p:cNvGrpSpPr/>
          <p:nvPr/>
        </p:nvGrpSpPr>
        <p:grpSpPr>
          <a:xfrm>
            <a:off x="684274" y="2311400"/>
            <a:ext cx="2964939" cy="2532380"/>
            <a:chOff x="1026411" y="3000040"/>
            <a:chExt cx="4447408" cy="4574994"/>
          </a:xfrm>
        </p:grpSpPr>
        <p:sp>
          <p:nvSpPr>
            <p:cNvPr id="16" name="Google Shape;1098;p63"/>
            <p:cNvSpPr/>
            <p:nvPr/>
          </p:nvSpPr>
          <p:spPr>
            <a:xfrm rot="10800000">
              <a:off x="1026411" y="3000040"/>
              <a:ext cx="4447408" cy="4574994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600"/>
            </a:p>
          </p:txBody>
        </p:sp>
        <p:sp>
          <p:nvSpPr>
            <p:cNvPr id="18" name="Google Shape;1100;p63"/>
            <p:cNvSpPr txBox="1"/>
            <p:nvPr/>
          </p:nvSpPr>
          <p:spPr>
            <a:xfrm>
              <a:off x="1269877" y="4193118"/>
              <a:ext cx="4030938" cy="2279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Ôn</a:t>
              </a:r>
              <a:r>
                <a:rPr lang="en-US" sz="2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tập</a:t>
              </a:r>
              <a:r>
                <a:rPr lang="en-US" sz="2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kiến</a:t>
              </a:r>
              <a:r>
                <a:rPr lang="en-US" sz="2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thức</a:t>
              </a:r>
              <a:r>
                <a:rPr lang="en-US" sz="2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0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đã</a:t>
              </a:r>
              <a:r>
                <a:rPr lang="en-US" sz="2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học.</a:t>
              </a:r>
              <a:endParaRPr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101;p63"/>
          <p:cNvGrpSpPr/>
          <p:nvPr/>
        </p:nvGrpSpPr>
        <p:grpSpPr>
          <a:xfrm>
            <a:off x="4343030" y="2311401"/>
            <a:ext cx="3198505" cy="2532380"/>
            <a:chOff x="6899689" y="2868931"/>
            <a:chExt cx="4797758" cy="3798570"/>
          </a:xfrm>
        </p:grpSpPr>
        <p:sp>
          <p:nvSpPr>
            <p:cNvPr id="20" name="Google Shape;1102;p63"/>
            <p:cNvSpPr/>
            <p:nvPr/>
          </p:nvSpPr>
          <p:spPr>
            <a:xfrm rot="10800000">
              <a:off x="6899689" y="2868931"/>
              <a:ext cx="4797758" cy="3798570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600"/>
            </a:p>
          </p:txBody>
        </p:sp>
        <p:sp>
          <p:nvSpPr>
            <p:cNvPr id="22" name="Google Shape;1104;p63"/>
            <p:cNvSpPr txBox="1"/>
            <p:nvPr/>
          </p:nvSpPr>
          <p:spPr>
            <a:xfrm>
              <a:off x="7014544" y="3859530"/>
              <a:ext cx="4632564" cy="18927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Hoàn</a:t>
              </a:r>
              <a:r>
                <a:rPr lang="en-US" sz="2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thành</a:t>
              </a:r>
              <a:r>
                <a:rPr lang="en-US" sz="2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2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tập</a:t>
              </a:r>
              <a:r>
                <a:rPr lang="en-US" sz="2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0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trong</a:t>
              </a:r>
              <a:r>
                <a:rPr lang="en-US" sz="2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SBT.</a:t>
              </a:r>
              <a:endParaRPr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1105;p63"/>
          <p:cNvGrpSpPr/>
          <p:nvPr/>
        </p:nvGrpSpPr>
        <p:grpSpPr>
          <a:xfrm>
            <a:off x="8175533" y="2311400"/>
            <a:ext cx="3305269" cy="2543852"/>
            <a:chOff x="12263298" y="2989232"/>
            <a:chExt cx="4957903" cy="4585801"/>
          </a:xfrm>
        </p:grpSpPr>
        <p:sp>
          <p:nvSpPr>
            <p:cNvPr id="24" name="Google Shape;1106;p63"/>
            <p:cNvSpPr/>
            <p:nvPr/>
          </p:nvSpPr>
          <p:spPr>
            <a:xfrm rot="10800000">
              <a:off x="12263298" y="3009914"/>
              <a:ext cx="4957847" cy="4565119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6" name="Google Shape;1108;p63"/>
            <p:cNvSpPr txBox="1"/>
            <p:nvPr/>
          </p:nvSpPr>
          <p:spPr>
            <a:xfrm>
              <a:off x="12263354" y="2989232"/>
              <a:ext cx="4957847" cy="44385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Đọc</a:t>
              </a:r>
              <a:r>
                <a:rPr lang="en-US" sz="2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trước</a:t>
              </a:r>
              <a:r>
                <a:rPr lang="en-US" sz="2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2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sau</a:t>
              </a:r>
              <a:endParaRPr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vi-VN" sz="2600" b="1">
                  <a:ea typeface="Times New Roman" panose="02020603050405020304" pitchFamily="18" charset="0"/>
                </a:rPr>
                <a:t>Bài 7. Lập phương của một tổng hay một hiệu</a:t>
              </a:r>
              <a:r>
                <a:rPr lang="en-US" sz="2600" b="1">
                  <a:ea typeface="Times New Roman" panose="02020603050405020304" pitchFamily="18" charset="0"/>
                </a:rPr>
                <a:t>.</a:t>
              </a:r>
              <a:endParaRPr sz="2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-1574800" y="0"/>
            <a:ext cx="2610694" cy="1403684"/>
          </a:xfrm>
          <a:prstGeom prst="rect">
            <a:avLst/>
          </a:prstGeom>
        </p:spPr>
      </p:pic>
      <p:pic>
        <p:nvPicPr>
          <p:cNvPr id="28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800000">
            <a:off x="-517100" y="5355194"/>
            <a:ext cx="2070661" cy="1961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58BE8FE-9006-47D7-65A3-C81594FFD5F2}"/>
              </a:ext>
            </a:extLst>
          </p:cNvPr>
          <p:cNvSpPr/>
          <p:nvPr/>
        </p:nvSpPr>
        <p:spPr>
          <a:xfrm>
            <a:off x="4118437" y="2480632"/>
            <a:ext cx="1098378" cy="587801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6B0DD8EF-CA50-29F4-D503-BF6D806539A6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30FC3283-37B8-EC54-7546-DB178C943FC1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</p:sp>
      </p:grpSp>
      <p:pic>
        <p:nvPicPr>
          <p:cNvPr id="4" name="Picture 8">
            <a:extLst>
              <a:ext uri="{FF2B5EF4-FFF2-40B4-BE49-F238E27FC236}">
                <a16:creationId xmlns:a16="http://schemas.microsoft.com/office/drawing/2014/main" id="{EBDBFF36-C3B1-8969-088D-83A5B3D1C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pic>
        <p:nvPicPr>
          <p:cNvPr id="14" name="Picture 19">
            <a:extLst>
              <a:ext uri="{FF2B5EF4-FFF2-40B4-BE49-F238E27FC236}">
                <a16:creationId xmlns:a16="http://schemas.microsoft.com/office/drawing/2014/main" id="{C81B1E09-8E06-0F35-3198-E62AD89EC0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5825036"/>
            <a:ext cx="1076004" cy="10329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853309-8321-938C-933D-77AAEF5DFFE3}"/>
              </a:ext>
            </a:extLst>
          </p:cNvPr>
          <p:cNvSpPr txBox="1"/>
          <p:nvPr/>
        </p:nvSpPr>
        <p:spPr>
          <a:xfrm>
            <a:off x="1348521" y="1596372"/>
            <a:ext cx="43685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Thực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hiện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phép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tính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(a + b).(a + b).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DA1A1EA-C546-8264-593E-57104E0D6E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248672" y="1490156"/>
            <a:ext cx="159324" cy="21243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AF29F6C-3F00-FA38-9921-171CDD5DF888}"/>
              </a:ext>
            </a:extLst>
          </p:cNvPr>
          <p:cNvSpPr txBox="1"/>
          <p:nvPr/>
        </p:nvSpPr>
        <p:spPr>
          <a:xfrm>
            <a:off x="1977847" y="2559091"/>
            <a:ext cx="22846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(a + b).(a + b)  =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7AD954-F586-4941-6A7F-B6573F8A40CD}"/>
              </a:ext>
            </a:extLst>
          </p:cNvPr>
          <p:cNvSpPr txBox="1"/>
          <p:nvPr/>
        </p:nvSpPr>
        <p:spPr>
          <a:xfrm>
            <a:off x="4118437" y="2559090"/>
            <a:ext cx="1098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(a + b)</a:t>
            </a:r>
            <a:r>
              <a:rPr kumimoji="0" lang="en-US" sz="220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2</a:t>
            </a:r>
            <a:endParaRPr kumimoji="0" lang="en-US" sz="2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2BA5B2-2E85-4875-A247-43EDA06EA46C}"/>
              </a:ext>
            </a:extLst>
          </p:cNvPr>
          <p:cNvSpPr txBox="1"/>
          <p:nvPr/>
        </p:nvSpPr>
        <p:spPr>
          <a:xfrm>
            <a:off x="1348521" y="633654"/>
            <a:ext cx="4950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3. BÌNH PH</a:t>
            </a:r>
            <a:r>
              <a:rPr lang="vi-VN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Ư</a:t>
            </a:r>
            <a:r>
              <a:rPr lang="en-US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ƠNG CỦA MỘT TỔNG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4820A5-08AE-401D-B1E9-B59087031700}"/>
              </a:ext>
            </a:extLst>
          </p:cNvPr>
          <p:cNvSpPr txBox="1"/>
          <p:nvPr/>
        </p:nvSpPr>
        <p:spPr>
          <a:xfrm>
            <a:off x="5139172" y="128458"/>
            <a:ext cx="7052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89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BÀI 6. HIỆU HAI BÌNH PHƯƠNG. BÌNH PHƯƠNG CỦA MỘT TỔNG, MỘT HIỆU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5B7C5E79-1DDD-93BA-B316-55AC74DF3AE9}"/>
              </a:ext>
            </a:extLst>
          </p:cNvPr>
          <p:cNvSpPr/>
          <p:nvPr/>
        </p:nvSpPr>
        <p:spPr>
          <a:xfrm>
            <a:off x="8562473" y="2479954"/>
            <a:ext cx="1819777" cy="587801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09051BD3-C428-4BD7-81E3-27BE941D7CB1}"/>
              </a:ext>
            </a:extLst>
          </p:cNvPr>
          <p:cNvSpPr txBox="1"/>
          <p:nvPr/>
        </p:nvSpPr>
        <p:spPr>
          <a:xfrm>
            <a:off x="6472935" y="2558412"/>
            <a:ext cx="40302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(a + b).(a + b)  = a</a:t>
            </a:r>
            <a:r>
              <a:rPr kumimoji="0" lang="en-US" sz="220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2</a:t>
            </a:r>
            <a:r>
              <a:rPr kumimoji="0" lang="en-US" sz="22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 + 2ab + b</a:t>
            </a:r>
            <a:r>
              <a:rPr kumimoji="0" lang="en-US" sz="220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2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</a:p>
        </p:txBody>
      </p:sp>
      <p:sp>
        <p:nvSpPr>
          <p:cNvPr id="7" name="Left Brace 29">
            <a:extLst>
              <a:ext uri="{FF2B5EF4-FFF2-40B4-BE49-F238E27FC236}">
                <a16:creationId xmlns:a16="http://schemas.microsoft.com/office/drawing/2014/main" id="{C23D6DBB-F593-F72D-013A-FD11D8B8DBDC}"/>
              </a:ext>
            </a:extLst>
          </p:cNvPr>
          <p:cNvSpPr/>
          <p:nvPr/>
        </p:nvSpPr>
        <p:spPr>
          <a:xfrm rot="16200000">
            <a:off x="7121288" y="332380"/>
            <a:ext cx="251451" cy="5969133"/>
          </a:xfrm>
          <a:prstGeom prst="leftBrace">
            <a:avLst>
              <a:gd name="adj1" fmla="val 345572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8" name="TextBox 34">
            <a:extLst>
              <a:ext uri="{FF2B5EF4-FFF2-40B4-BE49-F238E27FC236}">
                <a16:creationId xmlns:a16="http://schemas.microsoft.com/office/drawing/2014/main" id="{59C41DD9-133F-9192-11F5-86B08C3F6FAC}"/>
              </a:ext>
            </a:extLst>
          </p:cNvPr>
          <p:cNvSpPr txBox="1"/>
          <p:nvPr/>
        </p:nvSpPr>
        <p:spPr>
          <a:xfrm>
            <a:off x="4492744" y="4404712"/>
            <a:ext cx="3206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(a + b)</a:t>
            </a:r>
            <a:r>
              <a:rPr lang="en-US" sz="2200" baseline="300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2 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=  a</a:t>
            </a:r>
            <a:r>
              <a:rPr lang="en-US" sz="2200" baseline="300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 + 2ab + b</a:t>
            </a:r>
            <a:r>
              <a:rPr lang="en-US" sz="2200" baseline="300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  </a:t>
            </a:r>
            <a:endParaRPr kumimoji="0" lang="en-US" sz="2200" u="none" strike="noStrike" kern="1200" cap="none" spc="0" normalizeH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cxnSp>
        <p:nvCxnSpPr>
          <p:cNvPr id="9" name="Straight Arrow Connector 36">
            <a:extLst>
              <a:ext uri="{FF2B5EF4-FFF2-40B4-BE49-F238E27FC236}">
                <a16:creationId xmlns:a16="http://schemas.microsoft.com/office/drawing/2014/main" id="{E7EA2E1E-ED56-1B5D-E8EB-E40FEE76BC22}"/>
              </a:ext>
            </a:extLst>
          </p:cNvPr>
          <p:cNvCxnSpPr>
            <a:cxnSpLocks/>
          </p:cNvCxnSpPr>
          <p:nvPr/>
        </p:nvCxnSpPr>
        <p:spPr>
          <a:xfrm flipH="1">
            <a:off x="6299300" y="3495369"/>
            <a:ext cx="947483" cy="7794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12639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22415" y="947403"/>
            <a:ext cx="10547169" cy="6159021"/>
            <a:chOff x="0" y="0"/>
            <a:chExt cx="13836260" cy="8079687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016187"/>
            </a:xfrm>
            <a:custGeom>
              <a:avLst/>
              <a:gdLst/>
              <a:ahLst/>
              <a:cxnLst/>
              <a:rect l="l" t="t" r="r" b="b"/>
              <a:pathLst>
                <a:path w="13772759" h="8016187">
                  <a:moveTo>
                    <a:pt x="13680050" y="8016187"/>
                  </a:moveTo>
                  <a:lnTo>
                    <a:pt x="92710" y="8016187"/>
                  </a:lnTo>
                  <a:cubicBezTo>
                    <a:pt x="41910" y="8016187"/>
                    <a:pt x="0" y="7974277"/>
                    <a:pt x="0" y="792347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922206"/>
                  </a:lnTo>
                  <a:cubicBezTo>
                    <a:pt x="13772759" y="7974277"/>
                    <a:pt x="13730850" y="8016187"/>
                    <a:pt x="13680050" y="801618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079687"/>
            </a:xfrm>
            <a:custGeom>
              <a:avLst/>
              <a:gdLst/>
              <a:ahLst/>
              <a:cxnLst/>
              <a:rect l="l" t="t" r="r" b="b"/>
              <a:pathLst>
                <a:path w="13836259" h="8079687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955227"/>
                  </a:lnTo>
                  <a:cubicBezTo>
                    <a:pt x="13776570" y="7990787"/>
                    <a:pt x="13747359" y="8019997"/>
                    <a:pt x="13711800" y="8019997"/>
                  </a:cubicBezTo>
                  <a:lnTo>
                    <a:pt x="124460" y="8019997"/>
                  </a:lnTo>
                  <a:cubicBezTo>
                    <a:pt x="88900" y="8019997"/>
                    <a:pt x="59690" y="7990787"/>
                    <a:pt x="59690" y="79552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55227"/>
                  </a:lnTo>
                  <a:cubicBezTo>
                    <a:pt x="0" y="8023807"/>
                    <a:pt x="55880" y="8079687"/>
                    <a:pt x="124460" y="8079687"/>
                  </a:cubicBezTo>
                  <a:lnTo>
                    <a:pt x="13711800" y="8079687"/>
                  </a:lnTo>
                  <a:cubicBezTo>
                    <a:pt x="13780379" y="8079687"/>
                    <a:pt x="13836259" y="8023807"/>
                    <a:pt x="13836259" y="7955227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871" y="37144"/>
            <a:ext cx="2898908" cy="27776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213" y="5291481"/>
            <a:ext cx="1903345" cy="16057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94DB35-CB97-431A-8104-AF310B6FA15A}"/>
              </a:ext>
            </a:extLst>
          </p:cNvPr>
          <p:cNvSpPr txBox="1"/>
          <p:nvPr/>
        </p:nvSpPr>
        <p:spPr>
          <a:xfrm>
            <a:off x="3130279" y="3136612"/>
            <a:ext cx="6219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spc="89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Cảm</a:t>
            </a:r>
            <a:r>
              <a:rPr lang="en-US" sz="3200" b="1" i="1" spc="89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vi-VN" sz="3200" b="1" i="1" spc="89" dirty="0">
                <a:solidFill>
                  <a:srgbClr val="C00000"/>
                </a:solidFill>
                <a:latin typeface="Palatino Linotype" panose="02040502050505030304" pitchFamily="18" charset="0"/>
              </a:rPr>
              <a:t>ơ</a:t>
            </a:r>
            <a:r>
              <a:rPr lang="en-US" sz="3200" b="1" i="1" spc="89" dirty="0">
                <a:solidFill>
                  <a:srgbClr val="C00000"/>
                </a:solidFill>
                <a:latin typeface="Palatino Linotype" panose="02040502050505030304" pitchFamily="18" charset="0"/>
              </a:rPr>
              <a:t>n </a:t>
            </a:r>
            <a:r>
              <a:rPr lang="en-US" sz="3200" b="1" i="1" spc="89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sự</a:t>
            </a:r>
            <a:r>
              <a:rPr lang="en-US" sz="3200" b="1" i="1" spc="89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i="1" spc="89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theo</a:t>
            </a:r>
            <a:r>
              <a:rPr lang="en-US" sz="3200" b="1" i="1" spc="89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i="1" spc="89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dõi</a:t>
            </a:r>
            <a:r>
              <a:rPr lang="en-US" sz="3200" b="1" i="1" spc="89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i="1" spc="89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của</a:t>
            </a:r>
            <a:r>
              <a:rPr lang="en-US" sz="3200" b="1" i="1" spc="89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i="1" spc="89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các</a:t>
            </a:r>
            <a:r>
              <a:rPr lang="en-US" sz="3200" b="1" i="1" spc="89" dirty="0">
                <a:solidFill>
                  <a:srgbClr val="C00000"/>
                </a:solidFill>
                <a:latin typeface="Palatino Linotype" panose="02040502050505030304" pitchFamily="18" charset="0"/>
              </a:rPr>
              <a:t> con</a:t>
            </a:r>
            <a:endParaRPr lang="en-US" sz="2400" b="1" i="1" spc="89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A1D7D6-C62F-4D60-863D-FB9D825107D8}"/>
              </a:ext>
            </a:extLst>
          </p:cNvPr>
          <p:cNvSpPr txBox="1"/>
          <p:nvPr/>
        </p:nvSpPr>
        <p:spPr>
          <a:xfrm>
            <a:off x="1158711" y="3848911"/>
            <a:ext cx="10210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spc="89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Hẹn</a:t>
            </a:r>
            <a:r>
              <a:rPr lang="en-US" sz="3600" b="1" i="1" spc="89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600" b="1" i="1" spc="89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gặp</a:t>
            </a:r>
            <a:r>
              <a:rPr lang="en-US" sz="3600" b="1" i="1" spc="89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600" b="1" i="1" spc="89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lại</a:t>
            </a:r>
            <a:r>
              <a:rPr lang="en-US" sz="3600" b="1" i="1" spc="89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600" b="1" i="1" spc="89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các</a:t>
            </a:r>
            <a:r>
              <a:rPr lang="en-US" sz="3600" b="1" i="1" spc="89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con </a:t>
            </a:r>
            <a:r>
              <a:rPr lang="en-US" sz="3600" b="1" i="1" spc="89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trong</a:t>
            </a:r>
            <a:r>
              <a:rPr lang="en-US" sz="3600" b="1" i="1" spc="89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600" b="1" i="1" spc="89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các</a:t>
            </a:r>
            <a:r>
              <a:rPr lang="en-US" sz="3600" b="1" i="1" spc="89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600" b="1" i="1" spc="89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giờ</a:t>
            </a:r>
            <a:r>
              <a:rPr lang="en-US" sz="3600" b="1" i="1" spc="89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600" b="1" i="1" spc="89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học</a:t>
            </a:r>
            <a:r>
              <a:rPr lang="en-US" sz="3600" b="1" i="1" spc="89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600" b="1" i="1" spc="89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tiếp</a:t>
            </a:r>
            <a:r>
              <a:rPr lang="en-US" sz="3600" b="1" i="1" spc="89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600" b="1" i="1" spc="89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theo</a:t>
            </a:r>
            <a:endParaRPr lang="en-US" sz="2800" b="1" i="1" spc="89" dirty="0">
              <a:solidFill>
                <a:schemeClr val="accent5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4325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10C19EE-1A48-430C-08F6-3F32A49A6C62}"/>
              </a:ext>
            </a:extLst>
          </p:cNvPr>
          <p:cNvSpPr/>
          <p:nvPr/>
        </p:nvSpPr>
        <p:spPr>
          <a:xfrm>
            <a:off x="3274304" y="4000011"/>
            <a:ext cx="528661" cy="430886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9257517-ACA9-4A5D-8D4F-E318E87623BA}"/>
              </a:ext>
            </a:extLst>
          </p:cNvPr>
          <p:cNvSpPr/>
          <p:nvPr/>
        </p:nvSpPr>
        <p:spPr>
          <a:xfrm>
            <a:off x="4067182" y="4000011"/>
            <a:ext cx="200025" cy="430886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6B0DD8EF-CA50-29F4-D503-BF6D806539A6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30FC3283-37B8-EC54-7546-DB178C943FC1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</p:sp>
      </p:grpSp>
      <p:pic>
        <p:nvPicPr>
          <p:cNvPr id="4" name="Picture 8">
            <a:extLst>
              <a:ext uri="{FF2B5EF4-FFF2-40B4-BE49-F238E27FC236}">
                <a16:creationId xmlns:a16="http://schemas.microsoft.com/office/drawing/2014/main" id="{EBDBFF36-C3B1-8969-088D-83A5B3D1C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606AFE-BCEE-3916-6622-BAAEA040E78A}"/>
              </a:ext>
            </a:extLst>
          </p:cNvPr>
          <p:cNvSpPr/>
          <p:nvPr/>
        </p:nvSpPr>
        <p:spPr>
          <a:xfrm>
            <a:off x="361950" y="2014434"/>
            <a:ext cx="11553825" cy="12275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30494E-1C55-1565-EEFA-3404F9F21198}"/>
              </a:ext>
            </a:extLst>
          </p:cNvPr>
          <p:cNvSpPr/>
          <p:nvPr/>
        </p:nvSpPr>
        <p:spPr>
          <a:xfrm>
            <a:off x="893156" y="1711009"/>
            <a:ext cx="1476664" cy="587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26208-5635-5FB1-105F-E9944C37AE16}"/>
              </a:ext>
            </a:extLst>
          </p:cNvPr>
          <p:cNvSpPr txBox="1"/>
          <p:nvPr/>
        </p:nvSpPr>
        <p:spPr>
          <a:xfrm>
            <a:off x="1145696" y="1766888"/>
            <a:ext cx="1152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Kết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luận</a:t>
            </a:r>
            <a:endParaRPr lang="en-US" sz="2200" dirty="0">
              <a:solidFill>
                <a:srgbClr val="002060"/>
              </a:solidFill>
              <a:latin typeface="#9Slide03 SFU Futura_12" panose="000004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9DFAD-301B-5159-D52D-ED368AD21B9F}"/>
              </a:ext>
            </a:extLst>
          </p:cNvPr>
          <p:cNvSpPr txBox="1"/>
          <p:nvPr/>
        </p:nvSpPr>
        <p:spPr>
          <a:xfrm>
            <a:off x="1118958" y="2236303"/>
            <a:ext cx="45801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#9Slide03 SFU Futura_12" panose="00000400000000000000" pitchFamily="2" charset="0"/>
              </a:rPr>
              <a:t>Với</a:t>
            </a:r>
            <a:r>
              <a:rPr lang="en-US" sz="2200" dirty="0">
                <a:latin typeface="#9Slide03 SFU Futura_12" panose="00000400000000000000" pitchFamily="2" charset="0"/>
              </a:rPr>
              <a:t> A, B </a:t>
            </a:r>
            <a:r>
              <a:rPr lang="en-US" sz="2200" dirty="0" err="1">
                <a:latin typeface="#9Slide03 SFU Futura_12" panose="00000400000000000000" pitchFamily="2" charset="0"/>
              </a:rPr>
              <a:t>là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hai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biểu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tùy</a:t>
            </a:r>
            <a:r>
              <a:rPr lang="en-US" sz="2200" dirty="0">
                <a:latin typeface="#9Slide03 SFU Futura_12" panose="00000400000000000000" pitchFamily="2" charset="0"/>
              </a:rPr>
              <a:t> ý, ta </a:t>
            </a:r>
            <a:r>
              <a:rPr lang="en-US" sz="2200" dirty="0" err="1">
                <a:latin typeface="#9Slide03 SFU Futura_12" panose="00000400000000000000" pitchFamily="2" charset="0"/>
              </a:rPr>
              <a:t>có</a:t>
            </a:r>
            <a:r>
              <a:rPr lang="en-US" sz="2200" dirty="0">
                <a:latin typeface="#9Slide03 SFU Futura_12" panose="00000400000000000000" pitchFamily="2" charset="0"/>
              </a:rPr>
              <a:t>: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B588365-7C64-B01B-5AD2-9ED9CE133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8839" y="1887248"/>
            <a:ext cx="238986" cy="212432"/>
          </a:xfrm>
          <a:prstGeom prst="rect">
            <a:avLst/>
          </a:prstGeom>
        </p:spPr>
      </p:pic>
      <p:pic>
        <p:nvPicPr>
          <p:cNvPr id="14" name="Picture 19">
            <a:extLst>
              <a:ext uri="{FF2B5EF4-FFF2-40B4-BE49-F238E27FC236}">
                <a16:creationId xmlns:a16="http://schemas.microsoft.com/office/drawing/2014/main" id="{C508FA2E-B575-1E71-6525-3908B4269E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5825036"/>
            <a:ext cx="1076004" cy="103296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366F63F-DD6D-D780-6B41-ADC00C010D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8839" y="3577083"/>
            <a:ext cx="185878" cy="2124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4F7B66E-D3CE-0A89-9A8C-94EC39B02660}"/>
              </a:ext>
            </a:extLst>
          </p:cNvPr>
          <p:cNvSpPr txBox="1"/>
          <p:nvPr/>
        </p:nvSpPr>
        <p:spPr>
          <a:xfrm>
            <a:off x="1118958" y="3463888"/>
            <a:ext cx="821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Ví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dụ</a:t>
            </a:r>
            <a:endParaRPr lang="en-US" sz="2200" dirty="0">
              <a:solidFill>
                <a:srgbClr val="002060"/>
              </a:solidFill>
              <a:latin typeface="#9Slide03 SFU Futura_12" panose="000004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977F25-66BD-6289-AEB3-C9717B8B150D}"/>
              </a:ext>
            </a:extLst>
          </p:cNvPr>
          <p:cNvSpPr txBox="1"/>
          <p:nvPr/>
        </p:nvSpPr>
        <p:spPr>
          <a:xfrm>
            <a:off x="2028080" y="3463887"/>
            <a:ext cx="15087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#9Slide03 SFU Futura_12" panose="00000400000000000000" pitchFamily="2" charset="0"/>
              </a:rPr>
              <a:t>Tính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nhanh</a:t>
            </a:r>
            <a:endParaRPr lang="en-US" sz="2200" dirty="0">
              <a:latin typeface="#9Slide03 SFU Futura_12" panose="000004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E3CB70-883C-08C7-9A55-6E8D9CD1A80D}"/>
              </a:ext>
            </a:extLst>
          </p:cNvPr>
          <p:cNvSpPr txBox="1"/>
          <p:nvPr/>
        </p:nvSpPr>
        <p:spPr>
          <a:xfrm>
            <a:off x="2028080" y="4006695"/>
            <a:ext cx="29370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101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 =  (100 + 1)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 =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298523-5AF9-4B63-FC07-60948B81FCBA}"/>
              </a:ext>
            </a:extLst>
          </p:cNvPr>
          <p:cNvSpPr txBox="1"/>
          <p:nvPr/>
        </p:nvSpPr>
        <p:spPr>
          <a:xfrm>
            <a:off x="4789348" y="4006694"/>
            <a:ext cx="2719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100</a:t>
            </a:r>
            <a:r>
              <a:rPr lang="en-US" sz="2200" baseline="30000" dirty="0">
                <a:latin typeface="#9Slide03 SFU Futura_12" panose="00000400000000000000" pitchFamily="2" charset="0"/>
              </a:rPr>
              <a:t>2  </a:t>
            </a:r>
            <a:r>
              <a:rPr lang="en-US" sz="2200" dirty="0">
                <a:latin typeface="#9Slide03 SFU Futura_12" panose="00000400000000000000" pitchFamily="2" charset="0"/>
              </a:rPr>
              <a:t>+ 2.100.1 + 1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endParaRPr lang="en-US" sz="2200" dirty="0">
              <a:latin typeface="#9Slide03 SFU Futura_12" panose="000004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B4425C-F8B8-1B53-AE14-8A1885EBF672}"/>
              </a:ext>
            </a:extLst>
          </p:cNvPr>
          <p:cNvSpPr/>
          <p:nvPr/>
        </p:nvSpPr>
        <p:spPr>
          <a:xfrm>
            <a:off x="4829078" y="2734048"/>
            <a:ext cx="238222" cy="420389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2311948-2BDA-8C89-B126-E2ED6DD02E50}"/>
              </a:ext>
            </a:extLst>
          </p:cNvPr>
          <p:cNvSpPr/>
          <p:nvPr/>
        </p:nvSpPr>
        <p:spPr>
          <a:xfrm>
            <a:off x="5314235" y="2734048"/>
            <a:ext cx="238221" cy="420388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086FBE-1DCC-019C-D2CC-322672D14A4B}"/>
              </a:ext>
            </a:extLst>
          </p:cNvPr>
          <p:cNvSpPr txBox="1"/>
          <p:nvPr/>
        </p:nvSpPr>
        <p:spPr>
          <a:xfrm>
            <a:off x="4670150" y="2723551"/>
            <a:ext cx="34403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(A + B</a:t>
            </a:r>
            <a:r>
              <a:rPr lang="en-US" sz="1100" dirty="0">
                <a:latin typeface="#9Slide03 SFU Futura_12" panose="00000400000000000000" pitchFamily="2" charset="0"/>
              </a:rPr>
              <a:t> </a:t>
            </a:r>
            <a:r>
              <a:rPr lang="en-US" sz="2200" dirty="0">
                <a:latin typeface="#9Slide03 SFU Futura_12" panose="00000400000000000000" pitchFamily="2" charset="0"/>
              </a:rPr>
              <a:t>)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 =  A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+ 2AB + B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endParaRPr lang="en-US" sz="2200" dirty="0">
              <a:latin typeface="#9Slide03 SFU Futura_12" panose="000004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B1F7F0-68B2-206E-7B6E-834A4AFF76DA}"/>
              </a:ext>
            </a:extLst>
          </p:cNvPr>
          <p:cNvSpPr txBox="1"/>
          <p:nvPr/>
        </p:nvSpPr>
        <p:spPr>
          <a:xfrm>
            <a:off x="4523433" y="4549502"/>
            <a:ext cx="2719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=  10 000 + 200 + 1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904972B-A3EA-79BE-A0B2-78B9C62F64BB}"/>
              </a:ext>
            </a:extLst>
          </p:cNvPr>
          <p:cNvSpPr txBox="1"/>
          <p:nvPr/>
        </p:nvSpPr>
        <p:spPr>
          <a:xfrm>
            <a:off x="7192658" y="4549502"/>
            <a:ext cx="14927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=  10 201.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EFA14A5-BA8F-4919-63A1-5D746A3AEAF4}"/>
              </a:ext>
            </a:extLst>
          </p:cNvPr>
          <p:cNvSpPr txBox="1"/>
          <p:nvPr/>
        </p:nvSpPr>
        <p:spPr>
          <a:xfrm>
            <a:off x="1488028" y="5620940"/>
            <a:ext cx="63642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Khai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triển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(A + B)</a:t>
            </a:r>
            <a:r>
              <a:rPr lang="en-US" sz="2200" baseline="300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2 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ta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được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biểu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A</a:t>
            </a:r>
            <a:r>
              <a:rPr lang="en-US" sz="2200" baseline="300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+ 2AB + B</a:t>
            </a:r>
            <a:r>
              <a:rPr lang="en-US" sz="2200" baseline="300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9B3AD9-AF62-84FA-A1CB-4C70C9EB6323}"/>
              </a:ext>
            </a:extLst>
          </p:cNvPr>
          <p:cNvSpPr txBox="1"/>
          <p:nvPr/>
        </p:nvSpPr>
        <p:spPr>
          <a:xfrm>
            <a:off x="1348521" y="633654"/>
            <a:ext cx="4950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3. BÌNH PH</a:t>
            </a:r>
            <a:r>
              <a:rPr lang="vi-VN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Ư</a:t>
            </a:r>
            <a:r>
              <a:rPr lang="en-US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ƠNG CỦA MỘT TỔNG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983C8-07CB-C4B5-A03A-F2F3B6DD82AF}"/>
              </a:ext>
            </a:extLst>
          </p:cNvPr>
          <p:cNvSpPr txBox="1"/>
          <p:nvPr/>
        </p:nvSpPr>
        <p:spPr>
          <a:xfrm>
            <a:off x="5139172" y="128458"/>
            <a:ext cx="7052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89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BÀI 6. HIỆU HAI BÌNH PHƯƠNG. BÌNH PHƯƠNG CỦA MỘT TỔNG, MỘT HIỆU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825A9B-19DA-3FAA-CF9A-B7FA01719985}"/>
              </a:ext>
            </a:extLst>
          </p:cNvPr>
          <p:cNvSpPr/>
          <p:nvPr/>
        </p:nvSpPr>
        <p:spPr>
          <a:xfrm>
            <a:off x="1261054" y="5941240"/>
            <a:ext cx="257175" cy="2097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F88117-3D0E-DC2F-2A06-92C7205669A3}"/>
              </a:ext>
            </a:extLst>
          </p:cNvPr>
          <p:cNvSpPr/>
          <p:nvPr/>
        </p:nvSpPr>
        <p:spPr>
          <a:xfrm>
            <a:off x="1118958" y="6186907"/>
            <a:ext cx="142096" cy="11589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47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5" grpId="0" animBg="1"/>
      <p:bldP spid="7" grpId="0"/>
      <p:bldP spid="10" grpId="0"/>
      <p:bldP spid="17" grpId="0"/>
      <p:bldP spid="22" grpId="0"/>
      <p:bldP spid="28" grpId="0"/>
      <p:bldP spid="29" grpId="0"/>
      <p:bldP spid="36" grpId="0" animBg="1"/>
      <p:bldP spid="37" grpId="0" animBg="1"/>
      <p:bldP spid="15" grpId="0"/>
      <p:bldP spid="40" grpId="0"/>
      <p:bldP spid="41" grpId="0"/>
      <p:bldP spid="42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>
            <a:extLst>
              <a:ext uri="{FF2B5EF4-FFF2-40B4-BE49-F238E27FC236}">
                <a16:creationId xmlns:a16="http://schemas.microsoft.com/office/drawing/2014/main" id="{C508FA2E-B575-1E71-6525-3908B4269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5825036"/>
            <a:ext cx="1076004" cy="10329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A9652C-5B48-74EA-0B4D-FD5579F18A24}"/>
              </a:ext>
            </a:extLst>
          </p:cNvPr>
          <p:cNvSpPr txBox="1"/>
          <p:nvPr/>
        </p:nvSpPr>
        <p:spPr>
          <a:xfrm>
            <a:off x="1118958" y="3621486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?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5.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606B4B9-7AC3-8349-396B-D10D44110C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0730" y="3746103"/>
            <a:ext cx="234608" cy="2124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FD644CD-DEC9-F2FB-B005-6C739E4598B9}"/>
              </a:ext>
            </a:extLst>
          </p:cNvPr>
          <p:cNvSpPr txBox="1"/>
          <p:nvPr/>
        </p:nvSpPr>
        <p:spPr>
          <a:xfrm>
            <a:off x="4104129" y="4202984"/>
            <a:ext cx="22862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(2x + y)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 =  (2x)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endParaRPr lang="en-US" sz="2200" dirty="0">
              <a:latin typeface="#9Slide03 SFU Futura_12" panose="000004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0DE8F8-DC38-D8B0-F8C5-052A172A080E}"/>
              </a:ext>
            </a:extLst>
          </p:cNvPr>
          <p:cNvSpPr txBox="1"/>
          <p:nvPr/>
        </p:nvSpPr>
        <p:spPr>
          <a:xfrm>
            <a:off x="6290661" y="4202010"/>
            <a:ext cx="16033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+ 2. (2x) . 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771EB2-287E-6D2C-E046-0BA3F5CBF154}"/>
              </a:ext>
            </a:extLst>
          </p:cNvPr>
          <p:cNvSpPr/>
          <p:nvPr/>
        </p:nvSpPr>
        <p:spPr>
          <a:xfrm>
            <a:off x="3007393" y="3652440"/>
            <a:ext cx="315200" cy="424181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112488-A563-6879-0A3B-D5AA8B07FB15}"/>
              </a:ext>
            </a:extLst>
          </p:cNvPr>
          <p:cNvSpPr/>
          <p:nvPr/>
        </p:nvSpPr>
        <p:spPr>
          <a:xfrm>
            <a:off x="3617116" y="3652441"/>
            <a:ext cx="167498" cy="424181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890F02-9B15-A261-3037-1A2F8D98E134}"/>
              </a:ext>
            </a:extLst>
          </p:cNvPr>
          <p:cNvSpPr txBox="1"/>
          <p:nvPr/>
        </p:nvSpPr>
        <p:spPr>
          <a:xfrm>
            <a:off x="1630527" y="3626684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Khai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triển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(2x + y)</a:t>
            </a:r>
            <a:r>
              <a:rPr kumimoji="0" lang="en-US" sz="220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2</a:t>
            </a:r>
            <a:endParaRPr kumimoji="0" lang="en-US" sz="2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8FD8CD-3258-0395-7459-C730EF5214DE}"/>
              </a:ext>
            </a:extLst>
          </p:cNvPr>
          <p:cNvSpPr txBox="1"/>
          <p:nvPr/>
        </p:nvSpPr>
        <p:spPr>
          <a:xfrm>
            <a:off x="7794313" y="4208751"/>
            <a:ext cx="6751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+ y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endParaRPr lang="en-US" sz="2200" dirty="0">
              <a:latin typeface="#9Slide03 SFU Futura_12" panose="000004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9AB497-C205-A214-CB42-D2B5CFFF7CC0}"/>
              </a:ext>
            </a:extLst>
          </p:cNvPr>
          <p:cNvSpPr txBox="1"/>
          <p:nvPr/>
        </p:nvSpPr>
        <p:spPr>
          <a:xfrm>
            <a:off x="5294404" y="4709457"/>
            <a:ext cx="2231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=  4x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baseline="-25000" dirty="0">
                <a:latin typeface="#9Slide03 SFU Futura_12" panose="00000400000000000000" pitchFamily="2" charset="0"/>
              </a:rPr>
              <a:t> </a:t>
            </a:r>
            <a:r>
              <a:rPr lang="en-US" sz="2200" dirty="0">
                <a:latin typeface="#9Slide03 SFU Futura_12" panose="00000400000000000000" pitchFamily="2" charset="0"/>
              </a:rPr>
              <a:t>+ 4xy + y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endParaRPr lang="en-US" sz="2200" dirty="0">
              <a:latin typeface="#9Slide03 SFU Futura_12" panose="00000400000000000000" pitchFamily="2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0DF1948A-3229-A724-CE69-05EB019EAF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52041" y="4355022"/>
            <a:ext cx="234608" cy="212432"/>
          </a:xfrm>
          <a:prstGeom prst="rect">
            <a:avLst/>
          </a:prstGeom>
        </p:spPr>
      </p:pic>
      <p:grpSp>
        <p:nvGrpSpPr>
          <p:cNvPr id="30" name="Group 6">
            <a:extLst>
              <a:ext uri="{FF2B5EF4-FFF2-40B4-BE49-F238E27FC236}">
                <a16:creationId xmlns:a16="http://schemas.microsoft.com/office/drawing/2014/main" id="{7EAF6670-019D-F230-5001-D624A3E9BB81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F9311357-F829-636B-FEEB-D21446E364EF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504937B7-A7C4-5EA8-48F1-FB1E5A58CDCA}"/>
              </a:ext>
            </a:extLst>
          </p:cNvPr>
          <p:cNvSpPr/>
          <p:nvPr/>
        </p:nvSpPr>
        <p:spPr>
          <a:xfrm>
            <a:off x="361950" y="2014434"/>
            <a:ext cx="11553825" cy="12275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7CB011-0DE2-97A0-7D32-68E7E0BDFA86}"/>
              </a:ext>
            </a:extLst>
          </p:cNvPr>
          <p:cNvSpPr/>
          <p:nvPr/>
        </p:nvSpPr>
        <p:spPr>
          <a:xfrm>
            <a:off x="893156" y="1711009"/>
            <a:ext cx="1476664" cy="587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8F22D2-9222-BD1F-EF35-3D5EEFD39C59}"/>
              </a:ext>
            </a:extLst>
          </p:cNvPr>
          <p:cNvSpPr txBox="1"/>
          <p:nvPr/>
        </p:nvSpPr>
        <p:spPr>
          <a:xfrm>
            <a:off x="1145696" y="1766888"/>
            <a:ext cx="1152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Kết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luận</a:t>
            </a:r>
            <a:endParaRPr lang="en-US" sz="2200" dirty="0">
              <a:solidFill>
                <a:srgbClr val="002060"/>
              </a:solidFill>
              <a:latin typeface="#9Slide03 SFU Futura_12" panose="000004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A3484A-3B20-CC3A-A8E1-275EDA6D9441}"/>
              </a:ext>
            </a:extLst>
          </p:cNvPr>
          <p:cNvSpPr txBox="1"/>
          <p:nvPr/>
        </p:nvSpPr>
        <p:spPr>
          <a:xfrm>
            <a:off x="1118958" y="2236303"/>
            <a:ext cx="45801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#9Slide03 SFU Futura_12" panose="00000400000000000000" pitchFamily="2" charset="0"/>
              </a:rPr>
              <a:t>Với</a:t>
            </a:r>
            <a:r>
              <a:rPr lang="en-US" sz="2200" dirty="0">
                <a:latin typeface="#9Slide03 SFU Futura_12" panose="00000400000000000000" pitchFamily="2" charset="0"/>
              </a:rPr>
              <a:t> A, B </a:t>
            </a:r>
            <a:r>
              <a:rPr lang="en-US" sz="2200" dirty="0" err="1">
                <a:latin typeface="#9Slide03 SFU Futura_12" panose="00000400000000000000" pitchFamily="2" charset="0"/>
              </a:rPr>
              <a:t>là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hai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biểu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tùy</a:t>
            </a:r>
            <a:r>
              <a:rPr lang="en-US" sz="2200" dirty="0">
                <a:latin typeface="#9Slide03 SFU Futura_12" panose="00000400000000000000" pitchFamily="2" charset="0"/>
              </a:rPr>
              <a:t> ý, ta </a:t>
            </a:r>
            <a:r>
              <a:rPr lang="en-US" sz="2200" dirty="0" err="1">
                <a:latin typeface="#9Slide03 SFU Futura_12" panose="00000400000000000000" pitchFamily="2" charset="0"/>
              </a:rPr>
              <a:t>có</a:t>
            </a:r>
            <a:r>
              <a:rPr lang="en-US" sz="2200" dirty="0">
                <a:latin typeface="#9Slide03 SFU Futura_12" panose="00000400000000000000" pitchFamily="2" charset="0"/>
              </a:rPr>
              <a:t>: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4E72BA55-85B0-840D-E029-6609879E65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8839" y="1887248"/>
            <a:ext cx="238986" cy="21243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E308EA55-FED7-9887-56B4-F035864F7E8E}"/>
              </a:ext>
            </a:extLst>
          </p:cNvPr>
          <p:cNvSpPr/>
          <p:nvPr/>
        </p:nvSpPr>
        <p:spPr>
          <a:xfrm>
            <a:off x="4829078" y="2734048"/>
            <a:ext cx="238222" cy="420389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57D701-7755-5E4B-086B-917C6930EB08}"/>
              </a:ext>
            </a:extLst>
          </p:cNvPr>
          <p:cNvSpPr/>
          <p:nvPr/>
        </p:nvSpPr>
        <p:spPr>
          <a:xfrm>
            <a:off x="5314235" y="2734048"/>
            <a:ext cx="238221" cy="420388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E7FCE6-84AB-39E8-BEBD-774175961118}"/>
              </a:ext>
            </a:extLst>
          </p:cNvPr>
          <p:cNvSpPr txBox="1"/>
          <p:nvPr/>
        </p:nvSpPr>
        <p:spPr>
          <a:xfrm>
            <a:off x="4670150" y="2723551"/>
            <a:ext cx="34403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(A + B</a:t>
            </a:r>
            <a:r>
              <a:rPr lang="en-US" sz="1100" dirty="0">
                <a:latin typeface="#9Slide03 SFU Futura_12" panose="00000400000000000000" pitchFamily="2" charset="0"/>
              </a:rPr>
              <a:t> </a:t>
            </a:r>
            <a:r>
              <a:rPr lang="en-US" sz="2200" dirty="0">
                <a:latin typeface="#9Slide03 SFU Futura_12" panose="00000400000000000000" pitchFamily="2" charset="0"/>
              </a:rPr>
              <a:t>)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 =  A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+ 2AB + B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endParaRPr lang="en-US" sz="2200" dirty="0">
              <a:latin typeface="#9Slide03 SFU Futura_12" panose="000004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FC9CB82-9599-3968-B96D-3592AE54E4C5}"/>
              </a:ext>
            </a:extLst>
          </p:cNvPr>
          <p:cNvSpPr txBox="1"/>
          <p:nvPr/>
        </p:nvSpPr>
        <p:spPr>
          <a:xfrm>
            <a:off x="1348521" y="633654"/>
            <a:ext cx="4950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3. BÌNH PH</a:t>
            </a:r>
            <a:r>
              <a:rPr lang="vi-VN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Ư</a:t>
            </a:r>
            <a:r>
              <a:rPr lang="en-US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ƠNG CỦA MỘT TỔNG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4E76DE7-DC65-D472-420C-F1A006A92977}"/>
              </a:ext>
            </a:extLst>
          </p:cNvPr>
          <p:cNvSpPr txBox="1"/>
          <p:nvPr/>
        </p:nvSpPr>
        <p:spPr>
          <a:xfrm>
            <a:off x="5139172" y="128458"/>
            <a:ext cx="7052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89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BÀI 6. HIỆU HAI BÌNH PHƯƠNG. BÌNH PHƯƠNG CỦA MỘT TỔNG, MỘT HIỆU</a:t>
            </a:r>
          </a:p>
        </p:txBody>
      </p:sp>
      <p:pic>
        <p:nvPicPr>
          <p:cNvPr id="50" name="Picture 8">
            <a:extLst>
              <a:ext uri="{FF2B5EF4-FFF2-40B4-BE49-F238E27FC236}">
                <a16:creationId xmlns:a16="http://schemas.microsoft.com/office/drawing/2014/main" id="{BCA0E645-A8C1-D332-4F08-C229E99DDA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95B325D-0DF6-DFAA-6639-E99E2013C98B}"/>
              </a:ext>
            </a:extLst>
          </p:cNvPr>
          <p:cNvSpPr txBox="1"/>
          <p:nvPr/>
        </p:nvSpPr>
        <p:spPr>
          <a:xfrm>
            <a:off x="1488028" y="5620940"/>
            <a:ext cx="63642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Khai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triển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 (A + B)</a:t>
            </a:r>
            <a:r>
              <a:rPr lang="en-US" sz="2200" baseline="30000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2 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ta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được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biểu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 A</a:t>
            </a:r>
            <a:r>
              <a:rPr lang="en-US" sz="2200" baseline="30000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 + 2AB + B</a:t>
            </a:r>
            <a:r>
              <a:rPr lang="en-US" sz="2200" baseline="30000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.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C96D63-D045-C60C-D021-728C241838F7}"/>
              </a:ext>
            </a:extLst>
          </p:cNvPr>
          <p:cNvSpPr/>
          <p:nvPr/>
        </p:nvSpPr>
        <p:spPr>
          <a:xfrm>
            <a:off x="1261054" y="5941240"/>
            <a:ext cx="257175" cy="2097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AB427BF-F867-245A-0D8C-F830F2915F95}"/>
              </a:ext>
            </a:extLst>
          </p:cNvPr>
          <p:cNvSpPr/>
          <p:nvPr/>
        </p:nvSpPr>
        <p:spPr>
          <a:xfrm>
            <a:off x="1118958" y="6186907"/>
            <a:ext cx="142096" cy="11589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7D5B8846-E654-AEF6-B860-8F1C1E7B47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33265" y="3535919"/>
            <a:ext cx="262547" cy="4308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2054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 animBg="1"/>
      <p:bldP spid="23" grpId="0" animBg="1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>
            <a:extLst>
              <a:ext uri="{FF2B5EF4-FFF2-40B4-BE49-F238E27FC236}">
                <a16:creationId xmlns:a16="http://schemas.microsoft.com/office/drawing/2014/main" id="{C508FA2E-B575-1E71-6525-3908B4269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5825036"/>
            <a:ext cx="1076004" cy="10329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3A756C-3742-3958-A51C-8F39A74D6AF2}"/>
              </a:ext>
            </a:extLst>
          </p:cNvPr>
          <p:cNvSpPr txBox="1"/>
          <p:nvPr/>
        </p:nvSpPr>
        <p:spPr>
          <a:xfrm>
            <a:off x="1118957" y="4565441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?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6.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83C2165-92C9-4766-45D5-51B653AF92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1088" y="4690058"/>
            <a:ext cx="234608" cy="21243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D491AE6-A2E1-AE4B-59CA-3CCE83463740}"/>
              </a:ext>
            </a:extLst>
          </p:cNvPr>
          <p:cNvSpPr txBox="1"/>
          <p:nvPr/>
        </p:nvSpPr>
        <p:spPr>
          <a:xfrm>
            <a:off x="1631488" y="4565441"/>
            <a:ext cx="72282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Viết</a:t>
            </a: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9y</a:t>
            </a:r>
            <a:r>
              <a:rPr kumimoji="0" lang="en-US" sz="2200" b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2</a:t>
            </a:r>
            <a:r>
              <a:rPr kumimoji="0" lang="en-US" sz="22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+ 6xy + x</a:t>
            </a:r>
            <a:r>
              <a:rPr kumimoji="0" lang="en-US" sz="2200" b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2</a:t>
            </a:r>
            <a:r>
              <a:rPr kumimoji="0" lang="en-US" sz="22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b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thành</a:t>
            </a:r>
            <a:r>
              <a:rPr kumimoji="0" lang="en-US" sz="22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b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dạng</a:t>
            </a:r>
            <a:r>
              <a:rPr kumimoji="0" lang="en-US" sz="22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b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bình</a:t>
            </a:r>
            <a:r>
              <a:rPr kumimoji="0" lang="en-US" sz="22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b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phương</a:t>
            </a:r>
            <a:r>
              <a:rPr kumimoji="0" lang="en-US" sz="22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b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của</a:t>
            </a:r>
            <a:r>
              <a:rPr kumimoji="0" lang="en-US" sz="22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b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một</a:t>
            </a:r>
            <a:r>
              <a:rPr kumimoji="0" lang="en-US" sz="22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b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tổng</a:t>
            </a:r>
            <a:r>
              <a:rPr kumimoji="0" lang="en-US" sz="22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.</a:t>
            </a:r>
            <a:endParaRPr kumimoji="0" lang="en-US" sz="2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744E1C-E59C-DE94-6260-14EAA6E7F2AC}"/>
              </a:ext>
            </a:extLst>
          </p:cNvPr>
          <p:cNvSpPr txBox="1"/>
          <p:nvPr/>
        </p:nvSpPr>
        <p:spPr>
          <a:xfrm>
            <a:off x="2941072" y="5233782"/>
            <a:ext cx="23679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#9Slide03 SFU Futura_12" panose="00000400000000000000" pitchFamily="2" charset="0"/>
              </a:rPr>
              <a:t>9y</a:t>
            </a:r>
            <a:r>
              <a:rPr lang="en-US" sz="2200" baseline="30000" dirty="0">
                <a:solidFill>
                  <a:schemeClr val="accent5">
                    <a:lumMod val="50000"/>
                  </a:schemeClr>
                </a:solidFill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#9Slide03 SFU Futura_12" panose="00000400000000000000" pitchFamily="2" charset="0"/>
              </a:rPr>
              <a:t> + 6yx + x</a:t>
            </a:r>
            <a:r>
              <a:rPr lang="en-US" sz="2200" baseline="30000" dirty="0">
                <a:solidFill>
                  <a:schemeClr val="accent5">
                    <a:lumMod val="50000"/>
                  </a:schemeClr>
                </a:solidFill>
                <a:latin typeface="#9Slide03 SFU Futura_12" panose="00000400000000000000" pitchFamily="2" charset="0"/>
              </a:rPr>
              <a:t>2</a:t>
            </a:r>
            <a:r>
              <a:rPr lang="en-US" sz="2200" baseline="-25000" dirty="0">
                <a:solidFill>
                  <a:schemeClr val="accent5">
                    <a:lumMod val="50000"/>
                  </a:schemeClr>
                </a:solidFill>
                <a:latin typeface="#9Slide03 SFU Futura_12" panose="00000400000000000000" pitchFamily="2" charset="0"/>
              </a:rPr>
              <a:t> 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#9Slide03 SFU Futura_12" panose="00000400000000000000" pitchFamily="2" charset="0"/>
              </a:rPr>
              <a:t>=</a:t>
            </a:r>
            <a:r>
              <a:rPr lang="en-US" sz="2200" baseline="-25000" dirty="0">
                <a:solidFill>
                  <a:schemeClr val="accent5">
                    <a:lumMod val="50000"/>
                  </a:schemeClr>
                </a:solidFill>
                <a:latin typeface="#9Slide03 SFU Futura_12" panose="00000400000000000000" pitchFamily="2" charset="0"/>
              </a:rPr>
              <a:t>   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#9Slide03 SFU Futura_12" panose="00000400000000000000" pitchFamily="2" charset="0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F24F0E3-0758-43AD-396D-298FD2F85F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09508" y="5364349"/>
            <a:ext cx="234608" cy="21243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EF5D96C-6B06-D2E9-92A1-3B05B8E3E2D0}"/>
              </a:ext>
            </a:extLst>
          </p:cNvPr>
          <p:cNvSpPr txBox="1"/>
          <p:nvPr/>
        </p:nvSpPr>
        <p:spPr>
          <a:xfrm>
            <a:off x="5054876" y="5233781"/>
            <a:ext cx="7569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#9Slide03 SFU Futura_12" panose="00000400000000000000" pitchFamily="2" charset="0"/>
              </a:rPr>
              <a:t>(3y)</a:t>
            </a:r>
            <a:r>
              <a:rPr lang="en-US" sz="2200" baseline="30000" dirty="0">
                <a:solidFill>
                  <a:schemeClr val="accent5">
                    <a:lumMod val="50000"/>
                  </a:schemeClr>
                </a:solidFill>
                <a:latin typeface="#9Slide03 SFU Futura_12" panose="00000400000000000000" pitchFamily="2" charset="0"/>
              </a:rPr>
              <a:t>2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#9Slide03 SFU Futura_12" panose="000004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604E7E-89D4-3C75-58CA-CD9923009AD8}"/>
              </a:ext>
            </a:extLst>
          </p:cNvPr>
          <p:cNvSpPr txBox="1"/>
          <p:nvPr/>
        </p:nvSpPr>
        <p:spPr>
          <a:xfrm>
            <a:off x="5759319" y="5233781"/>
            <a:ext cx="9749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#9Slide03 SFU Futura_12" panose="00000400000000000000" pitchFamily="2" charset="0"/>
              </a:rPr>
              <a:t>+ 2.3y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DB96E3-9C52-0278-33E0-60784756E051}"/>
              </a:ext>
            </a:extLst>
          </p:cNvPr>
          <p:cNvSpPr txBox="1"/>
          <p:nvPr/>
        </p:nvSpPr>
        <p:spPr>
          <a:xfrm>
            <a:off x="6541652" y="5233781"/>
            <a:ext cx="4042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#9Slide03 SFU Futura_12" panose="00000400000000000000" pitchFamily="2" charset="0"/>
              </a:rPr>
              <a:t>.x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7BEE54-68D5-CAF0-B6DB-5031B27A8131}"/>
              </a:ext>
            </a:extLst>
          </p:cNvPr>
          <p:cNvSpPr txBox="1"/>
          <p:nvPr/>
        </p:nvSpPr>
        <p:spPr>
          <a:xfrm>
            <a:off x="6897531" y="5233781"/>
            <a:ext cx="676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#9Slide03 SFU Futura_12" panose="00000400000000000000" pitchFamily="2" charset="0"/>
              </a:rPr>
              <a:t>+ x</a:t>
            </a:r>
            <a:r>
              <a:rPr lang="en-US" sz="2200" baseline="30000" dirty="0">
                <a:solidFill>
                  <a:schemeClr val="accent5">
                    <a:lumMod val="50000"/>
                  </a:schemeClr>
                </a:solidFill>
                <a:latin typeface="#9Slide03 SFU Futura_12" panose="00000400000000000000" pitchFamily="2" charset="0"/>
              </a:rPr>
              <a:t>2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#9Slide03 SFU Futura_12" panose="000004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419AA7-D11A-98E5-C6A4-0B4A7420C72C}"/>
              </a:ext>
            </a:extLst>
          </p:cNvPr>
          <p:cNvSpPr txBox="1"/>
          <p:nvPr/>
        </p:nvSpPr>
        <p:spPr>
          <a:xfrm>
            <a:off x="7574319" y="5233780"/>
            <a:ext cx="15488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#9Slide03 SFU Futura_12" panose="00000400000000000000" pitchFamily="2" charset="0"/>
              </a:rPr>
              <a:t>=  (3y + x)</a:t>
            </a:r>
            <a:r>
              <a:rPr lang="en-US" sz="2200" baseline="30000" dirty="0">
                <a:solidFill>
                  <a:schemeClr val="accent5">
                    <a:lumMod val="50000"/>
                  </a:schemeClr>
                </a:solidFill>
                <a:latin typeface="#9Slide03 SFU Futura_12" panose="00000400000000000000" pitchFamily="2" charset="0"/>
              </a:rPr>
              <a:t>2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#9Slide03 SFU Futura_12" panose="000004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43E2FC-A1D0-ADB3-4733-48D3314CDC1F}"/>
              </a:ext>
            </a:extLst>
          </p:cNvPr>
          <p:cNvSpPr txBox="1"/>
          <p:nvPr/>
        </p:nvSpPr>
        <p:spPr>
          <a:xfrm>
            <a:off x="1118958" y="3621486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?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5.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704957C7-800B-D2C4-87B7-E53F7C4AD0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0730" y="3746103"/>
            <a:ext cx="234608" cy="21243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B46E775-EB77-96D2-A16D-E8E515201B82}"/>
              </a:ext>
            </a:extLst>
          </p:cNvPr>
          <p:cNvSpPr txBox="1"/>
          <p:nvPr/>
        </p:nvSpPr>
        <p:spPr>
          <a:xfrm>
            <a:off x="1623015" y="3624305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Khai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triển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(2x + y)</a:t>
            </a:r>
            <a:r>
              <a:rPr kumimoji="0" lang="en-US" sz="220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2</a:t>
            </a:r>
            <a:endParaRPr kumimoji="0" lang="en-US" sz="2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grpSp>
        <p:nvGrpSpPr>
          <p:cNvPr id="43" name="Group 6">
            <a:extLst>
              <a:ext uri="{FF2B5EF4-FFF2-40B4-BE49-F238E27FC236}">
                <a16:creationId xmlns:a16="http://schemas.microsoft.com/office/drawing/2014/main" id="{925F3D33-F39E-8E9F-5440-570EA363CA06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2151FA8D-8913-B40B-284B-F9602E38A4E2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561D339B-CB16-FC22-5066-9B729C664BAE}"/>
              </a:ext>
            </a:extLst>
          </p:cNvPr>
          <p:cNvSpPr/>
          <p:nvPr/>
        </p:nvSpPr>
        <p:spPr>
          <a:xfrm>
            <a:off x="361950" y="2014434"/>
            <a:ext cx="11553825" cy="12275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68262E2-6921-BA34-8291-1B7168683D22}"/>
              </a:ext>
            </a:extLst>
          </p:cNvPr>
          <p:cNvSpPr/>
          <p:nvPr/>
        </p:nvSpPr>
        <p:spPr>
          <a:xfrm>
            <a:off x="893156" y="1711009"/>
            <a:ext cx="1476664" cy="587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F6779C-49B0-652D-9840-A5B9C538357C}"/>
              </a:ext>
            </a:extLst>
          </p:cNvPr>
          <p:cNvSpPr txBox="1"/>
          <p:nvPr/>
        </p:nvSpPr>
        <p:spPr>
          <a:xfrm>
            <a:off x="1145696" y="1766888"/>
            <a:ext cx="1152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Kết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luận</a:t>
            </a:r>
            <a:endParaRPr lang="en-US" sz="2200" dirty="0">
              <a:solidFill>
                <a:srgbClr val="002060"/>
              </a:solidFill>
              <a:latin typeface="#9Slide03 SFU Futura_12" panose="000004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734C37-AD3B-C9DC-A11E-0E4B1A1DF0FA}"/>
              </a:ext>
            </a:extLst>
          </p:cNvPr>
          <p:cNvSpPr txBox="1"/>
          <p:nvPr/>
        </p:nvSpPr>
        <p:spPr>
          <a:xfrm>
            <a:off x="1118958" y="2236303"/>
            <a:ext cx="45801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#9Slide03 SFU Futura_12" panose="00000400000000000000" pitchFamily="2" charset="0"/>
              </a:rPr>
              <a:t>Với</a:t>
            </a:r>
            <a:r>
              <a:rPr lang="en-US" sz="2200" dirty="0">
                <a:latin typeface="#9Slide03 SFU Futura_12" panose="00000400000000000000" pitchFamily="2" charset="0"/>
              </a:rPr>
              <a:t> A, B </a:t>
            </a:r>
            <a:r>
              <a:rPr lang="en-US" sz="2200" dirty="0" err="1">
                <a:latin typeface="#9Slide03 SFU Futura_12" panose="00000400000000000000" pitchFamily="2" charset="0"/>
              </a:rPr>
              <a:t>là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hai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biểu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tùy</a:t>
            </a:r>
            <a:r>
              <a:rPr lang="en-US" sz="2200" dirty="0">
                <a:latin typeface="#9Slide03 SFU Futura_12" panose="00000400000000000000" pitchFamily="2" charset="0"/>
              </a:rPr>
              <a:t> ý, ta </a:t>
            </a:r>
            <a:r>
              <a:rPr lang="en-US" sz="2200" dirty="0" err="1">
                <a:latin typeface="#9Slide03 SFU Futura_12" panose="00000400000000000000" pitchFamily="2" charset="0"/>
              </a:rPr>
              <a:t>có</a:t>
            </a:r>
            <a:r>
              <a:rPr lang="en-US" sz="2200" dirty="0">
                <a:latin typeface="#9Slide03 SFU Futura_12" panose="00000400000000000000" pitchFamily="2" charset="0"/>
              </a:rPr>
              <a:t>: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2C1E3B63-2CED-1116-9D57-66A192580E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8839" y="1887248"/>
            <a:ext cx="238986" cy="212432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607ABBAA-AB64-80F6-B20B-6B72230ED2F9}"/>
              </a:ext>
            </a:extLst>
          </p:cNvPr>
          <p:cNvSpPr/>
          <p:nvPr/>
        </p:nvSpPr>
        <p:spPr>
          <a:xfrm>
            <a:off x="4829078" y="2734048"/>
            <a:ext cx="238222" cy="420389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B4901E1-0EDF-233E-B75E-1B2652B5F85F}"/>
              </a:ext>
            </a:extLst>
          </p:cNvPr>
          <p:cNvSpPr/>
          <p:nvPr/>
        </p:nvSpPr>
        <p:spPr>
          <a:xfrm>
            <a:off x="5314235" y="2734048"/>
            <a:ext cx="238221" cy="420388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2690371-6EA5-6EB4-EEF4-A6231FF7BD25}"/>
              </a:ext>
            </a:extLst>
          </p:cNvPr>
          <p:cNvSpPr txBox="1"/>
          <p:nvPr/>
        </p:nvSpPr>
        <p:spPr>
          <a:xfrm>
            <a:off x="4670150" y="2723551"/>
            <a:ext cx="34403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(A + B</a:t>
            </a:r>
            <a:r>
              <a:rPr lang="en-US" sz="1100" dirty="0">
                <a:latin typeface="#9Slide03 SFU Futura_12" panose="00000400000000000000" pitchFamily="2" charset="0"/>
              </a:rPr>
              <a:t> </a:t>
            </a:r>
            <a:r>
              <a:rPr lang="en-US" sz="2200" dirty="0">
                <a:latin typeface="#9Slide03 SFU Futura_12" panose="00000400000000000000" pitchFamily="2" charset="0"/>
              </a:rPr>
              <a:t>)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 =  A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+ 2AB + B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endParaRPr lang="en-US" sz="2200" dirty="0">
              <a:latin typeface="#9Slide03 SFU Futura_12" panose="000004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123BA39-6527-FF2A-BD71-A11D89228F8A}"/>
              </a:ext>
            </a:extLst>
          </p:cNvPr>
          <p:cNvSpPr txBox="1"/>
          <p:nvPr/>
        </p:nvSpPr>
        <p:spPr>
          <a:xfrm>
            <a:off x="1348521" y="633654"/>
            <a:ext cx="4950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3. BÌNH PH</a:t>
            </a:r>
            <a:r>
              <a:rPr lang="vi-VN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Ư</a:t>
            </a:r>
            <a:r>
              <a:rPr lang="en-US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ƠNG CỦA MỘT TỔNG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B689DEC-79B5-C8E0-60DA-F2F8EDDDF791}"/>
              </a:ext>
            </a:extLst>
          </p:cNvPr>
          <p:cNvSpPr txBox="1"/>
          <p:nvPr/>
        </p:nvSpPr>
        <p:spPr>
          <a:xfrm>
            <a:off x="5139172" y="128458"/>
            <a:ext cx="7052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89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BÀI 6. HIỆU HAI BÌNH PHƯƠNG. BÌNH PHƯƠNG CỦA MỘT TỔNG, MỘT HIỆU</a:t>
            </a:r>
          </a:p>
        </p:txBody>
      </p:sp>
      <p:pic>
        <p:nvPicPr>
          <p:cNvPr id="56" name="Picture 8">
            <a:extLst>
              <a:ext uri="{FF2B5EF4-FFF2-40B4-BE49-F238E27FC236}">
                <a16:creationId xmlns:a16="http://schemas.microsoft.com/office/drawing/2014/main" id="{9EF00314-D99E-4479-2EC4-815F4B1C03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19C680E1-6705-09D4-6BEC-7E7EE37B1C8D}"/>
              </a:ext>
            </a:extLst>
          </p:cNvPr>
          <p:cNvSpPr txBox="1"/>
          <p:nvPr/>
        </p:nvSpPr>
        <p:spPr>
          <a:xfrm>
            <a:off x="4015092" y="3652264"/>
            <a:ext cx="2231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=  4x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baseline="-25000" dirty="0">
                <a:latin typeface="#9Slide03 SFU Futura_12" panose="00000400000000000000" pitchFamily="2" charset="0"/>
              </a:rPr>
              <a:t> </a:t>
            </a:r>
            <a:r>
              <a:rPr lang="en-US" sz="2200" dirty="0">
                <a:latin typeface="#9Slide03 SFU Futura_12" panose="00000400000000000000" pitchFamily="2" charset="0"/>
              </a:rPr>
              <a:t>+ 4xy + y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endParaRPr lang="en-US" sz="2200" dirty="0">
              <a:latin typeface="#9Slide03 SFU Futura_12" panose="00000400000000000000" pitchFamily="2" charset="0"/>
            </a:endParaRPr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57A7374E-75AB-DE0B-4671-9A0F44501E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4606" y="4474614"/>
            <a:ext cx="262547" cy="4308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6355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C2B1E51-98A9-4A4F-9FBF-738BD1AE6A61}"/>
              </a:ext>
            </a:extLst>
          </p:cNvPr>
          <p:cNvSpPr/>
          <p:nvPr/>
        </p:nvSpPr>
        <p:spPr>
          <a:xfrm>
            <a:off x="4594430" y="5139470"/>
            <a:ext cx="3387466" cy="587801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6B0DD8EF-CA50-29F4-D503-BF6D806539A6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30FC3283-37B8-EC54-7546-DB178C943FC1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</p:sp>
      </p:grpSp>
      <p:pic>
        <p:nvPicPr>
          <p:cNvPr id="4" name="Picture 8">
            <a:extLst>
              <a:ext uri="{FF2B5EF4-FFF2-40B4-BE49-F238E27FC236}">
                <a16:creationId xmlns:a16="http://schemas.microsoft.com/office/drawing/2014/main" id="{EBDBFF36-C3B1-8969-088D-83A5B3D1C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5CCC5450-0DB1-1402-FCC0-224FA39654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3500" y="6057900"/>
            <a:ext cx="1009300" cy="800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828CACA-FDBF-4758-A40C-6EB41FC36A84}"/>
              </a:ext>
            </a:extLst>
          </p:cNvPr>
          <p:cNvSpPr/>
          <p:nvPr/>
        </p:nvSpPr>
        <p:spPr>
          <a:xfrm>
            <a:off x="4511074" y="2754500"/>
            <a:ext cx="3470822" cy="587801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8D021-4F31-4071-B2D1-9F671B6D1C30}"/>
              </a:ext>
            </a:extLst>
          </p:cNvPr>
          <p:cNvSpPr txBox="1"/>
          <p:nvPr/>
        </p:nvSpPr>
        <p:spPr>
          <a:xfrm>
            <a:off x="1711791" y="1768032"/>
            <a:ext cx="68547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V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ới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số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thực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a, b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bất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kì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, ta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thể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viết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a – b = a + (-b)</a:t>
            </a:r>
            <a:endParaRPr kumimoji="0" lang="en-US" sz="22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9563B7B-5FB7-46DB-B2EE-BA88EA2F74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632129" y="1688232"/>
            <a:ext cx="159324" cy="2124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D67BE2-627E-45BA-AD7A-A844A4B32CC9}"/>
              </a:ext>
            </a:extLst>
          </p:cNvPr>
          <p:cNvSpPr txBox="1"/>
          <p:nvPr/>
        </p:nvSpPr>
        <p:spPr>
          <a:xfrm>
            <a:off x="4680096" y="356252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SFU Futura_12" panose="00000400000000000000" pitchFamily="2" charset="0"/>
              </a:rPr>
              <a:t>a</a:t>
            </a:r>
            <a:endParaRPr kumimoji="0" lang="en-US" sz="2200" b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E08EC5-4244-4B49-AC42-0CB64C70F20A}"/>
              </a:ext>
            </a:extLst>
          </p:cNvPr>
          <p:cNvSpPr txBox="1"/>
          <p:nvPr/>
        </p:nvSpPr>
        <p:spPr>
          <a:xfrm>
            <a:off x="4594430" y="2845675"/>
            <a:ext cx="34708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#9Slide03 SFU Futura_12" panose="00000400000000000000" pitchFamily="2" charset="0"/>
              </a:rPr>
              <a:t>(A + B)</a:t>
            </a:r>
            <a:r>
              <a:rPr lang="en-US" sz="2200" baseline="30000" dirty="0">
                <a:latin typeface="#9Slide03 SFU Futura_12" panose="00000400000000000000" pitchFamily="2" charset="0"/>
              </a:rPr>
              <a:t>2  </a:t>
            </a:r>
            <a:r>
              <a:rPr lang="en-US" sz="2200" dirty="0">
                <a:latin typeface="#9Slide03 SFU Futura_12" panose="00000400000000000000" pitchFamily="2" charset="0"/>
              </a:rPr>
              <a:t>=  A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+ 2AB + B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 </a:t>
            </a:r>
            <a:endParaRPr kumimoji="0" lang="en-US" sz="220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6B16DB-6BB4-4A35-8065-DCA0B8DD3DB3}"/>
              </a:ext>
            </a:extLst>
          </p:cNvPr>
          <p:cNvSpPr txBox="1"/>
          <p:nvPr/>
        </p:nvSpPr>
        <p:spPr>
          <a:xfrm>
            <a:off x="5062683" y="3562522"/>
            <a:ext cx="4347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SFU Futura_12" panose="00000400000000000000" pitchFamily="2" charset="0"/>
              </a:rPr>
              <a:t>-b</a:t>
            </a:r>
            <a:endParaRPr kumimoji="0" lang="en-US" sz="2200" b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4BCC0A-78A7-4033-8546-81899CE1A997}"/>
              </a:ext>
            </a:extLst>
          </p:cNvPr>
          <p:cNvCxnSpPr>
            <a:cxnSpLocks/>
          </p:cNvCxnSpPr>
          <p:nvPr/>
        </p:nvCxnSpPr>
        <p:spPr>
          <a:xfrm>
            <a:off x="4842775" y="3229728"/>
            <a:ext cx="0" cy="35701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DBF87F-6D74-484A-9B66-A023910CE523}"/>
              </a:ext>
            </a:extLst>
          </p:cNvPr>
          <p:cNvCxnSpPr>
            <a:cxnSpLocks/>
          </p:cNvCxnSpPr>
          <p:nvPr/>
        </p:nvCxnSpPr>
        <p:spPr>
          <a:xfrm>
            <a:off x="5247189" y="3229728"/>
            <a:ext cx="0" cy="35701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C7CA6FB-2FED-4624-B040-EF186EADF587}"/>
              </a:ext>
            </a:extLst>
          </p:cNvPr>
          <p:cNvSpPr txBox="1"/>
          <p:nvPr/>
        </p:nvSpPr>
        <p:spPr>
          <a:xfrm>
            <a:off x="4680546" y="5217926"/>
            <a:ext cx="32985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200" dirty="0">
                <a:latin typeface="#9Slide03 SFU Futura_12" panose="00000400000000000000" pitchFamily="2" charset="0"/>
              </a:rPr>
              <a:t>(A – B)</a:t>
            </a:r>
            <a:r>
              <a:rPr lang="en-US" sz="2200" baseline="30000" dirty="0">
                <a:latin typeface="#9Slide03 SFU Futura_12" panose="00000400000000000000" pitchFamily="2" charset="0"/>
              </a:rPr>
              <a:t>2  </a:t>
            </a:r>
            <a:r>
              <a:rPr lang="en-US" sz="2200" dirty="0">
                <a:latin typeface="#9Slide03 SFU Futura_12" panose="00000400000000000000" pitchFamily="2" charset="0"/>
              </a:rPr>
              <a:t>=  A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– 2AB + B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 </a:t>
            </a:r>
            <a:endParaRPr kumimoji="0" lang="en-US" sz="220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CFAB48-F497-49CF-8FB9-B8BED5AEEB82}"/>
              </a:ext>
            </a:extLst>
          </p:cNvPr>
          <p:cNvSpPr txBox="1"/>
          <p:nvPr/>
        </p:nvSpPr>
        <p:spPr>
          <a:xfrm>
            <a:off x="4510523" y="4067126"/>
            <a:ext cx="41440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#9Slide03 SFU Futura_12" panose="00000400000000000000" pitchFamily="2" charset="0"/>
              </a:rPr>
              <a:t>[a + (-b)]</a:t>
            </a:r>
            <a:r>
              <a:rPr lang="en-US" sz="2200" baseline="30000" dirty="0">
                <a:latin typeface="#9Slide03 SFU Futura_12" panose="00000400000000000000" pitchFamily="2" charset="0"/>
              </a:rPr>
              <a:t>2  </a:t>
            </a:r>
            <a:r>
              <a:rPr lang="en-US" sz="2200" dirty="0">
                <a:latin typeface="#9Slide03 SFU Futura_12" panose="00000400000000000000" pitchFamily="2" charset="0"/>
              </a:rPr>
              <a:t>=  a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+ 2a(-b) + (-b)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 </a:t>
            </a:r>
            <a:endParaRPr kumimoji="0" lang="en-US" sz="220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112406D4-ADE5-4B50-BB17-D0B909A234D4}"/>
              </a:ext>
            </a:extLst>
          </p:cNvPr>
          <p:cNvSpPr/>
          <p:nvPr/>
        </p:nvSpPr>
        <p:spPr>
          <a:xfrm rot="13508551">
            <a:off x="4175397" y="2880170"/>
            <a:ext cx="1501468" cy="1462160"/>
          </a:xfrm>
          <a:prstGeom prst="arc">
            <a:avLst/>
          </a:prstGeom>
          <a:ln w="127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63345A50-4214-4AEE-A114-330F1CC1404A}"/>
              </a:ext>
            </a:extLst>
          </p:cNvPr>
          <p:cNvSpPr/>
          <p:nvPr/>
        </p:nvSpPr>
        <p:spPr>
          <a:xfrm rot="13508551">
            <a:off x="4175398" y="4230434"/>
            <a:ext cx="1501468" cy="1462160"/>
          </a:xfrm>
          <a:prstGeom prst="arc">
            <a:avLst/>
          </a:prstGeom>
          <a:ln w="12700">
            <a:solidFill>
              <a:srgbClr val="00206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78D127-EAE5-42E8-9DA1-AA346AC113C5}"/>
              </a:ext>
            </a:extLst>
          </p:cNvPr>
          <p:cNvSpPr txBox="1"/>
          <p:nvPr/>
        </p:nvSpPr>
        <p:spPr>
          <a:xfrm>
            <a:off x="1365256" y="629457"/>
            <a:ext cx="47391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spc="89">
                <a:solidFill>
                  <a:schemeClr val="bg1"/>
                </a:solidFill>
                <a:latin typeface="#9Slide03 SFU Futura_12" panose="00000400000000000000" pitchFamily="2" charset="0"/>
              </a:defRPr>
            </a:lvl1pPr>
          </a:lstStyle>
          <a:p>
            <a:r>
              <a:rPr lang="en-US" dirty="0"/>
              <a:t>4. BÌNH PH</a:t>
            </a:r>
            <a:r>
              <a:rPr lang="vi-VN" dirty="0"/>
              <a:t>Ư</a:t>
            </a:r>
            <a:r>
              <a:rPr lang="en-US" dirty="0"/>
              <a:t>ƠNG CỦA MỘT HIỆU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09B77F-3F40-E115-7816-943CDFF73B51}"/>
              </a:ext>
            </a:extLst>
          </p:cNvPr>
          <p:cNvSpPr txBox="1"/>
          <p:nvPr/>
        </p:nvSpPr>
        <p:spPr>
          <a:xfrm>
            <a:off x="5139172" y="128458"/>
            <a:ext cx="7052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89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BÀI 6. HIỆU HAI BÌNH PHƯƠNG. BÌNH PHƯƠNG CỦA MỘT TỔNG, MỘT HIỆU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805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 animBg="1"/>
      <p:bldP spid="12" grpId="0"/>
      <p:bldP spid="17" grpId="0"/>
      <p:bldP spid="21" grpId="0"/>
      <p:bldP spid="23" grpId="0"/>
      <p:bldP spid="35" grpId="0"/>
      <p:bldP spid="36" grpId="0" animBg="1"/>
      <p:bldP spid="37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6B0DD8EF-CA50-29F4-D503-BF6D806539A6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30FC3283-37B8-EC54-7546-DB178C943FC1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</p:sp>
      </p:grpSp>
      <p:pic>
        <p:nvPicPr>
          <p:cNvPr id="4" name="Picture 8">
            <a:extLst>
              <a:ext uri="{FF2B5EF4-FFF2-40B4-BE49-F238E27FC236}">
                <a16:creationId xmlns:a16="http://schemas.microsoft.com/office/drawing/2014/main" id="{EBDBFF36-C3B1-8969-088D-83A5B3D1C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5CCC5450-0DB1-1402-FCC0-224FA39654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3500" y="6057900"/>
            <a:ext cx="1009300" cy="800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4D71D4A-6CAE-4AF3-8FBF-3DB3EEE8DA87}"/>
              </a:ext>
            </a:extLst>
          </p:cNvPr>
          <p:cNvSpPr/>
          <p:nvPr/>
        </p:nvSpPr>
        <p:spPr>
          <a:xfrm>
            <a:off x="361950" y="2014434"/>
            <a:ext cx="11553825" cy="119537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52FCA97-853F-413D-BDC4-3478AB5920AD}"/>
              </a:ext>
            </a:extLst>
          </p:cNvPr>
          <p:cNvSpPr/>
          <p:nvPr/>
        </p:nvSpPr>
        <p:spPr>
          <a:xfrm>
            <a:off x="893155" y="1711009"/>
            <a:ext cx="1383319" cy="587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61D633-40F7-4B16-A8D6-B384EDB3DEC5}"/>
              </a:ext>
            </a:extLst>
          </p:cNvPr>
          <p:cNvSpPr txBox="1"/>
          <p:nvPr/>
        </p:nvSpPr>
        <p:spPr>
          <a:xfrm>
            <a:off x="1074015" y="1752182"/>
            <a:ext cx="1152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Kết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luận</a:t>
            </a:r>
            <a:endParaRPr lang="en-US" sz="2200" dirty="0">
              <a:solidFill>
                <a:srgbClr val="002060"/>
              </a:solidFill>
              <a:latin typeface="#9Slide03 SFU Futura_12" panose="000004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535F9D-46F0-4046-BD37-4C77F09410C0}"/>
              </a:ext>
            </a:extLst>
          </p:cNvPr>
          <p:cNvSpPr txBox="1"/>
          <p:nvPr/>
        </p:nvSpPr>
        <p:spPr>
          <a:xfrm>
            <a:off x="1060258" y="2201383"/>
            <a:ext cx="45801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#9Slide03 SFU Futura_12" panose="00000400000000000000" pitchFamily="2" charset="0"/>
              </a:rPr>
              <a:t>Với</a:t>
            </a:r>
            <a:r>
              <a:rPr lang="en-US" sz="2200" dirty="0">
                <a:latin typeface="#9Slide03 SFU Futura_12" panose="00000400000000000000" pitchFamily="2" charset="0"/>
              </a:rPr>
              <a:t> A, B </a:t>
            </a:r>
            <a:r>
              <a:rPr lang="en-US" sz="2200" dirty="0" err="1">
                <a:latin typeface="#9Slide03 SFU Futura_12" panose="00000400000000000000" pitchFamily="2" charset="0"/>
              </a:rPr>
              <a:t>là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hai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biểu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tùy</a:t>
            </a:r>
            <a:r>
              <a:rPr lang="en-US" sz="2200" dirty="0">
                <a:latin typeface="#9Slide03 SFU Futura_12" panose="00000400000000000000" pitchFamily="2" charset="0"/>
              </a:rPr>
              <a:t> ý, ta </a:t>
            </a:r>
            <a:r>
              <a:rPr lang="en-US" sz="2200" dirty="0" err="1">
                <a:latin typeface="#9Slide03 SFU Futura_12" panose="00000400000000000000" pitchFamily="2" charset="0"/>
              </a:rPr>
              <a:t>có</a:t>
            </a:r>
            <a:r>
              <a:rPr lang="en-US" sz="2200" dirty="0">
                <a:latin typeface="#9Slide03 SFU Futura_12" panose="00000400000000000000" pitchFamily="2" charset="0"/>
              </a:rPr>
              <a:t>: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44734BD4-8916-4DB3-8A2B-553C49B3C3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264" y="1887248"/>
            <a:ext cx="238986" cy="21243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C7CA6FB-2FED-4624-B040-EF186EADF587}"/>
              </a:ext>
            </a:extLst>
          </p:cNvPr>
          <p:cNvSpPr txBox="1"/>
          <p:nvPr/>
        </p:nvSpPr>
        <p:spPr>
          <a:xfrm>
            <a:off x="4719324" y="2707393"/>
            <a:ext cx="34227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200" dirty="0">
                <a:latin typeface="#9Slide03 SFU Futura_12" panose="00000400000000000000" pitchFamily="2" charset="0"/>
              </a:rPr>
              <a:t>(A – B)</a:t>
            </a:r>
            <a:r>
              <a:rPr lang="en-US" sz="2200" baseline="30000" dirty="0">
                <a:latin typeface="#9Slide03 SFU Futura_12" panose="00000400000000000000" pitchFamily="2" charset="0"/>
              </a:rPr>
              <a:t>2  </a:t>
            </a:r>
            <a:r>
              <a:rPr lang="en-US" sz="2200" dirty="0">
                <a:latin typeface="#9Slide03 SFU Futura_12" panose="00000400000000000000" pitchFamily="2" charset="0"/>
              </a:rPr>
              <a:t>=  A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– 2AB + B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 </a:t>
            </a:r>
            <a:endParaRPr kumimoji="0" lang="en-US" sz="220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809F06E1-3B70-46EC-B119-35315E4492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7629" y="3630420"/>
            <a:ext cx="185878" cy="21243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5E4A21D-0FCB-42DA-9740-9AAE6FDAA9B3}"/>
              </a:ext>
            </a:extLst>
          </p:cNvPr>
          <p:cNvSpPr txBox="1"/>
          <p:nvPr/>
        </p:nvSpPr>
        <p:spPr>
          <a:xfrm>
            <a:off x="1057648" y="3510305"/>
            <a:ext cx="821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Ví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dụ</a:t>
            </a:r>
            <a:endParaRPr lang="en-US" sz="2200" dirty="0">
              <a:solidFill>
                <a:srgbClr val="002060"/>
              </a:solidFill>
              <a:latin typeface="#9Slide03 SFU Futura_12" panose="000004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F9E28A-0B22-46AA-A906-BCE3F6B61E28}"/>
              </a:ext>
            </a:extLst>
          </p:cNvPr>
          <p:cNvSpPr txBox="1"/>
          <p:nvPr/>
        </p:nvSpPr>
        <p:spPr>
          <a:xfrm>
            <a:off x="1835715" y="3503160"/>
            <a:ext cx="15087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#9Slide03 SFU Futura_12" panose="00000400000000000000" pitchFamily="2" charset="0"/>
              </a:rPr>
              <a:t>Tính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nhanh</a:t>
            </a:r>
            <a:endParaRPr lang="en-US" sz="2200" dirty="0">
              <a:latin typeface="#9Slide03 SFU Futura_12" panose="000004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26BF14-D80F-417D-A578-F72E1694BB11}"/>
              </a:ext>
            </a:extLst>
          </p:cNvPr>
          <p:cNvSpPr txBox="1"/>
          <p:nvPr/>
        </p:nvSpPr>
        <p:spPr>
          <a:xfrm>
            <a:off x="3128388" y="4024292"/>
            <a:ext cx="10294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99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 =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A58AE3-769E-4E80-8341-1C2936C40677}"/>
              </a:ext>
            </a:extLst>
          </p:cNvPr>
          <p:cNvSpPr txBox="1"/>
          <p:nvPr/>
        </p:nvSpPr>
        <p:spPr>
          <a:xfrm>
            <a:off x="4025824" y="4019450"/>
            <a:ext cx="13067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(100 – 1)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C4BA4A-56EE-4E15-9599-3AE6D682C39C}"/>
              </a:ext>
            </a:extLst>
          </p:cNvPr>
          <p:cNvSpPr txBox="1"/>
          <p:nvPr/>
        </p:nvSpPr>
        <p:spPr>
          <a:xfrm>
            <a:off x="5144154" y="4001382"/>
            <a:ext cx="293670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C85EA77-1E9B-468B-A0B9-E420DE4ABFE6}"/>
              </a:ext>
            </a:extLst>
          </p:cNvPr>
          <p:cNvSpPr txBox="1"/>
          <p:nvPr/>
        </p:nvSpPr>
        <p:spPr>
          <a:xfrm>
            <a:off x="5394202" y="4019450"/>
            <a:ext cx="29963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=  100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– 2.100.1 + 1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endParaRPr lang="en-US" sz="2200" dirty="0">
              <a:latin typeface="#9Slide03 SFU Futura_12" panose="000004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4F68651-F2E3-4C13-9EA0-B1E5DB762FE7}"/>
              </a:ext>
            </a:extLst>
          </p:cNvPr>
          <p:cNvSpPr txBox="1"/>
          <p:nvPr/>
        </p:nvSpPr>
        <p:spPr>
          <a:xfrm>
            <a:off x="5437824" y="4568417"/>
            <a:ext cx="40046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#9Slide03 SFU Futura_12" panose="00000400000000000000" pitchFamily="2" charset="0"/>
              </a:rPr>
              <a:t>=  10 000 – 200 + 1  =  9 801.</a:t>
            </a:r>
            <a:endParaRPr lang="en-US" sz="2200" dirty="0">
              <a:latin typeface="#9Slide03 SFU Futura_12" panose="000004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434EBB-7EC0-411F-B6EA-F8A9BB90FEC3}"/>
              </a:ext>
            </a:extLst>
          </p:cNvPr>
          <p:cNvSpPr txBox="1"/>
          <p:nvPr/>
        </p:nvSpPr>
        <p:spPr>
          <a:xfrm>
            <a:off x="1084274" y="5541538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?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7.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CF5E426-0EC0-4C17-9AFC-925108D39C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7629" y="5666155"/>
            <a:ext cx="234608" cy="21243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180811D-2A2B-4B91-A2AF-1E784B917679}"/>
              </a:ext>
            </a:extLst>
          </p:cNvPr>
          <p:cNvSpPr txBox="1"/>
          <p:nvPr/>
        </p:nvSpPr>
        <p:spPr>
          <a:xfrm>
            <a:off x="1556238" y="5541538"/>
            <a:ext cx="21066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Khai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triển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#9Slide03 SFU Futura_12" panose="00000400000000000000" pitchFamily="2" charset="0"/>
              </a:rPr>
              <a:t>   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x –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F96EE0-1784-46EE-91F8-722D0ADD13DC}"/>
              </a:ext>
            </a:extLst>
          </p:cNvPr>
          <p:cNvSpPr txBox="1"/>
          <p:nvPr/>
        </p:nvSpPr>
        <p:spPr>
          <a:xfrm>
            <a:off x="3493581" y="5367210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178E9C-2EEB-48F2-BBE0-39882334F08A}"/>
              </a:ext>
            </a:extLst>
          </p:cNvPr>
          <p:cNvSpPr txBox="1"/>
          <p:nvPr/>
        </p:nvSpPr>
        <p:spPr>
          <a:xfrm>
            <a:off x="3500724" y="5756981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96C95D-C1E0-4DCD-B3DB-FDB43B84734D}"/>
              </a:ext>
            </a:extLst>
          </p:cNvPr>
          <p:cNvCxnSpPr>
            <a:cxnSpLocks/>
          </p:cNvCxnSpPr>
          <p:nvPr/>
        </p:nvCxnSpPr>
        <p:spPr>
          <a:xfrm>
            <a:off x="3550190" y="5770431"/>
            <a:ext cx="23361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ket 13">
            <a:extLst>
              <a:ext uri="{FF2B5EF4-FFF2-40B4-BE49-F238E27FC236}">
                <a16:creationId xmlns:a16="http://schemas.microsoft.com/office/drawing/2014/main" id="{4AE452EC-82A4-481A-B778-920F246F30F6}"/>
              </a:ext>
            </a:extLst>
          </p:cNvPr>
          <p:cNvSpPr/>
          <p:nvPr/>
        </p:nvSpPr>
        <p:spPr>
          <a:xfrm>
            <a:off x="3020573" y="5449779"/>
            <a:ext cx="82415" cy="645181"/>
          </a:xfrm>
          <a:prstGeom prst="leftBracket">
            <a:avLst>
              <a:gd name="adj" fmla="val 48606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51" name="Left Bracket 50">
            <a:extLst>
              <a:ext uri="{FF2B5EF4-FFF2-40B4-BE49-F238E27FC236}">
                <a16:creationId xmlns:a16="http://schemas.microsoft.com/office/drawing/2014/main" id="{EDF8A366-E73F-47D8-AB38-CEB28C7559C8}"/>
              </a:ext>
            </a:extLst>
          </p:cNvPr>
          <p:cNvSpPr/>
          <p:nvPr/>
        </p:nvSpPr>
        <p:spPr>
          <a:xfrm flipH="1">
            <a:off x="3831900" y="5449779"/>
            <a:ext cx="82415" cy="645181"/>
          </a:xfrm>
          <a:prstGeom prst="leftBracket">
            <a:avLst>
              <a:gd name="adj" fmla="val 48606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DB62E4C-6736-4212-B63B-2A33B43E28A4}"/>
              </a:ext>
            </a:extLst>
          </p:cNvPr>
          <p:cNvSpPr txBox="1"/>
          <p:nvPr/>
        </p:nvSpPr>
        <p:spPr>
          <a:xfrm>
            <a:off x="3831900" y="5397661"/>
            <a:ext cx="293670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A7F717D-9630-487A-A67F-E98D545E07C7}"/>
              </a:ext>
            </a:extLst>
          </p:cNvPr>
          <p:cNvSpPr txBox="1"/>
          <p:nvPr/>
        </p:nvSpPr>
        <p:spPr>
          <a:xfrm>
            <a:off x="3972252" y="5532471"/>
            <a:ext cx="4299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DD086-7090-B345-6BBC-B0BA5D3CBCB4}"/>
              </a:ext>
            </a:extLst>
          </p:cNvPr>
          <p:cNvSpPr txBox="1"/>
          <p:nvPr/>
        </p:nvSpPr>
        <p:spPr>
          <a:xfrm>
            <a:off x="1365256" y="629457"/>
            <a:ext cx="47391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spc="89">
                <a:solidFill>
                  <a:schemeClr val="bg1"/>
                </a:solidFill>
                <a:latin typeface="#9Slide03 SFU Futura_12" panose="00000400000000000000" pitchFamily="2" charset="0"/>
              </a:defRPr>
            </a:lvl1pPr>
          </a:lstStyle>
          <a:p>
            <a:r>
              <a:rPr lang="en-US" dirty="0"/>
              <a:t>4. BÌNH PH</a:t>
            </a:r>
            <a:r>
              <a:rPr lang="vi-VN" dirty="0"/>
              <a:t>Ư</a:t>
            </a:r>
            <a:r>
              <a:rPr lang="en-US" dirty="0"/>
              <a:t>ƠNG CỦA MỘT HIỆU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8A29D-5436-AC34-0D1D-C0B46CF4BB3F}"/>
              </a:ext>
            </a:extLst>
          </p:cNvPr>
          <p:cNvSpPr txBox="1"/>
          <p:nvPr/>
        </p:nvSpPr>
        <p:spPr>
          <a:xfrm>
            <a:off x="5139172" y="128458"/>
            <a:ext cx="7052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89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BÀI 6. HIỆU HAI BÌNH PHƯƠNG. BÌNH PHƯƠNG CỦA MỘT TỔNG, MỘT HIỆU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4DADA08-D2EC-7305-32A0-9E8CCA7901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37910" y="5450711"/>
            <a:ext cx="262547" cy="4308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378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8" grpId="0"/>
      <p:bldP spid="23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14" grpId="0" animBg="1"/>
      <p:bldP spid="51" grpId="0" animBg="1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6B0DD8EF-CA50-29F4-D503-BF6D806539A6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30FC3283-37B8-EC54-7546-DB178C943FC1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</p:sp>
      </p:grpSp>
      <p:pic>
        <p:nvPicPr>
          <p:cNvPr id="4" name="Picture 8">
            <a:extLst>
              <a:ext uri="{FF2B5EF4-FFF2-40B4-BE49-F238E27FC236}">
                <a16:creationId xmlns:a16="http://schemas.microsoft.com/office/drawing/2014/main" id="{EBDBFF36-C3B1-8969-088D-83A5B3D1C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5CCC5450-0DB1-1402-FCC0-224FA39654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3500" y="6057900"/>
            <a:ext cx="1009300" cy="800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4D71D4A-6CAE-4AF3-8FBF-3DB3EEE8DA87}"/>
              </a:ext>
            </a:extLst>
          </p:cNvPr>
          <p:cNvSpPr/>
          <p:nvPr/>
        </p:nvSpPr>
        <p:spPr>
          <a:xfrm>
            <a:off x="361950" y="1795359"/>
            <a:ext cx="11553825" cy="119537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52FCA97-853F-413D-BDC4-3478AB5920AD}"/>
              </a:ext>
            </a:extLst>
          </p:cNvPr>
          <p:cNvSpPr/>
          <p:nvPr/>
        </p:nvSpPr>
        <p:spPr>
          <a:xfrm>
            <a:off x="893155" y="1491934"/>
            <a:ext cx="1383319" cy="587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61D633-40F7-4B16-A8D6-B384EDB3DEC5}"/>
              </a:ext>
            </a:extLst>
          </p:cNvPr>
          <p:cNvSpPr txBox="1"/>
          <p:nvPr/>
        </p:nvSpPr>
        <p:spPr>
          <a:xfrm>
            <a:off x="1074015" y="1533107"/>
            <a:ext cx="1152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Kết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luận</a:t>
            </a:r>
            <a:endParaRPr lang="en-US" sz="2200" dirty="0">
              <a:solidFill>
                <a:srgbClr val="002060"/>
              </a:solidFill>
              <a:latin typeface="#9Slide03 SFU Futura_12" panose="000004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535F9D-46F0-4046-BD37-4C77F09410C0}"/>
              </a:ext>
            </a:extLst>
          </p:cNvPr>
          <p:cNvSpPr txBox="1"/>
          <p:nvPr/>
        </p:nvSpPr>
        <p:spPr>
          <a:xfrm>
            <a:off x="1060258" y="1982308"/>
            <a:ext cx="45801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#9Slide03 SFU Futura_12" panose="00000400000000000000" pitchFamily="2" charset="0"/>
              </a:rPr>
              <a:t>Với</a:t>
            </a:r>
            <a:r>
              <a:rPr lang="en-US" sz="2200" dirty="0">
                <a:latin typeface="#9Slide03 SFU Futura_12" panose="00000400000000000000" pitchFamily="2" charset="0"/>
              </a:rPr>
              <a:t> A, B </a:t>
            </a:r>
            <a:r>
              <a:rPr lang="en-US" sz="2200" dirty="0" err="1">
                <a:latin typeface="#9Slide03 SFU Futura_12" panose="00000400000000000000" pitchFamily="2" charset="0"/>
              </a:rPr>
              <a:t>là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hai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biểu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tùy</a:t>
            </a:r>
            <a:r>
              <a:rPr lang="en-US" sz="2200" dirty="0">
                <a:latin typeface="#9Slide03 SFU Futura_12" panose="00000400000000000000" pitchFamily="2" charset="0"/>
              </a:rPr>
              <a:t> ý, ta </a:t>
            </a:r>
            <a:r>
              <a:rPr lang="en-US" sz="2200" dirty="0" err="1">
                <a:latin typeface="#9Slide03 SFU Futura_12" panose="00000400000000000000" pitchFamily="2" charset="0"/>
              </a:rPr>
              <a:t>có</a:t>
            </a:r>
            <a:r>
              <a:rPr lang="en-US" sz="2200" dirty="0">
                <a:latin typeface="#9Slide03 SFU Futura_12" panose="00000400000000000000" pitchFamily="2" charset="0"/>
              </a:rPr>
              <a:t>: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44734BD4-8916-4DB3-8A2B-553C49B3C3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264" y="1668173"/>
            <a:ext cx="238986" cy="21243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C7CA6FB-2FED-4624-B040-EF186EADF587}"/>
              </a:ext>
            </a:extLst>
          </p:cNvPr>
          <p:cNvSpPr txBox="1"/>
          <p:nvPr/>
        </p:nvSpPr>
        <p:spPr>
          <a:xfrm>
            <a:off x="4719324" y="2488318"/>
            <a:ext cx="34227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200" dirty="0">
                <a:latin typeface="#9Slide03 SFU Futura_12" panose="00000400000000000000" pitchFamily="2" charset="0"/>
              </a:rPr>
              <a:t>(A – B)</a:t>
            </a:r>
            <a:r>
              <a:rPr lang="en-US" sz="2200" baseline="30000" dirty="0">
                <a:latin typeface="#9Slide03 SFU Futura_12" panose="00000400000000000000" pitchFamily="2" charset="0"/>
              </a:rPr>
              <a:t>2  </a:t>
            </a:r>
            <a:r>
              <a:rPr lang="en-US" sz="2200" dirty="0">
                <a:latin typeface="#9Slide03 SFU Futura_12" panose="00000400000000000000" pitchFamily="2" charset="0"/>
              </a:rPr>
              <a:t>=  A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– 2AB + B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 </a:t>
            </a:r>
            <a:endParaRPr kumimoji="0" lang="en-US" sz="220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809F06E1-3B70-46EC-B119-35315E4492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7629" y="3630420"/>
            <a:ext cx="185878" cy="21243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5E4A21D-0FCB-42DA-9740-9AAE6FDAA9B3}"/>
              </a:ext>
            </a:extLst>
          </p:cNvPr>
          <p:cNvSpPr txBox="1"/>
          <p:nvPr/>
        </p:nvSpPr>
        <p:spPr>
          <a:xfrm>
            <a:off x="1057648" y="3510305"/>
            <a:ext cx="821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Ví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dụ</a:t>
            </a:r>
            <a:endParaRPr lang="en-US" sz="2200" dirty="0">
              <a:solidFill>
                <a:srgbClr val="002060"/>
              </a:solidFill>
              <a:latin typeface="#9Slide03 SFU Futura_12" panose="000004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F9E28A-0B22-46AA-A906-BCE3F6B61E28}"/>
              </a:ext>
            </a:extLst>
          </p:cNvPr>
          <p:cNvSpPr txBox="1"/>
          <p:nvPr/>
        </p:nvSpPr>
        <p:spPr>
          <a:xfrm>
            <a:off x="1835715" y="3503160"/>
            <a:ext cx="15087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#9Slide03 SFU Futura_12" panose="00000400000000000000" pitchFamily="2" charset="0"/>
              </a:rPr>
              <a:t>Tính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nhanh</a:t>
            </a:r>
            <a:endParaRPr lang="en-US" sz="2200" dirty="0">
              <a:latin typeface="#9Slide03 SFU Futura_12" panose="000004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26BF14-D80F-417D-A578-F72E1694BB11}"/>
              </a:ext>
            </a:extLst>
          </p:cNvPr>
          <p:cNvSpPr txBox="1"/>
          <p:nvPr/>
        </p:nvSpPr>
        <p:spPr>
          <a:xfrm>
            <a:off x="1835885" y="3998152"/>
            <a:ext cx="10294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99</a:t>
            </a:r>
            <a:r>
              <a:rPr lang="en-US" sz="2200" baseline="30000" dirty="0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  =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A58AE3-769E-4E80-8341-1C2936C40677}"/>
              </a:ext>
            </a:extLst>
          </p:cNvPr>
          <p:cNvSpPr txBox="1"/>
          <p:nvPr/>
        </p:nvSpPr>
        <p:spPr>
          <a:xfrm>
            <a:off x="2733321" y="3993310"/>
            <a:ext cx="13067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(100 – 1)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C4BA4A-56EE-4E15-9599-3AE6D682C39C}"/>
              </a:ext>
            </a:extLst>
          </p:cNvPr>
          <p:cNvSpPr txBox="1"/>
          <p:nvPr/>
        </p:nvSpPr>
        <p:spPr>
          <a:xfrm>
            <a:off x="3851651" y="3975242"/>
            <a:ext cx="293670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aseline="30000" dirty="0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C85EA77-1E9B-468B-A0B9-E420DE4ABFE6}"/>
              </a:ext>
            </a:extLst>
          </p:cNvPr>
          <p:cNvSpPr txBox="1"/>
          <p:nvPr/>
        </p:nvSpPr>
        <p:spPr>
          <a:xfrm>
            <a:off x="4101699" y="3993310"/>
            <a:ext cx="29963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=  100</a:t>
            </a:r>
            <a:r>
              <a:rPr lang="en-US" sz="2200" baseline="30000" dirty="0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 – 2.100.1 + 1</a:t>
            </a:r>
            <a:r>
              <a:rPr lang="en-US" sz="2200" baseline="30000" dirty="0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2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#9Slide03 SFU Futura_12" panose="000004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4F68651-F2E3-4C13-9EA0-B1E5DB762FE7}"/>
              </a:ext>
            </a:extLst>
          </p:cNvPr>
          <p:cNvSpPr txBox="1"/>
          <p:nvPr/>
        </p:nvSpPr>
        <p:spPr>
          <a:xfrm>
            <a:off x="7085332" y="3998152"/>
            <a:ext cx="40046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=  10 000 – 200 + 1  =  9 801.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#9Slide03 SFU Futura_12" panose="000004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434EBB-7EC0-411F-B6EA-F8A9BB90FEC3}"/>
              </a:ext>
            </a:extLst>
          </p:cNvPr>
          <p:cNvSpPr txBox="1"/>
          <p:nvPr/>
        </p:nvSpPr>
        <p:spPr>
          <a:xfrm>
            <a:off x="1084274" y="5081163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?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7.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CF5E426-0EC0-4C17-9AFC-925108D39C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7629" y="5205780"/>
            <a:ext cx="234608" cy="21243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180811D-2A2B-4B91-A2AF-1E784B917679}"/>
              </a:ext>
            </a:extLst>
          </p:cNvPr>
          <p:cNvSpPr txBox="1"/>
          <p:nvPr/>
        </p:nvSpPr>
        <p:spPr>
          <a:xfrm>
            <a:off x="1556238" y="5081163"/>
            <a:ext cx="21066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Khai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triển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#9Slide03 SFU Futura_12" panose="00000400000000000000" pitchFamily="2" charset="0"/>
              </a:rPr>
              <a:t>   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x –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F96EE0-1784-46EE-91F8-722D0ADD13DC}"/>
              </a:ext>
            </a:extLst>
          </p:cNvPr>
          <p:cNvSpPr txBox="1"/>
          <p:nvPr/>
        </p:nvSpPr>
        <p:spPr>
          <a:xfrm>
            <a:off x="3493581" y="4906835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178E9C-2EEB-48F2-BBE0-39882334F08A}"/>
              </a:ext>
            </a:extLst>
          </p:cNvPr>
          <p:cNvSpPr txBox="1"/>
          <p:nvPr/>
        </p:nvSpPr>
        <p:spPr>
          <a:xfrm>
            <a:off x="3500724" y="5296606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96C95D-C1E0-4DCD-B3DB-FDB43B84734D}"/>
              </a:ext>
            </a:extLst>
          </p:cNvPr>
          <p:cNvCxnSpPr>
            <a:cxnSpLocks/>
          </p:cNvCxnSpPr>
          <p:nvPr/>
        </p:nvCxnSpPr>
        <p:spPr>
          <a:xfrm>
            <a:off x="3550190" y="5310056"/>
            <a:ext cx="23361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ket 13">
            <a:extLst>
              <a:ext uri="{FF2B5EF4-FFF2-40B4-BE49-F238E27FC236}">
                <a16:creationId xmlns:a16="http://schemas.microsoft.com/office/drawing/2014/main" id="{4AE452EC-82A4-481A-B778-920F246F30F6}"/>
              </a:ext>
            </a:extLst>
          </p:cNvPr>
          <p:cNvSpPr/>
          <p:nvPr/>
        </p:nvSpPr>
        <p:spPr>
          <a:xfrm>
            <a:off x="3020573" y="4989404"/>
            <a:ext cx="82415" cy="645181"/>
          </a:xfrm>
          <a:prstGeom prst="leftBracket">
            <a:avLst>
              <a:gd name="adj" fmla="val 48606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51" name="Left Bracket 50">
            <a:extLst>
              <a:ext uri="{FF2B5EF4-FFF2-40B4-BE49-F238E27FC236}">
                <a16:creationId xmlns:a16="http://schemas.microsoft.com/office/drawing/2014/main" id="{EDF8A366-E73F-47D8-AB38-CEB28C7559C8}"/>
              </a:ext>
            </a:extLst>
          </p:cNvPr>
          <p:cNvSpPr/>
          <p:nvPr/>
        </p:nvSpPr>
        <p:spPr>
          <a:xfrm flipH="1">
            <a:off x="3831900" y="4989404"/>
            <a:ext cx="82415" cy="645181"/>
          </a:xfrm>
          <a:prstGeom prst="leftBracket">
            <a:avLst>
              <a:gd name="adj" fmla="val 48606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DB62E4C-6736-4212-B63B-2A33B43E28A4}"/>
              </a:ext>
            </a:extLst>
          </p:cNvPr>
          <p:cNvSpPr txBox="1"/>
          <p:nvPr/>
        </p:nvSpPr>
        <p:spPr>
          <a:xfrm>
            <a:off x="3831900" y="4937286"/>
            <a:ext cx="293670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A7F717D-9630-487A-A67F-E98D545E07C7}"/>
              </a:ext>
            </a:extLst>
          </p:cNvPr>
          <p:cNvSpPr txBox="1"/>
          <p:nvPr/>
        </p:nvSpPr>
        <p:spPr>
          <a:xfrm>
            <a:off x="3972252" y="5072096"/>
            <a:ext cx="4299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DD086-7090-B345-6BBC-B0BA5D3CBCB4}"/>
              </a:ext>
            </a:extLst>
          </p:cNvPr>
          <p:cNvSpPr txBox="1"/>
          <p:nvPr/>
        </p:nvSpPr>
        <p:spPr>
          <a:xfrm>
            <a:off x="1365256" y="629457"/>
            <a:ext cx="47391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spc="89">
                <a:solidFill>
                  <a:schemeClr val="bg1"/>
                </a:solidFill>
                <a:latin typeface="#9Slide03 SFU Futura_12" panose="00000400000000000000" pitchFamily="2" charset="0"/>
              </a:defRPr>
            </a:lvl1pPr>
          </a:lstStyle>
          <a:p>
            <a:r>
              <a:rPr lang="en-US" dirty="0"/>
              <a:t>4. BÌNH PH</a:t>
            </a:r>
            <a:r>
              <a:rPr lang="vi-VN" dirty="0"/>
              <a:t>Ư</a:t>
            </a:r>
            <a:r>
              <a:rPr lang="en-US" dirty="0"/>
              <a:t>ƠNG CỦA MỘT HIỆU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8A29D-5436-AC34-0D1D-C0B46CF4BB3F}"/>
              </a:ext>
            </a:extLst>
          </p:cNvPr>
          <p:cNvSpPr txBox="1"/>
          <p:nvPr/>
        </p:nvSpPr>
        <p:spPr>
          <a:xfrm>
            <a:off x="5139172" y="128458"/>
            <a:ext cx="7052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89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BÀI 6. HIỆU HAI BÌNH PHƯƠNG. BÌNH PHƯƠNG CỦA MỘT TỔNG, MỘT HIỆU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58157-074C-9843-59A8-2AD312DB742C}"/>
              </a:ext>
            </a:extLst>
          </p:cNvPr>
          <p:cNvSpPr txBox="1"/>
          <p:nvPr/>
        </p:nvSpPr>
        <p:spPr>
          <a:xfrm>
            <a:off x="4253001" y="5061771"/>
            <a:ext cx="4315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x</a:t>
            </a:r>
            <a:r>
              <a:rPr kumimoji="0" lang="en-US" sz="2200" b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2</a:t>
            </a:r>
            <a:endParaRPr kumimoji="0" lang="en-US" sz="2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F1D21-BB66-FA13-7254-129F7DB01FBB}"/>
              </a:ext>
            </a:extLst>
          </p:cNvPr>
          <p:cNvSpPr txBox="1"/>
          <p:nvPr/>
        </p:nvSpPr>
        <p:spPr>
          <a:xfrm>
            <a:off x="4948990" y="5061771"/>
            <a:ext cx="6495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2.x.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C5D6A2-8AE2-D16A-83FC-04F6A9AAA3C9}"/>
              </a:ext>
            </a:extLst>
          </p:cNvPr>
          <p:cNvSpPr txBox="1"/>
          <p:nvPr/>
        </p:nvSpPr>
        <p:spPr>
          <a:xfrm>
            <a:off x="4677050" y="5084616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200" dirty="0">
                <a:solidFill>
                  <a:prstClr val="black"/>
                </a:solidFill>
                <a:latin typeface="#9Slide03 SFU Futura_12" panose="00000400000000000000" pitchFamily="2" charset="0"/>
              </a:rPr>
              <a:t>–</a:t>
            </a:r>
            <a:endParaRPr kumimoji="0" lang="en-US" sz="2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8998A8-8977-A508-F6F6-2645B79EDD68}"/>
              </a:ext>
            </a:extLst>
          </p:cNvPr>
          <p:cNvSpPr txBox="1"/>
          <p:nvPr/>
        </p:nvSpPr>
        <p:spPr>
          <a:xfrm>
            <a:off x="5535709" y="4906835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4D0D53-1B56-251B-F958-314829019AEC}"/>
              </a:ext>
            </a:extLst>
          </p:cNvPr>
          <p:cNvSpPr txBox="1"/>
          <p:nvPr/>
        </p:nvSpPr>
        <p:spPr>
          <a:xfrm>
            <a:off x="5536883" y="5296605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0A49B6-9AC7-F527-D1D9-DA6C509E4620}"/>
              </a:ext>
            </a:extLst>
          </p:cNvPr>
          <p:cNvCxnSpPr>
            <a:cxnSpLocks/>
          </p:cNvCxnSpPr>
          <p:nvPr/>
        </p:nvCxnSpPr>
        <p:spPr>
          <a:xfrm>
            <a:off x="5573683" y="5310056"/>
            <a:ext cx="24371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FB8268E-4BB0-5CA1-AF2E-621BE0595363}"/>
              </a:ext>
            </a:extLst>
          </p:cNvPr>
          <p:cNvSpPr txBox="1"/>
          <p:nvPr/>
        </p:nvSpPr>
        <p:spPr>
          <a:xfrm>
            <a:off x="5856480" y="5066270"/>
            <a:ext cx="4299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+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F3150B-588E-F3DF-4B27-2BE2C9D13EDF}"/>
              </a:ext>
            </a:extLst>
          </p:cNvPr>
          <p:cNvSpPr txBox="1"/>
          <p:nvPr/>
        </p:nvSpPr>
        <p:spPr>
          <a:xfrm>
            <a:off x="6201607" y="4906835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08665E-F4DB-85D6-9697-6E0484975AF0}"/>
              </a:ext>
            </a:extLst>
          </p:cNvPr>
          <p:cNvSpPr txBox="1"/>
          <p:nvPr/>
        </p:nvSpPr>
        <p:spPr>
          <a:xfrm>
            <a:off x="6214307" y="5296354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67F140-DD4B-04DE-6E4F-5CFF87B1E363}"/>
              </a:ext>
            </a:extLst>
          </p:cNvPr>
          <p:cNvCxnSpPr>
            <a:cxnSpLocks/>
          </p:cNvCxnSpPr>
          <p:nvPr/>
        </p:nvCxnSpPr>
        <p:spPr>
          <a:xfrm>
            <a:off x="6263484" y="5310056"/>
            <a:ext cx="23494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 Bracket 20">
            <a:extLst>
              <a:ext uri="{FF2B5EF4-FFF2-40B4-BE49-F238E27FC236}">
                <a16:creationId xmlns:a16="http://schemas.microsoft.com/office/drawing/2014/main" id="{01A44657-0E32-E46D-F3B9-6F6BD199BA64}"/>
              </a:ext>
            </a:extLst>
          </p:cNvPr>
          <p:cNvSpPr/>
          <p:nvPr/>
        </p:nvSpPr>
        <p:spPr>
          <a:xfrm flipH="1">
            <a:off x="6485316" y="4977771"/>
            <a:ext cx="82415" cy="645181"/>
          </a:xfrm>
          <a:prstGeom prst="leftBracket">
            <a:avLst>
              <a:gd name="adj" fmla="val 486065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041026-F2C7-2739-DF55-70B5290F3EAC}"/>
              </a:ext>
            </a:extLst>
          </p:cNvPr>
          <p:cNvSpPr txBox="1"/>
          <p:nvPr/>
        </p:nvSpPr>
        <p:spPr>
          <a:xfrm>
            <a:off x="6518865" y="4933319"/>
            <a:ext cx="293670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21E0E488-75B6-1BF5-049D-AFED7724C776}"/>
              </a:ext>
            </a:extLst>
          </p:cNvPr>
          <p:cNvSpPr/>
          <p:nvPr/>
        </p:nvSpPr>
        <p:spPr>
          <a:xfrm rot="20191">
            <a:off x="6190801" y="4987465"/>
            <a:ext cx="82415" cy="645181"/>
          </a:xfrm>
          <a:prstGeom prst="leftBracket">
            <a:avLst>
              <a:gd name="adj" fmla="val 486065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8D8AF0-A889-E5F4-8974-C87B84A7C05C}"/>
              </a:ext>
            </a:extLst>
          </p:cNvPr>
          <p:cNvSpPr txBox="1"/>
          <p:nvPr/>
        </p:nvSpPr>
        <p:spPr>
          <a:xfrm>
            <a:off x="7671245" y="5084115"/>
            <a:ext cx="4860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200" dirty="0">
                <a:solidFill>
                  <a:prstClr val="black"/>
                </a:solidFill>
                <a:latin typeface="#9Slide03 SFU Futura_12" panose="00000400000000000000" pitchFamily="2" charset="0"/>
              </a:rPr>
              <a:t>3x</a:t>
            </a:r>
            <a:endParaRPr kumimoji="0" lang="en-US" sz="2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C8D01C-D1E9-2E3B-C50B-3C9B2DB73CF2}"/>
              </a:ext>
            </a:extLst>
          </p:cNvPr>
          <p:cNvSpPr txBox="1"/>
          <p:nvPr/>
        </p:nvSpPr>
        <p:spPr>
          <a:xfrm>
            <a:off x="6761669" y="5061771"/>
            <a:ext cx="4299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=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6625D7-DE68-7D74-DB4E-B50FE1B4C8A2}"/>
              </a:ext>
            </a:extLst>
          </p:cNvPr>
          <p:cNvSpPr txBox="1"/>
          <p:nvPr/>
        </p:nvSpPr>
        <p:spPr>
          <a:xfrm>
            <a:off x="7061558" y="5061771"/>
            <a:ext cx="4315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x</a:t>
            </a:r>
            <a:r>
              <a:rPr kumimoji="0" lang="en-US" sz="2200" b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2</a:t>
            </a:r>
            <a:endParaRPr kumimoji="0" lang="en-US" sz="2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5B08D9-33B5-0930-1222-2751DE4DB655}"/>
              </a:ext>
            </a:extLst>
          </p:cNvPr>
          <p:cNvSpPr txBox="1"/>
          <p:nvPr/>
        </p:nvSpPr>
        <p:spPr>
          <a:xfrm>
            <a:off x="7426441" y="5080910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200" dirty="0">
                <a:solidFill>
                  <a:prstClr val="black"/>
                </a:solidFill>
                <a:latin typeface="#9Slide03 SFU Futura_12" panose="00000400000000000000" pitchFamily="2" charset="0"/>
              </a:rPr>
              <a:t>–</a:t>
            </a:r>
            <a:endParaRPr kumimoji="0" lang="en-US" sz="2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F978D6-6768-882A-88E8-426235B9D78C}"/>
              </a:ext>
            </a:extLst>
          </p:cNvPr>
          <p:cNvSpPr txBox="1"/>
          <p:nvPr/>
        </p:nvSpPr>
        <p:spPr>
          <a:xfrm>
            <a:off x="8396580" y="4933319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2508A3-D654-A09F-11D0-41921BA02014}"/>
              </a:ext>
            </a:extLst>
          </p:cNvPr>
          <p:cNvSpPr txBox="1"/>
          <p:nvPr/>
        </p:nvSpPr>
        <p:spPr>
          <a:xfrm>
            <a:off x="8392090" y="5296353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4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AAF1147-57DB-543F-E657-5C6636C87BEB}"/>
              </a:ext>
            </a:extLst>
          </p:cNvPr>
          <p:cNvCxnSpPr>
            <a:cxnSpLocks/>
          </p:cNvCxnSpPr>
          <p:nvPr/>
        </p:nvCxnSpPr>
        <p:spPr>
          <a:xfrm>
            <a:off x="8443937" y="5312304"/>
            <a:ext cx="24784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B5F0B85-5038-73DE-FC9B-5DFC51D8A8F0}"/>
              </a:ext>
            </a:extLst>
          </p:cNvPr>
          <p:cNvSpPr txBox="1"/>
          <p:nvPr/>
        </p:nvSpPr>
        <p:spPr>
          <a:xfrm>
            <a:off x="8080146" y="5072096"/>
            <a:ext cx="4299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+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4743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7" grpId="0"/>
      <p:bldP spid="18" grpId="0"/>
      <p:bldP spid="19" grpId="0"/>
      <p:bldP spid="21" grpId="0" animBg="1"/>
      <p:bldP spid="22" grpId="0"/>
      <p:bldP spid="24" grpId="0" animBg="1"/>
      <p:bldP spid="31" grpId="0"/>
      <p:bldP spid="32" grpId="0"/>
      <p:bldP spid="33" grpId="0"/>
      <p:bldP spid="35" grpId="0"/>
      <p:bldP spid="36" grpId="0"/>
      <p:bldP spid="37" grpId="0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01F38727-A856-48E5-B494-6AF3F22494D2}"/>
  <p:tag name="ISPRING_PROJECT_VERSION" val="9"/>
  <p:tag name="ISPRING_PROJECT_FOLDER_UPDATED" val="1"/>
  <p:tag name="ISPRING_ULTRA_SCORM_COURSE_ID" val="B4AF300A-392C-4ABB-BCA4-FDE560CD1C38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FIRST_PUBLISH" val="1"/>
  <p:tag name="ISPRING_PRESENTER_PHOTO_0" val="png|iVBORw0KGgoAAAANSUhEUgAAAnQAAADoCAYAAABmUnneAAAACXBIWXMAAC4jAAAuIwF4pT92AAAg&#10;AElEQVR4nO3d329b533H8SeCkyVyEjkr0i1pOklbgRYrUMlDMXBXYv4Ck7cFCMnY1a7M3FewDP0B&#10;oYEBvTQN/gGULgrsztIuCg7rZqoFthXIJhFtgqZdFjN11MZx6uFLf498RJMUD3l+PD/eL4BQnATy&#10;IXnI8znf53m+zwtPnjwxcFup2toxxtSNMV1jzE6nXTvgLQUAIBwEOoeVqq0tCXDGmOWhZ7EvAa/T&#10;rp2E/hoBABACAp2DStVWxRjTGBHkht3Vih3BDgAAjxHoHFKqtspakdtIcNR9DX+NTrv2IPTXEAAA&#10;HxHoHFCqtlaMMc2EQW5YX0PdToivIQAAPiPQWUyDnASwzRSPsqfDsE3vXjAAAAJFoLNQqdq6oqtW&#10;b2Z4dD1dOLHn7AsFAAAGCHQWiQU5eSzldGSHtDoBAMBtBDpLTGhBkhcJdlusiAUAwD0EuoJZEOSG&#10;0eoEAADHEOgKMmMLkjzdotUJAABuINDlrFRtrWtfOFuDXBw97AAAcACBLicZtSDJC61OAACwGIEu&#10;Y7pyVYLcDQ+eDsEOAAALEegyUlALkrzQ6gQDWnmOP4bJOfKg0651ecWQN52rLN/F6yP+6q6em3yP&#10;ITU6rUrOufKI35npOUegy4CuXG14GOSGHWpzYi7WgdAblYo+ygnP8UMNeHucM8hCqdqKzkt5rCX4&#10;K4703Dyg2TqSsOmcI9ClyMIWJHmh1YnntNIh1eZrKT3Tnt70NFlwg3lolVjOza2UbqL7und2g+80&#10;jBI75yopXe9TOecIdCnQi10jYTr30W0NdlygPZFDex1WUmMmOS0042YVZ2w/5wh0c3Cgl1wRuEB7&#10;QL+4mjme233dqYThLlyoVG3tZLzXdVxfv892eGfCpedcnnPiE/eCJdDNwPEWJHnp611GI4yn64+C&#10;54Dua7DjZgDP0QnnzYJGQ2TOU4VqXVj0er9X4Dm3Ne2cYwJdAjohvEGQS4RWJw4pVVtNC87vRF9i&#10;CIMli836uhCM77MA6IKHpivnHIFuCp63IMnLkZ6UtAiwkIU3K/IlVibUwTwLc3csejGuE+r8ZuE5&#10;995FI14EuguUqq26Dq8S5NJBDzsLlaqtAwvnghLqYOOFNUKo85TF59ztTrtWH/cfCXRjBNyCJC+s&#10;HrOEJcOs4xDqAmbxhTVCqPOMy+ccgW6IrlxtEuRyc1eHYpkEX4CcVwvO6khDHedIQHQBxH0HnjGh&#10;zhMOhLnIu6NGuQh0ihYkhaLVSQH0nL/nyOHud9q1igXHgRzonM6uQzfWhDrHORTmjF4zV4avlwvF&#10;HY8dZElyqdra0wsbYa4YS1olOtGKETKmF0yXLkDXdMUZwtBwbJTkjgYCOMixMGf0mvnc93ewFTp6&#10;yVmNVicZc2SoddjIu1L4xbHK8TAqdY5xMMzFnRt6Da5CJ5UJvZh1CXPWWtY73hP9ckeK9GbGtTBn&#10;9K507AoveMPlKj2VOoc4HubMcJUumAodveScRquTFFm+qvUiVOk85nh1Lo5KneU8CHORs3MtiAqd&#10;vnFdrUoQ5twjcxvvyVxHrS5hRnpj43JlWj6/VED85cscWip1FvMozJn496HXgU4mUcuwnb5xtCFx&#10;3zVjzLFUmAh2M/PhIsOwq4f0M+3TwjRCnYU8C3NiI7oeehnopGyvne/bBDkvSYWpK3MhteKE6flw&#10;gVnWHmXwi4+rmAl1FvEwzEUGN7leBTptQXJAC5IgnGt1QrC7mN7Frdl+nFPiIukfX99TQp0FPA5z&#10;YrB40ItAp0FOJgUeE+SCEwW7Ll+aF/JpxTAVOo/oDZkvNxujEOoK5HmYE2vyGXI60MVakBzTgiR4&#10;8VYnNKAdzacQxI2bX0II6IS6AgQQ5iJlJwNdLMidONpPC9mRYNeWoXd62D3Hq4sm8+i8EspnlVCX&#10;o4DCnFh3LtDpG3RCCxJcIGp1csCK2DO+BSDmTfojpPeSUJeDwMKcWHEm0MmbE2tBQpDDtDZodXLG&#10;t88NFVh/hFZtJdRlKMAwZ5wIdLEWJPSSwzw2NdixIhaADQh1GQg0zA1YG+hkfgwtSJABWp0AsAWh&#10;LkUhhzljY6CLtSC5T5BDRuI97PgyBVAkQl0KQg9zxqZApytXG7QgQY6WYq1O+EIFUBRC3RwIc08V&#10;HuiGWpDcKPp4EKSohx2tTgAUhVA3A8LcM4UGulK1VacFCSwSb3VCjzMAeSPUJUCYO6+QQBdrQfI+&#10;QQ4WkmB3n1YnAApAqJsCYe55uQY6bUHSpQUJHBG1OmmwIhZAjgh1ExDmRssl0MV6yd3zfANm+OkG&#10;rU4A5IxQNwJhbrxMA12sBQm95OC6eKuTOu8mgBwQ6mIIc5NlEuh05WqTFiTwkAS792l1AiAnhDrC&#10;3FRSDXRDLUgIcvBZ1OqkS6sTABkLOtQR5qaTdoWuoj9lvtyhMaaXxUEDFjjUhyzyKdPmBEDGggx1&#10;hLnpXUrzl3Xateaof6+tH+SxHvu5TssSWO5Iq81dfTzotGsHvGkACiKhbuy11jeEuWRSDXTjdNq1&#10;E70wnrsY6opBCXbl2E9CHopwpKFNztETghsASwUR6ghzyeUS6MbptGsP9AJ6dvHUal459qBfHbIg&#10;AW5Pz72unosA4AKvQx1hbjaFBrpRtJrX1IfRuUlRwLtm2/HmoK+Vo5PY8F8UPsYGEX3dop5p0T9H&#10;Q94h9gLsaXgbhDgCHADHeRnqCHOzsy7QDeu0a9H8pahbf1kXX1Q8HZ49jA39dTXgJqavW+S54UNd&#10;mbkeG+r2sRJ6pM+9OfR6AIAPvAp1hLn5WB/o4rSqsqcPefMl1G05Xrnrx55TbpUjnSMWH+pej4Vl&#10;l5tA9/S1bMwahgHAIV6EOsLc/JwKdMM67dogCGnlToJI3ZHhxLMQp8+hcCMqoVv6cOn1bFCJAxAg&#10;p0MdYS4dTge6iFa1BvPutNJUt3RIVoYAGxrkrJ3DpcfW0HAnc+52eD0BwGpOhjrCXHq8CHRxWqHZ&#10;ilXtdiyYHybz4nZcbIWhw5bR61nXql3Rr+ddnRdHaxEAeMapUEeYS9cLT5488en5jKRz7eoFzA1z&#10;NshNoh/CRs4Vu2hYdYe5cbMpVVu+fdhvddq1HQuOA3MqVVsHjs/dtc1120MdYS51h5lszm8bmafW&#10;addkwv+7GrIyf2Hl75K/08cqkn5RyFDsLQ1aWerr37PSade2CHMAcCGrtwkjzGXDuyHXSTRclbVl&#10;x04Gd4QSPuohbMuic9Z2StVWU6t1aa807kfz+JgfBwCJWTn8SpjLThAVumES7GIVu6OUfu2+VpGC&#10;2GMvIhWzTrtW0deyl9Kvva2v5Q5hDgBmZlWljjCXrSADXUSDnayKvT5HGJFKUlVCTcjhQ6uf6xrG&#10;ZiWheLXTrtUJcgCQCitCHWEue0EHuohW1dZ1rlYSUVXOil5yRZMQJmFMAm7CuXVHOuewwhw5AEhd&#10;oaGOMJcPAp3SMCLz6lanXDhxK/Sq3DgacNenGM6W0PeeVElpQQIAmSok1BHm8kOgG6JzwsoTqkx9&#10;rSbRLmECfR3XtWfcKFLdlCDXsPH4AcBDuYY6wly+CHRjaJVpZWhOmFScvGxFkhVpNSJVuNivj885&#10;ZHgVAPKVS6gjzOWPQDdBbE7Yu1pRKrNXaHJahbuu1TrmHAJAsTINdYS5YgTVh25WWpGjKjcHXXgS&#10;VEsXALBYJn3qCHPFoUIHAECYUq3UEeaKRaADACBcqYQ6wlzxCHQAAIRtrlBHmLMDgQ4AAMwU6ghz&#10;9iDQAQAAkzTUEebsMtMq19Pd1XLsj/F/vqI7BMxLWoNEOzA80D+Lk8XtY3qXIbHYOTt8jq7oY17x&#10;VdAn+jCcswAcM9XqV8KcfcYGutPdVbnoVWIXPLkQruX0DDYmHJfR5rTdWNiLfnYXt4/ZiitAer5e&#10;0RuMKLTZdM6a2JZyEv4eLG4fs0sGABtNDHWEOTtNqtBJQ91NS497KXYBvRb/D6e7q1HY68ZCHs2A&#10;PXG6uxqFtbL+XMkxtM0rOmcHP093V/eo3gGw1MhQR5iz16RAV3H0OUVh76xiohWSQw14gybBVPLc&#10;oJW3cizALXv09Or6AAAbnQt1hDm7jQx0p7urFQ1GPolC3g19jkdRuCPg2WMowJU9PA/jKgQ6AJYb&#10;hDpFmLPYuAqdq9W5JNb0EQU8qeDJHqMMg+VMbyAqGuB8qsBdZPl0d3WF8w2A5QhyDgg50A2LKnjv&#10;n+6u9jTcNZl/l41YiPOxGpyEPH8WRwAA5vJcoNMhr5AvsEarRFK5u6HhrkHlbn6EuJG2CHQAgHmN&#10;qtCFWJ2bRMLd+1q529dgN7E/D56RIUUNLVuBDadOa01W7jKHEwAwDwJdMtIi5drp7uqODMfqkCxV&#10;uxG0kW99uK0MRqro+QQAwEzObf2lPb5c6elVJKk03TTGHJ/urja1CoWn59DW6e6qhNx7hLmplVP6&#10;PQCAQA3v5cqFJblNDXZ7Q1uiBSUW5O4wtJoYnzsAwFwIdOmRatS9093Vg5AqdgS5VCxT5QUAzINA&#10;l76NEIZiZcUqQS5VfPYAADM7C3TMn0udDMV2ZQGFvrZekLY2UoU0xrQJcqki0AEAZhav0K3zMqZu&#10;SRdPdLUHm7MklJ7urkq/tPvxfXKRGj5/AICZxQMdFYLsSCWrrQsnnKvWaRg9ibZJQyaojgMAZkaF&#10;Ll+ycOLElWqdVuX2dHiVnR0yFvIqaQDAfAh0+VtyoVqn4eKEXnK54jMIAJjJINBpsGCCe76u6dw6&#10;6y7iuhPGPapyuSPQAQBmElXouJAUQ0L0fenlZsPB6BDrgS7kQP7oRQcAmAmBzg53pG9dkUeilcIu&#10;K1gLxWsPAJhJFOioDBRvU3eZyH1enS7SOGDYvXjsGAEAmAUVOrtIhSbXUKfDvaxitQeBDgCQGBU6&#10;+6xpa5PMQ/bp7mpdt+6CPbi5AgAkFgU6htrssqSVuswu7jpn731HXx+febNNHAAgPwvM2bFWZqFO&#10;25Js+vNSeYXmwgCAxBYYbrXaUtpz6nTOHG1JACA7PWNMn9fXWn19j7yywBCP9VILdRrmmDNnN+bQ&#10;Ae470Wo7oc4+fX1vTnx7YgtcQJywpm1FZqZbeRHm7MdqY8ADnXatS6izziDM6XvjnQUfn5Sn1mZt&#10;PqzzJPdCfwEBIE+EOqt4HeYMQ67O2Uy6TZgO1e5R+XGHjfv7ApgNoc4K3oc5w5Crk+4kvOA3dMgW&#10;7uAmC/AIoa5QQYQ5w5Crs/amWSShW3rRngQACkaoK0QwYc4Q6JwljaB3Jh28zpsrdMN/AMAzhLpc&#10;BRXmDIHOaTd05eo4TebNOYvekICnCHW5CC7MGQKd80ZW4HSodSP0F8dhBDrAY4S6TAUZ5owGOi78&#10;7lrWbbzO6Ny6RugvDADYjFCXiWDDnCm6QvfrL94xP+v/zeCBmdWH9uOt6xw7JPTB59/mfASQG0Jd&#10;qoIOc+JSGr8kugD+64NvffzVk4U/fPTFlccfffnq4Hf/7qsXX/z4q1fevvi3VEb+2xfNHz9ffunh&#10;/0Z//v6rvxr8/O5rH7752qXPF//y8v+YVy89SONpuGpJF0hsabCrh/xiGA1mp48vm//43V989Nnj&#10;l7/89MvLp//9xRuL8t/6X7208NuvXv7mxb9l7Pl4uvzSw99Gf47Ox+VXPvn6Wy9/8srXX/6N+fM/&#10;+VV6TwaA1ySAlKqtsu4GxLzn2QQf5kySQCfVtN/84euD0PbRF1ce/fLR63/sPXr1zS/NwmLsf/uz&#10;tA/wS7Nw+YNHr1+O/vzB//3103+IfqpvvfRZ7+0XHz5ef+2Xjytv//jbaR+H5TZ16HUntC+ED3+/&#10;/OGPP/67xz99+I75zZevvPrZkxe/FvvPU9xIJCPn+wePXj+rgH4wdB5GlhYeffrmpT98JoHvnZc/&#10;ffWdV377te8t/XvahwPAA4S6uRDm1MhA9/DxFfPzz75rfv7ZN3v3H37j0vGj1/70kVl4Rf9z6qEt&#10;DXKR/eDR6+afP3/78Ac/+sfvaPPd6FEOoLluM4D5kH39wutGP2v/+ffy/t6z4NjO6f/xpTf6j156&#10;43zgq5i3L33+8bdf/vTRdy7/+tWrV37xxrcu/8KCowVQNELdTAhzMRLoDh8+vrIhAe5fPv2rD3/6&#10;+VuXPnp8OQptzs7FWtw+7uqF/4y2+ah4GvB8DHNRgBs89D09r9oq9ggTks/WRw8vm3sP3zHm4+8P&#10;hnC/98onn/zt6z0CHhA4Ql0ihLkhl374X//wwk9O34r+7TdsObAsLG4fR+EgWg0ahbsKHx5rHOl7&#10;1BwZ4DwjQ7j/9vs35TEIeDJU+4M3f/Yy23sAYSLUTYUwN8Kln5y+9cS6o5rPVPucLm4fP9BhykEv&#10;N+3dViHcFeJI34e9xe3jkwCf/xkZqv3Rx9//JwIdEC5C3USEuTFSWeVqmZlO/sXt4z0JFOZZuNsy&#10;xlzz8PWxRU9f78acIW7SbhkA4CRC3UiEuQl8DHRzi8KdtgHZ0ge93dKxr8Opez48GQDICqHuHMLc&#10;Bbzc+ks/AHOTytHi9vHO4vaxBLuqLCAp9pk5Sz6It40xq4vbx5WUwxzbZAHwFs2HBwhzU1iIFglg&#10;Mgkhi9vH8qF61xhzl5drKjKsektC1+L2cT2j+XE+Brqg5xECOC/wUEeYm5Kvm/NnNq9KVsoubh/L&#10;EOwqwW4sCXLXpbKpFc4st/KYahGMSzrtGoEOwDmBhjrCXAK+BrrMqzY6HBsFu/2s/z5HyIfvlga5&#10;Zk6HHPq8EgCBCCzUEeYS8nXINbdhOA12FR2KDXmOXTS0upPXX5jWXEnL9Dx8TgBSEkioI8zNwNcK&#10;Xe67JuhQrHzIrgd2Ud7XxQ5ZD62O4t1wK/PnAFzE81BHmJvRgq8XkFK1VcjFXoca13VVp88ktL6r&#10;q1aLOod8DHR5h2IADvI01BHm5rDg8QTswobjpFIlqzqNMVd1FwTfyPDqum6lViQfh1z5IgMwFc9C&#10;HWFuTtGQq49DhIVf7GUv0sXt43UNQD6QcHq1oOHVc0rV1oqnzZ6p0AGYmiehjjCXgijQ+Vils6Z6&#10;owsFXK/W3ZZwatGG+b5u+cUXGoBEHA91hLmURIHOxxdyqah5dKNoECo7OLeur3Pl6hYcS1zFnkNJ&#10;FYsiACTmaKgjzKXI5wqd0T1YrRGbW1d15EN3qK1IbGxt42WFjqbCAGblWKgjzKXM5wqdsbWKo3uZ&#10;li0fgpUGweWi58qNUqq2Kp42FPZxAQ2AHDkS6ghzGfA90C3bNOwaFxuCtW37MPmgVfNsEDwDX4db&#10;+XIDMDfLQx1hLiODQNdp1x543HXaqmHXOB2C3bJoFaysdi5rBdFKpWrrCvPnAGCyWKizqfJPmMtQ&#10;fKcIhl0LotWw6wUfxpH2lrP9PPB1uNV4ug0fgILEQp0N+43LNWaFMJedeKDz9WKyrHOurKY7TFwt&#10;qFK6r5U5F3qgWVtxTQFfdABSJSNwnXZNroHvFTgSd6vTrq3raCAyEkKFTtjWcmOk2Ly6PD90d3X7&#10;Lus/aDofMvd9enPS48sOQFY67VpDt0vMc962dEq42mnXbJ6T7Y0QKnRiQ3cWsF7Ooe6uzuFzhRPB&#10;fEYMtwLIlLRF6rRr8p2/mnGwkyD3bqddY75cjs4CnVYHfNwCLOLMHUIs1GU5mdWpMKeBfNOCQ8kK&#10;gQ5ALmLB7g0dik3jWtPXkHhVgxzfaTm7NPTXHXh80dwsVVs7rjRulVB3urta1vdkLeVf71plzrgU&#10;yGfEXSyAXGkhR4ZiG9pBYF2LCfJz5YJrz5GuzJfvrj0qccULKdAZDQXOBBmZ13a6u7ql70taKzud&#10;C3MBVOf6fBkCKJKGu4NxowWlaouqm+UWhg7P9zdr05W5dJGU59S5WJkzAVTnrO37BwDmaeAjzFnu&#10;XKDT4Ujftx9qWnAMiaQU6pwMcwFU5wzz5wAA8xqu0JkALi6y4tW5jd1joW4WR45W5oyLAXwGBDoA&#10;wFxCDHTG1ZCgoS7pjhJHcwTBQmlDaF/7zkWOXFmoAwCw13OBrtOu7Xm8r2tEdo9wcl6W7igx7d6v&#10;8j460TR4mK64ojoHAMAURlXoTCCTtG/qzgPO0b1fp2kKKdt5uVr92fF4z9a4EEIrACBj4wJdKFUD&#10;ly+m9QsWsFx3YKP9kXSo9YaFh5a2Hu1KAABpCLlCJ9ZK1VbDguNITIdRK2OGx+/q0KxzAhpqNbQr&#10;AQCkZWSg0waD+4G8yje0IuQcHU4dPnaXV7QaDTkhDLUahlsBAGkZV6EzgV1smq41HI4sbh8fxBZJ&#10;9EcEPGfoQhXfV7VGGG4FAKRmbKALZLVrRCpCezrc5xxdJHEo25q5ugiiVG1JVfGmBYeSF4ZbAQCp&#10;Gd7LddheAF36I2talXR1+NXJXnPmaZhb1w2iQxLa8wUAZGjSkKsJ8KJzrVRtMa8pRxrmDgKaN2do&#10;JgwASNvEQKdzfHqBveqbrq58dU1sRWtIYc5QnQMApO2iCp3RBq+huaFzupARDXMHOtQdkj7z5wAA&#10;aZsm0IW0OCLuDqEuGwGHOdHUtkAAAKTmwkCnF59QKwp3GH5NV+BhzjDcCgDIwjQVOhPosGvkBgsl&#10;0qELIE4CDnP7LIYAAGRhqkCnF6FQdo4YRRZKONunzgalaqsc4GrWYVTnAACZmLZCZ7gYmWsSSLTK&#10;hARK1VbdGHMv8DB32GnXDiw4DgCAh6YOdHoxOgz8JFjTUOfs9lp5koqmDle/H86zHothewBAZpJU&#10;6Ezgc+kiUmVqy2IJhmDH00pmN6CdRiaRfVsJdACAzCQKdFTpzrnBEOxousn+fWPMso3HVwBuhAAA&#10;mbpoL9dRdnQ+FJ4Owd4vVVu3ZI5h6P3FNNw2A17FOgrVOQBA5pIOuVKlG+2mDC+GOrdO58o1tCpH&#10;mDuvbtPBAAD8lDjQKYaQnresc+uCGobVFawnOgSN82RlK9t8AQAyN1Og0ypdyH3pJtnQYdhmqdpa&#10;sfcw5yPbopWqrRNdwRpyO5JJuPEBAORiljl0kbr2ZsNom9qQ+K7u3+l8DzJd1VvRoMKCh8n26TsH&#10;AMjLrEOu0e4Rt3mnLiTB7p4OxTq52b9UGnWOnLzndwhzU2HuHAAgN/NU6IxWarYYcpuKDMVuaDDa&#10;01WxXVsPNlaN29Jjx/RusWcrACBPcwU6adOhk+Lv8K5NbSk2HNvTcHdgw+R5nfNX1iDHcPpsemyT&#10;BwDI27wVOgl1TR1KpIqT3LKuDr1RqraMtoM50ICX+fyrWICLHgylzq8eej9CAED+5g50qq49yDCf&#10;DX3c1IDX0+2zujp/bfBIOpxXqrbK+o/yU4ZS1/XBUHm69mlTAgAoQiqBTuaC6W4JN3kXU7Wsj3PD&#10;nxr2IqOaPK9Qbctdn4UQuduK3axgOlL5lwpyl1XYgF/SqtBJqNvRnRLYKSBfDHXbYYeFELlb5sYl&#10;sbPvC70x3Nd5vHtMFQDcNnPbkjGcbMsBzEl2hGAhBFx0TRe1nfjeDB3wXaqBTttw3OKsQUD6uioY&#10;cFm0+v5Yg90V3k3ALWlX6AZDr2zej4BsMVQFz2xqxY4bFcAhqQc6taWVC8Bnd1nVCk9Jxa5dqrb2&#10;qNYBbsgk0OnkcObTwWdHrGpFAGSO3QFz6wD7ZVWhM1q5YK9X+KjPUCsCIp0LpDXVOm86YK/MAp15&#10;GurqWskAfFK3eR9eIANLWqkj1AGWyjTQqTLz6eCR27LdHW8oAiShjhWwgKUyD3Q6LEU3d/jgUKvO&#10;QKjWtBExAMvkUaGL+tNd582Hw3r0mwMGNkrV1g4vBWCXXAKdeRrqmiySgKMGzYNZBAGcucnKV8Au&#10;uQU682yRxF3OATimwiII4DnMJQUskmugU6x8hUuud9q1A94x4Dky9Mr8aMASuQe62CIJQh1sd50V&#10;rcBEzKUDLFFEhS4e6nqcCLDUXcIccKEN5tIBdigk0Jlnoa5CjzpYSMIcW9cB06GVD2CBwgKdedbO&#10;hMbDsAlhDkiGdj6ABQoNdIZQB7sQ5oDkltkSDChe4YHOEOpgB8IcMDtWuwIFsyLQmfOhjoUSyBth&#10;DpgPFTqgYNYEOvMs1K3T0gQ5ukWYA+bGSlegYFYFOkOfOuRL+szRRwuY3wavIVAs6wKdOR/q2CYM&#10;WZC5mlX6zAEAfHHJ1uehoW6rVG3JzxsWHBL8IGGuzN6sAACfWFmhi9MN/a/bc0RwmAzjrxDmAAC+&#10;sT7QmaehTobGrtLWBHO4q5W5B7yIAADfOBHozLMVsCsslsAM3pOVrIQ5AICvnAl0RufVddo1aWty&#10;24LDgf2kovtup11r8F4BVvPtZuvEgmPAZN5NvXEq0EV0Xl2VIVhMcKjz5Q54kc4cWnIc8M+855Zv&#10;F1cCnf18u4k4cDLQmaehbk+bEHORwjAZYmW+3PO4yCAr855bvp2bLLyyn283+yfOBjrzNNSdyIVb&#10;uv1bcDgonsyvvMoQ61hcZJCVec8t3y6ufNbs59t71HU60EW02/9VFkwETbbwWqclyUQMPyMrc51b&#10;cnPu0T7ePX0+sJiO4PiSGfpy7fMi0BldBasLJqjWhSWqyrGF1wU07Ppy0YQ9eindSPlyw7FnwTFg&#10;Ol6dc94Euohe2FeZW+e9PlW5mXCxQdrSOqd8OTfZUtAdvrxXg8/OC0+ePCn+UDJSqrYq+oYtefkE&#10;w7VvjKkzrJFcqdqSXo7Hrh03rLaa1mexVG3J71l2+O2WauWKBceBKfl0znlXoYvTlbArDMN6o6d9&#10;5SqEudno60b1Gmk5TPmz6PqCJqZ+uMf19+ysyuh1oDPPmhFHw7B3LTgkJCfDq9flLoS+cqngooO0&#10;pH0uNR3uL9pnSoN7dGtRV+cW9+M3Qd4Huoi2ONmSCg8VCmf0tbq6oh86pEBDMZ8BzOsw7RssXXno&#10;6g1Hnd6XznL1nGvEzzmv59BNUqq2yvombth7lMGK7joafEFmQ+fSdZlfijmkNnduWKnaknNzzaE3&#10;50i7LMBRpWrrwLE88Nx8zWAqdMPkzlKbElOxs0e8IrdDmMuOXogZesWs3st4Hr08mVoAAAJrSURB&#10;VOuWY++Ma8eL5205NtxfGf4XwVbohmnFTt7QTbuOLAg9nTtDRS5npWpL5vxcC+pJY16HejOcqVK1&#10;JXt2v+/Au/Ueu9P4oVRtSQa448CTuTWq9yqBbogORdU13DEcla0jDXHMjytIqdq6os01XRreQnHk&#10;M5vbPsmlaqtp+U32XZ2bDU+4fM4R6MbQC11Fwx0Xu/REK8EaNAS2g57rJ9zA4AJ9DXO5fm4tnttE&#10;mPOUxaFu4g0VgW4KpWprXSt2VO1md6jDqnsMq9pHz/EmNy8Yo5AwZ57dcOxZFuoIc56zMNRdWB0n&#10;0CWku09ED8LdZEexEEcjYMsx/Ioxch1mHceiCyxhLhA2nXPTtMUh0M2BcDcSIc5hGuoaLA6CmupC&#10;khcLFkqwACIwulCiUeA1fupzjkCXEh2yisJdSBWOvlZ19hhO9Qf7IAdPPtdbun2iVQqaHnCkrwfz&#10;fgOk51wj52H/xOccgS4DWuUoxx4+BbwowA0efMH5S89jWRp/I/TXIjC35X23/eZMq3U7Gd909LVC&#10;yUp8RNW6nYw38+/r5y9xJZhAlxPtc7euIW/FoZB3qDsKdDXAMYwaGFr5BKEf6wXpzGdcbzq29PxM&#10;8yLb0ws3ow54TkbBbu5+rAS6AmnIW9GHhL0rBa3k6mnbCgltD7T6dkJ4wzAdit3SGxPCndu8mi4R&#10;aw5fnvFC24u9FqnuUQs/xTpgVOY45w70nJt7egOBzlJ6olzRR3yPwCgAJhEFNaM/o2HSLnefmJWe&#10;o+tDNySw20F08+bzdAmtKq/HHqPOzZPYjWyXG1jMY+icG3edjq6/6Z9zxpj/B08BgTWc5yNRAAAA&#10;AElFTkSuQmCC"/>
  <p:tag name="ISPRING_COMPANY_LOGO" val="ISPRING_PRESENTER_PHOTO_0"/>
  <p:tag name="ISPRING_WEBLINKS_TARGET" val="_blank"/>
  <p:tag name="ISPRING_WEBLINKS_TARGETMJT" val="_self"/>
  <p:tag name="ISPRING_PRESENTATION_COURSE_TITLE" val="HĐTĐN 8.1"/>
  <p:tag name="ISPRING_SCREEN_RECS_UPDATED" val="E:\HĐTĐN 8"/>
  <p:tag name="ISPRING_RESOURCE_FOLDER" val="E:\Full bài 6, chương 2, toán 8 KNTT\HĐTĐN 8"/>
  <p:tag name="ISPRING_PRESENTATION_PATH" val="E:\Full bài 6, chương 2, toán 8 KNTT\HĐTĐN 8.pptx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nf9NWYeJTIZwGAACTFwAAHQAAAHVuaXZlcnNhbC9jb21tb25fbWVzc2FnZXMubG5nrVjNj9tEFL8j8T+MIq0EUmkLEhVC21QTZ3ZjrWOn9qTbBSFr1p5sRmt7gj/SLic4cUECJE5ISCA+RBFIHDhlJTik4v8Ifwlvxk6aFCrb2z1U2oz7fu/Nm/d7X/v3HscRmvM0EzK523nz5u0O4kkgQ5Gc3e2M6cEb73RQlrMkZJFM+N1OIjvoXvfVV/YjlpwV7IzD36++gtB+zLMMfmZd9evZbyTCu51Rz8eGQTzP7FnEx+O+6fg2dl1MTcf2LdwjVqeLi1BIlLA0ZTkYs3+rQqgHHFn4hLi+ZxAAVdAO9b3xaOS4lPQ7XTrlKBNxEWlcJDKUyBxlxWwm05yHSCQoh//CggA0iFMRifwCxTLkLUzwjkzbB/X6ftWxaZn0xB86fQI2FGmCQPm1KbEdd4itHfTJ5BrgRy7xiE3BnaOBQ51Od5TyjCc5T9FsKnPZBs8y+2Co7xz4hjO2aafrRSLkaO/+mHj65e3xsEfcPTAd7VGHwn3Wn7y9FooegJ7/CagHoOxqAXWMwQFD7B6VPjFcAgd9/9ikg07XSDlTYfNI5FMkvFkKVEF8zqKijK+KTHXqetg48qnj49HI740pfWZ3jwXnddKGMxxh+8S3nEPH75mHYJaMZyy5QJY8k6+9deedx2++fef1VjAeBJS1C4Q00tu3GwDZ1HUsH9CI5dvkIbw2NVeLP0eIri5/MNrJO2NqmTYE9tMv/v59dfkNOPhULH9J2qFAKD/odO+P8QmyVotvzVrpsetC6Fdxa3o6jygPWUTnkRNZoCmbc5RLNBf8kc4aQA2RQn7RkQ0fAgkHSVHLu74zxBBawDbqmoYKW6CHTNOLG2UyKvKpTEFdhkKRsdMIAk7pVLGmvs9KVpYRJ1UCg7QWypiJ5Ga96mPbcnBfh94QYh4fqhyyuRQg7cDrQJ8rMt0AFY+SSLIQTVIOgI6H2GwWiaBKrRUbRhG7qLXCxcemfQgUcCwPslp/fdLpkiRE/ZSpy7ZEcbFHXLjLavHk4gqiviaAlkb5avFjjoLV4vt2QAPzcGDBP6oM6S0XOUqWT3JUnzl3YUbE3hZPpqvLz+sQqryNPe/YcfvKjyptMzRjWfZIpuFO4G4/cR2waRsOcMOgW+Cqqm6AIWQEdA1pyoO8HgysxDrkK6rBtSEmfaqzhmJZXGTgeshDEc+5tlaoq7BAR9kpn0igXMTZvKQDaNf8q418C49tY+D36CbXWqxIgmlDOeDr/1JmmyBFxndoUGtTheb3nIeQcDpd22kj4Rx1us5RG4kT4oGTiVcnY+MH5mFZTyEVrvPUOg8GTKWd6KLqOFQ0zYUsMjhRLoFspV8ku9lOjUegAbCpia0XpNsSdd2ynYk5BzvSkKe1iqAaGKSvCHZ/bL7nH2DT0iX9+dBjF7o9ZOGcJQGHYAuYetML+BaKUH9TYa/1f1iIjxDLq+y/VxUOu08e7rW1Z6fWvIARLM95PMvrVCuHVeZfxQpF8Rea0OTqV9O/6d6v5WW2+v2Xfp+duaLNG9Ua8ZKeav5a121JNSIQ6GGAqQTajqi51ECp7ZmQ6waifkB5JmfaBzvziJlMZHNp26kAbImuiuENwMfacg+6nxiqUHNZPaRsm6/Hk+byx6TnmRSqzjE/zUReq1nzuXF91XS+emHdamN3ig01qQUm2wB4tpm+IxGD/WEDzPGQrD1QloidmxzLIgo1/SNxrssE+LaI+X8b5EkqY30asWwd/mWZuvcyVpSXc0uloxb91IbBjd9ni8BXfyWPYBfaGAPbhup9DMX2qKEQ0Ee5wqLeunUCHsUsD6ZQjieySMKGQOVs1icHGMCqO9PlrzE6F6vFX3FDlOdsKU9RdfpuKxDV1kEmJRuw922Z8+yD1iDqLhuMctWR88d5PdC4p0PJ852DA2jnJpM6CYp7uyYfDkxkDJZfNxGshuu16FCN5zAgNxjSqQlMuJaJlZUFMpYxHN2s10vVlk8HDqYUG4MhcNFTk9rlpzP09Mvlb8kUnS9/jtsgrUPQcMYujH4Vmw1ZpNBUUJFHHJHHTHGwDaraGkG21kMcoC2/sg+RAc5Fg9XlZwaC2fLXURs8/czwwFOBguly0UZ0s0WhYvlLAW5aXX7SRv75ykunyz/UY0LznZzpvYxAmVwtvqvNd8ob1Bz5uN/XqyZwTCSC87LpCGFCDaqdUyTPZFMwY4BtKDPP4fFQ5G0BXUI2qyO1GNFLCEsytQT/5+Of6uTL9WOVxCFPlr+fZcn5fwv95lem1+f7t7a26f8CUEsDBBQAAgAIACd/01Y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J3/TVi67a1jEBQAAZB8AACcAAAB1bml2ZXJzYWwvZmxhc2hfcHVibGlzaGluZ19zZXR0aW5ncy54bWzlWctu20YU3fsrBiyyjGX5lcSQFMgSFRHRKyLdxCgKY0SOxKlJDsMZylFW3XVToCjQVVcF+kADpD8gA+1C/RH1S3pJ2pRkydIoiYy0WfjB4T1n7tzL+yJzj1+5DuqTgFPm5ZXs9o6CiGcyi3q9vHJiVO4/VBAX2LOwwzySVzymoMeFrZwfdhzKbZ0IAaIcAY3Hj3yRV2wh/KNM5uLiYptyP4juMicUwM+3TeZm/IBw4gkSZHwHD+CPGPiEK1cMEgTw4zLvClbY2kIolzDVmRU6BFELNPdodCjsVBzMbSWTiHWwed4LWOhZJeawAAW9Tl75rKSWs+W9a5mEqkxd4kU24QVYjJbFEbYsGmmBHZ2+JsgmtGeDutmdfQVdUEvYeWVvZzfiAfnMPE/MnhweRzwlBlbwxNUGLhHYwgInl8mOAemSANxBeEEEIQHSmbUpSUFeiXQhWbIGHnapacAdFNkqr5SNs7ZaUdtqo6SenbRriarSCEMzaqoURq9pZfWs0TRU/axq1Gtrgwz1hbEGaF3NpOlbbVVXG4baPjvWmmsi5JWaYNR6UautiXmuHuuase5OjWJ9XUir2mzIYUrNeqvYOF1LteppS23XtMbTM6PZrBlaa4KKn/upJzyXmQ2WHAQVC4PpkBB26HY8TB1IUDfighMBKc7BQY8YrEIhgrvY4URBX/mk9yzEDhWDKKohE54T4he5T0zRjiI2r0RRqEzoEkJQDMI4zQcHj9J08ODhzNEzye6TYy3UMpcmyJbNBLtj7bM7B6n6j/aXq3+LojlI0D72BjXWu3PtDw5T7XcPD5erv0jNXJ9ahDVwEMQpel79lebbnVSD7N4qFW7ZLYeFwKYNpUNcZ/7plWspGtkem4L2oS6RG7p2Q8fRQ99ngZgUj+nFVIlbaHJd5s3ETnSNOsyxUq8Rt0OsBnbJVMHVz6lXAcmsgroQ5Q74s+kTD+nYgyJPBfjYTAl42OGCiri4V66kiwHFDgI+6EIIqutzPjdtHPCZsE79ExVWs/BFgwnCv0zMnSzdKqo74AIUJRcpedWzUDnAF9CUyIgfj4YCeaM38MseX363HkQwGXljPHwzkBZEYjz8VSBzPPxZ6rguJCcZweekw6kgUqIsdCw0YCFy6DmYniFII6EL/9kETfdHqBswN16FHk4gHnuqT8kFsR7LbHQKW7ghIKNAd4hIdngZ0teoQ7osAF6C++BJWKc84d9ei9jHnE9I8bWO95IuQ2uU1Rf3ogNiq4+hY1uPHCKeuL7YCD8eII+JaxyYw8QhJ7FTLGrF92TOtv3ubkiTDvj5A3ljhp9TN3Twh6RPDTJFvUGXb2aXdRy/UgPpbW3cjwM9Ct6YGkKcgksSTrhhQsGgXkhkCU3sIeY5A4RN6Pp4lDb6lIUcVpIEkVDzd9cwwcNjGl/1oLjBjoFFAinKnezu3v7B4YOHj462M/98/dv9paCrfrjl4Gi7pCEuLZ28pJE3prwVuFumKTnUjZlqBejWyUoat66aS6YsaeSCgUYae3PikgbOzV0rkEumrxXIJTPYHLbCAjfKV9bck7B4hJeAa9FxiyVD+1wzThcQxEE03/3lMlFnurhRjYeGj7VP1dViu1RF4OiTmqEfySSWBoMcLkwbUlM3eo8liYnnDBnZ+vjylxKqRb9lxJ9UNVSqjn6UkX12UjwF5uFPmlS3qo2Hf7aQIavJqapL2aIpI9V8KiPVTtrW1lTLKqUCtCG9pKxCI+JQF/pm686KyvukeKnA/sDVYWNZ87+Rv9570E4S4GbylzF666JzOh7+5W7s+f00yswmvfQ/NvvH/RrqE3tXpBOCXBi0ZWSr0I/I6XH5jY/+/n70h2ej89HvUnmmNPqh8QSVoHNA1fHltyVoIoZvW3eaoWafdV2ta8fNWvkTKAkfqQWTq/Tz0cz3ovQ7xuxH2eiOSz3qglmjdwHpl9zCwf5OLrP41tYWsM1+GS9s/QtQSwMEFAACAAgAJ3/TVoOag/F3AwAAnQwAACEAAAB1bml2ZXJzYWwvZmxhc2hfc2tpbl9zZXR0aW5ncy54bWyVV9tu4jAQfe9XIPa9tCwrWikgcatUbbettoh3QwawcOzIdujy9zu+EQeSQrGQ8Mw59ozneCwStaO8tQepqOCDdrc9vGm1klUhJXA9hyxnREOLkwwG7YwULS0J37Q7DiWYkB+gNeUbZSzB1qLpoL0stBb8diW4xqVuuZAZYe3hjyf7SToWeYklMLJrOWuygnKbX92H8fQqit+jN+5PJ49NhJXIcsIPL2IjbpdktdtIUfD0YmjbQw6SUb5D5N1jfzLrNyEZVfpZQ1aJafZgxnWUXIJS4ELqjXvdiyxGlsDCTnf2cyUn3uqr7E9oe6qotrTRvRlNtJxsoHrIk9n0fvqzGc9x9QphNJ5Nn+6/Jmj4p03d+72H3qgRysgB5HdKnou8yE8IXTMaCVJszIF+a5PAYYKkeP2QML0z4yLBJGQ2ulgFxWiKZRAydVK8M6MJ7M/yTEX+Z9wkEnO3pWDvpggn3cMoZMlgqGUBSSfMnE9txedbofEywXBNmEJAbCpB75jhOylUWKZqK3F/4ZPyNAJ5Q4lYCFZkMHHxRsCqvcRPJmPbV+L4jrYoQAl7b4wiLI0l8hWP9QwZGUvkh6nWG2eHM/ipx3GCHsbEF/Pr00cvcILTcF5hFrxmpxdzy1W0tTcETCZSGFpZzWkGpmpJx9pcSJ2zmBJO9nRDND5NfwxuebDJqKRz4vBKq9dVoqlmUCe3lSikwmDQvfDZ+srVeBzFPRxqpF9grX2qVVtZE/NYxFKw88tC98sdj83NWxqfkkGbaE1W2wzfRtVueR5eP1zGPcrnDNOsEQ7yma9FxLGBNZEyIncg50Kwa7fhQoO6dnnhLm0T/HikrrD19Uv8InWF5UW2BDlDPVAIgqzaHG5LN1uGX72g8AlpcPqaNXgdVW9xPU7oUfCRwUsAiFxtw3VwE+fJCqYpgz2wsFVksSk35ZYo1H9dxkZfXoCR4uolGV3QUpG+B5VSqfamyF6DX2BUtQTnuKx5TZbKplVpKKG3lwtXun1okkZ5cX+0cy+kysLorzs+rFTlLEmhxYcmMtzvcu5TJ3sYcZrZ/oOOaPsaj+MwIXJ/KtYZqnRmL0Mwb9ZxsaMoazxNFNNlh906ivWcttg5Xs3hWgLE7dUab6IH4DccloLI9PUIqbwINW7HxhzxzbTdGvt8luukE5lccY5lwN/4t2T4H1BLAwQUAAIACAAnf9NWxjtqSMAFAADuHgAAJgAAAHVuaXZlcnNhbC9odG1sX3B1Ymxpc2hpbmdfc2V0dGluZ3MueG1s5VnLbttGFN37KwYssozlR+w4huRAluiIiF4R6SZGURgjciROPeSwnKEcZdVdNwWKAl11VaAPNED6AzLQLtQfUb+kl6RNSbYsjVLLQdqFZXN0z5k79859mfmnrz2GeiQUlPsFbXN9Q0PEt7lD/W5BO7aOHu5pSEjsO5hxnxQ0n2vo6cFaPojajArXJFKCqEBA44v9QBY0V8pgP5c7Pz9fpyII4285iyTwi3Wbe7kgJIL4koS5gOE+/JL9gAjtkkGBAH487l/CDtbWEMqnTDXuRIwg6oDmPo0PhVlFekzLpVJtbJ91Qx75TokzHqKw2y5on5T08mZ5+0omZSpTj/ixScQBLMbLch87Do2VwMykbwhyCe26oO3mxiMNnVNHugVte2Mr5gH53E2ehD09O455ShyM4MvLDTwisYMlTh/THUPSISF4g4gDGUYESKfWJiQleS2zhXTJ6fvYo7YF36DYVAWtbJ229CO9pddL+ulxq5qqqoywDKuqK2HMqlHWT+sNSzdPK1atujTI0l9ZS4CW1UyZvtnSTb1u6a3TQ6OxJEJdqTFGrxWN6pKYl/qhaVjL7lQv1paFNCuNuhqm1Kg1i/WTpVSrnDT1VtWoPz+1Go2qZTTHqOTeT9zwfG46WPIQVDwKJ0NCupHX9jFlkJ+uxYUgEjIcw2GXWPyIQgR3MBNEQ18EpPsiwozKfhzVkAjPCAmKIiC2bMURW9DiKNTGdCkhKAZhnOWDnSdZOni8N3X0XLr7+Fgztcxn+bHpcsnvWfvNjZ1M/SeP5qt/i6J5yM8B9vtV3r137Xd2M+23dnfnqz9LzXyPOoTXcRgmKfqm+gvNtzWuBpvbi1S4Zbc8lhLbLpQOeZX5J1eupGhse2xL2oO6RK7p2okYM6Mg4KEcF4/JxUyJW2jyHe5PxU78jNqcOZnXiNcmTh17EMHNI19DHQhrBg5sBMRHJvahqFMJTrUzhIjaQlKZFPOjS+liSDFDULCh6yCoZt5wsu3iUEzFceaQuJLaB5/VuSTi89S+6dKtoiYDm6M4myjJ676DyiE+hyZERfxwOJDIH76FD3d08e1yEMlV5K3R4G1fWRDJ0eAXiezR4Cel43qQjVQEX5K2oJIoifKIOajPI8ToGZieI8gbkQd/uQRNNkSoE3IvWWVYSCQST/UoOSfOU5WNTmALLwJkHNmMyHSHLyP6BrVJh4fAS3APPAnrVKT860sRB1iIMSm+0vFB2lYY9bL+6kF8QOz0MLRoy5FDiBMvkCvhx33kc3mFA3PYOBIkcYpDneQ7lbOtv78bsiwDfr4jb0zxC+pFDN8lfWaQCeoVunw1uyzj+IUaKG/r4l4S6HHwJtQQ4hRcknLCFzbUEupHRJXQxj7iPusjbEObJ+K00aM8ErCSJoiUWry/hikermny1IXpEXYMHRIqUW5sbm0/2tl9vPdkfz3391e/PpwLumyAmwzH26UdcGnuqKWMvDbWLcDdMj6poa4NUQtAt45Syrhl1ZwzVikjZ0wwytjrI5Yy8MagtQA5Z9xagJwzdN3AHvHQi/OVc+MmzJ7ZFeBGfNxiyTI+NayTGQRJEN3s/vK5uBWd3ZkmU8K1xrT94TpTUy+2ShUErj2uWua+Siqpc8ja0nYhGXXif1UpYpJRQkW2Nrr4uYSq8aeK+LOKgUqV4Q8qsi+OiyfAPPjRUOpPjdHgjyayVDU50U0lWzRUpBrPVaRaaaPanGhSlVSAxqObFlJoPRj1oFN27q2M/JukrhTKd1wPVpYnP46MNXOWpnNTVprkVpOxrOE7D53R0eBPb2U39iMuJR/OMf9hS88MATGrbCOTeDQG3VP9/p/9+8ckBHkwO6vIVqDhUNPj4usA/fXd8HffRWfD35TSSmn4ff0ZKkFrgCqji29K0CUM3jXvNSFN33NTrxmHjWp5pReeqt34jyLL3K350qfs/c/UC5/sRcT0W9U1WJ9+R32w9g9QSwMEFAACAAgAJ3/TVrryrB2yAQAAaAYAAB8AAAB1bml2ZXJzYWwvaHRtbF9za2luX3NldHRpbmdzLmpzjZRNb8IwDIbv/ArUXScErBOwG1CQJnGYNG7TDmlrSkUaR0lgMMR/X1O+kpAy4gt5eXgdO8T7RrNcQRI035r76nO1/7D3lQZaU2INz7ZOa/RC64GkeQrzvACaMwgcZHP+6UU+XAmfccAq03j3qW2l4Reg/mZBqDRx7rEQHk16tI1H+/FoW1/iX6uyU1XHiow2x2ulkLUSZAqYajEUBamY4GlaLbNAB8YNiH/QBUnAMn3t9kdRLXl1DEe9aDwwuQQLTthuhhm2YpKsMoFrltblX+44iPLCV0egPeiNJz0ToLlU7woKN/Gkr6Oe5AKkhEvecBR2vTAlMVDDt12tO6hj7Bbk0Jtc5upMDzs6TJqTDG66NJ5EnejFxljp5XLD0SSadm45BVt1up1e2A+HFkHJDsQDF8ORr/kt19VhcQIz3ZFHLM8oRZLmLDtyUVuHl9OH1bZ13asmRitGkV7+FW0dJnNtxulmrWeGzjNb+l5o4RPZg7NBeZ+3dPLOfClqp5qjoUfj98aUdRTlThq9/2oGRCmSLItygJTDs2wCESsQc0Ranv3bnAu+Yya19biic6jG4Q9QSwMEFAACAAgAJ3/TVphY6ZZjAAAAaAAAABwAAAB1bml2ZXJzYWwvbG9jYWxfc2V0dGluZ3MueG1sDcoxDoMwDADAnVdY3tvSjYHAxsjS9AEWWAjJsVFiqvJ7st1w/fhPAj/OZTcN+H62CKyLrbtuAb9xenQIxUlXElMOqIYwDk0vtpB82L3GAofQxTlyqnCeKdWZ6ATPpBu+huYGUEsDBBQAAgAIACd/01al8XZC9D4AAGpkAAAXAAAAdW5pdmVyc2FsL3VuaXZlcnNhbC5wbmftvAtY0nf/P+y2e7V7s1z3vd3lkW2utbaSKaXiAdbtJjVL12GdVKyZpxQpUBTl0NambVPppGQeWGNlR52pEIpQs8REJdJERSBTQEVAAUGELzxYabXf7uv6/57ref7P77n+66qL8Pv5vg+v9+n1/fCRH76MRCx53e11JyenJZs2frbNyelVmJPTK2mvLXL8BBPITHK8vITdhvi3U3WXx5jjzd+SNmzZ4ORUS3nDuv9Vx/u/H9q4B+vktLRl7t9LPPTFA05O8fZNn23YkY1US6JrrimJUuX0kpklo1Gfrng158uf//Y3w/sbXgs78krAh2WtKUda923blfzzzYRlLdVlTs7/4B/Zmn1n8eW0VSsz3sz//pWcU5/izm/bdDz8uKfXitqE7nOeG6/fal8WcDLhC3rzKlEYjCCC4ARWga8U2pr5EvwqlEdKX8TK1ntiYX1Oc39iVrSsmns9dNiZNvd6844v4eW5/yznTf798QKP+QUX8gRagjI4aLu4wOcKf4njZ0ckRW4wxCsFXadq8vfOLQrpmsRH6ae/fGPuIs8zhFC0aPkm1Wtz71wghC+Wvzm3CKQ4rzGti3NpmHuTXT6kr1Sozv1r7g0FQpB2P5IBTTK3yl3CGvssOg1ptirzlWMzJAuTW282k3X3J9niOexvDjvTTPU3rgxBvCVYsrpGdpqJoAqHiIAqjmuOsQWQx8BoknyXrX/Sj/n3x+ZUEGc6tn5fjPiXYuMdG0Cz5NuT9XIw2RxWtZZvtvh075WS4jSqHWH7Bx9Mlnr/U29u25e1C7Eaud1s6zJ9DqOZve7S6PzOJ8o1GTPWGZn13H71RWbBBujrPpLETzo2Ujf4AaVwi1IKWgXxA5q59mFKLGmPDzVcuZavpkRGmW+QDAhyWjYy0zeYkHgsmrRlQAmnNRG6BsbM2SUthpZ8+77AnUqDDSDAZi1tao0bC3LdSI2ChjKDZ23JSrB7LExrotQUNgJEuVX+YanJwv9VvrWMr48G5JhguvbOYJJPmV4XeiN1t8wB6c3z+MmHt3qP8H1zipgflY8cExRAXbNKqpjeb0C+kCjafh8kuYMhmxnL9PfEaSLPCmaaaLJ0QEik6z/6qXSobgkeX25mywXGWiXbiJkoF3UJUoBltSxSZHTRd4AokHmCX29JQVkGR9gFV9UYFqm6TI9pgqLwFai4n4RyPck+MzDarwEnfBdTdAq/GVB6067IeZJ2M0A0yG0ck4AsiweRc52hoWSFn3oYts4RpgiI24a9N+UrQnnRb3cFERjCtdMIXoO33u9fcraVhUprn54Vj/J+s8EgyQkxB6lqhNBWbzQyvqnmAoNx5Lf2kwFCh9ogJypz+CZxgsvaxDyBM14MY4TYhFt/wBOAE1fNbMV1IEVtsKnjYdVW5w5U3PDgTrs5TZI403EzcHZqESDkmVd06/zEA0Zi5cBrg2Tur/L4TiXZsL7v7TlML3nAjljk7+UJCiJcm/yK5Fa2ZNHPMQz4LBid9M5EDc3vdIP3CIY1uFOKVppadku7UPXijjcf5LHKK01ivBrASTi4MrX/wG5R3k2cO95DzY5ZpVQaQnrZtMNXuBPJ34m/6nCmmUPmEoZNKfLv4AnJPmIRBm+2pbJVpBI59jePv1kwTawOncHmOy3XqfWSdot6Sg6gKGAKnVgj14lb+7ayJDbsvXblxcLbfK0D9l6Z/dxLjnp2a1kVU/PTCph4UiQV9HW7RAIzp7b+BloX7VpXguBNx/fp1KTb41ow2SefiaLvjRQkl710BY7BmGdmN6TiZXwTdVj07p3aFuWo6h5TddhAo+DczY0j+nvhYtzsKElHcltSDoi+3lEdkBMj5oSzCHmdOBpggZJFynPkNeJ0crQ4PYCe5H5MP2VC/K7Qmb3SZUfrvAMdyK70Jfw+3XhsCKIF8y75vyZXy++tdzsXfnQPmYVCV9kaLelJ+Bz4L9NVJlDEwZZRHaNEq7xO34/edVgzBJHre6VossK/BLFDUW+7yOcIlVy0eHgvySuazlcCtqlCL8Q4iM8Qy3pHcZCvFThMTrvyvCdQitnrDtOboTjDZkdlU1sn/y5SfZ0nEPIvi/HAoWK6NwJBSFwzkPmrgsHcDj80jWYyCpHQ0OEdi67agqBEMf8XKrOBQDZPeW3rYPcQRcu+p3snb180Jt8totEEdzA9HYABcfsC6mh88Lc4fM4V+NfXG9S57xXCaHyL1IgfpYx0AkZEkibVMCXPPYB359MPUIAB8CtOTjfW5UXdQC73Jfjw6gu2oAI7Eix6xhKMK2X21hpTN+VHsTQS6OvnSvYiSfgcd+lAcjGPyuv3EVH28MV7OXAI6U7HZOm5wDA55vRmM0ERPw5fzoqJFBvrQix8QxWTijKJ3Img+oETx+lTjlrWW/Q6M7JIek2oxOJldEFYOqSqwYTl8in7d9EpYBmNT1lNkxmb/XKu8p40wUg/QmKMW+EO9Ye3drqf0+HCL+JypF5Lvl5N39EUs+i8jYQZGFWfHmrw/EH02MqMHE3TknpHEcZrwEz2NbkF3wE4ZW30hRAuEK4CwxOgqFaBbbiNx/RQMIhrqVWmuLLe0cbVNC4BYMTi8NFAGzvNYPYguvjAXVh2uWkPzEhYOstHWfau1XqL1IiRnRYPpVoYH+o/N028sk4OYXe5flMSv731vNjr1ayxOxOTeFqTemPguE86tidW4vJ46ARbJlnq5IgWpeaRW76AgD6wBlQRII4dVFwvsLBoQjxzyfz48PhqSieLAFcfnukZdpSS0+SNr5bSBuJWwIr/fJQRQnvmZunDw3mC3LN/OiJdYdoUjtfBx8ICW5Sh11wrqlSPx1UtPU+wohAchIqg80d1jmxw2tdEz4+aE3GkAfKfZvQfh7jy4pDeRNKa3t900vHXuOhQOsLl8ZKmPpcj6z95vOr8xOKbbitgDhuObDO+sm/JYxmfrra89NuivDl9P58GjsQTxrfTBggGOkhCEGURRYpbRxcHyNVUZM6YcOW+oqF/OtZ9mADfRxMhc1H6WgoxTX/7n1FsOK6o/cPX6xYkesdZBkTpeR0Uwoh3ywlstOum/Xnz9/5sugMmHdYDMjuQS9EM9lKsbZSQxpWBC8J/9pSYJTJA0uKrP6PTw57deQPJNaZycdgMZfJN9hbowbeKEmb+5rj0Rb9LdUSRxvoDbeYHF2Cncdzvwu+187bcysweO0/1BwGjiPywhEyz+edDax6j+GU76RBL596r5+dpdKNdKHlS3u++C3fJ745mX6YHM4staB0EDrmpSPoxseD7ZQt3uvp9SJqIBzXhS83Jx0IQqJEOwduxlVTZO7TD644mI/NoW0+rEuet09Q4/whthHg/wuwO+Zwli0VQE3vSloa+vB7Mt7chYBisZJCxwZAzH5ujllVgTwE6Es4TVrAEg1leYaccnKfzWP/IxS5hwtK1prIN6xANCub93H6r3Hc+tqawIk3Hw6xqejAkSDP7/edi0jfbyLcVscDJ8yGMglpS0SiwYFDv2jBkeLPwYZYo4WLHmey242e24jLc8RNbino9YhXVOuxn2uXzrv4Gc3WDvC99sOykpX33mXOTK/AddHF7RA+2fryaX95IQIoFy0KNwyOaBfOn217LGgW/dNknfl9rr/+2rj5jn4XaRlOdn21q50ntHdu6Wh7n8+nroPJdRd92nMhXBjbWAb/8cpl6JOmhhySqtStRnNAVSz7wkXL/vMld3ogVCnkvfZmmmv9m6Us6nzyO8zG6JQ2+ap2JpfZT+iDYGNh8Hj80YL6TX+JxB+NIrC/d39G2M+Jun7akd03zzxqLqePY5xZGmq8bC/CAoI+dCj2ZaQjU+Qa4khBUaBb0Zap+AdyqzB+FYO94UvpoLEjC6mTsZ9qXjJtDDhzvPPGzq4doUmeyXdwRKVhwqzd2Ka2Ye3HUX1fnxwzlxOr0cP0MZEBxvcq2ZLIqxK/E0RGeotU9YNw22e+3NDE5phv9viDeNbR3nT5QD+ULf3H9DJsxGgtcPLK+oFXUsSBciorrrVApj7U5f5taTFsblDNRzIWGhiWk14zLdeXU+XIJbPZgBbpJjcWHwWAesltYIR55rVPIO+69Q7uNVJ2SyyK0isLifGR23crnAoJsZQln/D86GlOUHCICf9RYiELsqxze+GAwKXwYRa+TjZJIC+CF+NUXLrqxs2jnBPmNWeLpWzhDbYWeWYV2r4AcwyCfLcMYhpKP8JdVmqZGu06guG2rEd9WRiAXwXM2k+gW8wIS+j3dEbccsaLV4qvPHRZHSIBwkx4yHwJlnfr8Q3OhmvoeN5No8FWctyp/U2O7nr99OOLWFXnAPQqsNaOIaqCQGOMriRwtZKFokam5q2di24QVdIov4mjlwCjvjZlCjWrfQo6lisHQxl99fbgVJIeG5dCK+wx6lMAcrTAfWUC1puCwmHRXeN6KM+1uAWMGjO4SweGR1ZRnhlLjEte5jfiMbbyN4m4BTnPbUsTCBoenQQsVohfj3n+0ErhfgQLFBxWjhlOLGuXWhd4TNKKMLQpnWQkdEb+plYQL2z0PjwU01pTNm7A731p+V/4hVecu1NZZy+8T0sSk1qSgB5PQ2SWzDj3PGklm26c3POR7TVNUD7kyJbHekxjCj1xPKNJYTsPjT0sWNOakub+ur1utPWrNM1r/fSEWkeUT/CCiU98XbiLHwZiim/PpcZXHoB0tpdlZO813PsWvtowmjFjaR0s36N5iAJjz2z1R7QvZsS9WwwdD24ehhvMTfL9sxUpFFeHvdoYjgUDkgpvn/ebhUp2k/khZ1LjeepJe8B2Pc7oZzN34Idyi9/CrL/L6p2qhAfQmiBzi+O1Ra02ltRjF+YnViN8UyXwsaE+pMNPcZw03ZS6UqwriNraNVKK4NHJ+Qlx0MuTXmKwtYAHI8/y4A8efFnCkeexneYzdj7WfpHsUl9IhTKBcSJRfvBdixHqUNkZ4CUanZh358fWCCavCJAwafQ8Q3SaO6Gd6JjTWhHRZBwXbAZzRVexAfoC0v6dhIRFU9eoExVdgQdeKM+KzwOefmxMilLOff85rp7y2guic6pVac2LBlKoCDL3Wp5NzOgScIHgt0LLNSOReTMZbXL/Cvp9S9FrnmGu0YMpvJkQh553c/aw3I8WkU7O1iL0KHfTf2Izo/NPeYVnNt219YvTRZAf7PpBu8SGrHFGymgev+yxEppnR/JnluNAHUSB14Gghbd2aDkdguqQ2hubrNz09h86eK3kOy2LhYWhfQzic5kfldkb0Q75O7Bj093fwa9z747EMj89cAHO5GJbP8uy9s5Am0a0c4SHqu7/dRa+auwcrCSO14BfxPF49K/xEBOU5Na6hvEtZSVkNasG86dncEWp2wBz/bDrFDyffaEJBP1qHQO9knw5hnuCVTvmGoVpbx6k3d2WNLqOXL7CF3dx+ajWYv6J0v5+3fPVIggLY6uibV2Al4tbZZxOJnxzopl2KkoE/Csr3OFxKLTMhfijyssT22M849S40v6txyC9IExE87AF5ddyO+p3qBD3eleRlj2WnweI/fmagJj+MMhtiWP62BAHwFUlk1rbwnvWe5vbFCwUFnKhFr1M0xO3IuHYUifQnt4F3taeQLglzFrqV5bzn1Bkd4110k5FfvLfIEBMwH1Snq9/MO+fUu1B5TqkLbeq/Qeicdr/yv09stqAKNn2p00S2m9CV2Y9+6Dy62CV9VqO1aRBKJAdkPgHqd/BBEN4gxY/YyI9WkR4p1FZzrGw6Vkteq8vEO3haelcqSS0iqcOoe2A2CnEiXkujqZhiWM9y7sydMu03hPSSAaJxGpmrbijjQYLsdAev64xXtiwAr0ic7LhZvH/t0R3tbzZ6DPj0sxxUv8tiEST3uxSjXkNxjA01EjatpntjpOBm34gRAks8HvKZBhyfookXT7IiNMGyXd74CaU1pqb4iV+ZasuG8IsFu6GNaKpzouvNvfyXrhXGuw7qcHl1g7iDVWsRjbgK56tAZo6aJP5QLEOng7XKWqXfauoP/lIfOWwgIYelqfb1oXwsipVG1Vmt9QPDkixg0DQ65c8iwf0V/rhQqTOFtRksEgAKBgZpZ2miIlyR+j4siC++O+b6OfMuccRqM1L9fiziLJ3nAY1G4J2jjxje+rPOu9Vt3B7kvyUu0a4PMDlNm4ve6UzAiNX1MRfgP67TJu1O9Y61TcQhad9cq6Bi+m21CqBHhl7EjAHLjRZeXySfFqE2Mu8Oj2tXgaLhg3KrcTeWNRglTTc1qGZd07Hm2LB96VX2wZFajdsXWKSGLiHDtMC0frc++yw7dBbWBoxMGXWBWcRqjJko287a7PUK6GkmVRPhyfGDPq61syfWlIT1Y27w7zFCxsGiscV18kxMfzlDPdpdgIdy76LWLmYU5KqH9xQdhT66DrLnsLoYvmBmLRsJ4zj/dMLRLK7Yd1ss0iwgpNo27HZX6UNNxZid882O50AjqUaSrgmmVJEJ+GBRZ3wUazOZdEq1lgsf4DmaFLmUTdNNNfDlapsR684iw54mfKyF9Ikbo8QvJuHieMPUlTFZUTlNrFnLuyPP/Nqc7VciZ/h5JY5M1Jzi+4B2kQH5wzNM8QpWPSGtWR5/cEB53rO23yWXVYOrIIoEeNTfPF2XVLHS07PwNLX+BO+0uGPFAAzN591rFcWgxX1sda1pQHhRjS1TjeAs3qlYd0A9wg75AHaoJ+lJ+5nAzuVZrXzrqQjUzyo5QLqxt2g3FP7KbnDLLvJA8sx4PsNaSn9ZP4MxPNK1tcXgzDdmVYhq2olrS1B0ulu8uS+HL07D5Kpt+hViOSYjsUnWlwXEmip8fZVrQVnVZUPXqeIU06mhWvgXAY7Wm4KvKGeoVirFXpZtHH91/IrYJANwj7zWbIeDKLaQY4+Tv085YDrqnOrKZSz59sQyFPTMNPhBkfxY5ugkiy0bTAyv999hRCQr/C2Wu6iGodo9Remu9gH+7awlbD6vlz89u8xXd0O/e+BGqfcH4uFNaoPDosEs++H16o0CoeiDKmX8uBw3wKsURyPBlP1m1t3RUl6zddafL1D6sza7fylWG0tkLuoP98AWmpTUXXgf81ma3821+VfZMpev+ctSoRmf+8hoJSrDcKx7y0DyGaaFuk8JmzNpLUiPuchHJfR5xjKYjsCF5Mmd+kFDK1CDHUQDBWqMhYvu8h7QuKmGghgu6KreQXFxMmgNqBBLSq8hciAZDJUSe1pljEfVWQmtOgxLYLPpbKOpIvI1bD+Kpk1NeGbWHb/BhKvjqsU15bTDa+K/ssV43TrDNy31hGH3LmKVczxUGBBAVFwHgBEDsSWpXqW9n567pwnAfZeafiVU6h8U3iWQY3NgRUZcnWrWDKFqKY1pJu5Ve9+AaA2zWKzhfmAOYegHzKiNqPhD8M2JpzvMESyNTl/KZ1BWykkOnACAAotjWXVBoq757k54J2x3Hqd326I6lLKz7ZN/ud7GlAFviup564K0X/Lp29F0ohU4Rj0B9kaS3z/QJXjItMYUVoNcfamIB16/SKSj+m5YjbiLW2jL3Y//W3I3B5eyukXFUMV+vMCpYagZdoSrDAPnn6vdVpQ4QdmB8iN4BQUm/i3G63v8Jczti/RQUNICw1b65As8Es7QQyCwnZ5q1pbc0mxNVTH1W+WHXfEHDOw8+jv6w1L5m8S4Z7TetflvjV/krjZeyruNI19LDcSc2vv/yXj7f0Vsphh4OLfH8pKoSmdGPxHqCvtmz+N79jU4024+2a34zeHzvpLH9+xe27LqE/5jU67udJD+12940JXZV759aufM35Y+/hTgfxAx+F8XC7HcatJymvDKiix/NBcwKlRx9sZfPwbb17TB/6kT5D3B5eeeWsutLI6+orMMzYF6wN+PzTInhdlcfZ8yuSAcvG1rLP1W2MltL/xwxRLPkz0BT9/7Eb64nD6/tzRzeofE+anlk6svNbo+dWho+7ZMyFM/W6p+HU98amde1KYHnU/Nd6advFy2fz50K7/6S8H/TQXsDiQZmO58A8z+DT87VoXOefTDKn8Xr5DdX+E3q6fktQpfCuxfEu6CAgH/41cebY8KXe/hLorxqpvS+51d0AGuSaIRcYFrpPm6PgTolGbXgolKeUMrtQG018syGj8gasl3ya9ShTwzlCpK/pIdVQi7EJtgKGdVaqoX/NTr9i79wXRNyKu/5p/jlRsqQT0n8wHlGNHcOQbmWnWTQVUTxbuQLPwaOu9MuMj1AaWSFxOVJVsAD4+fjt8nG72uTDOs6B69zi+hK8+JulOeN17+Tp9brLG80CveLZaBXpfjhQmteN4St8JvUzL6sf45BY6XXoYQUuhTo1+3gCoSSd/6SaFPblc4xbfQpwxXWJmS4VlR9Z8EEOlJbrFRypRnkWCH0/c9NWAvUnNcCFlbU6Vf/6fyp6nQDMNmYDpD+lxgUte9fkGYIOgf9b2As/nSk8bR0UrUn4pvx/OKKlPwlqC459Bc7/Zq91N8OkZLw03n/ty3Kf9CTdifmz2McpPkd3U/h3lh+K11jRNQ99BW8bpGl/8ABjMlAxQU9aeWoLtHYRmVf+7jXK5lz3L+o6G+cnbpFPY/Ork92N43VcdFVTD/1KhL3A7f4SRy6H+4nIJnhfEE8ukMzp8bJ0xwcYUjRN345xNM+OGZcGpo0lyGUrdYWgXCzP/kmzAhuslxXZ75H69bGIU0On/8xSJ6azOdX1knjHe8+LjPXR974TrmzbTmyd/faOHT6PkuoKUgR56TejBWj9jwF+I56zsJ8589w3hAodH1L1hwBbRMG0+npOxCWT0qql6APSp0uic+/hFxNYVo8FV/PKwczXgh3Dk2szKf/oj44dz1MdLzaV3Dtc0q7q6ieSz9KdWHAv0vCxJd36ThFaVDN2+06nYXVlK7/0/r6RKTF4xwA69hKfOUz0e0SiunxklDsicfXlhFI2D0hu4odKUDqc6Pa9h+bOveyySC6xr9FKUr19ifhM4BpkVoWFQNZ3Z8EjNmVtK4Zo+iruczNCrOHabHtd5m04b0P6yq7INOVjSFcIRjdQ1bsesuKjhIwtSdMqbevKdSljQT81xZjanyBTvdX8K+dUAqoLlu0CflNfvb5Bgwe/L3zhRg7BrOfHroN9A2bD8Ome7NfBAHpna+1u/TLUtCflHJE3WlisTT2Trcx8oGyjUwItMn7kIlT0K5CgDncblqf70SMzMBrrPu3m7Hu4X6SJ5ryYaE09FLaaur5Gx2xbtgekwkP7Cv6EfC+KWqdKRXpd5vhRH8tiATS3I3bGtCtt7GRUNDqarF3MG4dhRDxfD+cnt1gBssK7QStzd9FVMCY3DkbaUl8cl2VjtqRKc+PIKBckEwE/EqKzIY3CDIDI5joheiGEKkD0HCYuBOiQWpLfHBa4djkf+QSaPw3MIcVqGHpI8ma3+nn/trCNrknaABi9DaKv9fFGphvNSUjZHErAo7QC5NMAeKEzAHEqu74b02EtYCfHhWF2gZwop4ZwVJ6TXwl+slSXZWr/qFCC2z+A1Ox0tGP7xd3huJnqbyH55Z5ks2tiCbuLac1VXTzAp+g0mcomYgWpQcXrdUWwP56Giqe6y+z7LBf9pUxqRS6rg0IiiV3M+xHVYZn0sn9Lr3fPhvBri9J/5UJIrzQUQmftaR3ZfHRsXvC+ZKjKO2gYRwCl42nKI1OSYsd5CY8VkSmYvPNQdiQXgPfK6MdxYuTrDMUr56Eadlh/fk3ZDfpG7AQl9P/xhBSLR2oAqQ0ua0DDKwIjCnw+IVBQ/UXGkeJJp1th4ZWorkZHBAEAfw0F/WgQvjKjlW6M+Nsc/lW5knTE/Ku2VbOUXkd0O+YAz5MkXISNj4vaE60EpTaGV8niCkt4BC33rdHiM/ds+m/JHxDXMJLcWBLF8Jm+WVM/WHJ9zyMmOek5nq/WiU3Zt8bDN0wFfUaV6NZvLlgP/LF5wJqA4+DTDTaw/hydBrIB9sBa7Z30OTE8JzprGaY7IM/FJMTm4wlR/fxiux8GmuUD2uqYNDaVhSAb1WIYN5PXjWKKVcv/sJMZuBrT9C3eoqpK08TgyjIgBiaFCB437kqKcGvwJ4tYQ1dH6aZbdJkqf4i+P+H6TAswnEBozilnN/fIbKNkmy8uPz3z9vhXz9VOn6OhDBIpZJ2dO90S3CsPuZJeQPRmhL6v7HPHaelbhIiSZJZwBnqrBTjOYSu0VcWybqErFI6njS7GRypq8haLfwaOKwuCyOON3ZGWV7BEKRZrrjpNZCmtmlTAvk1sQSzSEj+hMwc2mAP9fyAI43uA7DnlqYaDzqXEn/Jirf1Ikm6YVJ+kDXEPujKJtlaLKKlzt0vkbqfOcq7ekT/wTpuPe/EGGVRdoo28gN73/Yx7hmSsvhqCb+zN3Zp9sePM1idPN076Hb3TH5HEMoIqcoPNRzJ2mN0/yhAkd8ClqDJdVE3TYU2OFRDcdWiKBt7W2bz4lKLhGMtxuUXH8PXUaM+TziKnWhDZLRHLOCLtD0uVgNWpf8EE/ZLvtMFIi4c4/7fOqwiuYQQ9CGXPj8OsQr0obiuIm3mMCeKjVuN+jZIgegUwJaB1juuiRbtAM5Dnqb+0CKzo4DLyypLNFFFIYPSxqKaZ3mAJIC7iwoW03b1ct7uo3NH9KPVdGeMAcHEySNsnc5QgDotwUDc7wADycbqegqpb+lO84x8jtPRcHMNnXIdM/2MmVlrkZhtPDPo5i1IXYfjeW4I47o0Nk1XKU/WNWF/sY+kiSduddGpaFLxR3Hz/AN3IkqrmbUgOuRc6hSJQYgKnRqKsQTS1YH/MbkNYYA/tzJ1bRX5m0LejBpnqgTOExajsweemzSmSnf+INkd1cvWvajH8p8r3PTU8VHWE+0z+USgiY3jST004c0x/1y0rtJe7ZNT7I83hJv7F802OBMA4Bar6c7GKvzBM7fXoLXLPkeFZhWBYLAFP7hVAnutnzUP1wpu0ME7T1FhyDoknenW5AkHwWD+gMI8pnGHYb9LqVbFhfeW05lUljcJg/YKZmGA3sm1Kh0MC4MNie3NLfo5U7apVjlvampaVGcA8nhFKkG3HRNeAQaNGfwvQG+BK3/iTBwgioOb98pn+wnpdyrtsR0T7JUx3bPHwkIujNZSsvtt3WMqRMemV1LzZAGlUcQjKFKd/dFrEXHi81Zh2X5vUgNqSxOUeexGOKlUO90/6fl1uEyXBkLmebuD+kJbxJs5Q3KYl1o0H8Uz3+yGOlL4Fh1/AAEQiEfggKlSZV4+3ktFP5YvI8M/itRxOJbYBfgVooejI3iH/6tsGRLcDPoPWxFr5Y0HeVVkTMzyWLPSY5ram5yg21vWtt7ayFypbUQtFKuMUO0Sj988BOb6eEUc8K/LYv4TWxt/OzEFbv20MXgeuM2kzHie0xG/KLbuNnkmYkaeBBR9lSyzIEozXoH3sh6XnZ/6++4vVJBgg53UJTCVROhkQxVw9brQPm909RKE1XSyxnS+2gtZ0h6U3oAwXgUaT9p9kdK70z2a/TX0AQLIHPjTpyxWHZxp42dFuBmadzJ02KK2Npq4eByy+f7xOWhOuDfP++0nP9UDeAqSDs6Ioax7uqAi1WDO5vSLP3nVlNVqdSx1JYkZKIsjgFMCOe8slyxP2yWfQeLtuumCoovAR/om1Y4kBEU/KCGYQc6gOlhtW5KabSoZBdwv36kfLoxW3FwpsOilmvUCZpLhflq4DR9AySSod8mRSN+ME5zXTnF3SXUCNRMTC+lOCtTxjNOUmHWf2jj+cIT9K3g4f3hd2Iu5Mx0EI1HUyFY8iXg91+RXnYUaar7uo0DfdoLxn3yBeLT3v+GnGEMLPuFrsOGieWYHsWoHy+jy5LePNvEzGXlfuy9v7V5B3SF5rIkrn1FUGPHuQZa1IBbrILR4L1pXtLBay1J7VtLHKxl/MP2+CAlkZluwWR59q6C61vp2vSuu08CtVfvyOj+L+33Z7ZnOjRIjHJN0FWPr9rnT4ykesFqmmXmoy4kOkvDsE5s6+LPN8/qJgqg5cI9xndE26NHoC4L3Uxjm1LaDwX2XOIwOVNqhExefnS+q8ZkOWqgkTT9IABEpGKXzs9dLIBnWVJmh6LIZmEWVLlvfn6LaNQmWnWNbYoGm41U9ixwv1mLDgRMHfp1O5Fm7XCncLqh6xfG+Rij2TGTy7Kk+CS9pkkLm111Z+rZTL8sJeg7O+e2RRH2+oXjdA5CsKfIWv4/lZjsmJ40F9cQEvQqrk1VBiYMvVEmIBnrTvr8GlKlH+zCEgyD2nnZX7nQ7Lo4G78ztaaZYW6BW1s6A7jmLZuWb6vsxqcrobAcjWnepsv5Ag9Xf7ct78eG44solRbic07EPzl7Yvp2aPt93yfJkHvLge6Zx0tuNu+bOZ2x+bF5D5GfEL4I+uCx2YfAK2AUbQBZHxAwt0swGZLS2TzV6l5Gs5tpMus9F+CeBeijAH0KKmmMmkcFPflsSPO95RNC4hnzoBIWEIJmOMPo3YiENbMsmoVVdgvyipBin6HIyv0br9b3+vXav+dOLveX6UNlkInF5MnF+aLoxKdSHMPDBQTzKPJdjbjoGdTucX85Z/J7Rx148XQcP7ai3lqqMio3mc45T5u9uvSrvUnwwaQ3O024Lv5FWRz69OMg3Fjei7udtKjU+RNo43V4KIKw0zOh9N31ryhH2QWfAvw+LFddO5JTZOghrolXVu+vA4WbCi1PcdgtniwVrgTzYisrhy4sOcna/HFVVXmlXmxpai3zkJQsg6CTJu/KxTdKmZahOi4FV4GbRXkdzWi3tceZPw4QXIltIXLiXKDj3Y9TY/CNVHcYZIVPXF7lVr+jm91RfjEKP9dkjLkgCOoHqZJv7LJC3aKiWYTwStzpaPecEtMpODaYxY25ACpKt6z4dXuJVkWIKupSBY9gnjNwg2/Y1+S9pHNf2rEBEL8LRpIP7UStZ0N/UUyq0pRwI03ZMHS9gsmmlcvgJTE1Et6cheNLXdd1v0t9cmjH9PtAnqNV8qnHlK+1GyFQ8aHSE9craOcu2EsrWDbG1AfKBu9AixAybTpFvaokYd5KamrGlTGJzvcvpcK5dZ61IR/JVKzNdmJI+zM/EcObF93290v8coJSvxn1c5pWOcpHDW8J9oMwhaDO0lnLXbXcD7o2bEynzJUqfDdW+cgoZq/YIuBaiHIgcKBor7RkPnzrCA4pcQel7Su6SUNfLionsffYYrpOn7sOeteCQbZ2DiLtkOBuHamkJVnFoGwIQqD6Os7IyDUKS0AYqSuCFUO2+T1N5qspMx1bi/ne9wc+7JaiWxJy4aI9XsTSDXVLzvAxyNxg5oPWTjkwApulXk567WD8PRToaEaRDijTSvwPaQ6KZlKeJub6JTTXUMsGXzlAcu682efyI7QGDleuRbShlPLXunE9Sh0Js7eVFgN7JdnWEXhWn65f8SuW6n1CHyppN6Vz7PqYwAPWdU/RP5snWF9yeB0qeHZL42m/CdNwkjQ9nkx76r6jz+xFWQf9c54V5ErPU88uFt19CrqjOfEOPLHv1f+Fev8ylEAaeiOuj20cSG259dl9wEegDuEhBADnj02q/eOaQY+3Pxi73o4NFkwJsdz5vYWvQglf3P8f9WCX5UcgyT8uQ3NmsGVwQGjH6zUutgedWTYVHDxWWaI8VMnHRypZoYQu8Nln/RVt66L6y8wcbX9apRn8fuzuP+mraEDCDfXY/MfOeml8qFtYeT+BqpwZZcnmfbjsBUOE/fAr/+Bzfdzho6f4uTVzPJsMJNl/8GELRbHU/ucvySfNre7o0X9bvo+b+X7oD1f9CJffa1Fmrn/OPmfa5bZJfGzhCx3/Iz8CchddSXr2EcylH51pogd/ifpL1P8UUY1nh/Rca2WngmvXtirXWmg23tTYV/LDI1MFXU3D4c+akaPi397iYEJqckO/9Se7ZdJ3ym7llXVygUf5/DEzNjG5A6BEynZq6JIku/HiigrOFfnwGDoeL53gxdx70bRfLg1B6BKt1ZioLwaDYA9R7pZECqljNCiIGA30sbSjgqe3w3vl+Mfqj6gd5icfnLHGkWea4RTXSUasP+JbxjI/dNJpK5ykOFr7iVIO9FTbBWR8HV7faUqHiFKYD9xiV5EZQxClSWS5/QYoBoZGBNeEVvaObuwWDqeYHqSDtcxuXZKdNTNmVx8Vg4hFr7uHmizPmuVXGVdoUyyPSVyD+jowhm9qph32O7qvaE2nZbVWicEHU1Xoqsy2zFkmJC2xvuNMWTe1JWlRX0GpmhFuEsuQV7iFNvVpviIIH8wstbRZVlMSFK/1vfJHHfeHIEcP2DYDJ06o/XW44LPrEr7ryBywXIuBUR28Zykr0o7L43nU9sf565KKNDHSqOAatCF7lj+NrophEDtcg5gVWYv/ENe9kmU0Pr/eOxC740BuKd7nFN9IVYmzKmxq4z/0OMlbaox65QQRSBDLS6qY4t2cCkx/TFWFSIY7CAa4R/8Q92ukmTS5oeC466t6nE9wY4yMoTKgkwwxtvJ7yVR3z9DGNEP2AGqNLBLguWbN3Dcm/CE5v3Cw4thS6lkTNWUtODiIiC91/hb1VgdNzWyrkkfcjm6qPiUWjAFifAdrcxOp6ycjqSsVsU9hDEfEF3lFkd2FRSFbAF4ptV/52gMcMhgocvtjlIYgiC+MYQ+TndKeKmBXnPjtgX1NF7uiuwSRmt4UGYmmqmWRZtYvah3f+1NsPy4uBU++Jh++K1azncvUs3g49a5aoS64BKhNoqY/IiA5ONPTnPrCMPnqxJC+8Q+GHJhhV//hTldYzZXnJnbCzI7P8wSqg3+J+kvU/39EVWBmeuRGu1VpH5tUVfPTXnw6niNurktXnvSh/xf6eo1rYebHO4jYh3/krRxzcBympyrjnJxV8Ufq1h1tNwb4k2en7PsDyzc20uTQCqVxFMpNe3p75nIH5VT9P7KJELmeYHsEtv3ymAOK+p+KGT/donRHs8+9oV5OGlqeF5cVm/TC+L38AlZR0y/M2EsvYvvghZlcNftCLHa8OMPHX4jdduJfSv9bSn9J9YLFzZ3lmvv0PwTd40slm+XU/Kqa5udu8QwmJFpzNSylfxQcMGwRhOg7FA92xXkiGeCwfU2R7agCn6z2gXi3ioDLXCtHBcue3Jc9O/CcucKOx/vzHLIhXto1A21M+7hl9J9RIbX4qTvL0Yta8l1AUiu0cWJ1U+ekg8pEtSj/9eRUJWiObqkjJC6uLtjSudMK2cj2d2ateoHs9Nb6ispbhu+XI29AQ4cPukdgc5oIB6uqPDad3XodDtcy9WJ1AyPUWHBW7ac2WijrlSbENcVhJl+pJs3EwCrDio6H7nqe1KknS0+gZctorjbM7aRwnhzv+iYtZ/ySifJypxiV3LHxjPcXetLBVxJbeae7/c4qGBb9rGpEfVqvIzUBOGnyTMfwBFjklSVNp2pl6aA48mepcIJCf+pEvaR3FCa6/1wk0yEERdudgmxXQ7jSlODRce/MN58cTXT/SLyx30dU9GOHmJUW3Fx8LgNvSE6nF57Ch7i+I8YDn5a+5EcfGWVzYj5oUeoMNh0gZmn9qxkDk/0wBF3f2/echsR8gXOO6wcWoe44prngO9Tujg/PMPVJVwpP0b85tG6nMT6lSwXaTjbHKtemIoiJa1DgLVqwjCuRka+EGmN8aA6OVMOdOHv2hQCW0tdDXjciory2V8vybhUcAZadJbI2B/vVFy/D4NclIsOloCkWajBGuossZQwcKvXeYuGbHlOektk5yKXrn0+7+HyBf46DAF8UtY+5rkTEJ0cKDvVJBQkD/Ad6nB3ybyzLH6douyc/cXq1SbaoI8af+aCovWNFKa/bp4wp/pTFrhk0OkBHMXj30rnEcvoQxCThWmHKacQVBds4pTTOCu4MPO9AbUtSa4sziT+w7ASdxmexI1t5JCv/2ABNRvnOFS4eY1WUV+odFiMOK9r4NoYeR16XKNXUMEO2QdaiuYC1y8YoYZaJD1LjvF46yzeCeH+Mqp5fmIH/31Drl1fAaI5afFKw2rlP3lIyKntFz4c/T5BEIxrDtHDCzCH9+JUajt3IB3OtNnyewPLguYVFnjDsAaWjEKfObahbQhsbq6JxXMOxSGncUhp0bUvywfhLvd0vCl7s4sWGIxX1BRWotrkjM/6Pj+tY5vZZ8/MEbPvIqSgOvECBGlY2vpA+ERIIwahlDmHNuPF8gXXNveVxhCnAUT3BUark51pXlQcMiyx6rZO2GkFwg4metzYylGBUphCfgzgZN9MhUKVpwQ6J1+k4pKPiBGx2c0XV9PrnUq10SP/4I6uVKjwXBNP/VKj7h7G8JO67HheaawRWUk7ViYc8X2qsfi4e6yCEccxfg+X/UKWZ7UPbqeIkuKV/6HmCs2OOQaX8dQDlLwV/KfhLwV8K/lLwl4K/FPyl4ImCVmFL1ePvtLpfLc0eLkRE/L4/3Dv//enOwIOP77jo7wZ9/9JTihV4Rdj27qan9OvmnsLwpZvmqVnXwXWYjdue0rZDO+knwk7OU7o6t0KPkz0Bw6NDc2ezcvVjAjJK30Kz6RSLSbOmAJnFhIwm4svxbPwg3uqQi7dekeXk6n+PiGveZQ89p26w97aL1sWJxW3kK0QdBD04iHST0Hr3WM7KVQEW2eATXR7rCaRpij1Dv5ysk7nYN2TFtQ8LeA795b1zh02X2Iuq+avjhl3nTpayTPZrl0ztIt84QfwTJw73TOJXk7eWAlRfJ6dPVoW1jWoVjezE8BoP36DGtRKBbjqkN3nk+K8cV8QSGlVHfqg77PCz6hQoeP1sE8unhnCNsr7RU6ItWv8YrtatLcpRUKJpvZPTwwxnmujU0Pax3fOYfHPqim1lSh33Zsew05Huu1xquF16X15cM10bzqRbJLVP8HcEb1WmiPv+WiaxDfyJPtDpYf1/FRR0B7wpeGT5GbyH06G9eQLV3clLGVfnY/Q9R1dck0YykM21nVSOIZgS2a/V2gEQl4XU6mn25QFMfYBd4SIxRNnuRlC6zg2gra1otp3VRQNEj2hAHdlmEz0cgs+Mzf0SqHm03EWcyQpDx6cYiCdUthbyDEXKbbZZ3qN2Zg7gzTfCjbE+phO8Uh5xl0Y32rpTEw+ivOIUyZ/Eh8YOTJZyI5pnZwMILqD+Bf/+dfeIYTDOoirjGqg2Xa8wZfUrKdV1pzd8PJwUfnGwl2auI2su+ha3yFXFgkyYwMxOeqvA+Tt1aqnfj0WtN2OpwQb/EgYxbqSRVYjLZW3WeOtuQH5UGAghLNmJWCofJTdim1gdsa6hIO0vxHAR6yeja6zS5+UjWIhbbJSJOEN4fGy4Ygxt7SD3WbvJelDAXHJA79p/4/z6NJB5Q3Ubw3/ty6yXbCu6GjyS3BWffqpFnlpyrsbUTLZZpPDxWvuAIf7Aot/9nTWNg9V6XL/RAY/xlWyfU3zFlOKwSXe4QXvX+YLZ1p/FspbyR+IhhN4Gga+I1cl/9NLDQUdMu4leMEiGghpmc+S9JXFiXXZX1kIQ7xS5rha3MaKK2lWLwQcLFnGM0+5ET+wIaiRVuKg7lirOlPqIOeASkRqUZJuYBkW3CgvOWnxEBZFX1uXAfPj2BEGcv57cn8TjPMEAaghiAnt+djqU/qAlyVZ5b0QtTMio1OgdIconOaqLbSdJu1KABJ9z20PI8+m8J19wPkxwZbS6oLX6hMf3IuTO5oii8Wiv4o2Fwpsilx/4NcPJ9YNz6UFnqixf42bSljYPjtZ/QVfGf2zPD7Xvag6wgDZZCqrralCUBJFajW3L/MgWtsyp6xpmpmPFg5FRNmhmTAZCpu/Ch7gSZsMpvmBsF55v/3spl1mvmq6qMkLe7a7hzCryuyxzJ/0AfQniH4rh9jFgsldUTbV4VcgGMu0poviaD2m8+ML0JIZxvXinZS/DJFbW2dlr3CU4G4II661X535ieiDruj6I9AnQE0s2MCTkdku+V8VZXpkysk6dq/H3TH3ayZJqhX3r73NvZ5d5XGJ6XL4IcZuZffewOTPkziRLZXl0P19gXam+QrZWUXwaWPhcA5VrPb9GKTfEkmvFSRkVqAZ7dh+uGVVVRVzKirRta9TCDxlfdVKW7E80aC/G87n/zIUghtfaEalg5TQVRV68G2ZzPrOFnNMu257D33oVqKgqRK4my5IZhclbNLkZpFQZoM2ZeFuOzbwqVHf0chLF9TUJ3TAaoExIkaGU2lQ6t0xjiRkxzopDDZY083oNymLbU6KM1DLIshjcs5QKjxdts5wPaBpp41o388KQrwvKnQv49BQXsyut+XFdnSXKltfBh+ugBozSDWbhfuZj/11EtddJ+Vud6dxf1XVsK0NH7bTZ80zKBpOYRjf2Z1YQ0joZ3M0gN6dycTWZC9oO36vQvkrnT1wG/aKD79BrZ08zy2xktlfwxvNGUzFOIhdmAMkPbEDlsnXhiGTG2UHTqLWXY5FN9308Duflu0m60sxN+y2NDC2VgBSnoFakYfZKBbQtTWlXJDhLucI4sIzaOZpKtRxkCm3pVF5PZCqZEqqwrGH2j+jUDF0mEkmOA2TXqHQ7Kvhp984TfJ3vTEP9NnChsJJVsROevXVV2D7LYKJTGuIzRX3BcVR2OndJqN+XitS3mnyYKvYJBxBQLuig2LRxxOB/XTE1DV+1jrK+6k41f71yhQMZq3aWTxpINFPZxFm+jzgBz7IJtlrSmiItLtU27CluQVcRzVFrvKV+dIx754T9rTR7GHbdWcb+j7x3BKvPbPhomr4jOGg9IttI3QRspZkD36OgRMKcxwEPGrExQ42XZ2u6z4UztwsZNXEHB5T64wL+qDFcFkAfUCZksOI5ggFAYiQXVMVwQ1d9bcCfVS/Mh58SbgwEbEt0Sg3r2djKTGha5KuQq477fkIbtvZTjri+jaDZy6UgKEuNqVWxzzs8PSG8LkG6x3lTgpmyLhV3sZ7kHpwVW31XbWTGogyENHsVlLxaNk1lyvmHddR6qzzNAHrNsgYsY0YEkw3Ki44OM0bx22SmlBCuXvJ8+1Caw3Om547Zlz4c2J25GUAVIN+Du5UWuf66LRhTv+SK+liLnNtCtQ8HGIlFZ2NBlndNXHXtrmLK8G66+FKyWARer9b3k5EY8057Vp1Q3VAjS96s5Wc+YrQkuX+E5QIJSSqt94BymLFQs6sObWuqpAACltsD27b+iRxoF4yuqselKCk2jwbBaBBdB/q4jp7kGALRS4N4vYvYfQGfoK6AssOHu5IPBDn6FqWuMEG9coLOVdbTYd7xvRy66WxsS88Tyx4s4oQVFh27dhA3MzEdltDUHKJgS6QUuZ2N7IWBAXXDgNpDR+wtgF3oH/jmtVqVto/3bBzf3KTOgWks/OiuONua80L5/Rcty2eozh/iOz0cTA++X+/t6u095Gv3Spv23ubexKiQRQYnHh+PS6w85ytKsQ/j1mmmEUQvnTklnBLqmWOn85B7NKYV9Hd/u4yK4/bUC5Ls+LviazYyjClWyS2H16WBU2lUIS+3w7QHMnsmsd20JfjHdSXwf+IY8QskLvKgSD91nPvJhZhq1wqaY1ZWNSxEFfqrFbHZ9m1jyOsZ4q3nHFF927sTRfkiFR4BCadUFV4BNmZ3vPOAUudNJ0cFsJrleP5ZFDXUYENQmq8TqovWN1bMfbghT4hWG3VZtTEwz1msv1gpd8Qx+HKWsU2ZoDb+Mu7fvUANvEZdbA9d/Gk2Q1UAfHo7fPocZm/XK0shOTAGd9Rz1q/KSK2Ltd+qc+B2LbaEqrI/htAybn95kEIzQ7RgMM2BZHhLd+1X1vdK/CsVuFl6OFZsbtp4oOdgFdP7AypZm2z3ZtgtEU0kW/opXu8477rNf9spMhcsiO5Na5o4Z4K7dX/EJ3qlZgS/3UAJpaTgkY5em09A4iRSzoByJbM2RHtGW4fr7zPCm12u2ffKoYdHj+Vu5D1huy2TLER4p3M5beb2Kn/7bJxdNcfBzrtMswTEdH2WrUvGYhW89JbRPRREwZfusr9RhGt2TqIJM8Onya4FNraRZMH2ODLEY5sdyo/bpidZXG4J5Q7CkJj3y1Z+HC57YrLbhtg/Iij48lJhHn+qiux6KPwSznwBiOENptcRNqvZg5HknINFrjCqLruIRW5R5q6nD2EvxSY5xu8VIhLjztcvBWDRSH8yg8/gm5hNV2y5H4RzJ1XPJqByqZat7+q8WHoYS42pXvIz3r0v3eAQDff/Whz3vp5aawPjm2wUg8POtI/Jf083BQeRxWMpDi+WXgPBc+n8l2+yOp0/F49TsvkbMya2HnQtwjSfL2d4LNke6R7LsfuGqtvY1opz3PQrQOzXUJ/1TE8Y5YmpqStg3e/Kkq6hZC3AiXNN7dgLXNto8oj42RgLnvsm3Ub8ass5TH/M4seGmX9CWt7Aj4C/NvP3X7GXImu19o1aSGNXtY7agiJvkmTmOigIdrMafK9ZKHckiE57VcilJ7ZzqRZ7SpBb3tLVYbsOhh20+fi5wbZr6mJhCdlusZEqN5g2mkeieWL7Of6nEZURLJlQnj6frIGqSXyX8S6/D/s3ZS2mImb5CkdIo8U2QSbYvuEkt6+wWsZ05GaWcC6YA5g16eHUV49gr3jArvBHu21LMbu8713inymzp+QuR+jUDrrcpBsu1zVEmMy5UwudnNkmLDOXVkZA1VSymYoewNl8ET/83uCgthYdtcmaUAP/0VtHsgkM5+yrch3wa355XLQoelKBj4uTkqEYgshl1/AFl2aTPCvpxoOl/fT96FNDelyDrIvmS8qwEZ89VTBnoskqNMrxNNhMHlrHBcTcZnM/Deh3Ke7OYUVWv1FQWEl57M3g53NoLn/pJusacYZdr4P/5IIv7og9MMOOhb75sI9aXVO70F0GHw2D7DN0Juw3j9DoCLrqZS30Dj8TA7Jk/9mTS/QK2FD6SMAJSuWpYpQFpQydf5JwhRUvEHPsT8IIiV4fTKUrdUpCzqXgCZyI+8k7zGar+Wdvr8VO5SVD+hw/wkfPsvlftNmeqjwue7R4FxJPNnSII+b8SaOCekjL4diPmCwt83dTyFKnQM8W5fSBmR1BC6RhLZI4/aBzFWzqB4TW00d0N/MlpyMuK2A1q1qq7tcuPC+z+dT4yusEj/y2Y2ZHmWuEuRb5dUj8aienmMa533ocknVm4uWpxKsWm3vH9NDcM6UYzQ31CHp/tZy2DFLkBouaigiMFJ7jjtIBdlecuTgOn9HeF6xlY7GlQsGrrzo5SS2sXgfNU+nOms2PqDrZ2Zya0rhqs6ZJu5S3dNMX5qTbBfQ8QZNtpUfVaF+c4cS7EHgdhDgWEZeTMb54IOIRliN0PMgzLCNJ0hU2z1jqdk4rxGeIu34aybMFZGnFMptRcY0pdSvyOlldZ4W8a087k9kz6Zo1PWcXiiREkFKEUUBPFApmm6KQL5b7z67cOPcF5jo9aEkMdRfnAgQursui2aO3a+XU1JdTsYYnX6z9G+7xhoXTw0eP9wScjvz05LsenXye/BqN043A/+6CN+r6rWTc3QYCt96yc+7Kps8jP6v+975v/y9QSwMEFAACAAgAJ3/TVpF1CYhMAAAAawAAABsAAAB1bml2ZXJzYWwvdW5pdmVyc2FsLnBuZy54bWyzsa/IzVEoSy0qzszPs1Uy1DNQsrfj5bIpKEoty0wtV6gAigEFIUBJodJWycQIwS3PTCnJAKowMDFACGakZqZnlNgqmVsgBPWBZgIAUEsBAgAAFAACAAgA5QshUTZhWAJHAwAA4QkAABQAAAAAAAAAAQAAAAAAAAAAAHVuaXZlcnNhbC9wbGF5ZXIueG1sUEsBAgAAFAACAAgAJ3/TVmHiUyGcBgAAkxcAAB0AAAAAAAAAAQAAAAAAeQMAAHVuaXZlcnNhbC9jb21tb25fbWVzc2FnZXMubG5nUEsBAgAAFAACAAgAJ3/TVhUeYBujAAAAfwEAAC4AAAAAAAAAAQAAAAAAUAoAAHVuaXZlcnNhbC9wbGF5YmFja19hbmRfbmF2aWdhdGlvbl9zZXR0aW5ncy54bWxQSwECAAAUAAIACAAnf9NWLrtrWMQFAABkHwAAJwAAAAAAAAABAAAAAAA/CwAAdW5pdmVyc2FsL2ZsYXNoX3B1Ymxpc2hpbmdfc2V0dGluZ3MueG1sUEsBAgAAFAACAAgAJ3/TVoOag/F3AwAAnQwAACEAAAAAAAAAAQAAAAAASBEAAHVuaXZlcnNhbC9mbGFzaF9za2luX3NldHRpbmdzLnhtbFBLAQIAABQAAgAIACd/01bGO2pIwAUAAO4eAAAmAAAAAAAAAAEAAAAAAP4UAAB1bml2ZXJzYWwvaHRtbF9wdWJsaXNoaW5nX3NldHRpbmdzLnhtbFBLAQIAABQAAgAIACd/01a68qwdsgEAAGgGAAAfAAAAAAAAAAEAAAAAAAIbAAB1bml2ZXJzYWwvaHRtbF9za2luX3NldHRpbmdzLmpzUEsBAgAAFAACAAgAJ3/TVphY6ZZjAAAAaAAAABwAAAAAAAAAAQAAAAAA8RwAAHVuaXZlcnNhbC9sb2NhbF9zZXR0aW5ncy54bWxQSwECAAAUAAIACAAnf9NWpfF2QvQ+AABqZAAAFwAAAAAAAAAAAAAAAACOHQAAdW5pdmVyc2FsL3VuaXZlcnNhbC5wbmdQSwECAAAUAAIACAAnf9NWkXUJiEwAAABrAAAAGwAAAAAAAAABAAAAAAC3XAAAdW5pdmVyc2FsL3VuaXZlcnNhbC5wbmcueG1sUEsFBgAAAAAKAAoABgMAADxdAAAAAA=="/>
  <p:tag name="ISPRING_LMS_API_VERSION" val="SCORM 2004 (4th edition)"/>
  <p:tag name="ISPRING_OUTPUT_FOLDER" val="[[&quot;`\u0018\uFFFD{F3558BC5-3075-45E6-A7D9-7BB9C018EF27}&quot;,&quot;E:\\Các dự án đang thực hiện\\Dự án PPT dành cho giáo viên\\Thiết kế PPT cho giáo viên OLM&quot;],[&quot;`\u0018\uFFFD{C95BBEB1-72EA-42E7-A6E1-536475BFDA51}&quot;,&quot;E:\\&quot;],[&quot;n\uFFFD\uFFFDF{532D8254-983C-4E3B-B0A4-AAF7FD1CF8B9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PASSING_SCORE" val="0.000000"/>
  <p:tag name="ISPRING_ULTRA_SCORM_COURCE_TITLE" val="Bài 6, chương 2, toán 8,tiết 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Bài 6, chương 2, toán 8,tiết 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2711B7-2F41-49B4-974E-4E2C71B5F1E7}:2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2711B7-2F41-49B4-974E-4E2C71B5F1E7}:2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255766-808A-4A28-8C9A-E7F379FE51ED}:30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625F0F-A96C-4E56-9BB0-B9BF5F82D272}:3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9FA857-9F53-4E5B-8DF5-B2BE2364B7CD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66FA0D-ED6F-4D95-B429-2D1ADDC73995}: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66FA0D-ED6F-4D95-B429-2D1ADDC73995}:2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6D8484-D008-4115-85C7-F6487743C7D1}:2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6D8484-D008-4115-85C7-F6487743C7D1}:2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6D8484-D008-4115-85C7-F6487743C7D1}:2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FEA34B-7ED8-4411-B35C-EA9F72C330B1}:2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2711B7-2F41-49B4-974E-4E2C71B5F1E7}:29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2281</Words>
  <Application>Microsoft Office PowerPoint</Application>
  <PresentationFormat>Widescreen</PresentationFormat>
  <Paragraphs>302</Paragraphs>
  <Slides>30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#9Slide03 SFU Futura_12</vt:lpstr>
      <vt:lpstr>OpenSans</vt:lpstr>
      <vt:lpstr>Palatino Linotype</vt:lpstr>
      <vt:lpstr>Times New Roman</vt:lpstr>
      <vt:lpstr>Arial</vt:lpstr>
      <vt:lpstr>Calibri</vt:lpstr>
      <vt:lpstr>Cambria Math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6, chương 2, toán 8,tiết 2</dc:title>
  <dc:creator>Đô Cao</dc:creator>
  <cp:lastModifiedBy>Thảo Nguyễn Thu</cp:lastModifiedBy>
  <cp:revision>61</cp:revision>
  <dcterms:created xsi:type="dcterms:W3CDTF">2023-05-15T07:22:55Z</dcterms:created>
  <dcterms:modified xsi:type="dcterms:W3CDTF">2025-10-26T09:13:50Z</dcterms:modified>
</cp:coreProperties>
</file>