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67" r:id="rId4"/>
    <p:sldId id="304" r:id="rId5"/>
    <p:sldId id="312" r:id="rId6"/>
    <p:sldId id="314" r:id="rId7"/>
    <p:sldId id="359" r:id="rId8"/>
    <p:sldId id="315" r:id="rId9"/>
    <p:sldId id="360" r:id="rId10"/>
    <p:sldId id="316" r:id="rId11"/>
    <p:sldId id="317" r:id="rId12"/>
    <p:sldId id="308" r:id="rId13"/>
    <p:sldId id="309" r:id="rId14"/>
    <p:sldId id="356" r:id="rId15"/>
    <p:sldId id="313" r:id="rId16"/>
    <p:sldId id="361" r:id="rId17"/>
    <p:sldId id="357" r:id="rId18"/>
    <p:sldId id="311" r:id="rId19"/>
  </p:sldIdLst>
  <p:sldSz cx="12192000" cy="6858000"/>
  <p:notesSz cx="6858000" cy="9144000"/>
  <p:embeddedFontLst>
    <p:embeddedFont>
      <p:font typeface="#9Slide03 Cabin" panose="020B0604020202020204" charset="0"/>
      <p:regular r:id="rId21"/>
    </p:embeddedFont>
    <p:embeddedFont>
      <p:font typeface="#9Slide03 SVNNew Athletic M54" panose="02000500000000000000" charset="0"/>
      <p:regular r:id="rId22"/>
    </p:embeddedFont>
    <p:embeddedFont>
      <p:font typeface="Palatino Linotype" panose="02040502050505030304" pitchFamily="18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B8D3E9"/>
    <a:srgbClr val="364EA2"/>
    <a:srgbClr val="F58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96106" autoAdjust="0"/>
  </p:normalViewPr>
  <p:slideViewPr>
    <p:cSldViewPr snapToGrid="0">
      <p:cViewPr varScale="1">
        <p:scale>
          <a:sx n="74" d="100"/>
          <a:sy n="74" d="100"/>
        </p:scale>
        <p:origin x="5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479F7-CB1B-4E8E-8324-7380D4B638E5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6F97D-CEFF-458F-9CCA-42258A825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9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TIÊU ĐỀ BÀI HỌC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88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80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45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37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17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56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09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58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88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6F97D-CEFF-458F-9CCA-42258A825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888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28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48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17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87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58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70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65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6F97D-CEFF-458F-9CCA-42258A825C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04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3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9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0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9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1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9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2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61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1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4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0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6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0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9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7.png"/><Relationship Id="rId11" Type="http://schemas.openxmlformats.org/officeDocument/2006/relationships/image" Target="../media/image24.svg"/><Relationship Id="rId5" Type="http://schemas.openxmlformats.org/officeDocument/2006/relationships/image" Target="../media/image16.svg"/><Relationship Id="rId10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7.png"/><Relationship Id="rId11" Type="http://schemas.openxmlformats.org/officeDocument/2006/relationships/image" Target="../media/image24.svg"/><Relationship Id="rId5" Type="http://schemas.openxmlformats.org/officeDocument/2006/relationships/image" Target="../media/image16.svg"/><Relationship Id="rId10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6.sv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8.sv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6.sv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8.sv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6.sv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8.sv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0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9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sv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11" Type="http://schemas.openxmlformats.org/officeDocument/2006/relationships/image" Target="../media/image24.svg"/><Relationship Id="rId5" Type="http://schemas.openxmlformats.org/officeDocument/2006/relationships/image" Target="../media/image16.svg"/><Relationship Id="rId10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11" Type="http://schemas.openxmlformats.org/officeDocument/2006/relationships/image" Target="../media/image26.svg"/><Relationship Id="rId5" Type="http://schemas.openxmlformats.org/officeDocument/2006/relationships/image" Target="../media/image18.svg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11" Type="http://schemas.openxmlformats.org/officeDocument/2006/relationships/image" Target="../media/image26.svg"/><Relationship Id="rId5" Type="http://schemas.openxmlformats.org/officeDocument/2006/relationships/image" Target="../media/image18.svg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11" Type="http://schemas.openxmlformats.org/officeDocument/2006/relationships/image" Target="../media/image26.svg"/><Relationship Id="rId5" Type="http://schemas.openxmlformats.org/officeDocument/2006/relationships/image" Target="../media/image18.svg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9.png"/><Relationship Id="rId11" Type="http://schemas.openxmlformats.org/officeDocument/2006/relationships/image" Target="../media/image26.svg"/><Relationship Id="rId5" Type="http://schemas.openxmlformats.org/officeDocument/2006/relationships/image" Target="../media/image18.svg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53728" y="-1882727"/>
            <a:ext cx="4418614" cy="567778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37264" y="886250"/>
            <a:ext cx="10379592" cy="6193725"/>
            <a:chOff x="0" y="0"/>
            <a:chExt cx="13616424" cy="8125211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552925" cy="8061711"/>
            </a:xfrm>
            <a:custGeom>
              <a:avLst/>
              <a:gdLst/>
              <a:ahLst/>
              <a:cxnLst/>
              <a:rect l="l" t="t" r="r" b="b"/>
              <a:pathLst>
                <a:path w="13552925" h="8061711">
                  <a:moveTo>
                    <a:pt x="13460214" y="8061711"/>
                  </a:moveTo>
                  <a:lnTo>
                    <a:pt x="92710" y="8061711"/>
                  </a:lnTo>
                  <a:cubicBezTo>
                    <a:pt x="41910" y="8061711"/>
                    <a:pt x="0" y="8019801"/>
                    <a:pt x="0" y="796900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458944" y="0"/>
                  </a:lnTo>
                  <a:cubicBezTo>
                    <a:pt x="13509744" y="0"/>
                    <a:pt x="13551653" y="41910"/>
                    <a:pt x="13551653" y="92710"/>
                  </a:cubicBezTo>
                  <a:lnTo>
                    <a:pt x="13551653" y="7967731"/>
                  </a:lnTo>
                  <a:cubicBezTo>
                    <a:pt x="13552925" y="8019801"/>
                    <a:pt x="13511014" y="8061711"/>
                    <a:pt x="13460214" y="80617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13616425" cy="8125212"/>
            </a:xfrm>
            <a:custGeom>
              <a:avLst/>
              <a:gdLst/>
              <a:ahLst/>
              <a:cxnLst/>
              <a:rect l="l" t="t" r="r" b="b"/>
              <a:pathLst>
                <a:path w="13616425" h="8125212">
                  <a:moveTo>
                    <a:pt x="13491964" y="59690"/>
                  </a:moveTo>
                  <a:cubicBezTo>
                    <a:pt x="13527525" y="59690"/>
                    <a:pt x="13556734" y="88900"/>
                    <a:pt x="13556734" y="124460"/>
                  </a:cubicBezTo>
                  <a:lnTo>
                    <a:pt x="13556734" y="8000751"/>
                  </a:lnTo>
                  <a:cubicBezTo>
                    <a:pt x="13556734" y="8036312"/>
                    <a:pt x="13527525" y="8065522"/>
                    <a:pt x="13491964" y="8065522"/>
                  </a:cubicBezTo>
                  <a:lnTo>
                    <a:pt x="124460" y="8065522"/>
                  </a:lnTo>
                  <a:cubicBezTo>
                    <a:pt x="88900" y="8065522"/>
                    <a:pt x="59690" y="8036312"/>
                    <a:pt x="59690" y="800075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491964" y="59690"/>
                  </a:lnTo>
                  <a:moveTo>
                    <a:pt x="1349196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000751"/>
                  </a:lnTo>
                  <a:cubicBezTo>
                    <a:pt x="0" y="8069331"/>
                    <a:pt x="55880" y="8125212"/>
                    <a:pt x="124460" y="8125212"/>
                  </a:cubicBezTo>
                  <a:lnTo>
                    <a:pt x="13491964" y="8125212"/>
                  </a:lnTo>
                  <a:cubicBezTo>
                    <a:pt x="13560544" y="8125212"/>
                    <a:pt x="13616425" y="8069331"/>
                    <a:pt x="13616425" y="8000751"/>
                  </a:cubicBezTo>
                  <a:lnTo>
                    <a:pt x="13616425" y="124460"/>
                  </a:lnTo>
                  <a:cubicBezTo>
                    <a:pt x="13616425" y="55880"/>
                    <a:pt x="13560544" y="0"/>
                    <a:pt x="13491964" y="0"/>
                  </a:cubicBezTo>
                  <a:close/>
                </a:path>
              </a:pathLst>
            </a:custGeom>
            <a:solidFill>
              <a:srgbClr val="403C38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981895">
            <a:off x="-31102" y="5308186"/>
            <a:ext cx="3350815" cy="321069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37264" y="685800"/>
            <a:ext cx="10379592" cy="400900"/>
            <a:chOff x="0" y="0"/>
            <a:chExt cx="59843839" cy="2311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9843839" cy="2311400"/>
            </a:xfrm>
            <a:custGeom>
              <a:avLst/>
              <a:gdLst/>
              <a:ahLst/>
              <a:cxnLst/>
              <a:rect l="l" t="t" r="r" b="b"/>
              <a:pathLst>
                <a:path w="59843839" h="2311400">
                  <a:moveTo>
                    <a:pt x="5953903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9539039" y="2311400"/>
                  </a:lnTo>
                  <a:cubicBezTo>
                    <a:pt x="59707946" y="2311400"/>
                    <a:pt x="59843839" y="2175510"/>
                    <a:pt x="59843839" y="2006600"/>
                  </a:cubicBezTo>
                  <a:lnTo>
                    <a:pt x="59843839" y="304800"/>
                  </a:lnTo>
                  <a:cubicBezTo>
                    <a:pt x="59843839" y="135890"/>
                    <a:pt x="59707946" y="0"/>
                    <a:pt x="59539039" y="0"/>
                  </a:cubicBezTo>
                  <a:close/>
                </a:path>
              </a:pathLst>
            </a:custGeom>
            <a:solidFill>
              <a:srgbClr val="403C38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361714">
            <a:off x="5983697" y="-2048074"/>
            <a:ext cx="6543171" cy="626954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921913" y="5240541"/>
            <a:ext cx="2365684" cy="17291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61466" y="2555514"/>
            <a:ext cx="10180841" cy="2137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8906"/>
              </a:lnSpc>
            </a:pPr>
            <a:r>
              <a:rPr lang="en-US" sz="6000" b="1" spc="89" dirty="0" err="1">
                <a:solidFill>
                  <a:schemeClr val="accent1">
                    <a:lumMod val="75000"/>
                  </a:schemeClr>
                </a:solidFill>
                <a:latin typeface="#9Slide03 SVNNew Athletic M54" panose="02000500000000000000" pitchFamily="2" charset="0"/>
              </a:rPr>
              <a:t>Tiết</a:t>
            </a:r>
            <a:r>
              <a:rPr lang="en-US" sz="6000" b="1" spc="89" dirty="0">
                <a:solidFill>
                  <a:schemeClr val="accent1">
                    <a:lumMod val="75000"/>
                  </a:schemeClr>
                </a:solidFill>
                <a:latin typeface="#9Slide03 SVNNew Athletic M54" panose="02000500000000000000" pitchFamily="2" charset="0"/>
              </a:rPr>
              <a:t> 19. </a:t>
            </a:r>
            <a:r>
              <a:rPr lang="en-US" sz="6000" b="1" spc="89" dirty="0" err="1">
                <a:solidFill>
                  <a:schemeClr val="accent1">
                    <a:lumMod val="75000"/>
                  </a:schemeClr>
                </a:solidFill>
                <a:latin typeface="#9Slide03 SVNNew Athletic M54" panose="02000500000000000000" pitchFamily="2" charset="0"/>
              </a:rPr>
              <a:t>Bài</a:t>
            </a:r>
            <a:r>
              <a:rPr lang="en-US" sz="6000" b="1" spc="89" dirty="0">
                <a:solidFill>
                  <a:schemeClr val="accent1">
                    <a:lumMod val="75000"/>
                  </a:schemeClr>
                </a:solidFill>
                <a:latin typeface="#9Slide03 SVNNew Athletic M54" panose="02000500000000000000" pitchFamily="2" charset="0"/>
              </a:rPr>
              <a:t> 8</a:t>
            </a:r>
          </a:p>
          <a:p>
            <a:pPr algn="ctr" defTabSz="609630">
              <a:lnSpc>
                <a:spcPts val="8906"/>
              </a:lnSpc>
            </a:pPr>
            <a:r>
              <a:rPr lang="en-US" sz="6000" b="1" spc="89" dirty="0">
                <a:solidFill>
                  <a:schemeClr val="accent1">
                    <a:lumMod val="75000"/>
                  </a:schemeClr>
                </a:solidFill>
                <a:latin typeface="#9Slide03 SVNNew Athletic M54" panose="02000500000000000000" pitchFamily="2" charset="0"/>
              </a:rPr>
              <a:t>TỔNG VÀ HIỆU HAI LẬP PHƯƠNG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770924" y="788362"/>
            <a:ext cx="484359" cy="48435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005010" y="672810"/>
            <a:ext cx="4449344" cy="343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959"/>
              </a:lnSpc>
            </a:pPr>
            <a:r>
              <a:rPr lang="en-US" sz="14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TOÁN LỚP 8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399401" y="288518"/>
            <a:ext cx="984203" cy="98420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625586" y="1392878"/>
            <a:ext cx="681209" cy="68120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6028" y="6348688"/>
            <a:ext cx="391237" cy="39123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07724" y="6348688"/>
            <a:ext cx="273161" cy="27316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>
            <a:extLst>
              <a:ext uri="{FF2B5EF4-FFF2-40B4-BE49-F238E27FC236}">
                <a16:creationId xmlns:a16="http://schemas.microsoft.com/office/drawing/2014/main" id="{3AB1355F-F000-2111-D78F-6ACC54548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79399" y="6038714"/>
            <a:ext cx="1012601" cy="81928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D4A4378-8859-6F60-38FF-13BEFD45A0C0}"/>
              </a:ext>
            </a:extLst>
          </p:cNvPr>
          <p:cNvSpPr txBox="1"/>
          <p:nvPr/>
        </p:nvSpPr>
        <p:spPr>
          <a:xfrm>
            <a:off x="1485172" y="3621891"/>
            <a:ext cx="6981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Viết biểu thức sau dưới dạng tổng của hai lập phương.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A595D4-F33A-F9AD-1152-87FC6D0A5171}"/>
              </a:ext>
            </a:extLst>
          </p:cNvPr>
          <p:cNvSpPr txBox="1"/>
          <p:nvPr/>
        </p:nvSpPr>
        <p:spPr>
          <a:xfrm>
            <a:off x="1066394" y="3619004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?3.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416E082B-3EAF-B296-EB36-88A95F27D6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4380" y="3743621"/>
            <a:ext cx="234608" cy="212432"/>
          </a:xfrm>
          <a:prstGeom prst="rect">
            <a:avLst/>
          </a:prstGeom>
        </p:spPr>
      </p:pic>
      <p:grpSp>
        <p:nvGrpSpPr>
          <p:cNvPr id="11" name="Group 6">
            <a:extLst>
              <a:ext uri="{FF2B5EF4-FFF2-40B4-BE49-F238E27FC236}">
                <a16:creationId xmlns:a16="http://schemas.microsoft.com/office/drawing/2014/main" id="{63AB14EA-8586-D893-7C2F-78905728B564}"/>
              </a:ext>
            </a:extLst>
          </p:cNvPr>
          <p:cNvGrpSpPr/>
          <p:nvPr/>
        </p:nvGrpSpPr>
        <p:grpSpPr>
          <a:xfrm>
            <a:off x="1248672" y="555198"/>
            <a:ext cx="9845725" cy="587801"/>
            <a:chOff x="0" y="-585782"/>
            <a:chExt cx="56765814" cy="3388983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E56D73A-84FF-647A-27C1-963DAF72E222}"/>
                </a:ext>
              </a:extLst>
            </p:cNvPr>
            <p:cNvSpPr/>
            <p:nvPr/>
          </p:nvSpPr>
          <p:spPr>
            <a:xfrm>
              <a:off x="0" y="-585782"/>
              <a:ext cx="56765814" cy="3388983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364EA2">
                <a:alpha val="95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E3C212F-B073-4223-DC6B-09FADCAF9C95}"/>
              </a:ext>
            </a:extLst>
          </p:cNvPr>
          <p:cNvSpPr/>
          <p:nvPr/>
        </p:nvSpPr>
        <p:spPr>
          <a:xfrm>
            <a:off x="361950" y="1776310"/>
            <a:ext cx="11553825" cy="136811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#9Slide03 Cabin" panose="000005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57E3D4-538B-A984-079E-6C99CE7BE4AC}"/>
              </a:ext>
            </a:extLst>
          </p:cNvPr>
          <p:cNvSpPr/>
          <p:nvPr/>
        </p:nvSpPr>
        <p:spPr>
          <a:xfrm>
            <a:off x="893155" y="1472884"/>
            <a:ext cx="1470413" cy="5878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22A894-9E95-C1DB-0E27-8BE168774F6A}"/>
              </a:ext>
            </a:extLst>
          </p:cNvPr>
          <p:cNvSpPr txBox="1"/>
          <p:nvPr/>
        </p:nvSpPr>
        <p:spPr>
          <a:xfrm>
            <a:off x="1128886" y="1512458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Kết</a:t>
            </a:r>
            <a:r>
              <a:rPr lang="en-US" sz="2400" b="1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luận</a:t>
            </a:r>
            <a:endParaRPr lang="en-US" sz="2400" b="1" dirty="0">
              <a:solidFill>
                <a:srgbClr val="002060"/>
              </a:solidFill>
              <a:latin typeface="#9Slide03 Cabin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FEBA45-41D6-9E24-EA14-37D4F66EB543}"/>
              </a:ext>
            </a:extLst>
          </p:cNvPr>
          <p:cNvSpPr txBox="1"/>
          <p:nvPr/>
        </p:nvSpPr>
        <p:spPr>
          <a:xfrm>
            <a:off x="1132711" y="2025843"/>
            <a:ext cx="4737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A, B 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tùy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ý, ta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có</a:t>
            </a:r>
            <a:endParaRPr lang="en-US" sz="2400" dirty="0">
              <a:solidFill>
                <a:srgbClr val="002060"/>
              </a:solidFill>
              <a:latin typeface="#9Slide03 Cabin" panose="00000500000000000000" pitchFamily="2" charset="0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1F8207F4-6341-2E40-D150-4340754C26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7889" y="1649123"/>
            <a:ext cx="238986" cy="21243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D07B98F-8D47-293A-CCBF-39300B2BA0CF}"/>
              </a:ext>
            </a:extLst>
          </p:cNvPr>
          <p:cNvSpPr txBox="1"/>
          <p:nvPr/>
        </p:nvSpPr>
        <p:spPr>
          <a:xfrm>
            <a:off x="4612638" y="2576761"/>
            <a:ext cx="3900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+ B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= (A + B)(A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– AB + B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50C6258-6ABF-1FA5-C8A6-A21E7F3857BC}"/>
              </a:ext>
            </a:extLst>
          </p:cNvPr>
          <p:cNvSpPr txBox="1"/>
          <p:nvPr/>
        </p:nvSpPr>
        <p:spPr>
          <a:xfrm>
            <a:off x="8916636" y="131248"/>
            <a:ext cx="319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TỔNG VÀ HIỆU HAI </a:t>
            </a:r>
            <a:r>
              <a:rPr lang="vi-VN" sz="1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LẬP PHƯƠNG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EBFCCF4-3F57-2189-464A-7F3583628F0C}"/>
              </a:ext>
            </a:extLst>
          </p:cNvPr>
          <p:cNvSpPr txBox="1"/>
          <p:nvPr/>
        </p:nvSpPr>
        <p:spPr>
          <a:xfrm>
            <a:off x="1342271" y="622641"/>
            <a:ext cx="464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89" dirty="0">
                <a:solidFill>
                  <a:schemeClr val="bg1"/>
                </a:solidFill>
                <a:latin typeface="Palatino Linotype" panose="02040502050505030304" pitchFamily="18" charset="0"/>
              </a:rPr>
              <a:t>1. TỔNG HAI LẬP PHƯƠNG</a:t>
            </a:r>
            <a:endParaRPr lang="en-US" b="1" spc="89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587673-89B2-59F4-1B02-9A1C039D1381}"/>
              </a:ext>
            </a:extLst>
          </p:cNvPr>
          <p:cNvSpPr txBox="1"/>
          <p:nvPr/>
        </p:nvSpPr>
        <p:spPr>
          <a:xfrm>
            <a:off x="1863947" y="4127685"/>
            <a:ext cx="2598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(x + 4)(</a:t>
            </a:r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 – </a:t>
            </a:r>
            <a:r>
              <a:rPr lang="en-US" sz="2400" dirty="0" err="1">
                <a:latin typeface="#9Slide03 Cabin" panose="00000500000000000000" pitchFamily="2" charset="0"/>
              </a:rPr>
              <a:t>4x</a:t>
            </a:r>
            <a:r>
              <a:rPr lang="en-US" sz="2400" dirty="0">
                <a:latin typeface="#9Slide03 Cabin" panose="00000500000000000000" pitchFamily="2" charset="0"/>
              </a:rPr>
              <a:t> + 16)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DB461B-13B5-4D37-204B-D5A6580D6A8A}"/>
              </a:ext>
            </a:extLst>
          </p:cNvPr>
          <p:cNvSpPr txBox="1"/>
          <p:nvPr/>
        </p:nvSpPr>
        <p:spPr>
          <a:xfrm>
            <a:off x="1485172" y="4953575"/>
            <a:ext cx="457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Thay   ?   bằng biểu thức thích hợp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2A9943-A3F6-9EF8-FB85-D24EF378EF7E}"/>
              </a:ext>
            </a:extLst>
          </p:cNvPr>
          <p:cNvSpPr txBox="1"/>
          <p:nvPr/>
        </p:nvSpPr>
        <p:spPr>
          <a:xfrm>
            <a:off x="1066394" y="4950688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?4.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67944A-F21F-06D8-0AFE-1526233AF6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4380" y="5075305"/>
            <a:ext cx="234608" cy="2124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85F867-08E3-2432-F188-19B8A7146190}"/>
              </a:ext>
            </a:extLst>
          </p:cNvPr>
          <p:cNvSpPr txBox="1"/>
          <p:nvPr/>
        </p:nvSpPr>
        <p:spPr>
          <a:xfrm>
            <a:off x="1863947" y="5608718"/>
            <a:ext cx="4113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+ 512  =  (x + 8)(</a:t>
            </a:r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 –   ?   + 64)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164A3F-FC26-39E6-0C17-74D61075DA15}"/>
              </a:ext>
            </a:extLst>
          </p:cNvPr>
          <p:cNvSpPr txBox="1"/>
          <p:nvPr/>
        </p:nvSpPr>
        <p:spPr>
          <a:xfrm>
            <a:off x="4338482" y="4119123"/>
            <a:ext cx="2803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= (x + 4)(</a:t>
            </a:r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 – </a:t>
            </a:r>
            <a:r>
              <a:rPr lang="en-US" sz="2400" dirty="0" err="1">
                <a:latin typeface="#9Slide03 Cabin" panose="00000500000000000000" pitchFamily="2" charset="0"/>
              </a:rPr>
              <a:t>4x</a:t>
            </a:r>
            <a:r>
              <a:rPr lang="en-US" sz="2400" dirty="0">
                <a:latin typeface="#9Slide03 Cabin" panose="00000500000000000000" pitchFamily="2" charset="0"/>
              </a:rPr>
              <a:t> + 4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2CCA6B-49E9-4033-3597-26C06FE11312}"/>
              </a:ext>
            </a:extLst>
          </p:cNvPr>
          <p:cNvSpPr txBox="1"/>
          <p:nvPr/>
        </p:nvSpPr>
        <p:spPr>
          <a:xfrm>
            <a:off x="7015314" y="4115370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= </a:t>
            </a:r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+ 4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676DB6-5783-65BD-51A6-28EEA7062931}"/>
              </a:ext>
            </a:extLst>
          </p:cNvPr>
          <p:cNvSpPr txBox="1"/>
          <p:nvPr/>
        </p:nvSpPr>
        <p:spPr>
          <a:xfrm>
            <a:off x="8097211" y="4115369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= </a:t>
            </a:r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+ 64</a:t>
            </a:r>
            <a:endParaRPr lang="en-US" sz="2400" baseline="30000" dirty="0">
              <a:latin typeface="#9Slide03 Cabin" panose="000005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30F635D-47C4-9221-6C8F-B66918D47D4D}"/>
              </a:ext>
            </a:extLst>
          </p:cNvPr>
          <p:cNvSpPr/>
          <p:nvPr/>
        </p:nvSpPr>
        <p:spPr>
          <a:xfrm>
            <a:off x="2313562" y="4950688"/>
            <a:ext cx="322482" cy="422786"/>
          </a:xfrm>
          <a:prstGeom prst="roundRect">
            <a:avLst>
              <a:gd name="adj" fmla="val 23426"/>
            </a:avLst>
          </a:prstGeom>
          <a:noFill/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227245F-4F44-9225-AA67-1B5538AB0EF4}"/>
              </a:ext>
            </a:extLst>
          </p:cNvPr>
          <p:cNvSpPr/>
          <p:nvPr/>
        </p:nvSpPr>
        <p:spPr>
          <a:xfrm>
            <a:off x="4796355" y="5608718"/>
            <a:ext cx="322482" cy="422786"/>
          </a:xfrm>
          <a:prstGeom prst="roundRect">
            <a:avLst>
              <a:gd name="adj" fmla="val 23426"/>
            </a:avLst>
          </a:prstGeom>
          <a:noFill/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D59CAE-E408-1B24-06C5-ABCE83D2EB87}"/>
              </a:ext>
            </a:extLst>
          </p:cNvPr>
          <p:cNvSpPr txBox="1"/>
          <p:nvPr/>
        </p:nvSpPr>
        <p:spPr>
          <a:xfrm>
            <a:off x="6768321" y="5608718"/>
            <a:ext cx="3930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+ 8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 =  (x + 8)(</a:t>
            </a:r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 – </a:t>
            </a:r>
            <a:r>
              <a:rPr lang="en-US" sz="2400" dirty="0" err="1">
                <a:latin typeface="#9Slide03 Cabin" panose="00000500000000000000" pitchFamily="2" charset="0"/>
              </a:rPr>
              <a:t>8x</a:t>
            </a:r>
            <a:r>
              <a:rPr lang="en-US" sz="2400" dirty="0">
                <a:latin typeface="#9Slide03 Cabin" panose="00000500000000000000" pitchFamily="2" charset="0"/>
              </a:rPr>
              <a:t> + 64)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5457A2E-405B-2A50-24C4-92721F4E72CB}"/>
              </a:ext>
            </a:extLst>
          </p:cNvPr>
          <p:cNvCxnSpPr/>
          <p:nvPr/>
        </p:nvCxnSpPr>
        <p:spPr>
          <a:xfrm>
            <a:off x="6162481" y="5866709"/>
            <a:ext cx="509464" cy="0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9A3BAF-1EE8-7CF5-4D0E-BF4B46406944}"/>
              </a:ext>
            </a:extLst>
          </p:cNvPr>
          <p:cNvSpPr/>
          <p:nvPr/>
        </p:nvSpPr>
        <p:spPr>
          <a:xfrm>
            <a:off x="4729326" y="5572427"/>
            <a:ext cx="456540" cy="534245"/>
          </a:xfrm>
          <a:prstGeom prst="roundRect">
            <a:avLst>
              <a:gd name="adj" fmla="val 23426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534FBB-14FA-FABC-EF1D-CC7704A8A6AD}"/>
              </a:ext>
            </a:extLst>
          </p:cNvPr>
          <p:cNvSpPr txBox="1"/>
          <p:nvPr/>
        </p:nvSpPr>
        <p:spPr>
          <a:xfrm>
            <a:off x="4705124" y="5608718"/>
            <a:ext cx="51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8x</a:t>
            </a:r>
            <a:endParaRPr lang="en-US" sz="2400" dirty="0">
              <a:solidFill>
                <a:srgbClr val="002060"/>
              </a:solidFill>
              <a:latin typeface="#9Slide03 Cabin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9247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90482" y="-1351677"/>
            <a:ext cx="4418614" cy="567778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10568" y="1308116"/>
            <a:ext cx="10970864" cy="5815073"/>
            <a:chOff x="0" y="0"/>
            <a:chExt cx="14392081" cy="7628479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4328581" cy="7564979"/>
            </a:xfrm>
            <a:custGeom>
              <a:avLst/>
              <a:gdLst/>
              <a:ahLst/>
              <a:cxnLst/>
              <a:rect l="l" t="t" r="r" b="b"/>
              <a:pathLst>
                <a:path w="14328581" h="7564979">
                  <a:moveTo>
                    <a:pt x="14235872" y="7564979"/>
                  </a:moveTo>
                  <a:lnTo>
                    <a:pt x="92710" y="7564979"/>
                  </a:lnTo>
                  <a:cubicBezTo>
                    <a:pt x="41910" y="7564979"/>
                    <a:pt x="0" y="7523069"/>
                    <a:pt x="0" y="747226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34601" y="0"/>
                  </a:lnTo>
                  <a:cubicBezTo>
                    <a:pt x="14285401" y="0"/>
                    <a:pt x="14327312" y="41910"/>
                    <a:pt x="14327312" y="92710"/>
                  </a:cubicBezTo>
                  <a:lnTo>
                    <a:pt x="14327312" y="7470999"/>
                  </a:lnTo>
                  <a:cubicBezTo>
                    <a:pt x="14328581" y="7523069"/>
                    <a:pt x="14286672" y="7564979"/>
                    <a:pt x="14235872" y="756497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14392081" cy="7628479"/>
            </a:xfrm>
            <a:custGeom>
              <a:avLst/>
              <a:gdLst/>
              <a:ahLst/>
              <a:cxnLst/>
              <a:rect l="l" t="t" r="r" b="b"/>
              <a:pathLst>
                <a:path w="14392081" h="7628479">
                  <a:moveTo>
                    <a:pt x="14267622" y="59690"/>
                  </a:moveTo>
                  <a:cubicBezTo>
                    <a:pt x="14303181" y="59690"/>
                    <a:pt x="14332392" y="88900"/>
                    <a:pt x="14332392" y="124460"/>
                  </a:cubicBezTo>
                  <a:lnTo>
                    <a:pt x="14332392" y="7504019"/>
                  </a:lnTo>
                  <a:cubicBezTo>
                    <a:pt x="14332392" y="7539579"/>
                    <a:pt x="14303181" y="7568789"/>
                    <a:pt x="14267622" y="7568789"/>
                  </a:cubicBezTo>
                  <a:lnTo>
                    <a:pt x="124460" y="7568789"/>
                  </a:lnTo>
                  <a:cubicBezTo>
                    <a:pt x="88900" y="7568789"/>
                    <a:pt x="59690" y="7539579"/>
                    <a:pt x="59690" y="750401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267622" y="59690"/>
                  </a:lnTo>
                  <a:moveTo>
                    <a:pt x="142676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504019"/>
                  </a:lnTo>
                  <a:cubicBezTo>
                    <a:pt x="0" y="7572599"/>
                    <a:pt x="55880" y="7628479"/>
                    <a:pt x="124460" y="7628479"/>
                  </a:cubicBezTo>
                  <a:lnTo>
                    <a:pt x="14267622" y="7628479"/>
                  </a:lnTo>
                  <a:cubicBezTo>
                    <a:pt x="14336201" y="7628479"/>
                    <a:pt x="14392081" y="7572599"/>
                    <a:pt x="14392081" y="7504019"/>
                  </a:cubicBezTo>
                  <a:lnTo>
                    <a:pt x="14392081" y="124460"/>
                  </a:lnTo>
                  <a:cubicBezTo>
                    <a:pt x="14392081" y="55880"/>
                    <a:pt x="14336201" y="0"/>
                    <a:pt x="14267622" y="0"/>
                  </a:cubicBezTo>
                  <a:close/>
                </a:path>
              </a:pathLst>
            </a:custGeom>
            <a:solidFill>
              <a:srgbClr val="403C3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24858" y="1086315"/>
            <a:ext cx="9845725" cy="400900"/>
            <a:chOff x="0" y="0"/>
            <a:chExt cx="56765814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6765813" cy="2311400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403C38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713860" y="0"/>
            <a:ext cx="4070821" cy="39005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5135261"/>
            <a:ext cx="1903860" cy="17377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99720" y="1830957"/>
            <a:ext cx="543373" cy="5433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93087" y="804900"/>
            <a:ext cx="843440" cy="843440"/>
          </a:xfrm>
          <a:prstGeom prst="rect">
            <a:avLst/>
          </a:prstGeom>
        </p:spPr>
      </p:pic>
      <p:grpSp>
        <p:nvGrpSpPr>
          <p:cNvPr id="33" name="Group 9">
            <a:extLst>
              <a:ext uri="{FF2B5EF4-FFF2-40B4-BE49-F238E27FC236}">
                <a16:creationId xmlns:a16="http://schemas.microsoft.com/office/drawing/2014/main" id="{2E0B4965-97D7-C56A-00F3-E8880A5DA62D}"/>
              </a:ext>
            </a:extLst>
          </p:cNvPr>
          <p:cNvGrpSpPr/>
          <p:nvPr/>
        </p:nvGrpSpPr>
        <p:grpSpPr>
          <a:xfrm>
            <a:off x="6260295" y="2933749"/>
            <a:ext cx="4528107" cy="1975491"/>
            <a:chOff x="0" y="0"/>
            <a:chExt cx="4146501" cy="2513043"/>
          </a:xfrm>
        </p:grpSpPr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BD9CDD90-5AFF-1764-8DB5-82D206FF9AB2}"/>
                </a:ext>
              </a:extLst>
            </p:cNvPr>
            <p:cNvSpPr/>
            <p:nvPr/>
          </p:nvSpPr>
          <p:spPr>
            <a:xfrm>
              <a:off x="31750" y="31750"/>
              <a:ext cx="4027607" cy="2459254"/>
            </a:xfrm>
            <a:custGeom>
              <a:avLst/>
              <a:gdLst/>
              <a:ahLst/>
              <a:cxnLst/>
              <a:rect l="l" t="t" r="r" b="b"/>
              <a:pathLst>
                <a:path w="4083000" h="3383465">
                  <a:moveTo>
                    <a:pt x="3990291" y="3383465"/>
                  </a:moveTo>
                  <a:lnTo>
                    <a:pt x="92710" y="3383465"/>
                  </a:lnTo>
                  <a:cubicBezTo>
                    <a:pt x="41910" y="3383465"/>
                    <a:pt x="0" y="3341555"/>
                    <a:pt x="0" y="32907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989020" y="0"/>
                  </a:lnTo>
                  <a:cubicBezTo>
                    <a:pt x="4039820" y="0"/>
                    <a:pt x="4081731" y="41910"/>
                    <a:pt x="4081731" y="92710"/>
                  </a:cubicBezTo>
                  <a:lnTo>
                    <a:pt x="4081731" y="3289485"/>
                  </a:lnTo>
                  <a:cubicBezTo>
                    <a:pt x="4083000" y="3341555"/>
                    <a:pt x="4041091" y="3383465"/>
                    <a:pt x="3990291" y="338346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FB47342E-193F-BA48-DE1C-9687DEFF6960}"/>
                </a:ext>
              </a:extLst>
            </p:cNvPr>
            <p:cNvSpPr/>
            <p:nvPr/>
          </p:nvSpPr>
          <p:spPr>
            <a:xfrm>
              <a:off x="0" y="0"/>
              <a:ext cx="4146501" cy="2513043"/>
            </a:xfrm>
            <a:custGeom>
              <a:avLst/>
              <a:gdLst/>
              <a:ahLst/>
              <a:cxnLst/>
              <a:rect l="l" t="t" r="r" b="b"/>
              <a:pathLst>
                <a:path w="4146501" h="3446965">
                  <a:moveTo>
                    <a:pt x="4022041" y="59690"/>
                  </a:moveTo>
                  <a:cubicBezTo>
                    <a:pt x="4057600" y="59690"/>
                    <a:pt x="4086811" y="88900"/>
                    <a:pt x="4086811" y="124460"/>
                  </a:cubicBezTo>
                  <a:lnTo>
                    <a:pt x="4086811" y="3322505"/>
                  </a:lnTo>
                  <a:cubicBezTo>
                    <a:pt x="4086811" y="3358065"/>
                    <a:pt x="4057600" y="3387275"/>
                    <a:pt x="4022041" y="3387275"/>
                  </a:cubicBezTo>
                  <a:lnTo>
                    <a:pt x="124460" y="3387275"/>
                  </a:lnTo>
                  <a:cubicBezTo>
                    <a:pt x="88900" y="3387275"/>
                    <a:pt x="59690" y="3358065"/>
                    <a:pt x="59690" y="33225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022041" y="59690"/>
                  </a:lnTo>
                  <a:moveTo>
                    <a:pt x="402204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22505"/>
                  </a:lnTo>
                  <a:cubicBezTo>
                    <a:pt x="0" y="3391085"/>
                    <a:pt x="55880" y="3446965"/>
                    <a:pt x="124460" y="3446965"/>
                  </a:cubicBezTo>
                  <a:lnTo>
                    <a:pt x="4022041" y="3446965"/>
                  </a:lnTo>
                  <a:cubicBezTo>
                    <a:pt x="4090620" y="3446965"/>
                    <a:pt x="4146501" y="3391085"/>
                    <a:pt x="4146501" y="3322505"/>
                  </a:cubicBezTo>
                  <a:lnTo>
                    <a:pt x="4146501" y="124460"/>
                  </a:lnTo>
                  <a:cubicBezTo>
                    <a:pt x="4146501" y="55880"/>
                    <a:pt x="4090620" y="0"/>
                    <a:pt x="4022041" y="0"/>
                  </a:cubicBezTo>
                  <a:close/>
                </a:path>
              </a:pathLst>
            </a:custGeom>
            <a:solidFill>
              <a:srgbClr val="403C38"/>
            </a:solidFill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44" name="Group 9">
            <a:extLst>
              <a:ext uri="{FF2B5EF4-FFF2-40B4-BE49-F238E27FC236}">
                <a16:creationId xmlns:a16="http://schemas.microsoft.com/office/drawing/2014/main" id="{7A76EBBE-2751-C82B-83A2-EAD745D9D3B3}"/>
              </a:ext>
            </a:extLst>
          </p:cNvPr>
          <p:cNvGrpSpPr/>
          <p:nvPr/>
        </p:nvGrpSpPr>
        <p:grpSpPr>
          <a:xfrm>
            <a:off x="1529285" y="2932759"/>
            <a:ext cx="4528107" cy="1975491"/>
            <a:chOff x="0" y="0"/>
            <a:chExt cx="4146501" cy="2513043"/>
          </a:xfrm>
        </p:grpSpPr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75DF21F9-4C85-B60B-43EF-E211B256E69D}"/>
                </a:ext>
              </a:extLst>
            </p:cNvPr>
            <p:cNvSpPr/>
            <p:nvPr/>
          </p:nvSpPr>
          <p:spPr>
            <a:xfrm>
              <a:off x="31750" y="31752"/>
              <a:ext cx="4012561" cy="2449541"/>
            </a:xfrm>
            <a:custGeom>
              <a:avLst/>
              <a:gdLst/>
              <a:ahLst/>
              <a:cxnLst/>
              <a:rect l="l" t="t" r="r" b="b"/>
              <a:pathLst>
                <a:path w="4083000" h="3383465">
                  <a:moveTo>
                    <a:pt x="3990291" y="3383465"/>
                  </a:moveTo>
                  <a:lnTo>
                    <a:pt x="92710" y="3383465"/>
                  </a:lnTo>
                  <a:cubicBezTo>
                    <a:pt x="41910" y="3383465"/>
                    <a:pt x="0" y="3341555"/>
                    <a:pt x="0" y="32907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989020" y="0"/>
                  </a:lnTo>
                  <a:cubicBezTo>
                    <a:pt x="4039820" y="0"/>
                    <a:pt x="4081731" y="41910"/>
                    <a:pt x="4081731" y="92710"/>
                  </a:cubicBezTo>
                  <a:lnTo>
                    <a:pt x="4081731" y="3289485"/>
                  </a:lnTo>
                  <a:cubicBezTo>
                    <a:pt x="4083000" y="3341555"/>
                    <a:pt x="4041091" y="3383465"/>
                    <a:pt x="3990291" y="3383465"/>
                  </a:cubicBezTo>
                  <a:close/>
                </a:path>
              </a:pathLst>
            </a:custGeom>
            <a:solidFill>
              <a:srgbClr val="00B050">
                <a:alpha val="35000"/>
              </a:srgbClr>
            </a:solidFill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0CDF9206-CE67-7525-F793-AB45DA1E3E51}"/>
                </a:ext>
              </a:extLst>
            </p:cNvPr>
            <p:cNvSpPr/>
            <p:nvPr/>
          </p:nvSpPr>
          <p:spPr>
            <a:xfrm>
              <a:off x="0" y="0"/>
              <a:ext cx="4146501" cy="2513043"/>
            </a:xfrm>
            <a:custGeom>
              <a:avLst/>
              <a:gdLst/>
              <a:ahLst/>
              <a:cxnLst/>
              <a:rect l="l" t="t" r="r" b="b"/>
              <a:pathLst>
                <a:path w="4146501" h="3446965">
                  <a:moveTo>
                    <a:pt x="4022041" y="59690"/>
                  </a:moveTo>
                  <a:cubicBezTo>
                    <a:pt x="4057600" y="59690"/>
                    <a:pt x="4086811" y="88900"/>
                    <a:pt x="4086811" y="124460"/>
                  </a:cubicBezTo>
                  <a:lnTo>
                    <a:pt x="4086811" y="3322505"/>
                  </a:lnTo>
                  <a:cubicBezTo>
                    <a:pt x="4086811" y="3358065"/>
                    <a:pt x="4057600" y="3387275"/>
                    <a:pt x="4022041" y="3387275"/>
                  </a:cubicBezTo>
                  <a:lnTo>
                    <a:pt x="124460" y="3387275"/>
                  </a:lnTo>
                  <a:cubicBezTo>
                    <a:pt x="88900" y="3387275"/>
                    <a:pt x="59690" y="3358065"/>
                    <a:pt x="59690" y="33225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022041" y="59690"/>
                  </a:lnTo>
                  <a:moveTo>
                    <a:pt x="402204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22505"/>
                  </a:lnTo>
                  <a:cubicBezTo>
                    <a:pt x="0" y="3391085"/>
                    <a:pt x="55880" y="3446965"/>
                    <a:pt x="124460" y="3446965"/>
                  </a:cubicBezTo>
                  <a:lnTo>
                    <a:pt x="4022041" y="3446965"/>
                  </a:lnTo>
                  <a:cubicBezTo>
                    <a:pt x="4090620" y="3446965"/>
                    <a:pt x="4146501" y="3391085"/>
                    <a:pt x="4146501" y="3322505"/>
                  </a:cubicBezTo>
                  <a:lnTo>
                    <a:pt x="4146501" y="124460"/>
                  </a:lnTo>
                  <a:cubicBezTo>
                    <a:pt x="4146501" y="55880"/>
                    <a:pt x="4090620" y="0"/>
                    <a:pt x="4022041" y="0"/>
                  </a:cubicBezTo>
                  <a:close/>
                </a:path>
              </a:pathLst>
            </a:custGeom>
            <a:solidFill>
              <a:srgbClr val="403C38"/>
            </a:solidFill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1405C5C-6857-45B1-8142-3B91B7D6D85C}"/>
              </a:ext>
            </a:extLst>
          </p:cNvPr>
          <p:cNvSpPr txBox="1"/>
          <p:nvPr/>
        </p:nvSpPr>
        <p:spPr>
          <a:xfrm>
            <a:off x="3823058" y="290806"/>
            <a:ext cx="4591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89" dirty="0">
                <a:solidFill>
                  <a:schemeClr val="bg1"/>
                </a:solidFill>
                <a:latin typeface="Palatino Linotype" panose="02040502050505030304" pitchFamily="18" charset="0"/>
              </a:rPr>
              <a:t>NỘI DUNG BÀI HỌC</a:t>
            </a:r>
            <a:endParaRPr lang="en-US" sz="2400" b="1" spc="89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B447E0-88C1-AC0B-B591-6034314D4978}"/>
              </a:ext>
            </a:extLst>
          </p:cNvPr>
          <p:cNvSpPr txBox="1"/>
          <p:nvPr/>
        </p:nvSpPr>
        <p:spPr>
          <a:xfrm>
            <a:off x="1962345" y="3185550"/>
            <a:ext cx="3561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spc="89" dirty="0">
                <a:latin typeface="Palatino Linotype" panose="02040502050505030304" pitchFamily="18" charset="0"/>
              </a:rPr>
              <a:t>1. </a:t>
            </a:r>
            <a:r>
              <a:rPr lang="en-US" sz="2400" b="1" i="1" spc="89" dirty="0" err="1">
                <a:latin typeface="Palatino Linotype" panose="02040502050505030304" pitchFamily="18" charset="0"/>
              </a:rPr>
              <a:t>Tổng</a:t>
            </a:r>
            <a:r>
              <a:rPr lang="en-US" sz="2400" b="1" i="1" spc="89" dirty="0">
                <a:latin typeface="Palatino Linotype" panose="02040502050505030304" pitchFamily="18" charset="0"/>
              </a:rPr>
              <a:t> </a:t>
            </a:r>
            <a:r>
              <a:rPr lang="en-US" sz="2400" b="1" i="1" spc="89" dirty="0" err="1">
                <a:latin typeface="Palatino Linotype" panose="02040502050505030304" pitchFamily="18" charset="0"/>
              </a:rPr>
              <a:t>hai</a:t>
            </a:r>
            <a:r>
              <a:rPr lang="en-US" sz="2400" b="1" i="1" spc="89" dirty="0">
                <a:latin typeface="Palatino Linotype" panose="02040502050505030304" pitchFamily="18" charset="0"/>
              </a:rPr>
              <a:t> </a:t>
            </a:r>
            <a:r>
              <a:rPr lang="en-US" sz="2400" b="1" i="1" spc="89" dirty="0" err="1">
                <a:latin typeface="Palatino Linotype" panose="02040502050505030304" pitchFamily="18" charset="0"/>
              </a:rPr>
              <a:t>lập</a:t>
            </a:r>
            <a:r>
              <a:rPr lang="en-US" sz="2400" b="1" i="1" spc="89" dirty="0">
                <a:latin typeface="Palatino Linotype" panose="02040502050505030304" pitchFamily="18" charset="0"/>
              </a:rPr>
              <a:t> </a:t>
            </a:r>
            <a:r>
              <a:rPr lang="en-US" sz="2400" b="1" i="1" spc="89" dirty="0" err="1">
                <a:latin typeface="Palatino Linotype" panose="02040502050505030304" pitchFamily="18" charset="0"/>
              </a:rPr>
              <a:t>phương</a:t>
            </a:r>
            <a:endParaRPr lang="en-US" sz="2400" b="1" i="1" spc="89" dirty="0">
              <a:latin typeface="Palatino Linotype" panose="0204050205050503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EECEF1-A807-66D7-6FAA-EF9F25AB1B37}"/>
              </a:ext>
            </a:extLst>
          </p:cNvPr>
          <p:cNvSpPr txBox="1"/>
          <p:nvPr/>
        </p:nvSpPr>
        <p:spPr>
          <a:xfrm>
            <a:off x="6848389" y="3185549"/>
            <a:ext cx="3526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spc="89" dirty="0">
                <a:latin typeface="Palatino Linotype" panose="02040502050505030304" pitchFamily="18" charset="0"/>
              </a:rPr>
              <a:t>2. </a:t>
            </a:r>
            <a:r>
              <a:rPr lang="en-US" sz="2400" b="1" i="1" spc="89" dirty="0" err="1">
                <a:latin typeface="Palatino Linotype" panose="02040502050505030304" pitchFamily="18" charset="0"/>
              </a:rPr>
              <a:t>Hiệu</a:t>
            </a:r>
            <a:r>
              <a:rPr lang="en-US" sz="2400" b="1" i="1" spc="89" dirty="0">
                <a:latin typeface="Palatino Linotype" panose="02040502050505030304" pitchFamily="18" charset="0"/>
              </a:rPr>
              <a:t> </a:t>
            </a:r>
            <a:r>
              <a:rPr lang="en-US" sz="2400" b="1" i="1" spc="89" dirty="0" err="1">
                <a:latin typeface="Palatino Linotype" panose="02040502050505030304" pitchFamily="18" charset="0"/>
              </a:rPr>
              <a:t>hai</a:t>
            </a:r>
            <a:r>
              <a:rPr lang="en-US" sz="2400" b="1" i="1" spc="89" dirty="0">
                <a:latin typeface="Palatino Linotype" panose="02040502050505030304" pitchFamily="18" charset="0"/>
              </a:rPr>
              <a:t> </a:t>
            </a:r>
            <a:r>
              <a:rPr lang="en-US" sz="2400" b="1" i="1" spc="89" dirty="0" err="1">
                <a:latin typeface="Palatino Linotype" panose="02040502050505030304" pitchFamily="18" charset="0"/>
              </a:rPr>
              <a:t>lập</a:t>
            </a:r>
            <a:r>
              <a:rPr lang="en-US" sz="2400" b="1" i="1" spc="89" dirty="0">
                <a:latin typeface="Palatino Linotype" panose="02040502050505030304" pitchFamily="18" charset="0"/>
              </a:rPr>
              <a:t> </a:t>
            </a:r>
            <a:r>
              <a:rPr lang="en-US" sz="2400" b="1" i="1" spc="89" dirty="0" err="1">
                <a:latin typeface="Palatino Linotype" panose="02040502050505030304" pitchFamily="18" charset="0"/>
              </a:rPr>
              <a:t>phương</a:t>
            </a:r>
            <a:endParaRPr lang="en-US" sz="2400" b="1" i="1" spc="89" dirty="0">
              <a:latin typeface="Palatino Linotype" panose="0204050205050503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2FEED5-3DEC-AE4F-F8E2-C78DC03BE736}"/>
              </a:ext>
            </a:extLst>
          </p:cNvPr>
          <p:cNvSpPr txBox="1"/>
          <p:nvPr/>
        </p:nvSpPr>
        <p:spPr>
          <a:xfrm>
            <a:off x="1814657" y="3940192"/>
            <a:ext cx="3900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+ B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= (A + B)(A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– AB + B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DE427C-C45A-1676-14AA-77AE5556728F}"/>
              </a:ext>
            </a:extLst>
          </p:cNvPr>
          <p:cNvSpPr txBox="1"/>
          <p:nvPr/>
        </p:nvSpPr>
        <p:spPr>
          <a:xfrm>
            <a:off x="7649749" y="3940193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- B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= ???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52440B-2E6E-DFB7-AB95-2ADFA56F45E6}"/>
              </a:ext>
            </a:extLst>
          </p:cNvPr>
          <p:cNvSpPr txBox="1"/>
          <p:nvPr/>
        </p:nvSpPr>
        <p:spPr>
          <a:xfrm>
            <a:off x="8366273" y="1141541"/>
            <a:ext cx="319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TỔNG VÀ HIỆU HAI </a:t>
            </a:r>
            <a:r>
              <a:rPr lang="vi-VN" sz="1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LẬP PHƯƠNG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505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90482" y="-1351677"/>
            <a:ext cx="4418614" cy="567778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10568" y="1308116"/>
            <a:ext cx="10970864" cy="5815073"/>
            <a:chOff x="0" y="0"/>
            <a:chExt cx="14392081" cy="7628479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4328581" cy="7564979"/>
            </a:xfrm>
            <a:custGeom>
              <a:avLst/>
              <a:gdLst/>
              <a:ahLst/>
              <a:cxnLst/>
              <a:rect l="l" t="t" r="r" b="b"/>
              <a:pathLst>
                <a:path w="14328581" h="7564979">
                  <a:moveTo>
                    <a:pt x="14235872" y="7564979"/>
                  </a:moveTo>
                  <a:lnTo>
                    <a:pt x="92710" y="7564979"/>
                  </a:lnTo>
                  <a:cubicBezTo>
                    <a:pt x="41910" y="7564979"/>
                    <a:pt x="0" y="7523069"/>
                    <a:pt x="0" y="747226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34601" y="0"/>
                  </a:lnTo>
                  <a:cubicBezTo>
                    <a:pt x="14285401" y="0"/>
                    <a:pt x="14327312" y="41910"/>
                    <a:pt x="14327312" y="92710"/>
                  </a:cubicBezTo>
                  <a:lnTo>
                    <a:pt x="14327312" y="7470999"/>
                  </a:lnTo>
                  <a:cubicBezTo>
                    <a:pt x="14328581" y="7523069"/>
                    <a:pt x="14286672" y="7564979"/>
                    <a:pt x="14235872" y="756497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14392081" cy="7628479"/>
            </a:xfrm>
            <a:custGeom>
              <a:avLst/>
              <a:gdLst/>
              <a:ahLst/>
              <a:cxnLst/>
              <a:rect l="l" t="t" r="r" b="b"/>
              <a:pathLst>
                <a:path w="14392081" h="7628479">
                  <a:moveTo>
                    <a:pt x="14267622" y="59690"/>
                  </a:moveTo>
                  <a:cubicBezTo>
                    <a:pt x="14303181" y="59690"/>
                    <a:pt x="14332392" y="88900"/>
                    <a:pt x="14332392" y="124460"/>
                  </a:cubicBezTo>
                  <a:lnTo>
                    <a:pt x="14332392" y="7504019"/>
                  </a:lnTo>
                  <a:cubicBezTo>
                    <a:pt x="14332392" y="7539579"/>
                    <a:pt x="14303181" y="7568789"/>
                    <a:pt x="14267622" y="7568789"/>
                  </a:cubicBezTo>
                  <a:lnTo>
                    <a:pt x="124460" y="7568789"/>
                  </a:lnTo>
                  <a:cubicBezTo>
                    <a:pt x="88900" y="7568789"/>
                    <a:pt x="59690" y="7539579"/>
                    <a:pt x="59690" y="750401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267622" y="59690"/>
                  </a:lnTo>
                  <a:moveTo>
                    <a:pt x="142676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504019"/>
                  </a:lnTo>
                  <a:cubicBezTo>
                    <a:pt x="0" y="7572599"/>
                    <a:pt x="55880" y="7628479"/>
                    <a:pt x="124460" y="7628479"/>
                  </a:cubicBezTo>
                  <a:lnTo>
                    <a:pt x="14267622" y="7628479"/>
                  </a:lnTo>
                  <a:cubicBezTo>
                    <a:pt x="14336201" y="7628479"/>
                    <a:pt x="14392081" y="7572599"/>
                    <a:pt x="14392081" y="7504019"/>
                  </a:cubicBezTo>
                  <a:lnTo>
                    <a:pt x="14392081" y="124460"/>
                  </a:lnTo>
                  <a:cubicBezTo>
                    <a:pt x="14392081" y="55880"/>
                    <a:pt x="14336201" y="0"/>
                    <a:pt x="14267622" y="0"/>
                  </a:cubicBezTo>
                  <a:close/>
                </a:path>
              </a:pathLst>
            </a:custGeom>
            <a:solidFill>
              <a:srgbClr val="403C3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24858" y="1086315"/>
            <a:ext cx="9845725" cy="400900"/>
            <a:chOff x="0" y="0"/>
            <a:chExt cx="56765814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6765813" cy="2311400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403C38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713860" y="0"/>
            <a:ext cx="4070821" cy="39005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5135261"/>
            <a:ext cx="1903860" cy="17377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99720" y="1830957"/>
            <a:ext cx="543373" cy="5433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93087" y="804900"/>
            <a:ext cx="843440" cy="843440"/>
          </a:xfrm>
          <a:prstGeom prst="rect">
            <a:avLst/>
          </a:prstGeom>
        </p:spPr>
      </p:pic>
      <p:grpSp>
        <p:nvGrpSpPr>
          <p:cNvPr id="33" name="Group 9">
            <a:extLst>
              <a:ext uri="{FF2B5EF4-FFF2-40B4-BE49-F238E27FC236}">
                <a16:creationId xmlns:a16="http://schemas.microsoft.com/office/drawing/2014/main" id="{2E0B4965-97D7-C56A-00F3-E8880A5DA62D}"/>
              </a:ext>
            </a:extLst>
          </p:cNvPr>
          <p:cNvGrpSpPr/>
          <p:nvPr/>
        </p:nvGrpSpPr>
        <p:grpSpPr>
          <a:xfrm>
            <a:off x="6611277" y="2136820"/>
            <a:ext cx="4528107" cy="1975491"/>
            <a:chOff x="0" y="0"/>
            <a:chExt cx="4146501" cy="2513043"/>
          </a:xfrm>
        </p:grpSpPr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BD9CDD90-5AFF-1764-8DB5-82D206FF9AB2}"/>
                </a:ext>
              </a:extLst>
            </p:cNvPr>
            <p:cNvSpPr/>
            <p:nvPr/>
          </p:nvSpPr>
          <p:spPr>
            <a:xfrm>
              <a:off x="31750" y="31750"/>
              <a:ext cx="4027607" cy="2459254"/>
            </a:xfrm>
            <a:custGeom>
              <a:avLst/>
              <a:gdLst/>
              <a:ahLst/>
              <a:cxnLst/>
              <a:rect l="l" t="t" r="r" b="b"/>
              <a:pathLst>
                <a:path w="4083000" h="3383465">
                  <a:moveTo>
                    <a:pt x="3990291" y="3383465"/>
                  </a:moveTo>
                  <a:lnTo>
                    <a:pt x="92710" y="3383465"/>
                  </a:lnTo>
                  <a:cubicBezTo>
                    <a:pt x="41910" y="3383465"/>
                    <a:pt x="0" y="3341555"/>
                    <a:pt x="0" y="32907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989020" y="0"/>
                  </a:lnTo>
                  <a:cubicBezTo>
                    <a:pt x="4039820" y="0"/>
                    <a:pt x="4081731" y="41910"/>
                    <a:pt x="4081731" y="92710"/>
                  </a:cubicBezTo>
                  <a:lnTo>
                    <a:pt x="4081731" y="3289485"/>
                  </a:lnTo>
                  <a:cubicBezTo>
                    <a:pt x="4083000" y="3341555"/>
                    <a:pt x="4041091" y="3383465"/>
                    <a:pt x="3990291" y="338346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FB47342E-193F-BA48-DE1C-9687DEFF6960}"/>
                </a:ext>
              </a:extLst>
            </p:cNvPr>
            <p:cNvSpPr/>
            <p:nvPr/>
          </p:nvSpPr>
          <p:spPr>
            <a:xfrm>
              <a:off x="0" y="0"/>
              <a:ext cx="4146501" cy="2513043"/>
            </a:xfrm>
            <a:custGeom>
              <a:avLst/>
              <a:gdLst/>
              <a:ahLst/>
              <a:cxnLst/>
              <a:rect l="l" t="t" r="r" b="b"/>
              <a:pathLst>
                <a:path w="4146501" h="3446965">
                  <a:moveTo>
                    <a:pt x="4022041" y="59690"/>
                  </a:moveTo>
                  <a:cubicBezTo>
                    <a:pt x="4057600" y="59690"/>
                    <a:pt x="4086811" y="88900"/>
                    <a:pt x="4086811" y="124460"/>
                  </a:cubicBezTo>
                  <a:lnTo>
                    <a:pt x="4086811" y="3322505"/>
                  </a:lnTo>
                  <a:cubicBezTo>
                    <a:pt x="4086811" y="3358065"/>
                    <a:pt x="4057600" y="3387275"/>
                    <a:pt x="4022041" y="3387275"/>
                  </a:cubicBezTo>
                  <a:lnTo>
                    <a:pt x="124460" y="3387275"/>
                  </a:lnTo>
                  <a:cubicBezTo>
                    <a:pt x="88900" y="3387275"/>
                    <a:pt x="59690" y="3358065"/>
                    <a:pt x="59690" y="33225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022041" y="59690"/>
                  </a:lnTo>
                  <a:moveTo>
                    <a:pt x="402204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22505"/>
                  </a:lnTo>
                  <a:cubicBezTo>
                    <a:pt x="0" y="3391085"/>
                    <a:pt x="55880" y="3446965"/>
                    <a:pt x="124460" y="3446965"/>
                  </a:cubicBezTo>
                  <a:lnTo>
                    <a:pt x="4022041" y="3446965"/>
                  </a:lnTo>
                  <a:cubicBezTo>
                    <a:pt x="4090620" y="3446965"/>
                    <a:pt x="4146501" y="3391085"/>
                    <a:pt x="4146501" y="3322505"/>
                  </a:cubicBezTo>
                  <a:lnTo>
                    <a:pt x="4146501" y="124460"/>
                  </a:lnTo>
                  <a:cubicBezTo>
                    <a:pt x="4146501" y="55880"/>
                    <a:pt x="4090620" y="0"/>
                    <a:pt x="4022041" y="0"/>
                  </a:cubicBezTo>
                  <a:close/>
                </a:path>
              </a:pathLst>
            </a:custGeom>
            <a:solidFill>
              <a:srgbClr val="403C38"/>
            </a:solidFill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44" name="Group 9">
            <a:extLst>
              <a:ext uri="{FF2B5EF4-FFF2-40B4-BE49-F238E27FC236}">
                <a16:creationId xmlns:a16="http://schemas.microsoft.com/office/drawing/2014/main" id="{7A76EBBE-2751-C82B-83A2-EAD745D9D3B3}"/>
              </a:ext>
            </a:extLst>
          </p:cNvPr>
          <p:cNvGrpSpPr/>
          <p:nvPr/>
        </p:nvGrpSpPr>
        <p:grpSpPr>
          <a:xfrm>
            <a:off x="1880267" y="2135830"/>
            <a:ext cx="4528107" cy="1975491"/>
            <a:chOff x="0" y="0"/>
            <a:chExt cx="4146501" cy="2513043"/>
          </a:xfrm>
        </p:grpSpPr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75DF21F9-4C85-B60B-43EF-E211B256E69D}"/>
                </a:ext>
              </a:extLst>
            </p:cNvPr>
            <p:cNvSpPr/>
            <p:nvPr/>
          </p:nvSpPr>
          <p:spPr>
            <a:xfrm>
              <a:off x="31750" y="31752"/>
              <a:ext cx="4012561" cy="2449541"/>
            </a:xfrm>
            <a:custGeom>
              <a:avLst/>
              <a:gdLst/>
              <a:ahLst/>
              <a:cxnLst/>
              <a:rect l="l" t="t" r="r" b="b"/>
              <a:pathLst>
                <a:path w="4083000" h="3383465">
                  <a:moveTo>
                    <a:pt x="3990291" y="3383465"/>
                  </a:moveTo>
                  <a:lnTo>
                    <a:pt x="92710" y="3383465"/>
                  </a:lnTo>
                  <a:cubicBezTo>
                    <a:pt x="41910" y="3383465"/>
                    <a:pt x="0" y="3341555"/>
                    <a:pt x="0" y="32907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989020" y="0"/>
                  </a:lnTo>
                  <a:cubicBezTo>
                    <a:pt x="4039820" y="0"/>
                    <a:pt x="4081731" y="41910"/>
                    <a:pt x="4081731" y="92710"/>
                  </a:cubicBezTo>
                  <a:lnTo>
                    <a:pt x="4081731" y="3289485"/>
                  </a:lnTo>
                  <a:cubicBezTo>
                    <a:pt x="4083000" y="3341555"/>
                    <a:pt x="4041091" y="3383465"/>
                    <a:pt x="3990291" y="3383465"/>
                  </a:cubicBezTo>
                  <a:close/>
                </a:path>
              </a:pathLst>
            </a:custGeom>
            <a:solidFill>
              <a:srgbClr val="00B050">
                <a:alpha val="35000"/>
              </a:srgbClr>
            </a:solidFill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0CDF9206-CE67-7525-F793-AB45DA1E3E51}"/>
                </a:ext>
              </a:extLst>
            </p:cNvPr>
            <p:cNvSpPr/>
            <p:nvPr/>
          </p:nvSpPr>
          <p:spPr>
            <a:xfrm>
              <a:off x="0" y="0"/>
              <a:ext cx="4146501" cy="2513043"/>
            </a:xfrm>
            <a:custGeom>
              <a:avLst/>
              <a:gdLst/>
              <a:ahLst/>
              <a:cxnLst/>
              <a:rect l="l" t="t" r="r" b="b"/>
              <a:pathLst>
                <a:path w="4146501" h="3446965">
                  <a:moveTo>
                    <a:pt x="4022041" y="59690"/>
                  </a:moveTo>
                  <a:cubicBezTo>
                    <a:pt x="4057600" y="59690"/>
                    <a:pt x="4086811" y="88900"/>
                    <a:pt x="4086811" y="124460"/>
                  </a:cubicBezTo>
                  <a:lnTo>
                    <a:pt x="4086811" y="3322505"/>
                  </a:lnTo>
                  <a:cubicBezTo>
                    <a:pt x="4086811" y="3358065"/>
                    <a:pt x="4057600" y="3387275"/>
                    <a:pt x="4022041" y="3387275"/>
                  </a:cubicBezTo>
                  <a:lnTo>
                    <a:pt x="124460" y="3387275"/>
                  </a:lnTo>
                  <a:cubicBezTo>
                    <a:pt x="88900" y="3387275"/>
                    <a:pt x="59690" y="3358065"/>
                    <a:pt x="59690" y="33225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022041" y="59690"/>
                  </a:lnTo>
                  <a:moveTo>
                    <a:pt x="402204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22505"/>
                  </a:lnTo>
                  <a:cubicBezTo>
                    <a:pt x="0" y="3391085"/>
                    <a:pt x="55880" y="3446965"/>
                    <a:pt x="124460" y="3446965"/>
                  </a:cubicBezTo>
                  <a:lnTo>
                    <a:pt x="4022041" y="3446965"/>
                  </a:lnTo>
                  <a:cubicBezTo>
                    <a:pt x="4090620" y="3446965"/>
                    <a:pt x="4146501" y="3391085"/>
                    <a:pt x="4146501" y="3322505"/>
                  </a:cubicBezTo>
                  <a:lnTo>
                    <a:pt x="4146501" y="124460"/>
                  </a:lnTo>
                  <a:cubicBezTo>
                    <a:pt x="4146501" y="55880"/>
                    <a:pt x="4090620" y="0"/>
                    <a:pt x="4022041" y="0"/>
                  </a:cubicBezTo>
                  <a:close/>
                </a:path>
              </a:pathLst>
            </a:custGeom>
            <a:solidFill>
              <a:srgbClr val="403C38"/>
            </a:solidFill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1405C5C-6857-45B1-8142-3B91B7D6D85C}"/>
              </a:ext>
            </a:extLst>
          </p:cNvPr>
          <p:cNvSpPr txBox="1"/>
          <p:nvPr/>
        </p:nvSpPr>
        <p:spPr>
          <a:xfrm>
            <a:off x="3823058" y="290806"/>
            <a:ext cx="4591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89" dirty="0">
                <a:solidFill>
                  <a:schemeClr val="bg1"/>
                </a:solidFill>
                <a:latin typeface="Palatino Linotype" panose="02040502050505030304" pitchFamily="18" charset="0"/>
              </a:rPr>
              <a:t>NỘI DUNG BÀI HỌC</a:t>
            </a:r>
            <a:endParaRPr lang="en-US" sz="2400" b="1" spc="89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B447E0-88C1-AC0B-B591-6034314D4978}"/>
              </a:ext>
            </a:extLst>
          </p:cNvPr>
          <p:cNvSpPr txBox="1"/>
          <p:nvPr/>
        </p:nvSpPr>
        <p:spPr>
          <a:xfrm>
            <a:off x="2313327" y="2388621"/>
            <a:ext cx="3561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spc="89" dirty="0">
                <a:latin typeface="Palatino Linotype" panose="02040502050505030304" pitchFamily="18" charset="0"/>
              </a:rPr>
              <a:t>1. </a:t>
            </a:r>
            <a:r>
              <a:rPr lang="en-US" sz="2400" b="1" i="1" spc="89" dirty="0" err="1">
                <a:latin typeface="Palatino Linotype" panose="02040502050505030304" pitchFamily="18" charset="0"/>
              </a:rPr>
              <a:t>Tổng</a:t>
            </a:r>
            <a:r>
              <a:rPr lang="en-US" sz="2400" b="1" i="1" spc="89" dirty="0">
                <a:latin typeface="Palatino Linotype" panose="02040502050505030304" pitchFamily="18" charset="0"/>
              </a:rPr>
              <a:t> </a:t>
            </a:r>
            <a:r>
              <a:rPr lang="en-US" sz="2400" b="1" i="1" spc="89" dirty="0" err="1">
                <a:latin typeface="Palatino Linotype" panose="02040502050505030304" pitchFamily="18" charset="0"/>
              </a:rPr>
              <a:t>hai</a:t>
            </a:r>
            <a:r>
              <a:rPr lang="en-US" sz="2400" b="1" i="1" spc="89" dirty="0">
                <a:latin typeface="Palatino Linotype" panose="02040502050505030304" pitchFamily="18" charset="0"/>
              </a:rPr>
              <a:t> </a:t>
            </a:r>
            <a:r>
              <a:rPr lang="en-US" sz="2400" b="1" i="1" spc="89" dirty="0" err="1">
                <a:latin typeface="Palatino Linotype" panose="02040502050505030304" pitchFamily="18" charset="0"/>
              </a:rPr>
              <a:t>lập</a:t>
            </a:r>
            <a:r>
              <a:rPr lang="en-US" sz="2400" b="1" i="1" spc="89" dirty="0">
                <a:latin typeface="Palatino Linotype" panose="02040502050505030304" pitchFamily="18" charset="0"/>
              </a:rPr>
              <a:t> </a:t>
            </a:r>
            <a:r>
              <a:rPr lang="en-US" sz="2400" b="1" i="1" spc="89" dirty="0" err="1">
                <a:latin typeface="Palatino Linotype" panose="02040502050505030304" pitchFamily="18" charset="0"/>
              </a:rPr>
              <a:t>phương</a:t>
            </a:r>
            <a:endParaRPr lang="en-US" sz="2400" b="1" i="1" spc="89" dirty="0">
              <a:latin typeface="Palatino Linotype" panose="0204050205050503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EECEF1-A807-66D7-6FAA-EF9F25AB1B37}"/>
              </a:ext>
            </a:extLst>
          </p:cNvPr>
          <p:cNvSpPr txBox="1"/>
          <p:nvPr/>
        </p:nvSpPr>
        <p:spPr>
          <a:xfrm>
            <a:off x="7199371" y="2388620"/>
            <a:ext cx="3526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spc="89" dirty="0">
                <a:latin typeface="Palatino Linotype" panose="02040502050505030304" pitchFamily="18" charset="0"/>
              </a:rPr>
              <a:t>2. </a:t>
            </a:r>
            <a:r>
              <a:rPr lang="en-US" sz="2400" b="1" i="1" spc="89" dirty="0" err="1">
                <a:latin typeface="Palatino Linotype" panose="02040502050505030304" pitchFamily="18" charset="0"/>
              </a:rPr>
              <a:t>Hiệu</a:t>
            </a:r>
            <a:r>
              <a:rPr lang="en-US" sz="2400" b="1" i="1" spc="89" dirty="0">
                <a:latin typeface="Palatino Linotype" panose="02040502050505030304" pitchFamily="18" charset="0"/>
              </a:rPr>
              <a:t> </a:t>
            </a:r>
            <a:r>
              <a:rPr lang="en-US" sz="2400" b="1" i="1" spc="89" dirty="0" err="1">
                <a:latin typeface="Palatino Linotype" panose="02040502050505030304" pitchFamily="18" charset="0"/>
              </a:rPr>
              <a:t>hai</a:t>
            </a:r>
            <a:r>
              <a:rPr lang="en-US" sz="2400" b="1" i="1" spc="89" dirty="0">
                <a:latin typeface="Palatino Linotype" panose="02040502050505030304" pitchFamily="18" charset="0"/>
              </a:rPr>
              <a:t> </a:t>
            </a:r>
            <a:r>
              <a:rPr lang="en-US" sz="2400" b="1" i="1" spc="89" dirty="0" err="1">
                <a:latin typeface="Palatino Linotype" panose="02040502050505030304" pitchFamily="18" charset="0"/>
              </a:rPr>
              <a:t>lập</a:t>
            </a:r>
            <a:r>
              <a:rPr lang="en-US" sz="2400" b="1" i="1" spc="89" dirty="0">
                <a:latin typeface="Palatino Linotype" panose="02040502050505030304" pitchFamily="18" charset="0"/>
              </a:rPr>
              <a:t> </a:t>
            </a:r>
            <a:r>
              <a:rPr lang="en-US" sz="2400" b="1" i="1" spc="89" dirty="0" err="1">
                <a:latin typeface="Palatino Linotype" panose="02040502050505030304" pitchFamily="18" charset="0"/>
              </a:rPr>
              <a:t>phương</a:t>
            </a:r>
            <a:endParaRPr lang="en-US" sz="2400" b="1" i="1" spc="89" dirty="0">
              <a:latin typeface="Palatino Linotype" panose="0204050205050503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2FEED5-3DEC-AE4F-F8E2-C78DC03BE736}"/>
              </a:ext>
            </a:extLst>
          </p:cNvPr>
          <p:cNvSpPr txBox="1"/>
          <p:nvPr/>
        </p:nvSpPr>
        <p:spPr>
          <a:xfrm>
            <a:off x="2165639" y="3143263"/>
            <a:ext cx="3900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+ B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= (A + B)(A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– AB + B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DE427C-C45A-1676-14AA-77AE5556728F}"/>
              </a:ext>
            </a:extLst>
          </p:cNvPr>
          <p:cNvSpPr txBox="1"/>
          <p:nvPr/>
        </p:nvSpPr>
        <p:spPr>
          <a:xfrm>
            <a:off x="8000731" y="3143264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- B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= ???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4E8739-CDA6-6D22-40BE-A933C9836D34}"/>
              </a:ext>
            </a:extLst>
          </p:cNvPr>
          <p:cNvSpPr txBox="1"/>
          <p:nvPr/>
        </p:nvSpPr>
        <p:spPr>
          <a:xfrm>
            <a:off x="8857757" y="4126507"/>
            <a:ext cx="235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+ (-B)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= - B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endParaRPr lang="en-US" sz="2400" dirty="0">
              <a:solidFill>
                <a:srgbClr val="002060"/>
              </a:solidFill>
              <a:latin typeface="#9Slide03 Cabin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6EFED-BB1C-191F-030F-AE66D0B23F88}"/>
              </a:ext>
            </a:extLst>
          </p:cNvPr>
          <p:cNvSpPr txBox="1"/>
          <p:nvPr/>
        </p:nvSpPr>
        <p:spPr>
          <a:xfrm>
            <a:off x="2847840" y="5142563"/>
            <a:ext cx="2879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- B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 =  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+ (-B)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  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=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6E34A5-48B7-21B5-4A25-10CAC4639BCF}"/>
              </a:ext>
            </a:extLst>
          </p:cNvPr>
          <p:cNvSpPr txBox="1"/>
          <p:nvPr/>
        </p:nvSpPr>
        <p:spPr>
          <a:xfrm>
            <a:off x="5632278" y="5142563"/>
            <a:ext cx="1356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[A + (-B)]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CB9648-1A98-1007-AB40-99DFD0199CDB}"/>
              </a:ext>
            </a:extLst>
          </p:cNvPr>
          <p:cNvSpPr txBox="1"/>
          <p:nvPr/>
        </p:nvSpPr>
        <p:spPr>
          <a:xfrm>
            <a:off x="6818018" y="5142563"/>
            <a:ext cx="2534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[A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- A(-B) + (-B)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6C123E-8F1F-2ABB-D7F4-C142424AA8A2}"/>
              </a:ext>
            </a:extLst>
          </p:cNvPr>
          <p:cNvSpPr txBox="1"/>
          <p:nvPr/>
        </p:nvSpPr>
        <p:spPr>
          <a:xfrm>
            <a:off x="5382198" y="5705581"/>
            <a:ext cx="13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=  (A – B)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BE7AF0-5ED6-A8B6-68CE-1162E724544C}"/>
              </a:ext>
            </a:extLst>
          </p:cNvPr>
          <p:cNvSpPr txBox="1"/>
          <p:nvPr/>
        </p:nvSpPr>
        <p:spPr>
          <a:xfrm>
            <a:off x="6541222" y="5705581"/>
            <a:ext cx="1887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(A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+ AB + B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52440B-2E6E-DFB7-AB95-2ADFA56F45E6}"/>
              </a:ext>
            </a:extLst>
          </p:cNvPr>
          <p:cNvSpPr txBox="1"/>
          <p:nvPr/>
        </p:nvSpPr>
        <p:spPr>
          <a:xfrm>
            <a:off x="8366273" y="1141541"/>
            <a:ext cx="319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TỔNG VÀ HIỆU HAI </a:t>
            </a:r>
            <a:r>
              <a:rPr lang="vi-VN" sz="1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LẬP PHƯƠNG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392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C71D40C-FA49-FEFE-31F8-8C31345E650F}"/>
              </a:ext>
            </a:extLst>
          </p:cNvPr>
          <p:cNvSpPr/>
          <p:nvPr/>
        </p:nvSpPr>
        <p:spPr>
          <a:xfrm>
            <a:off x="2781883" y="4729969"/>
            <a:ext cx="870956" cy="495114"/>
          </a:xfrm>
          <a:prstGeom prst="roundRect">
            <a:avLst>
              <a:gd name="adj" fmla="val 6134"/>
            </a:avLst>
          </a:prstGeom>
          <a:solidFill>
            <a:srgbClr val="00B050">
              <a:alpha val="3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#9Slide03 Cabin" panose="00000500000000000000" pitchFamily="2" charset="0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6B0DD8EF-CA50-29F4-D503-BF6D806539A6}"/>
              </a:ext>
            </a:extLst>
          </p:cNvPr>
          <p:cNvGrpSpPr/>
          <p:nvPr/>
        </p:nvGrpSpPr>
        <p:grpSpPr>
          <a:xfrm>
            <a:off x="1248672" y="555198"/>
            <a:ext cx="9845725" cy="587801"/>
            <a:chOff x="0" y="-585782"/>
            <a:chExt cx="56765814" cy="3388983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30FC3283-37B8-EC54-7546-DB178C943FC1}"/>
                </a:ext>
              </a:extLst>
            </p:cNvPr>
            <p:cNvSpPr/>
            <p:nvPr/>
          </p:nvSpPr>
          <p:spPr>
            <a:xfrm>
              <a:off x="0" y="-585782"/>
              <a:ext cx="56765814" cy="3388983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364EA2">
                <a:alpha val="95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8">
            <a:extLst>
              <a:ext uri="{FF2B5EF4-FFF2-40B4-BE49-F238E27FC236}">
                <a16:creationId xmlns:a16="http://schemas.microsoft.com/office/drawing/2014/main" id="{EBDBFF36-C3B1-8969-088D-83A5B3D1C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3500" y="-50801"/>
            <a:ext cx="1312172" cy="12572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9916B1-F50D-4CAF-8828-1C9616CA896F}"/>
              </a:ext>
            </a:extLst>
          </p:cNvPr>
          <p:cNvSpPr txBox="1"/>
          <p:nvPr/>
        </p:nvSpPr>
        <p:spPr>
          <a:xfrm>
            <a:off x="1351796" y="613932"/>
            <a:ext cx="447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89" dirty="0">
                <a:solidFill>
                  <a:schemeClr val="bg1"/>
                </a:solidFill>
                <a:latin typeface="Palatino Linotype" panose="02040502050505030304" pitchFamily="18" charset="0"/>
              </a:rPr>
              <a:t>2. HIỆU HAI LẬP PHƯƠNG</a:t>
            </a:r>
            <a:endParaRPr lang="en-US" b="1" spc="89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4E40FE-0C92-9168-1ADB-4635FB70C9FD}"/>
              </a:ext>
            </a:extLst>
          </p:cNvPr>
          <p:cNvSpPr/>
          <p:nvPr/>
        </p:nvSpPr>
        <p:spPr>
          <a:xfrm>
            <a:off x="361950" y="2014434"/>
            <a:ext cx="11553825" cy="14145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#9Slide03 Cabin" panose="000005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2D3903F-B5E3-8B9C-AF39-F186162D5085}"/>
              </a:ext>
            </a:extLst>
          </p:cNvPr>
          <p:cNvSpPr/>
          <p:nvPr/>
        </p:nvSpPr>
        <p:spPr>
          <a:xfrm>
            <a:off x="848706" y="1711009"/>
            <a:ext cx="1451056" cy="5878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C61812-78AD-70CC-7B74-0F6776579505}"/>
              </a:ext>
            </a:extLst>
          </p:cNvPr>
          <p:cNvSpPr txBox="1"/>
          <p:nvPr/>
        </p:nvSpPr>
        <p:spPr>
          <a:xfrm>
            <a:off x="1098358" y="1762631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Kết</a:t>
            </a:r>
            <a:r>
              <a:rPr lang="en-US" sz="2400" b="1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luận</a:t>
            </a:r>
            <a:endParaRPr lang="en-US" sz="2400" b="1" dirty="0">
              <a:solidFill>
                <a:srgbClr val="002060"/>
              </a:solidFill>
              <a:latin typeface="#9Slide03 Cabin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3B451A-B605-A8C5-BA27-A7F7B91F93E1}"/>
              </a:ext>
            </a:extLst>
          </p:cNvPr>
          <p:cNvSpPr txBox="1"/>
          <p:nvPr/>
        </p:nvSpPr>
        <p:spPr>
          <a:xfrm>
            <a:off x="1098358" y="2296889"/>
            <a:ext cx="4737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A, B 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tùy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ý, ta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có</a:t>
            </a:r>
            <a:endParaRPr lang="en-US" sz="2400" dirty="0">
              <a:solidFill>
                <a:srgbClr val="002060"/>
              </a:solidFill>
              <a:latin typeface="#9Slide03 Cabin" panose="00000500000000000000" pitchFamily="2" charset="0"/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3AB1355F-F000-2111-D78F-6ACC545487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179399" y="6038714"/>
            <a:ext cx="1012601" cy="81928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9F368B6-DBB2-223C-60D8-056432F813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364" y="1896773"/>
            <a:ext cx="238986" cy="21243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7DC2CA7-190A-2F74-A98F-F9820EEA51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2480" y="4095577"/>
            <a:ext cx="185878" cy="2124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C8A705A-8FAF-2544-1DC2-2A225C93D16B}"/>
              </a:ext>
            </a:extLst>
          </p:cNvPr>
          <p:cNvSpPr txBox="1"/>
          <p:nvPr/>
        </p:nvSpPr>
        <p:spPr>
          <a:xfrm>
            <a:off x="1097993" y="3951910"/>
            <a:ext cx="114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#9Slide03 Cabin" panose="00000500000000000000" pitchFamily="2" charset="0"/>
              </a:rPr>
              <a:t>Ví dụ 3.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9BC212-081B-C131-3CDD-F30E17C69CCA}"/>
              </a:ext>
            </a:extLst>
          </p:cNvPr>
          <p:cNvSpPr txBox="1"/>
          <p:nvPr/>
        </p:nvSpPr>
        <p:spPr>
          <a:xfrm>
            <a:off x="2108981" y="3950891"/>
            <a:ext cx="1404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Khai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triển</a:t>
            </a:r>
            <a:endParaRPr lang="en-US" sz="2400" dirty="0">
              <a:solidFill>
                <a:srgbClr val="002060"/>
              </a:solidFill>
              <a:latin typeface="#9Slide03 Cabin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285079-B748-7FB9-1785-B27C0A46FB99}"/>
              </a:ext>
            </a:extLst>
          </p:cNvPr>
          <p:cNvSpPr txBox="1"/>
          <p:nvPr/>
        </p:nvSpPr>
        <p:spPr>
          <a:xfrm>
            <a:off x="2801732" y="4738881"/>
            <a:ext cx="1258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x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– 1   =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E884F2-398E-D608-70D2-6DF94059F686}"/>
              </a:ext>
            </a:extLst>
          </p:cNvPr>
          <p:cNvSpPr txBox="1"/>
          <p:nvPr/>
        </p:nvSpPr>
        <p:spPr>
          <a:xfrm>
            <a:off x="4513537" y="2818629"/>
            <a:ext cx="3871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- B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= (A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– B)(A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+ AB + B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26E975-11D5-8773-D6A3-B54DD2357F3C}"/>
              </a:ext>
            </a:extLst>
          </p:cNvPr>
          <p:cNvSpPr txBox="1"/>
          <p:nvPr/>
        </p:nvSpPr>
        <p:spPr>
          <a:xfrm>
            <a:off x="3918886" y="4738881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(x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– 1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)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BB29E06-F623-C6D0-5549-8C2A7EB86115}"/>
              </a:ext>
            </a:extLst>
          </p:cNvPr>
          <p:cNvCxnSpPr>
            <a:cxnSpLocks/>
          </p:cNvCxnSpPr>
          <p:nvPr/>
        </p:nvCxnSpPr>
        <p:spPr>
          <a:xfrm flipH="1">
            <a:off x="2997200" y="3212914"/>
            <a:ext cx="1685719" cy="1475954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40517DF-9EDD-3F78-EB04-EC5D690FBAF0}"/>
              </a:ext>
            </a:extLst>
          </p:cNvPr>
          <p:cNvCxnSpPr>
            <a:cxnSpLocks/>
          </p:cNvCxnSpPr>
          <p:nvPr/>
        </p:nvCxnSpPr>
        <p:spPr>
          <a:xfrm flipH="1">
            <a:off x="3514654" y="3212914"/>
            <a:ext cx="1692346" cy="1486371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C79E98F-00BF-2FD1-A05E-98F13D442FCF}"/>
              </a:ext>
            </a:extLst>
          </p:cNvPr>
          <p:cNvSpPr txBox="1"/>
          <p:nvPr/>
        </p:nvSpPr>
        <p:spPr>
          <a:xfrm>
            <a:off x="8916879" y="150098"/>
            <a:ext cx="319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TỔNG VÀ HIỆU HAI </a:t>
            </a:r>
            <a:r>
              <a:rPr lang="vi-VN" sz="1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LẬP PHƯƠNG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F296D9-E853-7BE2-A114-00C8F2D0D3DA}"/>
              </a:ext>
            </a:extLst>
          </p:cNvPr>
          <p:cNvSpPr txBox="1"/>
          <p:nvPr/>
        </p:nvSpPr>
        <p:spPr>
          <a:xfrm>
            <a:off x="5010364" y="4738881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=  (x – 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BD37AD-5D79-E068-5595-2AC288068DAF}"/>
              </a:ext>
            </a:extLst>
          </p:cNvPr>
          <p:cNvSpPr txBox="1"/>
          <p:nvPr/>
        </p:nvSpPr>
        <p:spPr>
          <a:xfrm>
            <a:off x="6018514" y="4738881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(x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 + x.1 + 1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A3B876-F934-D21A-9E1D-5AF8FEE9F39A}"/>
              </a:ext>
            </a:extLst>
          </p:cNvPr>
          <p:cNvSpPr txBox="1"/>
          <p:nvPr/>
        </p:nvSpPr>
        <p:spPr>
          <a:xfrm>
            <a:off x="2777119" y="5373704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(x – 3)(x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 + 3x + 9)  =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5760B2-5FEA-1201-71BC-B619916C8B9B}"/>
              </a:ext>
            </a:extLst>
          </p:cNvPr>
          <p:cNvSpPr txBox="1"/>
          <p:nvPr/>
        </p:nvSpPr>
        <p:spPr>
          <a:xfrm>
            <a:off x="5479899" y="5373703"/>
            <a:ext cx="2848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(x – 3)(x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 + 3x + 3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)  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E39FD0-513E-0B70-75DD-46510396642E}"/>
              </a:ext>
            </a:extLst>
          </p:cNvPr>
          <p:cNvSpPr txBox="1"/>
          <p:nvPr/>
        </p:nvSpPr>
        <p:spPr>
          <a:xfrm>
            <a:off x="8229370" y="5373702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x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– 3</a:t>
            </a:r>
            <a:r>
              <a:rPr lang="en-US" sz="2400" baseline="30000" dirty="0">
                <a:latin typeface="#9Slide03 Cabin" panose="00000500000000000000" pitchFamily="2" charset="0"/>
              </a:rPr>
              <a:t>3 </a:t>
            </a:r>
            <a:endParaRPr lang="en-US" sz="2400" dirty="0">
              <a:latin typeface="#9Slide03 Cabin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661EDD-EB0F-9CA7-EC6E-FA4D4CD19EA3}"/>
              </a:ext>
            </a:extLst>
          </p:cNvPr>
          <p:cNvSpPr txBox="1"/>
          <p:nvPr/>
        </p:nvSpPr>
        <p:spPr>
          <a:xfrm>
            <a:off x="9202233" y="5373701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=  x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– 27.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606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" grpId="0" animBg="1"/>
      <p:bldP spid="7" grpId="0" animBg="1"/>
      <p:bldP spid="12" grpId="0"/>
      <p:bldP spid="13" grpId="0"/>
      <p:bldP spid="18" grpId="0"/>
      <p:bldP spid="19" grpId="0"/>
      <p:bldP spid="21" grpId="0"/>
      <p:bldP spid="20" grpId="0"/>
      <p:bldP spid="30" grpId="0"/>
      <p:bldP spid="10" grpId="0"/>
      <p:bldP spid="11" grpId="0"/>
      <p:bldP spid="16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6B0DD8EF-CA50-29F4-D503-BF6D806539A6}"/>
              </a:ext>
            </a:extLst>
          </p:cNvPr>
          <p:cNvGrpSpPr/>
          <p:nvPr/>
        </p:nvGrpSpPr>
        <p:grpSpPr>
          <a:xfrm>
            <a:off x="1248672" y="555198"/>
            <a:ext cx="9845725" cy="587801"/>
            <a:chOff x="0" y="-585782"/>
            <a:chExt cx="56765814" cy="3388983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30FC3283-37B8-EC54-7546-DB178C943FC1}"/>
                </a:ext>
              </a:extLst>
            </p:cNvPr>
            <p:cNvSpPr/>
            <p:nvPr/>
          </p:nvSpPr>
          <p:spPr>
            <a:xfrm>
              <a:off x="0" y="-585782"/>
              <a:ext cx="56765814" cy="3388983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364EA2">
                <a:alpha val="95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8">
            <a:extLst>
              <a:ext uri="{FF2B5EF4-FFF2-40B4-BE49-F238E27FC236}">
                <a16:creationId xmlns:a16="http://schemas.microsoft.com/office/drawing/2014/main" id="{EBDBFF36-C3B1-8969-088D-83A5B3D1C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3500" y="-50801"/>
            <a:ext cx="1312172" cy="12572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9916B1-F50D-4CAF-8828-1C9616CA896F}"/>
              </a:ext>
            </a:extLst>
          </p:cNvPr>
          <p:cNvSpPr txBox="1"/>
          <p:nvPr/>
        </p:nvSpPr>
        <p:spPr>
          <a:xfrm>
            <a:off x="1351796" y="613932"/>
            <a:ext cx="447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89" dirty="0">
                <a:solidFill>
                  <a:schemeClr val="bg1"/>
                </a:solidFill>
                <a:latin typeface="Palatino Linotype" panose="02040502050505030304" pitchFamily="18" charset="0"/>
              </a:rPr>
              <a:t>2. HIỆU HAI LẬP PHƯƠNG</a:t>
            </a:r>
            <a:endParaRPr lang="en-US" b="1" spc="89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4E40FE-0C92-9168-1ADB-4635FB70C9FD}"/>
              </a:ext>
            </a:extLst>
          </p:cNvPr>
          <p:cNvSpPr/>
          <p:nvPr/>
        </p:nvSpPr>
        <p:spPr>
          <a:xfrm>
            <a:off x="361950" y="1652298"/>
            <a:ext cx="11553825" cy="14145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#9Slide03 Cabin" panose="000005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2D3903F-B5E3-8B9C-AF39-F186162D5085}"/>
              </a:ext>
            </a:extLst>
          </p:cNvPr>
          <p:cNvSpPr/>
          <p:nvPr/>
        </p:nvSpPr>
        <p:spPr>
          <a:xfrm>
            <a:off x="848706" y="1348873"/>
            <a:ext cx="1451056" cy="5878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C61812-78AD-70CC-7B74-0F6776579505}"/>
              </a:ext>
            </a:extLst>
          </p:cNvPr>
          <p:cNvSpPr txBox="1"/>
          <p:nvPr/>
        </p:nvSpPr>
        <p:spPr>
          <a:xfrm>
            <a:off x="1098358" y="1400495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Kết</a:t>
            </a:r>
            <a:r>
              <a:rPr lang="en-US" sz="2400" b="1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luận</a:t>
            </a:r>
            <a:endParaRPr lang="en-US" sz="2400" b="1" dirty="0">
              <a:solidFill>
                <a:srgbClr val="002060"/>
              </a:solidFill>
              <a:latin typeface="#9Slide03 Cabin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3B451A-B605-A8C5-BA27-A7F7B91F93E1}"/>
              </a:ext>
            </a:extLst>
          </p:cNvPr>
          <p:cNvSpPr txBox="1"/>
          <p:nvPr/>
        </p:nvSpPr>
        <p:spPr>
          <a:xfrm>
            <a:off x="1098358" y="1934753"/>
            <a:ext cx="4737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A, B 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tùy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ý, ta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có</a:t>
            </a:r>
            <a:endParaRPr lang="en-US" sz="2400" dirty="0">
              <a:solidFill>
                <a:srgbClr val="002060"/>
              </a:solidFill>
              <a:latin typeface="#9Slide03 Cabin" panose="00000500000000000000" pitchFamily="2" charset="0"/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3AB1355F-F000-2111-D78F-6ACC545487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179399" y="6038714"/>
            <a:ext cx="1012601" cy="81928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9F368B6-DBB2-223C-60D8-056432F813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364" y="1534637"/>
            <a:ext cx="238986" cy="21243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7DC2CA7-190A-2F74-A98F-F9820EEA51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2480" y="3588588"/>
            <a:ext cx="185878" cy="2124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C8A705A-8FAF-2544-1DC2-2A225C93D16B}"/>
              </a:ext>
            </a:extLst>
          </p:cNvPr>
          <p:cNvSpPr txBox="1"/>
          <p:nvPr/>
        </p:nvSpPr>
        <p:spPr>
          <a:xfrm>
            <a:off x="1097993" y="3444921"/>
            <a:ext cx="11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#9Slide03 Cabin" panose="00000500000000000000" pitchFamily="2" charset="0"/>
              </a:rPr>
              <a:t>Ví dụ 4.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9BC212-081B-C131-3CDD-F30E17C69CCA}"/>
              </a:ext>
            </a:extLst>
          </p:cNvPr>
          <p:cNvSpPr txBox="1"/>
          <p:nvPr/>
        </p:nvSpPr>
        <p:spPr>
          <a:xfrm>
            <a:off x="2108981" y="3443902"/>
            <a:ext cx="2962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Rút gọn các biểu thức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E884F2-398E-D608-70D2-6DF94059F686}"/>
              </a:ext>
            </a:extLst>
          </p:cNvPr>
          <p:cNvSpPr txBox="1"/>
          <p:nvPr/>
        </p:nvSpPr>
        <p:spPr>
          <a:xfrm>
            <a:off x="4513537" y="2456493"/>
            <a:ext cx="3871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- B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= (A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– B)(A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+ AB + B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26E975-11D5-8773-D6A3-B54DD2357F3C}"/>
              </a:ext>
            </a:extLst>
          </p:cNvPr>
          <p:cNvSpPr txBox="1"/>
          <p:nvPr/>
        </p:nvSpPr>
        <p:spPr>
          <a:xfrm>
            <a:off x="2095785" y="4036106"/>
            <a:ext cx="3105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(x + 3)(</a:t>
            </a:r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 – </a:t>
            </a:r>
            <a:r>
              <a:rPr lang="en-US" sz="2400" dirty="0" err="1">
                <a:latin typeface="#9Slide03 Cabin" panose="00000500000000000000" pitchFamily="2" charset="0"/>
              </a:rPr>
              <a:t>3x</a:t>
            </a:r>
            <a:r>
              <a:rPr lang="en-US" sz="2400" dirty="0">
                <a:latin typeface="#9Slide03 Cabin" panose="00000500000000000000" pitchFamily="2" charset="0"/>
              </a:rPr>
              <a:t> + 9) – </a:t>
            </a:r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79E98F-00BF-2FD1-A05E-98F13D442FCF}"/>
              </a:ext>
            </a:extLst>
          </p:cNvPr>
          <p:cNvSpPr txBox="1"/>
          <p:nvPr/>
        </p:nvSpPr>
        <p:spPr>
          <a:xfrm>
            <a:off x="8916879" y="150098"/>
            <a:ext cx="319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TỔNG VÀ HIỆU HAI </a:t>
            </a:r>
            <a:r>
              <a:rPr lang="vi-VN" sz="1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LẬP PHƯƠNG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F296D9-E853-7BE2-A114-00C8F2D0D3DA}"/>
              </a:ext>
            </a:extLst>
          </p:cNvPr>
          <p:cNvSpPr txBox="1"/>
          <p:nvPr/>
        </p:nvSpPr>
        <p:spPr>
          <a:xfrm>
            <a:off x="5093904" y="4033397"/>
            <a:ext cx="3409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=  (x + 3)(</a:t>
            </a:r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 – </a:t>
            </a:r>
            <a:r>
              <a:rPr lang="en-US" sz="2400" dirty="0" err="1">
                <a:latin typeface="#9Slide03 Cabin" panose="00000500000000000000" pitchFamily="2" charset="0"/>
              </a:rPr>
              <a:t>3x</a:t>
            </a:r>
            <a:r>
              <a:rPr lang="en-US" sz="2400" dirty="0">
                <a:latin typeface="#9Slide03 Cabin" panose="00000500000000000000" pitchFamily="2" charset="0"/>
              </a:rPr>
              <a:t> + 3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) – </a:t>
            </a:r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endParaRPr lang="en-US" sz="2400" dirty="0">
              <a:latin typeface="#9Slide03 Cabin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A3B876-F934-D21A-9E1D-5AF8FEE9F39A}"/>
              </a:ext>
            </a:extLst>
          </p:cNvPr>
          <p:cNvSpPr txBox="1"/>
          <p:nvPr/>
        </p:nvSpPr>
        <p:spPr>
          <a:xfrm>
            <a:off x="2092219" y="5219136"/>
            <a:ext cx="4517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(</a:t>
            </a:r>
            <a:r>
              <a:rPr lang="en-US" sz="2400" dirty="0" err="1">
                <a:latin typeface="#9Slide03 Cabin" panose="00000500000000000000" pitchFamily="2" charset="0"/>
              </a:rPr>
              <a:t>3x</a:t>
            </a:r>
            <a:r>
              <a:rPr lang="en-US" sz="2400" dirty="0">
                <a:latin typeface="#9Slide03 Cabin" panose="00000500000000000000" pitchFamily="2" charset="0"/>
              </a:rPr>
              <a:t> + y)(</a:t>
            </a:r>
            <a:r>
              <a:rPr lang="en-US" sz="2400" dirty="0" err="1">
                <a:latin typeface="#9Slide03 Cabin" panose="00000500000000000000" pitchFamily="2" charset="0"/>
              </a:rPr>
              <a:t>9x</a:t>
            </a:r>
            <a:r>
              <a:rPr lang="en-US" sz="2400" baseline="30000" dirty="0" err="1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 – </a:t>
            </a:r>
            <a:r>
              <a:rPr lang="en-US" sz="2400" dirty="0" err="1">
                <a:latin typeface="#9Slide03 Cabin" panose="00000500000000000000" pitchFamily="2" charset="0"/>
              </a:rPr>
              <a:t>3xy</a:t>
            </a:r>
            <a:r>
              <a:rPr lang="en-US" sz="2400" dirty="0">
                <a:latin typeface="#9Slide03 Cabin" panose="00000500000000000000" pitchFamily="2" charset="0"/>
              </a:rPr>
              <a:t> + </a:t>
            </a:r>
            <a:r>
              <a:rPr lang="en-US" sz="2400" dirty="0" err="1">
                <a:latin typeface="#9Slide03 Cabin" panose="00000500000000000000" pitchFamily="2" charset="0"/>
              </a:rPr>
              <a:t>y</a:t>
            </a:r>
            <a:r>
              <a:rPr lang="en-US" sz="2400" baseline="30000" dirty="0" err="1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) – </a:t>
            </a:r>
            <a:r>
              <a:rPr lang="en-US" sz="2400" dirty="0" err="1">
                <a:latin typeface="#9Slide03 Cabin" panose="00000500000000000000" pitchFamily="2" charset="0"/>
              </a:rPr>
              <a:t>y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– </a:t>
            </a:r>
            <a:r>
              <a:rPr lang="en-US" sz="2400" dirty="0" err="1">
                <a:latin typeface="#9Slide03 Cabin" panose="00000500000000000000" pitchFamily="2" charset="0"/>
              </a:rPr>
              <a:t>26x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endParaRPr lang="en-US" sz="2400" dirty="0">
              <a:latin typeface="#9Slide03 Cabin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5760B2-5FEA-1201-71BC-B619916C8B9B}"/>
              </a:ext>
            </a:extLst>
          </p:cNvPr>
          <p:cNvSpPr txBox="1"/>
          <p:nvPr/>
        </p:nvSpPr>
        <p:spPr>
          <a:xfrm>
            <a:off x="6545236" y="5219135"/>
            <a:ext cx="3082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=  (</a:t>
            </a:r>
            <a:r>
              <a:rPr lang="en-US" sz="2400" dirty="0" err="1">
                <a:latin typeface="#9Slide03 Cabin" panose="00000500000000000000" pitchFamily="2" charset="0"/>
              </a:rPr>
              <a:t>3x</a:t>
            </a:r>
            <a:r>
              <a:rPr lang="en-US" sz="2400" dirty="0">
                <a:latin typeface="#9Slide03 Cabin" panose="00000500000000000000" pitchFamily="2" charset="0"/>
              </a:rPr>
              <a:t>)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+ </a:t>
            </a:r>
            <a:r>
              <a:rPr lang="en-US" sz="2400" dirty="0" err="1">
                <a:latin typeface="#9Slide03 Cabin" panose="00000500000000000000" pitchFamily="2" charset="0"/>
              </a:rPr>
              <a:t>y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– </a:t>
            </a:r>
            <a:r>
              <a:rPr lang="en-US" sz="2400" dirty="0" err="1">
                <a:latin typeface="#9Slide03 Cabin" panose="00000500000000000000" pitchFamily="2" charset="0"/>
              </a:rPr>
              <a:t>y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– </a:t>
            </a:r>
            <a:r>
              <a:rPr lang="en-US" sz="2400" dirty="0" err="1">
                <a:latin typeface="#9Slide03 Cabin" panose="00000500000000000000" pitchFamily="2" charset="0"/>
              </a:rPr>
              <a:t>26x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endParaRPr lang="en-US" sz="2400" dirty="0">
              <a:latin typeface="#9Slide03 Cabin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E39FD0-513E-0B70-75DD-46510396642E}"/>
              </a:ext>
            </a:extLst>
          </p:cNvPr>
          <p:cNvSpPr txBox="1"/>
          <p:nvPr/>
        </p:nvSpPr>
        <p:spPr>
          <a:xfrm>
            <a:off x="5102957" y="5820207"/>
            <a:ext cx="3440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=  (</a:t>
            </a:r>
            <a:r>
              <a:rPr lang="en-US" sz="2400" dirty="0" err="1">
                <a:latin typeface="#9Slide03 Cabin" panose="00000500000000000000" pitchFamily="2" charset="0"/>
              </a:rPr>
              <a:t>27x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– </a:t>
            </a:r>
            <a:r>
              <a:rPr lang="en-US" sz="2400" dirty="0" err="1">
                <a:latin typeface="#9Slide03 Cabin" panose="00000500000000000000" pitchFamily="2" charset="0"/>
              </a:rPr>
              <a:t>26x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) + (</a:t>
            </a:r>
            <a:r>
              <a:rPr lang="en-US" sz="2400" dirty="0" err="1">
                <a:latin typeface="#9Slide03 Cabin" panose="00000500000000000000" pitchFamily="2" charset="0"/>
              </a:rPr>
              <a:t>y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– </a:t>
            </a:r>
            <a:r>
              <a:rPr lang="en-US" sz="2400" dirty="0" err="1">
                <a:latin typeface="#9Slide03 Cabin" panose="00000500000000000000" pitchFamily="2" charset="0"/>
              </a:rPr>
              <a:t>y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)</a:t>
            </a:r>
            <a:r>
              <a:rPr lang="en-US" sz="2400" baseline="30000" dirty="0">
                <a:latin typeface="#9Slide03 Cabin" panose="00000500000000000000" pitchFamily="2" charset="0"/>
              </a:rPr>
              <a:t> </a:t>
            </a:r>
            <a:endParaRPr lang="en-US" sz="2400" dirty="0">
              <a:latin typeface="#9Slide03 Cabin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661EDD-EB0F-9CA7-EC6E-FA4D4CD19EA3}"/>
              </a:ext>
            </a:extLst>
          </p:cNvPr>
          <p:cNvSpPr txBox="1"/>
          <p:nvPr/>
        </p:nvSpPr>
        <p:spPr>
          <a:xfrm>
            <a:off x="5102957" y="4540850"/>
            <a:ext cx="266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=  </a:t>
            </a:r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+ 27 – </a:t>
            </a:r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 =  27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2727FB-0A12-D3F7-D765-537D1D51DA33}"/>
              </a:ext>
            </a:extLst>
          </p:cNvPr>
          <p:cNvSpPr txBox="1"/>
          <p:nvPr/>
        </p:nvSpPr>
        <p:spPr>
          <a:xfrm>
            <a:off x="8444872" y="5820206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=  </a:t>
            </a:r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endParaRPr lang="en-US" sz="2400" dirty="0">
              <a:latin typeface="#9Slide03 Cabin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8925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/>
      <p:bldP spid="13" grpId="0"/>
      <p:bldP spid="18" grpId="0"/>
      <p:bldP spid="19" grpId="0"/>
      <p:bldP spid="20" grpId="0"/>
      <p:bldP spid="30" grpId="0"/>
      <p:bldP spid="10" grpId="0"/>
      <p:bldP spid="16" grpId="0"/>
      <p:bldP spid="22" grpId="0"/>
      <p:bldP spid="23" grpId="0"/>
      <p:bldP spid="2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EBDBFF36-C3B1-8969-088D-83A5B3D1C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3500" y="-50801"/>
            <a:ext cx="1312172" cy="1257299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3AB1355F-F000-2111-D78F-6ACC545487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179399" y="6038714"/>
            <a:ext cx="1012601" cy="8192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0C23FA-2D8C-B205-FF90-3A5EAC50487F}"/>
              </a:ext>
            </a:extLst>
          </p:cNvPr>
          <p:cNvSpPr txBox="1"/>
          <p:nvPr/>
        </p:nvSpPr>
        <p:spPr>
          <a:xfrm>
            <a:off x="1546937" y="3642702"/>
            <a:ext cx="4193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đa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ACA72A-96D6-C257-14DE-6F87504F5A07}"/>
              </a:ext>
            </a:extLst>
          </p:cNvPr>
          <p:cNvSpPr txBox="1"/>
          <p:nvPr/>
        </p:nvSpPr>
        <p:spPr>
          <a:xfrm>
            <a:off x="1094959" y="3642702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?5.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7490AE9D-555E-EC2F-2B59-14B72EF3E6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364" y="3759252"/>
            <a:ext cx="234608" cy="21243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49FC0B5-82CE-3F5B-DF4E-60C93D6B5881}"/>
              </a:ext>
            </a:extLst>
          </p:cNvPr>
          <p:cNvSpPr txBox="1"/>
          <p:nvPr/>
        </p:nvSpPr>
        <p:spPr>
          <a:xfrm>
            <a:off x="2352804" y="4234589"/>
            <a:ext cx="120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– 8  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52CDA6-80EE-060D-C841-E67DAD55E9D7}"/>
              </a:ext>
            </a:extLst>
          </p:cNvPr>
          <p:cNvSpPr txBox="1"/>
          <p:nvPr/>
        </p:nvSpPr>
        <p:spPr>
          <a:xfrm>
            <a:off x="3571401" y="4234589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r>
              <a:rPr lang="en-US" sz="2400" baseline="30000" dirty="0">
                <a:latin typeface="#9Slide03 Cabin" panose="00000500000000000000" pitchFamily="2" charset="0"/>
              </a:rPr>
              <a:t> </a:t>
            </a:r>
            <a:r>
              <a:rPr lang="en-US" sz="2400" baseline="-25000" dirty="0">
                <a:latin typeface="#9Slide03 Cabin" panose="00000500000000000000" pitchFamily="2" charset="0"/>
              </a:rPr>
              <a:t> </a:t>
            </a:r>
            <a:r>
              <a:rPr lang="en-US" sz="2400" dirty="0">
                <a:latin typeface="#9Slide03 Cabin" panose="00000500000000000000" pitchFamily="2" charset="0"/>
              </a:rPr>
              <a:t>–</a:t>
            </a:r>
            <a:r>
              <a:rPr lang="en-US" sz="2400" baseline="-25000" dirty="0">
                <a:latin typeface="#9Slide03 Cabin" panose="00000500000000000000" pitchFamily="2" charset="0"/>
              </a:rPr>
              <a:t> </a:t>
            </a:r>
            <a:r>
              <a:rPr lang="en-US" sz="2400" dirty="0">
                <a:latin typeface="#9Slide03 Cabin" panose="00000500000000000000" pitchFamily="2" charset="0"/>
              </a:rPr>
              <a:t> 2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 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FCD408-896A-642C-839C-1C1B836C6B94}"/>
              </a:ext>
            </a:extLst>
          </p:cNvPr>
          <p:cNvSpPr txBox="1"/>
          <p:nvPr/>
        </p:nvSpPr>
        <p:spPr>
          <a:xfrm>
            <a:off x="4930030" y="4234589"/>
            <a:ext cx="2468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(x – 2)(</a:t>
            </a:r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 + </a:t>
            </a:r>
            <a:r>
              <a:rPr lang="en-US" sz="2400" dirty="0" err="1">
                <a:latin typeface="#9Slide03 Cabin" panose="00000500000000000000" pitchFamily="2" charset="0"/>
              </a:rPr>
              <a:t>2x</a:t>
            </a:r>
            <a:r>
              <a:rPr lang="en-US" sz="2400" dirty="0">
                <a:latin typeface="#9Slide03 Cabin" panose="00000500000000000000" pitchFamily="2" charset="0"/>
              </a:rPr>
              <a:t> + 4)</a:t>
            </a:r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6810EC3F-B9A5-D36F-BD6A-9119BA8F348A}"/>
              </a:ext>
            </a:extLst>
          </p:cNvPr>
          <p:cNvGrpSpPr/>
          <p:nvPr/>
        </p:nvGrpSpPr>
        <p:grpSpPr>
          <a:xfrm>
            <a:off x="1248672" y="555198"/>
            <a:ext cx="9845725" cy="587801"/>
            <a:chOff x="0" y="-585782"/>
            <a:chExt cx="56765814" cy="3388983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DB5E369-B561-8708-D4DA-C5D143479BDD}"/>
                </a:ext>
              </a:extLst>
            </p:cNvPr>
            <p:cNvSpPr/>
            <p:nvPr/>
          </p:nvSpPr>
          <p:spPr>
            <a:xfrm>
              <a:off x="0" y="-585782"/>
              <a:ext cx="56765814" cy="3388983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364EA2">
                <a:alpha val="95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8">
            <a:extLst>
              <a:ext uri="{FF2B5EF4-FFF2-40B4-BE49-F238E27FC236}">
                <a16:creationId xmlns:a16="http://schemas.microsoft.com/office/drawing/2014/main" id="{EDE4FCB9-5809-C6B7-DF06-B404B5A8C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3500" y="-50801"/>
            <a:ext cx="1312172" cy="12572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7CA507-E5AA-1C0A-C1A5-291DC1F7CC3A}"/>
              </a:ext>
            </a:extLst>
          </p:cNvPr>
          <p:cNvSpPr txBox="1"/>
          <p:nvPr/>
        </p:nvSpPr>
        <p:spPr>
          <a:xfrm>
            <a:off x="1351796" y="613932"/>
            <a:ext cx="447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89" dirty="0">
                <a:solidFill>
                  <a:schemeClr val="bg1"/>
                </a:solidFill>
                <a:latin typeface="Palatino Linotype" panose="02040502050505030304" pitchFamily="18" charset="0"/>
              </a:rPr>
              <a:t>2. HIỆU HAI LẬP PHƯƠNG</a:t>
            </a:r>
            <a:endParaRPr lang="en-US" b="1" spc="89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4CDF56-7779-FAD9-1DBB-3B3A50F36AE9}"/>
              </a:ext>
            </a:extLst>
          </p:cNvPr>
          <p:cNvSpPr/>
          <p:nvPr/>
        </p:nvSpPr>
        <p:spPr>
          <a:xfrm>
            <a:off x="361950" y="1795359"/>
            <a:ext cx="11553825" cy="14145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#9Slide03 Cabin" panose="000005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8502D04-FAAA-13B3-AA91-41BAECEC9FA3}"/>
              </a:ext>
            </a:extLst>
          </p:cNvPr>
          <p:cNvSpPr/>
          <p:nvPr/>
        </p:nvSpPr>
        <p:spPr>
          <a:xfrm>
            <a:off x="848706" y="1491934"/>
            <a:ext cx="1451056" cy="5878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448C57-3A7D-F609-0BDB-6744CEBBAFBE}"/>
              </a:ext>
            </a:extLst>
          </p:cNvPr>
          <p:cNvSpPr txBox="1"/>
          <p:nvPr/>
        </p:nvSpPr>
        <p:spPr>
          <a:xfrm>
            <a:off x="1098358" y="1543556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Kết</a:t>
            </a:r>
            <a:r>
              <a:rPr lang="en-US" sz="2400" b="1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luận</a:t>
            </a:r>
            <a:endParaRPr lang="en-US" sz="2400" b="1" dirty="0">
              <a:solidFill>
                <a:srgbClr val="002060"/>
              </a:solidFill>
              <a:latin typeface="#9Slide03 Cabin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6C7E35-458C-2A9A-7331-71A96A1079C4}"/>
              </a:ext>
            </a:extLst>
          </p:cNvPr>
          <p:cNvSpPr txBox="1"/>
          <p:nvPr/>
        </p:nvSpPr>
        <p:spPr>
          <a:xfrm>
            <a:off x="1098358" y="2077814"/>
            <a:ext cx="4737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A, B 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tùy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ý, ta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có</a:t>
            </a:r>
            <a:endParaRPr lang="en-US" sz="2400" dirty="0">
              <a:solidFill>
                <a:srgbClr val="002060"/>
              </a:solidFill>
              <a:latin typeface="#9Slide03 Cabin" panose="00000500000000000000" pitchFamily="2" charset="0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CDAAFDB8-236E-50F0-0B65-E7107D825C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8364" y="1677698"/>
            <a:ext cx="238986" cy="21243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9D2C58D-92C5-1719-A2D1-465859A9EEEA}"/>
              </a:ext>
            </a:extLst>
          </p:cNvPr>
          <p:cNvSpPr txBox="1"/>
          <p:nvPr/>
        </p:nvSpPr>
        <p:spPr>
          <a:xfrm>
            <a:off x="4513537" y="2599554"/>
            <a:ext cx="3871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- B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= (A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– B)(A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+ AB + B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34BF69-D050-DB6E-E78E-8B0CB9123D18}"/>
              </a:ext>
            </a:extLst>
          </p:cNvPr>
          <p:cNvSpPr txBox="1"/>
          <p:nvPr/>
        </p:nvSpPr>
        <p:spPr>
          <a:xfrm>
            <a:off x="8916879" y="150098"/>
            <a:ext cx="319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TỔNG VÀ HIỆU HAI </a:t>
            </a:r>
            <a:r>
              <a:rPr lang="vi-VN" sz="1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LẬP PHƯƠNG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AFAD5D1-B803-3536-4FAD-4BFCA8A0EE1A}"/>
              </a:ext>
            </a:extLst>
          </p:cNvPr>
          <p:cNvSpPr txBox="1"/>
          <p:nvPr/>
        </p:nvSpPr>
        <p:spPr>
          <a:xfrm>
            <a:off x="1546937" y="5158716"/>
            <a:ext cx="4193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đa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F789F4-81AA-C22D-37F2-6B46C77D66C7}"/>
              </a:ext>
            </a:extLst>
          </p:cNvPr>
          <p:cNvSpPr txBox="1"/>
          <p:nvPr/>
        </p:nvSpPr>
        <p:spPr>
          <a:xfrm>
            <a:off x="1094959" y="5158716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?6.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35E2B35C-5BFE-9B48-0BDF-0FADBABB6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364" y="5275266"/>
            <a:ext cx="234608" cy="21243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87377A7-68F1-A050-436E-5C2852FE506A}"/>
              </a:ext>
            </a:extLst>
          </p:cNvPr>
          <p:cNvSpPr txBox="1"/>
          <p:nvPr/>
        </p:nvSpPr>
        <p:spPr>
          <a:xfrm>
            <a:off x="2352804" y="5768709"/>
            <a:ext cx="1471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8x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– y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 =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2B9E8172-0CDF-70E4-2ED9-CC3554EB00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4031" y="3461727"/>
            <a:ext cx="276035" cy="4616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3293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/>
      <p:bldP spid="28" grpId="0"/>
      <p:bldP spid="29" grpId="0"/>
      <p:bldP spid="31" grpId="0"/>
      <p:bldP spid="37" grpId="0"/>
      <p:bldP spid="41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EBDBFF36-C3B1-8969-088D-83A5B3D1C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3500" y="-50801"/>
            <a:ext cx="1312172" cy="1257299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3AB1355F-F000-2111-D78F-6ACC545487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179399" y="6038714"/>
            <a:ext cx="1012601" cy="8192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0C23FA-2D8C-B205-FF90-3A5EAC50487F}"/>
              </a:ext>
            </a:extLst>
          </p:cNvPr>
          <p:cNvSpPr txBox="1"/>
          <p:nvPr/>
        </p:nvSpPr>
        <p:spPr>
          <a:xfrm>
            <a:off x="1546937" y="3642702"/>
            <a:ext cx="4193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đa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ACA72A-96D6-C257-14DE-6F87504F5A07}"/>
              </a:ext>
            </a:extLst>
          </p:cNvPr>
          <p:cNvSpPr txBox="1"/>
          <p:nvPr/>
        </p:nvSpPr>
        <p:spPr>
          <a:xfrm>
            <a:off x="1094959" y="3642702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?5.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7490AE9D-555E-EC2F-2B59-14B72EF3E6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364" y="3759252"/>
            <a:ext cx="234608" cy="21243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49FC0B5-82CE-3F5B-DF4E-60C93D6B5881}"/>
              </a:ext>
            </a:extLst>
          </p:cNvPr>
          <p:cNvSpPr txBox="1"/>
          <p:nvPr/>
        </p:nvSpPr>
        <p:spPr>
          <a:xfrm>
            <a:off x="2352804" y="4234589"/>
            <a:ext cx="120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– 8  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52CDA6-80EE-060D-C841-E67DAD55E9D7}"/>
              </a:ext>
            </a:extLst>
          </p:cNvPr>
          <p:cNvSpPr txBox="1"/>
          <p:nvPr/>
        </p:nvSpPr>
        <p:spPr>
          <a:xfrm>
            <a:off x="3571401" y="4234589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r>
              <a:rPr lang="en-US" sz="2400" baseline="30000" dirty="0">
                <a:latin typeface="#9Slide03 Cabin" panose="00000500000000000000" pitchFamily="2" charset="0"/>
              </a:rPr>
              <a:t> </a:t>
            </a:r>
            <a:r>
              <a:rPr lang="en-US" sz="2400" baseline="-25000" dirty="0">
                <a:latin typeface="#9Slide03 Cabin" panose="00000500000000000000" pitchFamily="2" charset="0"/>
              </a:rPr>
              <a:t> </a:t>
            </a:r>
            <a:r>
              <a:rPr lang="en-US" sz="2400" dirty="0">
                <a:latin typeface="#9Slide03 Cabin" panose="00000500000000000000" pitchFamily="2" charset="0"/>
              </a:rPr>
              <a:t>–</a:t>
            </a:r>
            <a:r>
              <a:rPr lang="en-US" sz="2400" baseline="-25000" dirty="0">
                <a:latin typeface="#9Slide03 Cabin" panose="00000500000000000000" pitchFamily="2" charset="0"/>
              </a:rPr>
              <a:t> </a:t>
            </a:r>
            <a:r>
              <a:rPr lang="en-US" sz="2400" dirty="0">
                <a:latin typeface="#9Slide03 Cabin" panose="00000500000000000000" pitchFamily="2" charset="0"/>
              </a:rPr>
              <a:t> 2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 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FCD408-896A-642C-839C-1C1B836C6B94}"/>
              </a:ext>
            </a:extLst>
          </p:cNvPr>
          <p:cNvSpPr txBox="1"/>
          <p:nvPr/>
        </p:nvSpPr>
        <p:spPr>
          <a:xfrm>
            <a:off x="4930030" y="4234589"/>
            <a:ext cx="2468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(x – 2)(</a:t>
            </a:r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 + </a:t>
            </a:r>
            <a:r>
              <a:rPr lang="en-US" sz="2400" dirty="0" err="1">
                <a:latin typeface="#9Slide03 Cabin" panose="00000500000000000000" pitchFamily="2" charset="0"/>
              </a:rPr>
              <a:t>2x</a:t>
            </a:r>
            <a:r>
              <a:rPr lang="en-US" sz="2400" dirty="0">
                <a:latin typeface="#9Slide03 Cabin" panose="00000500000000000000" pitchFamily="2" charset="0"/>
              </a:rPr>
              <a:t> + 4)</a:t>
            </a:r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6810EC3F-B9A5-D36F-BD6A-9119BA8F348A}"/>
              </a:ext>
            </a:extLst>
          </p:cNvPr>
          <p:cNvGrpSpPr/>
          <p:nvPr/>
        </p:nvGrpSpPr>
        <p:grpSpPr>
          <a:xfrm>
            <a:off x="1248672" y="555198"/>
            <a:ext cx="9845725" cy="587801"/>
            <a:chOff x="0" y="-585782"/>
            <a:chExt cx="56765814" cy="3388983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DB5E369-B561-8708-D4DA-C5D143479BDD}"/>
                </a:ext>
              </a:extLst>
            </p:cNvPr>
            <p:cNvSpPr/>
            <p:nvPr/>
          </p:nvSpPr>
          <p:spPr>
            <a:xfrm>
              <a:off x="0" y="-585782"/>
              <a:ext cx="56765814" cy="3388983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364EA2">
                <a:alpha val="95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8">
            <a:extLst>
              <a:ext uri="{FF2B5EF4-FFF2-40B4-BE49-F238E27FC236}">
                <a16:creationId xmlns:a16="http://schemas.microsoft.com/office/drawing/2014/main" id="{EDE4FCB9-5809-C6B7-DF06-B404B5A8C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3500" y="-50801"/>
            <a:ext cx="1312172" cy="12572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7CA507-E5AA-1C0A-C1A5-291DC1F7CC3A}"/>
              </a:ext>
            </a:extLst>
          </p:cNvPr>
          <p:cNvSpPr txBox="1"/>
          <p:nvPr/>
        </p:nvSpPr>
        <p:spPr>
          <a:xfrm>
            <a:off x="1351796" y="613932"/>
            <a:ext cx="447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89" dirty="0">
                <a:solidFill>
                  <a:schemeClr val="bg1"/>
                </a:solidFill>
                <a:latin typeface="Palatino Linotype" panose="02040502050505030304" pitchFamily="18" charset="0"/>
              </a:rPr>
              <a:t>2. HIỆU HAI LẬP PHƯƠNG</a:t>
            </a:r>
            <a:endParaRPr lang="en-US" b="1" spc="89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4CDF56-7779-FAD9-1DBB-3B3A50F36AE9}"/>
              </a:ext>
            </a:extLst>
          </p:cNvPr>
          <p:cNvSpPr/>
          <p:nvPr/>
        </p:nvSpPr>
        <p:spPr>
          <a:xfrm>
            <a:off x="361950" y="1795359"/>
            <a:ext cx="11553825" cy="14145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#9Slide03 Cabin" panose="000005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8502D04-FAAA-13B3-AA91-41BAECEC9FA3}"/>
              </a:ext>
            </a:extLst>
          </p:cNvPr>
          <p:cNvSpPr/>
          <p:nvPr/>
        </p:nvSpPr>
        <p:spPr>
          <a:xfrm>
            <a:off x="848706" y="1491934"/>
            <a:ext cx="1451056" cy="5878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448C57-3A7D-F609-0BDB-6744CEBBAFBE}"/>
              </a:ext>
            </a:extLst>
          </p:cNvPr>
          <p:cNvSpPr txBox="1"/>
          <p:nvPr/>
        </p:nvSpPr>
        <p:spPr>
          <a:xfrm>
            <a:off x="1098358" y="1543556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Kết</a:t>
            </a:r>
            <a:r>
              <a:rPr lang="en-US" sz="2400" b="1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luận</a:t>
            </a:r>
            <a:endParaRPr lang="en-US" sz="2400" b="1" dirty="0">
              <a:solidFill>
                <a:srgbClr val="002060"/>
              </a:solidFill>
              <a:latin typeface="#9Slide03 Cabin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6C7E35-458C-2A9A-7331-71A96A1079C4}"/>
              </a:ext>
            </a:extLst>
          </p:cNvPr>
          <p:cNvSpPr txBox="1"/>
          <p:nvPr/>
        </p:nvSpPr>
        <p:spPr>
          <a:xfrm>
            <a:off x="1098358" y="2077814"/>
            <a:ext cx="4737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A, B 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tùy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ý, ta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có</a:t>
            </a:r>
            <a:endParaRPr lang="en-US" sz="2400" dirty="0">
              <a:solidFill>
                <a:srgbClr val="002060"/>
              </a:solidFill>
              <a:latin typeface="#9Slide03 Cabin" panose="00000500000000000000" pitchFamily="2" charset="0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CDAAFDB8-236E-50F0-0B65-E7107D825C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8364" y="1677698"/>
            <a:ext cx="238986" cy="21243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9D2C58D-92C5-1719-A2D1-465859A9EEEA}"/>
              </a:ext>
            </a:extLst>
          </p:cNvPr>
          <p:cNvSpPr txBox="1"/>
          <p:nvPr/>
        </p:nvSpPr>
        <p:spPr>
          <a:xfrm>
            <a:off x="4513537" y="2599554"/>
            <a:ext cx="3871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- B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= (A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– B)(A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+ AB + B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34BF69-D050-DB6E-E78E-8B0CB9123D18}"/>
              </a:ext>
            </a:extLst>
          </p:cNvPr>
          <p:cNvSpPr txBox="1"/>
          <p:nvPr/>
        </p:nvSpPr>
        <p:spPr>
          <a:xfrm>
            <a:off x="8916879" y="150098"/>
            <a:ext cx="319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TỔNG VÀ HIỆU HAI </a:t>
            </a:r>
            <a:r>
              <a:rPr lang="vi-VN" sz="1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LẬP PHƯƠNG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AFAD5D1-B803-3536-4FAD-4BFCA8A0EE1A}"/>
              </a:ext>
            </a:extLst>
          </p:cNvPr>
          <p:cNvSpPr txBox="1"/>
          <p:nvPr/>
        </p:nvSpPr>
        <p:spPr>
          <a:xfrm>
            <a:off x="1546937" y="5158716"/>
            <a:ext cx="4193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đa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F789F4-81AA-C22D-37F2-6B46C77D66C7}"/>
              </a:ext>
            </a:extLst>
          </p:cNvPr>
          <p:cNvSpPr txBox="1"/>
          <p:nvPr/>
        </p:nvSpPr>
        <p:spPr>
          <a:xfrm>
            <a:off x="1094959" y="5158716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?6.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35E2B35C-5BFE-9B48-0BDF-0FADBABB6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364" y="5275266"/>
            <a:ext cx="234608" cy="21243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87377A7-68F1-A050-436E-5C2852FE506A}"/>
              </a:ext>
            </a:extLst>
          </p:cNvPr>
          <p:cNvSpPr txBox="1"/>
          <p:nvPr/>
        </p:nvSpPr>
        <p:spPr>
          <a:xfrm>
            <a:off x="2352804" y="5768709"/>
            <a:ext cx="1471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8x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– y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 =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EE92C37-DF29-7405-CCF6-E1A4BA942E26}"/>
              </a:ext>
            </a:extLst>
          </p:cNvPr>
          <p:cNvSpPr txBox="1"/>
          <p:nvPr/>
        </p:nvSpPr>
        <p:spPr>
          <a:xfrm>
            <a:off x="3740066" y="5762467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(2x)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r>
              <a:rPr lang="en-US" sz="2400" baseline="-25000" dirty="0">
                <a:latin typeface="#9Slide03 Cabin" panose="00000500000000000000" pitchFamily="2" charset="0"/>
              </a:rPr>
              <a:t> </a:t>
            </a:r>
            <a:r>
              <a:rPr lang="en-US" sz="2400" dirty="0">
                <a:latin typeface="#9Slide03 Cabin" panose="00000500000000000000" pitchFamily="2" charset="0"/>
              </a:rPr>
              <a:t>–</a:t>
            </a:r>
            <a:r>
              <a:rPr lang="en-US" sz="2400" baseline="-25000" dirty="0">
                <a:latin typeface="#9Slide03 Cabin" panose="00000500000000000000" pitchFamily="2" charset="0"/>
              </a:rPr>
              <a:t> </a:t>
            </a:r>
            <a:r>
              <a:rPr lang="en-US" sz="2400" dirty="0">
                <a:latin typeface="#9Slide03 Cabin" panose="00000500000000000000" pitchFamily="2" charset="0"/>
              </a:rPr>
              <a:t>y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 =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B0B4F9-1624-3B2B-A109-77C7CA93E702}"/>
              </a:ext>
            </a:extLst>
          </p:cNvPr>
          <p:cNvSpPr txBox="1"/>
          <p:nvPr/>
        </p:nvSpPr>
        <p:spPr>
          <a:xfrm>
            <a:off x="5285639" y="5756225"/>
            <a:ext cx="3042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(2x – y)(4x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 + 2xy + y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)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2B9E8172-0CDF-70E4-2ED9-CC3554EB00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5439" y="5026032"/>
            <a:ext cx="276035" cy="4616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981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EBDBFF36-C3B1-8969-088D-83A5B3D1C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3500" y="-50801"/>
            <a:ext cx="1312172" cy="1257299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3AB1355F-F000-2111-D78F-6ACC545487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179399" y="6038714"/>
            <a:ext cx="1012601" cy="81928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85F0A5A-E8E1-7B2F-BD35-C1B0FCF866EC}"/>
              </a:ext>
            </a:extLst>
          </p:cNvPr>
          <p:cNvSpPr txBox="1"/>
          <p:nvPr/>
        </p:nvSpPr>
        <p:spPr>
          <a:xfrm>
            <a:off x="1546937" y="3822080"/>
            <a:ext cx="3036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Rút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gọn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E74A6D-E1EF-BE8B-CD2F-4130CE6AE3D1}"/>
              </a:ext>
            </a:extLst>
          </p:cNvPr>
          <p:cNvSpPr txBox="1"/>
          <p:nvPr/>
        </p:nvSpPr>
        <p:spPr>
          <a:xfrm>
            <a:off x="1094959" y="3831606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?7.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74E76199-E29D-103A-7864-05E381ABCE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7140" y="3947030"/>
            <a:ext cx="234608" cy="21243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ABEB855-6789-B9C7-F90B-69C44DB441AA}"/>
              </a:ext>
            </a:extLst>
          </p:cNvPr>
          <p:cNvSpPr txBox="1"/>
          <p:nvPr/>
        </p:nvSpPr>
        <p:spPr>
          <a:xfrm>
            <a:off x="4459557" y="4314958"/>
            <a:ext cx="4123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(3x – 2y)(9x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 + 6xy + 4y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) + 8y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endParaRPr lang="en-US" sz="2400" dirty="0">
              <a:latin typeface="#9Slide03 Cabin" panose="000005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6D683F-E86F-D5BB-6111-5C4183EF79FA}"/>
              </a:ext>
            </a:extLst>
          </p:cNvPr>
          <p:cNvSpPr txBox="1"/>
          <p:nvPr/>
        </p:nvSpPr>
        <p:spPr>
          <a:xfrm>
            <a:off x="4186540" y="4884251"/>
            <a:ext cx="2725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=  (3x)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– (2y)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+ 8y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endParaRPr lang="en-US" sz="2400" dirty="0">
              <a:latin typeface="#9Slide03 Cabin" panose="000005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F9944E-8F3C-12E7-755B-696D34A03382}"/>
              </a:ext>
            </a:extLst>
          </p:cNvPr>
          <p:cNvSpPr txBox="1"/>
          <p:nvPr/>
        </p:nvSpPr>
        <p:spPr>
          <a:xfrm>
            <a:off x="4186540" y="5447652"/>
            <a:ext cx="2973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=  (3x)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+ [ -8y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+ 8y</a:t>
            </a:r>
            <a:r>
              <a:rPr lang="en-US" sz="2400" baseline="30000" dirty="0">
                <a:latin typeface="#9Slide03 Cabin" panose="00000500000000000000" pitchFamily="2" charset="0"/>
              </a:rPr>
              <a:t>3 </a:t>
            </a:r>
            <a:r>
              <a:rPr lang="en-US" sz="2400" dirty="0">
                <a:latin typeface="#9Slide03 Cabin" panose="00000500000000000000" pitchFamily="2" charset="0"/>
              </a:rPr>
              <a:t>]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74E529-51A7-7F6A-638E-A087BBB46483}"/>
              </a:ext>
            </a:extLst>
          </p:cNvPr>
          <p:cNvSpPr txBox="1"/>
          <p:nvPr/>
        </p:nvSpPr>
        <p:spPr>
          <a:xfrm>
            <a:off x="4186540" y="6011053"/>
            <a:ext cx="103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=  27x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6810EC3F-B9A5-D36F-BD6A-9119BA8F348A}"/>
              </a:ext>
            </a:extLst>
          </p:cNvPr>
          <p:cNvGrpSpPr/>
          <p:nvPr/>
        </p:nvGrpSpPr>
        <p:grpSpPr>
          <a:xfrm>
            <a:off x="1248672" y="555198"/>
            <a:ext cx="9845725" cy="587801"/>
            <a:chOff x="0" y="-585782"/>
            <a:chExt cx="56765814" cy="3388983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DB5E369-B561-8708-D4DA-C5D143479BDD}"/>
                </a:ext>
              </a:extLst>
            </p:cNvPr>
            <p:cNvSpPr/>
            <p:nvPr/>
          </p:nvSpPr>
          <p:spPr>
            <a:xfrm>
              <a:off x="0" y="-585782"/>
              <a:ext cx="56765814" cy="3388983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364EA2">
                <a:alpha val="95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8">
            <a:extLst>
              <a:ext uri="{FF2B5EF4-FFF2-40B4-BE49-F238E27FC236}">
                <a16:creationId xmlns:a16="http://schemas.microsoft.com/office/drawing/2014/main" id="{EDE4FCB9-5809-C6B7-DF06-B404B5A8C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3500" y="-50801"/>
            <a:ext cx="1312172" cy="12572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7CA507-E5AA-1C0A-C1A5-291DC1F7CC3A}"/>
              </a:ext>
            </a:extLst>
          </p:cNvPr>
          <p:cNvSpPr txBox="1"/>
          <p:nvPr/>
        </p:nvSpPr>
        <p:spPr>
          <a:xfrm>
            <a:off x="1351796" y="613932"/>
            <a:ext cx="447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89" dirty="0">
                <a:solidFill>
                  <a:schemeClr val="bg1"/>
                </a:solidFill>
                <a:latin typeface="Palatino Linotype" panose="02040502050505030304" pitchFamily="18" charset="0"/>
              </a:rPr>
              <a:t>2. HIỆU HAI LẬP PHƯƠNG</a:t>
            </a:r>
            <a:endParaRPr lang="en-US" b="1" spc="89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4CDF56-7779-FAD9-1DBB-3B3A50F36AE9}"/>
              </a:ext>
            </a:extLst>
          </p:cNvPr>
          <p:cNvSpPr/>
          <p:nvPr/>
        </p:nvSpPr>
        <p:spPr>
          <a:xfrm>
            <a:off x="361950" y="1795359"/>
            <a:ext cx="11553825" cy="14145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#9Slide03 Cabin" panose="000005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8502D04-FAAA-13B3-AA91-41BAECEC9FA3}"/>
              </a:ext>
            </a:extLst>
          </p:cNvPr>
          <p:cNvSpPr/>
          <p:nvPr/>
        </p:nvSpPr>
        <p:spPr>
          <a:xfrm>
            <a:off x="848706" y="1491934"/>
            <a:ext cx="1451056" cy="5878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448C57-3A7D-F609-0BDB-6744CEBBAFBE}"/>
              </a:ext>
            </a:extLst>
          </p:cNvPr>
          <p:cNvSpPr txBox="1"/>
          <p:nvPr/>
        </p:nvSpPr>
        <p:spPr>
          <a:xfrm>
            <a:off x="1098358" y="1543556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Kết</a:t>
            </a:r>
            <a:r>
              <a:rPr lang="en-US" sz="2400" b="1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luận</a:t>
            </a:r>
            <a:endParaRPr lang="en-US" sz="2400" b="1" dirty="0">
              <a:solidFill>
                <a:srgbClr val="002060"/>
              </a:solidFill>
              <a:latin typeface="#9Slide03 Cabin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6C7E35-458C-2A9A-7331-71A96A1079C4}"/>
              </a:ext>
            </a:extLst>
          </p:cNvPr>
          <p:cNvSpPr txBox="1"/>
          <p:nvPr/>
        </p:nvSpPr>
        <p:spPr>
          <a:xfrm>
            <a:off x="1098358" y="2077814"/>
            <a:ext cx="4737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A, B 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tùy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ý, ta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có</a:t>
            </a:r>
            <a:endParaRPr lang="en-US" sz="2400" dirty="0">
              <a:solidFill>
                <a:srgbClr val="002060"/>
              </a:solidFill>
              <a:latin typeface="#9Slide03 Cabin" panose="00000500000000000000" pitchFamily="2" charset="0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CDAAFDB8-236E-50F0-0B65-E7107D825C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8364" y="1677698"/>
            <a:ext cx="238986" cy="21243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9D2C58D-92C5-1719-A2D1-465859A9EEEA}"/>
              </a:ext>
            </a:extLst>
          </p:cNvPr>
          <p:cNvSpPr txBox="1"/>
          <p:nvPr/>
        </p:nvSpPr>
        <p:spPr>
          <a:xfrm>
            <a:off x="4513537" y="2599554"/>
            <a:ext cx="3871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- B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= (A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– B)(A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+ AB + B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34BF69-D050-DB6E-E78E-8B0CB9123D18}"/>
              </a:ext>
            </a:extLst>
          </p:cNvPr>
          <p:cNvSpPr txBox="1"/>
          <p:nvPr/>
        </p:nvSpPr>
        <p:spPr>
          <a:xfrm>
            <a:off x="8916879" y="150098"/>
            <a:ext cx="319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TỔNG VÀ HIỆU HAI </a:t>
            </a:r>
            <a:r>
              <a:rPr lang="vi-VN" sz="1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LẬP PHƯƠNG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7DB142B-94B6-FF2F-DD06-1B81269291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2586" y="3631451"/>
            <a:ext cx="276035" cy="4616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7951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6" grpId="0"/>
      <p:bldP spid="38" grpId="0"/>
      <p:bldP spid="3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90482" y="-1351677"/>
            <a:ext cx="4418614" cy="567778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33223" y="1349754"/>
            <a:ext cx="10970864" cy="5815073"/>
            <a:chOff x="0" y="0"/>
            <a:chExt cx="14392081" cy="7628479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4328581" cy="7564979"/>
            </a:xfrm>
            <a:custGeom>
              <a:avLst/>
              <a:gdLst/>
              <a:ahLst/>
              <a:cxnLst/>
              <a:rect l="l" t="t" r="r" b="b"/>
              <a:pathLst>
                <a:path w="14328581" h="7564979">
                  <a:moveTo>
                    <a:pt x="14235872" y="7564979"/>
                  </a:moveTo>
                  <a:lnTo>
                    <a:pt x="92710" y="7564979"/>
                  </a:lnTo>
                  <a:cubicBezTo>
                    <a:pt x="41910" y="7564979"/>
                    <a:pt x="0" y="7523069"/>
                    <a:pt x="0" y="747226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34601" y="0"/>
                  </a:lnTo>
                  <a:cubicBezTo>
                    <a:pt x="14285401" y="0"/>
                    <a:pt x="14327312" y="41910"/>
                    <a:pt x="14327312" y="92710"/>
                  </a:cubicBezTo>
                  <a:lnTo>
                    <a:pt x="14327312" y="7470999"/>
                  </a:lnTo>
                  <a:cubicBezTo>
                    <a:pt x="14328581" y="7523069"/>
                    <a:pt x="14286672" y="7564979"/>
                    <a:pt x="14235872" y="756497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14392081" cy="7628479"/>
            </a:xfrm>
            <a:custGeom>
              <a:avLst/>
              <a:gdLst/>
              <a:ahLst/>
              <a:cxnLst/>
              <a:rect l="l" t="t" r="r" b="b"/>
              <a:pathLst>
                <a:path w="14392081" h="7628479">
                  <a:moveTo>
                    <a:pt x="14267622" y="59690"/>
                  </a:moveTo>
                  <a:cubicBezTo>
                    <a:pt x="14303181" y="59690"/>
                    <a:pt x="14332392" y="88900"/>
                    <a:pt x="14332392" y="124460"/>
                  </a:cubicBezTo>
                  <a:lnTo>
                    <a:pt x="14332392" y="7504019"/>
                  </a:lnTo>
                  <a:cubicBezTo>
                    <a:pt x="14332392" y="7539579"/>
                    <a:pt x="14303181" y="7568789"/>
                    <a:pt x="14267622" y="7568789"/>
                  </a:cubicBezTo>
                  <a:lnTo>
                    <a:pt x="124460" y="7568789"/>
                  </a:lnTo>
                  <a:cubicBezTo>
                    <a:pt x="88900" y="7568789"/>
                    <a:pt x="59690" y="7539579"/>
                    <a:pt x="59690" y="750401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267622" y="59690"/>
                  </a:lnTo>
                  <a:moveTo>
                    <a:pt x="142676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504019"/>
                  </a:lnTo>
                  <a:cubicBezTo>
                    <a:pt x="0" y="7572599"/>
                    <a:pt x="55880" y="7628479"/>
                    <a:pt x="124460" y="7628479"/>
                  </a:cubicBezTo>
                  <a:lnTo>
                    <a:pt x="14267622" y="7628479"/>
                  </a:lnTo>
                  <a:cubicBezTo>
                    <a:pt x="14336201" y="7628479"/>
                    <a:pt x="14392081" y="7572599"/>
                    <a:pt x="14392081" y="7504019"/>
                  </a:cubicBezTo>
                  <a:lnTo>
                    <a:pt x="14392081" y="124460"/>
                  </a:lnTo>
                  <a:cubicBezTo>
                    <a:pt x="14392081" y="55880"/>
                    <a:pt x="14336201" y="0"/>
                    <a:pt x="14267622" y="0"/>
                  </a:cubicBezTo>
                  <a:close/>
                </a:path>
              </a:pathLst>
            </a:custGeom>
            <a:solidFill>
              <a:srgbClr val="403C3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24858" y="1086315"/>
            <a:ext cx="9845725" cy="400900"/>
            <a:chOff x="0" y="0"/>
            <a:chExt cx="56765814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6765813" cy="2311400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403C38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713860" y="-17252"/>
            <a:ext cx="4070821" cy="39005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5135261"/>
            <a:ext cx="1903860" cy="17377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99720" y="1830957"/>
            <a:ext cx="543373" cy="5433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93087" y="804900"/>
            <a:ext cx="843440" cy="8434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405C5C-6857-45B1-8142-3B91B7D6D85C}"/>
              </a:ext>
            </a:extLst>
          </p:cNvPr>
          <p:cNvSpPr txBox="1"/>
          <p:nvPr/>
        </p:nvSpPr>
        <p:spPr>
          <a:xfrm>
            <a:off x="2370673" y="1739681"/>
            <a:ext cx="7495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89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7 HẰNG</a:t>
            </a:r>
            <a:r>
              <a:rPr kumimoji="0" lang="en-US" sz="3200" b="1" i="0" u="none" strike="noStrike" kern="1200" cap="none" spc="89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ĐẲNG THỨC ĐÁNG NHỚ</a:t>
            </a:r>
            <a:endParaRPr kumimoji="0" lang="en-US" sz="2400" b="1" i="0" u="none" strike="noStrike" kern="1200" cap="none" spc="89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B992F8-9EF8-9702-898D-4CAC823B0499}"/>
              </a:ext>
            </a:extLst>
          </p:cNvPr>
          <p:cNvSpPr txBox="1"/>
          <p:nvPr/>
        </p:nvSpPr>
        <p:spPr>
          <a:xfrm>
            <a:off x="4335586" y="4332430"/>
            <a:ext cx="3594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(A + B)</a:t>
            </a:r>
            <a:r>
              <a:rPr lang="en-US" sz="20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 = A</a:t>
            </a:r>
            <a:r>
              <a:rPr lang="en-US" sz="20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 + 3A</a:t>
            </a:r>
            <a:r>
              <a:rPr lang="en-US" sz="20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B</a:t>
            </a:r>
            <a:r>
              <a:rPr lang="en-US" sz="20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  </a:t>
            </a:r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+ 3AB</a:t>
            </a:r>
            <a:r>
              <a:rPr lang="en-US" sz="20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 + B</a:t>
            </a:r>
            <a:r>
              <a:rPr lang="en-US" sz="20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0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endParaRPr lang="en-US" sz="2000" dirty="0">
              <a:solidFill>
                <a:srgbClr val="002060"/>
              </a:solidFill>
              <a:latin typeface="#9Slide03 Cabin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D1F81C-77EC-0902-60A5-DC66CD3F0087}"/>
              </a:ext>
            </a:extLst>
          </p:cNvPr>
          <p:cNvSpPr txBox="1"/>
          <p:nvPr/>
        </p:nvSpPr>
        <p:spPr>
          <a:xfrm>
            <a:off x="4778334" y="2550385"/>
            <a:ext cx="2590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A</a:t>
            </a:r>
            <a:r>
              <a:rPr lang="en-US" sz="20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 – B</a:t>
            </a:r>
            <a:r>
              <a:rPr lang="en-US" sz="20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 = (A + B)(A – B)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1BD91D-D2F9-3DB8-BE8D-6F5E998A0DDC}"/>
              </a:ext>
            </a:extLst>
          </p:cNvPr>
          <p:cNvSpPr txBox="1"/>
          <p:nvPr/>
        </p:nvSpPr>
        <p:spPr>
          <a:xfrm>
            <a:off x="4746274" y="3738415"/>
            <a:ext cx="2654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(A – B)</a:t>
            </a:r>
            <a:r>
              <a:rPr lang="en-US" sz="20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 = A</a:t>
            </a:r>
            <a:r>
              <a:rPr lang="en-US" sz="20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 – 2AB + B</a:t>
            </a:r>
            <a:r>
              <a:rPr lang="en-US" sz="20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endParaRPr lang="en-US" sz="2000" dirty="0">
              <a:solidFill>
                <a:srgbClr val="002060"/>
              </a:solidFill>
              <a:latin typeface="#9Slide03 Cabin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7CE843-808B-1F2F-370E-81FACDD6580B}"/>
              </a:ext>
            </a:extLst>
          </p:cNvPr>
          <p:cNvSpPr txBox="1"/>
          <p:nvPr/>
        </p:nvSpPr>
        <p:spPr>
          <a:xfrm>
            <a:off x="4746274" y="3144400"/>
            <a:ext cx="2654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(A + B)</a:t>
            </a:r>
            <a:r>
              <a:rPr lang="en-US" sz="20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 = A</a:t>
            </a:r>
            <a:r>
              <a:rPr lang="en-US" sz="20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 + 2AB + B</a:t>
            </a:r>
            <a:r>
              <a:rPr lang="en-US" sz="20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endParaRPr lang="en-US" sz="2000" dirty="0">
              <a:solidFill>
                <a:srgbClr val="002060"/>
              </a:solidFill>
              <a:latin typeface="#9Slide03 Cabin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E97079-0482-EB29-798D-A0C03A24DC21}"/>
              </a:ext>
            </a:extLst>
          </p:cNvPr>
          <p:cNvSpPr txBox="1"/>
          <p:nvPr/>
        </p:nvSpPr>
        <p:spPr>
          <a:xfrm>
            <a:off x="4290704" y="4926445"/>
            <a:ext cx="3684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(A – B)</a:t>
            </a:r>
            <a:r>
              <a:rPr lang="en-US" sz="20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 = A</a:t>
            </a:r>
            <a:r>
              <a:rPr lang="en-US" sz="20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 – 3A</a:t>
            </a:r>
            <a:r>
              <a:rPr lang="en-US" sz="20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B</a:t>
            </a:r>
            <a:r>
              <a:rPr lang="en-US" sz="20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  </a:t>
            </a:r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+ 3AB</a:t>
            </a:r>
            <a:r>
              <a:rPr lang="en-US" sz="20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 – B</a:t>
            </a:r>
            <a:r>
              <a:rPr lang="en-US" sz="20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0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endParaRPr lang="en-US" sz="2000" dirty="0">
              <a:solidFill>
                <a:srgbClr val="002060"/>
              </a:solidFill>
              <a:latin typeface="#9Slide03 Cabin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3E59C8-325D-CFE7-B670-1793ACE71F13}"/>
              </a:ext>
            </a:extLst>
          </p:cNvPr>
          <p:cNvSpPr txBox="1"/>
          <p:nvPr/>
        </p:nvSpPr>
        <p:spPr>
          <a:xfrm>
            <a:off x="4434117" y="6114475"/>
            <a:ext cx="3318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A</a:t>
            </a:r>
            <a:r>
              <a:rPr lang="en-US" sz="20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 – B</a:t>
            </a:r>
            <a:r>
              <a:rPr lang="en-US" sz="20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 = (A – B)(A</a:t>
            </a:r>
            <a:r>
              <a:rPr lang="en-US" sz="20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 + AB + B</a:t>
            </a:r>
            <a:r>
              <a:rPr lang="en-US" sz="20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83AC97-9A5B-6515-1910-C1E5F4C58918}"/>
              </a:ext>
            </a:extLst>
          </p:cNvPr>
          <p:cNvSpPr txBox="1"/>
          <p:nvPr/>
        </p:nvSpPr>
        <p:spPr>
          <a:xfrm>
            <a:off x="4443949" y="5520460"/>
            <a:ext cx="3318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A</a:t>
            </a:r>
            <a:r>
              <a:rPr lang="en-US" sz="20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 + B</a:t>
            </a:r>
            <a:r>
              <a:rPr lang="en-US" sz="20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 = (A + B)(A</a:t>
            </a:r>
            <a:r>
              <a:rPr lang="en-US" sz="20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 – AB + B</a:t>
            </a:r>
            <a:r>
              <a:rPr lang="en-US" sz="20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9464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75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90482" y="-1351677"/>
            <a:ext cx="4418614" cy="567778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33223" y="1349754"/>
            <a:ext cx="10970864" cy="5815073"/>
            <a:chOff x="0" y="0"/>
            <a:chExt cx="14392081" cy="7628479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4328581" cy="7564979"/>
            </a:xfrm>
            <a:custGeom>
              <a:avLst/>
              <a:gdLst/>
              <a:ahLst/>
              <a:cxnLst/>
              <a:rect l="l" t="t" r="r" b="b"/>
              <a:pathLst>
                <a:path w="14328581" h="7564979">
                  <a:moveTo>
                    <a:pt x="14235872" y="7564979"/>
                  </a:moveTo>
                  <a:lnTo>
                    <a:pt x="92710" y="7564979"/>
                  </a:lnTo>
                  <a:cubicBezTo>
                    <a:pt x="41910" y="7564979"/>
                    <a:pt x="0" y="7523069"/>
                    <a:pt x="0" y="747226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34601" y="0"/>
                  </a:lnTo>
                  <a:cubicBezTo>
                    <a:pt x="14285401" y="0"/>
                    <a:pt x="14327312" y="41910"/>
                    <a:pt x="14327312" y="92710"/>
                  </a:cubicBezTo>
                  <a:lnTo>
                    <a:pt x="14327312" y="7470999"/>
                  </a:lnTo>
                  <a:cubicBezTo>
                    <a:pt x="14328581" y="7523069"/>
                    <a:pt x="14286672" y="7564979"/>
                    <a:pt x="14235872" y="756497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14392081" cy="7628479"/>
            </a:xfrm>
            <a:custGeom>
              <a:avLst/>
              <a:gdLst/>
              <a:ahLst/>
              <a:cxnLst/>
              <a:rect l="l" t="t" r="r" b="b"/>
              <a:pathLst>
                <a:path w="14392081" h="7628479">
                  <a:moveTo>
                    <a:pt x="14267622" y="59690"/>
                  </a:moveTo>
                  <a:cubicBezTo>
                    <a:pt x="14303181" y="59690"/>
                    <a:pt x="14332392" y="88900"/>
                    <a:pt x="14332392" y="124460"/>
                  </a:cubicBezTo>
                  <a:lnTo>
                    <a:pt x="14332392" y="7504019"/>
                  </a:lnTo>
                  <a:cubicBezTo>
                    <a:pt x="14332392" y="7539579"/>
                    <a:pt x="14303181" y="7568789"/>
                    <a:pt x="14267622" y="7568789"/>
                  </a:cubicBezTo>
                  <a:lnTo>
                    <a:pt x="124460" y="7568789"/>
                  </a:lnTo>
                  <a:cubicBezTo>
                    <a:pt x="88900" y="7568789"/>
                    <a:pt x="59690" y="7539579"/>
                    <a:pt x="59690" y="750401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267622" y="59690"/>
                  </a:lnTo>
                  <a:moveTo>
                    <a:pt x="142676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504019"/>
                  </a:lnTo>
                  <a:cubicBezTo>
                    <a:pt x="0" y="7572599"/>
                    <a:pt x="55880" y="7628479"/>
                    <a:pt x="124460" y="7628479"/>
                  </a:cubicBezTo>
                  <a:lnTo>
                    <a:pt x="14267622" y="7628479"/>
                  </a:lnTo>
                  <a:cubicBezTo>
                    <a:pt x="14336201" y="7628479"/>
                    <a:pt x="14392081" y="7572599"/>
                    <a:pt x="14392081" y="7504019"/>
                  </a:cubicBezTo>
                  <a:lnTo>
                    <a:pt x="14392081" y="124460"/>
                  </a:lnTo>
                  <a:cubicBezTo>
                    <a:pt x="14392081" y="55880"/>
                    <a:pt x="14336201" y="0"/>
                    <a:pt x="14267622" y="0"/>
                  </a:cubicBezTo>
                  <a:close/>
                </a:path>
              </a:pathLst>
            </a:custGeom>
            <a:solidFill>
              <a:srgbClr val="403C3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24858" y="1086315"/>
            <a:ext cx="9845725" cy="400900"/>
            <a:chOff x="0" y="0"/>
            <a:chExt cx="56765814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6765813" cy="2311400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403C38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713860" y="0"/>
            <a:ext cx="4070821" cy="39005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5135261"/>
            <a:ext cx="1903860" cy="17377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99720" y="1830957"/>
            <a:ext cx="543373" cy="5433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93087" y="804900"/>
            <a:ext cx="843440" cy="843440"/>
          </a:xfrm>
          <a:prstGeom prst="rect">
            <a:avLst/>
          </a:prstGeom>
        </p:spPr>
      </p:pic>
      <p:grpSp>
        <p:nvGrpSpPr>
          <p:cNvPr id="33" name="Group 9">
            <a:extLst>
              <a:ext uri="{FF2B5EF4-FFF2-40B4-BE49-F238E27FC236}">
                <a16:creationId xmlns:a16="http://schemas.microsoft.com/office/drawing/2014/main" id="{2E0B4965-97D7-C56A-00F3-E8880A5DA62D}"/>
              </a:ext>
            </a:extLst>
          </p:cNvPr>
          <p:cNvGrpSpPr/>
          <p:nvPr/>
        </p:nvGrpSpPr>
        <p:grpSpPr>
          <a:xfrm>
            <a:off x="6611277" y="3384595"/>
            <a:ext cx="3947989" cy="1722401"/>
            <a:chOff x="0" y="0"/>
            <a:chExt cx="4146501" cy="2513043"/>
          </a:xfrm>
        </p:grpSpPr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BD9CDD90-5AFF-1764-8DB5-82D206FF9AB2}"/>
                </a:ext>
              </a:extLst>
            </p:cNvPr>
            <p:cNvSpPr/>
            <p:nvPr/>
          </p:nvSpPr>
          <p:spPr>
            <a:xfrm>
              <a:off x="31750" y="31750"/>
              <a:ext cx="4027607" cy="2459254"/>
            </a:xfrm>
            <a:custGeom>
              <a:avLst/>
              <a:gdLst/>
              <a:ahLst/>
              <a:cxnLst/>
              <a:rect l="l" t="t" r="r" b="b"/>
              <a:pathLst>
                <a:path w="4083000" h="3383465">
                  <a:moveTo>
                    <a:pt x="3990291" y="3383465"/>
                  </a:moveTo>
                  <a:lnTo>
                    <a:pt x="92710" y="3383465"/>
                  </a:lnTo>
                  <a:cubicBezTo>
                    <a:pt x="41910" y="3383465"/>
                    <a:pt x="0" y="3341555"/>
                    <a:pt x="0" y="32907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989020" y="0"/>
                  </a:lnTo>
                  <a:cubicBezTo>
                    <a:pt x="4039820" y="0"/>
                    <a:pt x="4081731" y="41910"/>
                    <a:pt x="4081731" y="92710"/>
                  </a:cubicBezTo>
                  <a:lnTo>
                    <a:pt x="4081731" y="3289485"/>
                  </a:lnTo>
                  <a:cubicBezTo>
                    <a:pt x="4083000" y="3341555"/>
                    <a:pt x="4041091" y="3383465"/>
                    <a:pt x="3990291" y="338346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FB47342E-193F-BA48-DE1C-9687DEFF6960}"/>
                </a:ext>
              </a:extLst>
            </p:cNvPr>
            <p:cNvSpPr/>
            <p:nvPr/>
          </p:nvSpPr>
          <p:spPr>
            <a:xfrm>
              <a:off x="0" y="0"/>
              <a:ext cx="4146501" cy="2513043"/>
            </a:xfrm>
            <a:custGeom>
              <a:avLst/>
              <a:gdLst/>
              <a:ahLst/>
              <a:cxnLst/>
              <a:rect l="l" t="t" r="r" b="b"/>
              <a:pathLst>
                <a:path w="4146501" h="3446965">
                  <a:moveTo>
                    <a:pt x="4022041" y="59690"/>
                  </a:moveTo>
                  <a:cubicBezTo>
                    <a:pt x="4057600" y="59690"/>
                    <a:pt x="4086811" y="88900"/>
                    <a:pt x="4086811" y="124460"/>
                  </a:cubicBezTo>
                  <a:lnTo>
                    <a:pt x="4086811" y="3322505"/>
                  </a:lnTo>
                  <a:cubicBezTo>
                    <a:pt x="4086811" y="3358065"/>
                    <a:pt x="4057600" y="3387275"/>
                    <a:pt x="4022041" y="3387275"/>
                  </a:cubicBezTo>
                  <a:lnTo>
                    <a:pt x="124460" y="3387275"/>
                  </a:lnTo>
                  <a:cubicBezTo>
                    <a:pt x="88900" y="3387275"/>
                    <a:pt x="59690" y="3358065"/>
                    <a:pt x="59690" y="33225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022041" y="59690"/>
                  </a:lnTo>
                  <a:moveTo>
                    <a:pt x="402204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22505"/>
                  </a:lnTo>
                  <a:cubicBezTo>
                    <a:pt x="0" y="3391085"/>
                    <a:pt x="55880" y="3446965"/>
                    <a:pt x="124460" y="3446965"/>
                  </a:cubicBezTo>
                  <a:lnTo>
                    <a:pt x="4022041" y="3446965"/>
                  </a:lnTo>
                  <a:cubicBezTo>
                    <a:pt x="4090620" y="3446965"/>
                    <a:pt x="4146501" y="3391085"/>
                    <a:pt x="4146501" y="3322505"/>
                  </a:cubicBezTo>
                  <a:lnTo>
                    <a:pt x="4146501" y="124460"/>
                  </a:lnTo>
                  <a:cubicBezTo>
                    <a:pt x="4146501" y="55880"/>
                    <a:pt x="4090620" y="0"/>
                    <a:pt x="4022041" y="0"/>
                  </a:cubicBezTo>
                  <a:close/>
                </a:path>
              </a:pathLst>
            </a:custGeom>
            <a:solidFill>
              <a:srgbClr val="403C38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6" name="Picture 22">
            <a:extLst>
              <a:ext uri="{FF2B5EF4-FFF2-40B4-BE49-F238E27FC236}">
                <a16:creationId xmlns:a16="http://schemas.microsoft.com/office/drawing/2014/main" id="{C7B09DD5-A7BA-AE44-926E-A6941EFBAD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041235" y="3497724"/>
            <a:ext cx="332101" cy="326063"/>
          </a:xfrm>
          <a:prstGeom prst="rect">
            <a:avLst/>
          </a:prstGeom>
        </p:spPr>
      </p:pic>
      <p:grpSp>
        <p:nvGrpSpPr>
          <p:cNvPr id="44" name="Group 9">
            <a:extLst>
              <a:ext uri="{FF2B5EF4-FFF2-40B4-BE49-F238E27FC236}">
                <a16:creationId xmlns:a16="http://schemas.microsoft.com/office/drawing/2014/main" id="{7A76EBBE-2751-C82B-83A2-EAD745D9D3B3}"/>
              </a:ext>
            </a:extLst>
          </p:cNvPr>
          <p:cNvGrpSpPr/>
          <p:nvPr/>
        </p:nvGrpSpPr>
        <p:grpSpPr>
          <a:xfrm>
            <a:off x="1880267" y="3383605"/>
            <a:ext cx="3947989" cy="1722401"/>
            <a:chOff x="0" y="0"/>
            <a:chExt cx="4146501" cy="2513043"/>
          </a:xfrm>
        </p:grpSpPr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75DF21F9-4C85-B60B-43EF-E211B256E69D}"/>
                </a:ext>
              </a:extLst>
            </p:cNvPr>
            <p:cNvSpPr/>
            <p:nvPr/>
          </p:nvSpPr>
          <p:spPr>
            <a:xfrm>
              <a:off x="31750" y="31752"/>
              <a:ext cx="4012561" cy="2449541"/>
            </a:xfrm>
            <a:custGeom>
              <a:avLst/>
              <a:gdLst/>
              <a:ahLst/>
              <a:cxnLst/>
              <a:rect l="l" t="t" r="r" b="b"/>
              <a:pathLst>
                <a:path w="4083000" h="3383465">
                  <a:moveTo>
                    <a:pt x="3990291" y="3383465"/>
                  </a:moveTo>
                  <a:lnTo>
                    <a:pt x="92710" y="3383465"/>
                  </a:lnTo>
                  <a:cubicBezTo>
                    <a:pt x="41910" y="3383465"/>
                    <a:pt x="0" y="3341555"/>
                    <a:pt x="0" y="32907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989020" y="0"/>
                  </a:lnTo>
                  <a:cubicBezTo>
                    <a:pt x="4039820" y="0"/>
                    <a:pt x="4081731" y="41910"/>
                    <a:pt x="4081731" y="92710"/>
                  </a:cubicBezTo>
                  <a:lnTo>
                    <a:pt x="4081731" y="3289485"/>
                  </a:lnTo>
                  <a:cubicBezTo>
                    <a:pt x="4083000" y="3341555"/>
                    <a:pt x="4041091" y="3383465"/>
                    <a:pt x="3990291" y="3383465"/>
                  </a:cubicBezTo>
                  <a:close/>
                </a:path>
              </a:pathLst>
            </a:custGeom>
            <a:solidFill>
              <a:srgbClr val="00B050">
                <a:alpha val="35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0CDF9206-CE67-7525-F793-AB45DA1E3E51}"/>
                </a:ext>
              </a:extLst>
            </p:cNvPr>
            <p:cNvSpPr/>
            <p:nvPr/>
          </p:nvSpPr>
          <p:spPr>
            <a:xfrm>
              <a:off x="0" y="0"/>
              <a:ext cx="4146501" cy="2513043"/>
            </a:xfrm>
            <a:custGeom>
              <a:avLst/>
              <a:gdLst/>
              <a:ahLst/>
              <a:cxnLst/>
              <a:rect l="l" t="t" r="r" b="b"/>
              <a:pathLst>
                <a:path w="4146501" h="3446965">
                  <a:moveTo>
                    <a:pt x="4022041" y="59690"/>
                  </a:moveTo>
                  <a:cubicBezTo>
                    <a:pt x="4057600" y="59690"/>
                    <a:pt x="4086811" y="88900"/>
                    <a:pt x="4086811" y="124460"/>
                  </a:cubicBezTo>
                  <a:lnTo>
                    <a:pt x="4086811" y="3322505"/>
                  </a:lnTo>
                  <a:cubicBezTo>
                    <a:pt x="4086811" y="3358065"/>
                    <a:pt x="4057600" y="3387275"/>
                    <a:pt x="4022041" y="3387275"/>
                  </a:cubicBezTo>
                  <a:lnTo>
                    <a:pt x="124460" y="3387275"/>
                  </a:lnTo>
                  <a:cubicBezTo>
                    <a:pt x="88900" y="3387275"/>
                    <a:pt x="59690" y="3358065"/>
                    <a:pt x="59690" y="33225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022041" y="59690"/>
                  </a:lnTo>
                  <a:moveTo>
                    <a:pt x="402204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22505"/>
                  </a:lnTo>
                  <a:cubicBezTo>
                    <a:pt x="0" y="3391085"/>
                    <a:pt x="55880" y="3446965"/>
                    <a:pt x="124460" y="3446965"/>
                  </a:cubicBezTo>
                  <a:lnTo>
                    <a:pt x="4022041" y="3446965"/>
                  </a:lnTo>
                  <a:cubicBezTo>
                    <a:pt x="4090620" y="3446965"/>
                    <a:pt x="4146501" y="3391085"/>
                    <a:pt x="4146501" y="3322505"/>
                  </a:cubicBezTo>
                  <a:lnTo>
                    <a:pt x="4146501" y="124460"/>
                  </a:lnTo>
                  <a:cubicBezTo>
                    <a:pt x="4146501" y="55880"/>
                    <a:pt x="4090620" y="0"/>
                    <a:pt x="4022041" y="0"/>
                  </a:cubicBezTo>
                  <a:close/>
                </a:path>
              </a:pathLst>
            </a:custGeom>
            <a:solidFill>
              <a:srgbClr val="403C38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7" name="Picture 22">
            <a:extLst>
              <a:ext uri="{FF2B5EF4-FFF2-40B4-BE49-F238E27FC236}">
                <a16:creationId xmlns:a16="http://schemas.microsoft.com/office/drawing/2014/main" id="{10AC86AC-5D56-5E4D-FC78-92CD06526B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310225" y="3496734"/>
            <a:ext cx="332101" cy="3260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405C5C-6857-45B1-8142-3B91B7D6D85C}"/>
              </a:ext>
            </a:extLst>
          </p:cNvPr>
          <p:cNvSpPr txBox="1"/>
          <p:nvPr/>
        </p:nvSpPr>
        <p:spPr>
          <a:xfrm>
            <a:off x="3823058" y="290806"/>
            <a:ext cx="4591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89" dirty="0">
                <a:solidFill>
                  <a:schemeClr val="bg1"/>
                </a:solidFill>
                <a:latin typeface="Palatino Linotype" panose="02040502050505030304" pitchFamily="18" charset="0"/>
              </a:rPr>
              <a:t>NỘI DUNG BÀI HỌC</a:t>
            </a:r>
            <a:endParaRPr lang="en-US" sz="2400" b="1" spc="89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E3972C-A665-9FF2-A30C-534D0B93654E}"/>
              </a:ext>
            </a:extLst>
          </p:cNvPr>
          <p:cNvSpPr txBox="1"/>
          <p:nvPr/>
        </p:nvSpPr>
        <p:spPr>
          <a:xfrm>
            <a:off x="2037712" y="4009887"/>
            <a:ext cx="3561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spc="89" dirty="0">
                <a:latin typeface="Palatino Linotype" panose="02040502050505030304" pitchFamily="18" charset="0"/>
              </a:rPr>
              <a:t>1. </a:t>
            </a:r>
            <a:r>
              <a:rPr lang="en-US" sz="2400" b="1" i="1" spc="89" dirty="0" err="1">
                <a:latin typeface="Palatino Linotype" panose="02040502050505030304" pitchFamily="18" charset="0"/>
              </a:rPr>
              <a:t>Tổng</a:t>
            </a:r>
            <a:r>
              <a:rPr lang="en-US" sz="2400" b="1" i="1" spc="89" dirty="0">
                <a:latin typeface="Palatino Linotype" panose="02040502050505030304" pitchFamily="18" charset="0"/>
              </a:rPr>
              <a:t> </a:t>
            </a:r>
            <a:r>
              <a:rPr lang="en-US" sz="2400" b="1" i="1" spc="89" dirty="0" err="1">
                <a:latin typeface="Palatino Linotype" panose="02040502050505030304" pitchFamily="18" charset="0"/>
              </a:rPr>
              <a:t>hai</a:t>
            </a:r>
            <a:r>
              <a:rPr lang="en-US" sz="2400" b="1" i="1" spc="89" dirty="0">
                <a:latin typeface="Palatino Linotype" panose="02040502050505030304" pitchFamily="18" charset="0"/>
              </a:rPr>
              <a:t> </a:t>
            </a:r>
            <a:r>
              <a:rPr lang="en-US" sz="2400" b="1" i="1" spc="89" dirty="0" err="1">
                <a:latin typeface="Palatino Linotype" panose="02040502050505030304" pitchFamily="18" charset="0"/>
              </a:rPr>
              <a:t>lập</a:t>
            </a:r>
            <a:r>
              <a:rPr lang="en-US" sz="2400" b="1" i="1" spc="89" dirty="0">
                <a:latin typeface="Palatino Linotype" panose="02040502050505030304" pitchFamily="18" charset="0"/>
              </a:rPr>
              <a:t> </a:t>
            </a:r>
            <a:r>
              <a:rPr lang="en-US" sz="2400" b="1" i="1" spc="89" dirty="0" err="1">
                <a:latin typeface="Palatino Linotype" panose="02040502050505030304" pitchFamily="18" charset="0"/>
              </a:rPr>
              <a:t>phương</a:t>
            </a:r>
            <a:endParaRPr lang="en-US" b="1" i="1" spc="89" dirty="0">
              <a:latin typeface="Palatino Linotype" panose="0204050205050503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50367F-75B0-4DA2-1364-100EBAB9E647}"/>
              </a:ext>
            </a:extLst>
          </p:cNvPr>
          <p:cNvSpPr txBox="1"/>
          <p:nvPr/>
        </p:nvSpPr>
        <p:spPr>
          <a:xfrm>
            <a:off x="8238211" y="1162664"/>
            <a:ext cx="319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TỔNG VÀ HIỆU HAI </a:t>
            </a:r>
            <a:r>
              <a:rPr lang="vi-VN" sz="1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LẬP PHƯƠNG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F07781-D862-9EB5-D18E-F5A250EAA8E3}"/>
              </a:ext>
            </a:extLst>
          </p:cNvPr>
          <p:cNvSpPr txBox="1"/>
          <p:nvPr/>
        </p:nvSpPr>
        <p:spPr>
          <a:xfrm>
            <a:off x="6875471" y="4009887"/>
            <a:ext cx="3526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spc="89" dirty="0">
                <a:latin typeface="Palatino Linotype" panose="02040502050505030304" pitchFamily="18" charset="0"/>
              </a:rPr>
              <a:t>2. </a:t>
            </a:r>
            <a:r>
              <a:rPr lang="en-US" sz="2400" b="1" i="1" spc="89" dirty="0" err="1">
                <a:latin typeface="Palatino Linotype" panose="02040502050505030304" pitchFamily="18" charset="0"/>
              </a:rPr>
              <a:t>Hiệu</a:t>
            </a:r>
            <a:r>
              <a:rPr lang="en-US" sz="2400" b="1" i="1" spc="89" dirty="0">
                <a:latin typeface="Palatino Linotype" panose="02040502050505030304" pitchFamily="18" charset="0"/>
              </a:rPr>
              <a:t> </a:t>
            </a:r>
            <a:r>
              <a:rPr lang="en-US" sz="2400" b="1" i="1" spc="89" dirty="0" err="1">
                <a:latin typeface="Palatino Linotype" panose="02040502050505030304" pitchFamily="18" charset="0"/>
              </a:rPr>
              <a:t>hai</a:t>
            </a:r>
            <a:r>
              <a:rPr lang="en-US" sz="2400" b="1" i="1" spc="89" dirty="0">
                <a:latin typeface="Palatino Linotype" panose="02040502050505030304" pitchFamily="18" charset="0"/>
              </a:rPr>
              <a:t> </a:t>
            </a:r>
            <a:r>
              <a:rPr lang="en-US" sz="2400" b="1" i="1" spc="89" dirty="0" err="1">
                <a:latin typeface="Palatino Linotype" panose="02040502050505030304" pitchFamily="18" charset="0"/>
              </a:rPr>
              <a:t>lập</a:t>
            </a:r>
            <a:r>
              <a:rPr lang="en-US" sz="2400" b="1" i="1" spc="89" dirty="0">
                <a:latin typeface="Palatino Linotype" panose="02040502050505030304" pitchFamily="18" charset="0"/>
              </a:rPr>
              <a:t> </a:t>
            </a:r>
            <a:r>
              <a:rPr lang="en-US" sz="2400" b="1" i="1" spc="89" dirty="0" err="1">
                <a:latin typeface="Palatino Linotype" panose="02040502050505030304" pitchFamily="18" charset="0"/>
              </a:rPr>
              <a:t>phương</a:t>
            </a:r>
            <a:endParaRPr lang="en-US" b="1" i="1" spc="89" dirty="0">
              <a:latin typeface="Palatino Linotype" panose="0204050205050503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6B0DD8EF-CA50-29F4-D503-BF6D806539A6}"/>
              </a:ext>
            </a:extLst>
          </p:cNvPr>
          <p:cNvGrpSpPr/>
          <p:nvPr/>
        </p:nvGrpSpPr>
        <p:grpSpPr>
          <a:xfrm>
            <a:off x="1248672" y="555198"/>
            <a:ext cx="9845725" cy="587801"/>
            <a:chOff x="0" y="-585782"/>
            <a:chExt cx="56765814" cy="3388983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30FC3283-37B8-EC54-7546-DB178C943FC1}"/>
                </a:ext>
              </a:extLst>
            </p:cNvPr>
            <p:cNvSpPr/>
            <p:nvPr/>
          </p:nvSpPr>
          <p:spPr>
            <a:xfrm>
              <a:off x="0" y="-585782"/>
              <a:ext cx="56765814" cy="3388983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364EA2">
                <a:alpha val="95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8">
            <a:extLst>
              <a:ext uri="{FF2B5EF4-FFF2-40B4-BE49-F238E27FC236}">
                <a16:creationId xmlns:a16="http://schemas.microsoft.com/office/drawing/2014/main" id="{EBDBFF36-C3B1-8969-088D-83A5B3D1C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3500" y="-50801"/>
            <a:ext cx="1312172" cy="12572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D306D7-D707-9927-7E2C-20AFCE26EA16}"/>
              </a:ext>
            </a:extLst>
          </p:cNvPr>
          <p:cNvSpPr txBox="1"/>
          <p:nvPr/>
        </p:nvSpPr>
        <p:spPr>
          <a:xfrm>
            <a:off x="1560157" y="1546059"/>
            <a:ext cx="8114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#9Slide03 Cabin" panose="00000500000000000000" pitchFamily="2" charset="0"/>
              </a:rPr>
              <a:t>Với</a:t>
            </a:r>
            <a:r>
              <a:rPr lang="en-US" sz="2400" dirty="0"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</a:rPr>
              <a:t>hai</a:t>
            </a:r>
            <a:r>
              <a:rPr lang="en-US" sz="2400" dirty="0"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</a:rPr>
              <a:t>số</a:t>
            </a:r>
            <a:r>
              <a:rPr lang="en-US" sz="2400" dirty="0">
                <a:latin typeface="#9Slide03 Cabin" panose="00000500000000000000" pitchFamily="2" charset="0"/>
              </a:rPr>
              <a:t> a, b </a:t>
            </a:r>
            <a:r>
              <a:rPr lang="en-US" sz="2400" dirty="0" err="1">
                <a:latin typeface="#9Slide03 Cabin" panose="00000500000000000000" pitchFamily="2" charset="0"/>
              </a:rPr>
              <a:t>bất</a:t>
            </a:r>
            <a:r>
              <a:rPr lang="en-US" sz="2400" dirty="0"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</a:rPr>
              <a:t>kì</a:t>
            </a:r>
            <a:r>
              <a:rPr lang="en-US" sz="2400" dirty="0">
                <a:latin typeface="#9Slide03 Cabin" panose="00000500000000000000" pitchFamily="2" charset="0"/>
              </a:rPr>
              <a:t>, </a:t>
            </a:r>
            <a:r>
              <a:rPr lang="en-US" sz="2400" dirty="0" err="1">
                <a:latin typeface="#9Slide03 Cabin" panose="00000500000000000000" pitchFamily="2" charset="0"/>
              </a:rPr>
              <a:t>thực</a:t>
            </a:r>
            <a:r>
              <a:rPr lang="en-US" sz="2400" dirty="0"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</a:rPr>
              <a:t>hiện</a:t>
            </a:r>
            <a:r>
              <a:rPr lang="en-US" sz="2400" dirty="0"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</a:rPr>
              <a:t>phép</a:t>
            </a:r>
            <a:r>
              <a:rPr lang="en-US" sz="2400" dirty="0"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</a:rPr>
              <a:t>nhân</a:t>
            </a:r>
            <a:r>
              <a:rPr lang="en-US" sz="2400" dirty="0">
                <a:latin typeface="#9Slide03 Cabin" panose="00000500000000000000" pitchFamily="2" charset="0"/>
              </a:rPr>
              <a:t> (a + b).(a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 – ab + b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).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8F49890-E9F0-02FD-79A2-C4C9AED60FCA}"/>
              </a:ext>
            </a:extLst>
          </p:cNvPr>
          <p:cNvSpPr/>
          <p:nvPr/>
        </p:nvSpPr>
        <p:spPr>
          <a:xfrm>
            <a:off x="361950" y="5271985"/>
            <a:ext cx="11553825" cy="9249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#9Slide03 Cabin" panose="00000500000000000000" pitchFamily="2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AE300CD-F605-FF23-F7D3-DC56BB154B8D}"/>
              </a:ext>
            </a:extLst>
          </p:cNvPr>
          <p:cNvSpPr/>
          <p:nvPr/>
        </p:nvSpPr>
        <p:spPr>
          <a:xfrm>
            <a:off x="886805" y="4978084"/>
            <a:ext cx="1369037" cy="5878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#9Slide03 Cabin" panose="000005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D26BB7-A679-5217-4A8F-C6845566D200}"/>
              </a:ext>
            </a:extLst>
          </p:cNvPr>
          <p:cNvSpPr txBox="1"/>
          <p:nvPr/>
        </p:nvSpPr>
        <p:spPr>
          <a:xfrm>
            <a:off x="891366" y="5024756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Nhận</a:t>
            </a:r>
            <a:r>
              <a:rPr lang="en-US" sz="2400" b="1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xét</a:t>
            </a:r>
            <a:endParaRPr lang="en-US" sz="2400" b="1" dirty="0">
              <a:solidFill>
                <a:srgbClr val="002060"/>
              </a:solidFill>
              <a:latin typeface="#9Slide03 Cabin" panose="00000500000000000000" pitchFamily="2" charset="0"/>
            </a:endParaRPr>
          </a:p>
        </p:txBody>
      </p:sp>
      <p:pic>
        <p:nvPicPr>
          <p:cNvPr id="48" name="Picture 8">
            <a:extLst>
              <a:ext uri="{FF2B5EF4-FFF2-40B4-BE49-F238E27FC236}">
                <a16:creationId xmlns:a16="http://schemas.microsoft.com/office/drawing/2014/main" id="{D82160CC-1EB8-5A0C-37C7-1501BDA7AC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1" y="5872338"/>
            <a:ext cx="1248672" cy="10102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9916B1-F50D-4CAF-8828-1C9616CA896F}"/>
              </a:ext>
            </a:extLst>
          </p:cNvPr>
          <p:cNvSpPr txBox="1"/>
          <p:nvPr/>
        </p:nvSpPr>
        <p:spPr>
          <a:xfrm>
            <a:off x="1338996" y="620595"/>
            <a:ext cx="464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89" dirty="0">
                <a:solidFill>
                  <a:schemeClr val="bg1"/>
                </a:solidFill>
                <a:latin typeface="Palatino Linotype" panose="02040502050505030304" pitchFamily="18" charset="0"/>
              </a:rPr>
              <a:t>1. TỔNG HAI LẬP PHƯƠNG</a:t>
            </a:r>
            <a:endParaRPr lang="en-US" b="1" spc="89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E4671E3-A171-1826-9464-E6686D2492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38996" y="1682261"/>
            <a:ext cx="234608" cy="2124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883114-959B-59BF-846B-C5C042BD4CAE}"/>
              </a:ext>
            </a:extLst>
          </p:cNvPr>
          <p:cNvSpPr txBox="1"/>
          <p:nvPr/>
        </p:nvSpPr>
        <p:spPr>
          <a:xfrm>
            <a:off x="3009272" y="2406250"/>
            <a:ext cx="6665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(a + b).(a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 –  ab + b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) = a</a:t>
            </a:r>
            <a:r>
              <a:rPr lang="en-US" sz="2400" baseline="30000" dirty="0">
                <a:latin typeface="#9Slide03 Cabin" panose="00000500000000000000" pitchFamily="2" charset="0"/>
              </a:rPr>
              <a:t>3 </a:t>
            </a:r>
            <a:r>
              <a:rPr lang="en-US" sz="2400" dirty="0">
                <a:latin typeface="#9Slide03 Cabin" panose="00000500000000000000" pitchFamily="2" charset="0"/>
              </a:rPr>
              <a:t> - a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b</a:t>
            </a:r>
            <a:r>
              <a:rPr lang="en-US" sz="2400" baseline="30000" dirty="0">
                <a:latin typeface="#9Slide03 Cabin" panose="00000500000000000000" pitchFamily="2" charset="0"/>
              </a:rPr>
              <a:t> </a:t>
            </a:r>
            <a:r>
              <a:rPr lang="en-US" sz="2400" dirty="0">
                <a:latin typeface="#9Slide03 Cabin" panose="00000500000000000000" pitchFamily="2" charset="0"/>
              </a:rPr>
              <a:t>+ ab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 + a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b – ab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 + b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endParaRPr lang="en-US" sz="2400" dirty="0">
              <a:latin typeface="#9Slide03 Cabin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E884F2-398E-D608-70D2-6DF94059F686}"/>
              </a:ext>
            </a:extLst>
          </p:cNvPr>
          <p:cNvSpPr txBox="1"/>
          <p:nvPr/>
        </p:nvSpPr>
        <p:spPr>
          <a:xfrm>
            <a:off x="4692696" y="5565885"/>
            <a:ext cx="3682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+ b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= (a + b)(a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– ab + b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80BB9-5F3D-1767-72C9-E5BC8A5B0950}"/>
              </a:ext>
            </a:extLst>
          </p:cNvPr>
          <p:cNvSpPr txBox="1"/>
          <p:nvPr/>
        </p:nvSpPr>
        <p:spPr>
          <a:xfrm>
            <a:off x="5607993" y="2960651"/>
            <a:ext cx="4552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= a</a:t>
            </a:r>
            <a:r>
              <a:rPr lang="en-US" sz="2400" baseline="30000" dirty="0">
                <a:latin typeface="#9Slide03 Cabin" panose="00000500000000000000" pitchFamily="2" charset="0"/>
              </a:rPr>
              <a:t>3 </a:t>
            </a:r>
            <a:r>
              <a:rPr lang="en-US" sz="2400" dirty="0">
                <a:latin typeface="#9Slide03 Cabin" panose="00000500000000000000" pitchFamily="2" charset="0"/>
              </a:rPr>
              <a:t> + (-a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b + a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b)</a:t>
            </a:r>
            <a:r>
              <a:rPr lang="en-US" sz="2400" baseline="30000" dirty="0">
                <a:latin typeface="#9Slide03 Cabin" panose="00000500000000000000" pitchFamily="2" charset="0"/>
              </a:rPr>
              <a:t> </a:t>
            </a:r>
            <a:r>
              <a:rPr lang="en-US" sz="2400" dirty="0">
                <a:latin typeface="#9Slide03 Cabin" panose="00000500000000000000" pitchFamily="2" charset="0"/>
              </a:rPr>
              <a:t>+ (ab</a:t>
            </a:r>
            <a:r>
              <a:rPr lang="en-US" sz="2400" baseline="30000" dirty="0">
                <a:latin typeface="#9Slide03 Cabin" panose="00000500000000000000" pitchFamily="2" charset="0"/>
              </a:rPr>
              <a:t>2 </a:t>
            </a:r>
            <a:r>
              <a:rPr lang="en-US" sz="2400" dirty="0">
                <a:latin typeface="#9Slide03 Cabin" panose="00000500000000000000" pitchFamily="2" charset="0"/>
              </a:rPr>
              <a:t>– ab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) + b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endParaRPr lang="en-US" sz="2400" dirty="0">
              <a:latin typeface="#9Slide03 Cabin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4167A9-2797-32C1-25C7-50C550BBA2B2}"/>
              </a:ext>
            </a:extLst>
          </p:cNvPr>
          <p:cNvSpPr txBox="1"/>
          <p:nvPr/>
        </p:nvSpPr>
        <p:spPr>
          <a:xfrm>
            <a:off x="5617518" y="3561917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= a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+ b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endParaRPr lang="en-US" sz="2400" dirty="0">
              <a:latin typeface="#9Slide03 Cabin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A93297-F339-3624-C531-7D3C95B44587}"/>
              </a:ext>
            </a:extLst>
          </p:cNvPr>
          <p:cNvSpPr txBox="1"/>
          <p:nvPr/>
        </p:nvSpPr>
        <p:spPr>
          <a:xfrm>
            <a:off x="8916636" y="131248"/>
            <a:ext cx="319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TỔNG VÀ HIỆU HAI </a:t>
            </a:r>
            <a:r>
              <a:rPr lang="vi-VN" sz="1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LẬP PHƯƠNG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879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3" grpId="0" animBg="1"/>
      <p:bldP spid="45" grpId="0" animBg="1"/>
      <p:bldP spid="44" grpId="0"/>
      <p:bldP spid="6" grpId="0"/>
      <p:bldP spid="10" grpId="0"/>
      <p:bldP spid="20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6B0DD8EF-CA50-29F4-D503-BF6D806539A6}"/>
              </a:ext>
            </a:extLst>
          </p:cNvPr>
          <p:cNvGrpSpPr/>
          <p:nvPr/>
        </p:nvGrpSpPr>
        <p:grpSpPr>
          <a:xfrm>
            <a:off x="1248672" y="555198"/>
            <a:ext cx="9845725" cy="587801"/>
            <a:chOff x="0" y="-585782"/>
            <a:chExt cx="56765814" cy="3388983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30FC3283-37B8-EC54-7546-DB178C943FC1}"/>
                </a:ext>
              </a:extLst>
            </p:cNvPr>
            <p:cNvSpPr/>
            <p:nvPr/>
          </p:nvSpPr>
          <p:spPr>
            <a:xfrm>
              <a:off x="0" y="-585782"/>
              <a:ext cx="56765814" cy="3388983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364EA2">
                <a:alpha val="95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8">
            <a:extLst>
              <a:ext uri="{FF2B5EF4-FFF2-40B4-BE49-F238E27FC236}">
                <a16:creationId xmlns:a16="http://schemas.microsoft.com/office/drawing/2014/main" id="{EBDBFF36-C3B1-8969-088D-83A5B3D1C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3500" y="-50801"/>
            <a:ext cx="1312172" cy="12572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4E40FE-0C92-9168-1ADB-4635FB70C9FD}"/>
              </a:ext>
            </a:extLst>
          </p:cNvPr>
          <p:cNvSpPr/>
          <p:nvPr/>
        </p:nvSpPr>
        <p:spPr>
          <a:xfrm>
            <a:off x="361950" y="2014435"/>
            <a:ext cx="11553825" cy="136811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#9Slide03 Cabin" panose="000005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2D3903F-B5E3-8B9C-AF39-F186162D5085}"/>
              </a:ext>
            </a:extLst>
          </p:cNvPr>
          <p:cNvSpPr/>
          <p:nvPr/>
        </p:nvSpPr>
        <p:spPr>
          <a:xfrm>
            <a:off x="893155" y="1711009"/>
            <a:ext cx="1470413" cy="5878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C61812-78AD-70CC-7B74-0F6776579505}"/>
              </a:ext>
            </a:extLst>
          </p:cNvPr>
          <p:cNvSpPr txBox="1"/>
          <p:nvPr/>
        </p:nvSpPr>
        <p:spPr>
          <a:xfrm>
            <a:off x="1128886" y="1750583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Kết</a:t>
            </a:r>
            <a:r>
              <a:rPr lang="en-US" sz="2400" b="1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luận</a:t>
            </a:r>
            <a:endParaRPr lang="en-US" sz="2400" b="1" dirty="0">
              <a:solidFill>
                <a:srgbClr val="002060"/>
              </a:solidFill>
              <a:latin typeface="#9Slide03 Cabin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3B451A-B605-A8C5-BA27-A7F7B91F93E1}"/>
              </a:ext>
            </a:extLst>
          </p:cNvPr>
          <p:cNvSpPr txBox="1"/>
          <p:nvPr/>
        </p:nvSpPr>
        <p:spPr>
          <a:xfrm>
            <a:off x="1132711" y="2263968"/>
            <a:ext cx="4737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A, B 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tùy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ý, ta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có</a:t>
            </a:r>
            <a:endParaRPr lang="en-US" sz="2400" dirty="0">
              <a:solidFill>
                <a:srgbClr val="002060"/>
              </a:solidFill>
              <a:latin typeface="#9Slide03 Cabin" panose="00000500000000000000" pitchFamily="2" charset="0"/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3AB1355F-F000-2111-D78F-6ACC545487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179399" y="6038714"/>
            <a:ext cx="1012601" cy="81928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9F368B6-DBB2-223C-60D8-056432F813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7889" y="1887248"/>
            <a:ext cx="238986" cy="21243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7DC2CA7-190A-2F74-A98F-F9820EEA51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4380" y="4132903"/>
            <a:ext cx="185878" cy="2124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C8A705A-8FAF-2544-1DC2-2A225C93D16B}"/>
              </a:ext>
            </a:extLst>
          </p:cNvPr>
          <p:cNvSpPr txBox="1"/>
          <p:nvPr/>
        </p:nvSpPr>
        <p:spPr>
          <a:xfrm>
            <a:off x="1074886" y="4004962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#9Slide03 Cabin" panose="00000500000000000000" pitchFamily="2" charset="0"/>
              </a:rPr>
              <a:t>Ví dụ 1.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9BC212-081B-C131-3CDD-F30E17C69CCA}"/>
              </a:ext>
            </a:extLst>
          </p:cNvPr>
          <p:cNvSpPr txBox="1"/>
          <p:nvPr/>
        </p:nvSpPr>
        <p:spPr>
          <a:xfrm>
            <a:off x="2053634" y="4004251"/>
            <a:ext cx="468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đa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012590-FD31-8F6F-A8C9-BEF1AC07CEFD}"/>
              </a:ext>
            </a:extLst>
          </p:cNvPr>
          <p:cNvSpPr txBox="1"/>
          <p:nvPr/>
        </p:nvSpPr>
        <p:spPr>
          <a:xfrm>
            <a:off x="3634103" y="4760901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x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+ 8  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26E975-11D5-8773-D6A3-B54DD2357F3C}"/>
              </a:ext>
            </a:extLst>
          </p:cNvPr>
          <p:cNvSpPr txBox="1"/>
          <p:nvPr/>
        </p:nvSpPr>
        <p:spPr>
          <a:xfrm>
            <a:off x="3620156" y="5462188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8x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+ y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 =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CC9353-7D18-C446-0DE1-10969D77055E}"/>
              </a:ext>
            </a:extLst>
          </p:cNvPr>
          <p:cNvSpPr/>
          <p:nvPr/>
        </p:nvSpPr>
        <p:spPr>
          <a:xfrm>
            <a:off x="4696515" y="2810595"/>
            <a:ext cx="206763" cy="479524"/>
          </a:xfrm>
          <a:prstGeom prst="rect">
            <a:avLst/>
          </a:prstGeom>
          <a:solidFill>
            <a:srgbClr val="00B05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943407-3082-A778-E465-DCCD5CF3F344}"/>
              </a:ext>
            </a:extLst>
          </p:cNvPr>
          <p:cNvSpPr/>
          <p:nvPr/>
        </p:nvSpPr>
        <p:spPr>
          <a:xfrm>
            <a:off x="5265348" y="2816173"/>
            <a:ext cx="206763" cy="479524"/>
          </a:xfrm>
          <a:prstGeom prst="rect">
            <a:avLst/>
          </a:prstGeom>
          <a:solidFill>
            <a:srgbClr val="00B0F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327D28-7890-5443-9CD2-B7CDAFA2B39B}"/>
              </a:ext>
            </a:extLst>
          </p:cNvPr>
          <p:cNvSpPr txBox="1"/>
          <p:nvPr/>
        </p:nvSpPr>
        <p:spPr>
          <a:xfrm>
            <a:off x="4747770" y="4760901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x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+ 2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FD6025-7E43-3AAC-A422-4E262ABB96B6}"/>
              </a:ext>
            </a:extLst>
          </p:cNvPr>
          <p:cNvSpPr txBox="1"/>
          <p:nvPr/>
        </p:nvSpPr>
        <p:spPr>
          <a:xfrm>
            <a:off x="5946185" y="4760901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(x + 2)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1C8036-003E-A98E-6745-37916E72AFFF}"/>
              </a:ext>
            </a:extLst>
          </p:cNvPr>
          <p:cNvSpPr txBox="1"/>
          <p:nvPr/>
        </p:nvSpPr>
        <p:spPr>
          <a:xfrm>
            <a:off x="6701997" y="4760901"/>
            <a:ext cx="185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(x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 – x.2 + 2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84950D-C53F-F219-A9B4-5BD0F2B39EE5}"/>
              </a:ext>
            </a:extLst>
          </p:cNvPr>
          <p:cNvSpPr txBox="1"/>
          <p:nvPr/>
        </p:nvSpPr>
        <p:spPr>
          <a:xfrm>
            <a:off x="5062501" y="5462188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(2x)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+ y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59D799-BF6B-5DEE-4930-5E6F68325A01}"/>
              </a:ext>
            </a:extLst>
          </p:cNvPr>
          <p:cNvSpPr txBox="1"/>
          <p:nvPr/>
        </p:nvSpPr>
        <p:spPr>
          <a:xfrm>
            <a:off x="4751011" y="5867689"/>
            <a:ext cx="1311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= (2x + y)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1FA12D-2D9C-FCD2-DEBE-4938C4FF0C52}"/>
              </a:ext>
            </a:extLst>
          </p:cNvPr>
          <p:cNvSpPr txBox="1"/>
          <p:nvPr/>
        </p:nvSpPr>
        <p:spPr>
          <a:xfrm>
            <a:off x="5867369" y="5893962"/>
            <a:ext cx="2343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[(2x)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 – 2x.y + y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E884F2-398E-D608-70D2-6DF94059F686}"/>
              </a:ext>
            </a:extLst>
          </p:cNvPr>
          <p:cNvSpPr txBox="1"/>
          <p:nvPr/>
        </p:nvSpPr>
        <p:spPr>
          <a:xfrm>
            <a:off x="4612638" y="2814886"/>
            <a:ext cx="3900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+ B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= (A + B)(A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– AB + B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3557F5-4404-E6C4-0B6C-30730AA44177}"/>
              </a:ext>
            </a:extLst>
          </p:cNvPr>
          <p:cNvSpPr txBox="1"/>
          <p:nvPr/>
        </p:nvSpPr>
        <p:spPr>
          <a:xfrm>
            <a:off x="8916636" y="131248"/>
            <a:ext cx="319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TỔNG VÀ HIỆU HAI </a:t>
            </a:r>
            <a:r>
              <a:rPr lang="vi-VN" sz="1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LẬP PHƯƠNG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CEE99-909D-A63B-AD67-BFEF57345819}"/>
              </a:ext>
            </a:extLst>
          </p:cNvPr>
          <p:cNvSpPr txBox="1"/>
          <p:nvPr/>
        </p:nvSpPr>
        <p:spPr>
          <a:xfrm>
            <a:off x="1342271" y="622641"/>
            <a:ext cx="464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89" dirty="0">
                <a:solidFill>
                  <a:schemeClr val="bg1"/>
                </a:solidFill>
                <a:latin typeface="Palatino Linotype" panose="02040502050505030304" pitchFamily="18" charset="0"/>
              </a:rPr>
              <a:t>1. TỔNG HAI LẬP PHƯƠNG</a:t>
            </a:r>
            <a:endParaRPr lang="en-US" b="1" spc="89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229F5E-11FF-7D6B-384D-43EC504E0159}"/>
              </a:ext>
            </a:extLst>
          </p:cNvPr>
          <p:cNvSpPr txBox="1"/>
          <p:nvPr/>
        </p:nvSpPr>
        <p:spPr>
          <a:xfrm>
            <a:off x="4751011" y="6314052"/>
            <a:ext cx="1311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= (2x + 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1A1458-D8D7-27F1-DDE2-8FADADF6002D}"/>
              </a:ext>
            </a:extLst>
          </p:cNvPr>
          <p:cNvSpPr txBox="1"/>
          <p:nvPr/>
        </p:nvSpPr>
        <p:spPr>
          <a:xfrm>
            <a:off x="5845758" y="6327463"/>
            <a:ext cx="209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(4x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 – 2xy + y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63A9B6-EC58-936D-486F-115871D489A8}"/>
              </a:ext>
            </a:extLst>
          </p:cNvPr>
          <p:cNvSpPr txBox="1"/>
          <p:nvPr/>
        </p:nvSpPr>
        <p:spPr>
          <a:xfrm>
            <a:off x="8412547" y="4757908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= (x + 2)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E7F855-74ED-E81F-CD62-CC0A3BA1A059}"/>
              </a:ext>
            </a:extLst>
          </p:cNvPr>
          <p:cNvSpPr txBox="1"/>
          <p:nvPr/>
        </p:nvSpPr>
        <p:spPr>
          <a:xfrm>
            <a:off x="9354892" y="4757908"/>
            <a:ext cx="168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(x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 – 2x + 4)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1349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8" grpId="0"/>
      <p:bldP spid="19" grpId="0"/>
      <p:bldP spid="29" grpId="0"/>
      <p:bldP spid="30" grpId="0"/>
      <p:bldP spid="9" grpId="0" animBg="1"/>
      <p:bldP spid="10" grpId="0" animBg="1"/>
      <p:bldP spid="11" grpId="0"/>
      <p:bldP spid="16" grpId="0"/>
      <p:bldP spid="22" grpId="0"/>
      <p:bldP spid="23" grpId="0"/>
      <p:bldP spid="24" grpId="0"/>
      <p:bldP spid="26" grpId="0"/>
      <p:bldP spid="20" grpId="0"/>
      <p:bldP spid="6" grpId="0"/>
      <p:bldP spid="8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>
            <a:extLst>
              <a:ext uri="{FF2B5EF4-FFF2-40B4-BE49-F238E27FC236}">
                <a16:creationId xmlns:a16="http://schemas.microsoft.com/office/drawing/2014/main" id="{3AB1355F-F000-2111-D78F-6ACC54548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79399" y="6038714"/>
            <a:ext cx="1012601" cy="81928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D4A4378-8859-6F60-38FF-13BEFD45A0C0}"/>
              </a:ext>
            </a:extLst>
          </p:cNvPr>
          <p:cNvSpPr txBox="1"/>
          <p:nvPr/>
        </p:nvSpPr>
        <p:spPr>
          <a:xfrm>
            <a:off x="2104297" y="3834817"/>
            <a:ext cx="3531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Rút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gọn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: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416E082B-3EAF-B296-EB36-88A95F27D6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4380" y="3962696"/>
            <a:ext cx="234608" cy="21243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585B7DF-28E2-E085-7B98-1044F41B74E5}"/>
              </a:ext>
            </a:extLst>
          </p:cNvPr>
          <p:cNvSpPr txBox="1"/>
          <p:nvPr/>
        </p:nvSpPr>
        <p:spPr>
          <a:xfrm>
            <a:off x="1709493" y="4572395"/>
            <a:ext cx="3036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(x + 3)(x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 – 3x + 9) – x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endParaRPr lang="en-US" sz="2400" dirty="0">
              <a:latin typeface="#9Slide03 Cabin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56B5FC-5541-EA68-533B-5D5DB74ACBD3}"/>
              </a:ext>
            </a:extLst>
          </p:cNvPr>
          <p:cNvSpPr txBox="1"/>
          <p:nvPr/>
        </p:nvSpPr>
        <p:spPr>
          <a:xfrm>
            <a:off x="1376621" y="5849987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=  27.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88A45F-4BAE-B9E1-F2C0-F803DA5CAD4B}"/>
              </a:ext>
            </a:extLst>
          </p:cNvPr>
          <p:cNvSpPr txBox="1"/>
          <p:nvPr/>
        </p:nvSpPr>
        <p:spPr>
          <a:xfrm>
            <a:off x="6705513" y="4572396"/>
            <a:ext cx="4517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(3x + y)(9x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 – 3xy + y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) – y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– 26x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endParaRPr lang="en-US" sz="2400" dirty="0">
              <a:latin typeface="#9Slide03 Cabin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2AFBB1-6C38-E04B-1BE8-FB231E00A769}"/>
              </a:ext>
            </a:extLst>
          </p:cNvPr>
          <p:cNvSpPr txBox="1"/>
          <p:nvPr/>
        </p:nvSpPr>
        <p:spPr>
          <a:xfrm>
            <a:off x="6424987" y="5092792"/>
            <a:ext cx="5078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=  (3x + y) [(3x)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baseline="-25000" dirty="0">
                <a:latin typeface="#9Slide03 Cabin" panose="00000500000000000000" pitchFamily="2" charset="0"/>
              </a:rPr>
              <a:t> </a:t>
            </a:r>
            <a:r>
              <a:rPr lang="en-US" sz="2400" dirty="0">
                <a:latin typeface="#9Slide03 Cabin" panose="00000500000000000000" pitchFamily="2" charset="0"/>
              </a:rPr>
              <a:t>– 3xy + y</a:t>
            </a:r>
            <a:r>
              <a:rPr lang="en-US" sz="2400" baseline="30000" dirty="0">
                <a:latin typeface="#9Slide03 Cabin" panose="00000500000000000000" pitchFamily="2" charset="0"/>
              </a:rPr>
              <a:t>2 </a:t>
            </a:r>
            <a:r>
              <a:rPr lang="en-US" sz="2400" dirty="0">
                <a:latin typeface="#9Slide03 Cabin" panose="00000500000000000000" pitchFamily="2" charset="0"/>
              </a:rPr>
              <a:t>] – y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– 26x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endParaRPr lang="en-US" sz="2400" dirty="0">
              <a:latin typeface="#9Slide03 Cabin" panose="000005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6BB4E8-FFEA-219F-725B-4A12E3F49A81}"/>
              </a:ext>
            </a:extLst>
          </p:cNvPr>
          <p:cNvSpPr txBox="1"/>
          <p:nvPr/>
        </p:nvSpPr>
        <p:spPr>
          <a:xfrm>
            <a:off x="6424987" y="5613188"/>
            <a:ext cx="3082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=  (3x)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+ y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– y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– 26x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endParaRPr lang="en-US" sz="2400" dirty="0">
              <a:latin typeface="#9Slide03 Cabin" panose="000005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A028410-0AC8-1EFF-84F5-470CD7D7F809}"/>
              </a:ext>
            </a:extLst>
          </p:cNvPr>
          <p:cNvSpPr txBox="1"/>
          <p:nvPr/>
        </p:nvSpPr>
        <p:spPr>
          <a:xfrm>
            <a:off x="6424987" y="6133584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=  x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endParaRPr lang="en-US" sz="2400" dirty="0">
              <a:latin typeface="#9Slide03 Cabin" panose="00000500000000000000" pitchFamily="2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63AB14EA-8586-D893-7C2F-78905728B564}"/>
              </a:ext>
            </a:extLst>
          </p:cNvPr>
          <p:cNvGrpSpPr/>
          <p:nvPr/>
        </p:nvGrpSpPr>
        <p:grpSpPr>
          <a:xfrm>
            <a:off x="1248672" y="555198"/>
            <a:ext cx="9845725" cy="587801"/>
            <a:chOff x="0" y="-585782"/>
            <a:chExt cx="56765814" cy="3388983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E56D73A-84FF-647A-27C1-963DAF72E222}"/>
                </a:ext>
              </a:extLst>
            </p:cNvPr>
            <p:cNvSpPr/>
            <p:nvPr/>
          </p:nvSpPr>
          <p:spPr>
            <a:xfrm>
              <a:off x="0" y="-585782"/>
              <a:ext cx="56765814" cy="3388983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364EA2">
                <a:alpha val="95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E3C212F-B073-4223-DC6B-09FADCAF9C95}"/>
              </a:ext>
            </a:extLst>
          </p:cNvPr>
          <p:cNvSpPr/>
          <p:nvPr/>
        </p:nvSpPr>
        <p:spPr>
          <a:xfrm>
            <a:off x="361950" y="2014435"/>
            <a:ext cx="11553825" cy="136811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#9Slide03 Cabin" panose="000005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57E3D4-538B-A984-079E-6C99CE7BE4AC}"/>
              </a:ext>
            </a:extLst>
          </p:cNvPr>
          <p:cNvSpPr/>
          <p:nvPr/>
        </p:nvSpPr>
        <p:spPr>
          <a:xfrm>
            <a:off x="893155" y="1711009"/>
            <a:ext cx="1470413" cy="5878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22A894-9E95-C1DB-0E27-8BE168774F6A}"/>
              </a:ext>
            </a:extLst>
          </p:cNvPr>
          <p:cNvSpPr txBox="1"/>
          <p:nvPr/>
        </p:nvSpPr>
        <p:spPr>
          <a:xfrm>
            <a:off x="1128886" y="1750583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Kết</a:t>
            </a:r>
            <a:r>
              <a:rPr lang="en-US" sz="2400" b="1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luận</a:t>
            </a:r>
            <a:endParaRPr lang="en-US" sz="2400" b="1" dirty="0">
              <a:solidFill>
                <a:srgbClr val="002060"/>
              </a:solidFill>
              <a:latin typeface="#9Slide03 Cabin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FEBA45-41D6-9E24-EA14-37D4F66EB543}"/>
              </a:ext>
            </a:extLst>
          </p:cNvPr>
          <p:cNvSpPr txBox="1"/>
          <p:nvPr/>
        </p:nvSpPr>
        <p:spPr>
          <a:xfrm>
            <a:off x="1132711" y="2263968"/>
            <a:ext cx="4737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A, B 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tùy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ý, ta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có</a:t>
            </a:r>
            <a:endParaRPr lang="en-US" sz="2400" dirty="0">
              <a:solidFill>
                <a:srgbClr val="002060"/>
              </a:solidFill>
              <a:latin typeface="#9Slide03 Cabin" panose="00000500000000000000" pitchFamily="2" charset="0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1F8207F4-6341-2E40-D150-4340754C26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7889" y="1887248"/>
            <a:ext cx="238986" cy="21243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9C16FDB-FADA-06C7-EAEE-F885C81E6900}"/>
              </a:ext>
            </a:extLst>
          </p:cNvPr>
          <p:cNvSpPr/>
          <p:nvPr/>
        </p:nvSpPr>
        <p:spPr>
          <a:xfrm>
            <a:off x="4696515" y="2810595"/>
            <a:ext cx="206763" cy="479524"/>
          </a:xfrm>
          <a:prstGeom prst="rect">
            <a:avLst/>
          </a:prstGeom>
          <a:solidFill>
            <a:srgbClr val="00B05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ECBA0C-945D-2BE1-F20D-61D5C42A8D7D}"/>
              </a:ext>
            </a:extLst>
          </p:cNvPr>
          <p:cNvSpPr/>
          <p:nvPr/>
        </p:nvSpPr>
        <p:spPr>
          <a:xfrm>
            <a:off x="5265348" y="2816173"/>
            <a:ext cx="206763" cy="479524"/>
          </a:xfrm>
          <a:prstGeom prst="rect">
            <a:avLst/>
          </a:prstGeom>
          <a:solidFill>
            <a:srgbClr val="00B0F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07B98F-8D47-293A-CCBF-39300B2BA0CF}"/>
              </a:ext>
            </a:extLst>
          </p:cNvPr>
          <p:cNvSpPr txBox="1"/>
          <p:nvPr/>
        </p:nvSpPr>
        <p:spPr>
          <a:xfrm>
            <a:off x="4612638" y="2814886"/>
            <a:ext cx="3900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+ B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= (A + B)(A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– AB + B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50C6258-6ABF-1FA5-C8A6-A21E7F3857BC}"/>
              </a:ext>
            </a:extLst>
          </p:cNvPr>
          <p:cNvSpPr txBox="1"/>
          <p:nvPr/>
        </p:nvSpPr>
        <p:spPr>
          <a:xfrm>
            <a:off x="8916636" y="131248"/>
            <a:ext cx="319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TỔNG VÀ HIỆU HAI </a:t>
            </a:r>
            <a:r>
              <a:rPr lang="vi-VN" sz="1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LẬP PHƯƠNG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EBFCCF4-3F57-2189-464A-7F3583628F0C}"/>
              </a:ext>
            </a:extLst>
          </p:cNvPr>
          <p:cNvSpPr txBox="1"/>
          <p:nvPr/>
        </p:nvSpPr>
        <p:spPr>
          <a:xfrm>
            <a:off x="1342271" y="622641"/>
            <a:ext cx="464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89" dirty="0">
                <a:solidFill>
                  <a:schemeClr val="bg1"/>
                </a:solidFill>
                <a:latin typeface="Palatino Linotype" panose="02040502050505030304" pitchFamily="18" charset="0"/>
              </a:rPr>
              <a:t>1. TỔNG HAI LẬP PHƯƠNG</a:t>
            </a:r>
            <a:endParaRPr lang="en-US" b="1" spc="89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7D642F-4C4D-3894-BAD8-2637F6AFA04F}"/>
              </a:ext>
            </a:extLst>
          </p:cNvPr>
          <p:cNvSpPr txBox="1"/>
          <p:nvPr/>
        </p:nvSpPr>
        <p:spPr>
          <a:xfrm>
            <a:off x="1081669" y="3841007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#9Slide03 Cabin" panose="00000500000000000000" pitchFamily="2" charset="0"/>
              </a:rPr>
              <a:t>Ví dụ 2.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51EE4D-88CC-4EE2-B82D-384D1E117A9C}"/>
              </a:ext>
            </a:extLst>
          </p:cNvPr>
          <p:cNvSpPr txBox="1"/>
          <p:nvPr/>
        </p:nvSpPr>
        <p:spPr>
          <a:xfrm>
            <a:off x="1342271" y="5377823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=  (x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+ 3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) – x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endParaRPr lang="en-US" sz="2400" dirty="0">
              <a:latin typeface="#9Slide03 Cabin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43303F-CA98-FC1A-2AEC-7FE9E3A78316}"/>
              </a:ext>
            </a:extLst>
          </p:cNvPr>
          <p:cNvSpPr txBox="1"/>
          <p:nvPr/>
        </p:nvSpPr>
        <p:spPr>
          <a:xfrm>
            <a:off x="1367464" y="4916158"/>
            <a:ext cx="3405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= (x + 3)(x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 – x.3 + 3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) – x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endParaRPr lang="en-US" sz="2400" dirty="0">
              <a:latin typeface="#9Slide03 Cabin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9783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3" grpId="0"/>
      <p:bldP spid="6" grpId="0"/>
      <p:bldP spid="8" grpId="0"/>
      <p:bldP spid="34" grpId="0"/>
      <p:bldP spid="37" grpId="0"/>
      <p:bldP spid="40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>
            <a:extLst>
              <a:ext uri="{FF2B5EF4-FFF2-40B4-BE49-F238E27FC236}">
                <a16:creationId xmlns:a16="http://schemas.microsoft.com/office/drawing/2014/main" id="{3AB1355F-F000-2111-D78F-6ACC54548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79399" y="6038714"/>
            <a:ext cx="1012601" cy="81928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D4A4378-8859-6F60-38FF-13BEFD45A0C0}"/>
              </a:ext>
            </a:extLst>
          </p:cNvPr>
          <p:cNvSpPr txBox="1"/>
          <p:nvPr/>
        </p:nvSpPr>
        <p:spPr>
          <a:xfrm>
            <a:off x="1485172" y="3621891"/>
            <a:ext cx="3512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Viết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+ 27 dưới dạng tích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A595D4-F33A-F9AD-1152-87FC6D0A5171}"/>
              </a:ext>
            </a:extLst>
          </p:cNvPr>
          <p:cNvSpPr txBox="1"/>
          <p:nvPr/>
        </p:nvSpPr>
        <p:spPr>
          <a:xfrm>
            <a:off x="1066394" y="3619004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?1.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416E082B-3EAF-B296-EB36-88A95F27D6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4380" y="3743621"/>
            <a:ext cx="234608" cy="21243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A028410-0AC8-1EFF-84F5-470CD7D7F809}"/>
              </a:ext>
            </a:extLst>
          </p:cNvPr>
          <p:cNvSpPr txBox="1"/>
          <p:nvPr/>
        </p:nvSpPr>
        <p:spPr>
          <a:xfrm>
            <a:off x="2062537" y="4153481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+ 27 = </a:t>
            </a:r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+ 3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endParaRPr lang="en-US" sz="2400" dirty="0">
              <a:latin typeface="#9Slide03 Cabin" panose="00000500000000000000" pitchFamily="2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63AB14EA-8586-D893-7C2F-78905728B564}"/>
              </a:ext>
            </a:extLst>
          </p:cNvPr>
          <p:cNvGrpSpPr/>
          <p:nvPr/>
        </p:nvGrpSpPr>
        <p:grpSpPr>
          <a:xfrm>
            <a:off x="1248672" y="555198"/>
            <a:ext cx="9845725" cy="587801"/>
            <a:chOff x="0" y="-585782"/>
            <a:chExt cx="56765814" cy="3388983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E56D73A-84FF-647A-27C1-963DAF72E222}"/>
                </a:ext>
              </a:extLst>
            </p:cNvPr>
            <p:cNvSpPr/>
            <p:nvPr/>
          </p:nvSpPr>
          <p:spPr>
            <a:xfrm>
              <a:off x="0" y="-585782"/>
              <a:ext cx="56765814" cy="3388983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364EA2">
                <a:alpha val="95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E3C212F-B073-4223-DC6B-09FADCAF9C95}"/>
              </a:ext>
            </a:extLst>
          </p:cNvPr>
          <p:cNvSpPr/>
          <p:nvPr/>
        </p:nvSpPr>
        <p:spPr>
          <a:xfrm>
            <a:off x="361950" y="1776310"/>
            <a:ext cx="11553825" cy="136811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#9Slide03 Cabin" panose="000005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57E3D4-538B-A984-079E-6C99CE7BE4AC}"/>
              </a:ext>
            </a:extLst>
          </p:cNvPr>
          <p:cNvSpPr/>
          <p:nvPr/>
        </p:nvSpPr>
        <p:spPr>
          <a:xfrm>
            <a:off x="893155" y="1472884"/>
            <a:ext cx="1470413" cy="5878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22A894-9E95-C1DB-0E27-8BE168774F6A}"/>
              </a:ext>
            </a:extLst>
          </p:cNvPr>
          <p:cNvSpPr txBox="1"/>
          <p:nvPr/>
        </p:nvSpPr>
        <p:spPr>
          <a:xfrm>
            <a:off x="1128886" y="1512458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Kết</a:t>
            </a:r>
            <a:r>
              <a:rPr lang="en-US" sz="2400" b="1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luận</a:t>
            </a:r>
            <a:endParaRPr lang="en-US" sz="2400" b="1" dirty="0">
              <a:solidFill>
                <a:srgbClr val="002060"/>
              </a:solidFill>
              <a:latin typeface="#9Slide03 Cabin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FEBA45-41D6-9E24-EA14-37D4F66EB543}"/>
              </a:ext>
            </a:extLst>
          </p:cNvPr>
          <p:cNvSpPr txBox="1"/>
          <p:nvPr/>
        </p:nvSpPr>
        <p:spPr>
          <a:xfrm>
            <a:off x="1132711" y="2025843"/>
            <a:ext cx="4737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A, B 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tùy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ý, ta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có</a:t>
            </a:r>
            <a:endParaRPr lang="en-US" sz="2400" dirty="0">
              <a:solidFill>
                <a:srgbClr val="002060"/>
              </a:solidFill>
              <a:latin typeface="#9Slide03 Cabin" panose="00000500000000000000" pitchFamily="2" charset="0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1F8207F4-6341-2E40-D150-4340754C26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7889" y="1649123"/>
            <a:ext cx="238986" cy="21243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9C16FDB-FADA-06C7-EAEE-F885C81E6900}"/>
              </a:ext>
            </a:extLst>
          </p:cNvPr>
          <p:cNvSpPr/>
          <p:nvPr/>
        </p:nvSpPr>
        <p:spPr>
          <a:xfrm>
            <a:off x="4696515" y="2572470"/>
            <a:ext cx="206763" cy="479524"/>
          </a:xfrm>
          <a:prstGeom prst="rect">
            <a:avLst/>
          </a:prstGeom>
          <a:solidFill>
            <a:srgbClr val="00B05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ECBA0C-945D-2BE1-F20D-61D5C42A8D7D}"/>
              </a:ext>
            </a:extLst>
          </p:cNvPr>
          <p:cNvSpPr/>
          <p:nvPr/>
        </p:nvSpPr>
        <p:spPr>
          <a:xfrm>
            <a:off x="5265348" y="2578048"/>
            <a:ext cx="206763" cy="479524"/>
          </a:xfrm>
          <a:prstGeom prst="rect">
            <a:avLst/>
          </a:prstGeom>
          <a:solidFill>
            <a:srgbClr val="00B0F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07B98F-8D47-293A-CCBF-39300B2BA0CF}"/>
              </a:ext>
            </a:extLst>
          </p:cNvPr>
          <p:cNvSpPr txBox="1"/>
          <p:nvPr/>
        </p:nvSpPr>
        <p:spPr>
          <a:xfrm>
            <a:off x="4612638" y="2576761"/>
            <a:ext cx="3900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+ B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= (A + B)(A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– AB + B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50C6258-6ABF-1FA5-C8A6-A21E7F3857BC}"/>
              </a:ext>
            </a:extLst>
          </p:cNvPr>
          <p:cNvSpPr txBox="1"/>
          <p:nvPr/>
        </p:nvSpPr>
        <p:spPr>
          <a:xfrm>
            <a:off x="8916636" y="131248"/>
            <a:ext cx="319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TỔNG VÀ HIỆU HAI </a:t>
            </a:r>
            <a:r>
              <a:rPr lang="vi-VN" sz="1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LẬP PHƯƠNG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EBFCCF4-3F57-2189-464A-7F3583628F0C}"/>
              </a:ext>
            </a:extLst>
          </p:cNvPr>
          <p:cNvSpPr txBox="1"/>
          <p:nvPr/>
        </p:nvSpPr>
        <p:spPr>
          <a:xfrm>
            <a:off x="1342271" y="622641"/>
            <a:ext cx="464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89" dirty="0">
                <a:solidFill>
                  <a:schemeClr val="bg1"/>
                </a:solidFill>
                <a:latin typeface="Palatino Linotype" panose="02040502050505030304" pitchFamily="18" charset="0"/>
              </a:rPr>
              <a:t>1. TỔNG HAI LẬP PHƯƠNG</a:t>
            </a:r>
            <a:endParaRPr lang="en-US" b="1" spc="89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9F2112-56D1-C4C9-EF03-61ED1650A9AA}"/>
              </a:ext>
            </a:extLst>
          </p:cNvPr>
          <p:cNvSpPr txBox="1"/>
          <p:nvPr/>
        </p:nvSpPr>
        <p:spPr>
          <a:xfrm>
            <a:off x="4082147" y="4153480"/>
            <a:ext cx="2779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= (x + 3)(</a:t>
            </a:r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 – </a:t>
            </a:r>
            <a:r>
              <a:rPr lang="en-US" sz="2400" dirty="0" err="1">
                <a:latin typeface="#9Slide03 Cabin" panose="00000500000000000000" pitchFamily="2" charset="0"/>
              </a:rPr>
              <a:t>3x</a:t>
            </a:r>
            <a:r>
              <a:rPr lang="en-US" sz="2400" dirty="0">
                <a:latin typeface="#9Slide03 Cabin" panose="00000500000000000000" pitchFamily="2" charset="0"/>
              </a:rPr>
              <a:t> + 3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587673-89B2-59F4-1B02-9A1C039D1381}"/>
              </a:ext>
            </a:extLst>
          </p:cNvPr>
          <p:cNvSpPr txBox="1"/>
          <p:nvPr/>
        </p:nvSpPr>
        <p:spPr>
          <a:xfrm>
            <a:off x="6750272" y="4155139"/>
            <a:ext cx="268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= (x + 3)(</a:t>
            </a:r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 – </a:t>
            </a:r>
            <a:r>
              <a:rPr lang="en-US" sz="2400" dirty="0" err="1">
                <a:latin typeface="#9Slide03 Cabin" panose="00000500000000000000" pitchFamily="2" charset="0"/>
              </a:rPr>
              <a:t>3x</a:t>
            </a:r>
            <a:r>
              <a:rPr lang="en-US" sz="2400" dirty="0">
                <a:latin typeface="#9Slide03 Cabin" panose="00000500000000000000" pitchFamily="2" charset="0"/>
              </a:rPr>
              <a:t> + 9)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252424A8-2F03-BD9D-29B0-5714DB0824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6974" y="3512788"/>
            <a:ext cx="276035" cy="4616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635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7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>
            <a:extLst>
              <a:ext uri="{FF2B5EF4-FFF2-40B4-BE49-F238E27FC236}">
                <a16:creationId xmlns:a16="http://schemas.microsoft.com/office/drawing/2014/main" id="{3AB1355F-F000-2111-D78F-6ACC54548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79399" y="6038714"/>
            <a:ext cx="1012601" cy="81928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D4A4378-8859-6F60-38FF-13BEFD45A0C0}"/>
              </a:ext>
            </a:extLst>
          </p:cNvPr>
          <p:cNvSpPr txBox="1"/>
          <p:nvPr/>
        </p:nvSpPr>
        <p:spPr>
          <a:xfrm>
            <a:off x="1485172" y="3621891"/>
            <a:ext cx="3512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Viết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+ 27 dưới dạng tích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A595D4-F33A-F9AD-1152-87FC6D0A5171}"/>
              </a:ext>
            </a:extLst>
          </p:cNvPr>
          <p:cNvSpPr txBox="1"/>
          <p:nvPr/>
        </p:nvSpPr>
        <p:spPr>
          <a:xfrm>
            <a:off x="1066394" y="3619004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?1.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416E082B-3EAF-B296-EB36-88A95F27D6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4380" y="3743621"/>
            <a:ext cx="234608" cy="21243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A028410-0AC8-1EFF-84F5-470CD7D7F809}"/>
              </a:ext>
            </a:extLst>
          </p:cNvPr>
          <p:cNvSpPr txBox="1"/>
          <p:nvPr/>
        </p:nvSpPr>
        <p:spPr>
          <a:xfrm>
            <a:off x="2062537" y="4153481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#9Slide03 Cabin" panose="00000500000000000000" pitchFamily="2" charset="0"/>
              </a:rPr>
              <a:t> + 27 =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#9Slide03 Cabin" panose="00000500000000000000" pitchFamily="2" charset="0"/>
              </a:rPr>
              <a:t> + 3</a:t>
            </a:r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#9Slide03 Cabin" panose="00000500000000000000" pitchFamily="2" charset="0"/>
              </a:rPr>
              <a:t>3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#9Slide03 Cabin" panose="00000500000000000000" pitchFamily="2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63AB14EA-8586-D893-7C2F-78905728B564}"/>
              </a:ext>
            </a:extLst>
          </p:cNvPr>
          <p:cNvGrpSpPr/>
          <p:nvPr/>
        </p:nvGrpSpPr>
        <p:grpSpPr>
          <a:xfrm>
            <a:off x="1248672" y="555198"/>
            <a:ext cx="9845725" cy="587801"/>
            <a:chOff x="0" y="-585782"/>
            <a:chExt cx="56765814" cy="3388983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E56D73A-84FF-647A-27C1-963DAF72E222}"/>
                </a:ext>
              </a:extLst>
            </p:cNvPr>
            <p:cNvSpPr/>
            <p:nvPr/>
          </p:nvSpPr>
          <p:spPr>
            <a:xfrm>
              <a:off x="0" y="-585782"/>
              <a:ext cx="56765814" cy="3388983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364EA2">
                <a:alpha val="95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E3C212F-B073-4223-DC6B-09FADCAF9C95}"/>
              </a:ext>
            </a:extLst>
          </p:cNvPr>
          <p:cNvSpPr/>
          <p:nvPr/>
        </p:nvSpPr>
        <p:spPr>
          <a:xfrm>
            <a:off x="361950" y="1776310"/>
            <a:ext cx="11553825" cy="136811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#9Slide03 Cabin" panose="000005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57E3D4-538B-A984-079E-6C99CE7BE4AC}"/>
              </a:ext>
            </a:extLst>
          </p:cNvPr>
          <p:cNvSpPr/>
          <p:nvPr/>
        </p:nvSpPr>
        <p:spPr>
          <a:xfrm>
            <a:off x="893155" y="1472884"/>
            <a:ext cx="1470413" cy="5878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22A894-9E95-C1DB-0E27-8BE168774F6A}"/>
              </a:ext>
            </a:extLst>
          </p:cNvPr>
          <p:cNvSpPr txBox="1"/>
          <p:nvPr/>
        </p:nvSpPr>
        <p:spPr>
          <a:xfrm>
            <a:off x="1128886" y="1512458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Kết</a:t>
            </a:r>
            <a:r>
              <a:rPr lang="en-US" sz="2400" b="1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luận</a:t>
            </a:r>
            <a:endParaRPr lang="en-US" sz="2400" b="1" dirty="0">
              <a:solidFill>
                <a:srgbClr val="002060"/>
              </a:solidFill>
              <a:latin typeface="#9Slide03 Cabin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FEBA45-41D6-9E24-EA14-37D4F66EB543}"/>
              </a:ext>
            </a:extLst>
          </p:cNvPr>
          <p:cNvSpPr txBox="1"/>
          <p:nvPr/>
        </p:nvSpPr>
        <p:spPr>
          <a:xfrm>
            <a:off x="1132711" y="2025843"/>
            <a:ext cx="4737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A, B 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tùy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ý, ta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có</a:t>
            </a:r>
            <a:endParaRPr lang="en-US" sz="2400" dirty="0">
              <a:solidFill>
                <a:srgbClr val="002060"/>
              </a:solidFill>
              <a:latin typeface="#9Slide03 Cabin" panose="00000500000000000000" pitchFamily="2" charset="0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1F8207F4-6341-2E40-D150-4340754C26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7889" y="1649123"/>
            <a:ext cx="238986" cy="21243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9C16FDB-FADA-06C7-EAEE-F885C81E6900}"/>
              </a:ext>
            </a:extLst>
          </p:cNvPr>
          <p:cNvSpPr/>
          <p:nvPr/>
        </p:nvSpPr>
        <p:spPr>
          <a:xfrm>
            <a:off x="4696515" y="2572470"/>
            <a:ext cx="206763" cy="479524"/>
          </a:xfrm>
          <a:prstGeom prst="rect">
            <a:avLst/>
          </a:prstGeom>
          <a:solidFill>
            <a:srgbClr val="00B05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ECBA0C-945D-2BE1-F20D-61D5C42A8D7D}"/>
              </a:ext>
            </a:extLst>
          </p:cNvPr>
          <p:cNvSpPr/>
          <p:nvPr/>
        </p:nvSpPr>
        <p:spPr>
          <a:xfrm>
            <a:off x="5265348" y="2578048"/>
            <a:ext cx="206763" cy="479524"/>
          </a:xfrm>
          <a:prstGeom prst="rect">
            <a:avLst/>
          </a:prstGeom>
          <a:solidFill>
            <a:srgbClr val="00B0F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07B98F-8D47-293A-CCBF-39300B2BA0CF}"/>
              </a:ext>
            </a:extLst>
          </p:cNvPr>
          <p:cNvSpPr txBox="1"/>
          <p:nvPr/>
        </p:nvSpPr>
        <p:spPr>
          <a:xfrm>
            <a:off x="4612638" y="2576761"/>
            <a:ext cx="3900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+ B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= (A + B)(A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– AB + B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50C6258-6ABF-1FA5-C8A6-A21E7F3857BC}"/>
              </a:ext>
            </a:extLst>
          </p:cNvPr>
          <p:cNvSpPr txBox="1"/>
          <p:nvPr/>
        </p:nvSpPr>
        <p:spPr>
          <a:xfrm>
            <a:off x="8916636" y="131248"/>
            <a:ext cx="319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TỔNG VÀ HIỆU HAI </a:t>
            </a:r>
            <a:r>
              <a:rPr lang="vi-VN" sz="1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LẬP PHƯƠNG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EBFCCF4-3F57-2189-464A-7F3583628F0C}"/>
              </a:ext>
            </a:extLst>
          </p:cNvPr>
          <p:cNvSpPr txBox="1"/>
          <p:nvPr/>
        </p:nvSpPr>
        <p:spPr>
          <a:xfrm>
            <a:off x="1342271" y="622641"/>
            <a:ext cx="464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89" dirty="0">
                <a:solidFill>
                  <a:schemeClr val="bg1"/>
                </a:solidFill>
                <a:latin typeface="Palatino Linotype" panose="02040502050505030304" pitchFamily="18" charset="0"/>
              </a:rPr>
              <a:t>1. TỔNG HAI LẬP PHƯƠNG</a:t>
            </a:r>
            <a:endParaRPr lang="en-US" b="1" spc="89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9F2112-56D1-C4C9-EF03-61ED1650A9AA}"/>
              </a:ext>
            </a:extLst>
          </p:cNvPr>
          <p:cNvSpPr txBox="1"/>
          <p:nvPr/>
        </p:nvSpPr>
        <p:spPr>
          <a:xfrm>
            <a:off x="4082147" y="4153480"/>
            <a:ext cx="2779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#9Slide03 Cabin" panose="00000500000000000000" pitchFamily="2" charset="0"/>
              </a:rPr>
              <a:t>= (x + 3)(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Cabin" panose="00000500000000000000" pitchFamily="2" charset="0"/>
              </a:rPr>
              <a:t>2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#9Slide03 Cabin" panose="00000500000000000000" pitchFamily="2" charset="0"/>
              </a:rPr>
              <a:t> –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Cabin" panose="00000500000000000000" pitchFamily="2" charset="0"/>
              </a:rPr>
              <a:t>3x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#9Slide03 Cabin" panose="00000500000000000000" pitchFamily="2" charset="0"/>
              </a:rPr>
              <a:t> + 3</a:t>
            </a:r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#9Slide03 Cabin" panose="00000500000000000000" pitchFamily="2" charset="0"/>
              </a:rPr>
              <a:t>2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#9Slide03 Cabin" panose="00000500000000000000" pitchFamily="2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587673-89B2-59F4-1B02-9A1C039D1381}"/>
              </a:ext>
            </a:extLst>
          </p:cNvPr>
          <p:cNvSpPr txBox="1"/>
          <p:nvPr/>
        </p:nvSpPr>
        <p:spPr>
          <a:xfrm>
            <a:off x="6750272" y="4155139"/>
            <a:ext cx="268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#9Slide03 Cabin" panose="00000500000000000000" pitchFamily="2" charset="0"/>
              </a:rPr>
              <a:t>= (x + 3)(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Cabin" panose="00000500000000000000" pitchFamily="2" charset="0"/>
              </a:rPr>
              <a:t>2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#9Slide03 Cabin" panose="00000500000000000000" pitchFamily="2" charset="0"/>
              </a:rPr>
              <a:t> –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Cabin" panose="00000500000000000000" pitchFamily="2" charset="0"/>
              </a:rPr>
              <a:t>3x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#9Slide03 Cabin" panose="00000500000000000000" pitchFamily="2" charset="0"/>
              </a:rPr>
              <a:t> + 9)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DB461B-13B5-4D37-204B-D5A6580D6A8A}"/>
              </a:ext>
            </a:extLst>
          </p:cNvPr>
          <p:cNvSpPr txBox="1"/>
          <p:nvPr/>
        </p:nvSpPr>
        <p:spPr>
          <a:xfrm>
            <a:off x="1485172" y="4953575"/>
            <a:ext cx="2536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Rút gọn biểu thức: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2A9943-A3F6-9EF8-FB85-D24EF378EF7E}"/>
              </a:ext>
            </a:extLst>
          </p:cNvPr>
          <p:cNvSpPr txBox="1"/>
          <p:nvPr/>
        </p:nvSpPr>
        <p:spPr>
          <a:xfrm>
            <a:off x="1066394" y="4950688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?2.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67944A-F21F-06D8-0AFE-1526233AF6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4380" y="5075305"/>
            <a:ext cx="234608" cy="2124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EEB1D1-785C-FC6D-1096-6AD861AE9582}"/>
              </a:ext>
            </a:extLst>
          </p:cNvPr>
          <p:cNvSpPr txBox="1"/>
          <p:nvPr/>
        </p:nvSpPr>
        <p:spPr>
          <a:xfrm>
            <a:off x="2062537" y="5459369"/>
            <a:ext cx="4330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+ </a:t>
            </a:r>
            <a:r>
              <a:rPr lang="en-US" sz="2400" dirty="0" err="1">
                <a:latin typeface="#9Slide03 Cabin" panose="00000500000000000000" pitchFamily="2" charset="0"/>
              </a:rPr>
              <a:t>8y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– (x + </a:t>
            </a:r>
            <a:r>
              <a:rPr lang="en-US" sz="2400" dirty="0" err="1">
                <a:latin typeface="#9Slide03 Cabin" panose="00000500000000000000" pitchFamily="2" charset="0"/>
              </a:rPr>
              <a:t>2y</a:t>
            </a:r>
            <a:r>
              <a:rPr lang="en-US" sz="2400" dirty="0">
                <a:latin typeface="#9Slide03 Cabin" panose="00000500000000000000" pitchFamily="2" charset="0"/>
              </a:rPr>
              <a:t>)(</a:t>
            </a:r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 – </a:t>
            </a:r>
            <a:r>
              <a:rPr lang="en-US" sz="2400" dirty="0" err="1">
                <a:latin typeface="#9Slide03 Cabin" panose="00000500000000000000" pitchFamily="2" charset="0"/>
              </a:rPr>
              <a:t>2xy</a:t>
            </a:r>
            <a:r>
              <a:rPr lang="en-US" sz="2400" dirty="0">
                <a:latin typeface="#9Slide03 Cabin" panose="00000500000000000000" pitchFamily="2" charset="0"/>
              </a:rPr>
              <a:t> + </a:t>
            </a:r>
            <a:r>
              <a:rPr lang="en-US" sz="2400" dirty="0" err="1">
                <a:latin typeface="#9Slide03 Cabin" panose="00000500000000000000" pitchFamily="2" charset="0"/>
              </a:rPr>
              <a:t>4y</a:t>
            </a:r>
            <a:r>
              <a:rPr lang="en-US" sz="2400" baseline="30000" dirty="0" err="1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85F867-08E3-2432-F188-19B8A7146190}"/>
              </a:ext>
            </a:extLst>
          </p:cNvPr>
          <p:cNvSpPr txBox="1"/>
          <p:nvPr/>
        </p:nvSpPr>
        <p:spPr>
          <a:xfrm>
            <a:off x="6278605" y="5455767"/>
            <a:ext cx="4910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=  </a:t>
            </a:r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+ </a:t>
            </a:r>
            <a:r>
              <a:rPr lang="en-US" sz="2400" dirty="0" err="1">
                <a:latin typeface="#9Slide03 Cabin" panose="00000500000000000000" pitchFamily="2" charset="0"/>
              </a:rPr>
              <a:t>8y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– (x + </a:t>
            </a:r>
            <a:r>
              <a:rPr lang="en-US" sz="2400" dirty="0" err="1">
                <a:latin typeface="#9Slide03 Cabin" panose="00000500000000000000" pitchFamily="2" charset="0"/>
              </a:rPr>
              <a:t>2y</a:t>
            </a:r>
            <a:r>
              <a:rPr lang="en-US" sz="2400" dirty="0">
                <a:latin typeface="#9Slide03 Cabin" panose="00000500000000000000" pitchFamily="2" charset="0"/>
              </a:rPr>
              <a:t>)[</a:t>
            </a:r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 – </a:t>
            </a:r>
            <a:r>
              <a:rPr lang="en-US" sz="2400" dirty="0" err="1">
                <a:latin typeface="#9Slide03 Cabin" panose="00000500000000000000" pitchFamily="2" charset="0"/>
              </a:rPr>
              <a:t>x.2y</a:t>
            </a:r>
            <a:r>
              <a:rPr lang="en-US" sz="2400" dirty="0">
                <a:latin typeface="#9Slide03 Cabin" panose="00000500000000000000" pitchFamily="2" charset="0"/>
              </a:rPr>
              <a:t> + (</a:t>
            </a:r>
            <a:r>
              <a:rPr lang="en-US" sz="2400" dirty="0" err="1">
                <a:latin typeface="#9Slide03 Cabin" panose="00000500000000000000" pitchFamily="2" charset="0"/>
              </a:rPr>
              <a:t>2y</a:t>
            </a:r>
            <a:r>
              <a:rPr lang="en-US" sz="2400" dirty="0">
                <a:latin typeface="#9Slide03 Cabin" panose="00000500000000000000" pitchFamily="2" charset="0"/>
              </a:rPr>
              <a:t>)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59160C-6799-4874-C5C7-6B58B68CF614}"/>
              </a:ext>
            </a:extLst>
          </p:cNvPr>
          <p:cNvSpPr txBox="1"/>
          <p:nvPr/>
        </p:nvSpPr>
        <p:spPr>
          <a:xfrm>
            <a:off x="1772393" y="6004526"/>
            <a:ext cx="3098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=  </a:t>
            </a:r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+ </a:t>
            </a:r>
            <a:r>
              <a:rPr lang="en-US" sz="2400" dirty="0" err="1">
                <a:latin typeface="#9Slide03 Cabin" panose="00000500000000000000" pitchFamily="2" charset="0"/>
              </a:rPr>
              <a:t>8y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– [</a:t>
            </a:r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+ (</a:t>
            </a:r>
            <a:r>
              <a:rPr lang="en-US" sz="2400" dirty="0" err="1">
                <a:latin typeface="#9Slide03 Cabin" panose="00000500000000000000" pitchFamily="2" charset="0"/>
              </a:rPr>
              <a:t>2y</a:t>
            </a:r>
            <a:r>
              <a:rPr lang="en-US" sz="2400" dirty="0">
                <a:latin typeface="#9Slide03 Cabin" panose="00000500000000000000" pitchFamily="2" charset="0"/>
              </a:rPr>
              <a:t>)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96B6F2-D8BD-F53C-37A0-7698D7919E49}"/>
              </a:ext>
            </a:extLst>
          </p:cNvPr>
          <p:cNvSpPr txBox="1"/>
          <p:nvPr/>
        </p:nvSpPr>
        <p:spPr>
          <a:xfrm>
            <a:off x="4799896" y="5995701"/>
            <a:ext cx="2860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=  </a:t>
            </a:r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+ </a:t>
            </a:r>
            <a:r>
              <a:rPr lang="en-US" sz="2400" dirty="0" err="1">
                <a:latin typeface="#9Slide03 Cabin" panose="00000500000000000000" pitchFamily="2" charset="0"/>
              </a:rPr>
              <a:t>8y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– </a:t>
            </a:r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– </a:t>
            </a:r>
            <a:r>
              <a:rPr lang="en-US" sz="2400" dirty="0" err="1">
                <a:latin typeface="#9Slide03 Cabin" panose="00000500000000000000" pitchFamily="2" charset="0"/>
              </a:rPr>
              <a:t>8y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endParaRPr lang="en-US" sz="2400" dirty="0">
              <a:latin typeface="#9Slide03 Cabin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98BF86-97E1-28F7-2519-75FFC21B9641}"/>
              </a:ext>
            </a:extLst>
          </p:cNvPr>
          <p:cNvSpPr txBox="1"/>
          <p:nvPr/>
        </p:nvSpPr>
        <p:spPr>
          <a:xfrm>
            <a:off x="7486597" y="6013579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=  0.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252424A8-2F03-BD9D-29B0-5714DB0824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6974" y="4843643"/>
            <a:ext cx="276035" cy="4616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621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>
            <a:extLst>
              <a:ext uri="{FF2B5EF4-FFF2-40B4-BE49-F238E27FC236}">
                <a16:creationId xmlns:a16="http://schemas.microsoft.com/office/drawing/2014/main" id="{3AB1355F-F000-2111-D78F-6ACC54548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79399" y="6038714"/>
            <a:ext cx="1012601" cy="81928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D4A4378-8859-6F60-38FF-13BEFD45A0C0}"/>
              </a:ext>
            </a:extLst>
          </p:cNvPr>
          <p:cNvSpPr txBox="1"/>
          <p:nvPr/>
        </p:nvSpPr>
        <p:spPr>
          <a:xfrm>
            <a:off x="1485172" y="3621891"/>
            <a:ext cx="6981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Viết biểu thức sau dưới dạng tổng của hai lập phương.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A595D4-F33A-F9AD-1152-87FC6D0A5171}"/>
              </a:ext>
            </a:extLst>
          </p:cNvPr>
          <p:cNvSpPr txBox="1"/>
          <p:nvPr/>
        </p:nvSpPr>
        <p:spPr>
          <a:xfrm>
            <a:off x="1066394" y="3619004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?3.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416E082B-3EAF-B296-EB36-88A95F27D6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4380" y="3743621"/>
            <a:ext cx="234608" cy="212432"/>
          </a:xfrm>
          <a:prstGeom prst="rect">
            <a:avLst/>
          </a:prstGeom>
        </p:spPr>
      </p:pic>
      <p:grpSp>
        <p:nvGrpSpPr>
          <p:cNvPr id="11" name="Group 6">
            <a:extLst>
              <a:ext uri="{FF2B5EF4-FFF2-40B4-BE49-F238E27FC236}">
                <a16:creationId xmlns:a16="http://schemas.microsoft.com/office/drawing/2014/main" id="{63AB14EA-8586-D893-7C2F-78905728B564}"/>
              </a:ext>
            </a:extLst>
          </p:cNvPr>
          <p:cNvGrpSpPr/>
          <p:nvPr/>
        </p:nvGrpSpPr>
        <p:grpSpPr>
          <a:xfrm>
            <a:off x="1248672" y="555198"/>
            <a:ext cx="9845725" cy="587801"/>
            <a:chOff x="0" y="-585782"/>
            <a:chExt cx="56765814" cy="3388983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E56D73A-84FF-647A-27C1-963DAF72E222}"/>
                </a:ext>
              </a:extLst>
            </p:cNvPr>
            <p:cNvSpPr/>
            <p:nvPr/>
          </p:nvSpPr>
          <p:spPr>
            <a:xfrm>
              <a:off x="0" y="-585782"/>
              <a:ext cx="56765814" cy="3388983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364EA2">
                <a:alpha val="95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E3C212F-B073-4223-DC6B-09FADCAF9C95}"/>
              </a:ext>
            </a:extLst>
          </p:cNvPr>
          <p:cNvSpPr/>
          <p:nvPr/>
        </p:nvSpPr>
        <p:spPr>
          <a:xfrm>
            <a:off x="361950" y="1776310"/>
            <a:ext cx="11553825" cy="136811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#9Slide03 Cabin" panose="000005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57E3D4-538B-A984-079E-6C99CE7BE4AC}"/>
              </a:ext>
            </a:extLst>
          </p:cNvPr>
          <p:cNvSpPr/>
          <p:nvPr/>
        </p:nvSpPr>
        <p:spPr>
          <a:xfrm>
            <a:off x="893155" y="1472884"/>
            <a:ext cx="1470413" cy="5878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22A894-9E95-C1DB-0E27-8BE168774F6A}"/>
              </a:ext>
            </a:extLst>
          </p:cNvPr>
          <p:cNvSpPr txBox="1"/>
          <p:nvPr/>
        </p:nvSpPr>
        <p:spPr>
          <a:xfrm>
            <a:off x="1128886" y="1512458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Kết</a:t>
            </a:r>
            <a:r>
              <a:rPr lang="en-US" sz="2400" b="1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luận</a:t>
            </a:r>
            <a:endParaRPr lang="en-US" sz="2400" b="1" dirty="0">
              <a:solidFill>
                <a:srgbClr val="002060"/>
              </a:solidFill>
              <a:latin typeface="#9Slide03 Cabin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FEBA45-41D6-9E24-EA14-37D4F66EB543}"/>
              </a:ext>
            </a:extLst>
          </p:cNvPr>
          <p:cNvSpPr txBox="1"/>
          <p:nvPr/>
        </p:nvSpPr>
        <p:spPr>
          <a:xfrm>
            <a:off x="1132711" y="2025843"/>
            <a:ext cx="4737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A, B 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tùy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ý, ta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có</a:t>
            </a:r>
            <a:endParaRPr lang="en-US" sz="2400" dirty="0">
              <a:solidFill>
                <a:srgbClr val="002060"/>
              </a:solidFill>
              <a:latin typeface="#9Slide03 Cabin" panose="00000500000000000000" pitchFamily="2" charset="0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1F8207F4-6341-2E40-D150-4340754C26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7889" y="1649123"/>
            <a:ext cx="238986" cy="21243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D07B98F-8D47-293A-CCBF-39300B2BA0CF}"/>
              </a:ext>
            </a:extLst>
          </p:cNvPr>
          <p:cNvSpPr txBox="1"/>
          <p:nvPr/>
        </p:nvSpPr>
        <p:spPr>
          <a:xfrm>
            <a:off x="4612638" y="2576761"/>
            <a:ext cx="3900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+ B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= (A + B)(A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– AB + B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50C6258-6ABF-1FA5-C8A6-A21E7F3857BC}"/>
              </a:ext>
            </a:extLst>
          </p:cNvPr>
          <p:cNvSpPr txBox="1"/>
          <p:nvPr/>
        </p:nvSpPr>
        <p:spPr>
          <a:xfrm>
            <a:off x="8916636" y="131248"/>
            <a:ext cx="319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TỔNG VÀ HIỆU HAI </a:t>
            </a:r>
            <a:r>
              <a:rPr lang="vi-VN" sz="1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LẬP PHƯƠNG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EBFCCF4-3F57-2189-464A-7F3583628F0C}"/>
              </a:ext>
            </a:extLst>
          </p:cNvPr>
          <p:cNvSpPr txBox="1"/>
          <p:nvPr/>
        </p:nvSpPr>
        <p:spPr>
          <a:xfrm>
            <a:off x="1342271" y="622641"/>
            <a:ext cx="464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89" dirty="0">
                <a:solidFill>
                  <a:schemeClr val="bg1"/>
                </a:solidFill>
                <a:latin typeface="Palatino Linotype" panose="02040502050505030304" pitchFamily="18" charset="0"/>
              </a:rPr>
              <a:t>1. TỔNG HAI LẬP PHƯƠNG</a:t>
            </a:r>
            <a:endParaRPr lang="en-US" b="1" spc="89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587673-89B2-59F4-1B02-9A1C039D1381}"/>
              </a:ext>
            </a:extLst>
          </p:cNvPr>
          <p:cNvSpPr txBox="1"/>
          <p:nvPr/>
        </p:nvSpPr>
        <p:spPr>
          <a:xfrm>
            <a:off x="1863947" y="4127685"/>
            <a:ext cx="2598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(x + 4)(</a:t>
            </a:r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 – </a:t>
            </a:r>
            <a:r>
              <a:rPr lang="en-US" sz="2400" dirty="0" err="1">
                <a:latin typeface="#9Slide03 Cabin" panose="00000500000000000000" pitchFamily="2" charset="0"/>
              </a:rPr>
              <a:t>4x</a:t>
            </a:r>
            <a:r>
              <a:rPr lang="en-US" sz="2400" dirty="0">
                <a:latin typeface="#9Slide03 Cabin" panose="00000500000000000000" pitchFamily="2" charset="0"/>
              </a:rPr>
              <a:t> + 16)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DB461B-13B5-4D37-204B-D5A6580D6A8A}"/>
              </a:ext>
            </a:extLst>
          </p:cNvPr>
          <p:cNvSpPr txBox="1"/>
          <p:nvPr/>
        </p:nvSpPr>
        <p:spPr>
          <a:xfrm>
            <a:off x="1485172" y="4953575"/>
            <a:ext cx="457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Thay   ?   bằng biểu thức thích hợp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2A9943-A3F6-9EF8-FB85-D24EF378EF7E}"/>
              </a:ext>
            </a:extLst>
          </p:cNvPr>
          <p:cNvSpPr txBox="1"/>
          <p:nvPr/>
        </p:nvSpPr>
        <p:spPr>
          <a:xfrm>
            <a:off x="1066394" y="4950688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?4.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67944A-F21F-06D8-0AFE-1526233AF6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4380" y="5075305"/>
            <a:ext cx="234608" cy="2124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85F867-08E3-2432-F188-19B8A7146190}"/>
              </a:ext>
            </a:extLst>
          </p:cNvPr>
          <p:cNvSpPr txBox="1"/>
          <p:nvPr/>
        </p:nvSpPr>
        <p:spPr>
          <a:xfrm>
            <a:off x="1863947" y="5509133"/>
            <a:ext cx="4113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+ 512  =  (x + 8)(</a:t>
            </a:r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 –   ?   + 64)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164A3F-FC26-39E6-0C17-74D61075DA15}"/>
              </a:ext>
            </a:extLst>
          </p:cNvPr>
          <p:cNvSpPr txBox="1"/>
          <p:nvPr/>
        </p:nvSpPr>
        <p:spPr>
          <a:xfrm>
            <a:off x="4338482" y="4119123"/>
            <a:ext cx="2803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= (x + 4)(</a:t>
            </a:r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 – </a:t>
            </a:r>
            <a:r>
              <a:rPr lang="en-US" sz="2400" dirty="0" err="1">
                <a:latin typeface="#9Slide03 Cabin" panose="00000500000000000000" pitchFamily="2" charset="0"/>
              </a:rPr>
              <a:t>4x</a:t>
            </a:r>
            <a:r>
              <a:rPr lang="en-US" sz="2400" dirty="0">
                <a:latin typeface="#9Slide03 Cabin" panose="00000500000000000000" pitchFamily="2" charset="0"/>
              </a:rPr>
              <a:t> + 4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2CCA6B-49E9-4033-3597-26C06FE11312}"/>
              </a:ext>
            </a:extLst>
          </p:cNvPr>
          <p:cNvSpPr txBox="1"/>
          <p:nvPr/>
        </p:nvSpPr>
        <p:spPr>
          <a:xfrm>
            <a:off x="7015314" y="4115370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= </a:t>
            </a:r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+ 4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676DB6-5783-65BD-51A6-28EEA7062931}"/>
              </a:ext>
            </a:extLst>
          </p:cNvPr>
          <p:cNvSpPr txBox="1"/>
          <p:nvPr/>
        </p:nvSpPr>
        <p:spPr>
          <a:xfrm>
            <a:off x="8097211" y="4115369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= </a:t>
            </a:r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+ 64</a:t>
            </a:r>
            <a:endParaRPr lang="en-US" sz="2400" baseline="30000" dirty="0">
              <a:latin typeface="#9Slide03 Cabin" panose="000005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30F635D-47C4-9221-6C8F-B66918D47D4D}"/>
              </a:ext>
            </a:extLst>
          </p:cNvPr>
          <p:cNvSpPr/>
          <p:nvPr/>
        </p:nvSpPr>
        <p:spPr>
          <a:xfrm>
            <a:off x="2313562" y="4950688"/>
            <a:ext cx="322482" cy="422786"/>
          </a:xfrm>
          <a:prstGeom prst="roundRect">
            <a:avLst>
              <a:gd name="adj" fmla="val 23426"/>
            </a:avLst>
          </a:prstGeom>
          <a:noFill/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227245F-4F44-9225-AA67-1B5538AB0EF4}"/>
              </a:ext>
            </a:extLst>
          </p:cNvPr>
          <p:cNvSpPr/>
          <p:nvPr/>
        </p:nvSpPr>
        <p:spPr>
          <a:xfrm>
            <a:off x="4796355" y="5509133"/>
            <a:ext cx="322482" cy="422786"/>
          </a:xfrm>
          <a:prstGeom prst="roundRect">
            <a:avLst>
              <a:gd name="adj" fmla="val 23426"/>
            </a:avLst>
          </a:prstGeom>
          <a:noFill/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486B88E9-6243-5173-D83B-D21363FA21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6974" y="3512788"/>
            <a:ext cx="276035" cy="4616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8730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" grpId="0"/>
      <p:bldP spid="4" grpId="0"/>
      <p:bldP spid="5" grpId="0"/>
      <p:bldP spid="13" grpId="0"/>
      <p:bldP spid="6" grpId="0"/>
      <p:bldP spid="8" grpId="0"/>
      <p:bldP spid="10" grpId="0"/>
      <p:bldP spid="12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>
            <a:extLst>
              <a:ext uri="{FF2B5EF4-FFF2-40B4-BE49-F238E27FC236}">
                <a16:creationId xmlns:a16="http://schemas.microsoft.com/office/drawing/2014/main" id="{3AB1355F-F000-2111-D78F-6ACC54548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79399" y="6038714"/>
            <a:ext cx="1012601" cy="81928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D4A4378-8859-6F60-38FF-13BEFD45A0C0}"/>
              </a:ext>
            </a:extLst>
          </p:cNvPr>
          <p:cNvSpPr txBox="1"/>
          <p:nvPr/>
        </p:nvSpPr>
        <p:spPr>
          <a:xfrm>
            <a:off x="1485172" y="3621891"/>
            <a:ext cx="6981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Viết biểu thức sau dưới dạng tổng của hai lập phương.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A595D4-F33A-F9AD-1152-87FC6D0A5171}"/>
              </a:ext>
            </a:extLst>
          </p:cNvPr>
          <p:cNvSpPr txBox="1"/>
          <p:nvPr/>
        </p:nvSpPr>
        <p:spPr>
          <a:xfrm>
            <a:off x="1066394" y="3619004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?3.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416E082B-3EAF-B296-EB36-88A95F27D6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4380" y="3743621"/>
            <a:ext cx="234608" cy="212432"/>
          </a:xfrm>
          <a:prstGeom prst="rect">
            <a:avLst/>
          </a:prstGeom>
        </p:spPr>
      </p:pic>
      <p:grpSp>
        <p:nvGrpSpPr>
          <p:cNvPr id="11" name="Group 6">
            <a:extLst>
              <a:ext uri="{FF2B5EF4-FFF2-40B4-BE49-F238E27FC236}">
                <a16:creationId xmlns:a16="http://schemas.microsoft.com/office/drawing/2014/main" id="{63AB14EA-8586-D893-7C2F-78905728B564}"/>
              </a:ext>
            </a:extLst>
          </p:cNvPr>
          <p:cNvGrpSpPr/>
          <p:nvPr/>
        </p:nvGrpSpPr>
        <p:grpSpPr>
          <a:xfrm>
            <a:off x="1248672" y="555198"/>
            <a:ext cx="9845725" cy="587801"/>
            <a:chOff x="0" y="-585782"/>
            <a:chExt cx="56765814" cy="3388983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E56D73A-84FF-647A-27C1-963DAF72E222}"/>
                </a:ext>
              </a:extLst>
            </p:cNvPr>
            <p:cNvSpPr/>
            <p:nvPr/>
          </p:nvSpPr>
          <p:spPr>
            <a:xfrm>
              <a:off x="0" y="-585782"/>
              <a:ext cx="56765814" cy="3388983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364EA2">
                <a:alpha val="95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E3C212F-B073-4223-DC6B-09FADCAF9C95}"/>
              </a:ext>
            </a:extLst>
          </p:cNvPr>
          <p:cNvSpPr/>
          <p:nvPr/>
        </p:nvSpPr>
        <p:spPr>
          <a:xfrm>
            <a:off x="361950" y="1776310"/>
            <a:ext cx="11553825" cy="136811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#9Slide03 Cabin" panose="000005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57E3D4-538B-A984-079E-6C99CE7BE4AC}"/>
              </a:ext>
            </a:extLst>
          </p:cNvPr>
          <p:cNvSpPr/>
          <p:nvPr/>
        </p:nvSpPr>
        <p:spPr>
          <a:xfrm>
            <a:off x="893155" y="1472884"/>
            <a:ext cx="1470413" cy="5878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22A894-9E95-C1DB-0E27-8BE168774F6A}"/>
              </a:ext>
            </a:extLst>
          </p:cNvPr>
          <p:cNvSpPr txBox="1"/>
          <p:nvPr/>
        </p:nvSpPr>
        <p:spPr>
          <a:xfrm>
            <a:off x="1128886" y="1512458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Kết</a:t>
            </a:r>
            <a:r>
              <a:rPr lang="en-US" sz="2400" b="1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luận</a:t>
            </a:r>
            <a:endParaRPr lang="en-US" sz="2400" b="1" dirty="0">
              <a:solidFill>
                <a:srgbClr val="002060"/>
              </a:solidFill>
              <a:latin typeface="#9Slide03 Cabin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FEBA45-41D6-9E24-EA14-37D4F66EB543}"/>
              </a:ext>
            </a:extLst>
          </p:cNvPr>
          <p:cNvSpPr txBox="1"/>
          <p:nvPr/>
        </p:nvSpPr>
        <p:spPr>
          <a:xfrm>
            <a:off x="1132711" y="2025843"/>
            <a:ext cx="4737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A, B 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tùy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ý, ta </a:t>
            </a:r>
            <a:r>
              <a:rPr lang="en-US" sz="24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có</a:t>
            </a:r>
            <a:endParaRPr lang="en-US" sz="2400" dirty="0">
              <a:solidFill>
                <a:srgbClr val="002060"/>
              </a:solidFill>
              <a:latin typeface="#9Slide03 Cabin" panose="00000500000000000000" pitchFamily="2" charset="0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1F8207F4-6341-2E40-D150-4340754C26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7889" y="1649123"/>
            <a:ext cx="238986" cy="21243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D07B98F-8D47-293A-CCBF-39300B2BA0CF}"/>
              </a:ext>
            </a:extLst>
          </p:cNvPr>
          <p:cNvSpPr txBox="1"/>
          <p:nvPr/>
        </p:nvSpPr>
        <p:spPr>
          <a:xfrm>
            <a:off x="4612638" y="2576761"/>
            <a:ext cx="3900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+ B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= (A + B)(A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 – AB + B</a:t>
            </a:r>
            <a:r>
              <a:rPr lang="en-US" sz="2400" baseline="300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50C6258-6ABF-1FA5-C8A6-A21E7F3857BC}"/>
              </a:ext>
            </a:extLst>
          </p:cNvPr>
          <p:cNvSpPr txBox="1"/>
          <p:nvPr/>
        </p:nvSpPr>
        <p:spPr>
          <a:xfrm>
            <a:off x="8916636" y="131248"/>
            <a:ext cx="319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TỔNG VÀ HIỆU HAI </a:t>
            </a:r>
            <a:r>
              <a:rPr lang="vi-VN" sz="1200" b="1" spc="89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LẬP PHƯƠNG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EBFCCF4-3F57-2189-464A-7F3583628F0C}"/>
              </a:ext>
            </a:extLst>
          </p:cNvPr>
          <p:cNvSpPr txBox="1"/>
          <p:nvPr/>
        </p:nvSpPr>
        <p:spPr>
          <a:xfrm>
            <a:off x="1342271" y="622641"/>
            <a:ext cx="464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89" dirty="0">
                <a:solidFill>
                  <a:schemeClr val="bg1"/>
                </a:solidFill>
                <a:latin typeface="Palatino Linotype" panose="02040502050505030304" pitchFamily="18" charset="0"/>
              </a:rPr>
              <a:t>1. TỔNG HAI LẬP PHƯƠNG</a:t>
            </a:r>
            <a:endParaRPr lang="en-US" b="1" spc="89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587673-89B2-59F4-1B02-9A1C039D1381}"/>
              </a:ext>
            </a:extLst>
          </p:cNvPr>
          <p:cNvSpPr txBox="1"/>
          <p:nvPr/>
        </p:nvSpPr>
        <p:spPr>
          <a:xfrm>
            <a:off x="1863947" y="4127685"/>
            <a:ext cx="2598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(x + 4)(</a:t>
            </a:r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 – </a:t>
            </a:r>
            <a:r>
              <a:rPr lang="en-US" sz="2400" dirty="0" err="1">
                <a:latin typeface="#9Slide03 Cabin" panose="00000500000000000000" pitchFamily="2" charset="0"/>
              </a:rPr>
              <a:t>4x</a:t>
            </a:r>
            <a:r>
              <a:rPr lang="en-US" sz="2400" dirty="0">
                <a:latin typeface="#9Slide03 Cabin" panose="00000500000000000000" pitchFamily="2" charset="0"/>
              </a:rPr>
              <a:t> + 16)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DB461B-13B5-4D37-204B-D5A6580D6A8A}"/>
              </a:ext>
            </a:extLst>
          </p:cNvPr>
          <p:cNvSpPr txBox="1"/>
          <p:nvPr/>
        </p:nvSpPr>
        <p:spPr>
          <a:xfrm>
            <a:off x="1485172" y="4953575"/>
            <a:ext cx="457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Thay   ?   bằng biểu thức thích hợp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2A9943-A3F6-9EF8-FB85-D24EF378EF7E}"/>
              </a:ext>
            </a:extLst>
          </p:cNvPr>
          <p:cNvSpPr txBox="1"/>
          <p:nvPr/>
        </p:nvSpPr>
        <p:spPr>
          <a:xfrm>
            <a:off x="1066394" y="4950688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?4.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67944A-F21F-06D8-0AFE-1526233AF6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4380" y="5075305"/>
            <a:ext cx="234608" cy="2124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85F867-08E3-2432-F188-19B8A7146190}"/>
              </a:ext>
            </a:extLst>
          </p:cNvPr>
          <p:cNvSpPr txBox="1"/>
          <p:nvPr/>
        </p:nvSpPr>
        <p:spPr>
          <a:xfrm>
            <a:off x="1863947" y="5509133"/>
            <a:ext cx="4113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+ 512  =  (x + 8)(</a:t>
            </a:r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 –   ?   + 64)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164A3F-FC26-39E6-0C17-74D61075DA15}"/>
              </a:ext>
            </a:extLst>
          </p:cNvPr>
          <p:cNvSpPr txBox="1"/>
          <p:nvPr/>
        </p:nvSpPr>
        <p:spPr>
          <a:xfrm>
            <a:off x="4338482" y="4119123"/>
            <a:ext cx="2803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= (x + 4)(</a:t>
            </a:r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 – </a:t>
            </a:r>
            <a:r>
              <a:rPr lang="en-US" sz="2400" dirty="0" err="1">
                <a:latin typeface="#9Slide03 Cabin" panose="00000500000000000000" pitchFamily="2" charset="0"/>
              </a:rPr>
              <a:t>4x</a:t>
            </a:r>
            <a:r>
              <a:rPr lang="en-US" sz="2400" dirty="0">
                <a:latin typeface="#9Slide03 Cabin" panose="00000500000000000000" pitchFamily="2" charset="0"/>
              </a:rPr>
              <a:t> + 4</a:t>
            </a:r>
            <a:r>
              <a:rPr lang="en-US" sz="2400" baseline="30000" dirty="0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2CCA6B-49E9-4033-3597-26C06FE11312}"/>
              </a:ext>
            </a:extLst>
          </p:cNvPr>
          <p:cNvSpPr txBox="1"/>
          <p:nvPr/>
        </p:nvSpPr>
        <p:spPr>
          <a:xfrm>
            <a:off x="7015314" y="4115370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= </a:t>
            </a:r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+ 4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676DB6-5783-65BD-51A6-28EEA7062931}"/>
              </a:ext>
            </a:extLst>
          </p:cNvPr>
          <p:cNvSpPr txBox="1"/>
          <p:nvPr/>
        </p:nvSpPr>
        <p:spPr>
          <a:xfrm>
            <a:off x="8097211" y="4115369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Cabin" panose="00000500000000000000" pitchFamily="2" charset="0"/>
              </a:rPr>
              <a:t>= </a:t>
            </a:r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+ 64</a:t>
            </a:r>
            <a:endParaRPr lang="en-US" sz="2400" baseline="30000" dirty="0">
              <a:latin typeface="#9Slide03 Cabin" panose="000005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30F635D-47C4-9221-6C8F-B66918D47D4D}"/>
              </a:ext>
            </a:extLst>
          </p:cNvPr>
          <p:cNvSpPr/>
          <p:nvPr/>
        </p:nvSpPr>
        <p:spPr>
          <a:xfrm>
            <a:off x="2313562" y="4950688"/>
            <a:ext cx="322482" cy="422786"/>
          </a:xfrm>
          <a:prstGeom prst="roundRect">
            <a:avLst>
              <a:gd name="adj" fmla="val 23426"/>
            </a:avLst>
          </a:prstGeom>
          <a:noFill/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227245F-4F44-9225-AA67-1B5538AB0EF4}"/>
              </a:ext>
            </a:extLst>
          </p:cNvPr>
          <p:cNvSpPr/>
          <p:nvPr/>
        </p:nvSpPr>
        <p:spPr>
          <a:xfrm>
            <a:off x="4796355" y="5509133"/>
            <a:ext cx="322482" cy="422786"/>
          </a:xfrm>
          <a:prstGeom prst="roundRect">
            <a:avLst>
              <a:gd name="adj" fmla="val 23426"/>
            </a:avLst>
          </a:prstGeom>
          <a:noFill/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D59CAE-E408-1B24-06C5-ABCE83D2EB87}"/>
              </a:ext>
            </a:extLst>
          </p:cNvPr>
          <p:cNvSpPr txBox="1"/>
          <p:nvPr/>
        </p:nvSpPr>
        <p:spPr>
          <a:xfrm>
            <a:off x="6768321" y="5509133"/>
            <a:ext cx="3930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+ 8</a:t>
            </a:r>
            <a:r>
              <a:rPr lang="en-US" sz="2400" baseline="30000" dirty="0">
                <a:latin typeface="#9Slide03 Cabin" panose="00000500000000000000" pitchFamily="2" charset="0"/>
              </a:rPr>
              <a:t>3</a:t>
            </a:r>
            <a:r>
              <a:rPr lang="en-US" sz="2400" dirty="0">
                <a:latin typeface="#9Slide03 Cabin" panose="00000500000000000000" pitchFamily="2" charset="0"/>
              </a:rPr>
              <a:t>  =  (x + 8)(</a:t>
            </a:r>
            <a:r>
              <a:rPr lang="en-US" sz="2400" dirty="0" err="1">
                <a:latin typeface="#9Slide03 Cabin" panose="00000500000000000000" pitchFamily="2" charset="0"/>
              </a:rPr>
              <a:t>x</a:t>
            </a:r>
            <a:r>
              <a:rPr lang="en-US" sz="2400" baseline="30000" dirty="0" err="1">
                <a:latin typeface="#9Slide03 Cabin" panose="00000500000000000000" pitchFamily="2" charset="0"/>
              </a:rPr>
              <a:t>2</a:t>
            </a:r>
            <a:r>
              <a:rPr lang="en-US" sz="2400" dirty="0">
                <a:latin typeface="#9Slide03 Cabin" panose="00000500000000000000" pitchFamily="2" charset="0"/>
              </a:rPr>
              <a:t> – </a:t>
            </a:r>
            <a:r>
              <a:rPr lang="en-US" sz="2400" dirty="0" err="1">
                <a:latin typeface="#9Slide03 Cabin" panose="00000500000000000000" pitchFamily="2" charset="0"/>
              </a:rPr>
              <a:t>8x</a:t>
            </a:r>
            <a:r>
              <a:rPr lang="en-US" sz="2400" dirty="0">
                <a:latin typeface="#9Slide03 Cabin" panose="00000500000000000000" pitchFamily="2" charset="0"/>
              </a:rPr>
              <a:t> + 64)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5457A2E-405B-2A50-24C4-92721F4E72CB}"/>
              </a:ext>
            </a:extLst>
          </p:cNvPr>
          <p:cNvCxnSpPr/>
          <p:nvPr/>
        </p:nvCxnSpPr>
        <p:spPr>
          <a:xfrm>
            <a:off x="6162481" y="5767124"/>
            <a:ext cx="509464" cy="0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aphic 39">
            <a:extLst>
              <a:ext uri="{FF2B5EF4-FFF2-40B4-BE49-F238E27FC236}">
                <a16:creationId xmlns:a16="http://schemas.microsoft.com/office/drawing/2014/main" id="{486B88E9-6243-5173-D83B-D21363FA21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8196" y="4814635"/>
            <a:ext cx="276035" cy="4616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1196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LMS_API_VERSION" val="SCORM 2004 (2nd edition)"/>
  <p:tag name="ISPRING_ULTRA_SCORM_COURSE_ID" val="B4AF300A-392C-4ABB-BCA4-FDE560CD1C38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SCORM_RATE_QUIZZES" val="1"/>
  <p:tag name="ISPRING_SCORM_PASSING_SCORE" val="80.000000"/>
  <p:tag name="ISPRING_FIRST_PUBLISH" val="1"/>
  <p:tag name="ISPRING_PRESENTER_PHOTO_0" val="png|iVBORw0KGgoAAAANSUhEUgAAAnQAAADoCAYAAABmUnneAAAACXBIWXMAAC4jAAAuIwF4pT92AAAg&#10;AElEQVR4nO3d329b533H8SeCkyVyEjkr0i1pOklbgRYrUMlDMXBXYv4Ck7cFCMnY1a7M3FewDP0B&#10;oYEBvTQN/gGULgrsztIuCg7rZqoFthXIJhFtgqZdFjN11MZx6uFLf498RJMUD3l+PD/eL4BQnATy&#10;IXnI8znf53m+zwtPnjwxcFup2toxxtSNMV1jzE6nXTvgLQUAIBwEOoeVqq0tCXDGmOWhZ7EvAa/T&#10;rp2E/hoBABACAp2DStVWxRjTGBHkht3Vih3BDgAAjxHoHFKqtspakdtIcNR9DX+NTrv2IPTXEAAA&#10;HxHoHFCqtlaMMc2EQW5YX0PdToivIQAAPiPQWUyDnASwzRSPsqfDsE3vXjAAAAJFoLNQqdq6oqtW&#10;b2Z4dD1dOLHn7AsFAAAGCHQWiQU5eSzldGSHtDoBAMBtBDpLTGhBkhcJdlusiAUAwD0EuoJZEOSG&#10;0eoEAADHEOgKMmMLkjzdotUJAABuINDlrFRtrWtfOFuDXBw97AAAcACBLicZtSDJC61OAACwGIEu&#10;Y7pyVYLcDQ+eDsEOAAALEegyUlALkrzQ6gQDWnmOP4bJOfKg0651ecWQN52rLN/F6yP+6q6em3yP&#10;ITU6rUrOufKI35npOUegy4CuXG14GOSGHWpzYi7WgdAblYo+ygnP8UMNeHucM8hCqdqKzkt5rCX4&#10;K4703Dyg2TqSsOmcI9ClyMIWJHmh1YnntNIh1eZrKT3Tnt70NFlwg3lolVjOza2UbqL7und2g+80&#10;jBI75yopXe9TOecIdCnQi10jYTr30W0NdlygPZFDex1WUmMmOS0042YVZ2w/5wh0c3Cgl1wRuEB7&#10;QL+4mjme233dqYThLlyoVG3tZLzXdVxfv892eGfCpedcnnPiE/eCJdDNwPEWJHnp611GI4yn64+C&#10;54Dua7DjZgDP0QnnzYJGQ2TOU4VqXVj0er9X4Dm3Ne2cYwJdAjohvEGQS4RWJw4pVVtNC87vRF9i&#10;CIMli836uhCM77MA6IKHpivnHIFuCp63IMnLkZ6UtAiwkIU3K/IlVibUwTwLc3csejGuE+r8ZuE5&#10;995FI14EuguUqq26Dq8S5NJBDzsLlaqtAwvnghLqYOOFNUKo85TF59ztTrtWH/cfCXRjBNyCJC+s&#10;HrOEJcOs4xDqAmbxhTVCqPOMy+ccgW6IrlxtEuRyc1eHYpkEX4CcVwvO6khDHedIQHQBxH0HnjGh&#10;zhMOhLnIu6NGuQh0ihYkhaLVSQH0nL/nyOHud9q1igXHgRzonM6uQzfWhDrHORTmjF4zV4avlwvF&#10;HY8dZElyqdra0wsbYa4YS1olOtGKETKmF0yXLkDXdMUZwtBwbJTkjgYCOMixMGf0mvnc93ewFTp6&#10;yVmNVicZc2SoddjIu1L4xbHK8TAqdY5xMMzFnRt6Da5CJ5UJvZh1CXPWWtY73hP9ckeK9GbGtTBn&#10;9K507AoveMPlKj2VOoc4HubMcJUumAodveScRquTFFm+qvUiVOk85nh1Lo5KneU8CHORs3MtiAqd&#10;vnFdrUoQ5twjcxvvyVxHrS5hRnpj43JlWj6/VED85cscWip1FvMozJn496HXgU4mUcuwnb5xtCFx&#10;3zVjzLFUmAh2M/PhIsOwq4f0M+3TwjRCnYU8C3NiI7oeehnopGyvne/bBDkvSYWpK3MhteKE6flw&#10;gVnWHmXwi4+rmAl1FvEwzEUGN7leBTptQXJAC5IgnGt1QrC7mN7Frdl+nFPiIukfX99TQp0FPA5z&#10;YrB40ItAp0FOJgUeE+SCEwW7Ll+aF/JpxTAVOo/oDZkvNxujEOoK5HmYE2vyGXI60MVakBzTgiR4&#10;8VYnNKAdzacQxI2bX0II6IS6AgQQ5iJlJwNdLMidONpPC9mRYNeWoXd62D3Hq4sm8+i8EspnlVCX&#10;o4DCnFh3LtDpG3RCCxJcIGp1csCK2DO+BSDmTfojpPeSUJeDwMKcWHEm0MmbE2tBQpDDtDZodXLG&#10;t88NFVh/hFZtJdRlKMAwZ5wIdLEWJPSSwzw2NdixIhaADQh1GQg0zA1YG+hkfgwtSJABWp0AsAWh&#10;LkUhhzljY6CLtSC5T5BDRuI97PgyBVAkQl0KQg9zxqZApytXG7QgQY6WYq1O+EIFUBRC3RwIc08V&#10;HuiGWpDcKPp4EKSohx2tTgAUhVA3A8LcM4UGulK1VacFCSwSb3VCjzMAeSPUJUCYO6+QQBdrQfI+&#10;QQ4WkmB3n1YnAApAqJsCYe55uQY6bUHSpQUJHBG1OmmwIhZAjgh1ExDmRssl0MV6yd3zfANm+OkG&#10;rU4A5IxQNwJhbrxMA12sBQm95OC6eKuTOu8mgBwQ6mIIc5NlEuh05WqTFiTwkAS792l1AiAnhDrC&#10;3FRSDXRDLUgIcvBZ1OqkS6sTABkLOtQR5qaTdoWuoj9lvtyhMaaXxUEDFjjUhyzyKdPmBEDGggx1&#10;hLnpXUrzl3Xateaof6+tH+SxHvu5TssSWO5Iq81dfTzotGsHvGkACiKhbuy11jeEuWRSDXTjdNq1&#10;E70wnrsY6opBCXbl2E9CHopwpKFNztETghsASwUR6ghzyeUS6MbptGsP9AJ6dvHUal459qBfHbIg&#10;AW5Pz72unosA4AKvQx1hbjaFBrpRtJrX1IfRuUlRwLtm2/HmoK+Vo5PY8F8UPsYGEX3dop5p0T9H&#10;Q94h9gLsaXgbhDgCHADHeRnqCHOzsy7QDeu0a9H8pahbf1kXX1Q8HZ49jA39dTXgJqavW+S54UNd&#10;mbkeG+r2sRJ6pM+9OfR6AIAPvAp1hLn5WB/o4rSqsqcPefMl1G05Xrnrx55TbpUjnSMWH+pej4Vl&#10;l5tA9/S1bMwahgHAIV6EOsLc/JwKdMM67dogCGnlToJI3ZHhxLMQp8+hcCMqoVv6cOn1bFCJAxAg&#10;p0MdYS4dTge6iFa1BvPutNJUt3RIVoYAGxrkrJ3DpcfW0HAnc+52eD0BwGpOhjrCXHq8CHRxWqHZ&#10;ilXtdiyYHybz4nZcbIWhw5bR61nXql3Rr+ddnRdHaxEAeMapUEeYS9cLT5488en5jKRz7eoFzA1z&#10;NshNoh/CRs4Vu2hYdYe5cbMpVVu+fdhvddq1HQuOA3MqVVsHjs/dtc1120MdYS51h5lszm8bmafW&#10;addkwv+7GrIyf2Hl75K/08cqkn5RyFDsLQ1aWerr37PSade2CHMAcCGrtwkjzGXDuyHXSTRclbVl&#10;x04Gd4QSPuohbMuic9Z2StVWU6t1aa807kfz+JgfBwCJWTn8SpjLThAVumES7GIVu6OUfu2+VpGC&#10;2GMvIhWzTrtW0deyl9Kvva2v5Q5hDgBmZlWljjCXrSADXUSDnayKvT5HGJFKUlVCTcjhQ6uf6xrG&#10;ZiWheLXTrtUJcgCQCitCHWEue0EHuohW1dZ1rlYSUVXOil5yRZMQJmFMAm7CuXVHOuewwhw5AEhd&#10;oaGOMJcPAp3SMCLz6lanXDhxK/Sq3DgacNenGM6W0PeeVElpQQIAmSok1BHm8kOgG6JzwsoTqkx9&#10;rSbRLmECfR3XtWfcKFLdlCDXsPH4AcBDuYY6wly+CHRjaJVpZWhOmFScvGxFkhVpNSJVuNivj885&#10;ZHgVAPKVS6gjzOWPQDdBbE7Yu1pRKrNXaHJahbuu1TrmHAJAsTINdYS5YgTVh25WWpGjKjcHXXgS&#10;VEsXALBYJn3qCHPFoUIHAECYUq3UEeaKRaADACBcqYQ6wlzxCHQAAIRtrlBHmLMDgQ4AAMwU6ghz&#10;9iDQAQAAkzTUEebsMtMq19Pd1XLsj/F/vqI7BMxLWoNEOzA80D+Lk8XtY3qXIbHYOTt8jq7oY17x&#10;VdAn+jCcswAcM9XqV8KcfcYGutPdVbnoVWIXPLkQruX0DDYmHJfR5rTdWNiLfnYXt4/ZiitAer5e&#10;0RuMKLTZdM6a2JZyEv4eLG4fs0sGABtNDHWEOTtNqtBJQ91NS497KXYBvRb/D6e7q1HY68ZCHs2A&#10;PXG6uxqFtbL+XMkxtM0rOmcHP093V/eo3gGw1MhQR5iz16RAV3H0OUVh76xiohWSQw14gybBVPLc&#10;oJW3cizALXv09Or6AAAbnQt1hDm7jQx0p7urFQ1GPolC3g19jkdRuCPg2WMowJU9PA/jKgQ6AJYb&#10;hDpFmLPYuAqdq9W5JNb0EQU8qeDJHqMMg+VMbyAqGuB8qsBdZPl0d3WF8w2A5QhyDgg50A2LKnjv&#10;n+6u9jTcNZl/l41YiPOxGpyEPH8WRwAA5vJcoNMhr5AvsEarRFK5u6HhrkHlbn6EuJG2CHQAgHmN&#10;qtCFWJ2bRMLd+1q529dgN7E/D56RIUUNLVuBDadOa01W7jKHEwAwDwJdMtIi5drp7uqODMfqkCxV&#10;uxG0kW99uK0MRqro+QQAwEzObf2lPb5c6elVJKk03TTGHJ/urja1CoWn59DW6e6qhNx7hLmplVP6&#10;PQCAQA3v5cqFJblNDXZ7Q1uiBSUW5O4wtJoYnzsAwFwIdOmRatS9093Vg5AqdgS5VCxT5QUAzINA&#10;l76NEIZiZcUqQS5VfPYAADM7C3TMn0udDMV2ZQGFvrZekLY2UoU0xrQJcqki0AEAZhav0K3zMqZu&#10;SRdPdLUHm7MklJ7urkq/tPvxfXKRGj5/AICZxQMdFYLsSCWrrQsnnKvWaRg9ibZJQyaojgMAZkaF&#10;Ll+ycOLElWqdVuX2dHiVnR0yFvIqaQDAfAh0+VtyoVqn4eKEXnK54jMIAJjJINBpsGCCe76u6dw6&#10;6y7iuhPGPapyuSPQAQBmElXouJAUQ0L0fenlZsPB6BDrgS7kQP7oRQcAmAmBzg53pG9dkUeilcIu&#10;K1gLxWsPAJhJFOioDBRvU3eZyH1enS7SOGDYvXjsGAEAmAUVOrtIhSbXUKfDvaxitQeBDgCQGBU6&#10;+6xpa5PMQ/bp7mpdt+6CPbi5AgAkFgU6htrssqSVuswu7jpn731HXx+febNNHAAgPwvM2bFWZqFO&#10;25Js+vNSeYXmwgCAxBYYbrXaUtpz6nTOHG1JACA7PWNMn9fXWn19j7yywBCP9VILdRrmmDNnN+bQ&#10;Ae470Wo7oc4+fX1vTnx7YgtcQJywpm1FZqZbeRHm7MdqY8ADnXatS6izziDM6XvjnQUfn5Sn1mZt&#10;PqzzJPdCfwEBIE+EOqt4HeYMQ67O2Uy6TZgO1e5R+XGHjfv7ApgNoc4K3oc5w5Crk+4kvOA3dMgW&#10;7uAmC/AIoa5QQYQ5w5Crs/amWSShW3rRngQACkaoK0QwYc4Q6JwljaB3Jh28zpsrdMN/AMAzhLpc&#10;BRXmDIHOaTd05eo4TebNOYvekICnCHW5CC7MGQKd80ZW4HSodSP0F8dhBDrAY4S6TAUZ5owGOi78&#10;7lrWbbzO6Ny6RugvDADYjFCXiWDDnCm6QvfrL94xP+v/zeCBmdWH9uOt6xw7JPTB59/mfASQG0Jd&#10;qoIOc+JSGr8kugD+64NvffzVk4U/fPTFlccfffnq4Hf/7qsXX/z4q1fevvi3VEb+2xfNHz9ffunh&#10;/0Z//v6rvxr8/O5rH7752qXPF//y8v+YVy89SONpuGpJF0hsabCrh/xiGA1mp48vm//43V989Nnj&#10;l7/89MvLp//9xRuL8t/6X7208NuvXv7mxb9l7Pl4uvzSw99Gf47Ox+VXPvn6Wy9/8srXX/6N+fM/&#10;+VV6TwaA1ySAlKqtsu4GxLzn2QQf5kySQCfVtN/84euD0PbRF1ce/fLR63/sPXr1zS/NwmLsf/uz&#10;tA/wS7Nw+YNHr1+O/vzB//3103+IfqpvvfRZ7+0XHz5ef+2Xjytv//jbaR+H5TZ16HUntC+ED3+/&#10;/OGPP/67xz99+I75zZevvPrZkxe/FvvPU9xIJCPn+wePXj+rgH4wdB5GlhYeffrmpT98JoHvnZc/&#10;ffWdV377te8t/XvahwPAA4S6uRDm1MhA9/DxFfPzz75rfv7ZN3v3H37j0vGj1/70kVl4Rf9z6qEt&#10;DXKR/eDR6+afP3/78Ac/+sfvaPPd6FEOoLluM4D5kH39wutGP2v/+ffy/t6z4NjO6f/xpTf6j156&#10;43zgq5i3L33+8bdf/vTRdy7/+tWrV37xxrcu/8KCowVQNELdTAhzMRLoDh8+vrIhAe5fPv2rD3/6&#10;+VuXPnp8OQptzs7FWtw+7uqF/4y2+ah4GvB8DHNRgBs89D09r9oq9ggTks/WRw8vm3sP3zHm4+8P&#10;hnC/98onn/zt6z0CHhA4Ql0ihLkhl374X//wwk9O34r+7TdsObAsLG4fR+EgWg0ahbsKHx5rHOl7&#10;1BwZ4DwjQ7j/9vs35TEIeDJU+4M3f/Yy23sAYSLUTYUwN8Kln5y+9cS6o5rPVPucLm4fP9BhykEv&#10;N+3dViHcFeJI34e9xe3jkwCf/xkZqv3Rx9//JwIdEC5C3USEuTFSWeVqmZlO/sXt4z0JFOZZuNsy&#10;xlzz8PWxRU9f78acIW7SbhkA4CRC3UiEuQl8DHRzi8KdtgHZ0ge93dKxr8Opez48GQDICqHuHMLc&#10;Bbzc+ks/AHOTytHi9vHO4vaxBLuqLCAp9pk5Sz6It40xq4vbx5WUwxzbZAHwFs2HBwhzU1iIFglg&#10;Mgkhi9vH8qF61xhzl5drKjKsektC1+L2cT2j+XE+Brqg5xECOC/wUEeYm5Kvm/NnNq9KVsoubh/L&#10;EOwqwW4sCXLXpbKpFc4st/KYahGMSzrtGoEOwDmBhjrCXAK+BrrMqzY6HBsFu/2s/z5HyIfvlga5&#10;Zk6HHPq8EgCBCCzUEeYS8nXINbdhOA12FR2KDXmOXTS0upPXX5jWXEnL9Dx8TgBSEkioI8zNwNcK&#10;Xe67JuhQrHzIrgd2Ud7XxQ5ZD62O4t1wK/PnAFzE81BHmJvRgq8XkFK1VcjFXoca13VVp88ktL6r&#10;q1aLOod8DHR5h2IADvI01BHm5rDg8QTswobjpFIlqzqNMVd1FwTfyPDqum6lViQfh1z5IgMwFc9C&#10;HWFuTtGQq49DhIVf7GUv0sXt43UNQD6QcHq1oOHVc0rV1oqnzZ6p0AGYmiehjjCXgijQ+Vils6Z6&#10;owsFXK/W3ZZwatGG+b5u+cUXGoBEHA91hLmURIHOxxdyqah5dKNoECo7OLeur3Pl6hYcS1zFnkNJ&#10;FYsiACTmaKgjzKXI5wqd0T1YrRGbW1d15EN3qK1IbGxt42WFjqbCAGblWKgjzKXM5wqdsbWKo3uZ&#10;li0fgpUGweWi58qNUqq2Kp42FPZxAQ2AHDkS6ghzGfA90C3bNOwaFxuCtW37MPmgVfNsEDwDX4db&#10;+XIDMDfLQx1hLiODQNdp1x543HXaqmHXOB2C3bJoFaysdi5rBdFKpWrrCvPnAGCyWKizqfJPmMtQ&#10;fKcIhl0LotWw6wUfxpH2lrP9PPB1uNV4ug0fgILEQp0N+43LNWaFMJedeKDz9WKyrHOurKY7TFwt&#10;qFK6r5U5F3qgWVtxTQFfdABSJSNwnXZNroHvFTgSd6vTrq3raCAyEkKFTtjWcmOk2Ly6PD90d3X7&#10;Lus/aDofMvd9enPS48sOQFY67VpDt0vMc962dEq42mnXbJ6T7Y0QKnRiQ3cWsF7Ooe6uzuFzhRPB&#10;fEYMtwLIlLRF6rRr8p2/mnGwkyD3bqddY75cjs4CnVYHfNwCLOLMHUIs1GU5mdWpMKeBfNOCQ8kK&#10;gQ5ALmLB7g0dik3jWtPXkHhVgxzfaTm7NPTXHXh80dwsVVs7rjRulVB3urta1vdkLeVf71plzrgU&#10;yGfEXSyAXGkhR4ZiG9pBYF2LCfJz5YJrz5GuzJfvrj0qccULKdAZDQXOBBmZ13a6u7ql70taKzud&#10;C3MBVOf6fBkCKJKGu4NxowWlaouqm+UWhg7P9zdr05W5dJGU59S5WJkzAVTnrO37BwDmaeAjzFnu&#10;XKDT4Ujftx9qWnAMiaQU6pwMcwFU5wzz5wAA8xqu0JkALi6y4tW5jd1joW4WR45W5oyLAXwGBDoA&#10;wFxCDHTG1ZCgoS7pjhJHcwTBQmlDaF/7zkWOXFmoAwCw13OBrtOu7Xm8r2tEdo9wcl6W7igx7d6v&#10;8j460TR4mK64ojoHAMAURlXoTCCTtG/qzgPO0b1fp2kKKdt5uVr92fF4z9a4EEIrACBj4wJdKFUD&#10;ly+m9QsWsFx3YKP9kXSo9YaFh5a2Hu1KAABpCLlCJ9ZK1VbDguNITIdRK2OGx+/q0KxzAhpqNbQr&#10;AQCkZWSg0waD+4G8yje0IuQcHU4dPnaXV7QaDTkhDLUahlsBAGkZV6EzgV1smq41HI4sbh8fxBZJ&#10;9EcEPGfoQhXfV7VGGG4FAKRmbKALZLVrRCpCezrc5xxdJHEo25q5ugiiVG1JVfGmBYeSF4ZbAQCp&#10;Gd7LddheAF36I2talXR1+NXJXnPmaZhb1w2iQxLa8wUAZGjSkKsJ8KJzrVRtMa8pRxrmDgKaN2do&#10;JgwASNvEQKdzfHqBveqbrq58dU1sRWtIYc5QnQMApO2iCp3RBq+huaFzupARDXMHOtQdkj7z5wAA&#10;aZsm0IW0OCLuDqEuGwGHOdHUtkAAAKTmwkCnF59QKwp3GH5NV+BhzjDcCgDIwjQVOhPosGvkBgsl&#10;0qELIE4CDnP7LIYAAGRhqkCnF6FQdo4YRRZKONunzgalaqsc4GrWYVTnAACZmLZCZ7gYmWsSSLTK&#10;hARK1VbdGHMv8DB32GnXDiw4DgCAh6YOdHoxOgz8JFjTUOfs9lp5koqmDle/H86zHothewBAZpJU&#10;6Ezgc+kiUmVqy2IJhmDH00pmN6CdRiaRfVsJdACAzCQKdFTpzrnBEOxousn+fWPMso3HVwBuhAAA&#10;mbpoL9dRdnQ+FJ4Owd4vVVu3ZI5h6P3FNNw2A17FOgrVOQBA5pIOuVKlG+2mDC+GOrdO58o1tCpH&#10;mDuvbtPBAAD8lDjQKYaQnresc+uCGobVFawnOgSN82RlK9t8AQAyN1Og0ypdyH3pJtnQYdhmqdpa&#10;sfcw5yPbopWqrRNdwRpyO5JJuPEBAORiljl0kbr2ZsNom9qQ+K7u3+l8DzJd1VvRoMKCh8n26TsH&#10;AMjLrEOu0e4Rt3mnLiTB7p4OxTq52b9UGnWOnLzndwhzU2HuHAAgN/NU6IxWarYYcpuKDMVuaDDa&#10;01WxXVsPNlaN29Jjx/RusWcrACBPcwU6adOhk+Lv8K5NbSk2HNvTcHdgw+R5nfNX1iDHcPpsemyT&#10;BwDI27wVOgl1TR1KpIqT3LKuDr1RqraMtoM50ICX+fyrWICLHgylzq8eej9CAED+5g50qq49yDCf&#10;DX3c1IDX0+2zujp/bfBIOpxXqrbK+o/yU4ZS1/XBUHm69mlTAgAoQiqBTuaC6W4JN3kXU7Wsj3PD&#10;nxr2IqOaPK9Qbctdn4UQuduK3axgOlL5lwpyl1XYgF/SqtBJqNvRnRLYKSBfDHXbYYeFELlb5sYl&#10;sbPvC70x3Nd5vHtMFQDcNnPbkjGcbMsBzEl2hGAhBFx0TRe1nfjeDB3wXaqBTttw3OKsQUD6uioY&#10;cFm0+v5Yg90V3k3ALWlX6AZDr2zej4BsMVQFz2xqxY4bFcAhqQc6taWVC8Bnd1nVCk9Jxa5dqrb2&#10;qNYBbsgk0OnkcObTwWdHrGpFAGSO3QFz6wD7ZVWhM1q5YK9X+KjPUCsCIp0LpDXVOm86YK/MAp15&#10;GurqWskAfFK3eR9eIANLWqkj1AGWyjTQqTLz6eCR27LdHW8oAiShjhWwgKUyD3Q6LEU3d/jgUKvO&#10;QKjWtBExAMvkUaGL+tNd582Hw3r0mwMGNkrV1g4vBWCXXAKdeRrqmiySgKMGzYNZBAGcucnKV8Au&#10;uQU682yRxF3OATimwiII4DnMJQUskmugU6x8hUuud9q1A94x4Dky9Mr8aMASuQe62CIJQh1sd50V&#10;rcBEzKUDLFFEhS4e6nqcCLDUXcIccKEN5tIBdigk0Jlnoa5CjzpYSMIcW9cB06GVD2CBwgKdedbO&#10;hMbDsAlhDkiGdj6ABQoNdIZQB7sQ5oDkltkSDChe4YHOEOpgB8IcMDtWuwIFsyLQmfOhjoUSyBth&#10;DpgPFTqgYNYEOvMs1K3T0gQ5ukWYA+bGSlegYFYFOkOfOuRL+szRRwuY3wavIVAs6wKdOR/q2CYM&#10;WZC5mlX6zAEAfHHJ1uehoW6rVG3JzxsWHBL8IGGuzN6sAACfWFmhi9MN/a/bc0RwmAzjrxDmAAC+&#10;sT7QmaehTobGrtLWBHO4q5W5B7yIAADfOBHozLMVsCsslsAM3pOVrIQ5AICvnAl0RufVddo1aWty&#10;24LDgf2kovtup11r8F4BVvPtZuvEgmPAZN5NvXEq0EV0Xl2VIVhMcKjz5Q54kc4cWnIc8M+855Zv&#10;F1cCnf18u4k4cDLQmaehbk+bEHORwjAZYmW+3PO4yCAr855bvp2bLLyyn283+yfOBjrzNNSdyIVb&#10;uv1bcDgonsyvvMoQ61hcZJCVec8t3y6ufNbs59t71HU60EW02/9VFkwETbbwWqclyUQMPyMrc51b&#10;cnPu0T7ePX0+sJiO4PiSGfpy7fMi0BldBasLJqjWhSWqyrGF1wU07Ppy0YQ9eindSPlyw7FnwTFg&#10;Ol6dc94Euohe2FeZW+e9PlW5mXCxQdrSOqd8OTfZUtAdvrxXg8/OC0+ePCn+UDJSqrYq+oYtefkE&#10;w7VvjKkzrJFcqdqSXo7Hrh03rLaa1mexVG3J71l2+O2WauWKBceBKfl0znlXoYvTlbArDMN6o6d9&#10;5SqEudno60b1Gmk5TPmz6PqCJqZ+uMf19+ysyuh1oDPPmhFHw7B3LTgkJCfDq9flLoS+cqngooO0&#10;pH0uNR3uL9pnSoN7dGtRV+cW9+M3Qd4Huoi2ONmSCg8VCmf0tbq6oh86pEBDMZ8BzOsw7RssXXno&#10;6g1Hnd6XznL1nGvEzzmv59BNUqq2yvombth7lMGK7joafEFmQ+fSdZlfijmkNnduWKnaknNzzaE3&#10;50i7LMBRpWrrwLE88Nx8zWAqdMPkzlKbElOxs0e8IrdDmMuOXogZesWs3st4Hr08mVoAAAJrSURB&#10;VOuWY++Ma8eL5205NtxfGf4XwVbohmnFTt7QTbuOLAg9nTtDRS5npWpL5vxcC+pJY16HejOcqVK1&#10;JXt2v+/Au/Ueu9P4oVRtSQa448CTuTWq9yqBbogORdU13DEcla0jDXHMjytIqdq6os01XRreQnHk&#10;M5vbPsmlaqtp+U32XZ2bDU+4fM4R6MbQC11Fwx0Xu/REK8EaNAS2g57rJ9zA4AJ9DXO5fm4tnttE&#10;mPOUxaFu4g0VgW4KpWprXSt2VO1md6jDqnsMq9pHz/EmNy8Yo5AwZ57dcOxZFuoIc56zMNRdWB0n&#10;0CWku09ED8LdZEexEEcjYMsx/Ioxch1mHceiCyxhLhA2nXPTtMUh0M2BcDcSIc5hGuoaLA6CmupC&#10;khcLFkqwACIwulCiUeA1fupzjkCXEh2yisJdSBWOvlZ19hhO9Qf7IAdPPtdbun2iVQqaHnCkrwfz&#10;fgOk51wj52H/xOccgS4DWuUoxx4+BbwowA0efMH5S89jWRp/I/TXIjC35X23/eZMq3U7Gd909LVC&#10;yUp8RNW6nYw38+/r5y9xJZhAlxPtc7euIW/FoZB3qDsKdDXAMYwaGFr5BKEf6wXpzGdcbzq29PxM&#10;8yLb0ws3ow54TkbBbu5+rAS6AmnIW9GHhL0rBa3k6mnbCgltD7T6dkJ4wzAdit3SGxPCndu8mi4R&#10;aw5fnvFC24u9FqnuUQs/xTpgVOY45w70nJt7egOBzlJ6olzRR3yPwCgAJhEFNaM/o2HSLnefmJWe&#10;o+tDNySw20F08+bzdAmtKq/HHqPOzZPYjWyXG1jMY+icG3edjq6/6Z9zxpj/B08BgTWc5yNRAAAA&#10;AElFTkSuQmCC"/>
  <p:tag name="ISPRING_COMPANY_LOGO" val="ISPRING_PRESENTER_PHOTO_0"/>
  <p:tag name="ISPRING_WEBLINKS_TARGET" val="_blank"/>
  <p:tag name="ISPRING_WEBLINKS_TARGETMJT" val="_self"/>
  <p:tag name="ISPRING_PRESENTATION_COURSE_TITLE" val="HĐTĐN 8.1"/>
  <p:tag name="ISPRING_OUTPUT_FOLDER" val="[[&quot;`\u0018\uFFFD{C95BBEB1-72EA-42E7-A6E1-536475BFDA51}&quot;,&quot;E:\\&quot;],[&quot;n\uFFFD\uFFFDF{532D8254-983C-4E3B-B0A4-AAF7FD1CF8B9}&quot;,&quot;D:\\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PLAYERS_CUSTOMIZATION_2" val="UEsDBBQAAgAIAOULIV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gR7BWjqW8+RYGAAA5FwAAHQAAAHVuaXZlcnNhbC9jb21tb25fbWVzc2FnZXMubG5nrVjbbuM2EH1fYP+BMBCgBbbZ3QIbFEXiBS0xsRBZ1Ep0vOkFAmPRNhFJdHVxkj71a/ph/ZIOKdmx9wJJSR5sWJTnzJA8Z2bI04/3aYI2Ii+kys4G74/fDZDI5iqW2fJsMGXnP/0yQEXJs5gnKhNng0wN0Mfh61enCc+WFV8K+P36FUKnqSgKeCyG+unxGcn4bOCPImxZJAydkUsiPLUdGnk4CDBzqBe5eETcwRBXsVQo43nOSwjm9G2D0A7ou/iaBFFoEQDV0JRF4dT3acCIPRiylUCFTKvE4CJZoEyVqKjWa5WXIkYyQyX8hc/n4EHeyESWDyhVsegRQnjpeBG4N/Nrhh3XYdfRhNpkMCQZv0kgjHkuRIZywWORP8eHR4MJdhtwWxYvhO4HJCQeg8X0x5TRwdDPRSGyEuDWK1WqPniuY0OcET2PLDr12GAYJjIW6OjTlIRm373pZESCI6QW6IhRBtPZvgqPeji6Aj/foNMVOHsanWYYFmCCg8t6TayAwIAdzRw2HgwtWF1NmjtZrpAM1zkIBYkNT6qaXY2U2tyNsHUZMRph349GU8Ye4x7x+W2btUUnPvauI5de0GjkXEBYKl3z7AG5aqn+yH74+eTk/v2Hkx97AYXAKPcQChmkD+86AHksoG4EaMSNPPIZ9lt/97OjU+Y6HjC6+dHPGsh7BYyF71a7aRAAzRuOOqHJGHotXGIyxrWq0IpvBCoV2khxZ/IDyEDmIDLDYngxVzCQVa0as+kEA41AWSxwLE1RkILK84c3ddqpypXKwV2B4lrHsfGpeaXfr2sF1uxSOlVBAotVymV23O565rkU24ZmE+A3voDFZbtJAdIBvCH1RgvnDbi4yxLFY7SApIIkDRFfrxM5b5Jow3w/4Q+tUQR45ngXQHfqhpDA7O2ITosxsnOuJ9sTJcAhCQAg54XIn2AbGa4bc4STpB/C2LkYu/BhOoSxXK4S+JR94/AJMMEXrbmiScg4DGc0sPWi6XzM0ZoXxZ3K4wOW7u9nG7DjWRSEYLE9cF0sd8DADwnNQJ6LedkOBlFiw+9GVzBVIGDETDLQkkqrogTZpOtElMJEK/VU+NxQ6kYsFOgrEXxTcx+8G7G10tzFU88aRyO2S6Iur7L5qqMdiPOb+thXQwU02ed8a0wNWjSinyG7QDKkfSzoJeTAyz4W1ySERSZhm42Hr5yLulBC3tsmpW3Sm3OdY5KHphnSbNpIVRUwopcEUpPZkeK4n5uQQGX3mIPd7+TWGnXbiS3lBtoYIKDIWx1BureIrUX1aer8Fp1jxzW1+kvq8QfT9fF4w7O5ALLNud7TB3gXy9i807Q3/v+q5N+Il02qP2qqhGeTz0d94zkoLN9RBC9Lka7LNtd6wZrwnxKFlvh3Q+gy9af53zXlL7Ize238s/fn4LjQZ49ag3jmSnXfrZeOpOn9CTQsujhCj5F0txprtyOH6orYfvJ4tHO884ODhpMtVHdrjzYAnkJPxQjHsMYm8hBanRSqUHdbc/rYD9+cO7rbz8godBhUnZm4KWTZ6tnouXN9NXJ+emHd61kPig1zmAshewC43B2qE5lC/HEHzOmEbFegLhEHM5mpKomN/BN5a8oErG2Viq+74UWuUjOa8GJL/7pMfXxOFPXkgtqp36Of2im48/7sCfjpuxQSHEAbY2HP0r2PpdWedDQC+eilcFm4bZ1ARykv5ysoxwtVZXFHoPoIZpNzDGDNnEPB8/YurAH4Iox6FDWjv/YC0R0dJFGyA/vdU6Uo/uwNoqexw6ivL0pxX7YDTUeGRWFEz8+hk1ss2iwYHh2GbB66WDVH5a1dx5Mzc4D9L3Ik5XVRTFUKQ8ftfpm+sDNkwYxhazwB/YVGbqrKoensg7Clm0WnARzpGuVaAAQNBJNlIhC551pvfVD11Q9kZnNIGwwnPL+FtM6USnrFZjZQy6nsN6fHO5CqTGTWK/LnFVU9Yeb4EbZtcyEEKwnn/du6h4jhwDlvboYStewMZo2xB1XjCzwRy7IvYEDI7sJHX2qYCwRXcX1V/d8//7bZ19eETU6GtFc/Pya9zdd1e/dUmEvu07d7d97/A1BLAwQUAAIACAAgR7BWAAAAAAIAAAAAAAAALgAAAHVuaXZlcnNhbC9wbGF5YmFja19hbmRfbmF2aWdhdGlvbl9zZXR0aW5ncy54bWwDAFBLAwQUAAIACAAgR7BWAi4FWFIFAAAaHgAAJwAAAHVuaXZlcnNhbC9mbGFzaF9wdWJsaXNoaW5nX3NldHRpbmdzLnhtbOVZ227bOBB9z1cQWvSxcZI6bRLYDhxHRoT6tpbSCxaLgJZoixuKVEnKqfu0X7Mftl+yQymW7TgXuq2LbPsQOKLmHA45nBtVO/2cMDQlUlHB687+7p6DCA9FRPmk7lwG7ZdHDlIa8wgzwUnd4cJBp42dWpqNGFWxT7QGUYWAhquTVNedWOv0pFK5ubnZpSqV5q1gmQZ+tRuKpJJKogjXRFZShmfwo2cpUc4tgwUB/CWC38IaOzsI1QqmrogyRhCNQHNOzaIwazOsYqdSiI1weD2RIuNRSzAhkZyM6s5v1Wq1dVidyxRU5zQh3OyJasCgGdYnOIqo0QIzn34hKCZ0EoO6+3tVB93QSMd159XegeEB+co6T85eLB4bnpaAXeD6doKEaBxhjYvHYkZJxkSCOYhqaJkRIF0ZW5LU5LMuB4qhaMZxQsMA3iCzV3XnPLgaum136PZa7tXlsFOoao0IvKDjWmH8jnfuXvX6getfXQTdzsagwP0QbADaVDNr+sHQ9d1e4A6vzrz+hgh7pRYYt9v0Ohti3rtnvhdsOlOv2d0UMrjo9+wwFx8H7rDj9d5eBf1+J/AGC1R+hpdOa62yevBr4CAik8vHW8dZMuKYMgg2d864IhrCFcNyQgLRpuCNY8wUcdBfKZn8nmFG9cx4KES1a0LSpkpJqIfG++qO8ShnQVcQgmLgkqVvHx6Xrv3maGXplWL2xbLu1bJWBrtBLLT4wdrv7x2W6h9XH1f/AUVrUxoR0cNS5iFrfQFPqnCwiI77r16/flyLB2arYa1xGEMo1fNIuDwyl6JGfxxqOoU4Te7oOs4Y87M0FVIvgunyYKnEAzS1seAr5888o5FgUWk3koxI1MMJWUpA/jXlbZDcd9AYPIWBRfsp4cjHHJIe1WDlsCRQ2UhpqvNk176VbkqKGQI+yMoEdf01q4cxlmrFNUr7mEQTNv7oCU3Un8V2F0MPivoMTICMg1rJuzxC5xLfQJK2ER8QbiN2AYeHmQNEpJUSEqsNJFGTMSvhBLzZRvA9GSmqiZWoyFiEZiJDjF7DPgsEfpcl8F9M0HJxgMZSJPkoFDAaqdwsU0puSHRqM9FHmCLJAAnVUsqILmb4lNEvaETGQgIvwVMwG4xTVfDvbkScYqUWpHiu44sixXq9c/fDC7NAHE0xlCubkYN7kyTVW+HHM8SFnuNgO0KcwakwRololL+zWdvu15uhjDBg5+9kjRV+RZOM4e9JX27IEvUWTb6dWTYx/JMaWE8b42nu6MZ5c2pwcQomKTjhRQjZgfKM2BKGmCPB2QzhEMokZcLGlIpMwUgRIApq9fUaFng4pvnTBDIZzCgjIq0o9/YPXlUPX785Oj7Zrfz79z8vHwXdFpADhs10RQXZerTtsEbeaXGewD3QStih7jQUT4AebCuscZuq+UiLYY28p9Gwxt5tN6yBa03HE8hHWo81bFvIxESdaM2e93ehFnDPKN1sBd47L/h4D0HuCusFW61iisn7a8u80n+upaXvNoetCwTmuuwE/olNeOgJiMQ6jCHAjM1VjCUmbw1sZPuXAdjftaI1ZraqW4fuOytCMLhV1LWbtte3WvBbG6lhUWcOlmpMKxWgbpgUeRAqB0YTKHSjH5YFviUmW/nwdw7nWwtz/49Q9c1tcBHrthSqCJZhvLWj+2skk20a6Cfe9ud9P/QzX+IM59fJNsJdLK+JRIEQzEp+ML80RR4fWxUnPiEogYbcbgMj8kPD1erB992ud9bvnP8CqeGZ7mDxVH4oWfkyUt7Yr35KNG8SymkC22qa+PL7Y+Owuler3P9qZwfYVr/nNnb+A1BLAwQUAAIACAAgR7BWpfYCp3YDAAD4CwAAIQAAAHVuaXZlcnNhbC9mbGFzaF9za2luX3NldHRpbmdzLnhtbI1W227iMBB9Ll+B2HfQcimtlCLRFqRq2bbasrw7yQAWjh3ZDl3+fsfGDg6EC1aleOYcezxzPG6kNpQ3tyAVFfyp1WuNGndRUkgJXM8hyxnR0IyJgrf0qTX9O5u1OhYhmJBfoDXlK4UGZ2lSRCUiywnfzcRKtGOSbFZSFDxtjX5Me2ZEHQs9Iq13OUhG+QZxg+7D8+u0Hseo0m8asvaSJNAWGDgSJj8n3Un3FkIuQSkwwTy+jrvj+yscRmJgfpf+sP/QH9/EOGwztb+bSFuqqLakYXfYG/brSZhaxFbzemGPXORFfnsZcilWJvYjxtCMKwwmSIpqQPjroxlX4KisndnkSr01/NNXch8XWgveTgTXKNo2FzIjDDlL+7uJ4yp8A8OqqNwifujFg4frBLd+2u/37wfn6rqCatYRnAzOqQCzB7KK76VmXFKNSybEZtQDFaMpxiFkWpsR9xXc/MjkUAr2aXaodASj55jBSMsCoo6fGY9ai++PQuN1h9GSMIXu0OQhn3jIT1Iov0TV5lF/4JvyNIA4g/cvBCsyeNlHGcCqdo9+eXm2dQvjKm1lYBK2zhREdjB63Dvm+wQXGD3uyyT9g7PdCfjYYxj+Cj0TW7wLib6LgBP89tnxM+syy89M41HBfs5gAZlIYWT1MKcZmMpEHWszQXSOoog42dIV0fiK/DaYeGdDV1HnyLHXUK1kIk01g1MhJaKQCoNA58IdzlWnxmMI+6unxnoGS+2xVaNPvXmlwlrb+WX1uoX2SdpPmhqfr6dWRuQG5FwIplpNR8EWhivYV/MYbl4J7D4g3/hS3ELgQkO4so27Fin2V+kmLNGaJOsMI6mPukydrV1tjSK332nteJHFICdYbwpeaFWbQa3pas3wTy8ofENahZ9xGp5e41Kc0FLDgcFWGIhM1l7f+4mxZwXTlMEWfEMIDOaQZ44TKZT06RmNbqpaCyxXheZ6x0EJIarqOIEvMB5R7UGh47KONYmVPcyhH/gOfFgx6MmupxkNhu3Mzq1MwgXRWZMrLEiQN1Jo8aWJ1G65w9welGxhzGlmWweag21rPIbBhMhdBqzLJ/LE7jc3j0m5kPLwGk89wbTFUbeOYD3VrjjHuzZaSoCwI1pjo+zTv2AXCyLT9xJQadw1bsPFk+FDZpsrNuUs11EnMNlSlFnHb/x/f9Ro/AdQSwMEFAACAAgAIEewVkFFVdVOBQAApB0AACYAAAB1bml2ZXJzYWwvaHRtbF9wdWJsaXNoaW5nX3NldHRpbmdzLnhtbN1Z3VLbOBS+5yk03ullCbSBApPQSYMZPM3fxqYts7PDKLYSa5ElV5JD06t9mn2wfZI9somTkBCULqFDLzrUyvk+Hemc8+nIrr3/ljA0JlJRwevO/u6egwgPRUT5qO5cBuevjxykNOYRZoKTusOFg96f7tTSbMCoin2iNZgqBDRcnaS67sRapyeVyu3t7S5VqTS/CpZp4Fe7oUgqqSSKcE1kJWV4An/0JCXKuWOwIIB/ieB3sNOdHYRqBVNbRBkjiEbgOadmUZhd6IQ5lcJqgMObkRQZj5qCCYnkaFB3fqtWq82D6tSmYDqjCeFmS9QpDJphfYKjiBonMPPpd4JiQkcxeLu/V3XQLY10XHfe7r0xPGBfWebJ2Yu1Y8PTFLAJXN9NkBCNI6xx8VjMKMmQSIgGUadaZgRIF8bmLDX5psuBYiiacJzQMIBfkNmqunMWXPfdc7fvdpru9WW/VbhqjQi8oOVaYfyWd+Zed7qB619fBO3WxqDA/RJsANrUM2v6Xt/13U7g9q8/eN0NEfZOzTBuu+G1NsR8dj/4XrDpTJ1Ge1NI76LbscNcXPXcfsvrfLwOut1W4PVmqDyH57K1VllM/BoUiMjkfHrrOEsGHFMGWnMvxxXRoFYMyxEJxDmFahxipoiD/krJ6PcMM6onpkJB1G4ISRsqJaHum+qrO6ainBldQQiOQUmWtX1wXJb2u6OFpVeK2WfLWullrdS6Xiy0eGbv9/cOSvePq+vdf8DR2phGRHSwlLlkLS/gURfezNRx/+3h4XovHpithrXGYQxSqqdKOD8ytaLGfxxqOgadJvd8HWaM+VmaCqlnYjo/WDrxAE1tKPhC/plnNBAsKuNGkgGJOjiBKuidcwcNoTQYhLCbEo58zOGQoxrCGpYIlQ2Upjo/3M7vrBuSYobgAINTmKC2vxTmMMZSLdRCGRBzsoSnf3SEJurPYn+LoQdNfQZ7jkxFWtm7PEJnEt/CoWxj3iPcxuwCsoWZjCHSygmJ1QaWqMGYlXEC5Wtj+JkMFNXEylRkLEITkSFGb2CfBYJCyxL4X0zQfDeAhlIk+SjDSiOVh2VMyS2J3ttMdAVTJBkgoTtKGdHFDF8z+h0NyFBI4CV4DGGDcaoK/t2NiFOs1IwUT318VZypXufM/fLKLBBHYwz9yWbkUM8kSfVW+PEEcaGnONiOEGeQFSYoEY3y32zWtvvjYSglBeL8RNFY4Fc0yRh+SvpyQ+aotxjy7cyySeAf9cB62hiP80I3xZtTQ4lTCEnBCT+EcHBQnhFbwhBzJDibIBxCX6SMbIypyBSMFAJRUKsf97DAQ5rmTyO4OsGMMiLSinJv/83b6sHhu6Pjk93Kv3//83ot6K5j7DFspitaxubae4Y18t6d5hHcA3cHO9S9G8QjoAfvEda4Td1cc6ewRq64WVhj798vrIFLt4xHkGvuGkvYcyETozrRUjxXXzst4J5xutEMvE9ecLWCIC+F5YatVjHd4+pmMm/t7/WSg5/XTPpuo9+8QBCgy1bgn9gIQkeA9uowBkkZmrctlpi8+7ex7V4GEHHXitYE1qpT7bufrAghxFY6azdtp2u14I82Vv2is+zNdZVWLkCnMCpOPugVGE2gtY2eTff/jwpbVe0TC/jWhO1liNPKmy5dq06Fnm1JnAiWYby1ZH3BB8bPi8kvvNMrs1+tOpyRTxJqQM90Sv/K72X601fCNsZtLG+IRIEQzMq+N33xiTw+tOo+fEJQAndsuw2MyLOq02LS+27b+9BtnW01+6ld+r8IyXna7Sueyi8dC582ylfui98Cd2B88cvq6c5/UEsDBBQAAgAIACBHsFYAmjDWwQEAAHoGAAAfAAAAdW5pdmVyc2FsL2h0bWxfc2tpbl9zZXR0aW5ncy5qc42UUU+DMBDH3/0UC76aJTIm07eZbYmJDyb6ZnwocGNkpde0HTqN390WpitwzLUv9M+P//Wu9L4uRnYEaTC6G33Vz/X6qb2uNXCaUTu4aut8QC+dHmheZPBSlMALAUEHqX4//ZO/jwRlHIjaNNk/O1vt+QXo3qwZ1z4uCQtFaJrQKkJ7J7QPKvBnK7NDVk1GXpmTnTEoxikKA8KMBaqS1Uxwua6Hn2AHxgrUP+iapdAyTWaTZDobIo+OWRRFN1OfS7GUTOwfMcdxwtJtrnAnsoZeTdz06c1egrIHvm2AaTi7X6x8gBfaPBgou4GX18twGQ6TUoHWcIh7u5iH8xsS5iwB7vlGcTSL5ifQlvGqHifoqtCF+aXjMJ7EkU9LlkOvSrak6bSDCevVq2YveMMZ+DANAYmbLYKzPaie1SRzswWi3MkzDlAqzF1F+mjsJolyZFkh8oZb3LpJcm6zznbo36g7xjhBlQ3/4MdiHE62dc2wc802xK0th5rLGZ3BkJdbd6I+Un2BUyIVFwlNUh9X5GZMt9O49atNm6ktqBdEbpunOxTQtpmAehBrdAIzhqWb0mo2nTe/UZA7T8/OsbPNi+8fUEsDBBQAAgAIACBHsFa45zzyXgAAAGMAAAAcAAAAdW5pdmVyc2FsL2xvY2FsX3NldHRpbmdzLnhtbA3KvQ5AQAwA4N1TNN39bQbHZrTgARoakfRacUd4e7d9w9f2rxd4+AqHqcO6qBBYV9sO3R0u85A3CCGSbiSm7FANoe+yVmwlmTjGFAOcQh9fM/uEyCP5NIdbBMsu+wFQSwECAAAUAAIACADlCyFRNmFYAkcDAADhCQAAFAAAAAAAAAABAAAAAAAAAAAAdW5pdmVyc2FsL3BsYXllci54bWxQSwECAAAUAAIACAAgR7BWjqW8+RYGAAA5FwAAHQAAAAAAAAABAAAAAAB5AwAAdW5pdmVyc2FsL2NvbW1vbl9tZXNzYWdlcy5sbmdQSwECAAAUAAIACAAgR7BWAAAAAAIAAAAAAAAALgAAAAAAAAAAAAAAAADKCQAAdW5pdmVyc2FsL3BsYXliYWNrX2FuZF9uYXZpZ2F0aW9uX3NldHRpbmdzLnhtbFBLAQIAABQAAgAIACBHsFYCLgVYUgUAABoeAAAnAAAAAAAAAAEAAAAAABgKAAB1bml2ZXJzYWwvZmxhc2hfcHVibGlzaGluZ19zZXR0aW5ncy54bWxQSwECAAAUAAIACAAgR7BWpfYCp3YDAAD4CwAAIQAAAAAAAAABAAAAAACvDwAAdW5pdmVyc2FsL2ZsYXNoX3NraW5fc2V0dGluZ3MueG1sUEsBAgAAFAACAAgAIEewVkFFVdVOBQAApB0AACYAAAAAAAAAAQAAAAAAZBMAAHVuaXZlcnNhbC9odG1sX3B1Ymxpc2hpbmdfc2V0dGluZ3MueG1sUEsBAgAAFAACAAgAIEewVgCaMNbBAQAAegYAAB8AAAAAAAAAAQAAAAAA9hgAAHVuaXZlcnNhbC9odG1sX3NraW5fc2V0dGluZ3MuanNQSwECAAAUAAIACAAgR7BWuOc88l4AAABjAAAAHAAAAAAAAAABAAAAAAD0GgAAdW5pdmVyc2FsL2xvY2FsX3NldHRpbmdzLnhtbFBLBQYAAAAACAAIAHgCAACMGwAAAAA="/>
  <p:tag name="ISPRING_ULTRA_SCORM_COURCE_TITLE" val="Bài 6, chương 2, toán 8, KNTT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ài 6, chương 2, toán 8, KNTT"/>
  <p:tag name="ISPRING_UUID" val="{0BCB9022-D9EE-4907-9B4B-011CC4F3001C}"/>
  <p:tag name="ISPRING_RESOURCE_FOLDER" val="E:\powerpoint\Math8_new\Bài 6. Hằng đẳng thức phần 2\"/>
  <p:tag name="ISPRING_PRESENTATION_PATH" val="E:\powerpoint\Math8_new\Bài 6. Hằng đẳng thức phần 2.pptx"/>
  <p:tag name="ISPRING_PROJECT_VERSION" val="9.3"/>
  <p:tag name="ISPRING_SCREEN_RECS_UPDATED" val="E:\powerpoint\Math8_new\Bài 6. Hằng đẳng thức phần 2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BBD653-36EA-4CB4-9F70-0FE351802CA4}:26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BBD653-36EA-4CB4-9F70-0FE351802CA4}:26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444598-1927-4DE8-B224-E8AA0D5822C4}:25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444598-1927-4DE8-B224-E8AA0D5822C4}:2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BBD653-36EA-4CB4-9F70-0FE351802CA4}:26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BBD653-36EA-4CB4-9F70-0FE351802CA4}:26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BBD653-36EA-4CB4-9F70-0FE351802CA4}:26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BBD653-36EA-4CB4-9F70-0FE351802CA4}:26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BBD653-36EA-4CB4-9F70-0FE351802CA4}:26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444598-1927-4DE8-B224-E8AA0D5822C4}: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9FA857-9F53-4E5B-8DF5-B2BE2364B7CD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444598-1927-4DE8-B224-E8AA0D5822C4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BBD653-36EA-4CB4-9F70-0FE351802CA4}:26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BBD653-36EA-4CB4-9F70-0FE351802CA4}:26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BBD653-36EA-4CB4-9F70-0FE351802CA4}:26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BBD653-36EA-4CB4-9F70-0FE351802CA4}:26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BBD653-36EA-4CB4-9F70-0FE351802CA4}:26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BBD653-36EA-4CB4-9F70-0FE351802CA4}:267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1777</Words>
  <Application>Microsoft Office PowerPoint</Application>
  <PresentationFormat>Widescreen</PresentationFormat>
  <Paragraphs>234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#9Slide03 SVNNew Athletic M54</vt:lpstr>
      <vt:lpstr>Calibri</vt:lpstr>
      <vt:lpstr>Palatino Linotype</vt:lpstr>
      <vt:lpstr>Arial</vt:lpstr>
      <vt:lpstr>#9Slide03 Cabin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6, chương 2, toán 8, KNTT</dc:title>
  <dc:creator>Đô Cao</dc:creator>
  <cp:lastModifiedBy>Thảo Nguyễn Thu</cp:lastModifiedBy>
  <cp:revision>63</cp:revision>
  <dcterms:created xsi:type="dcterms:W3CDTF">2023-05-15T07:22:55Z</dcterms:created>
  <dcterms:modified xsi:type="dcterms:W3CDTF">2025-11-12T04:41:05Z</dcterms:modified>
</cp:coreProperties>
</file>