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268" r:id="rId3"/>
    <p:sldId id="267" r:id="rId4"/>
    <p:sldId id="257" r:id="rId5"/>
    <p:sldId id="258" r:id="rId6"/>
    <p:sldId id="269" r:id="rId7"/>
    <p:sldId id="270" r:id="rId8"/>
    <p:sldId id="259" r:id="rId9"/>
    <p:sldId id="260" r:id="rId10"/>
    <p:sldId id="261" r:id="rId11"/>
    <p:sldId id="266" r:id="rId12"/>
    <p:sldId id="262" r:id="rId13"/>
    <p:sldId id="263" r:id="rId14"/>
    <p:sldId id="272" r:id="rId15"/>
    <p:sldId id="273" r:id="rId16"/>
    <p:sldId id="265" r:id="rId17"/>
    <p:sldId id="274" r:id="rId18"/>
    <p:sldId id="275" r:id="rId19"/>
    <p:sldId id="276" r:id="rId20"/>
    <p:sldId id="277" r:id="rId21"/>
    <p:sldId id="336" r:id="rId22"/>
  </p:sldIdLst>
  <p:sldSz cx="12192000" cy="6858000"/>
  <p:notesSz cx="6858000" cy="9144000"/>
  <p:embeddedFontLst>
    <p:embeddedFont>
      <p:font typeface="#9Slide03 Cabin" panose="020B0604020202020204" charset="0"/>
      <p:regular r:id="rId24"/>
    </p:embeddedFont>
    <p:embeddedFont>
      <p:font typeface="#9Slide03 Neutra" panose="020B0604020202020204" charset="0"/>
      <p:regular r:id="rId25"/>
    </p:embeddedFont>
    <p:embeddedFont>
      <p:font typeface="#9Slide03 SFU TradeGothic" panose="020B0604020202020204" charset="0"/>
      <p:regular r:id="rId26"/>
    </p:embeddedFont>
    <p:embeddedFont>
      <p:font typeface="Cambria Math" panose="02040503050406030204" pitchFamily="18" charset="0"/>
      <p:regular r:id="rId27"/>
    </p:embeddedFont>
  </p:embeddedFontLst>
  <p:custDataLst>
    <p:tags r:id="rId2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C8A"/>
    <a:srgbClr val="C9BDB4"/>
    <a:srgbClr val="B7AA95"/>
    <a:srgbClr val="605142"/>
    <a:srgbClr val="CDD7AB"/>
    <a:srgbClr val="7DA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1029D-F7E0-4D97-A3BB-07ED7F990D0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BBAC8-6851-4A2C-9F96-A659B2DF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14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080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90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0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461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820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993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88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64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5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BBAC8-6851-4A2C-9F96-A659B2DF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64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7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2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BBAC8-6851-4A2C-9F96-A659B2DF37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723369-3DE1-315E-4C44-B03AA881A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43EB891-D7D4-E067-2FF1-6289DC260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90A468-5C8A-5F4E-05E7-78279A43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1E989BF-4237-4BAC-7C74-2AE60BA8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B5FEF66-E8CB-5166-D185-77C0CAC2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57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BBBCB0-9483-962C-2874-47A658D6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DFB8522-13D1-D72B-5F5E-85F6024F8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B67246-F60C-9D55-1C05-4CB89AAF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DEE293-B859-B81B-6B96-424750D0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7BF3C65-934A-1211-28ED-DF244D90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40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29B785B-1B55-EEA1-70B7-C2B62EDE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20A6A30-700F-0BC9-7AD3-A76975B7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CADF5F6-62C6-4E12-B09F-36DEDAB6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1CF5A3-2537-660D-7815-ACE97E09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341672-1B51-193B-046B-C252E7B9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77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3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03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ED4217-C2C7-1DDE-3927-8E2D3AFC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39BAC1-02ED-21CD-6EA7-E2892A52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80459-B237-E46A-99C3-86637BDD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F62FEB-C9D1-41B6-66CC-ED2372E7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02AB17-44FA-4D7F-66E4-BFE0A04C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388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72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77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EB7224-670A-6579-B009-4A625510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4C5F9F5-9BF8-7327-1D82-C289A71A9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CEE3D9F-A239-C4E6-E7F2-A8237549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EC1B19-FAA9-8417-217B-86E02E15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6BADF6-7DF3-23BD-11C7-7CD3479F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25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DCEB7C-1C49-4F02-9025-D79B6CA8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2EBA4D-1FF2-C814-7840-0A3AE75B7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3DD0B63-47C9-0C72-0D16-4CB9F83F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3FAB6E-7FA2-FACC-7616-757375F3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14C719-3FCA-2D11-9A33-041F03C4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920E9DB-1400-39BC-C5C1-301C3F3B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23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4A0B62-80BA-098D-2582-C2B2B5EB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458E8BA-766B-36B1-CD13-5D074AB75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124143F-4220-FD56-A444-A0B9A4878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682EB18-CAB1-1D42-1E37-7BBAFEFC6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140CC77-DAB4-2B61-56AA-226324B4B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F90263A-0532-5F1F-57E2-621E18D6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64B3FB5-1F41-FD03-4D97-85B05A97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E50552C-1CA6-849D-4622-1304BD30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766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29F650-379D-B733-650F-8C897C13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7AACFFD-9701-9531-3280-D6514F57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B80E7B2-48D4-3257-15AD-C662FEC7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A698907-815A-F9AB-E424-7C4ADC6D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4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5038DF0-B24A-8BAE-C479-C451A05F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5AFB75D-6B01-1B15-46D4-7CE1473A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377D6A7-F1EA-186E-A85D-E57A3731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063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7474C5-0373-8D5C-6CA1-3B3F620B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4BF33CA-9239-03E7-DEE1-361B543D0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C6A467F-DFB3-B918-3443-2E1036912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F182B0-AB84-3CA9-4B38-043B578D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FD1545-C84C-72C7-EF14-BCE08800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07CB87-1E48-45CD-CA06-0D693270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44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A02C8F-A6B2-4922-AE94-0CC9A43D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E25C886-92E1-2E3D-8A8C-AE550C987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9062028-72AD-D943-3566-1EA0E64FF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3D4D36-3D98-D919-57A4-58BC7E39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E371AA-8C4C-1B20-7468-BA08F5B7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B0FA865-CA40-AE33-863E-B22B0979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76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7A29D8-1385-3E75-A86F-F09C936F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50F1F87-2CDE-A4F8-40AF-78C3A0B7B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B3A896-B998-7AC9-B75F-B65F85AC6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F054-5853-4B15-9B2D-7B5E28BA95D9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E511A2-0A34-1250-38E7-AF1CD10ED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63A631-1BC4-94FC-2451-BE2420A70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0913-D148-4BFD-A1FF-A899F8C5D0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19.sv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7099935" y="1765935"/>
            <a:ext cx="6858000" cy="3326130"/>
          </a:xfrm>
          <a:custGeom>
            <a:avLst/>
            <a:gdLst/>
            <a:ahLst/>
            <a:cxnLst/>
            <a:rect l="l" t="t" r="r" b="b"/>
            <a:pathLst>
              <a:path w="10287000" h="4989195">
                <a:moveTo>
                  <a:pt x="0" y="0"/>
                </a:moveTo>
                <a:lnTo>
                  <a:pt x="10287001" y="0"/>
                </a:lnTo>
                <a:lnTo>
                  <a:pt x="10287001" y="4989195"/>
                </a:lnTo>
                <a:lnTo>
                  <a:pt x="0" y="498919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1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flipH="1" flipV="1">
            <a:off x="9512683" y="4178683"/>
            <a:ext cx="2679317" cy="2679317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4018976" y="4018976"/>
                </a:moveTo>
                <a:lnTo>
                  <a:pt x="0" y="4018976"/>
                </a:lnTo>
                <a:lnTo>
                  <a:pt x="0" y="0"/>
                </a:lnTo>
                <a:lnTo>
                  <a:pt x="4018976" y="0"/>
                </a:lnTo>
                <a:lnTo>
                  <a:pt x="4018976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-5400000" flipV="1">
            <a:off x="-1765935" y="1765936"/>
            <a:ext cx="6858000" cy="3326130"/>
          </a:xfrm>
          <a:custGeom>
            <a:avLst/>
            <a:gdLst/>
            <a:ahLst/>
            <a:cxnLst/>
            <a:rect l="l" t="t" r="r" b="b"/>
            <a:pathLst>
              <a:path w="10287000" h="4989195">
                <a:moveTo>
                  <a:pt x="0" y="4989194"/>
                </a:moveTo>
                <a:lnTo>
                  <a:pt x="10287000" y="4989194"/>
                </a:lnTo>
                <a:lnTo>
                  <a:pt x="10287000" y="0"/>
                </a:lnTo>
                <a:lnTo>
                  <a:pt x="0" y="0"/>
                </a:lnTo>
                <a:lnTo>
                  <a:pt x="0" y="4989194"/>
                </a:lnTo>
                <a:close/>
              </a:path>
            </a:pathLst>
          </a:custGeom>
          <a:blipFill dpi="0" rotWithShape="1">
            <a:blip r:embed="rId3">
              <a:alphaModFix amt="1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2679317" cy="2679317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0"/>
                </a:moveTo>
                <a:lnTo>
                  <a:pt x="4018976" y="0"/>
                </a:lnTo>
                <a:lnTo>
                  <a:pt x="4018976" y="4018976"/>
                </a:lnTo>
                <a:lnTo>
                  <a:pt x="0" y="40189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3225716" y="1473009"/>
            <a:ext cx="574056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2"/>
              </a:lnSpc>
            </a:pPr>
            <a:r>
              <a:rPr lang="en-US" sz="5676" spc="-283">
                <a:solidFill>
                  <a:srgbClr val="FFFFFF"/>
                </a:solidFill>
                <a:latin typeface="League Spartan"/>
              </a:rPr>
              <a:t>The Company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23027" y="876362"/>
            <a:ext cx="3001864" cy="26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6"/>
              </a:lnSpc>
            </a:pPr>
            <a:r>
              <a:rPr lang="en-US" sz="1666" spc="83">
                <a:solidFill>
                  <a:srgbClr val="FFFFFF"/>
                </a:solidFill>
                <a:latin typeface="Sanchez"/>
              </a:rPr>
              <a:t>CHAPTER 1</a:t>
            </a:r>
          </a:p>
        </p:txBody>
      </p: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18A8836F-3874-213F-2858-F126EAAC00F3}"/>
              </a:ext>
            </a:extLst>
          </p:cNvPr>
          <p:cNvSpPr txBox="1"/>
          <p:nvPr/>
        </p:nvSpPr>
        <p:spPr>
          <a:xfrm>
            <a:off x="426018" y="2254819"/>
            <a:ext cx="1133996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5"/>
                </a:solidFill>
                <a:latin typeface="#9Slide03 Neutra" panose="020B0604020202020204" charset="0"/>
              </a:rPr>
              <a:t>Tiết</a:t>
            </a:r>
            <a:r>
              <a:rPr lang="en-US" sz="6000" b="1" dirty="0">
                <a:solidFill>
                  <a:schemeClr val="accent5"/>
                </a:solidFill>
                <a:latin typeface="#9Slide03 Neutra" panose="020B0604020202020204" charset="0"/>
              </a:rPr>
              <a:t> 22. </a:t>
            </a:r>
            <a:r>
              <a:rPr lang="en-US" sz="6000" b="1" dirty="0" err="1">
                <a:solidFill>
                  <a:schemeClr val="accent5"/>
                </a:solidFill>
                <a:latin typeface="#9Slide03 Neutra" panose="020B0604020202020204" charset="0"/>
              </a:rPr>
              <a:t>Bài</a:t>
            </a:r>
            <a:r>
              <a:rPr lang="en-US" sz="6000" b="1" dirty="0">
                <a:solidFill>
                  <a:schemeClr val="accent5"/>
                </a:solidFill>
                <a:latin typeface="#9Slide03 Neutra" panose="020B0604020202020204" charset="0"/>
              </a:rPr>
              <a:t> 16:</a:t>
            </a:r>
          </a:p>
          <a:p>
            <a:r>
              <a:rPr lang="en-US" sz="7000" b="1" dirty="0">
                <a:solidFill>
                  <a:schemeClr val="accent2"/>
                </a:solidFill>
                <a:latin typeface="#9Slide03 SFU TradeGothic" panose="00000400000000000000" pitchFamily="2" charset="0"/>
              </a:rPr>
              <a:t>ĐƯỜNG TRUNG BÌNH CỦA TAM GIÁC</a:t>
            </a:r>
            <a:endParaRPr lang="vi-VN" sz="7000" b="1" dirty="0">
              <a:solidFill>
                <a:schemeClr val="accent2"/>
              </a:solidFill>
              <a:latin typeface="#9Slide03 SFU TradeGothic" panose="00000400000000000000" pitchFamily="2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D26C10-53C0-C473-7853-5B2A53CE44D0}"/>
              </a:ext>
            </a:extLst>
          </p:cNvPr>
          <p:cNvGrpSpPr/>
          <p:nvPr/>
        </p:nvGrpSpPr>
        <p:grpSpPr>
          <a:xfrm>
            <a:off x="127001" y="4562763"/>
            <a:ext cx="3497388" cy="2135847"/>
            <a:chOff x="127000" y="3968343"/>
            <a:chExt cx="4470735" cy="2730268"/>
          </a:xfrm>
        </p:grpSpPr>
        <p:grpSp>
          <p:nvGrpSpPr>
            <p:cNvPr id="13" name="Nhóm 49">
              <a:extLst>
                <a:ext uri="{FF2B5EF4-FFF2-40B4-BE49-F238E27FC236}">
                  <a16:creationId xmlns:a16="http://schemas.microsoft.com/office/drawing/2014/main" id="{4DD59CD4-8659-A167-3FFD-CB80BCFB0E64}"/>
                </a:ext>
              </a:extLst>
            </p:cNvPr>
            <p:cNvGrpSpPr/>
            <p:nvPr/>
          </p:nvGrpSpPr>
          <p:grpSpPr>
            <a:xfrm>
              <a:off x="127000" y="3968343"/>
              <a:ext cx="4470735" cy="2730268"/>
              <a:chOff x="2618625" y="3594096"/>
              <a:chExt cx="4470735" cy="2730268"/>
            </a:xfrm>
          </p:grpSpPr>
          <p:grpSp>
            <p:nvGrpSpPr>
              <p:cNvPr id="14" name="Nhóm 23">
                <a:extLst>
                  <a:ext uri="{FF2B5EF4-FFF2-40B4-BE49-F238E27FC236}">
                    <a16:creationId xmlns:a16="http://schemas.microsoft.com/office/drawing/2014/main" id="{A9116DAC-7BC1-F5C3-284A-521FAF970742}"/>
                  </a:ext>
                </a:extLst>
              </p:cNvPr>
              <p:cNvGrpSpPr/>
              <p:nvPr/>
            </p:nvGrpSpPr>
            <p:grpSpPr>
              <a:xfrm>
                <a:off x="2618625" y="3805382"/>
                <a:ext cx="4470735" cy="2326177"/>
                <a:chOff x="2746895" y="3805382"/>
                <a:chExt cx="3718559" cy="2326177"/>
              </a:xfrm>
            </p:grpSpPr>
            <p:cxnSp>
              <p:nvCxnSpPr>
                <p:cNvPr id="31" name="Đường nối Thẳng 4">
                  <a:extLst>
                    <a:ext uri="{FF2B5EF4-FFF2-40B4-BE49-F238E27FC236}">
                      <a16:creationId xmlns:a16="http://schemas.microsoft.com/office/drawing/2014/main" id="{91D19B8B-4148-EFA6-58DE-A265A6DE7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193078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Đường nối Thẳng 5">
                  <a:extLst>
                    <a:ext uri="{FF2B5EF4-FFF2-40B4-BE49-F238E27FC236}">
                      <a16:creationId xmlns:a16="http://schemas.microsoft.com/office/drawing/2014/main" id="{0B5A9C41-C321-14D6-B754-DDD60E699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580774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Đường nối Thẳng 6">
                  <a:extLst>
                    <a:ext uri="{FF2B5EF4-FFF2-40B4-BE49-F238E27FC236}">
                      <a16:creationId xmlns:a16="http://schemas.microsoft.com/office/drawing/2014/main" id="{EE9B33BF-2DBB-6FA3-AC6F-B6DE812AC4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968470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Đường nối Thẳng 7">
                  <a:extLst>
                    <a:ext uri="{FF2B5EF4-FFF2-40B4-BE49-F238E27FC236}">
                      <a16:creationId xmlns:a16="http://schemas.microsoft.com/office/drawing/2014/main" id="{13B2A7AF-01F0-E871-E027-A897E0A52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3805382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Đường nối Thẳng 8">
                  <a:extLst>
                    <a:ext uri="{FF2B5EF4-FFF2-40B4-BE49-F238E27FC236}">
                      <a16:creationId xmlns:a16="http://schemas.microsoft.com/office/drawing/2014/main" id="{63992E04-2FF2-F69E-2D9F-D30C26A858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5356166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Đường nối Thẳng 9">
                  <a:extLst>
                    <a:ext uri="{FF2B5EF4-FFF2-40B4-BE49-F238E27FC236}">
                      <a16:creationId xmlns:a16="http://schemas.microsoft.com/office/drawing/2014/main" id="{595BD565-C3FF-F9DB-6B21-7F6AB25D4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5743862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Đường nối Thẳng 10">
                  <a:extLst>
                    <a:ext uri="{FF2B5EF4-FFF2-40B4-BE49-F238E27FC236}">
                      <a16:creationId xmlns:a16="http://schemas.microsoft.com/office/drawing/2014/main" id="{DB7F4508-5059-E6DF-C3A8-E726294DED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6131559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Đường nối Thẳng 11">
                <a:extLst>
                  <a:ext uri="{FF2B5EF4-FFF2-40B4-BE49-F238E27FC236}">
                    <a16:creationId xmlns:a16="http://schemas.microsoft.com/office/drawing/2014/main" id="{E09C8065-5DFA-F287-1AAF-E72B669E957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453228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Đường nối Thẳng 13">
                <a:extLst>
                  <a:ext uri="{FF2B5EF4-FFF2-40B4-BE49-F238E27FC236}">
                    <a16:creationId xmlns:a16="http://schemas.microsoft.com/office/drawing/2014/main" id="{66BF6F84-02B0-7CF0-BCC8-F1B4ACA8F1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57229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Đường nối Thẳng 14">
                <a:extLst>
                  <a:ext uri="{FF2B5EF4-FFF2-40B4-BE49-F238E27FC236}">
                    <a16:creationId xmlns:a16="http://schemas.microsoft.com/office/drawing/2014/main" id="{F3C0237B-3208-026D-C89A-FD0DF0ACFF1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61230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Đường nối Thẳng 15">
                <a:extLst>
                  <a:ext uri="{FF2B5EF4-FFF2-40B4-BE49-F238E27FC236}">
                    <a16:creationId xmlns:a16="http://schemas.microsoft.com/office/drawing/2014/main" id="{9B7E07A7-CB0D-2131-FAC3-77B4682473B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65231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Đường nối Thẳng 16">
                <a:extLst>
                  <a:ext uri="{FF2B5EF4-FFF2-40B4-BE49-F238E27FC236}">
                    <a16:creationId xmlns:a16="http://schemas.microsoft.com/office/drawing/2014/main" id="{582BFFA9-043C-2B8C-1351-58A8C88B3DC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069232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Đường nối Thẳng 17">
                <a:extLst>
                  <a:ext uri="{FF2B5EF4-FFF2-40B4-BE49-F238E27FC236}">
                    <a16:creationId xmlns:a16="http://schemas.microsoft.com/office/drawing/2014/main" id="{A5561CF7-EDBA-4793-D1A0-98383AFA0B5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73233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Đường nối Thẳng 18">
                <a:extLst>
                  <a:ext uri="{FF2B5EF4-FFF2-40B4-BE49-F238E27FC236}">
                    <a16:creationId xmlns:a16="http://schemas.microsoft.com/office/drawing/2014/main" id="{8DDB0F47-39A3-DA40-16F9-C95BB2C50E8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77234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Đường nối Thẳng 19">
                <a:extLst>
                  <a:ext uri="{FF2B5EF4-FFF2-40B4-BE49-F238E27FC236}">
                    <a16:creationId xmlns:a16="http://schemas.microsoft.com/office/drawing/2014/main" id="{C6E8C590-874E-2F6E-811E-A5DD923E1E7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281235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Đường nối Thẳng 21">
                <a:extLst>
                  <a:ext uri="{FF2B5EF4-FFF2-40B4-BE49-F238E27FC236}">
                    <a16:creationId xmlns:a16="http://schemas.microsoft.com/office/drawing/2014/main" id="{4D9A3CD9-DE3B-EB21-5019-3CBD6C29ED7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85236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Đường nối Thẳng 22">
                <a:extLst>
                  <a:ext uri="{FF2B5EF4-FFF2-40B4-BE49-F238E27FC236}">
                    <a16:creationId xmlns:a16="http://schemas.microsoft.com/office/drawing/2014/main" id="{65143EAE-78A9-2F9B-0F63-C4B32279812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089240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Đường nối Thẳng 31">
                <a:extLst>
                  <a:ext uri="{FF2B5EF4-FFF2-40B4-BE49-F238E27FC236}">
                    <a16:creationId xmlns:a16="http://schemas.microsoft.com/office/drawing/2014/main" id="{F63522BE-43D8-1CAC-33C2-025BD21FB41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493240" y="495923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Đường nối Thẳng 26">
                <a:extLst>
                  <a:ext uri="{FF2B5EF4-FFF2-40B4-BE49-F238E27FC236}">
                    <a16:creationId xmlns:a16="http://schemas.microsoft.com/office/drawing/2014/main" id="{5713A295-4726-5C2D-FEC9-2F39EE7A1D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22362" y="4194168"/>
                <a:ext cx="809088" cy="1551826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Đường nối Thẳng 28">
                <a:extLst>
                  <a:ext uri="{FF2B5EF4-FFF2-40B4-BE49-F238E27FC236}">
                    <a16:creationId xmlns:a16="http://schemas.microsoft.com/office/drawing/2014/main" id="{9EE3EB10-ED5E-FA01-4939-642C635784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27188" y="4192035"/>
                <a:ext cx="2424011" cy="1549742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Đường nối Thẳng 32">
                <a:extLst>
                  <a:ext uri="{FF2B5EF4-FFF2-40B4-BE49-F238E27FC236}">
                    <a16:creationId xmlns:a16="http://schemas.microsoft.com/office/drawing/2014/main" id="{E827CB8E-2DC1-C501-AD7C-BB216B54AF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15219" y="5745994"/>
                <a:ext cx="3239155" cy="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Đường nối Thẳng 35">
                <a:extLst>
                  <a:ext uri="{FF2B5EF4-FFF2-40B4-BE49-F238E27FC236}">
                    <a16:creationId xmlns:a16="http://schemas.microsoft.com/office/drawing/2014/main" id="{4A035311-F980-B3AF-0DE2-F8CC19B003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26364" y="4970755"/>
                <a:ext cx="1619179" cy="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Đường nối Thẳng 37">
                <a:extLst>
                  <a:ext uri="{FF2B5EF4-FFF2-40B4-BE49-F238E27FC236}">
                    <a16:creationId xmlns:a16="http://schemas.microsoft.com/office/drawing/2014/main" id="{AE356071-C7F1-36BE-CBCF-068DC9CA84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3162" y="4969549"/>
                <a:ext cx="0" cy="774609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Hộp Văn bản 48">
              <a:extLst>
                <a:ext uri="{FF2B5EF4-FFF2-40B4-BE49-F238E27FC236}">
                  <a16:creationId xmlns:a16="http://schemas.microsoft.com/office/drawing/2014/main" id="{2A2B3D3C-08DD-5FE4-6240-339DA0610DDC}"/>
                </a:ext>
              </a:extLst>
            </p:cNvPr>
            <p:cNvSpPr txBox="1"/>
            <p:nvPr/>
          </p:nvSpPr>
          <p:spPr>
            <a:xfrm>
              <a:off x="1404475" y="4252655"/>
              <a:ext cx="379499" cy="354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#9Slide03 Cabin" panose="00000500000000000000" pitchFamily="2" charset="0"/>
                </a:rPr>
                <a:t>D</a:t>
              </a:r>
              <a:endParaRPr lang="vi-VN" sz="1200" dirty="0"/>
            </a:p>
          </p:txBody>
        </p:sp>
        <p:sp>
          <p:nvSpPr>
            <p:cNvPr id="39" name="Hộp Văn bản 50">
              <a:extLst>
                <a:ext uri="{FF2B5EF4-FFF2-40B4-BE49-F238E27FC236}">
                  <a16:creationId xmlns:a16="http://schemas.microsoft.com/office/drawing/2014/main" id="{0E839181-DA46-FFA9-38F6-4CC4BB960E97}"/>
                </a:ext>
              </a:extLst>
            </p:cNvPr>
            <p:cNvSpPr txBox="1"/>
            <p:nvPr/>
          </p:nvSpPr>
          <p:spPr>
            <a:xfrm>
              <a:off x="781285" y="5059177"/>
              <a:ext cx="395892" cy="354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#9Slide03 Cabin" panose="00000500000000000000" pitchFamily="2" charset="0"/>
                </a:rPr>
                <a:t>M</a:t>
              </a:r>
              <a:endParaRPr lang="vi-VN" sz="1200" dirty="0"/>
            </a:p>
          </p:txBody>
        </p:sp>
        <p:sp>
          <p:nvSpPr>
            <p:cNvPr id="40" name="Hộp Văn bản 51">
              <a:extLst>
                <a:ext uri="{FF2B5EF4-FFF2-40B4-BE49-F238E27FC236}">
                  <a16:creationId xmlns:a16="http://schemas.microsoft.com/office/drawing/2014/main" id="{60A220F4-D3AB-94AC-671C-6F7879EFA732}"/>
                </a:ext>
              </a:extLst>
            </p:cNvPr>
            <p:cNvSpPr txBox="1"/>
            <p:nvPr/>
          </p:nvSpPr>
          <p:spPr>
            <a:xfrm>
              <a:off x="2715239" y="5050921"/>
              <a:ext cx="375400" cy="354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#9Slide03 Cabin" panose="00000500000000000000" pitchFamily="2" charset="0"/>
                </a:rPr>
                <a:t>N</a:t>
              </a:r>
              <a:endParaRPr lang="vi-VN" sz="1200" dirty="0"/>
            </a:p>
          </p:txBody>
        </p:sp>
        <p:sp>
          <p:nvSpPr>
            <p:cNvPr id="41" name="Hộp Văn bản 52">
              <a:extLst>
                <a:ext uri="{FF2B5EF4-FFF2-40B4-BE49-F238E27FC236}">
                  <a16:creationId xmlns:a16="http://schemas.microsoft.com/office/drawing/2014/main" id="{640F35CA-E91B-4A75-83FC-F364F0C0EE22}"/>
                </a:ext>
              </a:extLst>
            </p:cNvPr>
            <p:cNvSpPr txBox="1"/>
            <p:nvPr/>
          </p:nvSpPr>
          <p:spPr>
            <a:xfrm>
              <a:off x="3939914" y="6134893"/>
              <a:ext cx="338516" cy="354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#9Slide03 Cabin" panose="00000500000000000000" pitchFamily="2" charset="0"/>
                </a:rPr>
                <a:t>F</a:t>
              </a:r>
              <a:endParaRPr lang="vi-VN" sz="1200" dirty="0"/>
            </a:p>
          </p:txBody>
        </p:sp>
        <p:sp>
          <p:nvSpPr>
            <p:cNvPr id="42" name="Hộp Văn bản 53">
              <a:extLst>
                <a:ext uri="{FF2B5EF4-FFF2-40B4-BE49-F238E27FC236}">
                  <a16:creationId xmlns:a16="http://schemas.microsoft.com/office/drawing/2014/main" id="{FADE878E-7D82-A991-20B4-A72DD2E28EED}"/>
                </a:ext>
              </a:extLst>
            </p:cNvPr>
            <p:cNvSpPr txBox="1"/>
            <p:nvPr/>
          </p:nvSpPr>
          <p:spPr>
            <a:xfrm>
              <a:off x="2702898" y="6136297"/>
              <a:ext cx="348763" cy="354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#9Slide03 Cabin" panose="00000500000000000000" pitchFamily="2" charset="0"/>
                </a:rPr>
                <a:t>P</a:t>
              </a:r>
              <a:endParaRPr lang="vi-VN" sz="1200" dirty="0"/>
            </a:p>
          </p:txBody>
        </p:sp>
        <p:sp>
          <p:nvSpPr>
            <p:cNvPr id="43" name="Hộp Văn bản 54">
              <a:extLst>
                <a:ext uri="{FF2B5EF4-FFF2-40B4-BE49-F238E27FC236}">
                  <a16:creationId xmlns:a16="http://schemas.microsoft.com/office/drawing/2014/main" id="{534687C1-E692-3842-F430-59A440A9E790}"/>
                </a:ext>
              </a:extLst>
            </p:cNvPr>
            <p:cNvSpPr txBox="1"/>
            <p:nvPr/>
          </p:nvSpPr>
          <p:spPr>
            <a:xfrm>
              <a:off x="433918" y="6148769"/>
              <a:ext cx="344665" cy="354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#9Slide03 Cabin" panose="00000500000000000000" pitchFamily="2" charset="0"/>
                </a:rPr>
                <a:t>E</a:t>
              </a:r>
              <a:endParaRPr lang="vi-VN" sz="12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201646-801D-FE2F-FBFD-B352C8D65D0A}"/>
              </a:ext>
            </a:extLst>
          </p:cNvPr>
          <p:cNvGrpSpPr/>
          <p:nvPr/>
        </p:nvGrpSpPr>
        <p:grpSpPr>
          <a:xfrm>
            <a:off x="10037710" y="761390"/>
            <a:ext cx="1569701" cy="1296726"/>
            <a:chOff x="9325492" y="2124075"/>
            <a:chExt cx="1256783" cy="103822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A086F9-C2FB-5FD7-0DF6-339DC110A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4226" y="2185712"/>
              <a:ext cx="0" cy="5883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BE4804D-DCA6-3479-5421-0B5282DA0173}"/>
                </a:ext>
              </a:extLst>
            </p:cNvPr>
            <p:cNvCxnSpPr/>
            <p:nvPr/>
          </p:nvCxnSpPr>
          <p:spPr>
            <a:xfrm>
              <a:off x="9909175" y="2124075"/>
              <a:ext cx="673100" cy="1038225"/>
            </a:xfrm>
            <a:prstGeom prst="line">
              <a:avLst/>
            </a:prstGeom>
            <a:ln w="53975">
              <a:solidFill>
                <a:srgbClr val="B7AA9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4B2F45A-6D55-7E0E-D948-45CC1B72AA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5492" y="2124075"/>
              <a:ext cx="673100" cy="1038225"/>
            </a:xfrm>
            <a:prstGeom prst="line">
              <a:avLst/>
            </a:prstGeom>
            <a:ln w="53975">
              <a:solidFill>
                <a:srgbClr val="B7AA9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3DA029-EC4F-AE05-DF00-80DD99023A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4014" y="2649537"/>
              <a:ext cx="864586" cy="0"/>
            </a:xfrm>
            <a:prstGeom prst="line">
              <a:avLst/>
            </a:prstGeom>
            <a:ln w="38100">
              <a:solidFill>
                <a:srgbClr val="C9BD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C57AEC-D72B-AAEF-F6F2-2FCDD02062D0}"/>
                </a:ext>
              </a:extLst>
            </p:cNvPr>
            <p:cNvSpPr/>
            <p:nvPr/>
          </p:nvSpPr>
          <p:spPr>
            <a:xfrm rot="8347451">
              <a:off x="9893193" y="2768582"/>
              <a:ext cx="118925" cy="119757"/>
            </a:xfrm>
            <a:custGeom>
              <a:avLst/>
              <a:gdLst>
                <a:gd name="connsiteX0" fmla="*/ 25684 w 216586"/>
                <a:gd name="connsiteY0" fmla="*/ 26242 h 117834"/>
                <a:gd name="connsiteX1" fmla="*/ 111409 w 216586"/>
                <a:gd name="connsiteY1" fmla="*/ 48 h 117834"/>
                <a:gd name="connsiteX2" fmla="*/ 192372 w 216586"/>
                <a:gd name="connsiteY2" fmla="*/ 21479 h 117834"/>
                <a:gd name="connsiteX3" fmla="*/ 213803 w 216586"/>
                <a:gd name="connsiteY3" fmla="*/ 78629 h 117834"/>
                <a:gd name="connsiteX4" fmla="*/ 139984 w 216586"/>
                <a:gd name="connsiteY4" fmla="*/ 76248 h 117834"/>
                <a:gd name="connsiteX5" fmla="*/ 128078 w 216586"/>
                <a:gd name="connsiteY5" fmla="*/ 104823 h 117834"/>
                <a:gd name="connsiteX6" fmla="*/ 66165 w 216586"/>
                <a:gd name="connsiteY6" fmla="*/ 116729 h 117834"/>
                <a:gd name="connsiteX7" fmla="*/ 1872 w 216586"/>
                <a:gd name="connsiteY7" fmla="*/ 78629 h 117834"/>
                <a:gd name="connsiteX8" fmla="*/ 25684 w 216586"/>
                <a:gd name="connsiteY8" fmla="*/ 26242 h 117834"/>
                <a:gd name="connsiteX0" fmla="*/ 25684 w 224995"/>
                <a:gd name="connsiteY0" fmla="*/ 26242 h 117505"/>
                <a:gd name="connsiteX1" fmla="*/ 111409 w 224995"/>
                <a:gd name="connsiteY1" fmla="*/ 48 h 117505"/>
                <a:gd name="connsiteX2" fmla="*/ 192372 w 224995"/>
                <a:gd name="connsiteY2" fmla="*/ 21479 h 117505"/>
                <a:gd name="connsiteX3" fmla="*/ 213803 w 224995"/>
                <a:gd name="connsiteY3" fmla="*/ 78629 h 117505"/>
                <a:gd name="connsiteX4" fmla="*/ 218969 w 224995"/>
                <a:gd name="connsiteY4" fmla="*/ 111702 h 117505"/>
                <a:gd name="connsiteX5" fmla="*/ 128078 w 224995"/>
                <a:gd name="connsiteY5" fmla="*/ 104823 h 117505"/>
                <a:gd name="connsiteX6" fmla="*/ 66165 w 224995"/>
                <a:gd name="connsiteY6" fmla="*/ 116729 h 117505"/>
                <a:gd name="connsiteX7" fmla="*/ 1872 w 224995"/>
                <a:gd name="connsiteY7" fmla="*/ 78629 h 117505"/>
                <a:gd name="connsiteX8" fmla="*/ 25684 w 224995"/>
                <a:gd name="connsiteY8" fmla="*/ 26242 h 11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95" h="117505">
                  <a:moveTo>
                    <a:pt x="25684" y="26242"/>
                  </a:moveTo>
                  <a:cubicBezTo>
                    <a:pt x="43940" y="13145"/>
                    <a:pt x="83628" y="842"/>
                    <a:pt x="111409" y="48"/>
                  </a:cubicBezTo>
                  <a:cubicBezTo>
                    <a:pt x="139190" y="-746"/>
                    <a:pt x="175306" y="8382"/>
                    <a:pt x="192372" y="21479"/>
                  </a:cubicBezTo>
                  <a:cubicBezTo>
                    <a:pt x="209438" y="34576"/>
                    <a:pt x="209370" y="63592"/>
                    <a:pt x="213803" y="78629"/>
                  </a:cubicBezTo>
                  <a:cubicBezTo>
                    <a:pt x="218236" y="93666"/>
                    <a:pt x="233256" y="107336"/>
                    <a:pt x="218969" y="111702"/>
                  </a:cubicBezTo>
                  <a:cubicBezTo>
                    <a:pt x="204682" y="116068"/>
                    <a:pt x="153545" y="103985"/>
                    <a:pt x="128078" y="104823"/>
                  </a:cubicBezTo>
                  <a:cubicBezTo>
                    <a:pt x="102611" y="105661"/>
                    <a:pt x="87199" y="121095"/>
                    <a:pt x="66165" y="116729"/>
                  </a:cubicBezTo>
                  <a:cubicBezTo>
                    <a:pt x="45131" y="112363"/>
                    <a:pt x="8619" y="93313"/>
                    <a:pt x="1872" y="78629"/>
                  </a:cubicBezTo>
                  <a:cubicBezTo>
                    <a:pt x="-4875" y="63945"/>
                    <a:pt x="7428" y="39339"/>
                    <a:pt x="25684" y="26242"/>
                  </a:cubicBezTo>
                  <a:close/>
                </a:path>
              </a:pathLst>
            </a:custGeom>
            <a:solidFill>
              <a:srgbClr val="605142"/>
            </a:solidFill>
            <a:ln>
              <a:solidFill>
                <a:srgbClr val="60514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56195D9-467B-4BD7-7557-0BD5AF3DF5A3}"/>
              </a:ext>
            </a:extLst>
          </p:cNvPr>
          <p:cNvSpPr txBox="1"/>
          <p:nvPr/>
        </p:nvSpPr>
        <p:spPr>
          <a:xfrm>
            <a:off x="1148298" y="4745176"/>
            <a:ext cx="10104053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#9Slide03 Cabin" panose="00000500000000000000" pitchFamily="2" charset="0"/>
              </a:rPr>
              <a:t>Trong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một</a:t>
            </a:r>
            <a:r>
              <a:rPr lang="en-US" sz="2200" dirty="0"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, </a:t>
            </a:r>
            <a:r>
              <a:rPr lang="en-US" sz="2200" dirty="0" err="1">
                <a:latin typeface="#9Slide03 Cabin" panose="00000500000000000000" pitchFamily="2" charset="0"/>
              </a:rPr>
              <a:t>nếu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một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đường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thẳng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đi</a:t>
            </a:r>
            <a:r>
              <a:rPr lang="en-US" sz="2200" dirty="0">
                <a:latin typeface="#9Slide03 Cabin" panose="00000500000000000000" pitchFamily="2" charset="0"/>
              </a:rPr>
              <a:t> qua </a:t>
            </a:r>
            <a:r>
              <a:rPr lang="en-US" sz="2200" dirty="0" err="1">
                <a:latin typeface="#9Slide03 Cabin" panose="00000500000000000000" pitchFamily="2" charset="0"/>
              </a:rPr>
              <a:t>trung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điểm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một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cạnh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và</a:t>
            </a:r>
            <a:r>
              <a:rPr lang="en-US" sz="2200" dirty="0">
                <a:latin typeface="#9Slide03 Cabin" panose="00000500000000000000" pitchFamily="2" charset="0"/>
              </a:rPr>
              <a:t> song </a:t>
            </a:r>
            <a:r>
              <a:rPr lang="en-US" sz="2200" dirty="0" err="1">
                <a:latin typeface="#9Slide03 Cabin" panose="00000500000000000000" pitchFamily="2" charset="0"/>
              </a:rPr>
              <a:t>song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với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cạnh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thứ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hai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thì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nó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đi</a:t>
            </a:r>
            <a:r>
              <a:rPr lang="en-US" sz="2200" dirty="0">
                <a:latin typeface="#9Slide03 Cabin" panose="00000500000000000000" pitchFamily="2" charset="0"/>
              </a:rPr>
              <a:t> qua </a:t>
            </a:r>
            <a:r>
              <a:rPr lang="en-US" sz="2200" dirty="0" err="1">
                <a:latin typeface="#9Slide03 Cabin" panose="00000500000000000000" pitchFamily="2" charset="0"/>
              </a:rPr>
              <a:t>trung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điểm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của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cạnh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thứ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ba</a:t>
            </a:r>
            <a:r>
              <a:rPr lang="en-US" sz="2200" dirty="0">
                <a:latin typeface="#9Slide03 Cabin" panose="00000500000000000000" pitchFamily="2" charset="0"/>
              </a:rPr>
              <a:t>.</a:t>
            </a:r>
            <a:endParaRPr lang="vi-VN" sz="2200" dirty="0"/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E87C218D-0E3E-3A94-9D0A-1159A2DAE82F}"/>
              </a:ext>
            </a:extLst>
          </p:cNvPr>
          <p:cNvSpPr txBox="1"/>
          <p:nvPr/>
        </p:nvSpPr>
        <p:spPr>
          <a:xfrm>
            <a:off x="1121471" y="2287168"/>
            <a:ext cx="7042970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Đường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trung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bình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giác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song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song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cạnh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thứ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ba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bằng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nửa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cạnh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đó</a:t>
            </a:r>
            <a:endParaRPr lang="vi-VN" sz="22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AF7BF8-2670-8617-EB99-49478A1760A7}"/>
              </a:ext>
            </a:extLst>
          </p:cNvPr>
          <p:cNvGrpSpPr/>
          <p:nvPr/>
        </p:nvGrpSpPr>
        <p:grpSpPr>
          <a:xfrm>
            <a:off x="8202912" y="1367071"/>
            <a:ext cx="3636991" cy="2674211"/>
            <a:chOff x="9136612" y="1370109"/>
            <a:chExt cx="2596926" cy="2265945"/>
          </a:xfrm>
        </p:grpSpPr>
        <p:cxnSp>
          <p:nvCxnSpPr>
            <p:cNvPr id="4" name="Đường nối Thẳng 6">
              <a:extLst>
                <a:ext uri="{FF2B5EF4-FFF2-40B4-BE49-F238E27FC236}">
                  <a16:creationId xmlns:a16="http://schemas.microsoft.com/office/drawing/2014/main" id="{3F0FE43D-74E6-28F4-C519-54154D84D1DE}"/>
                </a:ext>
              </a:extLst>
            </p:cNvPr>
            <p:cNvCxnSpPr>
              <a:cxnSpLocks/>
              <a:stCxn id="5" idx="1"/>
              <a:endCxn id="5" idx="5"/>
            </p:cNvCxnSpPr>
            <p:nvPr/>
          </p:nvCxnSpPr>
          <p:spPr>
            <a:xfrm>
              <a:off x="9617432" y="2509262"/>
              <a:ext cx="994410" cy="0"/>
            </a:xfrm>
            <a:prstGeom prst="line">
              <a:avLst/>
            </a:prstGeom>
            <a:ln w="15875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am giác Cân 4">
              <a:extLst>
                <a:ext uri="{FF2B5EF4-FFF2-40B4-BE49-F238E27FC236}">
                  <a16:creationId xmlns:a16="http://schemas.microsoft.com/office/drawing/2014/main" id="{3AE7618B-3783-45C5-2731-75B9F895C004}"/>
                </a:ext>
              </a:extLst>
            </p:cNvPr>
            <p:cNvSpPr/>
            <p:nvPr/>
          </p:nvSpPr>
          <p:spPr>
            <a:xfrm>
              <a:off x="9386928" y="1728103"/>
              <a:ext cx="1988820" cy="1562318"/>
            </a:xfrm>
            <a:prstGeom prst="triangle">
              <a:avLst>
                <a:gd name="adj" fmla="val 2318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200"/>
            </a:p>
          </p:txBody>
        </p:sp>
        <p:sp>
          <p:nvSpPr>
            <p:cNvPr id="6" name="Hộp Văn bản 10">
              <a:extLst>
                <a:ext uri="{FF2B5EF4-FFF2-40B4-BE49-F238E27FC236}">
                  <a16:creationId xmlns:a16="http://schemas.microsoft.com/office/drawing/2014/main" id="{D7FF2734-BDC9-1B14-F2C2-7DCA2B4D558A}"/>
                </a:ext>
              </a:extLst>
            </p:cNvPr>
            <p:cNvSpPr txBox="1"/>
            <p:nvPr/>
          </p:nvSpPr>
          <p:spPr>
            <a:xfrm>
              <a:off x="9706662" y="1370109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#9Slide03 Cabin" panose="00000500000000000000" pitchFamily="2" charset="0"/>
                </a:rPr>
                <a:t>A</a:t>
              </a:r>
              <a:endParaRPr lang="vi-VN" sz="2200" dirty="0"/>
            </a:p>
          </p:txBody>
        </p:sp>
        <p:sp>
          <p:nvSpPr>
            <p:cNvPr id="7" name="Hộp Văn bản 13">
              <a:extLst>
                <a:ext uri="{FF2B5EF4-FFF2-40B4-BE49-F238E27FC236}">
                  <a16:creationId xmlns:a16="http://schemas.microsoft.com/office/drawing/2014/main" id="{88B83334-A05B-3FDE-7C55-1347421F053B}"/>
                </a:ext>
              </a:extLst>
            </p:cNvPr>
            <p:cNvSpPr txBox="1"/>
            <p:nvPr/>
          </p:nvSpPr>
          <p:spPr>
            <a:xfrm>
              <a:off x="9329694" y="2268359"/>
              <a:ext cx="3898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#9Slide03 Cabin" panose="00000500000000000000" pitchFamily="2" charset="0"/>
                </a:rPr>
                <a:t>D</a:t>
              </a:r>
              <a:endParaRPr lang="vi-VN" sz="2200" dirty="0"/>
            </a:p>
          </p:txBody>
        </p:sp>
        <p:sp>
          <p:nvSpPr>
            <p:cNvPr id="8" name="Hộp Văn bản 14">
              <a:extLst>
                <a:ext uri="{FF2B5EF4-FFF2-40B4-BE49-F238E27FC236}">
                  <a16:creationId xmlns:a16="http://schemas.microsoft.com/office/drawing/2014/main" id="{B8E079F4-CA2B-9355-ED1B-5BBF9EF77875}"/>
                </a:ext>
              </a:extLst>
            </p:cNvPr>
            <p:cNvSpPr txBox="1"/>
            <p:nvPr/>
          </p:nvSpPr>
          <p:spPr>
            <a:xfrm>
              <a:off x="10645273" y="226835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#9Slide03 Cabin" panose="00000500000000000000" pitchFamily="2" charset="0"/>
                </a:rPr>
                <a:t>E</a:t>
              </a:r>
              <a:endParaRPr lang="vi-VN" sz="2200" dirty="0"/>
            </a:p>
          </p:txBody>
        </p:sp>
        <p:sp>
          <p:nvSpPr>
            <p:cNvPr id="9" name="Hộp Văn bản 15">
              <a:extLst>
                <a:ext uri="{FF2B5EF4-FFF2-40B4-BE49-F238E27FC236}">
                  <a16:creationId xmlns:a16="http://schemas.microsoft.com/office/drawing/2014/main" id="{140E8343-3CF9-0565-1998-64CFAA788635}"/>
                </a:ext>
              </a:extLst>
            </p:cNvPr>
            <p:cNvSpPr txBox="1"/>
            <p:nvPr/>
          </p:nvSpPr>
          <p:spPr>
            <a:xfrm>
              <a:off x="9136612" y="3169958"/>
              <a:ext cx="3529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#9Slide03 Cabin" panose="00000500000000000000" pitchFamily="2" charset="0"/>
                </a:rPr>
                <a:t>B</a:t>
              </a:r>
              <a:endParaRPr lang="vi-VN" sz="2200" dirty="0"/>
            </a:p>
          </p:txBody>
        </p:sp>
        <p:sp>
          <p:nvSpPr>
            <p:cNvPr id="10" name="Hộp Văn bản 16">
              <a:extLst>
                <a:ext uri="{FF2B5EF4-FFF2-40B4-BE49-F238E27FC236}">
                  <a16:creationId xmlns:a16="http://schemas.microsoft.com/office/drawing/2014/main" id="{A7045B92-AE2B-2BA7-F9BD-551E171F2822}"/>
                </a:ext>
              </a:extLst>
            </p:cNvPr>
            <p:cNvSpPr txBox="1"/>
            <p:nvPr/>
          </p:nvSpPr>
          <p:spPr>
            <a:xfrm>
              <a:off x="11375748" y="3205167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#9Slide03 Cabin" panose="00000500000000000000" pitchFamily="2" charset="0"/>
                </a:rPr>
                <a:t>C</a:t>
              </a:r>
              <a:endParaRPr lang="vi-VN" sz="2200" dirty="0"/>
            </a:p>
          </p:txBody>
        </p:sp>
        <p:cxnSp>
          <p:nvCxnSpPr>
            <p:cNvPr id="11" name="Đường nối Thẳng 18">
              <a:extLst>
                <a:ext uri="{FF2B5EF4-FFF2-40B4-BE49-F238E27FC236}">
                  <a16:creationId xmlns:a16="http://schemas.microsoft.com/office/drawing/2014/main" id="{C5D2C7DB-26E0-B5A3-EFB8-6B6D2FFE86D2}"/>
                </a:ext>
              </a:extLst>
            </p:cNvPr>
            <p:cNvCxnSpPr>
              <a:cxnSpLocks/>
            </p:cNvCxnSpPr>
            <p:nvPr/>
          </p:nvCxnSpPr>
          <p:spPr>
            <a:xfrm>
              <a:off x="9697974" y="2113519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21">
              <a:extLst>
                <a:ext uri="{FF2B5EF4-FFF2-40B4-BE49-F238E27FC236}">
                  <a16:creationId xmlns:a16="http://schemas.microsoft.com/office/drawing/2014/main" id="{E2B5889D-CAE5-6D14-0EF1-1B2D835D5320}"/>
                </a:ext>
              </a:extLst>
            </p:cNvPr>
            <p:cNvCxnSpPr>
              <a:cxnSpLocks/>
            </p:cNvCxnSpPr>
            <p:nvPr/>
          </p:nvCxnSpPr>
          <p:spPr>
            <a:xfrm>
              <a:off x="9491611" y="2824652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Đường nối Thẳng 22">
              <a:extLst>
                <a:ext uri="{FF2B5EF4-FFF2-40B4-BE49-F238E27FC236}">
                  <a16:creationId xmlns:a16="http://schemas.microsoft.com/office/drawing/2014/main" id="{09108966-035E-094C-BCCB-0CD35BE1BB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1793" y="2082308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23">
              <a:extLst>
                <a:ext uri="{FF2B5EF4-FFF2-40B4-BE49-F238E27FC236}">
                  <a16:creationId xmlns:a16="http://schemas.microsoft.com/office/drawing/2014/main" id="{A7D8120A-E92B-393A-0E54-6F39BCEE3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9756" y="2097913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24">
              <a:extLst>
                <a:ext uri="{FF2B5EF4-FFF2-40B4-BE49-F238E27FC236}">
                  <a16:creationId xmlns:a16="http://schemas.microsoft.com/office/drawing/2014/main" id="{44483FEF-FC42-B563-FBB0-DDC1721344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2311" y="2820604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25">
              <a:extLst>
                <a:ext uri="{FF2B5EF4-FFF2-40B4-BE49-F238E27FC236}">
                  <a16:creationId xmlns:a16="http://schemas.microsoft.com/office/drawing/2014/main" id="{A71A5046-221D-2709-65DC-2DCEEE5FD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20274" y="2836209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6">
              <a:extLst>
                <a:ext uri="{FF2B5EF4-FFF2-40B4-BE49-F238E27FC236}">
                  <a16:creationId xmlns:a16="http://schemas.microsoft.com/office/drawing/2014/main" id="{0F25D91C-7D80-2E6F-D427-630DC0D24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1337" y="2509262"/>
              <a:ext cx="230505" cy="778375"/>
            </a:xfrm>
            <a:prstGeom prst="line">
              <a:avLst/>
            </a:prstGeom>
            <a:ln w="15875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172F77-C624-07A6-DCF6-7BAC56C9B941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C5BC295-626B-19AC-7C5D-EEABEDAD9D19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" name="Group 17">
              <a:extLst>
                <a:ext uri="{FF2B5EF4-FFF2-40B4-BE49-F238E27FC236}">
                  <a16:creationId xmlns:a16="http://schemas.microsoft.com/office/drawing/2014/main" id="{AEC9BD17-E47D-236D-BD3C-E62CC25AFE97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E81C9622-40FE-1516-5C64-79F4D505295C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745BF315-0883-30D9-131F-8F0B067ECD87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23" name="TextBox 51">
              <a:extLst>
                <a:ext uri="{FF2B5EF4-FFF2-40B4-BE49-F238E27FC236}">
                  <a16:creationId xmlns:a16="http://schemas.microsoft.com/office/drawing/2014/main" id="{7E026D9C-2951-EB4F-BD68-E4412F5F7279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88"/>
                </a:lnSpc>
              </a:pPr>
              <a:r>
                <a:rPr lang="en-US" sz="3200" spc="-209" dirty="0">
                  <a:solidFill>
                    <a:srgbClr val="FFFFFF"/>
                  </a:solidFill>
                  <a:latin typeface="#9Slide03 Neutra" panose="02040603050506020204" pitchFamily="18" charset="0"/>
                </a:rPr>
                <a:t>2</a:t>
              </a:r>
            </a:p>
          </p:txBody>
        </p:sp>
      </p:grpSp>
      <p:sp>
        <p:nvSpPr>
          <p:cNvPr id="26" name="Hộp Văn bản 2">
            <a:extLst>
              <a:ext uri="{FF2B5EF4-FFF2-40B4-BE49-F238E27FC236}">
                <a16:creationId xmlns:a16="http://schemas.microsoft.com/office/drawing/2014/main" id="{0B972D5C-DECA-FFCD-7741-5E3CB03E70F9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#9Slide03 SFU TradeGothic" panose="00000400000000000000" pitchFamily="2" charset="0"/>
              </a:rPr>
              <a:t>TÍNH CHẤT ĐƯỜNG TRUNG BÌNH CỦA TAM GIÁC</a:t>
            </a:r>
            <a:endParaRPr lang="vi-VN" sz="2600" dirty="0">
              <a:solidFill>
                <a:schemeClr val="bg1"/>
              </a:solidFill>
              <a:latin typeface="#9Slide03 SFU TradeGothic" panose="000004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5A6EBE-ECC4-A6C9-EE07-63AF57973F78}"/>
              </a:ext>
            </a:extLst>
          </p:cNvPr>
          <p:cNvSpPr/>
          <p:nvPr/>
        </p:nvSpPr>
        <p:spPr>
          <a:xfrm>
            <a:off x="937393" y="1688863"/>
            <a:ext cx="1310508" cy="494816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ộp Văn bản 7">
            <a:extLst>
              <a:ext uri="{FF2B5EF4-FFF2-40B4-BE49-F238E27FC236}">
                <a16:creationId xmlns:a16="http://schemas.microsoft.com/office/drawing/2014/main" id="{DB51478D-3A9E-00BC-4D41-2178DE9431A6}"/>
              </a:ext>
            </a:extLst>
          </p:cNvPr>
          <p:cNvSpPr txBox="1"/>
          <p:nvPr/>
        </p:nvSpPr>
        <p:spPr>
          <a:xfrm>
            <a:off x="958433" y="1736216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ĐỊNH LÍ  1</a:t>
            </a:r>
            <a:endParaRPr lang="vi-VN" sz="2000" dirty="0">
              <a:solidFill>
                <a:srgbClr val="00206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23B896-AF2C-5188-43CA-E8711E1C9768}"/>
              </a:ext>
            </a:extLst>
          </p:cNvPr>
          <p:cNvCxnSpPr>
            <a:cxnSpLocks/>
          </p:cNvCxnSpPr>
          <p:nvPr/>
        </p:nvCxnSpPr>
        <p:spPr>
          <a:xfrm>
            <a:off x="804987" y="1930780"/>
            <a:ext cx="0" cy="676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B4841E-86FD-B6B1-11D9-769CF3370DAF}"/>
              </a:ext>
            </a:extLst>
          </p:cNvPr>
          <p:cNvCxnSpPr>
            <a:cxnSpLocks/>
          </p:cNvCxnSpPr>
          <p:nvPr/>
        </p:nvCxnSpPr>
        <p:spPr>
          <a:xfrm flipH="1">
            <a:off x="810625" y="2610368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DC1319-8C87-68DA-0075-7B087AFABD8F}"/>
              </a:ext>
            </a:extLst>
          </p:cNvPr>
          <p:cNvCxnSpPr>
            <a:cxnSpLocks/>
          </p:cNvCxnSpPr>
          <p:nvPr/>
        </p:nvCxnSpPr>
        <p:spPr>
          <a:xfrm rot="5400000">
            <a:off x="880082" y="1862518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4">
            <a:extLst>
              <a:ext uri="{FF2B5EF4-FFF2-40B4-BE49-F238E27FC236}">
                <a16:creationId xmlns:a16="http://schemas.microsoft.com/office/drawing/2014/main" id="{0D0B36C1-C6EF-D8F7-51E7-0DB99225BB47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8BC35362-1A6C-D61D-2EE5-AC3F858A0956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Hộp Văn bản 14">
            <a:extLst>
              <a:ext uri="{FF2B5EF4-FFF2-40B4-BE49-F238E27FC236}">
                <a16:creationId xmlns:a16="http://schemas.microsoft.com/office/drawing/2014/main" id="{CF3BDB0C-801C-ECFA-0068-6F268F28B494}"/>
              </a:ext>
            </a:extLst>
          </p:cNvPr>
          <p:cNvSpPr txBox="1"/>
          <p:nvPr/>
        </p:nvSpPr>
        <p:spPr>
          <a:xfrm>
            <a:off x="9737160" y="3623327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M</a:t>
            </a:r>
            <a:endParaRPr lang="vi-VN" sz="2200" dirty="0"/>
          </a:p>
        </p:txBody>
      </p:sp>
      <p:cxnSp>
        <p:nvCxnSpPr>
          <p:cNvPr id="35" name="Đường nối Thẳng 21">
            <a:extLst>
              <a:ext uri="{FF2B5EF4-FFF2-40B4-BE49-F238E27FC236}">
                <a16:creationId xmlns:a16="http://schemas.microsoft.com/office/drawing/2014/main" id="{8E2B0FA0-1AF8-5ACD-ABF8-3B88A587FBB3}"/>
              </a:ext>
            </a:extLst>
          </p:cNvPr>
          <p:cNvCxnSpPr>
            <a:cxnSpLocks/>
          </p:cNvCxnSpPr>
          <p:nvPr/>
        </p:nvCxnSpPr>
        <p:spPr>
          <a:xfrm flipH="1" flipV="1">
            <a:off x="9224790" y="3595272"/>
            <a:ext cx="80412" cy="7661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nối Thẳng 21">
            <a:extLst>
              <a:ext uri="{FF2B5EF4-FFF2-40B4-BE49-F238E27FC236}">
                <a16:creationId xmlns:a16="http://schemas.microsoft.com/office/drawing/2014/main" id="{AA5E5F31-F108-6085-411F-B12ED9EFE3CC}"/>
              </a:ext>
            </a:extLst>
          </p:cNvPr>
          <p:cNvCxnSpPr>
            <a:cxnSpLocks/>
          </p:cNvCxnSpPr>
          <p:nvPr/>
        </p:nvCxnSpPr>
        <p:spPr>
          <a:xfrm flipV="1">
            <a:off x="9224790" y="3595272"/>
            <a:ext cx="80412" cy="7661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Đường nối Thẳng 21">
            <a:extLst>
              <a:ext uri="{FF2B5EF4-FFF2-40B4-BE49-F238E27FC236}">
                <a16:creationId xmlns:a16="http://schemas.microsoft.com/office/drawing/2014/main" id="{CAE18134-34F7-E099-2E22-2A5A98ACAAC7}"/>
              </a:ext>
            </a:extLst>
          </p:cNvPr>
          <p:cNvCxnSpPr>
            <a:cxnSpLocks/>
          </p:cNvCxnSpPr>
          <p:nvPr/>
        </p:nvCxnSpPr>
        <p:spPr>
          <a:xfrm flipH="1" flipV="1">
            <a:off x="10602413" y="3596442"/>
            <a:ext cx="80412" cy="7661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21">
            <a:extLst>
              <a:ext uri="{FF2B5EF4-FFF2-40B4-BE49-F238E27FC236}">
                <a16:creationId xmlns:a16="http://schemas.microsoft.com/office/drawing/2014/main" id="{4BFDF5C3-B5CE-5F9E-0E89-43D8EAB0C765}"/>
              </a:ext>
            </a:extLst>
          </p:cNvPr>
          <p:cNvCxnSpPr>
            <a:cxnSpLocks/>
          </p:cNvCxnSpPr>
          <p:nvPr/>
        </p:nvCxnSpPr>
        <p:spPr>
          <a:xfrm flipV="1">
            <a:off x="10602413" y="3596442"/>
            <a:ext cx="80412" cy="7661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46CFBFF-4787-C6C2-92B0-E16C11BFFA66}"/>
              </a:ext>
            </a:extLst>
          </p:cNvPr>
          <p:cNvSpPr/>
          <p:nvPr/>
        </p:nvSpPr>
        <p:spPr>
          <a:xfrm>
            <a:off x="958433" y="4177243"/>
            <a:ext cx="1102587" cy="494816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ộp Văn bản 7">
            <a:extLst>
              <a:ext uri="{FF2B5EF4-FFF2-40B4-BE49-F238E27FC236}">
                <a16:creationId xmlns:a16="http://schemas.microsoft.com/office/drawing/2014/main" id="{A5FB8130-0722-B36A-EFBB-60F67669ED1A}"/>
              </a:ext>
            </a:extLst>
          </p:cNvPr>
          <p:cNvSpPr txBox="1"/>
          <p:nvPr/>
        </p:nvSpPr>
        <p:spPr>
          <a:xfrm>
            <a:off x="1028016" y="4234282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CHÚ  Ý</a:t>
            </a:r>
            <a:endParaRPr lang="vi-VN" sz="2000" dirty="0">
              <a:solidFill>
                <a:srgbClr val="00206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DD6D4A-A7E5-1F54-98A6-73CD0B42CF4C}"/>
              </a:ext>
            </a:extLst>
          </p:cNvPr>
          <p:cNvCxnSpPr>
            <a:cxnSpLocks/>
          </p:cNvCxnSpPr>
          <p:nvPr/>
        </p:nvCxnSpPr>
        <p:spPr>
          <a:xfrm>
            <a:off x="816502" y="4419160"/>
            <a:ext cx="0" cy="676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38BA5C-D74E-86D0-C3CD-E7163F7C5EAB}"/>
              </a:ext>
            </a:extLst>
          </p:cNvPr>
          <p:cNvCxnSpPr>
            <a:cxnSpLocks/>
          </p:cNvCxnSpPr>
          <p:nvPr/>
        </p:nvCxnSpPr>
        <p:spPr>
          <a:xfrm flipH="1">
            <a:off x="822140" y="5098748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3C0E971-67B5-B17B-0627-CD4513BA6B4C}"/>
              </a:ext>
            </a:extLst>
          </p:cNvPr>
          <p:cNvCxnSpPr>
            <a:cxnSpLocks/>
          </p:cNvCxnSpPr>
          <p:nvPr/>
        </p:nvCxnSpPr>
        <p:spPr>
          <a:xfrm rot="5400000">
            <a:off x="891597" y="4350898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405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3">
            <a:extLst>
              <a:ext uri="{FF2B5EF4-FFF2-40B4-BE49-F238E27FC236}">
                <a16:creationId xmlns:a16="http://schemas.microsoft.com/office/drawing/2014/main" id="{6407E200-4624-B960-5C45-56F5AEE40B9A}"/>
              </a:ext>
            </a:extLst>
          </p:cNvPr>
          <p:cNvSpPr/>
          <p:nvPr/>
        </p:nvSpPr>
        <p:spPr>
          <a:xfrm rot="5400000" flipH="1">
            <a:off x="-846046" y="4999798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CE60060-848A-0DD8-274B-034D5D382125}"/>
              </a:ext>
            </a:extLst>
          </p:cNvPr>
          <p:cNvSpPr txBox="1"/>
          <p:nvPr/>
        </p:nvSpPr>
        <p:spPr>
          <a:xfrm>
            <a:off x="1469290" y="1224302"/>
            <a:ext cx="9678206" cy="113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Cho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AB, 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BC = 10 cm.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MN.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9494E89-423E-75A9-F980-5B42A7C6EF35}"/>
              </a:ext>
            </a:extLst>
          </p:cNvPr>
          <p:cNvSpPr txBox="1"/>
          <p:nvPr/>
        </p:nvSpPr>
        <p:spPr>
          <a:xfrm>
            <a:off x="1503372" y="2672917"/>
            <a:ext cx="6339904" cy="113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AC.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C1B574-6241-E923-992E-AABA8B68E025}"/>
              </a:ext>
            </a:extLst>
          </p:cNvPr>
          <p:cNvSpPr txBox="1"/>
          <p:nvPr/>
        </p:nvSpPr>
        <p:spPr>
          <a:xfrm>
            <a:off x="1503372" y="4046198"/>
            <a:ext cx="649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, MN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ABC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10BAA77-9100-63ED-1786-72B35FB875F4}"/>
              </a:ext>
            </a:extLst>
          </p:cNvPr>
          <p:cNvSpPr txBox="1"/>
          <p:nvPr/>
        </p:nvSpPr>
        <p:spPr>
          <a:xfrm>
            <a:off x="1503372" y="4683605"/>
            <a:ext cx="6339904" cy="113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Suy ra, MN =      BC =      . 10 = 5 (cm) (tính chất đường trung bình của tam giác)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73ACE7A-07FB-F106-DE0C-FA43A52EB60E}"/>
              </a:ext>
            </a:extLst>
          </p:cNvPr>
          <p:cNvSpPr txBox="1"/>
          <p:nvPr/>
        </p:nvSpPr>
        <p:spPr>
          <a:xfrm>
            <a:off x="3290078" y="4649392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B7304EB-B7C6-E809-68E7-C685BF9ED055}"/>
              </a:ext>
            </a:extLst>
          </p:cNvPr>
          <p:cNvSpPr txBox="1"/>
          <p:nvPr/>
        </p:nvSpPr>
        <p:spPr>
          <a:xfrm>
            <a:off x="3273234" y="503434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6EE5541-8C29-A655-51DC-391A5E944E74}"/>
              </a:ext>
            </a:extLst>
          </p:cNvPr>
          <p:cNvSpPr txBox="1"/>
          <p:nvPr/>
        </p:nvSpPr>
        <p:spPr>
          <a:xfrm>
            <a:off x="1503372" y="6018866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MN = 5 cm.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1E2E4-E275-15CB-AE36-8289EEE11423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680758-9127-AF03-562B-6C415DDF04E3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D83F66E6-776C-8B38-9A18-FC668E9D33FB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00210F53-B9EA-DEAC-4F83-F75B86D04478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6C8D9B8-3123-30DA-A8F6-A67732A70574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2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1">
              <a:extLst>
                <a:ext uri="{FF2B5EF4-FFF2-40B4-BE49-F238E27FC236}">
                  <a16:creationId xmlns:a16="http://schemas.microsoft.com/office/drawing/2014/main" id="{22B313D7-7F24-1872-F043-A667BB6D13A1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Neutra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9" name="Hộp Văn bản 2">
            <a:extLst>
              <a:ext uri="{FF2B5EF4-FFF2-40B4-BE49-F238E27FC236}">
                <a16:creationId xmlns:a16="http://schemas.microsoft.com/office/drawing/2014/main" id="{BEFB26A8-D2A1-45C8-F6E0-09124F83739F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FU TradeGothic" panose="00000400000000000000" pitchFamily="2" charset="0"/>
                <a:ea typeface="+mn-ea"/>
                <a:cs typeface="+mn-cs"/>
              </a:rPr>
              <a:t>TÍNH CHẤT ĐƯỜNG TRUNG BÌNH CỦA TAM GIÁC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TradeGothic" panose="00000400000000000000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6F8CFF-E038-503A-33EF-FC37321EA6AA}"/>
              </a:ext>
            </a:extLst>
          </p:cNvPr>
          <p:cNvSpPr/>
          <p:nvPr/>
        </p:nvSpPr>
        <p:spPr>
          <a:xfrm>
            <a:off x="937392" y="1287523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Hộp Văn bản 112">
            <a:extLst>
              <a:ext uri="{FF2B5EF4-FFF2-40B4-BE49-F238E27FC236}">
                <a16:creationId xmlns:a16="http://schemas.microsoft.com/office/drawing/2014/main" id="{685BAC7A-9850-13C4-4E95-6E6D48B9E04B}"/>
              </a:ext>
            </a:extLst>
          </p:cNvPr>
          <p:cNvSpPr txBox="1"/>
          <p:nvPr/>
        </p:nvSpPr>
        <p:spPr>
          <a:xfrm>
            <a:off x="969944" y="131948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?5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72614EC8-BC98-FCCE-EE2C-FB3BC14CB890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5D7DCC5-1955-EE8F-13CF-EF73AE59509F}"/>
              </a:ext>
            </a:extLst>
          </p:cNvPr>
          <p:cNvGrpSpPr/>
          <p:nvPr/>
        </p:nvGrpSpPr>
        <p:grpSpPr>
          <a:xfrm>
            <a:off x="8530373" y="3051016"/>
            <a:ext cx="3248128" cy="2857057"/>
            <a:chOff x="9131935" y="1385775"/>
            <a:chExt cx="2585375" cy="2274098"/>
          </a:xfrm>
        </p:grpSpPr>
        <p:cxnSp>
          <p:nvCxnSpPr>
            <p:cNvPr id="24" name="Đường nối Thẳng 6">
              <a:extLst>
                <a:ext uri="{FF2B5EF4-FFF2-40B4-BE49-F238E27FC236}">
                  <a16:creationId xmlns:a16="http://schemas.microsoft.com/office/drawing/2014/main" id="{0E2B9C90-2222-B331-1B80-6823F345DF78}"/>
                </a:ext>
              </a:extLst>
            </p:cNvPr>
            <p:cNvCxnSpPr>
              <a:cxnSpLocks/>
              <a:stCxn id="25" idx="1"/>
              <a:endCxn id="25" idx="5"/>
            </p:cNvCxnSpPr>
            <p:nvPr/>
          </p:nvCxnSpPr>
          <p:spPr>
            <a:xfrm>
              <a:off x="9617432" y="2509262"/>
              <a:ext cx="9944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am giác Cân 4">
              <a:extLst>
                <a:ext uri="{FF2B5EF4-FFF2-40B4-BE49-F238E27FC236}">
                  <a16:creationId xmlns:a16="http://schemas.microsoft.com/office/drawing/2014/main" id="{1F368980-DAA9-DAF1-402D-7EB7FBA60255}"/>
                </a:ext>
              </a:extLst>
            </p:cNvPr>
            <p:cNvSpPr/>
            <p:nvPr/>
          </p:nvSpPr>
          <p:spPr>
            <a:xfrm>
              <a:off x="9386928" y="1728103"/>
              <a:ext cx="1988820" cy="1562318"/>
            </a:xfrm>
            <a:prstGeom prst="triangle">
              <a:avLst>
                <a:gd name="adj" fmla="val 2318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Hộp Văn bản 10">
              <a:extLst>
                <a:ext uri="{FF2B5EF4-FFF2-40B4-BE49-F238E27FC236}">
                  <a16:creationId xmlns:a16="http://schemas.microsoft.com/office/drawing/2014/main" id="{C4F5DA1A-2EDF-6178-D383-FAD5822CE2FE}"/>
                </a:ext>
              </a:extLst>
            </p:cNvPr>
            <p:cNvSpPr txBox="1"/>
            <p:nvPr/>
          </p:nvSpPr>
          <p:spPr>
            <a:xfrm>
              <a:off x="9697974" y="1385775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A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Hộp Văn bản 13">
              <a:extLst>
                <a:ext uri="{FF2B5EF4-FFF2-40B4-BE49-F238E27FC236}">
                  <a16:creationId xmlns:a16="http://schemas.microsoft.com/office/drawing/2014/main" id="{F4A0C928-FE93-6FC2-4E99-BB1CC616A72B}"/>
                </a:ext>
              </a:extLst>
            </p:cNvPr>
            <p:cNvSpPr txBox="1"/>
            <p:nvPr/>
          </p:nvSpPr>
          <p:spPr>
            <a:xfrm>
              <a:off x="9266345" y="2334708"/>
              <a:ext cx="329444" cy="342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M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Hộp Văn bản 14">
              <a:extLst>
                <a:ext uri="{FF2B5EF4-FFF2-40B4-BE49-F238E27FC236}">
                  <a16:creationId xmlns:a16="http://schemas.microsoft.com/office/drawing/2014/main" id="{781564C6-C51D-8D27-BC91-C34B023E2F53}"/>
                </a:ext>
              </a:extLst>
            </p:cNvPr>
            <p:cNvSpPr txBox="1"/>
            <p:nvPr/>
          </p:nvSpPr>
          <p:spPr>
            <a:xfrm>
              <a:off x="10662343" y="2334708"/>
              <a:ext cx="305201" cy="342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N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Hộp Văn bản 15">
              <a:extLst>
                <a:ext uri="{FF2B5EF4-FFF2-40B4-BE49-F238E27FC236}">
                  <a16:creationId xmlns:a16="http://schemas.microsoft.com/office/drawing/2014/main" id="{AD84481A-3D74-655C-7CDF-611F6CAC902B}"/>
                </a:ext>
              </a:extLst>
            </p:cNvPr>
            <p:cNvSpPr txBox="1"/>
            <p:nvPr/>
          </p:nvSpPr>
          <p:spPr>
            <a:xfrm>
              <a:off x="9131935" y="3228986"/>
              <a:ext cx="3529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B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Hộp Văn bản 16">
              <a:extLst>
                <a:ext uri="{FF2B5EF4-FFF2-40B4-BE49-F238E27FC236}">
                  <a16:creationId xmlns:a16="http://schemas.microsoft.com/office/drawing/2014/main" id="{4BD0D471-7698-4E34-21CB-532C3016B17D}"/>
                </a:ext>
              </a:extLst>
            </p:cNvPr>
            <p:cNvSpPr txBox="1"/>
            <p:nvPr/>
          </p:nvSpPr>
          <p:spPr>
            <a:xfrm>
              <a:off x="11359520" y="3228986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C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1" name="Đường nối Thẳng 18">
              <a:extLst>
                <a:ext uri="{FF2B5EF4-FFF2-40B4-BE49-F238E27FC236}">
                  <a16:creationId xmlns:a16="http://schemas.microsoft.com/office/drawing/2014/main" id="{892AE703-375E-0E36-E7F8-6437D3860696}"/>
                </a:ext>
              </a:extLst>
            </p:cNvPr>
            <p:cNvCxnSpPr>
              <a:cxnSpLocks/>
            </p:cNvCxnSpPr>
            <p:nvPr/>
          </p:nvCxnSpPr>
          <p:spPr>
            <a:xfrm>
              <a:off x="9697974" y="2125649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Đường nối Thẳng 21">
              <a:extLst>
                <a:ext uri="{FF2B5EF4-FFF2-40B4-BE49-F238E27FC236}">
                  <a16:creationId xmlns:a16="http://schemas.microsoft.com/office/drawing/2014/main" id="{774F54B4-52BB-2DC9-DC02-A645785FD755}"/>
                </a:ext>
              </a:extLst>
            </p:cNvPr>
            <p:cNvCxnSpPr>
              <a:cxnSpLocks/>
            </p:cNvCxnSpPr>
            <p:nvPr/>
          </p:nvCxnSpPr>
          <p:spPr>
            <a:xfrm>
              <a:off x="9485546" y="2854977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Đường nối Thẳng 22">
              <a:extLst>
                <a:ext uri="{FF2B5EF4-FFF2-40B4-BE49-F238E27FC236}">
                  <a16:creationId xmlns:a16="http://schemas.microsoft.com/office/drawing/2014/main" id="{5B4EFAD0-D6A3-55B2-A8A4-314CBA665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1793" y="2082308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Đường nối Thẳng 23">
              <a:extLst>
                <a:ext uri="{FF2B5EF4-FFF2-40B4-BE49-F238E27FC236}">
                  <a16:creationId xmlns:a16="http://schemas.microsoft.com/office/drawing/2014/main" id="{E904281D-1E71-F737-2E30-46FB81E0DA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9756" y="2097913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Đường nối Thẳng 24">
              <a:extLst>
                <a:ext uri="{FF2B5EF4-FFF2-40B4-BE49-F238E27FC236}">
                  <a16:creationId xmlns:a16="http://schemas.microsoft.com/office/drawing/2014/main" id="{DBE9BDF2-0D9E-E1CC-BB53-D3608F7ED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44770" y="2869125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Đường nối Thẳng 25">
              <a:extLst>
                <a:ext uri="{FF2B5EF4-FFF2-40B4-BE49-F238E27FC236}">
                  <a16:creationId xmlns:a16="http://schemas.microsoft.com/office/drawing/2014/main" id="{5229C454-5E48-E385-082A-428E19BE57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62731" y="2884732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B2A8E9-FCA5-662A-7793-F0BB39FF29A2}"/>
              </a:ext>
            </a:extLst>
          </p:cNvPr>
          <p:cNvCxnSpPr>
            <a:cxnSpLocks/>
          </p:cNvCxnSpPr>
          <p:nvPr/>
        </p:nvCxnSpPr>
        <p:spPr>
          <a:xfrm>
            <a:off x="4288814" y="5057914"/>
            <a:ext cx="2299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9AF1E9-A558-0F0F-E4FC-FF2770703E52}"/>
              </a:ext>
            </a:extLst>
          </p:cNvPr>
          <p:cNvCxnSpPr>
            <a:cxnSpLocks/>
          </p:cNvCxnSpPr>
          <p:nvPr/>
        </p:nvCxnSpPr>
        <p:spPr>
          <a:xfrm>
            <a:off x="3317264" y="5057914"/>
            <a:ext cx="2299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Hộp Văn bản 8">
            <a:extLst>
              <a:ext uri="{FF2B5EF4-FFF2-40B4-BE49-F238E27FC236}">
                <a16:creationId xmlns:a16="http://schemas.microsoft.com/office/drawing/2014/main" id="{F9AC943F-3213-6011-6727-91A8F59A179C}"/>
              </a:ext>
            </a:extLst>
          </p:cNvPr>
          <p:cNvSpPr txBox="1"/>
          <p:nvPr/>
        </p:nvSpPr>
        <p:spPr>
          <a:xfrm>
            <a:off x="4256609" y="4649391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Hộp Văn bản 11">
            <a:extLst>
              <a:ext uri="{FF2B5EF4-FFF2-40B4-BE49-F238E27FC236}">
                <a16:creationId xmlns:a16="http://schemas.microsoft.com/office/drawing/2014/main" id="{D68680B2-54F6-9CE1-D2C3-BCEB3AC6CED3}"/>
              </a:ext>
            </a:extLst>
          </p:cNvPr>
          <p:cNvSpPr txBox="1"/>
          <p:nvPr/>
        </p:nvSpPr>
        <p:spPr>
          <a:xfrm>
            <a:off x="4244857" y="503434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  <p:bldP spid="13" grpId="0"/>
      <p:bldP spid="20" grpId="0" animBg="1"/>
      <p:bldP spid="21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4121305-6342-E4D6-C2A2-A339DB5D8AC6}"/>
              </a:ext>
            </a:extLst>
          </p:cNvPr>
          <p:cNvSpPr txBox="1"/>
          <p:nvPr/>
        </p:nvSpPr>
        <p:spPr>
          <a:xfrm>
            <a:off x="1501676" y="1391181"/>
            <a:ext cx="899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Cho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A, 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AB, AC.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7E79129-3153-9623-2090-2199DBD52FC1}"/>
              </a:ext>
            </a:extLst>
          </p:cNvPr>
          <p:cNvSpPr txBox="1"/>
          <p:nvPr/>
        </p:nvSpPr>
        <p:spPr>
          <a:xfrm>
            <a:off x="1559356" y="1962787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DECB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99293FB9-38C7-87DC-43F3-B390B2D30FE1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012816-26AD-0325-3FE0-5C34D8A93E0E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9A5CB67-1BD5-C096-B686-49D15A3C5FD8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id="{D391C19E-94C5-C5DC-FEB6-2C93B890A9E8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114BE469-E73D-64EA-BF90-714C98B6E3F4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7652D66C-4C38-7172-67AB-7B157454A30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2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51">
              <a:extLst>
                <a:ext uri="{FF2B5EF4-FFF2-40B4-BE49-F238E27FC236}">
                  <a16:creationId xmlns:a16="http://schemas.microsoft.com/office/drawing/2014/main" id="{994A0C9B-A904-67F5-28A1-8565C7FB4234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Neutra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21A28533-4B2E-CC5F-6D83-47ECD6E11F50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FU TradeGothic" panose="00000400000000000000" pitchFamily="2" charset="0"/>
                <a:ea typeface="+mn-ea"/>
                <a:cs typeface="+mn-cs"/>
              </a:rPr>
              <a:t>TÍNH CHẤT ĐƯỜNG TRUNG BÌNH CỦA TAM GIÁC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TradeGothic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3EA8AB-1570-EABA-4DA6-CA6FDE20A7A3}"/>
              </a:ext>
            </a:extLst>
          </p:cNvPr>
          <p:cNvSpPr/>
          <p:nvPr/>
        </p:nvSpPr>
        <p:spPr>
          <a:xfrm>
            <a:off x="937392" y="1374607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ộp Văn bản 112">
            <a:extLst>
              <a:ext uri="{FF2B5EF4-FFF2-40B4-BE49-F238E27FC236}">
                <a16:creationId xmlns:a16="http://schemas.microsoft.com/office/drawing/2014/main" id="{5F600FE0-0AD5-D62E-E508-639CA622D982}"/>
              </a:ext>
            </a:extLst>
          </p:cNvPr>
          <p:cNvSpPr txBox="1"/>
          <p:nvPr/>
        </p:nvSpPr>
        <p:spPr>
          <a:xfrm>
            <a:off x="969944" y="1406571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?6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485B203E-A89B-7E96-1EA6-54D1BBCED806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950C459-839C-DB0C-8227-7A05643F71DF}"/>
              </a:ext>
            </a:extLst>
          </p:cNvPr>
          <p:cNvSpPr/>
          <p:nvPr/>
        </p:nvSpPr>
        <p:spPr>
          <a:xfrm>
            <a:off x="8615747" y="2744986"/>
            <a:ext cx="2600183" cy="304455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525CD-4AF3-7024-095C-D5433AD64EA4}"/>
              </a:ext>
            </a:extLst>
          </p:cNvPr>
          <p:cNvSpPr txBox="1"/>
          <p:nvPr/>
        </p:nvSpPr>
        <p:spPr>
          <a:xfrm>
            <a:off x="9728928" y="2266314"/>
            <a:ext cx="373820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3768E9-BF6E-84D5-5E4C-8C8016A8D389}"/>
              </a:ext>
            </a:extLst>
          </p:cNvPr>
          <p:cNvSpPr txBox="1"/>
          <p:nvPr/>
        </p:nvSpPr>
        <p:spPr>
          <a:xfrm>
            <a:off x="8319228" y="5760608"/>
            <a:ext cx="373820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D12CB3-017E-1731-8F2A-2A844B05DB3A}"/>
              </a:ext>
            </a:extLst>
          </p:cNvPr>
          <p:cNvSpPr txBox="1"/>
          <p:nvPr/>
        </p:nvSpPr>
        <p:spPr>
          <a:xfrm>
            <a:off x="11176869" y="5760606"/>
            <a:ext cx="373820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94CAC6-E61F-C11B-BA93-E68F574F7B1F}"/>
              </a:ext>
            </a:extLst>
          </p:cNvPr>
          <p:cNvSpPr txBox="1"/>
          <p:nvPr/>
        </p:nvSpPr>
        <p:spPr>
          <a:xfrm>
            <a:off x="8833719" y="3984843"/>
            <a:ext cx="409086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E7985-24B1-E605-291F-056487827234}"/>
              </a:ext>
            </a:extLst>
          </p:cNvPr>
          <p:cNvSpPr txBox="1"/>
          <p:nvPr/>
        </p:nvSpPr>
        <p:spPr>
          <a:xfrm>
            <a:off x="10597052" y="3984843"/>
            <a:ext cx="354584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5AB3FA-9536-54DE-B447-C35E241F133E}"/>
              </a:ext>
            </a:extLst>
          </p:cNvPr>
          <p:cNvCxnSpPr>
            <a:cxnSpLocks/>
            <a:stCxn id="16" idx="1"/>
            <a:endCxn id="16" idx="5"/>
          </p:cNvCxnSpPr>
          <p:nvPr/>
        </p:nvCxnSpPr>
        <p:spPr>
          <a:xfrm>
            <a:off x="9265793" y="4267261"/>
            <a:ext cx="13000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E09F53-F7C3-A2EB-66F5-40A10DC8681E}"/>
              </a:ext>
            </a:extLst>
          </p:cNvPr>
          <p:cNvSpPr txBox="1"/>
          <p:nvPr/>
        </p:nvSpPr>
        <p:spPr>
          <a:xfrm>
            <a:off x="1559356" y="2951131"/>
            <a:ext cx="538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Trong tam giác ABC, D là trung điểm AB,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869C9A-BC18-C3FE-76A5-4185875E1408}"/>
              </a:ext>
            </a:extLst>
          </p:cNvPr>
          <p:cNvSpPr txBox="1"/>
          <p:nvPr/>
        </p:nvSpPr>
        <p:spPr>
          <a:xfrm>
            <a:off x="4265685" y="3477810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E là trung điểm AC.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10E649-1EE8-7937-2B2F-2FD83A1F0200}"/>
              </a:ext>
            </a:extLst>
          </p:cNvPr>
          <p:cNvSpPr txBox="1"/>
          <p:nvPr/>
        </p:nvSpPr>
        <p:spPr>
          <a:xfrm>
            <a:off x="1556838" y="4765209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Suy ra DE // BC.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690889-0305-5618-D6ED-F9D0F7548A08}"/>
              </a:ext>
            </a:extLst>
          </p:cNvPr>
          <p:cNvSpPr txBox="1"/>
          <p:nvPr/>
        </p:nvSpPr>
        <p:spPr>
          <a:xfrm>
            <a:off x="1559356" y="4126066"/>
            <a:ext cx="648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Do đó, DE là đường trung bình của tam giác ABC.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CC45E7-3D8C-BE94-9A4C-C16D96C02F29}"/>
              </a:ext>
            </a:extLst>
          </p:cNvPr>
          <p:cNvSpPr txBox="1"/>
          <p:nvPr/>
        </p:nvSpPr>
        <p:spPr>
          <a:xfrm>
            <a:off x="1558199" y="5404352"/>
            <a:ext cx="517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Vậy tứ giác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DECB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là hình thang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dhnb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252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/>
      <p:bldP spid="18" grpId="0"/>
      <p:bldP spid="19" grpId="0"/>
      <p:bldP spid="20" grpId="0"/>
      <p:bldP spid="21" grpId="0"/>
      <p:bldP spid="26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4121305-6342-E4D6-C2A2-A339DB5D8AC6}"/>
              </a:ext>
            </a:extLst>
          </p:cNvPr>
          <p:cNvSpPr txBox="1"/>
          <p:nvPr/>
        </p:nvSpPr>
        <p:spPr>
          <a:xfrm>
            <a:off x="1501676" y="1391181"/>
            <a:ext cx="899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Cho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A, 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AB, AC.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7E79129-3153-9623-2090-2199DBD52FC1}"/>
              </a:ext>
            </a:extLst>
          </p:cNvPr>
          <p:cNvSpPr txBox="1"/>
          <p:nvPr/>
        </p:nvSpPr>
        <p:spPr>
          <a:xfrm>
            <a:off x="1559356" y="1962787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DECB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99293FB9-38C7-87DC-43F3-B390B2D30FE1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012816-26AD-0325-3FE0-5C34D8A93E0E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9A5CB67-1BD5-C096-B686-49D15A3C5FD8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id="{D391C19E-94C5-C5DC-FEB6-2C93B890A9E8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114BE469-E73D-64EA-BF90-714C98B6E3F4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7652D66C-4C38-7172-67AB-7B157454A30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2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51">
              <a:extLst>
                <a:ext uri="{FF2B5EF4-FFF2-40B4-BE49-F238E27FC236}">
                  <a16:creationId xmlns:a16="http://schemas.microsoft.com/office/drawing/2014/main" id="{994A0C9B-A904-67F5-28A1-8565C7FB4234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Neutra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21A28533-4B2E-CC5F-6D83-47ECD6E11F50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FU TradeGothic" panose="00000400000000000000" pitchFamily="2" charset="0"/>
                <a:ea typeface="+mn-ea"/>
                <a:cs typeface="+mn-cs"/>
              </a:rPr>
              <a:t>TÍNH CHẤT ĐƯỜNG TRUNG BÌNH CỦA TAM GIÁC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TradeGothic" panose="0000040000000000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3EA8AB-1570-EABA-4DA6-CA6FDE20A7A3}"/>
              </a:ext>
            </a:extLst>
          </p:cNvPr>
          <p:cNvSpPr/>
          <p:nvPr/>
        </p:nvSpPr>
        <p:spPr>
          <a:xfrm>
            <a:off x="937392" y="1374607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ộp Văn bản 112">
            <a:extLst>
              <a:ext uri="{FF2B5EF4-FFF2-40B4-BE49-F238E27FC236}">
                <a16:creationId xmlns:a16="http://schemas.microsoft.com/office/drawing/2014/main" id="{5F600FE0-0AD5-D62E-E508-639CA622D982}"/>
              </a:ext>
            </a:extLst>
          </p:cNvPr>
          <p:cNvSpPr txBox="1"/>
          <p:nvPr/>
        </p:nvSpPr>
        <p:spPr>
          <a:xfrm>
            <a:off x="969944" y="1406571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?6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485B203E-A89B-7E96-1EA6-54D1BBCED806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950C459-839C-DB0C-8227-7A05643F71DF}"/>
              </a:ext>
            </a:extLst>
          </p:cNvPr>
          <p:cNvSpPr/>
          <p:nvPr/>
        </p:nvSpPr>
        <p:spPr>
          <a:xfrm>
            <a:off x="8615747" y="2744986"/>
            <a:ext cx="2600183" cy="304455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525CD-4AF3-7024-095C-D5433AD64EA4}"/>
              </a:ext>
            </a:extLst>
          </p:cNvPr>
          <p:cNvSpPr txBox="1"/>
          <p:nvPr/>
        </p:nvSpPr>
        <p:spPr>
          <a:xfrm>
            <a:off x="9728928" y="2266314"/>
            <a:ext cx="373820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3768E9-BF6E-84D5-5E4C-8C8016A8D389}"/>
              </a:ext>
            </a:extLst>
          </p:cNvPr>
          <p:cNvSpPr txBox="1"/>
          <p:nvPr/>
        </p:nvSpPr>
        <p:spPr>
          <a:xfrm>
            <a:off x="8319228" y="5760608"/>
            <a:ext cx="373820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D12CB3-017E-1731-8F2A-2A844B05DB3A}"/>
              </a:ext>
            </a:extLst>
          </p:cNvPr>
          <p:cNvSpPr txBox="1"/>
          <p:nvPr/>
        </p:nvSpPr>
        <p:spPr>
          <a:xfrm>
            <a:off x="11176869" y="5760606"/>
            <a:ext cx="373820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94CAC6-E61F-C11B-BA93-E68F574F7B1F}"/>
              </a:ext>
            </a:extLst>
          </p:cNvPr>
          <p:cNvSpPr txBox="1"/>
          <p:nvPr/>
        </p:nvSpPr>
        <p:spPr>
          <a:xfrm>
            <a:off x="8833719" y="3984843"/>
            <a:ext cx="409086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E7985-24B1-E605-291F-056487827234}"/>
              </a:ext>
            </a:extLst>
          </p:cNvPr>
          <p:cNvSpPr txBox="1"/>
          <p:nvPr/>
        </p:nvSpPr>
        <p:spPr>
          <a:xfrm>
            <a:off x="10597052" y="3984843"/>
            <a:ext cx="354584" cy="499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5AB3FA-9536-54DE-B447-C35E241F133E}"/>
              </a:ext>
            </a:extLst>
          </p:cNvPr>
          <p:cNvCxnSpPr>
            <a:cxnSpLocks/>
            <a:stCxn id="16" idx="1"/>
            <a:endCxn id="16" idx="5"/>
          </p:cNvCxnSpPr>
          <p:nvPr/>
        </p:nvCxnSpPr>
        <p:spPr>
          <a:xfrm>
            <a:off x="9265793" y="4267261"/>
            <a:ext cx="13000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10E649-1EE8-7937-2B2F-2FD83A1F0200}"/>
              </a:ext>
            </a:extLst>
          </p:cNvPr>
          <p:cNvSpPr txBox="1"/>
          <p:nvPr/>
        </p:nvSpPr>
        <p:spPr>
          <a:xfrm>
            <a:off x="1500315" y="3165056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Suy ra DE // BC.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CC45E7-3D8C-BE94-9A4C-C16D96C02F29}"/>
              </a:ext>
            </a:extLst>
          </p:cNvPr>
          <p:cNvSpPr txBox="1"/>
          <p:nvPr/>
        </p:nvSpPr>
        <p:spPr>
          <a:xfrm>
            <a:off x="1501676" y="3804199"/>
            <a:ext cx="517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Vậy tứ giác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DECB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là hình thang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dhnb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76F8E-AACB-EAF5-8C61-0EAA10191858}"/>
              </a:ext>
            </a:extLst>
          </p:cNvPr>
          <p:cNvSpPr txBox="1"/>
          <p:nvPr/>
        </p:nvSpPr>
        <p:spPr>
          <a:xfrm>
            <a:off x="1569593" y="2758142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09BC6A-4BB6-6F3A-042D-858372FF23CA}"/>
              </a:ext>
            </a:extLst>
          </p:cNvPr>
          <p:cNvSpPr txBox="1"/>
          <p:nvPr/>
        </p:nvSpPr>
        <p:spPr>
          <a:xfrm>
            <a:off x="1500315" y="4489338"/>
            <a:ext cx="509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Ta có  B  =  C  (tam giác ABC cân tại A),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BF88FA-625A-B2E4-3009-E2641F35627B}"/>
              </a:ext>
            </a:extLst>
          </p:cNvPr>
          <p:cNvGrpSpPr/>
          <p:nvPr/>
        </p:nvGrpSpPr>
        <p:grpSpPr>
          <a:xfrm>
            <a:off x="2358317" y="4484575"/>
            <a:ext cx="262655" cy="74045"/>
            <a:chOff x="4675466" y="2857500"/>
            <a:chExt cx="380856" cy="8104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54C8B3-5201-4354-BC34-6CE492BBB228}"/>
                </a:ext>
              </a:extLst>
            </p:cNvPr>
            <p:cNvCxnSpPr/>
            <p:nvPr/>
          </p:nvCxnSpPr>
          <p:spPr>
            <a:xfrm flipV="1">
              <a:off x="4675466" y="2857500"/>
              <a:ext cx="195262" cy="8096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B193737-761B-2D4C-2687-3F5D87247C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1060" y="2857577"/>
              <a:ext cx="195262" cy="8096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F4EEB1-2D50-2629-45F7-56CC12B49B3B}"/>
              </a:ext>
            </a:extLst>
          </p:cNvPr>
          <p:cNvGrpSpPr/>
          <p:nvPr/>
        </p:nvGrpSpPr>
        <p:grpSpPr>
          <a:xfrm>
            <a:off x="2980197" y="4484575"/>
            <a:ext cx="262655" cy="74045"/>
            <a:chOff x="4672013" y="2857500"/>
            <a:chExt cx="380857" cy="8104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BC650A-0AA6-684B-7A1D-33EE850651A8}"/>
                </a:ext>
              </a:extLst>
            </p:cNvPr>
            <p:cNvCxnSpPr/>
            <p:nvPr/>
          </p:nvCxnSpPr>
          <p:spPr>
            <a:xfrm flipV="1">
              <a:off x="4672013" y="2857500"/>
              <a:ext cx="195262" cy="8096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9EB9322-03D6-B395-2038-B3CF61777C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7608" y="2857577"/>
              <a:ext cx="195262" cy="8096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7530378-B341-89C9-D59F-AED34F4E9CBE}"/>
              </a:ext>
            </a:extLst>
          </p:cNvPr>
          <p:cNvSpPr txBox="1"/>
          <p:nvPr/>
        </p:nvSpPr>
        <p:spPr>
          <a:xfrm>
            <a:off x="2506420" y="5767624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#9Slide03 Cabin" panose="00000500000000000000" pitchFamily="2" charset="0"/>
              </a:rPr>
              <a:t>=&gt;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DECB là hình thang cân.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72282055-C923-8C0A-1FB7-31D71FA1E343}"/>
              </a:ext>
            </a:extLst>
          </p:cNvPr>
          <p:cNvSpPr/>
          <p:nvPr/>
        </p:nvSpPr>
        <p:spPr>
          <a:xfrm rot="1309397">
            <a:off x="8343434" y="5344945"/>
            <a:ext cx="699228" cy="634038"/>
          </a:xfrm>
          <a:prstGeom prst="arc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FC1151EA-EAFB-5B14-C6B9-137E01D2E7A1}"/>
              </a:ext>
            </a:extLst>
          </p:cNvPr>
          <p:cNvSpPr/>
          <p:nvPr/>
        </p:nvSpPr>
        <p:spPr>
          <a:xfrm rot="20290603" flipH="1">
            <a:off x="10789016" y="5344943"/>
            <a:ext cx="699228" cy="634038"/>
          </a:xfrm>
          <a:prstGeom prst="arc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 descr="A blue and orange logo&#10;&#10;Description automatically generated">
            <a:extLst>
              <a:ext uri="{FF2B5EF4-FFF2-40B4-BE49-F238E27FC236}">
                <a16:creationId xmlns:a16="http://schemas.microsoft.com/office/drawing/2014/main" id="{10F382C2-3182-EBEC-433B-A302D30A6FE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48" y="3033320"/>
            <a:ext cx="181579" cy="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3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4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C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9512683" y="0"/>
            <a:ext cx="2679317" cy="2679317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4018976" y="0"/>
                </a:moveTo>
                <a:lnTo>
                  <a:pt x="0" y="0"/>
                </a:lnTo>
                <a:lnTo>
                  <a:pt x="0" y="4018976"/>
                </a:lnTo>
                <a:lnTo>
                  <a:pt x="4018976" y="4018976"/>
                </a:lnTo>
                <a:lnTo>
                  <a:pt x="401897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2679317" cy="2679317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0"/>
                </a:moveTo>
                <a:lnTo>
                  <a:pt x="4018976" y="0"/>
                </a:lnTo>
                <a:lnTo>
                  <a:pt x="4018976" y="4018976"/>
                </a:lnTo>
                <a:lnTo>
                  <a:pt x="0" y="4018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361217" y="1341461"/>
            <a:ext cx="3856285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47305-1D65-F0AB-AF7E-3188C94059D5}"/>
              </a:ext>
            </a:extLst>
          </p:cNvPr>
          <p:cNvSpPr txBox="1"/>
          <p:nvPr/>
        </p:nvSpPr>
        <p:spPr>
          <a:xfrm>
            <a:off x="5071581" y="352023"/>
            <a:ext cx="259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MỞ ĐẦU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57440C-0C5D-4245-971E-EDCD493CBC53}"/>
              </a:ext>
            </a:extLst>
          </p:cNvPr>
          <p:cNvSpPr/>
          <p:nvPr/>
        </p:nvSpPr>
        <p:spPr>
          <a:xfrm>
            <a:off x="673815" y="2922808"/>
            <a:ext cx="5855855" cy="3223491"/>
          </a:xfrm>
          <a:prstGeom prst="rect">
            <a:avLst/>
          </a:prstGeom>
          <a:solidFill>
            <a:srgbClr val="7DA0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9B6DA6-55AE-23E2-87BC-FAA33D6C47B9}"/>
              </a:ext>
            </a:extLst>
          </p:cNvPr>
          <p:cNvSpPr/>
          <p:nvPr/>
        </p:nvSpPr>
        <p:spPr>
          <a:xfrm>
            <a:off x="895463" y="3299995"/>
            <a:ext cx="5624971" cy="2837068"/>
          </a:xfrm>
          <a:custGeom>
            <a:avLst/>
            <a:gdLst>
              <a:gd name="connsiteX0" fmla="*/ 5624971 w 5624971"/>
              <a:gd name="connsiteY0" fmla="*/ 287831 h 2837068"/>
              <a:gd name="connsiteX1" fmla="*/ 4645916 w 5624971"/>
              <a:gd name="connsiteY1" fmla="*/ 1504 h 2837068"/>
              <a:gd name="connsiteX2" fmla="*/ 3666861 w 5624971"/>
              <a:gd name="connsiteY2" fmla="*/ 167759 h 2837068"/>
              <a:gd name="connsiteX3" fmla="*/ 2540025 w 5624971"/>
              <a:gd name="connsiteY3" fmla="*/ 370959 h 2837068"/>
              <a:gd name="connsiteX4" fmla="*/ 1717989 w 5624971"/>
              <a:gd name="connsiteY4" fmla="*/ 777359 h 2837068"/>
              <a:gd name="connsiteX5" fmla="*/ 563443 w 5624971"/>
              <a:gd name="connsiteY5" fmla="*/ 1322304 h 2837068"/>
              <a:gd name="connsiteX6" fmla="*/ 25 w 5624971"/>
              <a:gd name="connsiteY6" fmla="*/ 2227468 h 2837068"/>
              <a:gd name="connsiteX7" fmla="*/ 581916 w 5624971"/>
              <a:gd name="connsiteY7" fmla="*/ 2744704 h 2837068"/>
              <a:gd name="connsiteX8" fmla="*/ 2272171 w 5624971"/>
              <a:gd name="connsiteY8" fmla="*/ 2661577 h 2837068"/>
              <a:gd name="connsiteX9" fmla="*/ 3112680 w 5624971"/>
              <a:gd name="connsiteY9" fmla="*/ 2837068 h 28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4971" h="2837068">
                <a:moveTo>
                  <a:pt x="5624971" y="287831"/>
                </a:moveTo>
                <a:cubicBezTo>
                  <a:pt x="5298619" y="154673"/>
                  <a:pt x="4972268" y="21516"/>
                  <a:pt x="4645916" y="1504"/>
                </a:cubicBezTo>
                <a:cubicBezTo>
                  <a:pt x="4319564" y="-18508"/>
                  <a:pt x="3666861" y="167759"/>
                  <a:pt x="3666861" y="167759"/>
                </a:cubicBezTo>
                <a:cubicBezTo>
                  <a:pt x="3315879" y="229335"/>
                  <a:pt x="2864837" y="269359"/>
                  <a:pt x="2540025" y="370959"/>
                </a:cubicBezTo>
                <a:cubicBezTo>
                  <a:pt x="2215213" y="472559"/>
                  <a:pt x="1717989" y="777359"/>
                  <a:pt x="1717989" y="777359"/>
                </a:cubicBezTo>
                <a:cubicBezTo>
                  <a:pt x="1388559" y="935916"/>
                  <a:pt x="849770" y="1080619"/>
                  <a:pt x="563443" y="1322304"/>
                </a:cubicBezTo>
                <a:cubicBezTo>
                  <a:pt x="277116" y="1563989"/>
                  <a:pt x="-3054" y="1990401"/>
                  <a:pt x="25" y="2227468"/>
                </a:cubicBezTo>
                <a:cubicBezTo>
                  <a:pt x="3104" y="2464535"/>
                  <a:pt x="203225" y="2672353"/>
                  <a:pt x="581916" y="2744704"/>
                </a:cubicBezTo>
                <a:cubicBezTo>
                  <a:pt x="960607" y="2817055"/>
                  <a:pt x="1850377" y="2646183"/>
                  <a:pt x="2272171" y="2661577"/>
                </a:cubicBezTo>
                <a:cubicBezTo>
                  <a:pt x="2693965" y="2676971"/>
                  <a:pt x="2903322" y="2757019"/>
                  <a:pt x="3112680" y="2837068"/>
                </a:cubicBezTo>
              </a:path>
            </a:pathLst>
          </a:custGeom>
          <a:noFill/>
          <a:ln w="15875">
            <a:solidFill>
              <a:srgbClr val="CDD7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2" descr="Clip nghệ thuật Di động đồ Họa Mạng máy tính để Bàn hình Ảnh Lake - hồ nước  png tải về - Miễn phí trong suốt Cây png Tải về.">
            <a:extLst>
              <a:ext uri="{FF2B5EF4-FFF2-40B4-BE49-F238E27FC236}">
                <a16:creationId xmlns:a16="http://schemas.microsoft.com/office/drawing/2014/main" id="{058D29CD-A962-9B72-0671-CFE6EE950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4167" l="7667" r="91111">
                        <a14:foregroundMark x1="7667" y1="46833" x2="7667" y2="46833"/>
                        <a14:foregroundMark x1="26889" y1="25333" x2="26889" y2="25333"/>
                        <a14:foregroundMark x1="28222" y1="25667" x2="28222" y2="25667"/>
                        <a14:foregroundMark x1="37444" y1="7667" x2="37444" y2="7667"/>
                        <a14:foregroundMark x1="39000" y1="2000" x2="39000" y2="2000"/>
                        <a14:foregroundMark x1="44778" y1="30000" x2="44778" y2="30000"/>
                        <a14:foregroundMark x1="29333" y1="23833" x2="29333" y2="23833"/>
                        <a14:foregroundMark x1="67778" y1="94167" x2="67778" y2="94167"/>
                        <a14:foregroundMark x1="91111" y1="84500" x2="91111" y2="84500"/>
                        <a14:foregroundMark x1="32444" y1="24667" x2="32444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3" r="6102"/>
          <a:stretch/>
        </p:blipFill>
        <p:spPr bwMode="auto">
          <a:xfrm flipH="1">
            <a:off x="2408743" y="3182379"/>
            <a:ext cx="3241142" cy="24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Đường nối Thẳng 8">
            <a:extLst>
              <a:ext uri="{FF2B5EF4-FFF2-40B4-BE49-F238E27FC236}">
                <a16:creationId xmlns:a16="http://schemas.microsoft.com/office/drawing/2014/main" id="{75089985-BA13-FAD0-E238-487EE86D9664}"/>
              </a:ext>
            </a:extLst>
          </p:cNvPr>
          <p:cNvCxnSpPr>
            <a:cxnSpLocks/>
          </p:cNvCxnSpPr>
          <p:nvPr/>
        </p:nvCxnSpPr>
        <p:spPr>
          <a:xfrm>
            <a:off x="2628192" y="4058421"/>
            <a:ext cx="1067355" cy="165132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ình Bầu dục 11">
            <a:extLst>
              <a:ext uri="{FF2B5EF4-FFF2-40B4-BE49-F238E27FC236}">
                <a16:creationId xmlns:a16="http://schemas.microsoft.com/office/drawing/2014/main" id="{A1C6757C-5262-4DBA-BF3C-A37EA21408E0}"/>
              </a:ext>
            </a:extLst>
          </p:cNvPr>
          <p:cNvSpPr/>
          <p:nvPr/>
        </p:nvSpPr>
        <p:spPr>
          <a:xfrm>
            <a:off x="3653584" y="5654371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2" name="Đường nối Thẳng 12">
            <a:extLst>
              <a:ext uri="{FF2B5EF4-FFF2-40B4-BE49-F238E27FC236}">
                <a16:creationId xmlns:a16="http://schemas.microsoft.com/office/drawing/2014/main" id="{CB4F9363-E694-E4D9-69B7-D45EF17084AB}"/>
              </a:ext>
            </a:extLst>
          </p:cNvPr>
          <p:cNvCxnSpPr>
            <a:cxnSpLocks/>
          </p:cNvCxnSpPr>
          <p:nvPr/>
        </p:nvCxnSpPr>
        <p:spPr>
          <a:xfrm>
            <a:off x="1962984" y="4884081"/>
            <a:ext cx="525334" cy="81275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15">
            <a:extLst>
              <a:ext uri="{FF2B5EF4-FFF2-40B4-BE49-F238E27FC236}">
                <a16:creationId xmlns:a16="http://schemas.microsoft.com/office/drawing/2014/main" id="{703A549C-45B3-F785-DC7A-1525224BB291}"/>
              </a:ext>
            </a:extLst>
          </p:cNvPr>
          <p:cNvCxnSpPr>
            <a:cxnSpLocks/>
          </p:cNvCxnSpPr>
          <p:nvPr/>
        </p:nvCxnSpPr>
        <p:spPr>
          <a:xfrm flipV="1">
            <a:off x="1298038" y="5696834"/>
            <a:ext cx="2358775" cy="1132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ình Bầu dục 18">
            <a:extLst>
              <a:ext uri="{FF2B5EF4-FFF2-40B4-BE49-F238E27FC236}">
                <a16:creationId xmlns:a16="http://schemas.microsoft.com/office/drawing/2014/main" id="{2C559ECF-5ADF-096D-D2D4-2E0B3E7FD294}"/>
              </a:ext>
            </a:extLst>
          </p:cNvPr>
          <p:cNvSpPr/>
          <p:nvPr/>
        </p:nvSpPr>
        <p:spPr>
          <a:xfrm>
            <a:off x="2438690" y="5654371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Đường nối Thẳng 20">
            <a:extLst>
              <a:ext uri="{FF2B5EF4-FFF2-40B4-BE49-F238E27FC236}">
                <a16:creationId xmlns:a16="http://schemas.microsoft.com/office/drawing/2014/main" id="{6AAF914F-B0D3-A44D-E65F-AB8E044AFFCC}"/>
              </a:ext>
            </a:extLst>
          </p:cNvPr>
          <p:cNvCxnSpPr>
            <a:cxnSpLocks/>
          </p:cNvCxnSpPr>
          <p:nvPr/>
        </p:nvCxnSpPr>
        <p:spPr>
          <a:xfrm flipV="1">
            <a:off x="1298038" y="4058419"/>
            <a:ext cx="1330153" cy="163841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4">
            <a:extLst>
              <a:ext uri="{FF2B5EF4-FFF2-40B4-BE49-F238E27FC236}">
                <a16:creationId xmlns:a16="http://schemas.microsoft.com/office/drawing/2014/main" id="{0684CA00-057F-6672-DB34-012311CF08BA}"/>
              </a:ext>
            </a:extLst>
          </p:cNvPr>
          <p:cNvSpPr/>
          <p:nvPr/>
        </p:nvSpPr>
        <p:spPr>
          <a:xfrm>
            <a:off x="1922911" y="4838703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Hình Bầu dục 19">
            <a:extLst>
              <a:ext uri="{FF2B5EF4-FFF2-40B4-BE49-F238E27FC236}">
                <a16:creationId xmlns:a16="http://schemas.microsoft.com/office/drawing/2014/main" id="{A1B0D650-CDC4-47F7-4F60-774684A05BC4}"/>
              </a:ext>
            </a:extLst>
          </p:cNvPr>
          <p:cNvSpPr/>
          <p:nvPr/>
        </p:nvSpPr>
        <p:spPr>
          <a:xfrm>
            <a:off x="1257854" y="5654370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Hình Bầu dục 10">
            <a:extLst>
              <a:ext uri="{FF2B5EF4-FFF2-40B4-BE49-F238E27FC236}">
                <a16:creationId xmlns:a16="http://schemas.microsoft.com/office/drawing/2014/main" id="{E3C94353-C0E2-7B7D-9A81-628B80F3D35C}"/>
              </a:ext>
            </a:extLst>
          </p:cNvPr>
          <p:cNvSpPr/>
          <p:nvPr/>
        </p:nvSpPr>
        <p:spPr>
          <a:xfrm>
            <a:off x="2589458" y="4015958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301F641-6511-A55B-F77E-D1EA2661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2" y="2922808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C53B943-58DB-38B9-ABC4-861E3512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6" y="3186915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8971D1DC-7804-530B-AB4F-13A59DAC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96" y="3328894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D923C492-60E3-B644-42DC-7C501A34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9" y="3521049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B8F94F6-32FC-8329-16EC-46AFB0B6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99" y="3604780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CE6511CF-D2AA-D4D2-1B06-EDFB16D0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4" y="3799006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CEA9FC0D-69C1-4D1B-DAA6-7860BDE3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2" y="395626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63D00F8C-FF2B-ECB8-5821-B2534CB7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9" y="3814283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80FABE2-ABF7-E1AE-747E-1600F6D3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4" y="4127139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C64EAC0D-9FAF-DC3F-021F-DD9E7B5B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2" y="429344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E97263AF-AD63-8421-5F9A-8F0563A0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6" y="4876793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8228B650-FAA8-A376-1EFA-CD6A3A50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35">
            <a:off x="1530009" y="2947339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CC86E2B-65C4-9AD2-E1E0-7D74D314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76" y="4490608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9E9C79C-C002-ED71-366A-690A0091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06" y="4632587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FA7A1AF-D522-502B-9792-FE01504F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79" y="482474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31B4CCC9-EF04-5D00-CA72-75172D54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32" y="5259955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0E0DE79-73E5-FDB5-6631-2621FC31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49" y="5117976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463EE37-F3D7-40E7-0687-2D502A46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74" y="543083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3978C095-63BB-CF79-B248-9E176636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92" y="5597135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BB7585E-CD0A-C1F0-4660-C1C2C93F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85" y="5231978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87E808DC-F70E-936C-EEA5-C2EDBB759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15" y="5430831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4DB198B-F741-211D-3A3F-44532235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65" y="5503861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515F2EC7-AE88-9600-7CAD-E6FB067F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66" y="5614433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F79168C5-75EC-4408-6E82-49343A49B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097932" y="4706802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EC3F403B-32C7-758B-438E-134EBA04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246406" y="4735043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0C0DF16C-3DDB-5A81-E1FF-16C03B151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293667" y="4569017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3B8461D2-8F6C-141B-266D-100A1FB3B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386238" y="4412304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0DF22EAC-0703-FAE5-FD4E-31C7BA3D7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506147" y="4420576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AE9269C0-92EC-12A7-72DC-7C408D8D1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506147" y="4493834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368D9D5D-91D8-B8D4-5B1C-04128650F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393676" y="3228103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80D7683A-F498-A688-FBB3-BBAC6263C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4802879" y="5278566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924F03D3-19E5-BB93-660A-E767D6877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089146" y="5140781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C595D355-AF65-CF12-A746-163A1F1B3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181717" y="4984068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6764D588-7C8B-CD3A-7EF2-975D2DC0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326497" y="4760781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AC293B3B-9D49-58B5-4C98-C4FEFA1EC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4885503" y="5472320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6F0A0A64-20F9-4449-939D-4EA3AC2FE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171770" y="5334535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9579271B-E9A9-E4B3-2BB5-3A867CC8B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264341" y="5177822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216C1D3F-191D-A744-6314-CAFC618C0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409121" y="4954535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8914FB6F-E107-0993-680D-A87C16CA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9" y="415506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19951E6-5D93-C253-95BC-B7BD51D8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7" y="4321365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1AAA325E-432C-FE20-CF9F-09846586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49" y="2834457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4C027DF2-1B73-4BD5-822B-BD648B57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67" y="3000760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D884EEF1-16FF-9425-25C5-F336E898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48" y="3600429"/>
            <a:ext cx="70274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BB763872-AB8B-BC96-C544-4E8713C3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66" y="3766732"/>
            <a:ext cx="72497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101F9F7-21A7-E89D-7A96-B89F2383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20" y="3267174"/>
            <a:ext cx="70274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6DC3417-5E86-E51D-5177-87CDDA77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38" y="3433477"/>
            <a:ext cx="72497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6AACB808-7588-2C05-2099-119C2CC3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75" y="3461102"/>
            <a:ext cx="70274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3B245B54-5E96-FB9C-42D6-5C9C0826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93" y="3627405"/>
            <a:ext cx="72497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248A7E2-4555-764C-68CA-765CED64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0395" y="3702603"/>
            <a:ext cx="70274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2B61009F-98D5-29E5-F082-E0CC7FDE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71" y="3868906"/>
            <a:ext cx="72497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109B130F-5F82-6A27-9041-261ADD5A5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995411" y="3034651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DE0BBB56-2A2A-77E6-69BB-FAE9587E6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237681" y="3006309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58352CD0-972A-36D3-D63F-511BB732C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6222815" y="3005118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FC442AB6-A70A-C488-099C-FAC7861A3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801479" y="2941652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163EA5E2-05E9-C0F6-E4E7-FF6BF524B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043749" y="2913310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584180F2-61A4-DA73-E3A7-EF48C9F9B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6028883" y="2912119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0258ED67-48DB-1BE2-1313-FECDB0DB4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487553" y="2895576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D9746992-3D85-F07B-9915-6CEA0870B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4729823" y="2867234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ADBF5664-0A19-D245-377D-5A0F5FD63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714957" y="2866043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9856ED28-A31A-10C7-DE86-CE7A26E52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448020" y="3328893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5E9922D7-7D59-A406-D7C0-354AD47A3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604008" y="3337165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24384481-51E0-E472-E4D3-B93C68B25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696096" y="3160791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8440A66-5EAC-5029-6687-C5330540FE1E}"/>
              </a:ext>
            </a:extLst>
          </p:cNvPr>
          <p:cNvSpPr txBox="1"/>
          <p:nvPr/>
        </p:nvSpPr>
        <p:spPr>
          <a:xfrm>
            <a:off x="1006843" y="559531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0AD7A84-E73A-CAEE-A043-9061B1784B81}"/>
              </a:ext>
            </a:extLst>
          </p:cNvPr>
          <p:cNvSpPr txBox="1"/>
          <p:nvPr/>
        </p:nvSpPr>
        <p:spPr>
          <a:xfrm>
            <a:off x="1606151" y="464327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B79668-D1D9-1D76-2E56-FDAE2DBFEC7C}"/>
              </a:ext>
            </a:extLst>
          </p:cNvPr>
          <p:cNvSpPr txBox="1"/>
          <p:nvPr/>
        </p:nvSpPr>
        <p:spPr>
          <a:xfrm>
            <a:off x="2416230" y="367431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7F384D-94A4-DD26-C508-C0F122105038}"/>
              </a:ext>
            </a:extLst>
          </p:cNvPr>
          <p:cNvSpPr txBox="1"/>
          <p:nvPr/>
        </p:nvSpPr>
        <p:spPr>
          <a:xfrm>
            <a:off x="2352020" y="573155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E1A6C1D-A76B-EADF-CA78-E3B6CA845A15}"/>
              </a:ext>
            </a:extLst>
          </p:cNvPr>
          <p:cNvSpPr txBox="1"/>
          <p:nvPr/>
        </p:nvSpPr>
        <p:spPr>
          <a:xfrm>
            <a:off x="3543096" y="570169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</a:t>
            </a:r>
          </a:p>
        </p:txBody>
      </p:sp>
      <p:pic>
        <p:nvPicPr>
          <p:cNvPr id="96" name="Picture 8" descr="A big tree stump Royalty Free Vector Image - VectorStock">
            <a:extLst>
              <a:ext uri="{FF2B5EF4-FFF2-40B4-BE49-F238E27FC236}">
                <a16:creationId xmlns:a16="http://schemas.microsoft.com/office/drawing/2014/main" id="{3F767639-F77C-398C-F411-C5B3DFE5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82" b="89796" l="2300" r="98300">
                        <a14:foregroundMark x1="16100" y1="71429" x2="16100" y2="71429"/>
                        <a14:foregroundMark x1="8600" y1="69770" x2="8600" y2="69770"/>
                        <a14:foregroundMark x1="2300" y1="71939" x2="2300" y2="71939"/>
                        <a14:foregroundMark x1="51400" y1="11480" x2="51400" y2="11480"/>
                        <a14:foregroundMark x1="43400" y1="4082" x2="43400" y2="4082"/>
                        <a14:foregroundMark x1="92900" y1="70281" x2="92900" y2="70281"/>
                        <a14:foregroundMark x1="98300" y1="76148" x2="98300" y2="7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68" y="3610423"/>
            <a:ext cx="205207" cy="1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A big tree stump Royalty Free Vector Image - VectorStock">
            <a:extLst>
              <a:ext uri="{FF2B5EF4-FFF2-40B4-BE49-F238E27FC236}">
                <a16:creationId xmlns:a16="http://schemas.microsoft.com/office/drawing/2014/main" id="{F45A4055-79A3-12E3-813F-CA7CB879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82" b="89796" l="2300" r="98300">
                        <a14:foregroundMark x1="16100" y1="71429" x2="16100" y2="71429"/>
                        <a14:foregroundMark x1="8600" y1="69770" x2="8600" y2="69770"/>
                        <a14:foregroundMark x1="2300" y1="71939" x2="2300" y2="71939"/>
                        <a14:foregroundMark x1="51400" y1="11480" x2="51400" y2="11480"/>
                        <a14:foregroundMark x1="43400" y1="4082" x2="43400" y2="4082"/>
                        <a14:foregroundMark x1="92900" y1="70281" x2="92900" y2="70281"/>
                        <a14:foregroundMark x1="98300" y1="76148" x2="98300" y2="7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19" y="5486031"/>
            <a:ext cx="143941" cy="1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C0698CBC-5F57-E1B4-3F08-53D4DF5F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95" y="3627405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97BBDFAE-72FF-D32B-849E-69C3E391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41" y="3583477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08285A85-E78C-20A7-AC90-F6675303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60" y="3627662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62ADF0B8-45E8-DE99-A2A9-D4399F04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72" y="3528015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74A056AD-A929-9C39-3AD7-DCB10331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6" y="5440240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0D369949-78FD-74C7-4B47-4409744A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67" y="5382256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931EDB8E-6D4C-CE7D-C247-55A27147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2" y="4420001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C9DFE0BB-8DEB-5507-ABFE-AB4BDE1A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6" y="4353146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11C89898-C25E-AA60-6096-491AF44C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52" y="3343625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F8E1BD08-4464-6664-6A87-F63A9FF6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84" y="3255343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4760DCF5-A0B1-6B7F-883A-18A93348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75" y="3200029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Hộp Văn bản 6">
            <a:extLst>
              <a:ext uri="{FF2B5EF4-FFF2-40B4-BE49-F238E27FC236}">
                <a16:creationId xmlns:a16="http://schemas.microsoft.com/office/drawing/2014/main" id="{7D3A7BA4-2189-8DD0-B0A3-5E43B8CA719B}"/>
              </a:ext>
            </a:extLst>
          </p:cNvPr>
          <p:cNvSpPr txBox="1"/>
          <p:nvPr/>
        </p:nvSpPr>
        <p:spPr>
          <a:xfrm>
            <a:off x="252044" y="2102331"/>
            <a:ext cx="6803080" cy="62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Với D, E lần lượt là trung điểm của AB và AC. Biết DE = 500 m. </a:t>
            </a: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3E2448D2-2123-CE0C-1B04-279F0DAFA9EC}"/>
              </a:ext>
            </a:extLst>
          </p:cNvPr>
          <p:cNvSpPr txBox="1"/>
          <p:nvPr/>
        </p:nvSpPr>
        <p:spPr>
          <a:xfrm>
            <a:off x="6975429" y="3057358"/>
            <a:ext cx="4664827" cy="105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Tam giác ABC có D là trung điểm AB, E là trung điểm AC nên:</a:t>
            </a: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874A66D0-CB8F-F72D-862E-B78C8BAEF484}"/>
              </a:ext>
            </a:extLst>
          </p:cNvPr>
          <p:cNvSpPr txBox="1"/>
          <p:nvPr/>
        </p:nvSpPr>
        <p:spPr>
          <a:xfrm>
            <a:off x="6845143" y="4155062"/>
            <a:ext cx="507222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DE là đường trung bình của tam giác ABC.</a:t>
            </a: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1413F09D-0D5E-5121-B1C2-85D39EBDBC61}"/>
              </a:ext>
            </a:extLst>
          </p:cNvPr>
          <p:cNvSpPr txBox="1"/>
          <p:nvPr/>
        </p:nvSpPr>
        <p:spPr>
          <a:xfrm>
            <a:off x="6975429" y="4856849"/>
            <a:ext cx="2379972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Suy ra, DE =       BC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5792D2-333B-DAC1-E4C4-ED7CF8E40873}"/>
              </a:ext>
            </a:extLst>
          </p:cNvPr>
          <p:cNvSpPr txBox="1"/>
          <p:nvPr/>
        </p:nvSpPr>
        <p:spPr>
          <a:xfrm>
            <a:off x="8589002" y="4679930"/>
            <a:ext cx="242099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C981BAE6-2B75-DBBD-CAE0-619E51406CF6}"/>
              </a:ext>
            </a:extLst>
          </p:cNvPr>
          <p:cNvSpPr txBox="1"/>
          <p:nvPr/>
        </p:nvSpPr>
        <p:spPr>
          <a:xfrm>
            <a:off x="8569769" y="5074070"/>
            <a:ext cx="242099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27EADC-F1DF-86EE-E072-9CF21D7D3A7D}"/>
              </a:ext>
            </a:extLst>
          </p:cNvPr>
          <p:cNvCxnSpPr/>
          <p:nvPr/>
        </p:nvCxnSpPr>
        <p:spPr>
          <a:xfrm>
            <a:off x="8589002" y="5196135"/>
            <a:ext cx="27341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6">
            <a:extLst>
              <a:ext uri="{FF2B5EF4-FFF2-40B4-BE49-F238E27FC236}">
                <a16:creationId xmlns:a16="http://schemas.microsoft.com/office/drawing/2014/main" id="{BE88A0FE-8BCD-853A-8D22-EFB364017554}"/>
              </a:ext>
            </a:extLst>
          </p:cNvPr>
          <p:cNvSpPr txBox="1"/>
          <p:nvPr/>
        </p:nvSpPr>
        <p:spPr>
          <a:xfrm>
            <a:off x="9273361" y="4858378"/>
            <a:ext cx="1991455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hay BC =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2.DE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Cabin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ABACF99C-D289-2C85-C6A3-8C538909A502}"/>
              </a:ext>
            </a:extLst>
          </p:cNvPr>
          <p:cNvSpPr txBox="1"/>
          <p:nvPr/>
        </p:nvSpPr>
        <p:spPr>
          <a:xfrm>
            <a:off x="9766345" y="5400728"/>
            <a:ext cx="2065438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BC = 1 000 m.</a:t>
            </a:r>
          </a:p>
        </p:txBody>
      </p:sp>
    </p:spTree>
    <p:extLst>
      <p:ext uri="{BB962C8B-B14F-4D97-AF65-F5344CB8AC3E}">
        <p14:creationId xmlns:p14="http://schemas.microsoft.com/office/powerpoint/2010/main" val="150171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25BA71BB-F3ED-7173-B899-9BB67856EE84}"/>
              </a:ext>
            </a:extLst>
          </p:cNvPr>
          <p:cNvCxnSpPr>
            <a:cxnSpLocks/>
          </p:cNvCxnSpPr>
          <p:nvPr/>
        </p:nvCxnSpPr>
        <p:spPr>
          <a:xfrm>
            <a:off x="3031013" y="2293637"/>
            <a:ext cx="2335055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BF3A2686-5BEC-0F66-B9AE-95A8421ED82A}"/>
              </a:ext>
            </a:extLst>
          </p:cNvPr>
          <p:cNvCxnSpPr>
            <a:cxnSpLocks/>
          </p:cNvCxnSpPr>
          <p:nvPr/>
        </p:nvCxnSpPr>
        <p:spPr>
          <a:xfrm>
            <a:off x="2268855" y="3778743"/>
            <a:ext cx="3103563" cy="3722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73F402E-73BA-C600-C55B-E9D1B184ADDA}"/>
              </a:ext>
            </a:extLst>
          </p:cNvPr>
          <p:cNvCxnSpPr>
            <a:cxnSpLocks/>
          </p:cNvCxnSpPr>
          <p:nvPr/>
        </p:nvCxnSpPr>
        <p:spPr>
          <a:xfrm flipV="1">
            <a:off x="2272030" y="2299987"/>
            <a:ext cx="768508" cy="1485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97B0AEE8-E002-3F36-45E1-79AB57EC43DC}"/>
              </a:ext>
            </a:extLst>
          </p:cNvPr>
          <p:cNvCxnSpPr>
            <a:cxnSpLocks/>
          </p:cNvCxnSpPr>
          <p:nvPr/>
        </p:nvCxnSpPr>
        <p:spPr>
          <a:xfrm flipV="1">
            <a:off x="3823811" y="3228674"/>
            <a:ext cx="384254" cy="742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5967A5E2-6141-4FFB-2793-8B7164DF26CA}"/>
              </a:ext>
            </a:extLst>
          </p:cNvPr>
          <p:cNvCxnSpPr/>
          <p:nvPr/>
        </p:nvCxnSpPr>
        <p:spPr>
          <a:xfrm flipH="1">
            <a:off x="3612973" y="2755541"/>
            <a:ext cx="71438" cy="523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8CD4070F-FD4B-69AC-48BA-D874E0FB4211}"/>
              </a:ext>
            </a:extLst>
          </p:cNvPr>
          <p:cNvCxnSpPr/>
          <p:nvPr/>
        </p:nvCxnSpPr>
        <p:spPr>
          <a:xfrm flipH="1">
            <a:off x="4751347" y="3662274"/>
            <a:ext cx="71438" cy="523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F66DF757-75D6-A2AF-E4DF-2057DB9C8F01}"/>
              </a:ext>
            </a:extLst>
          </p:cNvPr>
          <p:cNvCxnSpPr>
            <a:cxnSpLocks/>
          </p:cNvCxnSpPr>
          <p:nvPr/>
        </p:nvCxnSpPr>
        <p:spPr>
          <a:xfrm>
            <a:off x="4575157" y="4013890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612BB221-39B9-EEBF-8922-1DD803F6B55B}"/>
              </a:ext>
            </a:extLst>
          </p:cNvPr>
          <p:cNvCxnSpPr>
            <a:cxnSpLocks/>
          </p:cNvCxnSpPr>
          <p:nvPr/>
        </p:nvCxnSpPr>
        <p:spPr>
          <a:xfrm>
            <a:off x="4596588" y="4013890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24DBE78-74DB-EC85-682D-46B74ACF4EAB}"/>
              </a:ext>
            </a:extLst>
          </p:cNvPr>
          <p:cNvCxnSpPr>
            <a:cxnSpLocks/>
          </p:cNvCxnSpPr>
          <p:nvPr/>
        </p:nvCxnSpPr>
        <p:spPr>
          <a:xfrm>
            <a:off x="3095842" y="3837677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3EDD0815-7B88-2236-7C42-6515DDF7A8CB}"/>
              </a:ext>
            </a:extLst>
          </p:cNvPr>
          <p:cNvCxnSpPr>
            <a:cxnSpLocks/>
          </p:cNvCxnSpPr>
          <p:nvPr/>
        </p:nvCxnSpPr>
        <p:spPr>
          <a:xfrm>
            <a:off x="3117273" y="3837677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1E5F842-4DEB-FF8E-A2EF-E2C3C0EFDFEE}"/>
              </a:ext>
            </a:extLst>
          </p:cNvPr>
          <p:cNvSpPr txBox="1"/>
          <p:nvPr/>
        </p:nvSpPr>
        <p:spPr>
          <a:xfrm>
            <a:off x="2847399" y="1914633"/>
            <a:ext cx="389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06A82389-B2E5-8829-0A63-3175589762DE}"/>
              </a:ext>
            </a:extLst>
          </p:cNvPr>
          <p:cNvSpPr txBox="1"/>
          <p:nvPr/>
        </p:nvSpPr>
        <p:spPr>
          <a:xfrm>
            <a:off x="1959270" y="367764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E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3F661FF2-7555-70FA-BB5F-B3ABF4FE2A37}"/>
              </a:ext>
            </a:extLst>
          </p:cNvPr>
          <p:cNvSpPr txBox="1"/>
          <p:nvPr/>
        </p:nvSpPr>
        <p:spPr>
          <a:xfrm>
            <a:off x="3628322" y="3935568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K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820715A2-D24E-4DAC-0FE2-4E02103589B5}"/>
              </a:ext>
            </a:extLst>
          </p:cNvPr>
          <p:cNvSpPr txBox="1"/>
          <p:nvPr/>
        </p:nvSpPr>
        <p:spPr>
          <a:xfrm>
            <a:off x="4154732" y="2895173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H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6F3123AC-E16F-6B7A-9C88-74180374F9A7}"/>
              </a:ext>
            </a:extLst>
          </p:cNvPr>
          <p:cNvSpPr txBox="1"/>
          <p:nvPr/>
        </p:nvSpPr>
        <p:spPr>
          <a:xfrm>
            <a:off x="5332755" y="4076386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F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313433C9-423C-DE98-0010-6BFB426CE6F7}"/>
              </a:ext>
            </a:extLst>
          </p:cNvPr>
          <p:cNvSpPr txBox="1"/>
          <p:nvPr/>
        </p:nvSpPr>
        <p:spPr>
          <a:xfrm>
            <a:off x="2328391" y="2738275"/>
            <a:ext cx="317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x</a:t>
            </a:r>
            <a:endParaRPr kumimoji="0" lang="vi-VN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110A3B61-DD03-AF7A-939A-C4DEF1220419}"/>
              </a:ext>
            </a:extLst>
          </p:cNvPr>
          <p:cNvSpPr txBox="1"/>
          <p:nvPr/>
        </p:nvSpPr>
        <p:spPr>
          <a:xfrm>
            <a:off x="3726424" y="331150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56E164C3-6412-ED8F-1F6D-D143B8EA8797}"/>
              </a:ext>
            </a:extLst>
          </p:cNvPr>
          <p:cNvCxnSpPr>
            <a:cxnSpLocks/>
          </p:cNvCxnSpPr>
          <p:nvPr/>
        </p:nvCxnSpPr>
        <p:spPr>
          <a:xfrm>
            <a:off x="8151414" y="4087871"/>
            <a:ext cx="2750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FD293D00-55D5-3509-269F-1BEFB916F4AE}"/>
              </a:ext>
            </a:extLst>
          </p:cNvPr>
          <p:cNvCxnSpPr>
            <a:cxnSpLocks/>
          </p:cNvCxnSpPr>
          <p:nvPr/>
        </p:nvCxnSpPr>
        <p:spPr>
          <a:xfrm>
            <a:off x="8156176" y="2353761"/>
            <a:ext cx="0" cy="1742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EF80C3D8-84F5-3E41-446C-09C564A35BBF}"/>
              </a:ext>
            </a:extLst>
          </p:cNvPr>
          <p:cNvCxnSpPr>
            <a:cxnSpLocks/>
          </p:cNvCxnSpPr>
          <p:nvPr/>
        </p:nvCxnSpPr>
        <p:spPr>
          <a:xfrm>
            <a:off x="8151413" y="2350492"/>
            <a:ext cx="2750808" cy="1742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E376D0D3-0983-73AA-AEE5-D160E5451878}"/>
              </a:ext>
            </a:extLst>
          </p:cNvPr>
          <p:cNvCxnSpPr>
            <a:cxnSpLocks/>
          </p:cNvCxnSpPr>
          <p:nvPr/>
        </p:nvCxnSpPr>
        <p:spPr>
          <a:xfrm>
            <a:off x="8151413" y="3221562"/>
            <a:ext cx="13601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75A86DEF-1A01-F139-75A2-A1153E1183DC}"/>
              </a:ext>
            </a:extLst>
          </p:cNvPr>
          <p:cNvCxnSpPr>
            <a:cxnSpLocks/>
          </p:cNvCxnSpPr>
          <p:nvPr/>
        </p:nvCxnSpPr>
        <p:spPr>
          <a:xfrm>
            <a:off x="8151413" y="3101476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92762A07-9969-3137-5E7D-73400919FFCB}"/>
              </a:ext>
            </a:extLst>
          </p:cNvPr>
          <p:cNvCxnSpPr>
            <a:cxnSpLocks/>
          </p:cNvCxnSpPr>
          <p:nvPr/>
        </p:nvCxnSpPr>
        <p:spPr>
          <a:xfrm rot="5400000">
            <a:off x="8214423" y="3162710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69713042-69C3-BD03-8AED-81300BA84D66}"/>
              </a:ext>
            </a:extLst>
          </p:cNvPr>
          <p:cNvCxnSpPr>
            <a:cxnSpLocks/>
          </p:cNvCxnSpPr>
          <p:nvPr/>
        </p:nvCxnSpPr>
        <p:spPr>
          <a:xfrm>
            <a:off x="8151413" y="3962091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F00894DF-C034-4537-ECF2-35D2D0739ABC}"/>
              </a:ext>
            </a:extLst>
          </p:cNvPr>
          <p:cNvCxnSpPr>
            <a:cxnSpLocks/>
          </p:cNvCxnSpPr>
          <p:nvPr/>
        </p:nvCxnSpPr>
        <p:spPr>
          <a:xfrm rot="5400000">
            <a:off x="8213536" y="4019452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B43E1CA0-134C-8355-7268-99D8C3CE2149}"/>
              </a:ext>
            </a:extLst>
          </p:cNvPr>
          <p:cNvSpPr txBox="1"/>
          <p:nvPr/>
        </p:nvSpPr>
        <p:spPr>
          <a:xfrm>
            <a:off x="7909080" y="1963853"/>
            <a:ext cx="484663" cy="59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5A1A64A-24F0-CB6E-E05C-6BD64E544A4B}"/>
              </a:ext>
            </a:extLst>
          </p:cNvPr>
          <p:cNvSpPr txBox="1"/>
          <p:nvPr/>
        </p:nvSpPr>
        <p:spPr>
          <a:xfrm>
            <a:off x="7915194" y="4076386"/>
            <a:ext cx="491264" cy="59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A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18F06AE-BD8D-7F65-C582-1B56F271C469}"/>
              </a:ext>
            </a:extLst>
          </p:cNvPr>
          <p:cNvSpPr txBox="1"/>
          <p:nvPr/>
        </p:nvSpPr>
        <p:spPr>
          <a:xfrm>
            <a:off x="10809471" y="4077135"/>
            <a:ext cx="436241" cy="59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5AC35FF0-8090-658D-0002-CE0BCEA54D02}"/>
              </a:ext>
            </a:extLst>
          </p:cNvPr>
          <p:cNvSpPr txBox="1"/>
          <p:nvPr/>
        </p:nvSpPr>
        <p:spPr>
          <a:xfrm>
            <a:off x="9543872" y="2952185"/>
            <a:ext cx="436241" cy="59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4D040809-988D-A454-A4B5-C457274287A0}"/>
              </a:ext>
            </a:extLst>
          </p:cNvPr>
          <p:cNvSpPr txBox="1"/>
          <p:nvPr/>
        </p:nvSpPr>
        <p:spPr>
          <a:xfrm>
            <a:off x="10249215" y="3296734"/>
            <a:ext cx="436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y</a:t>
            </a:r>
            <a:endParaRPr kumimoji="0" lang="vi-VN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A496DBFD-78C0-BB97-3334-B7F6025884CB}"/>
              </a:ext>
            </a:extLst>
          </p:cNvPr>
          <p:cNvSpPr txBox="1"/>
          <p:nvPr/>
        </p:nvSpPr>
        <p:spPr>
          <a:xfrm>
            <a:off x="8925526" y="256104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5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476EECBE-E34F-127A-492D-F86690163629}"/>
              </a:ext>
            </a:extLst>
          </p:cNvPr>
          <p:cNvSpPr txBox="1"/>
          <p:nvPr/>
        </p:nvSpPr>
        <p:spPr>
          <a:xfrm>
            <a:off x="7825414" y="257753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9D347C2B-504D-AB57-E343-B62CB15997C9}"/>
              </a:ext>
            </a:extLst>
          </p:cNvPr>
          <p:cNvSpPr txBox="1"/>
          <p:nvPr/>
        </p:nvSpPr>
        <p:spPr>
          <a:xfrm>
            <a:off x="7825414" y="343892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859A0732-7847-F0A5-9573-E5B8C07E8A87}"/>
              </a:ext>
            </a:extLst>
          </p:cNvPr>
          <p:cNvSpPr txBox="1"/>
          <p:nvPr/>
        </p:nvSpPr>
        <p:spPr>
          <a:xfrm>
            <a:off x="1501676" y="1267983"/>
            <a:ext cx="561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Tính các độ dài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 trong mỗi hình vẽ sau.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F2AFAF8-F6AD-B218-9101-D43A258EABAA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A4A7F5-5FDF-AFAA-09F0-7CB0E1ADF0A0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8510D45-3C49-157E-8FB1-93F04E5D7F0E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ACEF75B7-06BF-D51F-87BA-8C8E17D90B96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66F29A84-DE61-D3B7-8144-0461A818D9FE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9">
                <a:extLst>
                  <a:ext uri="{FF2B5EF4-FFF2-40B4-BE49-F238E27FC236}">
                    <a16:creationId xmlns:a16="http://schemas.microsoft.com/office/drawing/2014/main" id="{5ED7D967-34DC-7531-0FB6-B9202F10B50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2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51">
              <a:extLst>
                <a:ext uri="{FF2B5EF4-FFF2-40B4-BE49-F238E27FC236}">
                  <a16:creationId xmlns:a16="http://schemas.microsoft.com/office/drawing/2014/main" id="{610F8EFE-843F-BF97-A5F1-BC0690B1B333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Neutra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7BBF25C-5CCA-6850-8C34-2CB69151D304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FU TradeGothic" panose="00000400000000000000" pitchFamily="2" charset="0"/>
                <a:ea typeface="+mn-ea"/>
                <a:cs typeface="+mn-cs"/>
              </a:rPr>
              <a:t>TÍNH CHẤT ĐƯỜNG TRUNG BÌNH CỦA TAM GIÁC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TradeGothic" panose="00000400000000000000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8266B2-BC68-C4C9-3A99-8C8571F75589}"/>
              </a:ext>
            </a:extLst>
          </p:cNvPr>
          <p:cNvSpPr/>
          <p:nvPr/>
        </p:nvSpPr>
        <p:spPr>
          <a:xfrm>
            <a:off x="937392" y="1234907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ộp Văn bản 112">
            <a:extLst>
              <a:ext uri="{FF2B5EF4-FFF2-40B4-BE49-F238E27FC236}">
                <a16:creationId xmlns:a16="http://schemas.microsoft.com/office/drawing/2014/main" id="{177C41A8-0407-0277-E952-6FCCB0EF4532}"/>
              </a:ext>
            </a:extLst>
          </p:cNvPr>
          <p:cNvSpPr txBox="1"/>
          <p:nvPr/>
        </p:nvSpPr>
        <p:spPr>
          <a:xfrm>
            <a:off x="969944" y="1266871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?7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E38873D1-038B-ADE8-BC33-F65E5F111181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Hộp Văn bản 55">
            <a:extLst>
              <a:ext uri="{FF2B5EF4-FFF2-40B4-BE49-F238E27FC236}">
                <a16:creationId xmlns:a16="http://schemas.microsoft.com/office/drawing/2014/main" id="{783EC8DA-2859-EDAE-1C55-665186640A5D}"/>
              </a:ext>
            </a:extLst>
          </p:cNvPr>
          <p:cNvSpPr txBox="1"/>
          <p:nvPr/>
        </p:nvSpPr>
        <p:spPr>
          <a:xfrm>
            <a:off x="7745664" y="2986007"/>
            <a:ext cx="436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Hộp Văn bản 3">
            <a:extLst>
              <a:ext uri="{FF2B5EF4-FFF2-40B4-BE49-F238E27FC236}">
                <a16:creationId xmlns:a16="http://schemas.microsoft.com/office/drawing/2014/main" id="{4008F43B-4E83-34B2-DFE6-70FC7BFB73DF}"/>
              </a:ext>
            </a:extLst>
          </p:cNvPr>
          <p:cNvSpPr txBox="1"/>
          <p:nvPr/>
        </p:nvSpPr>
        <p:spPr>
          <a:xfrm>
            <a:off x="1693125" y="5688735"/>
            <a:ext cx="9509851" cy="544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tam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song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bằng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nửa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đó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801B6D-5956-D555-49E6-E866141705C8}"/>
              </a:ext>
            </a:extLst>
          </p:cNvPr>
          <p:cNvSpPr/>
          <p:nvPr/>
        </p:nvSpPr>
        <p:spPr>
          <a:xfrm>
            <a:off x="1507000" y="5104928"/>
            <a:ext cx="1310508" cy="494816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Hộp Văn bản 7">
            <a:extLst>
              <a:ext uri="{FF2B5EF4-FFF2-40B4-BE49-F238E27FC236}">
                <a16:creationId xmlns:a16="http://schemas.microsoft.com/office/drawing/2014/main" id="{A0965FD3-C6BB-75C3-1D0A-7857344BAB28}"/>
              </a:ext>
            </a:extLst>
          </p:cNvPr>
          <p:cNvSpPr txBox="1"/>
          <p:nvPr/>
        </p:nvSpPr>
        <p:spPr>
          <a:xfrm>
            <a:off x="1528040" y="5152281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ĐỊNH LÍ  1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C6FA06-D00F-19FE-04F4-2A54AA6E0C7A}"/>
              </a:ext>
            </a:extLst>
          </p:cNvPr>
          <p:cNvCxnSpPr>
            <a:cxnSpLocks/>
          </p:cNvCxnSpPr>
          <p:nvPr/>
        </p:nvCxnSpPr>
        <p:spPr>
          <a:xfrm>
            <a:off x="1374594" y="5346845"/>
            <a:ext cx="0" cy="676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6EC311-8529-9BB8-45B8-62DCA9B9FC74}"/>
              </a:ext>
            </a:extLst>
          </p:cNvPr>
          <p:cNvCxnSpPr>
            <a:cxnSpLocks/>
          </p:cNvCxnSpPr>
          <p:nvPr/>
        </p:nvCxnSpPr>
        <p:spPr>
          <a:xfrm flipH="1">
            <a:off x="1380232" y="6026433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A41AA1-D732-3247-110E-B3226171E1BB}"/>
              </a:ext>
            </a:extLst>
          </p:cNvPr>
          <p:cNvCxnSpPr>
            <a:cxnSpLocks/>
          </p:cNvCxnSpPr>
          <p:nvPr/>
        </p:nvCxnSpPr>
        <p:spPr>
          <a:xfrm rot="5400000">
            <a:off x="1449689" y="5278583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1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2" grpId="0"/>
      <p:bldP spid="27" grpId="0"/>
      <p:bldP spid="31" grpId="0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25BA71BB-F3ED-7173-B899-9BB67856EE84}"/>
              </a:ext>
            </a:extLst>
          </p:cNvPr>
          <p:cNvCxnSpPr>
            <a:cxnSpLocks/>
          </p:cNvCxnSpPr>
          <p:nvPr/>
        </p:nvCxnSpPr>
        <p:spPr>
          <a:xfrm>
            <a:off x="3717356" y="2346494"/>
            <a:ext cx="2335055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BF3A2686-5BEC-0F66-B9AE-95A8421ED82A}"/>
              </a:ext>
            </a:extLst>
          </p:cNvPr>
          <p:cNvCxnSpPr>
            <a:cxnSpLocks/>
          </p:cNvCxnSpPr>
          <p:nvPr/>
        </p:nvCxnSpPr>
        <p:spPr>
          <a:xfrm>
            <a:off x="2955198" y="3831600"/>
            <a:ext cx="3103563" cy="3722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73F402E-73BA-C600-C55B-E9D1B184ADDA}"/>
              </a:ext>
            </a:extLst>
          </p:cNvPr>
          <p:cNvCxnSpPr>
            <a:cxnSpLocks/>
          </p:cNvCxnSpPr>
          <p:nvPr/>
        </p:nvCxnSpPr>
        <p:spPr>
          <a:xfrm flipV="1">
            <a:off x="2958373" y="2352844"/>
            <a:ext cx="768508" cy="1485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97B0AEE8-E002-3F36-45E1-79AB57EC43DC}"/>
              </a:ext>
            </a:extLst>
          </p:cNvPr>
          <p:cNvCxnSpPr>
            <a:cxnSpLocks/>
          </p:cNvCxnSpPr>
          <p:nvPr/>
        </p:nvCxnSpPr>
        <p:spPr>
          <a:xfrm flipV="1">
            <a:off x="4510154" y="3281531"/>
            <a:ext cx="384254" cy="742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5967A5E2-6141-4FFB-2793-8B7164DF26CA}"/>
              </a:ext>
            </a:extLst>
          </p:cNvPr>
          <p:cNvCxnSpPr/>
          <p:nvPr/>
        </p:nvCxnSpPr>
        <p:spPr>
          <a:xfrm flipH="1">
            <a:off x="4299316" y="2808398"/>
            <a:ext cx="71438" cy="523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8CD4070F-FD4B-69AC-48BA-D874E0FB4211}"/>
              </a:ext>
            </a:extLst>
          </p:cNvPr>
          <p:cNvCxnSpPr/>
          <p:nvPr/>
        </p:nvCxnSpPr>
        <p:spPr>
          <a:xfrm flipH="1">
            <a:off x="5437690" y="3715131"/>
            <a:ext cx="71438" cy="523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F66DF757-75D6-A2AF-E4DF-2057DB9C8F01}"/>
              </a:ext>
            </a:extLst>
          </p:cNvPr>
          <p:cNvCxnSpPr>
            <a:cxnSpLocks/>
          </p:cNvCxnSpPr>
          <p:nvPr/>
        </p:nvCxnSpPr>
        <p:spPr>
          <a:xfrm>
            <a:off x="5261500" y="4066747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612BB221-39B9-EEBF-8922-1DD803F6B55B}"/>
              </a:ext>
            </a:extLst>
          </p:cNvPr>
          <p:cNvCxnSpPr>
            <a:cxnSpLocks/>
          </p:cNvCxnSpPr>
          <p:nvPr/>
        </p:nvCxnSpPr>
        <p:spPr>
          <a:xfrm>
            <a:off x="5282931" y="4066747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24DBE78-74DB-EC85-682D-46B74ACF4EAB}"/>
              </a:ext>
            </a:extLst>
          </p:cNvPr>
          <p:cNvCxnSpPr>
            <a:cxnSpLocks/>
          </p:cNvCxnSpPr>
          <p:nvPr/>
        </p:nvCxnSpPr>
        <p:spPr>
          <a:xfrm>
            <a:off x="3782185" y="3890534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3EDD0815-7B88-2236-7C42-6515DDF7A8CB}"/>
              </a:ext>
            </a:extLst>
          </p:cNvPr>
          <p:cNvCxnSpPr>
            <a:cxnSpLocks/>
          </p:cNvCxnSpPr>
          <p:nvPr/>
        </p:nvCxnSpPr>
        <p:spPr>
          <a:xfrm>
            <a:off x="3803616" y="3890534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1E5F842-4DEB-FF8E-A2EF-E2C3C0EFDFEE}"/>
              </a:ext>
            </a:extLst>
          </p:cNvPr>
          <p:cNvSpPr txBox="1"/>
          <p:nvPr/>
        </p:nvSpPr>
        <p:spPr>
          <a:xfrm>
            <a:off x="3533742" y="1967490"/>
            <a:ext cx="389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06A82389-B2E5-8829-0A63-3175589762DE}"/>
              </a:ext>
            </a:extLst>
          </p:cNvPr>
          <p:cNvSpPr txBox="1"/>
          <p:nvPr/>
        </p:nvSpPr>
        <p:spPr>
          <a:xfrm>
            <a:off x="2645613" y="373050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E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3F661FF2-7555-70FA-BB5F-B3ABF4FE2A37}"/>
              </a:ext>
            </a:extLst>
          </p:cNvPr>
          <p:cNvSpPr txBox="1"/>
          <p:nvPr/>
        </p:nvSpPr>
        <p:spPr>
          <a:xfrm>
            <a:off x="4314665" y="3988425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K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820715A2-D24E-4DAC-0FE2-4E02103589B5}"/>
              </a:ext>
            </a:extLst>
          </p:cNvPr>
          <p:cNvSpPr txBox="1"/>
          <p:nvPr/>
        </p:nvSpPr>
        <p:spPr>
          <a:xfrm>
            <a:off x="4841075" y="2948030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H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6F3123AC-E16F-6B7A-9C88-74180374F9A7}"/>
              </a:ext>
            </a:extLst>
          </p:cNvPr>
          <p:cNvSpPr txBox="1"/>
          <p:nvPr/>
        </p:nvSpPr>
        <p:spPr>
          <a:xfrm>
            <a:off x="6019098" y="4129243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F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313433C9-423C-DE98-0010-6BFB426CE6F7}"/>
              </a:ext>
            </a:extLst>
          </p:cNvPr>
          <p:cNvSpPr txBox="1"/>
          <p:nvPr/>
        </p:nvSpPr>
        <p:spPr>
          <a:xfrm>
            <a:off x="3014734" y="2791132"/>
            <a:ext cx="317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x</a:t>
            </a:r>
            <a:endParaRPr kumimoji="0" lang="vi-VN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110A3B61-DD03-AF7A-939A-C4DEF1220419}"/>
              </a:ext>
            </a:extLst>
          </p:cNvPr>
          <p:cNvSpPr txBox="1"/>
          <p:nvPr/>
        </p:nvSpPr>
        <p:spPr>
          <a:xfrm>
            <a:off x="4412767" y="336435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56E164C3-6412-ED8F-1F6D-D143B8EA8797}"/>
              </a:ext>
            </a:extLst>
          </p:cNvPr>
          <p:cNvCxnSpPr>
            <a:cxnSpLocks/>
          </p:cNvCxnSpPr>
          <p:nvPr/>
        </p:nvCxnSpPr>
        <p:spPr>
          <a:xfrm>
            <a:off x="8789223" y="4061986"/>
            <a:ext cx="2750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FD293D00-55D5-3509-269F-1BEFB916F4AE}"/>
              </a:ext>
            </a:extLst>
          </p:cNvPr>
          <p:cNvCxnSpPr>
            <a:cxnSpLocks/>
          </p:cNvCxnSpPr>
          <p:nvPr/>
        </p:nvCxnSpPr>
        <p:spPr>
          <a:xfrm>
            <a:off x="8793985" y="2327876"/>
            <a:ext cx="0" cy="1742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EF80C3D8-84F5-3E41-446C-09C564A35BBF}"/>
              </a:ext>
            </a:extLst>
          </p:cNvPr>
          <p:cNvCxnSpPr>
            <a:cxnSpLocks/>
          </p:cNvCxnSpPr>
          <p:nvPr/>
        </p:nvCxnSpPr>
        <p:spPr>
          <a:xfrm>
            <a:off x="8789222" y="2324607"/>
            <a:ext cx="2750808" cy="1742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E376D0D3-0983-73AA-AEE5-D160E5451878}"/>
              </a:ext>
            </a:extLst>
          </p:cNvPr>
          <p:cNvCxnSpPr>
            <a:cxnSpLocks/>
          </p:cNvCxnSpPr>
          <p:nvPr/>
        </p:nvCxnSpPr>
        <p:spPr>
          <a:xfrm>
            <a:off x="8789222" y="3195677"/>
            <a:ext cx="13601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75A86DEF-1A01-F139-75A2-A1153E1183DC}"/>
              </a:ext>
            </a:extLst>
          </p:cNvPr>
          <p:cNvCxnSpPr>
            <a:cxnSpLocks/>
          </p:cNvCxnSpPr>
          <p:nvPr/>
        </p:nvCxnSpPr>
        <p:spPr>
          <a:xfrm>
            <a:off x="8789222" y="3075591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92762A07-9969-3137-5E7D-73400919FFCB}"/>
              </a:ext>
            </a:extLst>
          </p:cNvPr>
          <p:cNvCxnSpPr>
            <a:cxnSpLocks/>
          </p:cNvCxnSpPr>
          <p:nvPr/>
        </p:nvCxnSpPr>
        <p:spPr>
          <a:xfrm rot="5400000">
            <a:off x="8852232" y="3136825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69713042-69C3-BD03-8AED-81300BA84D66}"/>
              </a:ext>
            </a:extLst>
          </p:cNvPr>
          <p:cNvCxnSpPr>
            <a:cxnSpLocks/>
          </p:cNvCxnSpPr>
          <p:nvPr/>
        </p:nvCxnSpPr>
        <p:spPr>
          <a:xfrm>
            <a:off x="8789222" y="3936206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F00894DF-C034-4537-ECF2-35D2D0739ABC}"/>
              </a:ext>
            </a:extLst>
          </p:cNvPr>
          <p:cNvCxnSpPr>
            <a:cxnSpLocks/>
          </p:cNvCxnSpPr>
          <p:nvPr/>
        </p:nvCxnSpPr>
        <p:spPr>
          <a:xfrm rot="5400000">
            <a:off x="8851345" y="3993567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B43E1CA0-134C-8355-7268-99D8C3CE2149}"/>
              </a:ext>
            </a:extLst>
          </p:cNvPr>
          <p:cNvSpPr txBox="1"/>
          <p:nvPr/>
        </p:nvSpPr>
        <p:spPr>
          <a:xfrm>
            <a:off x="8546889" y="1937968"/>
            <a:ext cx="484663" cy="59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5A1A64A-24F0-CB6E-E05C-6BD64E544A4B}"/>
              </a:ext>
            </a:extLst>
          </p:cNvPr>
          <p:cNvSpPr txBox="1"/>
          <p:nvPr/>
        </p:nvSpPr>
        <p:spPr>
          <a:xfrm>
            <a:off x="8553003" y="4050501"/>
            <a:ext cx="491264" cy="59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A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18F06AE-BD8D-7F65-C582-1B56F271C469}"/>
              </a:ext>
            </a:extLst>
          </p:cNvPr>
          <p:cNvSpPr txBox="1"/>
          <p:nvPr/>
        </p:nvSpPr>
        <p:spPr>
          <a:xfrm>
            <a:off x="11447280" y="4051250"/>
            <a:ext cx="436241" cy="59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5AC35FF0-8090-658D-0002-CE0BCEA54D02}"/>
              </a:ext>
            </a:extLst>
          </p:cNvPr>
          <p:cNvSpPr txBox="1"/>
          <p:nvPr/>
        </p:nvSpPr>
        <p:spPr>
          <a:xfrm>
            <a:off x="10181681" y="2926300"/>
            <a:ext cx="436241" cy="59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4D040809-988D-A454-A4B5-C457274287A0}"/>
              </a:ext>
            </a:extLst>
          </p:cNvPr>
          <p:cNvSpPr txBox="1"/>
          <p:nvPr/>
        </p:nvSpPr>
        <p:spPr>
          <a:xfrm>
            <a:off x="10887024" y="3270849"/>
            <a:ext cx="436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y</a:t>
            </a:r>
            <a:endParaRPr kumimoji="0" lang="vi-VN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A496DBFD-78C0-BB97-3334-B7F6025884CB}"/>
              </a:ext>
            </a:extLst>
          </p:cNvPr>
          <p:cNvSpPr txBox="1"/>
          <p:nvPr/>
        </p:nvSpPr>
        <p:spPr>
          <a:xfrm>
            <a:off x="9563335" y="253515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5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476EECBE-E34F-127A-492D-F86690163629}"/>
              </a:ext>
            </a:extLst>
          </p:cNvPr>
          <p:cNvSpPr txBox="1"/>
          <p:nvPr/>
        </p:nvSpPr>
        <p:spPr>
          <a:xfrm>
            <a:off x="8463223" y="2551647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9D347C2B-504D-AB57-E343-B62CB15997C9}"/>
              </a:ext>
            </a:extLst>
          </p:cNvPr>
          <p:cNvSpPr txBox="1"/>
          <p:nvPr/>
        </p:nvSpPr>
        <p:spPr>
          <a:xfrm>
            <a:off x="8463223" y="341304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859A0732-7847-F0A5-9573-E5B8C07E8A87}"/>
              </a:ext>
            </a:extLst>
          </p:cNvPr>
          <p:cNvSpPr txBox="1"/>
          <p:nvPr/>
        </p:nvSpPr>
        <p:spPr>
          <a:xfrm>
            <a:off x="1501676" y="1191783"/>
            <a:ext cx="561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Tính các độ dài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 trong mỗi hình vẽ sau.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F2AFAF8-F6AD-B218-9101-D43A258EABAA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A4A7F5-5FDF-AFAA-09F0-7CB0E1ADF0A0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8510D45-3C49-157E-8FB1-93F04E5D7F0E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ACEF75B7-06BF-D51F-87BA-8C8E17D90B96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66F29A84-DE61-D3B7-8144-0461A818D9FE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9">
                <a:extLst>
                  <a:ext uri="{FF2B5EF4-FFF2-40B4-BE49-F238E27FC236}">
                    <a16:creationId xmlns:a16="http://schemas.microsoft.com/office/drawing/2014/main" id="{5ED7D967-34DC-7531-0FB6-B9202F10B50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2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51">
              <a:extLst>
                <a:ext uri="{FF2B5EF4-FFF2-40B4-BE49-F238E27FC236}">
                  <a16:creationId xmlns:a16="http://schemas.microsoft.com/office/drawing/2014/main" id="{610F8EFE-843F-BF97-A5F1-BC0690B1B333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Neutra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7BBF25C-5CCA-6850-8C34-2CB69151D304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FU TradeGothic" panose="00000400000000000000" pitchFamily="2" charset="0"/>
                <a:ea typeface="+mn-ea"/>
                <a:cs typeface="+mn-cs"/>
              </a:rPr>
              <a:t>TÍNH CHẤT ĐƯỜNG TRUNG BÌNH CỦA TAM GIÁC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TradeGothic" panose="00000400000000000000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8266B2-BC68-C4C9-3A99-8C8571F75589}"/>
              </a:ext>
            </a:extLst>
          </p:cNvPr>
          <p:cNvSpPr/>
          <p:nvPr/>
        </p:nvSpPr>
        <p:spPr>
          <a:xfrm>
            <a:off x="937392" y="1158707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ộp Văn bản 112">
            <a:extLst>
              <a:ext uri="{FF2B5EF4-FFF2-40B4-BE49-F238E27FC236}">
                <a16:creationId xmlns:a16="http://schemas.microsoft.com/office/drawing/2014/main" id="{177C41A8-0407-0277-E952-6FCCB0EF4532}"/>
              </a:ext>
            </a:extLst>
          </p:cNvPr>
          <p:cNvSpPr txBox="1"/>
          <p:nvPr/>
        </p:nvSpPr>
        <p:spPr>
          <a:xfrm>
            <a:off x="969944" y="1190671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?7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E38873D1-038B-ADE8-BC33-F65E5F111181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Hộp Văn bản 55">
            <a:extLst>
              <a:ext uri="{FF2B5EF4-FFF2-40B4-BE49-F238E27FC236}">
                <a16:creationId xmlns:a16="http://schemas.microsoft.com/office/drawing/2014/main" id="{783EC8DA-2859-EDAE-1C55-665186640A5D}"/>
              </a:ext>
            </a:extLst>
          </p:cNvPr>
          <p:cNvSpPr txBox="1"/>
          <p:nvPr/>
        </p:nvSpPr>
        <p:spPr>
          <a:xfrm>
            <a:off x="8383473" y="2960122"/>
            <a:ext cx="436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Hộp Văn bản 3">
            <a:extLst>
              <a:ext uri="{FF2B5EF4-FFF2-40B4-BE49-F238E27FC236}">
                <a16:creationId xmlns:a16="http://schemas.microsoft.com/office/drawing/2014/main" id="{4008F43B-4E83-34B2-DFE6-70FC7BFB73DF}"/>
              </a:ext>
            </a:extLst>
          </p:cNvPr>
          <p:cNvSpPr txBox="1"/>
          <p:nvPr/>
        </p:nvSpPr>
        <p:spPr>
          <a:xfrm>
            <a:off x="922896" y="4732814"/>
            <a:ext cx="7473469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Tam giác DEF có H là trung điểm DF, K là trung điểm EF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5E48F6-A73F-361D-6062-DA5CDB0DDC21}"/>
              </a:ext>
            </a:extLst>
          </p:cNvPr>
          <p:cNvSpPr/>
          <p:nvPr/>
        </p:nvSpPr>
        <p:spPr>
          <a:xfrm>
            <a:off x="2324643" y="1936379"/>
            <a:ext cx="4381432" cy="2629233"/>
          </a:xfrm>
          <a:prstGeom prst="roundRect">
            <a:avLst>
              <a:gd name="adj" fmla="val 5890"/>
            </a:avLst>
          </a:prstGeom>
          <a:noFill/>
          <a:ln w="6350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05C77922-C5F2-354E-E3F1-A8A252AC008A}"/>
              </a:ext>
            </a:extLst>
          </p:cNvPr>
          <p:cNvSpPr txBox="1"/>
          <p:nvPr/>
        </p:nvSpPr>
        <p:spPr>
          <a:xfrm>
            <a:off x="969944" y="5330198"/>
            <a:ext cx="6521524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Do đó, HK là đường trung bình của tam giác DEF.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Hộp Văn bản 3">
            <a:extLst>
              <a:ext uri="{FF2B5EF4-FFF2-40B4-BE49-F238E27FC236}">
                <a16:creationId xmlns:a16="http://schemas.microsoft.com/office/drawing/2014/main" id="{D2EF88BA-2429-0E0F-C349-4AFE838F489C}"/>
              </a:ext>
            </a:extLst>
          </p:cNvPr>
          <p:cNvSpPr txBox="1"/>
          <p:nvPr/>
        </p:nvSpPr>
        <p:spPr>
          <a:xfrm>
            <a:off x="969944" y="5927582"/>
            <a:ext cx="2960222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Suy ra DE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2HK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hay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Hộp Văn bản 3">
            <a:extLst>
              <a:ext uri="{FF2B5EF4-FFF2-40B4-BE49-F238E27FC236}">
                <a16:creationId xmlns:a16="http://schemas.microsoft.com/office/drawing/2014/main" id="{84B78D0A-8B44-4B81-76F0-354F103B9B0D}"/>
              </a:ext>
            </a:extLst>
          </p:cNvPr>
          <p:cNvSpPr txBox="1"/>
          <p:nvPr/>
        </p:nvSpPr>
        <p:spPr>
          <a:xfrm>
            <a:off x="3717356" y="5919627"/>
            <a:ext cx="1585153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 = 2.3 = 6.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555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  <p:bldP spid="5" grpId="0"/>
      <p:bldP spid="23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25BA71BB-F3ED-7173-B899-9BB67856EE84}"/>
              </a:ext>
            </a:extLst>
          </p:cNvPr>
          <p:cNvCxnSpPr>
            <a:cxnSpLocks/>
          </p:cNvCxnSpPr>
          <p:nvPr/>
        </p:nvCxnSpPr>
        <p:spPr>
          <a:xfrm>
            <a:off x="2091756" y="2346494"/>
            <a:ext cx="2335055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BF3A2686-5BEC-0F66-B9AE-95A8421ED82A}"/>
              </a:ext>
            </a:extLst>
          </p:cNvPr>
          <p:cNvCxnSpPr>
            <a:cxnSpLocks/>
          </p:cNvCxnSpPr>
          <p:nvPr/>
        </p:nvCxnSpPr>
        <p:spPr>
          <a:xfrm>
            <a:off x="1329598" y="3831600"/>
            <a:ext cx="3103563" cy="3722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73F402E-73BA-C600-C55B-E9D1B184ADDA}"/>
              </a:ext>
            </a:extLst>
          </p:cNvPr>
          <p:cNvCxnSpPr>
            <a:cxnSpLocks/>
          </p:cNvCxnSpPr>
          <p:nvPr/>
        </p:nvCxnSpPr>
        <p:spPr>
          <a:xfrm flipV="1">
            <a:off x="1332773" y="2352844"/>
            <a:ext cx="768508" cy="1485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97B0AEE8-E002-3F36-45E1-79AB57EC43DC}"/>
              </a:ext>
            </a:extLst>
          </p:cNvPr>
          <p:cNvCxnSpPr>
            <a:cxnSpLocks/>
          </p:cNvCxnSpPr>
          <p:nvPr/>
        </p:nvCxnSpPr>
        <p:spPr>
          <a:xfrm flipV="1">
            <a:off x="2884554" y="3281531"/>
            <a:ext cx="384254" cy="742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5967A5E2-6141-4FFB-2793-8B7164DF26CA}"/>
              </a:ext>
            </a:extLst>
          </p:cNvPr>
          <p:cNvCxnSpPr/>
          <p:nvPr/>
        </p:nvCxnSpPr>
        <p:spPr>
          <a:xfrm flipH="1">
            <a:off x="2673716" y="2808398"/>
            <a:ext cx="71438" cy="523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8CD4070F-FD4B-69AC-48BA-D874E0FB4211}"/>
              </a:ext>
            </a:extLst>
          </p:cNvPr>
          <p:cNvCxnSpPr/>
          <p:nvPr/>
        </p:nvCxnSpPr>
        <p:spPr>
          <a:xfrm flipH="1">
            <a:off x="3812090" y="3715131"/>
            <a:ext cx="71438" cy="523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F66DF757-75D6-A2AF-E4DF-2057DB9C8F01}"/>
              </a:ext>
            </a:extLst>
          </p:cNvPr>
          <p:cNvCxnSpPr>
            <a:cxnSpLocks/>
          </p:cNvCxnSpPr>
          <p:nvPr/>
        </p:nvCxnSpPr>
        <p:spPr>
          <a:xfrm>
            <a:off x="3635900" y="4066747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612BB221-39B9-EEBF-8922-1DD803F6B55B}"/>
              </a:ext>
            </a:extLst>
          </p:cNvPr>
          <p:cNvCxnSpPr>
            <a:cxnSpLocks/>
          </p:cNvCxnSpPr>
          <p:nvPr/>
        </p:nvCxnSpPr>
        <p:spPr>
          <a:xfrm>
            <a:off x="3657331" y="4066747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24DBE78-74DB-EC85-682D-46B74ACF4EAB}"/>
              </a:ext>
            </a:extLst>
          </p:cNvPr>
          <p:cNvCxnSpPr>
            <a:cxnSpLocks/>
          </p:cNvCxnSpPr>
          <p:nvPr/>
        </p:nvCxnSpPr>
        <p:spPr>
          <a:xfrm>
            <a:off x="2156585" y="3890534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3EDD0815-7B88-2236-7C42-6515DDF7A8CB}"/>
              </a:ext>
            </a:extLst>
          </p:cNvPr>
          <p:cNvCxnSpPr>
            <a:cxnSpLocks/>
          </p:cNvCxnSpPr>
          <p:nvPr/>
        </p:nvCxnSpPr>
        <p:spPr>
          <a:xfrm>
            <a:off x="2178016" y="3890534"/>
            <a:ext cx="0" cy="81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1E5F842-4DEB-FF8E-A2EF-E2C3C0EFDFEE}"/>
              </a:ext>
            </a:extLst>
          </p:cNvPr>
          <p:cNvSpPr txBox="1"/>
          <p:nvPr/>
        </p:nvSpPr>
        <p:spPr>
          <a:xfrm>
            <a:off x="1908142" y="1967490"/>
            <a:ext cx="389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D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06A82389-B2E5-8829-0A63-3175589762DE}"/>
              </a:ext>
            </a:extLst>
          </p:cNvPr>
          <p:cNvSpPr txBox="1"/>
          <p:nvPr/>
        </p:nvSpPr>
        <p:spPr>
          <a:xfrm>
            <a:off x="1020013" y="373050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E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3F661FF2-7555-70FA-BB5F-B3ABF4FE2A37}"/>
              </a:ext>
            </a:extLst>
          </p:cNvPr>
          <p:cNvSpPr txBox="1"/>
          <p:nvPr/>
        </p:nvSpPr>
        <p:spPr>
          <a:xfrm>
            <a:off x="2689065" y="3988425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K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820715A2-D24E-4DAC-0FE2-4E02103589B5}"/>
              </a:ext>
            </a:extLst>
          </p:cNvPr>
          <p:cNvSpPr txBox="1"/>
          <p:nvPr/>
        </p:nvSpPr>
        <p:spPr>
          <a:xfrm>
            <a:off x="3215475" y="2948030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H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6F3123AC-E16F-6B7A-9C88-74180374F9A7}"/>
              </a:ext>
            </a:extLst>
          </p:cNvPr>
          <p:cNvSpPr txBox="1"/>
          <p:nvPr/>
        </p:nvSpPr>
        <p:spPr>
          <a:xfrm>
            <a:off x="4393498" y="4129243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F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313433C9-423C-DE98-0010-6BFB426CE6F7}"/>
              </a:ext>
            </a:extLst>
          </p:cNvPr>
          <p:cNvSpPr txBox="1"/>
          <p:nvPr/>
        </p:nvSpPr>
        <p:spPr>
          <a:xfrm>
            <a:off x="1389134" y="2791132"/>
            <a:ext cx="3177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x</a:t>
            </a:r>
            <a:endParaRPr kumimoji="0" lang="vi-VN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110A3B61-DD03-AF7A-939A-C4DEF1220419}"/>
              </a:ext>
            </a:extLst>
          </p:cNvPr>
          <p:cNvSpPr txBox="1"/>
          <p:nvPr/>
        </p:nvSpPr>
        <p:spPr>
          <a:xfrm>
            <a:off x="2787167" y="336435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56E164C3-6412-ED8F-1F6D-D143B8EA8797}"/>
              </a:ext>
            </a:extLst>
          </p:cNvPr>
          <p:cNvCxnSpPr>
            <a:cxnSpLocks/>
          </p:cNvCxnSpPr>
          <p:nvPr/>
        </p:nvCxnSpPr>
        <p:spPr>
          <a:xfrm>
            <a:off x="7011223" y="4061986"/>
            <a:ext cx="2750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FD293D00-55D5-3509-269F-1BEFB916F4AE}"/>
              </a:ext>
            </a:extLst>
          </p:cNvPr>
          <p:cNvCxnSpPr>
            <a:cxnSpLocks/>
          </p:cNvCxnSpPr>
          <p:nvPr/>
        </p:nvCxnSpPr>
        <p:spPr>
          <a:xfrm>
            <a:off x="7015985" y="2327876"/>
            <a:ext cx="0" cy="1742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EF80C3D8-84F5-3E41-446C-09C564A35BBF}"/>
              </a:ext>
            </a:extLst>
          </p:cNvPr>
          <p:cNvCxnSpPr>
            <a:cxnSpLocks/>
          </p:cNvCxnSpPr>
          <p:nvPr/>
        </p:nvCxnSpPr>
        <p:spPr>
          <a:xfrm>
            <a:off x="7011222" y="2324607"/>
            <a:ext cx="2750808" cy="1742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E376D0D3-0983-73AA-AEE5-D160E5451878}"/>
              </a:ext>
            </a:extLst>
          </p:cNvPr>
          <p:cNvCxnSpPr>
            <a:cxnSpLocks/>
          </p:cNvCxnSpPr>
          <p:nvPr/>
        </p:nvCxnSpPr>
        <p:spPr>
          <a:xfrm>
            <a:off x="7011222" y="3195677"/>
            <a:ext cx="13601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75A86DEF-1A01-F139-75A2-A1153E1183DC}"/>
              </a:ext>
            </a:extLst>
          </p:cNvPr>
          <p:cNvCxnSpPr>
            <a:cxnSpLocks/>
          </p:cNvCxnSpPr>
          <p:nvPr/>
        </p:nvCxnSpPr>
        <p:spPr>
          <a:xfrm>
            <a:off x="7011222" y="3075591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92762A07-9969-3137-5E7D-73400919FFCB}"/>
              </a:ext>
            </a:extLst>
          </p:cNvPr>
          <p:cNvCxnSpPr>
            <a:cxnSpLocks/>
          </p:cNvCxnSpPr>
          <p:nvPr/>
        </p:nvCxnSpPr>
        <p:spPr>
          <a:xfrm rot="5400000">
            <a:off x="7074232" y="3136825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69713042-69C3-BD03-8AED-81300BA84D66}"/>
              </a:ext>
            </a:extLst>
          </p:cNvPr>
          <p:cNvCxnSpPr>
            <a:cxnSpLocks/>
          </p:cNvCxnSpPr>
          <p:nvPr/>
        </p:nvCxnSpPr>
        <p:spPr>
          <a:xfrm>
            <a:off x="7011222" y="3936206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F00894DF-C034-4537-ECF2-35D2D0739ABC}"/>
              </a:ext>
            </a:extLst>
          </p:cNvPr>
          <p:cNvCxnSpPr>
            <a:cxnSpLocks/>
          </p:cNvCxnSpPr>
          <p:nvPr/>
        </p:nvCxnSpPr>
        <p:spPr>
          <a:xfrm rot="5400000">
            <a:off x="7073345" y="3993567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B43E1CA0-134C-8355-7268-99D8C3CE2149}"/>
              </a:ext>
            </a:extLst>
          </p:cNvPr>
          <p:cNvSpPr txBox="1"/>
          <p:nvPr/>
        </p:nvSpPr>
        <p:spPr>
          <a:xfrm>
            <a:off x="6768889" y="1937968"/>
            <a:ext cx="484663" cy="59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5A1A64A-24F0-CB6E-E05C-6BD64E544A4B}"/>
              </a:ext>
            </a:extLst>
          </p:cNvPr>
          <p:cNvSpPr txBox="1"/>
          <p:nvPr/>
        </p:nvSpPr>
        <p:spPr>
          <a:xfrm>
            <a:off x="6775003" y="4050501"/>
            <a:ext cx="491264" cy="59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A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18F06AE-BD8D-7F65-C582-1B56F271C469}"/>
              </a:ext>
            </a:extLst>
          </p:cNvPr>
          <p:cNvSpPr txBox="1"/>
          <p:nvPr/>
        </p:nvSpPr>
        <p:spPr>
          <a:xfrm>
            <a:off x="9669280" y="4051250"/>
            <a:ext cx="436241" cy="59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5AC35FF0-8090-658D-0002-CE0BCEA54D02}"/>
              </a:ext>
            </a:extLst>
          </p:cNvPr>
          <p:cNvSpPr txBox="1"/>
          <p:nvPr/>
        </p:nvSpPr>
        <p:spPr>
          <a:xfrm>
            <a:off x="8403681" y="2926300"/>
            <a:ext cx="436241" cy="59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4D040809-988D-A454-A4B5-C457274287A0}"/>
              </a:ext>
            </a:extLst>
          </p:cNvPr>
          <p:cNvSpPr txBox="1"/>
          <p:nvPr/>
        </p:nvSpPr>
        <p:spPr>
          <a:xfrm>
            <a:off x="9109024" y="3270849"/>
            <a:ext cx="436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y</a:t>
            </a:r>
            <a:endParaRPr kumimoji="0" lang="vi-VN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A496DBFD-78C0-BB97-3334-B7F6025884CB}"/>
              </a:ext>
            </a:extLst>
          </p:cNvPr>
          <p:cNvSpPr txBox="1"/>
          <p:nvPr/>
        </p:nvSpPr>
        <p:spPr>
          <a:xfrm>
            <a:off x="7785335" y="253515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5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476EECBE-E34F-127A-492D-F86690163629}"/>
              </a:ext>
            </a:extLst>
          </p:cNvPr>
          <p:cNvSpPr txBox="1"/>
          <p:nvPr/>
        </p:nvSpPr>
        <p:spPr>
          <a:xfrm>
            <a:off x="6685223" y="2551647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9D347C2B-504D-AB57-E343-B62CB15997C9}"/>
              </a:ext>
            </a:extLst>
          </p:cNvPr>
          <p:cNvSpPr txBox="1"/>
          <p:nvPr/>
        </p:nvSpPr>
        <p:spPr>
          <a:xfrm>
            <a:off x="6685223" y="341304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859A0732-7847-F0A5-9573-E5B8C07E8A87}"/>
              </a:ext>
            </a:extLst>
          </p:cNvPr>
          <p:cNvSpPr txBox="1"/>
          <p:nvPr/>
        </p:nvSpPr>
        <p:spPr>
          <a:xfrm>
            <a:off x="1501676" y="1191783"/>
            <a:ext cx="561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Tính các độ dài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 trong mỗi hình vẽ sau.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F2AFAF8-F6AD-B218-9101-D43A258EABAA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A4A7F5-5FDF-AFAA-09F0-7CB0E1ADF0A0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8510D45-3C49-157E-8FB1-93F04E5D7F0E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ACEF75B7-06BF-D51F-87BA-8C8E17D90B96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66F29A84-DE61-D3B7-8144-0461A818D9FE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9">
                <a:extLst>
                  <a:ext uri="{FF2B5EF4-FFF2-40B4-BE49-F238E27FC236}">
                    <a16:creationId xmlns:a16="http://schemas.microsoft.com/office/drawing/2014/main" id="{5ED7D967-34DC-7531-0FB6-B9202F10B50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2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51">
              <a:extLst>
                <a:ext uri="{FF2B5EF4-FFF2-40B4-BE49-F238E27FC236}">
                  <a16:creationId xmlns:a16="http://schemas.microsoft.com/office/drawing/2014/main" id="{610F8EFE-843F-BF97-A5F1-BC0690B1B333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Neutra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7BBF25C-5CCA-6850-8C34-2CB69151D304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FU TradeGothic" panose="00000400000000000000" pitchFamily="2" charset="0"/>
                <a:ea typeface="+mn-ea"/>
                <a:cs typeface="+mn-cs"/>
              </a:rPr>
              <a:t>TÍNH CHẤT ĐƯỜNG TRUNG BÌNH CỦA TAM GIÁC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TradeGothic" panose="00000400000000000000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8266B2-BC68-C4C9-3A99-8C8571F75589}"/>
              </a:ext>
            </a:extLst>
          </p:cNvPr>
          <p:cNvSpPr/>
          <p:nvPr/>
        </p:nvSpPr>
        <p:spPr>
          <a:xfrm>
            <a:off x="937392" y="1158707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ộp Văn bản 112">
            <a:extLst>
              <a:ext uri="{FF2B5EF4-FFF2-40B4-BE49-F238E27FC236}">
                <a16:creationId xmlns:a16="http://schemas.microsoft.com/office/drawing/2014/main" id="{177C41A8-0407-0277-E952-6FCCB0EF4532}"/>
              </a:ext>
            </a:extLst>
          </p:cNvPr>
          <p:cNvSpPr txBox="1"/>
          <p:nvPr/>
        </p:nvSpPr>
        <p:spPr>
          <a:xfrm>
            <a:off x="969944" y="1190671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?7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E38873D1-038B-ADE8-BC33-F65E5F111181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Hộp Văn bản 55">
            <a:extLst>
              <a:ext uri="{FF2B5EF4-FFF2-40B4-BE49-F238E27FC236}">
                <a16:creationId xmlns:a16="http://schemas.microsoft.com/office/drawing/2014/main" id="{783EC8DA-2859-EDAE-1C55-665186640A5D}"/>
              </a:ext>
            </a:extLst>
          </p:cNvPr>
          <p:cNvSpPr txBox="1"/>
          <p:nvPr/>
        </p:nvSpPr>
        <p:spPr>
          <a:xfrm>
            <a:off x="6605473" y="2960122"/>
            <a:ext cx="436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5E48F6-A73F-361D-6062-DA5CDB0DDC21}"/>
              </a:ext>
            </a:extLst>
          </p:cNvPr>
          <p:cNvSpPr/>
          <p:nvPr/>
        </p:nvSpPr>
        <p:spPr>
          <a:xfrm>
            <a:off x="6058443" y="1936379"/>
            <a:ext cx="4381432" cy="2629233"/>
          </a:xfrm>
          <a:prstGeom prst="roundRect">
            <a:avLst>
              <a:gd name="adj" fmla="val 5890"/>
            </a:avLst>
          </a:prstGeom>
          <a:noFill/>
          <a:ln w="6350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Hộp Văn bản 15">
            <a:extLst>
              <a:ext uri="{FF2B5EF4-FFF2-40B4-BE49-F238E27FC236}">
                <a16:creationId xmlns:a16="http://schemas.microsoft.com/office/drawing/2014/main" id="{758045BB-3EEB-C19C-0313-88BD0E4D3C26}"/>
              </a:ext>
            </a:extLst>
          </p:cNvPr>
          <p:cNvSpPr txBox="1"/>
          <p:nvPr/>
        </p:nvSpPr>
        <p:spPr>
          <a:xfrm>
            <a:off x="1127257" y="5328542"/>
            <a:ext cx="10104053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tam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song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D64B99-007E-55C4-EDC7-9399474F35B3}"/>
              </a:ext>
            </a:extLst>
          </p:cNvPr>
          <p:cNvSpPr/>
          <p:nvPr/>
        </p:nvSpPr>
        <p:spPr>
          <a:xfrm>
            <a:off x="937392" y="4760609"/>
            <a:ext cx="1102587" cy="494816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Hộp Văn bản 7">
            <a:extLst>
              <a:ext uri="{FF2B5EF4-FFF2-40B4-BE49-F238E27FC236}">
                <a16:creationId xmlns:a16="http://schemas.microsoft.com/office/drawing/2014/main" id="{43C6E2A6-1D70-2992-4EDA-0257A833E2DB}"/>
              </a:ext>
            </a:extLst>
          </p:cNvPr>
          <p:cNvSpPr txBox="1"/>
          <p:nvPr/>
        </p:nvSpPr>
        <p:spPr>
          <a:xfrm>
            <a:off x="1006975" y="4817648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CHÚ  Ý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041AE9-B3CE-F676-97FD-F0EAB60C09F7}"/>
              </a:ext>
            </a:extLst>
          </p:cNvPr>
          <p:cNvCxnSpPr>
            <a:cxnSpLocks/>
          </p:cNvCxnSpPr>
          <p:nvPr/>
        </p:nvCxnSpPr>
        <p:spPr>
          <a:xfrm>
            <a:off x="795461" y="5002526"/>
            <a:ext cx="0" cy="676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DFD0F1-C68C-6388-9973-5BC718B86C00}"/>
              </a:ext>
            </a:extLst>
          </p:cNvPr>
          <p:cNvCxnSpPr>
            <a:cxnSpLocks/>
          </p:cNvCxnSpPr>
          <p:nvPr/>
        </p:nvCxnSpPr>
        <p:spPr>
          <a:xfrm flipH="1">
            <a:off x="801099" y="5682114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498B38-06A0-BF9C-851F-0B9AF7F9FA76}"/>
              </a:ext>
            </a:extLst>
          </p:cNvPr>
          <p:cNvCxnSpPr>
            <a:cxnSpLocks/>
          </p:cNvCxnSpPr>
          <p:nvPr/>
        </p:nvCxnSpPr>
        <p:spPr>
          <a:xfrm rot="5400000">
            <a:off x="870556" y="4934264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53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56E164C3-6412-ED8F-1F6D-D143B8EA8797}"/>
              </a:ext>
            </a:extLst>
          </p:cNvPr>
          <p:cNvCxnSpPr>
            <a:cxnSpLocks/>
          </p:cNvCxnSpPr>
          <p:nvPr/>
        </p:nvCxnSpPr>
        <p:spPr>
          <a:xfrm>
            <a:off x="7999180" y="3854518"/>
            <a:ext cx="27508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FD293D00-55D5-3509-269F-1BEFB916F4AE}"/>
              </a:ext>
            </a:extLst>
          </p:cNvPr>
          <p:cNvCxnSpPr>
            <a:cxnSpLocks/>
          </p:cNvCxnSpPr>
          <p:nvPr/>
        </p:nvCxnSpPr>
        <p:spPr>
          <a:xfrm>
            <a:off x="8003942" y="2120408"/>
            <a:ext cx="0" cy="1742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EF80C3D8-84F5-3E41-446C-09C564A35BBF}"/>
              </a:ext>
            </a:extLst>
          </p:cNvPr>
          <p:cNvCxnSpPr>
            <a:cxnSpLocks/>
          </p:cNvCxnSpPr>
          <p:nvPr/>
        </p:nvCxnSpPr>
        <p:spPr>
          <a:xfrm>
            <a:off x="7999179" y="2117139"/>
            <a:ext cx="2750808" cy="1742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E376D0D3-0983-73AA-AEE5-D160E5451878}"/>
              </a:ext>
            </a:extLst>
          </p:cNvPr>
          <p:cNvCxnSpPr>
            <a:cxnSpLocks/>
          </p:cNvCxnSpPr>
          <p:nvPr/>
        </p:nvCxnSpPr>
        <p:spPr>
          <a:xfrm>
            <a:off x="7999179" y="2988209"/>
            <a:ext cx="13601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75A86DEF-1A01-F139-75A2-A1153E1183DC}"/>
              </a:ext>
            </a:extLst>
          </p:cNvPr>
          <p:cNvCxnSpPr>
            <a:cxnSpLocks/>
          </p:cNvCxnSpPr>
          <p:nvPr/>
        </p:nvCxnSpPr>
        <p:spPr>
          <a:xfrm>
            <a:off x="7999179" y="2871298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92762A07-9969-3137-5E7D-73400919FFCB}"/>
              </a:ext>
            </a:extLst>
          </p:cNvPr>
          <p:cNvCxnSpPr>
            <a:cxnSpLocks/>
          </p:cNvCxnSpPr>
          <p:nvPr/>
        </p:nvCxnSpPr>
        <p:spPr>
          <a:xfrm rot="5400000">
            <a:off x="8055839" y="2929357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69713042-69C3-BD03-8AED-81300BA84D66}"/>
              </a:ext>
            </a:extLst>
          </p:cNvPr>
          <p:cNvCxnSpPr>
            <a:cxnSpLocks/>
          </p:cNvCxnSpPr>
          <p:nvPr/>
        </p:nvCxnSpPr>
        <p:spPr>
          <a:xfrm>
            <a:off x="7999179" y="3735088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F00894DF-C034-4537-ECF2-35D2D0739ABC}"/>
              </a:ext>
            </a:extLst>
          </p:cNvPr>
          <p:cNvCxnSpPr>
            <a:cxnSpLocks/>
          </p:cNvCxnSpPr>
          <p:nvPr/>
        </p:nvCxnSpPr>
        <p:spPr>
          <a:xfrm rot="5400000">
            <a:off x="8058127" y="3792449"/>
            <a:ext cx="124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B43E1CA0-134C-8355-7268-99D8C3CE2149}"/>
              </a:ext>
            </a:extLst>
          </p:cNvPr>
          <p:cNvSpPr txBox="1"/>
          <p:nvPr/>
        </p:nvSpPr>
        <p:spPr>
          <a:xfrm>
            <a:off x="7756846" y="1730500"/>
            <a:ext cx="484663" cy="59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5A1A64A-24F0-CB6E-E05C-6BD64E544A4B}"/>
              </a:ext>
            </a:extLst>
          </p:cNvPr>
          <p:cNvSpPr txBox="1"/>
          <p:nvPr/>
        </p:nvSpPr>
        <p:spPr>
          <a:xfrm>
            <a:off x="7762960" y="3843033"/>
            <a:ext cx="491264" cy="59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A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18F06AE-BD8D-7F65-C582-1B56F271C469}"/>
              </a:ext>
            </a:extLst>
          </p:cNvPr>
          <p:cNvSpPr txBox="1"/>
          <p:nvPr/>
        </p:nvSpPr>
        <p:spPr>
          <a:xfrm>
            <a:off x="10657237" y="3843782"/>
            <a:ext cx="436241" cy="59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5AC35FF0-8090-658D-0002-CE0BCEA54D02}"/>
              </a:ext>
            </a:extLst>
          </p:cNvPr>
          <p:cNvSpPr txBox="1"/>
          <p:nvPr/>
        </p:nvSpPr>
        <p:spPr>
          <a:xfrm>
            <a:off x="9391638" y="2718832"/>
            <a:ext cx="436241" cy="59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4D040809-988D-A454-A4B5-C457274287A0}"/>
              </a:ext>
            </a:extLst>
          </p:cNvPr>
          <p:cNvSpPr txBox="1"/>
          <p:nvPr/>
        </p:nvSpPr>
        <p:spPr>
          <a:xfrm>
            <a:off x="10096981" y="3063381"/>
            <a:ext cx="436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y</a:t>
            </a:r>
            <a:endParaRPr kumimoji="0" lang="vi-VN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A496DBFD-78C0-BB97-3334-B7F6025884CB}"/>
              </a:ext>
            </a:extLst>
          </p:cNvPr>
          <p:cNvSpPr txBox="1"/>
          <p:nvPr/>
        </p:nvSpPr>
        <p:spPr>
          <a:xfrm>
            <a:off x="8773292" y="232768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5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476EECBE-E34F-127A-492D-F86690163629}"/>
              </a:ext>
            </a:extLst>
          </p:cNvPr>
          <p:cNvSpPr txBox="1"/>
          <p:nvPr/>
        </p:nvSpPr>
        <p:spPr>
          <a:xfrm>
            <a:off x="7673180" y="2344179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9D347C2B-504D-AB57-E343-B62CB15997C9}"/>
              </a:ext>
            </a:extLst>
          </p:cNvPr>
          <p:cNvSpPr txBox="1"/>
          <p:nvPr/>
        </p:nvSpPr>
        <p:spPr>
          <a:xfrm>
            <a:off x="7673180" y="320557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859A0732-7847-F0A5-9573-E5B8C07E8A87}"/>
              </a:ext>
            </a:extLst>
          </p:cNvPr>
          <p:cNvSpPr txBox="1"/>
          <p:nvPr/>
        </p:nvSpPr>
        <p:spPr>
          <a:xfrm>
            <a:off x="1501676" y="1191783"/>
            <a:ext cx="561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Tính các độ dài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 trong mỗi hình vẽ sau.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F2AFAF8-F6AD-B218-9101-D43A258EABAA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A4A7F5-5FDF-AFAA-09F0-7CB0E1ADF0A0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8510D45-3C49-157E-8FB1-93F04E5D7F0E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ACEF75B7-06BF-D51F-87BA-8C8E17D90B96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66F29A84-DE61-D3B7-8144-0461A818D9FE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9">
                <a:extLst>
                  <a:ext uri="{FF2B5EF4-FFF2-40B4-BE49-F238E27FC236}">
                    <a16:creationId xmlns:a16="http://schemas.microsoft.com/office/drawing/2014/main" id="{5ED7D967-34DC-7531-0FB6-B9202F10B50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2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51">
              <a:extLst>
                <a:ext uri="{FF2B5EF4-FFF2-40B4-BE49-F238E27FC236}">
                  <a16:creationId xmlns:a16="http://schemas.microsoft.com/office/drawing/2014/main" id="{610F8EFE-843F-BF97-A5F1-BC0690B1B333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8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0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Neutra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7BBF25C-5CCA-6850-8C34-2CB69151D304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FU TradeGothic" panose="00000400000000000000" pitchFamily="2" charset="0"/>
                <a:ea typeface="+mn-ea"/>
                <a:cs typeface="+mn-cs"/>
              </a:rPr>
              <a:t>TÍNH CHẤT ĐƯỜNG TRUNG BÌNH CỦA TAM GIÁC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TradeGothic" panose="00000400000000000000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8266B2-BC68-C4C9-3A99-8C8571F75589}"/>
              </a:ext>
            </a:extLst>
          </p:cNvPr>
          <p:cNvSpPr/>
          <p:nvPr/>
        </p:nvSpPr>
        <p:spPr>
          <a:xfrm>
            <a:off x="937392" y="1158707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ộp Văn bản 112">
            <a:extLst>
              <a:ext uri="{FF2B5EF4-FFF2-40B4-BE49-F238E27FC236}">
                <a16:creationId xmlns:a16="http://schemas.microsoft.com/office/drawing/2014/main" id="{177C41A8-0407-0277-E952-6FCCB0EF4532}"/>
              </a:ext>
            </a:extLst>
          </p:cNvPr>
          <p:cNvSpPr txBox="1"/>
          <p:nvPr/>
        </p:nvSpPr>
        <p:spPr>
          <a:xfrm>
            <a:off x="969944" y="1190671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?7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E38873D1-038B-ADE8-BC33-F65E5F111181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Hộp Văn bản 55">
            <a:extLst>
              <a:ext uri="{FF2B5EF4-FFF2-40B4-BE49-F238E27FC236}">
                <a16:creationId xmlns:a16="http://schemas.microsoft.com/office/drawing/2014/main" id="{783EC8DA-2859-EDAE-1C55-665186640A5D}"/>
              </a:ext>
            </a:extLst>
          </p:cNvPr>
          <p:cNvSpPr txBox="1"/>
          <p:nvPr/>
        </p:nvSpPr>
        <p:spPr>
          <a:xfrm>
            <a:off x="7593430" y="2752654"/>
            <a:ext cx="436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614D8AAC-0404-15FD-F985-0AAEE5855178}"/>
              </a:ext>
            </a:extLst>
          </p:cNvPr>
          <p:cNvSpPr txBox="1"/>
          <p:nvPr/>
        </p:nvSpPr>
        <p:spPr>
          <a:xfrm>
            <a:off x="1534594" y="3206167"/>
            <a:ext cx="4242221" cy="113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Tam giác ABC có MN // AC và MN đi qua trung điểm M của AB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Hộp Văn bản 3">
            <a:extLst>
              <a:ext uri="{FF2B5EF4-FFF2-40B4-BE49-F238E27FC236}">
                <a16:creationId xmlns:a16="http://schemas.microsoft.com/office/drawing/2014/main" id="{E2648306-4367-2555-81E5-768D15E7FFC0}"/>
              </a:ext>
            </a:extLst>
          </p:cNvPr>
          <p:cNvSpPr txBox="1"/>
          <p:nvPr/>
        </p:nvSpPr>
        <p:spPr>
          <a:xfrm>
            <a:off x="1534594" y="2412707"/>
            <a:ext cx="4583839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MN // AC (cùng vuông góc với AB)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Hộp Văn bản 3">
            <a:extLst>
              <a:ext uri="{FF2B5EF4-FFF2-40B4-BE49-F238E27FC236}">
                <a16:creationId xmlns:a16="http://schemas.microsoft.com/office/drawing/2014/main" id="{393B8794-2ACC-ABD7-B915-DAE48884955D}"/>
              </a:ext>
            </a:extLst>
          </p:cNvPr>
          <p:cNvSpPr txBox="1"/>
          <p:nvPr/>
        </p:nvSpPr>
        <p:spPr>
          <a:xfrm>
            <a:off x="1501676" y="4549278"/>
            <a:ext cx="8143401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Suy ra MN đi qua trung điểm của BC, hay N là trung điểm BC.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Hộp Văn bản 3">
            <a:extLst>
              <a:ext uri="{FF2B5EF4-FFF2-40B4-BE49-F238E27FC236}">
                <a16:creationId xmlns:a16="http://schemas.microsoft.com/office/drawing/2014/main" id="{052BC9FE-68C8-D509-7BD9-D87D1470D955}"/>
              </a:ext>
            </a:extLst>
          </p:cNvPr>
          <p:cNvSpPr txBox="1"/>
          <p:nvPr/>
        </p:nvSpPr>
        <p:spPr>
          <a:xfrm>
            <a:off x="1501676" y="5314383"/>
            <a:ext cx="3255404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Vậy BN = NC hay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 = 5.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133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C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0"/>
            <a:ext cx="2679317" cy="2679317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0"/>
                </a:moveTo>
                <a:lnTo>
                  <a:pt x="4018976" y="0"/>
                </a:lnTo>
                <a:lnTo>
                  <a:pt x="4018976" y="4018976"/>
                </a:lnTo>
                <a:lnTo>
                  <a:pt x="0" y="4018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310282" y="1129964"/>
            <a:ext cx="3856285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47305-1D65-F0AB-AF7E-3188C94059D5}"/>
              </a:ext>
            </a:extLst>
          </p:cNvPr>
          <p:cNvSpPr txBox="1"/>
          <p:nvPr/>
        </p:nvSpPr>
        <p:spPr>
          <a:xfrm>
            <a:off x="4632054" y="206155"/>
            <a:ext cx="3212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Tổng kết</a:t>
            </a:r>
          </a:p>
        </p:txBody>
      </p:sp>
      <p:sp>
        <p:nvSpPr>
          <p:cNvPr id="178" name="Hộp Văn bản 15">
            <a:extLst>
              <a:ext uri="{FF2B5EF4-FFF2-40B4-BE49-F238E27FC236}">
                <a16:creationId xmlns:a16="http://schemas.microsoft.com/office/drawing/2014/main" id="{BEDB9E0A-4C72-E8C8-61B2-567032104EC4}"/>
              </a:ext>
            </a:extLst>
          </p:cNvPr>
          <p:cNvSpPr txBox="1"/>
          <p:nvPr/>
        </p:nvSpPr>
        <p:spPr>
          <a:xfrm>
            <a:off x="1186398" y="5454955"/>
            <a:ext cx="10104053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tam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song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9" name="Hộp Văn bản 3">
            <a:extLst>
              <a:ext uri="{FF2B5EF4-FFF2-40B4-BE49-F238E27FC236}">
                <a16:creationId xmlns:a16="http://schemas.microsoft.com/office/drawing/2014/main" id="{466590B9-1688-A0FB-4ECD-415B1C4B7F09}"/>
              </a:ext>
            </a:extLst>
          </p:cNvPr>
          <p:cNvSpPr txBox="1"/>
          <p:nvPr/>
        </p:nvSpPr>
        <p:spPr>
          <a:xfrm>
            <a:off x="1159571" y="3490433"/>
            <a:ext cx="7042970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trung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tam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giác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song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song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bằng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nửa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đó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483F064-BA45-B9F3-55E7-4969CBB2E897}"/>
              </a:ext>
            </a:extLst>
          </p:cNvPr>
          <p:cNvGrpSpPr/>
          <p:nvPr/>
        </p:nvGrpSpPr>
        <p:grpSpPr>
          <a:xfrm>
            <a:off x="8403947" y="2879913"/>
            <a:ext cx="3138709" cy="2310898"/>
            <a:chOff x="9136612" y="1370109"/>
            <a:chExt cx="2499843" cy="2184130"/>
          </a:xfrm>
        </p:grpSpPr>
        <p:cxnSp>
          <p:nvCxnSpPr>
            <p:cNvPr id="181" name="Đường nối Thẳng 6">
              <a:extLst>
                <a:ext uri="{FF2B5EF4-FFF2-40B4-BE49-F238E27FC236}">
                  <a16:creationId xmlns:a16="http://schemas.microsoft.com/office/drawing/2014/main" id="{E70CDE65-BF1E-B464-6E02-CAC7728297A3}"/>
                </a:ext>
              </a:extLst>
            </p:cNvPr>
            <p:cNvCxnSpPr>
              <a:cxnSpLocks/>
              <a:stCxn id="182" idx="1"/>
              <a:endCxn id="182" idx="5"/>
            </p:cNvCxnSpPr>
            <p:nvPr/>
          </p:nvCxnSpPr>
          <p:spPr>
            <a:xfrm>
              <a:off x="9617432" y="2509262"/>
              <a:ext cx="994410" cy="0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am giác Cân 4">
              <a:extLst>
                <a:ext uri="{FF2B5EF4-FFF2-40B4-BE49-F238E27FC236}">
                  <a16:creationId xmlns:a16="http://schemas.microsoft.com/office/drawing/2014/main" id="{34DE453B-C0DE-FBDD-5D21-6475FA3BE424}"/>
                </a:ext>
              </a:extLst>
            </p:cNvPr>
            <p:cNvSpPr/>
            <p:nvPr/>
          </p:nvSpPr>
          <p:spPr>
            <a:xfrm>
              <a:off x="9386928" y="1728103"/>
              <a:ext cx="1988820" cy="1562318"/>
            </a:xfrm>
            <a:prstGeom prst="triangle">
              <a:avLst>
                <a:gd name="adj" fmla="val 2318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Hộp Văn bản 10">
              <a:extLst>
                <a:ext uri="{FF2B5EF4-FFF2-40B4-BE49-F238E27FC236}">
                  <a16:creationId xmlns:a16="http://schemas.microsoft.com/office/drawing/2014/main" id="{0663FD8E-2999-4A7A-6FA9-EFF47FFDD64A}"/>
                </a:ext>
              </a:extLst>
            </p:cNvPr>
            <p:cNvSpPr txBox="1"/>
            <p:nvPr/>
          </p:nvSpPr>
          <p:spPr>
            <a:xfrm>
              <a:off x="9706662" y="1370109"/>
              <a:ext cx="260707" cy="349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A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Hộp Văn bản 13">
              <a:extLst>
                <a:ext uri="{FF2B5EF4-FFF2-40B4-BE49-F238E27FC236}">
                  <a16:creationId xmlns:a16="http://schemas.microsoft.com/office/drawing/2014/main" id="{799508F7-030C-25E6-A291-3287A914D6F7}"/>
                </a:ext>
              </a:extLst>
            </p:cNvPr>
            <p:cNvSpPr txBox="1"/>
            <p:nvPr/>
          </p:nvSpPr>
          <p:spPr>
            <a:xfrm>
              <a:off x="9329694" y="2268359"/>
              <a:ext cx="281135" cy="349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D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Hộp Văn bản 14">
              <a:extLst>
                <a:ext uri="{FF2B5EF4-FFF2-40B4-BE49-F238E27FC236}">
                  <a16:creationId xmlns:a16="http://schemas.microsoft.com/office/drawing/2014/main" id="{2366B37A-4802-3258-A840-457C51E0BAA5}"/>
                </a:ext>
              </a:extLst>
            </p:cNvPr>
            <p:cNvSpPr txBox="1"/>
            <p:nvPr/>
          </p:nvSpPr>
          <p:spPr>
            <a:xfrm>
              <a:off x="10645273" y="2268359"/>
              <a:ext cx="249216" cy="349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E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Hộp Văn bản 15">
              <a:extLst>
                <a:ext uri="{FF2B5EF4-FFF2-40B4-BE49-F238E27FC236}">
                  <a16:creationId xmlns:a16="http://schemas.microsoft.com/office/drawing/2014/main" id="{F3B9474C-10C7-3B06-22C8-15C2CD5097CF}"/>
                </a:ext>
              </a:extLst>
            </p:cNvPr>
            <p:cNvSpPr txBox="1"/>
            <p:nvPr/>
          </p:nvSpPr>
          <p:spPr>
            <a:xfrm>
              <a:off x="9136612" y="3169958"/>
              <a:ext cx="256876" cy="349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B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Hộp Văn bản 16">
              <a:extLst>
                <a:ext uri="{FF2B5EF4-FFF2-40B4-BE49-F238E27FC236}">
                  <a16:creationId xmlns:a16="http://schemas.microsoft.com/office/drawing/2014/main" id="{534DC12C-8330-7010-0DC2-A4146F002C52}"/>
                </a:ext>
              </a:extLst>
            </p:cNvPr>
            <p:cNvSpPr txBox="1"/>
            <p:nvPr/>
          </p:nvSpPr>
          <p:spPr>
            <a:xfrm>
              <a:off x="11375748" y="3205167"/>
              <a:ext cx="260707" cy="349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abin" panose="00000500000000000000" pitchFamily="2" charset="0"/>
                  <a:ea typeface="+mn-ea"/>
                  <a:cs typeface="+mn-cs"/>
                </a:rPr>
                <a:t>C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88" name="Đường nối Thẳng 18">
              <a:extLst>
                <a:ext uri="{FF2B5EF4-FFF2-40B4-BE49-F238E27FC236}">
                  <a16:creationId xmlns:a16="http://schemas.microsoft.com/office/drawing/2014/main" id="{19C6AF27-E936-B9B0-05B4-D13FD3DF5774}"/>
                </a:ext>
              </a:extLst>
            </p:cNvPr>
            <p:cNvCxnSpPr>
              <a:cxnSpLocks/>
            </p:cNvCxnSpPr>
            <p:nvPr/>
          </p:nvCxnSpPr>
          <p:spPr>
            <a:xfrm>
              <a:off x="9697974" y="2113519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Đường nối Thẳng 21">
              <a:extLst>
                <a:ext uri="{FF2B5EF4-FFF2-40B4-BE49-F238E27FC236}">
                  <a16:creationId xmlns:a16="http://schemas.microsoft.com/office/drawing/2014/main" id="{E20F205F-382E-4C61-5E6A-13EA9DAE4BD4}"/>
                </a:ext>
              </a:extLst>
            </p:cNvPr>
            <p:cNvCxnSpPr>
              <a:cxnSpLocks/>
            </p:cNvCxnSpPr>
            <p:nvPr/>
          </p:nvCxnSpPr>
          <p:spPr>
            <a:xfrm>
              <a:off x="9491611" y="2824652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Đường nối Thẳng 22">
              <a:extLst>
                <a:ext uri="{FF2B5EF4-FFF2-40B4-BE49-F238E27FC236}">
                  <a16:creationId xmlns:a16="http://schemas.microsoft.com/office/drawing/2014/main" id="{1A410319-4C0A-7504-A008-5F73447743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1793" y="2082308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Đường nối Thẳng 23">
              <a:extLst>
                <a:ext uri="{FF2B5EF4-FFF2-40B4-BE49-F238E27FC236}">
                  <a16:creationId xmlns:a16="http://schemas.microsoft.com/office/drawing/2014/main" id="{43ABD728-E182-04F0-763C-9ED2A0737B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9756" y="2097913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Đường nối Thẳng 24">
              <a:extLst>
                <a:ext uri="{FF2B5EF4-FFF2-40B4-BE49-F238E27FC236}">
                  <a16:creationId xmlns:a16="http://schemas.microsoft.com/office/drawing/2014/main" id="{801B18B6-11DD-267A-541B-C83897EFE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2311" y="2820604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Đường nối Thẳng 25">
              <a:extLst>
                <a:ext uri="{FF2B5EF4-FFF2-40B4-BE49-F238E27FC236}">
                  <a16:creationId xmlns:a16="http://schemas.microsoft.com/office/drawing/2014/main" id="{44303CFE-441A-B241-A005-2643AA030B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20274" y="2836209"/>
              <a:ext cx="64715" cy="3121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7C5699D-BA45-E948-1570-37BAA5B751E9}"/>
              </a:ext>
            </a:extLst>
          </p:cNvPr>
          <p:cNvSpPr/>
          <p:nvPr/>
        </p:nvSpPr>
        <p:spPr>
          <a:xfrm>
            <a:off x="975493" y="2922970"/>
            <a:ext cx="1310508" cy="494816"/>
          </a:xfrm>
          <a:prstGeom prst="rect">
            <a:avLst/>
          </a:prstGeom>
          <a:solidFill>
            <a:srgbClr val="00B050">
              <a:alpha val="9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Hộp Văn bản 7">
            <a:extLst>
              <a:ext uri="{FF2B5EF4-FFF2-40B4-BE49-F238E27FC236}">
                <a16:creationId xmlns:a16="http://schemas.microsoft.com/office/drawing/2014/main" id="{5821F544-186D-FC29-FD66-7B1E345CD3D5}"/>
              </a:ext>
            </a:extLst>
          </p:cNvPr>
          <p:cNvSpPr txBox="1"/>
          <p:nvPr/>
        </p:nvSpPr>
        <p:spPr>
          <a:xfrm>
            <a:off x="996533" y="2983023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ĐỊNH LÍ  1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F6E0124-4453-B2E1-C847-CC44FF9838EE}"/>
              </a:ext>
            </a:extLst>
          </p:cNvPr>
          <p:cNvSpPr/>
          <p:nvPr/>
        </p:nvSpPr>
        <p:spPr>
          <a:xfrm>
            <a:off x="996533" y="4901536"/>
            <a:ext cx="1102587" cy="494816"/>
          </a:xfrm>
          <a:prstGeom prst="rect">
            <a:avLst/>
          </a:prstGeom>
          <a:solidFill>
            <a:srgbClr val="FFFF00">
              <a:alpha val="9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Hộp Văn bản 7">
            <a:extLst>
              <a:ext uri="{FF2B5EF4-FFF2-40B4-BE49-F238E27FC236}">
                <a16:creationId xmlns:a16="http://schemas.microsoft.com/office/drawing/2014/main" id="{A50B805C-471E-597B-D950-D728DB183FB4}"/>
              </a:ext>
            </a:extLst>
          </p:cNvPr>
          <p:cNvSpPr txBox="1"/>
          <p:nvPr/>
        </p:nvSpPr>
        <p:spPr>
          <a:xfrm>
            <a:off x="1053416" y="4958575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4C8A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CHÚ  Ý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334C8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B77CEAD-E7B6-3A6F-24C9-35CB43F21052}"/>
              </a:ext>
            </a:extLst>
          </p:cNvPr>
          <p:cNvSpPr/>
          <p:nvPr/>
        </p:nvSpPr>
        <p:spPr>
          <a:xfrm>
            <a:off x="975493" y="1523567"/>
            <a:ext cx="1659831" cy="494816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Hộp Văn bản 7">
            <a:extLst>
              <a:ext uri="{FF2B5EF4-FFF2-40B4-BE49-F238E27FC236}">
                <a16:creationId xmlns:a16="http://schemas.microsoft.com/office/drawing/2014/main" id="{96F3C558-6A95-86B8-BA6B-70BEE87B5C0B}"/>
              </a:ext>
            </a:extLst>
          </p:cNvPr>
          <p:cNvSpPr txBox="1"/>
          <p:nvPr/>
        </p:nvSpPr>
        <p:spPr>
          <a:xfrm>
            <a:off x="996534" y="1570920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ĐỊNH NGHĨA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2" name="Hộp Văn bản 8">
            <a:extLst>
              <a:ext uri="{FF2B5EF4-FFF2-40B4-BE49-F238E27FC236}">
                <a16:creationId xmlns:a16="http://schemas.microsoft.com/office/drawing/2014/main" id="{77862565-438C-2CB8-78ED-9AD241A139A0}"/>
              </a:ext>
            </a:extLst>
          </p:cNvPr>
          <p:cNvSpPr txBox="1"/>
          <p:nvPr/>
        </p:nvSpPr>
        <p:spPr>
          <a:xfrm>
            <a:off x="1159571" y="2062738"/>
            <a:ext cx="10807135" cy="544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Cabin" panose="00000500000000000000" pitchFamily="2" charset="0"/>
                <a:ea typeface="+mn-ea"/>
                <a:cs typeface="+mn-cs"/>
              </a:rPr>
              <a:t>Đường trung bình của tam giác là đoạn thẳng nối trung điểm của hai cạnh của tam giác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6" name="Freeform 4">
            <a:extLst>
              <a:ext uri="{FF2B5EF4-FFF2-40B4-BE49-F238E27FC236}">
                <a16:creationId xmlns:a16="http://schemas.microsoft.com/office/drawing/2014/main" id="{0B09F7EB-784F-9790-5C06-9A8B425BF754}"/>
              </a:ext>
            </a:extLst>
          </p:cNvPr>
          <p:cNvSpPr/>
          <p:nvPr/>
        </p:nvSpPr>
        <p:spPr>
          <a:xfrm rot="10800000" flipV="1">
            <a:off x="9973302" y="-99712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4280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C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9512683" y="0"/>
            <a:ext cx="2679317" cy="2679317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4018976" y="0"/>
                </a:moveTo>
                <a:lnTo>
                  <a:pt x="0" y="0"/>
                </a:lnTo>
                <a:lnTo>
                  <a:pt x="0" y="4018976"/>
                </a:lnTo>
                <a:lnTo>
                  <a:pt x="4018976" y="4018976"/>
                </a:lnTo>
                <a:lnTo>
                  <a:pt x="401897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2679317" cy="2679317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0"/>
                </a:moveTo>
                <a:lnTo>
                  <a:pt x="4018976" y="0"/>
                </a:lnTo>
                <a:lnTo>
                  <a:pt x="4018976" y="4018976"/>
                </a:lnTo>
                <a:lnTo>
                  <a:pt x="0" y="4018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8024" y="1082669"/>
            <a:ext cx="3856285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47305-1D65-F0AB-AF7E-3188C94059D5}"/>
              </a:ext>
            </a:extLst>
          </p:cNvPr>
          <p:cNvSpPr txBox="1"/>
          <p:nvPr/>
        </p:nvSpPr>
        <p:spPr>
          <a:xfrm>
            <a:off x="5089146" y="149859"/>
            <a:ext cx="259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#9Slide03 Neutra" panose="02040603050506020204" pitchFamily="18" charset="0"/>
              </a:rPr>
              <a:t>MỞ ĐẦU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57440C-0C5D-4245-971E-EDCD493CBC53}"/>
              </a:ext>
            </a:extLst>
          </p:cNvPr>
          <p:cNvSpPr/>
          <p:nvPr/>
        </p:nvSpPr>
        <p:spPr>
          <a:xfrm>
            <a:off x="673815" y="3002478"/>
            <a:ext cx="5855855" cy="3223491"/>
          </a:xfrm>
          <a:prstGeom prst="rect">
            <a:avLst/>
          </a:prstGeom>
          <a:solidFill>
            <a:srgbClr val="7DA0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9B6DA6-55AE-23E2-87BC-FAA33D6C47B9}"/>
              </a:ext>
            </a:extLst>
          </p:cNvPr>
          <p:cNvSpPr/>
          <p:nvPr/>
        </p:nvSpPr>
        <p:spPr>
          <a:xfrm>
            <a:off x="895463" y="3379665"/>
            <a:ext cx="5624971" cy="2837068"/>
          </a:xfrm>
          <a:custGeom>
            <a:avLst/>
            <a:gdLst>
              <a:gd name="connsiteX0" fmla="*/ 5624971 w 5624971"/>
              <a:gd name="connsiteY0" fmla="*/ 287831 h 2837068"/>
              <a:gd name="connsiteX1" fmla="*/ 4645916 w 5624971"/>
              <a:gd name="connsiteY1" fmla="*/ 1504 h 2837068"/>
              <a:gd name="connsiteX2" fmla="*/ 3666861 w 5624971"/>
              <a:gd name="connsiteY2" fmla="*/ 167759 h 2837068"/>
              <a:gd name="connsiteX3" fmla="*/ 2540025 w 5624971"/>
              <a:gd name="connsiteY3" fmla="*/ 370959 h 2837068"/>
              <a:gd name="connsiteX4" fmla="*/ 1717989 w 5624971"/>
              <a:gd name="connsiteY4" fmla="*/ 777359 h 2837068"/>
              <a:gd name="connsiteX5" fmla="*/ 563443 w 5624971"/>
              <a:gd name="connsiteY5" fmla="*/ 1322304 h 2837068"/>
              <a:gd name="connsiteX6" fmla="*/ 25 w 5624971"/>
              <a:gd name="connsiteY6" fmla="*/ 2227468 h 2837068"/>
              <a:gd name="connsiteX7" fmla="*/ 581916 w 5624971"/>
              <a:gd name="connsiteY7" fmla="*/ 2744704 h 2837068"/>
              <a:gd name="connsiteX8" fmla="*/ 2272171 w 5624971"/>
              <a:gd name="connsiteY8" fmla="*/ 2661577 h 2837068"/>
              <a:gd name="connsiteX9" fmla="*/ 3112680 w 5624971"/>
              <a:gd name="connsiteY9" fmla="*/ 2837068 h 28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4971" h="2837068">
                <a:moveTo>
                  <a:pt x="5624971" y="287831"/>
                </a:moveTo>
                <a:cubicBezTo>
                  <a:pt x="5298619" y="154673"/>
                  <a:pt x="4972268" y="21516"/>
                  <a:pt x="4645916" y="1504"/>
                </a:cubicBezTo>
                <a:cubicBezTo>
                  <a:pt x="4319564" y="-18508"/>
                  <a:pt x="3666861" y="167759"/>
                  <a:pt x="3666861" y="167759"/>
                </a:cubicBezTo>
                <a:cubicBezTo>
                  <a:pt x="3315879" y="229335"/>
                  <a:pt x="2864837" y="269359"/>
                  <a:pt x="2540025" y="370959"/>
                </a:cubicBezTo>
                <a:cubicBezTo>
                  <a:pt x="2215213" y="472559"/>
                  <a:pt x="1717989" y="777359"/>
                  <a:pt x="1717989" y="777359"/>
                </a:cubicBezTo>
                <a:cubicBezTo>
                  <a:pt x="1388559" y="935916"/>
                  <a:pt x="849770" y="1080619"/>
                  <a:pt x="563443" y="1322304"/>
                </a:cubicBezTo>
                <a:cubicBezTo>
                  <a:pt x="277116" y="1563989"/>
                  <a:pt x="-3054" y="1990401"/>
                  <a:pt x="25" y="2227468"/>
                </a:cubicBezTo>
                <a:cubicBezTo>
                  <a:pt x="3104" y="2464535"/>
                  <a:pt x="203225" y="2672353"/>
                  <a:pt x="581916" y="2744704"/>
                </a:cubicBezTo>
                <a:cubicBezTo>
                  <a:pt x="960607" y="2817055"/>
                  <a:pt x="1850377" y="2646183"/>
                  <a:pt x="2272171" y="2661577"/>
                </a:cubicBezTo>
                <a:cubicBezTo>
                  <a:pt x="2693965" y="2676971"/>
                  <a:pt x="2903322" y="2757019"/>
                  <a:pt x="3112680" y="2837068"/>
                </a:cubicBezTo>
              </a:path>
            </a:pathLst>
          </a:custGeom>
          <a:noFill/>
          <a:ln w="15875">
            <a:solidFill>
              <a:srgbClr val="CDD7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lip nghệ thuật Di động đồ Họa Mạng máy tính để Bàn hình Ảnh Lake - hồ nước  png tải về - Miễn phí trong suốt Cây png Tải về.">
            <a:extLst>
              <a:ext uri="{FF2B5EF4-FFF2-40B4-BE49-F238E27FC236}">
                <a16:creationId xmlns:a16="http://schemas.microsoft.com/office/drawing/2014/main" id="{058D29CD-A962-9B72-0671-CFE6EE950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4167" l="7667" r="91111">
                        <a14:foregroundMark x1="7667" y1="46833" x2="7667" y2="46833"/>
                        <a14:foregroundMark x1="26889" y1="25333" x2="26889" y2="25333"/>
                        <a14:foregroundMark x1="28222" y1="25667" x2="28222" y2="25667"/>
                        <a14:foregroundMark x1="37444" y1="7667" x2="37444" y2="7667"/>
                        <a14:foregroundMark x1="39000" y1="2000" x2="39000" y2="2000"/>
                        <a14:foregroundMark x1="44778" y1="30000" x2="44778" y2="30000"/>
                        <a14:foregroundMark x1="29333" y1="23833" x2="29333" y2="23833"/>
                        <a14:foregroundMark x1="67778" y1="94167" x2="67778" y2="94167"/>
                        <a14:foregroundMark x1="91111" y1="84500" x2="91111" y2="84500"/>
                        <a14:foregroundMark x1="32444" y1="24667" x2="32444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3" r="6102"/>
          <a:stretch/>
        </p:blipFill>
        <p:spPr bwMode="auto">
          <a:xfrm flipH="1">
            <a:off x="2408743" y="3262049"/>
            <a:ext cx="3241142" cy="24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Đường nối Thẳng 8">
            <a:extLst>
              <a:ext uri="{FF2B5EF4-FFF2-40B4-BE49-F238E27FC236}">
                <a16:creationId xmlns:a16="http://schemas.microsoft.com/office/drawing/2014/main" id="{75089985-BA13-FAD0-E238-487EE86D9664}"/>
              </a:ext>
            </a:extLst>
          </p:cNvPr>
          <p:cNvCxnSpPr>
            <a:cxnSpLocks/>
          </p:cNvCxnSpPr>
          <p:nvPr/>
        </p:nvCxnSpPr>
        <p:spPr>
          <a:xfrm>
            <a:off x="2628192" y="4138091"/>
            <a:ext cx="1067355" cy="165132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ình Bầu dục 11">
            <a:extLst>
              <a:ext uri="{FF2B5EF4-FFF2-40B4-BE49-F238E27FC236}">
                <a16:creationId xmlns:a16="http://schemas.microsoft.com/office/drawing/2014/main" id="{A1C6757C-5262-4DBA-BF3C-A37EA21408E0}"/>
              </a:ext>
            </a:extLst>
          </p:cNvPr>
          <p:cNvSpPr/>
          <p:nvPr/>
        </p:nvSpPr>
        <p:spPr>
          <a:xfrm>
            <a:off x="3653584" y="5734041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2" name="Đường nối Thẳng 12">
            <a:extLst>
              <a:ext uri="{FF2B5EF4-FFF2-40B4-BE49-F238E27FC236}">
                <a16:creationId xmlns:a16="http://schemas.microsoft.com/office/drawing/2014/main" id="{CB4F9363-E694-E4D9-69B7-D45EF17084AB}"/>
              </a:ext>
            </a:extLst>
          </p:cNvPr>
          <p:cNvCxnSpPr>
            <a:cxnSpLocks/>
          </p:cNvCxnSpPr>
          <p:nvPr/>
        </p:nvCxnSpPr>
        <p:spPr>
          <a:xfrm>
            <a:off x="1962984" y="4963751"/>
            <a:ext cx="525334" cy="81275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15">
            <a:extLst>
              <a:ext uri="{FF2B5EF4-FFF2-40B4-BE49-F238E27FC236}">
                <a16:creationId xmlns:a16="http://schemas.microsoft.com/office/drawing/2014/main" id="{703A549C-45B3-F785-DC7A-1525224BB291}"/>
              </a:ext>
            </a:extLst>
          </p:cNvPr>
          <p:cNvCxnSpPr>
            <a:cxnSpLocks/>
          </p:cNvCxnSpPr>
          <p:nvPr/>
        </p:nvCxnSpPr>
        <p:spPr>
          <a:xfrm flipV="1">
            <a:off x="1298038" y="5776504"/>
            <a:ext cx="2358775" cy="1132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ình Bầu dục 18">
            <a:extLst>
              <a:ext uri="{FF2B5EF4-FFF2-40B4-BE49-F238E27FC236}">
                <a16:creationId xmlns:a16="http://schemas.microsoft.com/office/drawing/2014/main" id="{2C559ECF-5ADF-096D-D2D4-2E0B3E7FD294}"/>
              </a:ext>
            </a:extLst>
          </p:cNvPr>
          <p:cNvSpPr/>
          <p:nvPr/>
        </p:nvSpPr>
        <p:spPr>
          <a:xfrm>
            <a:off x="2438690" y="5734041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Đường nối Thẳng 20">
            <a:extLst>
              <a:ext uri="{FF2B5EF4-FFF2-40B4-BE49-F238E27FC236}">
                <a16:creationId xmlns:a16="http://schemas.microsoft.com/office/drawing/2014/main" id="{6AAF914F-B0D3-A44D-E65F-AB8E044AFFCC}"/>
              </a:ext>
            </a:extLst>
          </p:cNvPr>
          <p:cNvCxnSpPr>
            <a:cxnSpLocks/>
          </p:cNvCxnSpPr>
          <p:nvPr/>
        </p:nvCxnSpPr>
        <p:spPr>
          <a:xfrm flipV="1">
            <a:off x="1298038" y="4138089"/>
            <a:ext cx="1330153" cy="163841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4">
            <a:extLst>
              <a:ext uri="{FF2B5EF4-FFF2-40B4-BE49-F238E27FC236}">
                <a16:creationId xmlns:a16="http://schemas.microsoft.com/office/drawing/2014/main" id="{0684CA00-057F-6672-DB34-012311CF08BA}"/>
              </a:ext>
            </a:extLst>
          </p:cNvPr>
          <p:cNvSpPr/>
          <p:nvPr/>
        </p:nvSpPr>
        <p:spPr>
          <a:xfrm>
            <a:off x="1922911" y="4918373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19">
            <a:extLst>
              <a:ext uri="{FF2B5EF4-FFF2-40B4-BE49-F238E27FC236}">
                <a16:creationId xmlns:a16="http://schemas.microsoft.com/office/drawing/2014/main" id="{A1B0D650-CDC4-47F7-4F60-774684A05BC4}"/>
              </a:ext>
            </a:extLst>
          </p:cNvPr>
          <p:cNvSpPr/>
          <p:nvPr/>
        </p:nvSpPr>
        <p:spPr>
          <a:xfrm>
            <a:off x="1257854" y="5734040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ình Bầu dục 10">
            <a:extLst>
              <a:ext uri="{FF2B5EF4-FFF2-40B4-BE49-F238E27FC236}">
                <a16:creationId xmlns:a16="http://schemas.microsoft.com/office/drawing/2014/main" id="{E3C94353-C0E2-7B7D-9A81-628B80F3D35C}"/>
              </a:ext>
            </a:extLst>
          </p:cNvPr>
          <p:cNvSpPr/>
          <p:nvPr/>
        </p:nvSpPr>
        <p:spPr>
          <a:xfrm>
            <a:off x="2589458" y="4095628"/>
            <a:ext cx="77468" cy="849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301F641-6511-A55B-F77E-D1EA2661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2" y="3002478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C53B943-58DB-38B9-ABC4-861E3512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6" y="3266585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8971D1DC-7804-530B-AB4F-13A59DAC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96" y="3408564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D923C492-60E3-B644-42DC-7C501A34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9" y="3600719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B8F94F6-32FC-8329-16EC-46AFB0B6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99" y="3684450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CE6511CF-D2AA-D4D2-1B06-EDFB16D0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4" y="3878676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CEA9FC0D-69C1-4D1B-DAA6-7860BDE3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2" y="403593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63D00F8C-FF2B-ECB8-5821-B2534CB7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9" y="3893953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80FABE2-ABF7-E1AE-747E-1600F6D3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4" y="4206809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C64EAC0D-9FAF-DC3F-021F-DD9E7B5B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2" y="437311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E97263AF-AD63-8421-5F9A-8F0563A0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6" y="4956463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8228B650-FAA8-A376-1EFA-CD6A3A50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35">
            <a:off x="1530009" y="3027009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CC86E2B-65C4-9AD2-E1E0-7D74D314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76" y="4570278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9E9C79C-C002-ED71-366A-690A0091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06" y="4712257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FA7A1AF-D522-502B-9792-FE01504F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79" y="490441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31B4CCC9-EF04-5D00-CA72-75172D54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32" y="5339625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0E0DE79-73E5-FDB5-6631-2621FC31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49" y="5197646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463EE37-F3D7-40E7-0687-2D502A46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74" y="551050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3978C095-63BB-CF79-B248-9E176636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92" y="5676805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BB7585E-CD0A-C1F0-4660-C1C2C93F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85" y="5311648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87E808DC-F70E-936C-EEA5-C2EDBB759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15" y="5510501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4DB198B-F741-211D-3A3F-44532235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65" y="5583531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515F2EC7-AE88-9600-7CAD-E6FB067F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66" y="5694103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F79168C5-75EC-4408-6E82-49343A49B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097932" y="4786472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EC3F403B-32C7-758B-438E-134EBA04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246406" y="4814713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0C0DF16C-3DDB-5A81-E1FF-16C03B151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293667" y="4648687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3B8461D2-8F6C-141B-266D-100A1FB3B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386238" y="4491974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0DF22EAC-0703-FAE5-FD4E-31C7BA3D7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506147" y="4500246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AE9269C0-92EC-12A7-72DC-7C408D8D1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506147" y="4573504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368D9D5D-91D8-B8D4-5B1C-04128650F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393676" y="3307773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80D7683A-F498-A688-FBB3-BBAC6263C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4802879" y="5358236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924F03D3-19E5-BB93-660A-E767D6877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089146" y="5220451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C595D355-AF65-CF12-A746-163A1F1B3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181717" y="5063738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6764D588-7C8B-CD3A-7EF2-975D2DC0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326497" y="4840451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AC293B3B-9D49-58B5-4C98-C4FEFA1EC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4885503" y="5551990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6F0A0A64-20F9-4449-939D-4EA3AC2FE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171770" y="5414205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9579271B-E9A9-E4B3-2BB5-3A867CC8B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264341" y="5257492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216C1D3F-191D-A744-6314-CAFC618C0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409121" y="5034205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8914FB6F-E107-0993-680D-A87C16CA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9" y="4234732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919951E6-5D93-C253-95BC-B7BD51D8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7" y="4401035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1AAA325E-432C-FE20-CF9F-09846586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49" y="2914127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4C027DF2-1B73-4BD5-822B-BD648B57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67" y="3080430"/>
            <a:ext cx="831032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D884EEF1-16FF-9425-25C5-F336E898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48" y="3680099"/>
            <a:ext cx="70274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BB763872-AB8B-BC96-C544-4E8713C3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66" y="3846402"/>
            <a:ext cx="72497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F101F9F7-21A7-E89D-7A96-B89F2383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20" y="3346844"/>
            <a:ext cx="70274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6DC3417-5E86-E51D-5177-87CDDA77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38" y="3513147"/>
            <a:ext cx="72497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6AACB808-7588-2C05-2099-119C2CC3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75" y="3540772"/>
            <a:ext cx="70274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3B245B54-5E96-FB9C-42D6-5C9C0826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93" y="3707075"/>
            <a:ext cx="72497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7248A7E2-4555-764C-68CA-765CED64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0395" y="3782273"/>
            <a:ext cx="70274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ình ảnh Một Cái Cây PNG, Vector, PSD, và biểu tượng để tải về miễn phí |  pngtree">
            <a:extLst>
              <a:ext uri="{FF2B5EF4-FFF2-40B4-BE49-F238E27FC236}">
                <a16:creationId xmlns:a16="http://schemas.microsoft.com/office/drawing/2014/main" id="{2B61009F-98D5-29E5-F082-E0CC7FDE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67" r="97500">
                        <a14:foregroundMark x1="6111" y1="32500" x2="6111" y2="32500"/>
                        <a14:foregroundMark x1="93333" y1="40833" x2="93333" y2="40833"/>
                        <a14:foregroundMark x1="97500" y1="46667" x2="97500" y2="46667"/>
                        <a14:foregroundMark x1="4167" y1="37778" x2="4167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71" y="3948576"/>
            <a:ext cx="724977" cy="6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109B130F-5F82-6A27-9041-261ADD5A5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995411" y="3114321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DE0BBB56-2A2A-77E6-69BB-FAE9587E6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237681" y="3085979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58352CD0-972A-36D3-D63F-511BB732C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6222815" y="3084788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FC442AB6-A70A-C488-099C-FAC7861A3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801479" y="3021322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163EA5E2-05E9-C0F6-E4E7-FF6BF524B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043749" y="2992980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584180F2-61A4-DA73-E3A7-EF48C9F9B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6028883" y="2991789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0258ED67-48DB-1BE2-1313-FECDB0DB4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487553" y="2975246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D9746992-3D85-F07B-9915-6CEA0870B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4729823" y="2946904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ADBF5664-0A19-D245-377D-5A0F5FD63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5714957" y="2945713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9856ED28-A31A-10C7-DE86-CE7A26E52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448020" y="3408563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5E9922D7-7D59-A406-D7C0-354AD47A3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604008" y="3416835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Hình ảnh Một Cái Cây Với Biểu Tượng Vương Miện Xanh PNG , Màu Xanh, Cây, Tự  Nhiên PNG và Vector với nền trong suốt để tải xuống miễn phí">
            <a:extLst>
              <a:ext uri="{FF2B5EF4-FFF2-40B4-BE49-F238E27FC236}">
                <a16:creationId xmlns:a16="http://schemas.microsoft.com/office/drawing/2014/main" id="{24384481-51E0-E472-E4D3-B93C68B25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1650" r="19979" b="22088"/>
          <a:stretch/>
        </p:blipFill>
        <p:spPr bwMode="auto">
          <a:xfrm>
            <a:off x="2696096" y="3240461"/>
            <a:ext cx="288306" cy="2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8440A66-5EAC-5029-6687-C5330540FE1E}"/>
              </a:ext>
            </a:extLst>
          </p:cNvPr>
          <p:cNvSpPr txBox="1"/>
          <p:nvPr/>
        </p:nvSpPr>
        <p:spPr>
          <a:xfrm>
            <a:off x="1006843" y="567498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0AD7A84-E73A-CAEE-A043-9061B1784B81}"/>
              </a:ext>
            </a:extLst>
          </p:cNvPr>
          <p:cNvSpPr txBox="1"/>
          <p:nvPr/>
        </p:nvSpPr>
        <p:spPr>
          <a:xfrm>
            <a:off x="1606151" y="472294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B79668-D1D9-1D76-2E56-FDAE2DBFEC7C}"/>
              </a:ext>
            </a:extLst>
          </p:cNvPr>
          <p:cNvSpPr txBox="1"/>
          <p:nvPr/>
        </p:nvSpPr>
        <p:spPr>
          <a:xfrm>
            <a:off x="2416230" y="37539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7F384D-94A4-DD26-C508-C0F122105038}"/>
              </a:ext>
            </a:extLst>
          </p:cNvPr>
          <p:cNvSpPr txBox="1"/>
          <p:nvPr/>
        </p:nvSpPr>
        <p:spPr>
          <a:xfrm>
            <a:off x="2352020" y="581122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E1A6C1D-A76B-EADF-CA78-E3B6CA845A15}"/>
              </a:ext>
            </a:extLst>
          </p:cNvPr>
          <p:cNvSpPr txBox="1"/>
          <p:nvPr/>
        </p:nvSpPr>
        <p:spPr>
          <a:xfrm>
            <a:off x="3543096" y="578136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C</a:t>
            </a:r>
          </a:p>
        </p:txBody>
      </p:sp>
      <p:pic>
        <p:nvPicPr>
          <p:cNvPr id="96" name="Picture 8" descr="A big tree stump Royalty Free Vector Image - VectorStock">
            <a:extLst>
              <a:ext uri="{FF2B5EF4-FFF2-40B4-BE49-F238E27FC236}">
                <a16:creationId xmlns:a16="http://schemas.microsoft.com/office/drawing/2014/main" id="{3F767639-F77C-398C-F411-C5B3DFE5E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82" b="89796" l="2300" r="98300">
                        <a14:foregroundMark x1="16100" y1="71429" x2="16100" y2="71429"/>
                        <a14:foregroundMark x1="8600" y1="69770" x2="8600" y2="69770"/>
                        <a14:foregroundMark x1="2300" y1="71939" x2="2300" y2="71939"/>
                        <a14:foregroundMark x1="51400" y1="11480" x2="51400" y2="11480"/>
                        <a14:foregroundMark x1="43400" y1="4082" x2="43400" y2="4082"/>
                        <a14:foregroundMark x1="92900" y1="70281" x2="92900" y2="70281"/>
                        <a14:foregroundMark x1="98300" y1="76148" x2="98300" y2="7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68" y="3690093"/>
            <a:ext cx="205207" cy="1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A big tree stump Royalty Free Vector Image - VectorStock">
            <a:extLst>
              <a:ext uri="{FF2B5EF4-FFF2-40B4-BE49-F238E27FC236}">
                <a16:creationId xmlns:a16="http://schemas.microsoft.com/office/drawing/2014/main" id="{F45A4055-79A3-12E3-813F-CA7CB879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82" b="89796" l="2300" r="98300">
                        <a14:foregroundMark x1="16100" y1="71429" x2="16100" y2="71429"/>
                        <a14:foregroundMark x1="8600" y1="69770" x2="8600" y2="69770"/>
                        <a14:foregroundMark x1="2300" y1="71939" x2="2300" y2="71939"/>
                        <a14:foregroundMark x1="51400" y1="11480" x2="51400" y2="11480"/>
                        <a14:foregroundMark x1="43400" y1="4082" x2="43400" y2="4082"/>
                        <a14:foregroundMark x1="92900" y1="70281" x2="92900" y2="70281"/>
                        <a14:foregroundMark x1="98300" y1="76148" x2="98300" y2="7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19" y="5565701"/>
            <a:ext cx="143941" cy="1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C0698CBC-5F57-E1B4-3F08-53D4DF5F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95" y="3707075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97BBDFAE-72FF-D32B-849E-69C3E391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41" y="3663147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08285A85-E78C-20A7-AC90-F6675303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60" y="3707332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62ADF0B8-45E8-DE99-A2A9-D4399F04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72" y="3607685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74A056AD-A929-9C39-3AD7-DCB10331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6" y="5519910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0D369949-78FD-74C7-4B47-4409744A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67" y="5461926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931EDB8E-6D4C-CE7D-C247-55A27147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2" y="4499671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C9DFE0BB-8DEB-5507-ABFE-AB4BDE1A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6" y="4432816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11C89898-C25E-AA60-6096-491AF44C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52" y="3423295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F8E1BD08-4464-6664-6A87-F63A9FF6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84" y="3335013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" descr="Bụi cây Gỗ, Cỏ Cây Vườn - cây png tải về - Miễn phí trong suốt Xanh png Tải  về.">
            <a:extLst>
              <a:ext uri="{FF2B5EF4-FFF2-40B4-BE49-F238E27FC236}">
                <a16:creationId xmlns:a16="http://schemas.microsoft.com/office/drawing/2014/main" id="{4760DCF5-A0B1-6B7F-883A-18A93348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75" y="3279699"/>
            <a:ext cx="287803" cy="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Hộp Văn bản 4">
            <a:extLst>
              <a:ext uri="{FF2B5EF4-FFF2-40B4-BE49-F238E27FC236}">
                <a16:creationId xmlns:a16="http://schemas.microsoft.com/office/drawing/2014/main" id="{EED4BD6D-3E74-E6C1-F6DE-5985DCA1D937}"/>
              </a:ext>
            </a:extLst>
          </p:cNvPr>
          <p:cNvSpPr txBox="1"/>
          <p:nvPr/>
        </p:nvSpPr>
        <p:spPr>
          <a:xfrm>
            <a:off x="534300" y="2369988"/>
            <a:ext cx="623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Cho B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C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điểm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cách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nhau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bởi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Cabin" panose="00000500000000000000" pitchFamily="2" charset="0"/>
              </a:rPr>
              <a:t>vẽ</a:t>
            </a: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10" name="Hộp Văn bản 6">
            <a:extLst>
              <a:ext uri="{FF2B5EF4-FFF2-40B4-BE49-F238E27FC236}">
                <a16:creationId xmlns:a16="http://schemas.microsoft.com/office/drawing/2014/main" id="{7D3A7BA4-2189-8DD0-B0A3-5E43B8CA719B}"/>
              </a:ext>
            </a:extLst>
          </p:cNvPr>
          <p:cNvSpPr txBox="1"/>
          <p:nvPr/>
        </p:nvSpPr>
        <p:spPr>
          <a:xfrm>
            <a:off x="6893197" y="3428017"/>
            <a:ext cx="5003527" cy="2228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Với D, E lần lượt là trung điểm của AB và AC. 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#9Slide03 Cabin" panose="00000500000000000000" pitchFamily="2" charset="0"/>
              </a:rPr>
              <a:t>Biết DE = 500 m. 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FF00"/>
                </a:solidFill>
                <a:latin typeface="#9Slide03 Cabin" panose="00000500000000000000" pitchFamily="2" charset="0"/>
              </a:rPr>
              <a:t>Không cần đo trực tiếp, ta có thể tính khoảng cách giữa hai điểm B và C không?</a:t>
            </a:r>
            <a:endParaRPr lang="vi-V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6" grpId="0" animBg="1"/>
      <p:bldP spid="17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91" grpId="0"/>
      <p:bldP spid="92" grpId="0"/>
      <p:bldP spid="93" grpId="0"/>
      <p:bldP spid="94" grpId="0"/>
      <p:bldP spid="95" grpId="0"/>
      <p:bldP spid="109" grpId="0"/>
      <p:bldP spid="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C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0"/>
            <a:ext cx="2679317" cy="2679317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0"/>
                </a:moveTo>
                <a:lnTo>
                  <a:pt x="4018976" y="0"/>
                </a:lnTo>
                <a:lnTo>
                  <a:pt x="4018976" y="4018976"/>
                </a:lnTo>
                <a:lnTo>
                  <a:pt x="0" y="4018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47305-1D65-F0AB-AF7E-3188C94059D5}"/>
              </a:ext>
            </a:extLst>
          </p:cNvPr>
          <p:cNvSpPr txBox="1"/>
          <p:nvPr/>
        </p:nvSpPr>
        <p:spPr>
          <a:xfrm>
            <a:off x="3985022" y="2397423"/>
            <a:ext cx="3938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Hẹn gặp lại</a:t>
            </a:r>
          </a:p>
        </p:txBody>
      </p:sp>
      <p:sp>
        <p:nvSpPr>
          <p:cNvPr id="216" name="Freeform 4">
            <a:extLst>
              <a:ext uri="{FF2B5EF4-FFF2-40B4-BE49-F238E27FC236}">
                <a16:creationId xmlns:a16="http://schemas.microsoft.com/office/drawing/2014/main" id="{0B09F7EB-784F-9790-5C06-9A8B425BF754}"/>
              </a:ext>
            </a:extLst>
          </p:cNvPr>
          <p:cNvSpPr/>
          <p:nvPr/>
        </p:nvSpPr>
        <p:spPr>
          <a:xfrm rot="10800000" flipV="1">
            <a:off x="9973302" y="-99712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785DF-1B08-18A7-DAED-D956E4319DF1}"/>
              </a:ext>
            </a:extLst>
          </p:cNvPr>
          <p:cNvSpPr txBox="1"/>
          <p:nvPr/>
        </p:nvSpPr>
        <p:spPr>
          <a:xfrm>
            <a:off x="2036918" y="3629581"/>
            <a:ext cx="842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Các con trong các bài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212869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12D2E46-4620-5B6C-1E11-20F63E0318DC}"/>
              </a:ext>
            </a:extLst>
          </p:cNvPr>
          <p:cNvSpPr/>
          <p:nvPr/>
        </p:nvSpPr>
        <p:spPr>
          <a:xfrm>
            <a:off x="937392" y="1580913"/>
            <a:ext cx="1659831" cy="494816"/>
          </a:xfrm>
          <a:prstGeom prst="rect">
            <a:avLst/>
          </a:prstGeom>
          <a:solidFill>
            <a:srgbClr val="00B050">
              <a:alpha val="5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2B72DF9-C90C-8974-159F-10A67F577081}"/>
              </a:ext>
            </a:extLst>
          </p:cNvPr>
          <p:cNvSpPr txBox="1"/>
          <p:nvPr/>
        </p:nvSpPr>
        <p:spPr>
          <a:xfrm>
            <a:off x="8138325" y="5736373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#9Slide03 Cabin" panose="00000500000000000000" pitchFamily="2" charset="0"/>
              </a:rPr>
              <a:t>Thước chữ A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#9Slide03 Cabin" panose="00000500000000000000" pitchFamily="2" charset="0"/>
              </a:rPr>
              <a:t>dùng để đo đạc trên mặt đất</a:t>
            </a:r>
            <a:endParaRPr lang="vi-VN" sz="2000" dirty="0">
              <a:solidFill>
                <a:schemeClr val="tx2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C73758A-308B-9BD7-F8AF-CFED8E91F036}"/>
              </a:ext>
            </a:extLst>
          </p:cNvPr>
          <p:cNvSpPr txBox="1"/>
          <p:nvPr/>
        </p:nvSpPr>
        <p:spPr>
          <a:xfrm>
            <a:off x="1295023" y="4432568"/>
            <a:ext cx="6847428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Thanh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ngang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đặt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ở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điểm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hai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thanh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bên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chính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hình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ảnh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đường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bình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solidFill>
                  <a:schemeClr val="tx2"/>
                </a:solidFill>
                <a:latin typeface="#9Slide03 Cabin" panose="00000500000000000000" pitchFamily="2" charset="0"/>
              </a:rPr>
              <a:t>giác</a:t>
            </a:r>
            <a:r>
              <a:rPr lang="en-US" sz="2200" dirty="0">
                <a:solidFill>
                  <a:schemeClr val="tx2"/>
                </a:solidFill>
                <a:latin typeface="#9Slide03 Cabin" panose="00000500000000000000" pitchFamily="2" charset="0"/>
              </a:rPr>
              <a:t>.</a:t>
            </a:r>
            <a:endParaRPr lang="vi-VN" sz="2200" dirty="0">
              <a:solidFill>
                <a:schemeClr val="tx2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E1AB28-EF02-683D-4B7A-9884D9583916}"/>
              </a:ext>
            </a:extLst>
          </p:cNvPr>
          <p:cNvSpPr txBox="1"/>
          <p:nvPr/>
        </p:nvSpPr>
        <p:spPr>
          <a:xfrm>
            <a:off x="958433" y="1628266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ĐỊNH NGHĨA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DF04AE5-46C0-F6E7-0B6E-F8DAF3D9A4D2}"/>
              </a:ext>
            </a:extLst>
          </p:cNvPr>
          <p:cNvSpPr txBox="1"/>
          <p:nvPr/>
        </p:nvSpPr>
        <p:spPr>
          <a:xfrm>
            <a:off x="1061592" y="2206213"/>
            <a:ext cx="10807135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#9Slide03 Cabin" panose="00000500000000000000" pitchFamily="2" charset="0"/>
              </a:rPr>
              <a:t>Đường trung bình của tam giác là đoạn thẳng nối trung điểm của hai cạnh của tam giác</a:t>
            </a:r>
            <a:endParaRPr lang="vi-VN" sz="2300" dirty="0">
              <a:solidFill>
                <a:srgbClr val="0070C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880CB9-154D-8C74-6208-F3746A74AA48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B98DA9C-ED23-4659-F9AB-C3520532BE33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1D40441A-37A4-54D6-4322-A1BB8B668AEC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80B3060A-B1D4-53E9-CAF6-65A6F707E4F1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TextBox 19">
                <a:extLst>
                  <a:ext uri="{FF2B5EF4-FFF2-40B4-BE49-F238E27FC236}">
                    <a16:creationId xmlns:a16="http://schemas.microsoft.com/office/drawing/2014/main" id="{C9130BCB-A22F-0BE2-330E-79381A7CD81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19" name="TextBox 51">
              <a:extLst>
                <a:ext uri="{FF2B5EF4-FFF2-40B4-BE49-F238E27FC236}">
                  <a16:creationId xmlns:a16="http://schemas.microsoft.com/office/drawing/2014/main" id="{DFBF6693-D147-66CC-E16F-B74565F0F235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88"/>
                </a:lnSpc>
              </a:pPr>
              <a:r>
                <a:rPr lang="en-US" sz="3200" spc="-209" dirty="0">
                  <a:solidFill>
                    <a:srgbClr val="FFFFFF"/>
                  </a:solidFill>
                  <a:latin typeface="#9Slide03 Neutra" panose="02040603050506020204" pitchFamily="18" charset="0"/>
                </a:rPr>
                <a:t>1</a:t>
              </a:r>
            </a:p>
          </p:txBody>
        </p:sp>
      </p:grpSp>
      <p:sp>
        <p:nvSpPr>
          <p:cNvPr id="21" name="Freeform 4">
            <a:extLst>
              <a:ext uri="{FF2B5EF4-FFF2-40B4-BE49-F238E27FC236}">
                <a16:creationId xmlns:a16="http://schemas.microsoft.com/office/drawing/2014/main" id="{85A8D3E9-BFE8-B478-C171-DA2F06A09834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4936AADF-BE1B-74DB-DD91-91ECDAA9847C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F8E473-B4BD-4174-5886-9F34CB117345}"/>
              </a:ext>
            </a:extLst>
          </p:cNvPr>
          <p:cNvSpPr txBox="1"/>
          <p:nvPr/>
        </p:nvSpPr>
        <p:spPr>
          <a:xfrm>
            <a:off x="937392" y="203731"/>
            <a:ext cx="57935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#9Slide03 SFU TradeGothic" panose="00000400000000000000" pitchFamily="2" charset="0"/>
              </a:rPr>
              <a:t>ĐỊNH NGHĨA ĐƯỜNG TRUNG BÌNH CỦA TAM GIÁC</a:t>
            </a:r>
            <a:endParaRPr lang="vi-VN" sz="2600" dirty="0">
              <a:solidFill>
                <a:schemeClr val="bg1"/>
              </a:solidFill>
              <a:latin typeface="#9Slide03 SFU TradeGothic" panose="000004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51A3DA-CCE2-79C5-8A3F-06C0C98FA7E6}"/>
              </a:ext>
            </a:extLst>
          </p:cNvPr>
          <p:cNvGrpSpPr/>
          <p:nvPr/>
        </p:nvGrpSpPr>
        <p:grpSpPr>
          <a:xfrm>
            <a:off x="8620502" y="3745623"/>
            <a:ext cx="2276475" cy="1880590"/>
            <a:chOff x="9325492" y="2124075"/>
            <a:chExt cx="1256783" cy="103822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E0C4FC-6306-A2C7-514B-D71C3F6D6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4226" y="2185712"/>
              <a:ext cx="0" cy="5883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330B30-4852-E1F0-7E0B-AFA21FC831D5}"/>
                </a:ext>
              </a:extLst>
            </p:cNvPr>
            <p:cNvCxnSpPr/>
            <p:nvPr/>
          </p:nvCxnSpPr>
          <p:spPr>
            <a:xfrm>
              <a:off x="9909175" y="2124075"/>
              <a:ext cx="673100" cy="1038225"/>
            </a:xfrm>
            <a:prstGeom prst="line">
              <a:avLst/>
            </a:prstGeom>
            <a:ln w="53975">
              <a:solidFill>
                <a:srgbClr val="B7AA9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144FB8B-4731-50AB-095B-791CDB967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5492" y="2124075"/>
              <a:ext cx="673100" cy="1038225"/>
            </a:xfrm>
            <a:prstGeom prst="line">
              <a:avLst/>
            </a:prstGeom>
            <a:ln w="53975">
              <a:solidFill>
                <a:srgbClr val="B7AA9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0E4D466-A4BE-E962-61ED-5CD6A194CF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4014" y="2649537"/>
              <a:ext cx="864586" cy="0"/>
            </a:xfrm>
            <a:prstGeom prst="line">
              <a:avLst/>
            </a:prstGeom>
            <a:ln w="38100">
              <a:solidFill>
                <a:srgbClr val="C9BD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AE4235-BE67-B3F0-E4C3-BDB0F02A7393}"/>
                </a:ext>
              </a:extLst>
            </p:cNvPr>
            <p:cNvSpPr/>
            <p:nvPr/>
          </p:nvSpPr>
          <p:spPr>
            <a:xfrm rot="8347451">
              <a:off x="9893193" y="2768582"/>
              <a:ext cx="118925" cy="119757"/>
            </a:xfrm>
            <a:custGeom>
              <a:avLst/>
              <a:gdLst>
                <a:gd name="connsiteX0" fmla="*/ 25684 w 216586"/>
                <a:gd name="connsiteY0" fmla="*/ 26242 h 117834"/>
                <a:gd name="connsiteX1" fmla="*/ 111409 w 216586"/>
                <a:gd name="connsiteY1" fmla="*/ 48 h 117834"/>
                <a:gd name="connsiteX2" fmla="*/ 192372 w 216586"/>
                <a:gd name="connsiteY2" fmla="*/ 21479 h 117834"/>
                <a:gd name="connsiteX3" fmla="*/ 213803 w 216586"/>
                <a:gd name="connsiteY3" fmla="*/ 78629 h 117834"/>
                <a:gd name="connsiteX4" fmla="*/ 139984 w 216586"/>
                <a:gd name="connsiteY4" fmla="*/ 76248 h 117834"/>
                <a:gd name="connsiteX5" fmla="*/ 128078 w 216586"/>
                <a:gd name="connsiteY5" fmla="*/ 104823 h 117834"/>
                <a:gd name="connsiteX6" fmla="*/ 66165 w 216586"/>
                <a:gd name="connsiteY6" fmla="*/ 116729 h 117834"/>
                <a:gd name="connsiteX7" fmla="*/ 1872 w 216586"/>
                <a:gd name="connsiteY7" fmla="*/ 78629 h 117834"/>
                <a:gd name="connsiteX8" fmla="*/ 25684 w 216586"/>
                <a:gd name="connsiteY8" fmla="*/ 26242 h 117834"/>
                <a:gd name="connsiteX0" fmla="*/ 25684 w 224995"/>
                <a:gd name="connsiteY0" fmla="*/ 26242 h 117505"/>
                <a:gd name="connsiteX1" fmla="*/ 111409 w 224995"/>
                <a:gd name="connsiteY1" fmla="*/ 48 h 117505"/>
                <a:gd name="connsiteX2" fmla="*/ 192372 w 224995"/>
                <a:gd name="connsiteY2" fmla="*/ 21479 h 117505"/>
                <a:gd name="connsiteX3" fmla="*/ 213803 w 224995"/>
                <a:gd name="connsiteY3" fmla="*/ 78629 h 117505"/>
                <a:gd name="connsiteX4" fmla="*/ 218969 w 224995"/>
                <a:gd name="connsiteY4" fmla="*/ 111702 h 117505"/>
                <a:gd name="connsiteX5" fmla="*/ 128078 w 224995"/>
                <a:gd name="connsiteY5" fmla="*/ 104823 h 117505"/>
                <a:gd name="connsiteX6" fmla="*/ 66165 w 224995"/>
                <a:gd name="connsiteY6" fmla="*/ 116729 h 117505"/>
                <a:gd name="connsiteX7" fmla="*/ 1872 w 224995"/>
                <a:gd name="connsiteY7" fmla="*/ 78629 h 117505"/>
                <a:gd name="connsiteX8" fmla="*/ 25684 w 224995"/>
                <a:gd name="connsiteY8" fmla="*/ 26242 h 11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95" h="117505">
                  <a:moveTo>
                    <a:pt x="25684" y="26242"/>
                  </a:moveTo>
                  <a:cubicBezTo>
                    <a:pt x="43940" y="13145"/>
                    <a:pt x="83628" y="842"/>
                    <a:pt x="111409" y="48"/>
                  </a:cubicBezTo>
                  <a:cubicBezTo>
                    <a:pt x="139190" y="-746"/>
                    <a:pt x="175306" y="8382"/>
                    <a:pt x="192372" y="21479"/>
                  </a:cubicBezTo>
                  <a:cubicBezTo>
                    <a:pt x="209438" y="34576"/>
                    <a:pt x="209370" y="63592"/>
                    <a:pt x="213803" y="78629"/>
                  </a:cubicBezTo>
                  <a:cubicBezTo>
                    <a:pt x="218236" y="93666"/>
                    <a:pt x="233256" y="107336"/>
                    <a:pt x="218969" y="111702"/>
                  </a:cubicBezTo>
                  <a:cubicBezTo>
                    <a:pt x="204682" y="116068"/>
                    <a:pt x="153545" y="103985"/>
                    <a:pt x="128078" y="104823"/>
                  </a:cubicBezTo>
                  <a:cubicBezTo>
                    <a:pt x="102611" y="105661"/>
                    <a:pt x="87199" y="121095"/>
                    <a:pt x="66165" y="116729"/>
                  </a:cubicBezTo>
                  <a:cubicBezTo>
                    <a:pt x="45131" y="112363"/>
                    <a:pt x="8619" y="93313"/>
                    <a:pt x="1872" y="78629"/>
                  </a:cubicBezTo>
                  <a:cubicBezTo>
                    <a:pt x="-4875" y="63945"/>
                    <a:pt x="7428" y="39339"/>
                    <a:pt x="25684" y="26242"/>
                  </a:cubicBezTo>
                  <a:close/>
                </a:path>
              </a:pathLst>
            </a:custGeom>
            <a:solidFill>
              <a:srgbClr val="605142"/>
            </a:solidFill>
            <a:ln>
              <a:solidFill>
                <a:srgbClr val="60514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85D602-E460-A8F3-9B96-72B14DD9BCF2}"/>
              </a:ext>
            </a:extLst>
          </p:cNvPr>
          <p:cNvCxnSpPr>
            <a:cxnSpLocks/>
          </p:cNvCxnSpPr>
          <p:nvPr/>
        </p:nvCxnSpPr>
        <p:spPr>
          <a:xfrm>
            <a:off x="789594" y="1846074"/>
            <a:ext cx="0" cy="7000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D3ABBF-788D-CE07-AED1-563F6AA98663}"/>
              </a:ext>
            </a:extLst>
          </p:cNvPr>
          <p:cNvCxnSpPr>
            <a:cxnSpLocks/>
          </p:cNvCxnSpPr>
          <p:nvPr/>
        </p:nvCxnSpPr>
        <p:spPr>
          <a:xfrm flipH="1">
            <a:off x="789594" y="2546163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2B165FA-96FF-9543-E6F1-0B6065712373}"/>
              </a:ext>
            </a:extLst>
          </p:cNvPr>
          <p:cNvCxnSpPr>
            <a:cxnSpLocks/>
          </p:cNvCxnSpPr>
          <p:nvPr/>
        </p:nvCxnSpPr>
        <p:spPr>
          <a:xfrm rot="5400000">
            <a:off x="857857" y="1780987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/>
      <p:bldP spid="7" grpId="0"/>
      <p:bldP spid="8" grpId="0"/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522F8F-656D-4A04-2F13-2F3E28D39920}"/>
              </a:ext>
            </a:extLst>
          </p:cNvPr>
          <p:cNvSpPr txBox="1"/>
          <p:nvPr/>
        </p:nvSpPr>
        <p:spPr>
          <a:xfrm>
            <a:off x="1501676" y="2648747"/>
            <a:ext cx="9714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Cabin" panose="00000500000000000000" pitchFamily="2" charset="0"/>
              </a:rPr>
              <a:t>Chỉ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ra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các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đường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trung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bình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của</a:t>
            </a:r>
            <a:r>
              <a:rPr lang="en-US" sz="2200" dirty="0"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 DEF </a:t>
            </a:r>
            <a:r>
              <a:rPr lang="en-US" sz="2200" dirty="0" err="1">
                <a:latin typeface="#9Slide03 Cabin" panose="00000500000000000000" pitchFamily="2" charset="0"/>
              </a:rPr>
              <a:t>và</a:t>
            </a:r>
            <a:r>
              <a:rPr lang="en-US" sz="2200" dirty="0"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 IHK </a:t>
            </a:r>
            <a:r>
              <a:rPr lang="en-US" sz="2200" dirty="0" err="1">
                <a:latin typeface="#9Slide03 Cabin" panose="00000500000000000000" pitchFamily="2" charset="0"/>
              </a:rPr>
              <a:t>trong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hình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vẽ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dưới</a:t>
            </a:r>
            <a:r>
              <a:rPr lang="en-US" sz="2200" dirty="0">
                <a:latin typeface="#9Slide03 Cabin" panose="00000500000000000000" pitchFamily="2" charset="0"/>
              </a:rPr>
              <a:t>.</a:t>
            </a:r>
            <a:endParaRPr lang="vi-VN" sz="2200" dirty="0"/>
          </a:p>
        </p:txBody>
      </p: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E735D82E-0F53-9BEA-6D7D-6B93489D20C8}"/>
              </a:ext>
            </a:extLst>
          </p:cNvPr>
          <p:cNvGrpSpPr/>
          <p:nvPr/>
        </p:nvGrpSpPr>
        <p:grpSpPr>
          <a:xfrm>
            <a:off x="1664191" y="3634415"/>
            <a:ext cx="4235961" cy="2586892"/>
            <a:chOff x="2618625" y="3594096"/>
            <a:chExt cx="4470735" cy="2730268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2A997EBF-8989-1A10-1793-2922F1B253E9}"/>
                </a:ext>
              </a:extLst>
            </p:cNvPr>
            <p:cNvGrpSpPr/>
            <p:nvPr/>
          </p:nvGrpSpPr>
          <p:grpSpPr>
            <a:xfrm>
              <a:off x="2618625" y="3805382"/>
              <a:ext cx="4470735" cy="2326177"/>
              <a:chOff x="2746895" y="3805382"/>
              <a:chExt cx="3718559" cy="2326177"/>
            </a:xfrm>
          </p:grpSpPr>
          <p:cxnSp>
            <p:nvCxnSpPr>
              <p:cNvPr id="5" name="Đường nối Thẳng 4">
                <a:extLst>
                  <a:ext uri="{FF2B5EF4-FFF2-40B4-BE49-F238E27FC236}">
                    <a16:creationId xmlns:a16="http://schemas.microsoft.com/office/drawing/2014/main" id="{7B5A73FD-7D01-805E-E8BF-F33600752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4193078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Đường nối Thẳng 5">
                <a:extLst>
                  <a:ext uri="{FF2B5EF4-FFF2-40B4-BE49-F238E27FC236}">
                    <a16:creationId xmlns:a16="http://schemas.microsoft.com/office/drawing/2014/main" id="{F955614F-7289-B9FE-1F07-BAE52C6B5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4580774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Đường nối Thẳng 6">
                <a:extLst>
                  <a:ext uri="{FF2B5EF4-FFF2-40B4-BE49-F238E27FC236}">
                    <a16:creationId xmlns:a16="http://schemas.microsoft.com/office/drawing/2014/main" id="{F703856C-C3E2-1EFD-9E3B-4205BC8B15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4968470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Đường nối Thẳng 7">
                <a:extLst>
                  <a:ext uri="{FF2B5EF4-FFF2-40B4-BE49-F238E27FC236}">
                    <a16:creationId xmlns:a16="http://schemas.microsoft.com/office/drawing/2014/main" id="{69A18FD4-4529-72EA-4DED-EC00E96D7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3805382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Đường nối Thẳng 8">
                <a:extLst>
                  <a:ext uri="{FF2B5EF4-FFF2-40B4-BE49-F238E27FC236}">
                    <a16:creationId xmlns:a16="http://schemas.microsoft.com/office/drawing/2014/main" id="{F1018D42-7645-F87D-AA9C-893094FB87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5356166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Đường nối Thẳng 9">
                <a:extLst>
                  <a:ext uri="{FF2B5EF4-FFF2-40B4-BE49-F238E27FC236}">
                    <a16:creationId xmlns:a16="http://schemas.microsoft.com/office/drawing/2014/main" id="{524B3817-3370-E86B-6B6C-CAA03A43DE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5743862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Đường nối Thẳng 10">
                <a:extLst>
                  <a:ext uri="{FF2B5EF4-FFF2-40B4-BE49-F238E27FC236}">
                    <a16:creationId xmlns:a16="http://schemas.microsoft.com/office/drawing/2014/main" id="{63623298-F11D-5DC6-5567-E49E5079B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6131559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33A40D68-2E14-C66D-66AD-095717FDCD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53228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32AE3A9A-43FF-120B-47C7-DA5660DDC00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57229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720CCDDF-8ED9-53A4-BA15-8C4E51242B7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1230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0CD321E3-2283-B473-BCAD-9320C6AF21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65231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95623280-8D1B-C223-F063-F6DE9E2BFC2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232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25DF59E0-DF87-9582-ADA8-3824BBDB30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73233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62F67F1-B813-D6E1-B850-E12E31C3442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77234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C81B67D-A907-ED8C-8B07-3F5F9E65CE2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81235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71437D92-E28F-93C5-7B6C-3C329460EE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85236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8B5DF913-FA84-3119-606A-63FE33F32F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89240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ED41A024-9D31-ADA7-8E94-A71F919D37A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93240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C869D27D-048F-9433-D273-D4C4CEC630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2362" y="4194168"/>
              <a:ext cx="809088" cy="155182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Đường nối Thẳng 28">
              <a:extLst>
                <a:ext uri="{FF2B5EF4-FFF2-40B4-BE49-F238E27FC236}">
                  <a16:creationId xmlns:a16="http://schemas.microsoft.com/office/drawing/2014/main" id="{93904F80-847E-DF9F-2D72-688B07D17D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7188" y="4192035"/>
              <a:ext cx="2424011" cy="1549742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8CD1F3A7-733E-4457-E1CB-183569F7A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219" y="5745994"/>
              <a:ext cx="323915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Đường nối Thẳng 35">
              <a:extLst>
                <a:ext uri="{FF2B5EF4-FFF2-40B4-BE49-F238E27FC236}">
                  <a16:creationId xmlns:a16="http://schemas.microsoft.com/office/drawing/2014/main" id="{FDF7D9E5-733C-30B8-7A3A-E4A8EDC9CF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6364" y="4970755"/>
              <a:ext cx="1619179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Đường nối Thẳng 37">
              <a:extLst>
                <a:ext uri="{FF2B5EF4-FFF2-40B4-BE49-F238E27FC236}">
                  <a16:creationId xmlns:a16="http://schemas.microsoft.com/office/drawing/2014/main" id="{F547A513-A824-C21A-C778-F2F5BBF29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3162" y="4969549"/>
              <a:ext cx="0" cy="77460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A46E90B6-66D7-13A7-F704-0363C8F5C4D7}"/>
              </a:ext>
            </a:extLst>
          </p:cNvPr>
          <p:cNvSpPr txBox="1"/>
          <p:nvPr/>
        </p:nvSpPr>
        <p:spPr>
          <a:xfrm>
            <a:off x="2889417" y="3873281"/>
            <a:ext cx="334446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D</a:t>
            </a:r>
            <a:endParaRPr lang="vi-VN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AF15E553-958C-7C5E-2BDE-FAA98DD64DBF}"/>
              </a:ext>
            </a:extLst>
          </p:cNvPr>
          <p:cNvSpPr txBox="1"/>
          <p:nvPr/>
        </p:nvSpPr>
        <p:spPr>
          <a:xfrm>
            <a:off x="2289055" y="4586512"/>
            <a:ext cx="361784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M</a:t>
            </a:r>
            <a:endParaRPr lang="vi-VN" dirty="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BD46EA49-CD67-8F16-45AC-65E726CFB550}"/>
              </a:ext>
            </a:extLst>
          </p:cNvPr>
          <p:cNvSpPr txBox="1"/>
          <p:nvPr/>
        </p:nvSpPr>
        <p:spPr>
          <a:xfrm>
            <a:off x="4121836" y="4573610"/>
            <a:ext cx="328370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N</a:t>
            </a:r>
            <a:endParaRPr lang="vi-VN" dirty="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94EDEF24-3DDD-5004-582F-6EF3A2C3A06E}"/>
              </a:ext>
            </a:extLst>
          </p:cNvPr>
          <p:cNvSpPr txBox="1"/>
          <p:nvPr/>
        </p:nvSpPr>
        <p:spPr>
          <a:xfrm>
            <a:off x="5268567" y="5645047"/>
            <a:ext cx="288881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F</a:t>
            </a:r>
            <a:endParaRPr lang="vi-VN" dirty="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A72A44F-42FE-9714-55F7-E41454524390}"/>
              </a:ext>
            </a:extLst>
          </p:cNvPr>
          <p:cNvSpPr txBox="1"/>
          <p:nvPr/>
        </p:nvSpPr>
        <p:spPr>
          <a:xfrm>
            <a:off x="4040311" y="5650018"/>
            <a:ext cx="299512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P</a:t>
            </a:r>
            <a:endParaRPr lang="vi-VN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FFFCFB1-086C-6616-0107-FF7572A50CBD}"/>
              </a:ext>
            </a:extLst>
          </p:cNvPr>
          <p:cNvSpPr txBox="1"/>
          <p:nvPr/>
        </p:nvSpPr>
        <p:spPr>
          <a:xfrm>
            <a:off x="1956697" y="5650018"/>
            <a:ext cx="296474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E</a:t>
            </a:r>
            <a:endParaRPr lang="vi-VN" dirty="0"/>
          </a:p>
        </p:txBody>
      </p:sp>
      <p:grpSp>
        <p:nvGrpSpPr>
          <p:cNvPr id="106" name="Nhóm 105">
            <a:extLst>
              <a:ext uri="{FF2B5EF4-FFF2-40B4-BE49-F238E27FC236}">
                <a16:creationId xmlns:a16="http://schemas.microsoft.com/office/drawing/2014/main" id="{4CE2E757-F210-C1AD-4168-247EC9C8260F}"/>
              </a:ext>
            </a:extLst>
          </p:cNvPr>
          <p:cNvGrpSpPr/>
          <p:nvPr/>
        </p:nvGrpSpPr>
        <p:grpSpPr>
          <a:xfrm>
            <a:off x="7218708" y="3231403"/>
            <a:ext cx="2701149" cy="3306405"/>
            <a:chOff x="7607492" y="2199565"/>
            <a:chExt cx="2850858" cy="3489659"/>
          </a:xfrm>
        </p:grpSpPr>
        <p:grpSp>
          <p:nvGrpSpPr>
            <p:cNvPr id="88" name="Nhóm 87">
              <a:extLst>
                <a:ext uri="{FF2B5EF4-FFF2-40B4-BE49-F238E27FC236}">
                  <a16:creationId xmlns:a16="http://schemas.microsoft.com/office/drawing/2014/main" id="{BD71FF01-3CC3-8F7D-EAD8-110BFA2028CD}"/>
                </a:ext>
              </a:extLst>
            </p:cNvPr>
            <p:cNvGrpSpPr/>
            <p:nvPr/>
          </p:nvGrpSpPr>
          <p:grpSpPr>
            <a:xfrm>
              <a:off x="7815234" y="2199565"/>
              <a:ext cx="2424006" cy="3489659"/>
              <a:chOff x="7815234" y="2199566"/>
              <a:chExt cx="2424006" cy="2730268"/>
            </a:xfrm>
          </p:grpSpPr>
          <p:cxnSp>
            <p:nvCxnSpPr>
              <p:cNvPr id="58" name="Đường nối Thẳng 57">
                <a:extLst>
                  <a:ext uri="{FF2B5EF4-FFF2-40B4-BE49-F238E27FC236}">
                    <a16:creationId xmlns:a16="http://schemas.microsoft.com/office/drawing/2014/main" id="{E8AC43DF-F457-F614-1477-8197C3E4BE9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450100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Đường nối Thẳng 58">
                <a:extLst>
                  <a:ext uri="{FF2B5EF4-FFF2-40B4-BE49-F238E27FC236}">
                    <a16:creationId xmlns:a16="http://schemas.microsoft.com/office/drawing/2014/main" id="{35E8898E-F646-993E-6A2A-CF938F9272A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854101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Đường nối Thẳng 59">
                <a:extLst>
                  <a:ext uri="{FF2B5EF4-FFF2-40B4-BE49-F238E27FC236}">
                    <a16:creationId xmlns:a16="http://schemas.microsoft.com/office/drawing/2014/main" id="{CE6608FE-51F8-985B-A095-95153BE594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258102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Đường nối Thẳng 60">
                <a:extLst>
                  <a:ext uri="{FF2B5EF4-FFF2-40B4-BE49-F238E27FC236}">
                    <a16:creationId xmlns:a16="http://schemas.microsoft.com/office/drawing/2014/main" id="{99F99986-65B3-82C7-3D3C-4BDD9C38B5A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662103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Đường nối Thẳng 61">
                <a:extLst>
                  <a:ext uri="{FF2B5EF4-FFF2-40B4-BE49-F238E27FC236}">
                    <a16:creationId xmlns:a16="http://schemas.microsoft.com/office/drawing/2014/main" id="{B8CC15A0-867B-96BC-1B8A-0C259FF72D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66104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Đường nối Thẳng 62">
                <a:extLst>
                  <a:ext uri="{FF2B5EF4-FFF2-40B4-BE49-F238E27FC236}">
                    <a16:creationId xmlns:a16="http://schemas.microsoft.com/office/drawing/2014/main" id="{0DE48F02-76DC-9CB3-D1C0-3798F8A041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470105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Đường nối Thẳng 63">
                <a:extLst>
                  <a:ext uri="{FF2B5EF4-FFF2-40B4-BE49-F238E27FC236}">
                    <a16:creationId xmlns:a16="http://schemas.microsoft.com/office/drawing/2014/main" id="{BB426712-1E8E-F526-0607-4F17626225B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874106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Nhóm 103">
              <a:extLst>
                <a:ext uri="{FF2B5EF4-FFF2-40B4-BE49-F238E27FC236}">
                  <a16:creationId xmlns:a16="http://schemas.microsoft.com/office/drawing/2014/main" id="{B428EE4C-526A-44C1-C748-7D856A8C1610}"/>
                </a:ext>
              </a:extLst>
            </p:cNvPr>
            <p:cNvGrpSpPr/>
            <p:nvPr/>
          </p:nvGrpSpPr>
          <p:grpSpPr>
            <a:xfrm>
              <a:off x="7607492" y="2410852"/>
              <a:ext cx="2850858" cy="3092940"/>
              <a:chOff x="7607491" y="2410852"/>
              <a:chExt cx="4470735" cy="3092940"/>
            </a:xfrm>
          </p:grpSpPr>
          <p:grpSp>
            <p:nvGrpSpPr>
              <p:cNvPr id="57" name="Nhóm 56">
                <a:extLst>
                  <a:ext uri="{FF2B5EF4-FFF2-40B4-BE49-F238E27FC236}">
                    <a16:creationId xmlns:a16="http://schemas.microsoft.com/office/drawing/2014/main" id="{19E3073D-E693-8CFF-417E-83E25D95F6B1}"/>
                  </a:ext>
                </a:extLst>
              </p:cNvPr>
              <p:cNvGrpSpPr/>
              <p:nvPr/>
            </p:nvGrpSpPr>
            <p:grpSpPr>
              <a:xfrm>
                <a:off x="7607491" y="2410852"/>
                <a:ext cx="4470735" cy="2326177"/>
                <a:chOff x="2746895" y="3805382"/>
                <a:chExt cx="3718559" cy="2326177"/>
              </a:xfrm>
            </p:grpSpPr>
            <p:cxnSp>
              <p:nvCxnSpPr>
                <p:cNvPr id="74" name="Đường nối Thẳng 73">
                  <a:extLst>
                    <a:ext uri="{FF2B5EF4-FFF2-40B4-BE49-F238E27FC236}">
                      <a16:creationId xmlns:a16="http://schemas.microsoft.com/office/drawing/2014/main" id="{BF0BE206-B527-C533-4B7A-F79410055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193078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Đường nối Thẳng 74">
                  <a:extLst>
                    <a:ext uri="{FF2B5EF4-FFF2-40B4-BE49-F238E27FC236}">
                      <a16:creationId xmlns:a16="http://schemas.microsoft.com/office/drawing/2014/main" id="{4E94F292-BFBC-74D9-071A-D303FEF581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580774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Đường nối Thẳng 75">
                  <a:extLst>
                    <a:ext uri="{FF2B5EF4-FFF2-40B4-BE49-F238E27FC236}">
                      <a16:creationId xmlns:a16="http://schemas.microsoft.com/office/drawing/2014/main" id="{FAEFB1CA-B6A7-8B82-A411-ECB05E937A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968470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Đường nối Thẳng 76">
                  <a:extLst>
                    <a:ext uri="{FF2B5EF4-FFF2-40B4-BE49-F238E27FC236}">
                      <a16:creationId xmlns:a16="http://schemas.microsoft.com/office/drawing/2014/main" id="{4295B61B-0DED-1B6D-4D5E-E71E540AF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3805382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Đường nối Thẳng 77">
                  <a:extLst>
                    <a:ext uri="{FF2B5EF4-FFF2-40B4-BE49-F238E27FC236}">
                      <a16:creationId xmlns:a16="http://schemas.microsoft.com/office/drawing/2014/main" id="{888607C5-74DC-AB4F-8722-172E7ECC56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5356166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Đường nối Thẳng 78">
                  <a:extLst>
                    <a:ext uri="{FF2B5EF4-FFF2-40B4-BE49-F238E27FC236}">
                      <a16:creationId xmlns:a16="http://schemas.microsoft.com/office/drawing/2014/main" id="{474321A0-0947-B922-C334-3F9BDA6E55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5743862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Đường nối Thẳng 79">
                  <a:extLst>
                    <a:ext uri="{FF2B5EF4-FFF2-40B4-BE49-F238E27FC236}">
                      <a16:creationId xmlns:a16="http://schemas.microsoft.com/office/drawing/2014/main" id="{F1E58C72-B37A-250C-B945-CAA9A73BCA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6131559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Đường nối Thẳng 86">
                <a:extLst>
                  <a:ext uri="{FF2B5EF4-FFF2-40B4-BE49-F238E27FC236}">
                    <a16:creationId xmlns:a16="http://schemas.microsoft.com/office/drawing/2014/main" id="{40F79261-225F-0774-57B7-2B5011195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7491" y="5122792"/>
                <a:ext cx="4470735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Đường nối Thẳng 88">
                <a:extLst>
                  <a:ext uri="{FF2B5EF4-FFF2-40B4-BE49-F238E27FC236}">
                    <a16:creationId xmlns:a16="http://schemas.microsoft.com/office/drawing/2014/main" id="{29B966E0-E34D-6FC2-6ED1-D678A974E2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7491" y="5503792"/>
                <a:ext cx="4470735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Đường nối Thẳng 70">
              <a:extLst>
                <a:ext uri="{FF2B5EF4-FFF2-40B4-BE49-F238E27FC236}">
                  <a16:creationId xmlns:a16="http://schemas.microsoft.com/office/drawing/2014/main" id="{312429A3-C0FC-5020-D6CB-45F1F4A469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19233" y="2798548"/>
              <a:ext cx="1" cy="2324244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nối Thẳng 90">
              <a:extLst>
                <a:ext uri="{FF2B5EF4-FFF2-40B4-BE49-F238E27FC236}">
                  <a16:creationId xmlns:a16="http://schemas.microsoft.com/office/drawing/2014/main" id="{5C4CA444-727E-9AD2-43AA-95B3A03A6E9F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16" y="5122346"/>
              <a:ext cx="1631344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nối Thẳng 92">
              <a:extLst>
                <a:ext uri="{FF2B5EF4-FFF2-40B4-BE49-F238E27FC236}">
                  <a16:creationId xmlns:a16="http://schemas.microsoft.com/office/drawing/2014/main" id="{CE6F2A62-685E-8001-793E-AF335C4ADF07}"/>
                </a:ext>
              </a:extLst>
            </p:cNvPr>
            <p:cNvCxnSpPr>
              <a:cxnSpLocks/>
            </p:cNvCxnSpPr>
            <p:nvPr/>
          </p:nvCxnSpPr>
          <p:spPr>
            <a:xfrm>
              <a:off x="8214430" y="2802661"/>
              <a:ext cx="1615989" cy="231819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Đường nối Thẳng 95">
              <a:extLst>
                <a:ext uri="{FF2B5EF4-FFF2-40B4-BE49-F238E27FC236}">
                  <a16:creationId xmlns:a16="http://schemas.microsoft.com/office/drawing/2014/main" id="{721462B9-8D4B-B871-6ECB-B60A107ACC39}"/>
                </a:ext>
              </a:extLst>
            </p:cNvPr>
            <p:cNvCxnSpPr>
              <a:cxnSpLocks/>
            </p:cNvCxnSpPr>
            <p:nvPr/>
          </p:nvCxnSpPr>
          <p:spPr>
            <a:xfrm>
              <a:off x="8219233" y="3957178"/>
              <a:ext cx="808021" cy="115913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Đường nối Thẳng 98">
              <a:extLst>
                <a:ext uri="{FF2B5EF4-FFF2-40B4-BE49-F238E27FC236}">
                  <a16:creationId xmlns:a16="http://schemas.microsoft.com/office/drawing/2014/main" id="{5A6AB27F-6FF9-E0DE-8351-33238C738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8159" y="3961709"/>
              <a:ext cx="0" cy="116018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Đường nối Thẳng 101">
              <a:extLst>
                <a:ext uri="{FF2B5EF4-FFF2-40B4-BE49-F238E27FC236}">
                  <a16:creationId xmlns:a16="http://schemas.microsoft.com/office/drawing/2014/main" id="{C356561A-E89B-A6F5-BE86-C39B3B67C2EB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16" y="3961940"/>
              <a:ext cx="810908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C93BBDF8-D5C0-3ED1-53A9-EF5A6A14B791}"/>
              </a:ext>
            </a:extLst>
          </p:cNvPr>
          <p:cNvSpPr txBox="1"/>
          <p:nvPr/>
        </p:nvSpPr>
        <p:spPr>
          <a:xfrm>
            <a:off x="7563606" y="3485006"/>
            <a:ext cx="229646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I</a:t>
            </a:r>
            <a:endParaRPr lang="vi-VN" dirty="0"/>
          </a:p>
        </p:txBody>
      </p:sp>
      <p:sp>
        <p:nvSpPr>
          <p:cNvPr id="108" name="Hộp Văn bản 107">
            <a:extLst>
              <a:ext uri="{FF2B5EF4-FFF2-40B4-BE49-F238E27FC236}">
                <a16:creationId xmlns:a16="http://schemas.microsoft.com/office/drawing/2014/main" id="{52297EDC-A285-C187-F216-816614331C2D}"/>
              </a:ext>
            </a:extLst>
          </p:cNvPr>
          <p:cNvSpPr txBox="1"/>
          <p:nvPr/>
        </p:nvSpPr>
        <p:spPr>
          <a:xfrm>
            <a:off x="7522000" y="4566809"/>
            <a:ext cx="305587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B</a:t>
            </a:r>
            <a:endParaRPr lang="vi-VN" dirty="0"/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5238C495-C63A-7E0E-E9C5-1C7A7AF2BE4F}"/>
              </a:ext>
            </a:extLst>
          </p:cNvPr>
          <p:cNvSpPr txBox="1"/>
          <p:nvPr/>
        </p:nvSpPr>
        <p:spPr>
          <a:xfrm>
            <a:off x="8498151" y="4573414"/>
            <a:ext cx="310145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C</a:t>
            </a:r>
            <a:endParaRPr lang="vi-VN" dirty="0"/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F894E1F0-2EA3-2B91-BE30-FB7B71B7F98A}"/>
              </a:ext>
            </a:extLst>
          </p:cNvPr>
          <p:cNvSpPr txBox="1"/>
          <p:nvPr/>
        </p:nvSpPr>
        <p:spPr>
          <a:xfrm>
            <a:off x="8412669" y="5972369"/>
            <a:ext cx="310145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A</a:t>
            </a:r>
            <a:endParaRPr lang="vi-VN" dirty="0"/>
          </a:p>
        </p:txBody>
      </p:sp>
      <p:sp>
        <p:nvSpPr>
          <p:cNvPr id="111" name="Hộp Văn bản 110">
            <a:extLst>
              <a:ext uri="{FF2B5EF4-FFF2-40B4-BE49-F238E27FC236}">
                <a16:creationId xmlns:a16="http://schemas.microsoft.com/office/drawing/2014/main" id="{CD6B0A56-F7A3-66F3-CD6C-722867479A6F}"/>
              </a:ext>
            </a:extLst>
          </p:cNvPr>
          <p:cNvSpPr txBox="1"/>
          <p:nvPr/>
        </p:nvSpPr>
        <p:spPr>
          <a:xfrm>
            <a:off x="7517000" y="5972369"/>
            <a:ext cx="329888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H</a:t>
            </a:r>
            <a:endParaRPr lang="vi-VN" dirty="0"/>
          </a:p>
        </p:txBody>
      </p:sp>
      <p:sp>
        <p:nvSpPr>
          <p:cNvPr id="112" name="Hộp Văn bản 111">
            <a:extLst>
              <a:ext uri="{FF2B5EF4-FFF2-40B4-BE49-F238E27FC236}">
                <a16:creationId xmlns:a16="http://schemas.microsoft.com/office/drawing/2014/main" id="{1409B18A-5993-FE7E-2E3B-16CE87B2868A}"/>
              </a:ext>
            </a:extLst>
          </p:cNvPr>
          <p:cNvSpPr txBox="1"/>
          <p:nvPr/>
        </p:nvSpPr>
        <p:spPr>
          <a:xfrm>
            <a:off x="9304596" y="5972368"/>
            <a:ext cx="299512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K</a:t>
            </a:r>
            <a:endParaRPr lang="vi-V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666551-6EE0-13ED-CA60-A9326D0DCA3A}"/>
              </a:ext>
            </a:extLst>
          </p:cNvPr>
          <p:cNvSpPr/>
          <p:nvPr/>
        </p:nvSpPr>
        <p:spPr>
          <a:xfrm>
            <a:off x="937392" y="1098313"/>
            <a:ext cx="1659831" cy="494816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15D478A4-9D6E-582E-A96D-50221178FD1B}"/>
              </a:ext>
            </a:extLst>
          </p:cNvPr>
          <p:cNvSpPr txBox="1"/>
          <p:nvPr/>
        </p:nvSpPr>
        <p:spPr>
          <a:xfrm>
            <a:off x="958433" y="1145666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ĐỊNH NGHĨA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CBA85485-8233-968E-CB6F-51DF1874B8D2}"/>
              </a:ext>
            </a:extLst>
          </p:cNvPr>
          <p:cNvSpPr txBox="1"/>
          <p:nvPr/>
        </p:nvSpPr>
        <p:spPr>
          <a:xfrm>
            <a:off x="1061592" y="1609313"/>
            <a:ext cx="10807135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#9Slide03 Cabin" panose="00000500000000000000" pitchFamily="2" charset="0"/>
              </a:rPr>
              <a:t>Đường trung bình của tam giác là đoạn thẳng nối trung điểm của hai cạnh của tam giác</a:t>
            </a:r>
            <a:endParaRPr lang="vi-VN" sz="2300" dirty="0">
              <a:solidFill>
                <a:srgbClr val="0070C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4DA4C6-41A5-86CF-0BDC-1019803F0974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EB30099-5E35-3CBD-1327-E13893BECF4D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" name="Group 17">
              <a:extLst>
                <a:ext uri="{FF2B5EF4-FFF2-40B4-BE49-F238E27FC236}">
                  <a16:creationId xmlns:a16="http://schemas.microsoft.com/office/drawing/2014/main" id="{CC9F9BF5-2BCE-F668-621A-213E2C57EBC2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C3309D3E-A44D-A2AB-0DCF-58B67425C9AA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69EAC782-8B12-57D7-170F-224749FFEF2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28" name="TextBox 51">
              <a:extLst>
                <a:ext uri="{FF2B5EF4-FFF2-40B4-BE49-F238E27FC236}">
                  <a16:creationId xmlns:a16="http://schemas.microsoft.com/office/drawing/2014/main" id="{D81E9743-1474-C9A4-BCF4-6F778EC09B45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88"/>
                </a:lnSpc>
              </a:pPr>
              <a:r>
                <a:rPr lang="en-US" sz="3200" spc="-209" dirty="0">
                  <a:solidFill>
                    <a:srgbClr val="FFFFFF"/>
                  </a:solidFill>
                  <a:latin typeface="#9Slide03 Neutra" panose="02040603050506020204" pitchFamily="18" charset="0"/>
                </a:rPr>
                <a:t>1</a:t>
              </a:r>
            </a:p>
          </p:txBody>
        </p:sp>
      </p:grpSp>
      <p:sp>
        <p:nvSpPr>
          <p:cNvPr id="34" name="Freeform 4">
            <a:extLst>
              <a:ext uri="{FF2B5EF4-FFF2-40B4-BE49-F238E27FC236}">
                <a16:creationId xmlns:a16="http://schemas.microsoft.com/office/drawing/2014/main" id="{2CA8A136-5569-1F2A-468E-0B43CDE67AD6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FC8B3387-104F-5216-9B88-130302E17643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Hộp Văn bản 2">
            <a:extLst>
              <a:ext uri="{FF2B5EF4-FFF2-40B4-BE49-F238E27FC236}">
                <a16:creationId xmlns:a16="http://schemas.microsoft.com/office/drawing/2014/main" id="{9C328059-2DC8-6C51-D9CD-2AC613D338AF}"/>
              </a:ext>
            </a:extLst>
          </p:cNvPr>
          <p:cNvSpPr txBox="1"/>
          <p:nvPr/>
        </p:nvSpPr>
        <p:spPr>
          <a:xfrm>
            <a:off x="937392" y="203731"/>
            <a:ext cx="57935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#9Slide03 SFU TradeGothic" panose="00000400000000000000" pitchFamily="2" charset="0"/>
              </a:rPr>
              <a:t>ĐỊNH NGHĨA ĐƯỜNG TRUNG BÌNH CỦA TAM GIÁC</a:t>
            </a:r>
            <a:endParaRPr lang="vi-VN" sz="2600" dirty="0">
              <a:solidFill>
                <a:schemeClr val="bg1"/>
              </a:solidFill>
              <a:latin typeface="#9Slide03 SFU TradeGothic" panose="000004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2F2110-678D-7F2E-05C3-9786FF7B3A6E}"/>
              </a:ext>
            </a:extLst>
          </p:cNvPr>
          <p:cNvCxnSpPr>
            <a:cxnSpLocks/>
          </p:cNvCxnSpPr>
          <p:nvPr/>
        </p:nvCxnSpPr>
        <p:spPr>
          <a:xfrm>
            <a:off x="789594" y="1349188"/>
            <a:ext cx="0" cy="595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645DC3-4AF0-5DA1-9830-CE934D702CE6}"/>
              </a:ext>
            </a:extLst>
          </p:cNvPr>
          <p:cNvCxnSpPr>
            <a:cxnSpLocks/>
          </p:cNvCxnSpPr>
          <p:nvPr/>
        </p:nvCxnSpPr>
        <p:spPr>
          <a:xfrm flipH="1">
            <a:off x="785707" y="1944501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C6BCF5-07FA-613E-4DA4-F7F64230278A}"/>
              </a:ext>
            </a:extLst>
          </p:cNvPr>
          <p:cNvCxnSpPr>
            <a:cxnSpLocks/>
          </p:cNvCxnSpPr>
          <p:nvPr/>
        </p:nvCxnSpPr>
        <p:spPr>
          <a:xfrm rot="5400000">
            <a:off x="857857" y="1286482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5091156-53DA-FD40-04BF-5EE1EEDECFA9}"/>
              </a:ext>
            </a:extLst>
          </p:cNvPr>
          <p:cNvSpPr/>
          <p:nvPr/>
        </p:nvSpPr>
        <p:spPr>
          <a:xfrm>
            <a:off x="961939" y="2626858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18A06D1B-576A-A2AC-02A9-8EB131FD72A8}"/>
              </a:ext>
            </a:extLst>
          </p:cNvPr>
          <p:cNvSpPr txBox="1"/>
          <p:nvPr/>
        </p:nvSpPr>
        <p:spPr>
          <a:xfrm>
            <a:off x="1013541" y="2658822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?1</a:t>
            </a:r>
            <a:endParaRPr lang="vi-VN" sz="22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4E7E126-FDB8-0DA3-DF5A-E5D5E0949E92}"/>
              </a:ext>
            </a:extLst>
          </p:cNvPr>
          <p:cNvSpPr/>
          <p:nvPr/>
        </p:nvSpPr>
        <p:spPr>
          <a:xfrm>
            <a:off x="4446333" y="3764011"/>
            <a:ext cx="539331" cy="533840"/>
          </a:xfrm>
          <a:prstGeom prst="roundRect">
            <a:avLst>
              <a:gd name="adj" fmla="val 57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ộp Văn bản 52">
            <a:extLst>
              <a:ext uri="{FF2B5EF4-FFF2-40B4-BE49-F238E27FC236}">
                <a16:creationId xmlns:a16="http://schemas.microsoft.com/office/drawing/2014/main" id="{34D36B74-77AD-1133-3147-27FA27B7C48D}"/>
              </a:ext>
            </a:extLst>
          </p:cNvPr>
          <p:cNvSpPr txBox="1"/>
          <p:nvPr/>
        </p:nvSpPr>
        <p:spPr>
          <a:xfrm>
            <a:off x="4446318" y="385587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MN</a:t>
            </a:r>
            <a:endParaRPr lang="vi-VN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3F3736B-AE4D-27A7-C256-278368B0605E}"/>
              </a:ext>
            </a:extLst>
          </p:cNvPr>
          <p:cNvSpPr/>
          <p:nvPr/>
        </p:nvSpPr>
        <p:spPr>
          <a:xfrm>
            <a:off x="5228475" y="3761985"/>
            <a:ext cx="539331" cy="533840"/>
          </a:xfrm>
          <a:prstGeom prst="roundRect">
            <a:avLst>
              <a:gd name="adj" fmla="val 57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ộp Văn bản 52">
            <a:extLst>
              <a:ext uri="{FF2B5EF4-FFF2-40B4-BE49-F238E27FC236}">
                <a16:creationId xmlns:a16="http://schemas.microsoft.com/office/drawing/2014/main" id="{4E2DDEB1-3CBF-B6E9-61F2-DF24CFC334D2}"/>
              </a:ext>
            </a:extLst>
          </p:cNvPr>
          <p:cNvSpPr txBox="1"/>
          <p:nvPr/>
        </p:nvSpPr>
        <p:spPr>
          <a:xfrm>
            <a:off x="5266752" y="385144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NP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07976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1" grpId="0"/>
      <p:bldP spid="52" grpId="0"/>
      <p:bldP spid="53" grpId="0"/>
      <p:bldP spid="54" grpId="0"/>
      <p:bldP spid="55" grpId="0"/>
      <p:bldP spid="107" grpId="0"/>
      <p:bldP spid="108" grpId="0"/>
      <p:bldP spid="109" grpId="0"/>
      <p:bldP spid="110" grpId="0"/>
      <p:bldP spid="111" grpId="0"/>
      <p:bldP spid="112" grpId="0"/>
      <p:bldP spid="43" grpId="0" animBg="1"/>
      <p:bldP spid="113" grpId="0"/>
      <p:bldP spid="45" grpId="0" animBg="1"/>
      <p:bldP spid="47" grpId="0"/>
      <p:bldP spid="48" grpId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522F8F-656D-4A04-2F13-2F3E28D39920}"/>
              </a:ext>
            </a:extLst>
          </p:cNvPr>
          <p:cNvSpPr txBox="1"/>
          <p:nvPr/>
        </p:nvSpPr>
        <p:spPr>
          <a:xfrm>
            <a:off x="1501676" y="2648747"/>
            <a:ext cx="9714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Cabin" panose="00000500000000000000" pitchFamily="2" charset="0"/>
              </a:rPr>
              <a:t>Chỉ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ra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các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đường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trung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bình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của</a:t>
            </a:r>
            <a:r>
              <a:rPr lang="en-US" sz="2200" dirty="0"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 DEF </a:t>
            </a:r>
            <a:r>
              <a:rPr lang="en-US" sz="2200" dirty="0" err="1">
                <a:latin typeface="#9Slide03 Cabin" panose="00000500000000000000" pitchFamily="2" charset="0"/>
              </a:rPr>
              <a:t>và</a:t>
            </a:r>
            <a:r>
              <a:rPr lang="en-US" sz="2200" dirty="0"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 IHK </a:t>
            </a:r>
            <a:r>
              <a:rPr lang="en-US" sz="2200" dirty="0" err="1">
                <a:latin typeface="#9Slide03 Cabin" panose="00000500000000000000" pitchFamily="2" charset="0"/>
              </a:rPr>
              <a:t>trong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hình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vẽ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dưới</a:t>
            </a:r>
            <a:r>
              <a:rPr lang="en-US" sz="2200" dirty="0">
                <a:latin typeface="#9Slide03 Cabin" panose="00000500000000000000" pitchFamily="2" charset="0"/>
              </a:rPr>
              <a:t>.</a:t>
            </a:r>
            <a:endParaRPr lang="vi-VN" sz="2200" dirty="0"/>
          </a:p>
        </p:txBody>
      </p: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E735D82E-0F53-9BEA-6D7D-6B93489D20C8}"/>
              </a:ext>
            </a:extLst>
          </p:cNvPr>
          <p:cNvGrpSpPr/>
          <p:nvPr/>
        </p:nvGrpSpPr>
        <p:grpSpPr>
          <a:xfrm>
            <a:off x="1664191" y="3634415"/>
            <a:ext cx="4235961" cy="2586892"/>
            <a:chOff x="2618625" y="3594096"/>
            <a:chExt cx="4470735" cy="2730268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2A997EBF-8989-1A10-1793-2922F1B253E9}"/>
                </a:ext>
              </a:extLst>
            </p:cNvPr>
            <p:cNvGrpSpPr/>
            <p:nvPr/>
          </p:nvGrpSpPr>
          <p:grpSpPr>
            <a:xfrm>
              <a:off x="2618625" y="3805382"/>
              <a:ext cx="4470735" cy="2326177"/>
              <a:chOff x="2746895" y="3805382"/>
              <a:chExt cx="3718559" cy="2326177"/>
            </a:xfrm>
          </p:grpSpPr>
          <p:cxnSp>
            <p:nvCxnSpPr>
              <p:cNvPr id="5" name="Đường nối Thẳng 4">
                <a:extLst>
                  <a:ext uri="{FF2B5EF4-FFF2-40B4-BE49-F238E27FC236}">
                    <a16:creationId xmlns:a16="http://schemas.microsoft.com/office/drawing/2014/main" id="{7B5A73FD-7D01-805E-E8BF-F33600752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4193078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Đường nối Thẳng 5">
                <a:extLst>
                  <a:ext uri="{FF2B5EF4-FFF2-40B4-BE49-F238E27FC236}">
                    <a16:creationId xmlns:a16="http://schemas.microsoft.com/office/drawing/2014/main" id="{F955614F-7289-B9FE-1F07-BAE52C6B5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4580774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Đường nối Thẳng 6">
                <a:extLst>
                  <a:ext uri="{FF2B5EF4-FFF2-40B4-BE49-F238E27FC236}">
                    <a16:creationId xmlns:a16="http://schemas.microsoft.com/office/drawing/2014/main" id="{F703856C-C3E2-1EFD-9E3B-4205BC8B15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4968470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Đường nối Thẳng 7">
                <a:extLst>
                  <a:ext uri="{FF2B5EF4-FFF2-40B4-BE49-F238E27FC236}">
                    <a16:creationId xmlns:a16="http://schemas.microsoft.com/office/drawing/2014/main" id="{69A18FD4-4529-72EA-4DED-EC00E96D7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3805382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Đường nối Thẳng 8">
                <a:extLst>
                  <a:ext uri="{FF2B5EF4-FFF2-40B4-BE49-F238E27FC236}">
                    <a16:creationId xmlns:a16="http://schemas.microsoft.com/office/drawing/2014/main" id="{F1018D42-7645-F87D-AA9C-893094FB87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5356166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Đường nối Thẳng 9">
                <a:extLst>
                  <a:ext uri="{FF2B5EF4-FFF2-40B4-BE49-F238E27FC236}">
                    <a16:creationId xmlns:a16="http://schemas.microsoft.com/office/drawing/2014/main" id="{524B3817-3370-E86B-6B6C-CAA03A43DE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5743862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Đường nối Thẳng 10">
                <a:extLst>
                  <a:ext uri="{FF2B5EF4-FFF2-40B4-BE49-F238E27FC236}">
                    <a16:creationId xmlns:a16="http://schemas.microsoft.com/office/drawing/2014/main" id="{63623298-F11D-5DC6-5567-E49E5079B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6131559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33A40D68-2E14-C66D-66AD-095717FDCD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53228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32AE3A9A-43FF-120B-47C7-DA5660DDC00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57229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720CCDDF-8ED9-53A4-BA15-8C4E51242B7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1230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0CD321E3-2283-B473-BCAD-9320C6AF21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65231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95623280-8D1B-C223-F063-F6DE9E2BFC2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232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25DF59E0-DF87-9582-ADA8-3824BBDB30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73233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62F67F1-B813-D6E1-B850-E12E31C3442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77234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C81B67D-A907-ED8C-8B07-3F5F9E65CE2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81235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71437D92-E28F-93C5-7B6C-3C329460EE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85236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8B5DF913-FA84-3119-606A-63FE33F32F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89240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ED41A024-9D31-ADA7-8E94-A71F919D37A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93240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C869D27D-048F-9433-D273-D4C4CEC630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2362" y="4194168"/>
              <a:ext cx="809088" cy="155182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Đường nối Thẳng 28">
              <a:extLst>
                <a:ext uri="{FF2B5EF4-FFF2-40B4-BE49-F238E27FC236}">
                  <a16:creationId xmlns:a16="http://schemas.microsoft.com/office/drawing/2014/main" id="{93904F80-847E-DF9F-2D72-688B07D17D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7188" y="4192035"/>
              <a:ext cx="2424011" cy="1549742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8CD1F3A7-733E-4457-E1CB-183569F7A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219" y="5745994"/>
              <a:ext cx="323915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Đường nối Thẳng 35">
              <a:extLst>
                <a:ext uri="{FF2B5EF4-FFF2-40B4-BE49-F238E27FC236}">
                  <a16:creationId xmlns:a16="http://schemas.microsoft.com/office/drawing/2014/main" id="{FDF7D9E5-733C-30B8-7A3A-E4A8EDC9CF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6364" y="4970755"/>
              <a:ext cx="1619179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Đường nối Thẳng 37">
              <a:extLst>
                <a:ext uri="{FF2B5EF4-FFF2-40B4-BE49-F238E27FC236}">
                  <a16:creationId xmlns:a16="http://schemas.microsoft.com/office/drawing/2014/main" id="{F547A513-A824-C21A-C778-F2F5BBF29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3162" y="4969549"/>
              <a:ext cx="0" cy="77460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A46E90B6-66D7-13A7-F704-0363C8F5C4D7}"/>
              </a:ext>
            </a:extLst>
          </p:cNvPr>
          <p:cNvSpPr txBox="1"/>
          <p:nvPr/>
        </p:nvSpPr>
        <p:spPr>
          <a:xfrm>
            <a:off x="2889417" y="3873281"/>
            <a:ext cx="334446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D</a:t>
            </a:r>
            <a:endParaRPr lang="vi-VN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AF15E553-958C-7C5E-2BDE-FAA98DD64DBF}"/>
              </a:ext>
            </a:extLst>
          </p:cNvPr>
          <p:cNvSpPr txBox="1"/>
          <p:nvPr/>
        </p:nvSpPr>
        <p:spPr>
          <a:xfrm>
            <a:off x="2289055" y="4586512"/>
            <a:ext cx="361784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M</a:t>
            </a:r>
            <a:endParaRPr lang="vi-VN" dirty="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BD46EA49-CD67-8F16-45AC-65E726CFB550}"/>
              </a:ext>
            </a:extLst>
          </p:cNvPr>
          <p:cNvSpPr txBox="1"/>
          <p:nvPr/>
        </p:nvSpPr>
        <p:spPr>
          <a:xfrm>
            <a:off x="4121836" y="4573610"/>
            <a:ext cx="328370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N</a:t>
            </a:r>
            <a:endParaRPr lang="vi-VN" dirty="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94EDEF24-3DDD-5004-582F-6EF3A2C3A06E}"/>
              </a:ext>
            </a:extLst>
          </p:cNvPr>
          <p:cNvSpPr txBox="1"/>
          <p:nvPr/>
        </p:nvSpPr>
        <p:spPr>
          <a:xfrm>
            <a:off x="5268567" y="5645047"/>
            <a:ext cx="288881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F</a:t>
            </a:r>
            <a:endParaRPr lang="vi-VN" dirty="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A72A44F-42FE-9714-55F7-E41454524390}"/>
              </a:ext>
            </a:extLst>
          </p:cNvPr>
          <p:cNvSpPr txBox="1"/>
          <p:nvPr/>
        </p:nvSpPr>
        <p:spPr>
          <a:xfrm>
            <a:off x="4040311" y="5650018"/>
            <a:ext cx="299512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P</a:t>
            </a:r>
            <a:endParaRPr lang="vi-VN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FFFCFB1-086C-6616-0107-FF7572A50CBD}"/>
              </a:ext>
            </a:extLst>
          </p:cNvPr>
          <p:cNvSpPr txBox="1"/>
          <p:nvPr/>
        </p:nvSpPr>
        <p:spPr>
          <a:xfrm>
            <a:off x="1956697" y="5650018"/>
            <a:ext cx="296474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E</a:t>
            </a:r>
            <a:endParaRPr lang="vi-VN" dirty="0"/>
          </a:p>
        </p:txBody>
      </p:sp>
      <p:grpSp>
        <p:nvGrpSpPr>
          <p:cNvPr id="106" name="Nhóm 105">
            <a:extLst>
              <a:ext uri="{FF2B5EF4-FFF2-40B4-BE49-F238E27FC236}">
                <a16:creationId xmlns:a16="http://schemas.microsoft.com/office/drawing/2014/main" id="{4CE2E757-F210-C1AD-4168-247EC9C8260F}"/>
              </a:ext>
            </a:extLst>
          </p:cNvPr>
          <p:cNvGrpSpPr/>
          <p:nvPr/>
        </p:nvGrpSpPr>
        <p:grpSpPr>
          <a:xfrm>
            <a:off x="6886201" y="3231403"/>
            <a:ext cx="2701149" cy="3306405"/>
            <a:chOff x="7607492" y="2199565"/>
            <a:chExt cx="2850858" cy="3489659"/>
          </a:xfrm>
        </p:grpSpPr>
        <p:grpSp>
          <p:nvGrpSpPr>
            <p:cNvPr id="88" name="Nhóm 87">
              <a:extLst>
                <a:ext uri="{FF2B5EF4-FFF2-40B4-BE49-F238E27FC236}">
                  <a16:creationId xmlns:a16="http://schemas.microsoft.com/office/drawing/2014/main" id="{BD71FF01-3CC3-8F7D-EAD8-110BFA2028CD}"/>
                </a:ext>
              </a:extLst>
            </p:cNvPr>
            <p:cNvGrpSpPr/>
            <p:nvPr/>
          </p:nvGrpSpPr>
          <p:grpSpPr>
            <a:xfrm>
              <a:off x="7815234" y="2199565"/>
              <a:ext cx="2424006" cy="3489659"/>
              <a:chOff x="7815234" y="2199566"/>
              <a:chExt cx="2424006" cy="2730268"/>
            </a:xfrm>
          </p:grpSpPr>
          <p:cxnSp>
            <p:nvCxnSpPr>
              <p:cNvPr id="58" name="Đường nối Thẳng 57">
                <a:extLst>
                  <a:ext uri="{FF2B5EF4-FFF2-40B4-BE49-F238E27FC236}">
                    <a16:creationId xmlns:a16="http://schemas.microsoft.com/office/drawing/2014/main" id="{E8AC43DF-F457-F614-1477-8197C3E4BE9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450100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Đường nối Thẳng 58">
                <a:extLst>
                  <a:ext uri="{FF2B5EF4-FFF2-40B4-BE49-F238E27FC236}">
                    <a16:creationId xmlns:a16="http://schemas.microsoft.com/office/drawing/2014/main" id="{35E8898E-F646-993E-6A2A-CF938F9272A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854101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Đường nối Thẳng 59">
                <a:extLst>
                  <a:ext uri="{FF2B5EF4-FFF2-40B4-BE49-F238E27FC236}">
                    <a16:creationId xmlns:a16="http://schemas.microsoft.com/office/drawing/2014/main" id="{CE6608FE-51F8-985B-A095-95153BE594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258102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Đường nối Thẳng 60">
                <a:extLst>
                  <a:ext uri="{FF2B5EF4-FFF2-40B4-BE49-F238E27FC236}">
                    <a16:creationId xmlns:a16="http://schemas.microsoft.com/office/drawing/2014/main" id="{99F99986-65B3-82C7-3D3C-4BDD9C38B5A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662103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Đường nối Thẳng 61">
                <a:extLst>
                  <a:ext uri="{FF2B5EF4-FFF2-40B4-BE49-F238E27FC236}">
                    <a16:creationId xmlns:a16="http://schemas.microsoft.com/office/drawing/2014/main" id="{B8CC15A0-867B-96BC-1B8A-0C259FF72D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66104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Đường nối Thẳng 62">
                <a:extLst>
                  <a:ext uri="{FF2B5EF4-FFF2-40B4-BE49-F238E27FC236}">
                    <a16:creationId xmlns:a16="http://schemas.microsoft.com/office/drawing/2014/main" id="{0DE48F02-76DC-9CB3-D1C0-3798F8A041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470105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Đường nối Thẳng 63">
                <a:extLst>
                  <a:ext uri="{FF2B5EF4-FFF2-40B4-BE49-F238E27FC236}">
                    <a16:creationId xmlns:a16="http://schemas.microsoft.com/office/drawing/2014/main" id="{BB426712-1E8E-F526-0607-4F17626225B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874106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Nhóm 103">
              <a:extLst>
                <a:ext uri="{FF2B5EF4-FFF2-40B4-BE49-F238E27FC236}">
                  <a16:creationId xmlns:a16="http://schemas.microsoft.com/office/drawing/2014/main" id="{B428EE4C-526A-44C1-C748-7D856A8C1610}"/>
                </a:ext>
              </a:extLst>
            </p:cNvPr>
            <p:cNvGrpSpPr/>
            <p:nvPr/>
          </p:nvGrpSpPr>
          <p:grpSpPr>
            <a:xfrm>
              <a:off x="7607492" y="2410852"/>
              <a:ext cx="2850858" cy="3092940"/>
              <a:chOff x="7607491" y="2410852"/>
              <a:chExt cx="4470735" cy="3092940"/>
            </a:xfrm>
          </p:grpSpPr>
          <p:grpSp>
            <p:nvGrpSpPr>
              <p:cNvPr id="57" name="Nhóm 56">
                <a:extLst>
                  <a:ext uri="{FF2B5EF4-FFF2-40B4-BE49-F238E27FC236}">
                    <a16:creationId xmlns:a16="http://schemas.microsoft.com/office/drawing/2014/main" id="{19E3073D-E693-8CFF-417E-83E25D95F6B1}"/>
                  </a:ext>
                </a:extLst>
              </p:cNvPr>
              <p:cNvGrpSpPr/>
              <p:nvPr/>
            </p:nvGrpSpPr>
            <p:grpSpPr>
              <a:xfrm>
                <a:off x="7607491" y="2410852"/>
                <a:ext cx="4470735" cy="2326177"/>
                <a:chOff x="2746895" y="3805382"/>
                <a:chExt cx="3718559" cy="2326177"/>
              </a:xfrm>
            </p:grpSpPr>
            <p:cxnSp>
              <p:nvCxnSpPr>
                <p:cNvPr id="74" name="Đường nối Thẳng 73">
                  <a:extLst>
                    <a:ext uri="{FF2B5EF4-FFF2-40B4-BE49-F238E27FC236}">
                      <a16:creationId xmlns:a16="http://schemas.microsoft.com/office/drawing/2014/main" id="{BF0BE206-B527-C533-4B7A-F79410055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193078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Đường nối Thẳng 74">
                  <a:extLst>
                    <a:ext uri="{FF2B5EF4-FFF2-40B4-BE49-F238E27FC236}">
                      <a16:creationId xmlns:a16="http://schemas.microsoft.com/office/drawing/2014/main" id="{4E94F292-BFBC-74D9-071A-D303FEF581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580774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Đường nối Thẳng 75">
                  <a:extLst>
                    <a:ext uri="{FF2B5EF4-FFF2-40B4-BE49-F238E27FC236}">
                      <a16:creationId xmlns:a16="http://schemas.microsoft.com/office/drawing/2014/main" id="{FAEFB1CA-B6A7-8B82-A411-ECB05E937A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968470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Đường nối Thẳng 76">
                  <a:extLst>
                    <a:ext uri="{FF2B5EF4-FFF2-40B4-BE49-F238E27FC236}">
                      <a16:creationId xmlns:a16="http://schemas.microsoft.com/office/drawing/2014/main" id="{4295B61B-0DED-1B6D-4D5E-E71E540AF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3805382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Đường nối Thẳng 77">
                  <a:extLst>
                    <a:ext uri="{FF2B5EF4-FFF2-40B4-BE49-F238E27FC236}">
                      <a16:creationId xmlns:a16="http://schemas.microsoft.com/office/drawing/2014/main" id="{888607C5-74DC-AB4F-8722-172E7ECC56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5356166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Đường nối Thẳng 78">
                  <a:extLst>
                    <a:ext uri="{FF2B5EF4-FFF2-40B4-BE49-F238E27FC236}">
                      <a16:creationId xmlns:a16="http://schemas.microsoft.com/office/drawing/2014/main" id="{474321A0-0947-B922-C334-3F9BDA6E55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5743862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Đường nối Thẳng 79">
                  <a:extLst>
                    <a:ext uri="{FF2B5EF4-FFF2-40B4-BE49-F238E27FC236}">
                      <a16:creationId xmlns:a16="http://schemas.microsoft.com/office/drawing/2014/main" id="{F1E58C72-B37A-250C-B945-CAA9A73BCA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6131559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Đường nối Thẳng 86">
                <a:extLst>
                  <a:ext uri="{FF2B5EF4-FFF2-40B4-BE49-F238E27FC236}">
                    <a16:creationId xmlns:a16="http://schemas.microsoft.com/office/drawing/2014/main" id="{40F79261-225F-0774-57B7-2B5011195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7491" y="5122792"/>
                <a:ext cx="4470735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Đường nối Thẳng 88">
                <a:extLst>
                  <a:ext uri="{FF2B5EF4-FFF2-40B4-BE49-F238E27FC236}">
                    <a16:creationId xmlns:a16="http://schemas.microsoft.com/office/drawing/2014/main" id="{29B966E0-E34D-6FC2-6ED1-D678A974E2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7491" y="5503792"/>
                <a:ext cx="4470735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Đường nối Thẳng 70">
              <a:extLst>
                <a:ext uri="{FF2B5EF4-FFF2-40B4-BE49-F238E27FC236}">
                  <a16:creationId xmlns:a16="http://schemas.microsoft.com/office/drawing/2014/main" id="{312429A3-C0FC-5020-D6CB-45F1F4A469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19233" y="2798548"/>
              <a:ext cx="1" cy="2324244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nối Thẳng 90">
              <a:extLst>
                <a:ext uri="{FF2B5EF4-FFF2-40B4-BE49-F238E27FC236}">
                  <a16:creationId xmlns:a16="http://schemas.microsoft.com/office/drawing/2014/main" id="{5C4CA444-727E-9AD2-43AA-95B3A03A6E9F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16" y="5122346"/>
              <a:ext cx="1631344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nối Thẳng 92">
              <a:extLst>
                <a:ext uri="{FF2B5EF4-FFF2-40B4-BE49-F238E27FC236}">
                  <a16:creationId xmlns:a16="http://schemas.microsoft.com/office/drawing/2014/main" id="{CE6F2A62-685E-8001-793E-AF335C4ADF07}"/>
                </a:ext>
              </a:extLst>
            </p:cNvPr>
            <p:cNvCxnSpPr>
              <a:cxnSpLocks/>
            </p:cNvCxnSpPr>
            <p:nvPr/>
          </p:nvCxnSpPr>
          <p:spPr>
            <a:xfrm>
              <a:off x="8214430" y="2802661"/>
              <a:ext cx="1615989" cy="231819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Đường nối Thẳng 95">
              <a:extLst>
                <a:ext uri="{FF2B5EF4-FFF2-40B4-BE49-F238E27FC236}">
                  <a16:creationId xmlns:a16="http://schemas.microsoft.com/office/drawing/2014/main" id="{721462B9-8D4B-B871-6ECB-B60A107ACC39}"/>
                </a:ext>
              </a:extLst>
            </p:cNvPr>
            <p:cNvCxnSpPr>
              <a:cxnSpLocks/>
            </p:cNvCxnSpPr>
            <p:nvPr/>
          </p:nvCxnSpPr>
          <p:spPr>
            <a:xfrm>
              <a:off x="8219233" y="3957178"/>
              <a:ext cx="808021" cy="115913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Đường nối Thẳng 98">
              <a:extLst>
                <a:ext uri="{FF2B5EF4-FFF2-40B4-BE49-F238E27FC236}">
                  <a16:creationId xmlns:a16="http://schemas.microsoft.com/office/drawing/2014/main" id="{5A6AB27F-6FF9-E0DE-8351-33238C738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8159" y="3961709"/>
              <a:ext cx="0" cy="116018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Đường nối Thẳng 101">
              <a:extLst>
                <a:ext uri="{FF2B5EF4-FFF2-40B4-BE49-F238E27FC236}">
                  <a16:creationId xmlns:a16="http://schemas.microsoft.com/office/drawing/2014/main" id="{C356561A-E89B-A6F5-BE86-C39B3B67C2EB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16" y="3961940"/>
              <a:ext cx="810908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C93BBDF8-D5C0-3ED1-53A9-EF5A6A14B791}"/>
              </a:ext>
            </a:extLst>
          </p:cNvPr>
          <p:cNvSpPr txBox="1"/>
          <p:nvPr/>
        </p:nvSpPr>
        <p:spPr>
          <a:xfrm>
            <a:off x="7231099" y="3485006"/>
            <a:ext cx="229646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I</a:t>
            </a:r>
            <a:endParaRPr lang="vi-VN" dirty="0"/>
          </a:p>
        </p:txBody>
      </p:sp>
      <p:sp>
        <p:nvSpPr>
          <p:cNvPr id="108" name="Hộp Văn bản 107">
            <a:extLst>
              <a:ext uri="{FF2B5EF4-FFF2-40B4-BE49-F238E27FC236}">
                <a16:creationId xmlns:a16="http://schemas.microsoft.com/office/drawing/2014/main" id="{52297EDC-A285-C187-F216-816614331C2D}"/>
              </a:ext>
            </a:extLst>
          </p:cNvPr>
          <p:cNvSpPr txBox="1"/>
          <p:nvPr/>
        </p:nvSpPr>
        <p:spPr>
          <a:xfrm>
            <a:off x="7189493" y="4566809"/>
            <a:ext cx="305587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B</a:t>
            </a:r>
            <a:endParaRPr lang="vi-VN" dirty="0"/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5238C495-C63A-7E0E-E9C5-1C7A7AF2BE4F}"/>
              </a:ext>
            </a:extLst>
          </p:cNvPr>
          <p:cNvSpPr txBox="1"/>
          <p:nvPr/>
        </p:nvSpPr>
        <p:spPr>
          <a:xfrm>
            <a:off x="8165644" y="4573414"/>
            <a:ext cx="310145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C</a:t>
            </a:r>
            <a:endParaRPr lang="vi-VN" dirty="0"/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F894E1F0-2EA3-2B91-BE30-FB7B71B7F98A}"/>
              </a:ext>
            </a:extLst>
          </p:cNvPr>
          <p:cNvSpPr txBox="1"/>
          <p:nvPr/>
        </p:nvSpPr>
        <p:spPr>
          <a:xfrm>
            <a:off x="8080162" y="5972369"/>
            <a:ext cx="310145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A</a:t>
            </a:r>
            <a:endParaRPr lang="vi-VN" dirty="0"/>
          </a:p>
        </p:txBody>
      </p:sp>
      <p:sp>
        <p:nvSpPr>
          <p:cNvPr id="111" name="Hộp Văn bản 110">
            <a:extLst>
              <a:ext uri="{FF2B5EF4-FFF2-40B4-BE49-F238E27FC236}">
                <a16:creationId xmlns:a16="http://schemas.microsoft.com/office/drawing/2014/main" id="{CD6B0A56-F7A3-66F3-CD6C-722867479A6F}"/>
              </a:ext>
            </a:extLst>
          </p:cNvPr>
          <p:cNvSpPr txBox="1"/>
          <p:nvPr/>
        </p:nvSpPr>
        <p:spPr>
          <a:xfrm>
            <a:off x="7184493" y="5972369"/>
            <a:ext cx="329888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H</a:t>
            </a:r>
            <a:endParaRPr lang="vi-VN" dirty="0"/>
          </a:p>
        </p:txBody>
      </p:sp>
      <p:sp>
        <p:nvSpPr>
          <p:cNvPr id="112" name="Hộp Văn bản 111">
            <a:extLst>
              <a:ext uri="{FF2B5EF4-FFF2-40B4-BE49-F238E27FC236}">
                <a16:creationId xmlns:a16="http://schemas.microsoft.com/office/drawing/2014/main" id="{1409B18A-5993-FE7E-2E3B-16CE87B2868A}"/>
              </a:ext>
            </a:extLst>
          </p:cNvPr>
          <p:cNvSpPr txBox="1"/>
          <p:nvPr/>
        </p:nvSpPr>
        <p:spPr>
          <a:xfrm>
            <a:off x="8972089" y="5972368"/>
            <a:ext cx="299512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K</a:t>
            </a:r>
            <a:endParaRPr lang="vi-V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666551-6EE0-13ED-CA60-A9326D0DCA3A}"/>
              </a:ext>
            </a:extLst>
          </p:cNvPr>
          <p:cNvSpPr/>
          <p:nvPr/>
        </p:nvSpPr>
        <p:spPr>
          <a:xfrm>
            <a:off x="937392" y="1098313"/>
            <a:ext cx="1659831" cy="494816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15D478A4-9D6E-582E-A96D-50221178FD1B}"/>
              </a:ext>
            </a:extLst>
          </p:cNvPr>
          <p:cNvSpPr txBox="1"/>
          <p:nvPr/>
        </p:nvSpPr>
        <p:spPr>
          <a:xfrm>
            <a:off x="958433" y="1145666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ĐỊNH NGHĨA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CBA85485-8233-968E-CB6F-51DF1874B8D2}"/>
              </a:ext>
            </a:extLst>
          </p:cNvPr>
          <p:cNvSpPr txBox="1"/>
          <p:nvPr/>
        </p:nvSpPr>
        <p:spPr>
          <a:xfrm>
            <a:off x="1061592" y="1609313"/>
            <a:ext cx="10807135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#9Slide03 Cabin" panose="00000500000000000000" pitchFamily="2" charset="0"/>
              </a:rPr>
              <a:t>Đường trung bình của tam giác là đoạn thẳng nối trung điểm của hai cạnh của tam giác</a:t>
            </a:r>
            <a:endParaRPr lang="vi-VN" sz="2300" dirty="0">
              <a:solidFill>
                <a:srgbClr val="0070C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4DA4C6-41A5-86CF-0BDC-1019803F0974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EB30099-5E35-3CBD-1327-E13893BECF4D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" name="Group 17">
              <a:extLst>
                <a:ext uri="{FF2B5EF4-FFF2-40B4-BE49-F238E27FC236}">
                  <a16:creationId xmlns:a16="http://schemas.microsoft.com/office/drawing/2014/main" id="{CC9F9BF5-2BCE-F668-621A-213E2C57EBC2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C3309D3E-A44D-A2AB-0DCF-58B67425C9AA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69EAC782-8B12-57D7-170F-224749FFEF2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28" name="TextBox 51">
              <a:extLst>
                <a:ext uri="{FF2B5EF4-FFF2-40B4-BE49-F238E27FC236}">
                  <a16:creationId xmlns:a16="http://schemas.microsoft.com/office/drawing/2014/main" id="{D81E9743-1474-C9A4-BCF4-6F778EC09B45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88"/>
                </a:lnSpc>
              </a:pPr>
              <a:r>
                <a:rPr lang="en-US" sz="3200" spc="-209" dirty="0">
                  <a:solidFill>
                    <a:srgbClr val="FFFFFF"/>
                  </a:solidFill>
                  <a:latin typeface="#9Slide03 Neutra" panose="02040603050506020204" pitchFamily="18" charset="0"/>
                </a:rPr>
                <a:t>1</a:t>
              </a:r>
            </a:p>
          </p:txBody>
        </p:sp>
      </p:grpSp>
      <p:sp>
        <p:nvSpPr>
          <p:cNvPr id="34" name="Freeform 4">
            <a:extLst>
              <a:ext uri="{FF2B5EF4-FFF2-40B4-BE49-F238E27FC236}">
                <a16:creationId xmlns:a16="http://schemas.microsoft.com/office/drawing/2014/main" id="{2CA8A136-5569-1F2A-468E-0B43CDE67AD6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FC8B3387-104F-5216-9B88-130302E17643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Hộp Văn bản 2">
            <a:extLst>
              <a:ext uri="{FF2B5EF4-FFF2-40B4-BE49-F238E27FC236}">
                <a16:creationId xmlns:a16="http://schemas.microsoft.com/office/drawing/2014/main" id="{9C328059-2DC8-6C51-D9CD-2AC613D338AF}"/>
              </a:ext>
            </a:extLst>
          </p:cNvPr>
          <p:cNvSpPr txBox="1"/>
          <p:nvPr/>
        </p:nvSpPr>
        <p:spPr>
          <a:xfrm>
            <a:off x="937392" y="203731"/>
            <a:ext cx="57935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#9Slide03 SFU TradeGothic" panose="00000400000000000000" pitchFamily="2" charset="0"/>
              </a:rPr>
              <a:t>ĐỊNH NGHĨA ĐƯỜNG TRUNG BÌNH CỦA TAM GIÁC</a:t>
            </a:r>
            <a:endParaRPr lang="vi-VN" sz="2600" dirty="0">
              <a:solidFill>
                <a:schemeClr val="bg1"/>
              </a:solidFill>
              <a:latin typeface="#9Slide03 SFU TradeGothic" panose="000004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2F2110-678D-7F2E-05C3-9786FF7B3A6E}"/>
              </a:ext>
            </a:extLst>
          </p:cNvPr>
          <p:cNvCxnSpPr>
            <a:cxnSpLocks/>
          </p:cNvCxnSpPr>
          <p:nvPr/>
        </p:nvCxnSpPr>
        <p:spPr>
          <a:xfrm>
            <a:off x="789594" y="1349188"/>
            <a:ext cx="0" cy="595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645DC3-4AF0-5DA1-9830-CE934D702CE6}"/>
              </a:ext>
            </a:extLst>
          </p:cNvPr>
          <p:cNvCxnSpPr>
            <a:cxnSpLocks/>
          </p:cNvCxnSpPr>
          <p:nvPr/>
        </p:nvCxnSpPr>
        <p:spPr>
          <a:xfrm flipH="1">
            <a:off x="785707" y="1944501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C6BCF5-07FA-613E-4DA4-F7F64230278A}"/>
              </a:ext>
            </a:extLst>
          </p:cNvPr>
          <p:cNvCxnSpPr>
            <a:cxnSpLocks/>
          </p:cNvCxnSpPr>
          <p:nvPr/>
        </p:nvCxnSpPr>
        <p:spPr>
          <a:xfrm rot="5400000">
            <a:off x="857857" y="1286482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5091156-53DA-FD40-04BF-5EE1EEDECFA9}"/>
              </a:ext>
            </a:extLst>
          </p:cNvPr>
          <p:cNvSpPr/>
          <p:nvPr/>
        </p:nvSpPr>
        <p:spPr>
          <a:xfrm>
            <a:off x="961939" y="2626858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18A06D1B-576A-A2AC-02A9-8EB131FD72A8}"/>
              </a:ext>
            </a:extLst>
          </p:cNvPr>
          <p:cNvSpPr txBox="1"/>
          <p:nvPr/>
        </p:nvSpPr>
        <p:spPr>
          <a:xfrm>
            <a:off x="1013541" y="2658822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?1</a:t>
            </a:r>
            <a:endParaRPr lang="vi-VN" sz="22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4E7E126-FDB8-0DA3-DF5A-E5D5E0949E92}"/>
              </a:ext>
            </a:extLst>
          </p:cNvPr>
          <p:cNvSpPr/>
          <p:nvPr/>
        </p:nvSpPr>
        <p:spPr>
          <a:xfrm>
            <a:off x="4446333" y="3764011"/>
            <a:ext cx="539331" cy="533840"/>
          </a:xfrm>
          <a:prstGeom prst="roundRect">
            <a:avLst>
              <a:gd name="adj" fmla="val 5719"/>
            </a:avLst>
          </a:prstGeom>
          <a:solidFill>
            <a:srgbClr val="00B050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ộp Văn bản 52">
            <a:extLst>
              <a:ext uri="{FF2B5EF4-FFF2-40B4-BE49-F238E27FC236}">
                <a16:creationId xmlns:a16="http://schemas.microsoft.com/office/drawing/2014/main" id="{34D36B74-77AD-1133-3147-27FA27B7C48D}"/>
              </a:ext>
            </a:extLst>
          </p:cNvPr>
          <p:cNvSpPr txBox="1"/>
          <p:nvPr/>
        </p:nvSpPr>
        <p:spPr>
          <a:xfrm>
            <a:off x="4446318" y="385587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MN</a:t>
            </a:r>
            <a:endParaRPr lang="vi-VN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3F3736B-AE4D-27A7-C256-278368B0605E}"/>
              </a:ext>
            </a:extLst>
          </p:cNvPr>
          <p:cNvSpPr/>
          <p:nvPr/>
        </p:nvSpPr>
        <p:spPr>
          <a:xfrm>
            <a:off x="5228475" y="3761985"/>
            <a:ext cx="539331" cy="533840"/>
          </a:xfrm>
          <a:prstGeom prst="roundRect">
            <a:avLst>
              <a:gd name="adj" fmla="val 571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ộp Văn bản 52">
            <a:extLst>
              <a:ext uri="{FF2B5EF4-FFF2-40B4-BE49-F238E27FC236}">
                <a16:creationId xmlns:a16="http://schemas.microsoft.com/office/drawing/2014/main" id="{4E2DDEB1-3CBF-B6E9-61F2-DF24CFC334D2}"/>
              </a:ext>
            </a:extLst>
          </p:cNvPr>
          <p:cNvSpPr txBox="1"/>
          <p:nvPr/>
        </p:nvSpPr>
        <p:spPr>
          <a:xfrm>
            <a:off x="5266752" y="385144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#9Slide03 Cabin" panose="00000500000000000000" pitchFamily="2" charset="0"/>
              </a:rPr>
              <a:t>NP</a:t>
            </a:r>
            <a:endParaRPr lang="vi-VN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2" name="Picture 10" descr="Dấu Hiệu Nhắc Nhở Lỗi Chữ Thập đỏ Gif | Công cụ đồ họa PSD Tải xuống miễn  phí - Pikbest">
            <a:extLst>
              <a:ext uri="{FF2B5EF4-FFF2-40B4-BE49-F238E27FC236}">
                <a16:creationId xmlns:a16="http://schemas.microsoft.com/office/drawing/2014/main" id="{0004211A-ED94-EE55-66E8-FE1208FB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500" y1="43875" x2="46500" y2="43875"/>
                        <a14:foregroundMark x1="39625" y1="34500" x2="62000" y2="6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91" y="3638793"/>
            <a:ext cx="289696" cy="2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ướng dẫn đăng ký tích xanh Facebook miễn phí">
            <a:extLst>
              <a:ext uri="{FF2B5EF4-FFF2-40B4-BE49-F238E27FC236}">
                <a16:creationId xmlns:a16="http://schemas.microsoft.com/office/drawing/2014/main" id="{E705FE35-9853-D99F-C2FC-E387C17B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02" y="3668639"/>
            <a:ext cx="260887" cy="2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2059E0E-7868-B6B4-AF49-31C5E64A3F53}"/>
              </a:ext>
            </a:extLst>
          </p:cNvPr>
          <p:cNvSpPr/>
          <p:nvPr/>
        </p:nvSpPr>
        <p:spPr>
          <a:xfrm>
            <a:off x="10036552" y="4321618"/>
            <a:ext cx="539331" cy="533840"/>
          </a:xfrm>
          <a:prstGeom prst="roundRect">
            <a:avLst>
              <a:gd name="adj" fmla="val 57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ộp Văn bản 52">
            <a:extLst>
              <a:ext uri="{FF2B5EF4-FFF2-40B4-BE49-F238E27FC236}">
                <a16:creationId xmlns:a16="http://schemas.microsoft.com/office/drawing/2014/main" id="{47E9ED01-95A2-53E4-9A6C-1822D42A1BDF}"/>
              </a:ext>
            </a:extLst>
          </p:cNvPr>
          <p:cNvSpPr txBox="1"/>
          <p:nvPr/>
        </p:nvSpPr>
        <p:spPr>
          <a:xfrm>
            <a:off x="10064245" y="441348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BC</a:t>
            </a:r>
            <a:endParaRPr lang="vi-VN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99D8071-3025-B45D-FF55-EEC4677934BC}"/>
              </a:ext>
            </a:extLst>
          </p:cNvPr>
          <p:cNvSpPr/>
          <p:nvPr/>
        </p:nvSpPr>
        <p:spPr>
          <a:xfrm>
            <a:off x="10818694" y="4319592"/>
            <a:ext cx="539331" cy="533840"/>
          </a:xfrm>
          <a:prstGeom prst="roundRect">
            <a:avLst>
              <a:gd name="adj" fmla="val 57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ộp Văn bản 52">
            <a:extLst>
              <a:ext uri="{FF2B5EF4-FFF2-40B4-BE49-F238E27FC236}">
                <a16:creationId xmlns:a16="http://schemas.microsoft.com/office/drawing/2014/main" id="{FB44B1FE-A99A-1C67-E6F7-43D41F648292}"/>
              </a:ext>
            </a:extLst>
          </p:cNvPr>
          <p:cNvSpPr txBox="1"/>
          <p:nvPr/>
        </p:nvSpPr>
        <p:spPr>
          <a:xfrm>
            <a:off x="10847735" y="440905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AC</a:t>
            </a:r>
            <a:endParaRPr lang="vi-VN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08C105F-B050-1FEA-4878-55FB0C7D6BA7}"/>
              </a:ext>
            </a:extLst>
          </p:cNvPr>
          <p:cNvSpPr/>
          <p:nvPr/>
        </p:nvSpPr>
        <p:spPr>
          <a:xfrm>
            <a:off x="10034058" y="5056736"/>
            <a:ext cx="539331" cy="533840"/>
          </a:xfrm>
          <a:prstGeom prst="roundRect">
            <a:avLst>
              <a:gd name="adj" fmla="val 57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ộp Văn bản 52">
            <a:extLst>
              <a:ext uri="{FF2B5EF4-FFF2-40B4-BE49-F238E27FC236}">
                <a16:creationId xmlns:a16="http://schemas.microsoft.com/office/drawing/2014/main" id="{F20EFE69-21A1-DA2A-5B20-0ABFD7EB9252}"/>
              </a:ext>
            </a:extLst>
          </p:cNvPr>
          <p:cNvSpPr txBox="1"/>
          <p:nvPr/>
        </p:nvSpPr>
        <p:spPr>
          <a:xfrm>
            <a:off x="10072335" y="514619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AB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4702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5" grpId="0"/>
      <p:bldP spid="66" grpId="0" animBg="1"/>
      <p:bldP spid="67" grpId="0"/>
      <p:bldP spid="68" grpId="0" animBg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522F8F-656D-4A04-2F13-2F3E28D39920}"/>
              </a:ext>
            </a:extLst>
          </p:cNvPr>
          <p:cNvSpPr txBox="1"/>
          <p:nvPr/>
        </p:nvSpPr>
        <p:spPr>
          <a:xfrm>
            <a:off x="1501676" y="2648747"/>
            <a:ext cx="9714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Cabin" panose="00000500000000000000" pitchFamily="2" charset="0"/>
              </a:rPr>
              <a:t>Chỉ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ra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các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đường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trung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bình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của</a:t>
            </a:r>
            <a:r>
              <a:rPr lang="en-US" sz="2200" dirty="0"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 DEF </a:t>
            </a:r>
            <a:r>
              <a:rPr lang="en-US" sz="2200" dirty="0" err="1">
                <a:latin typeface="#9Slide03 Cabin" panose="00000500000000000000" pitchFamily="2" charset="0"/>
              </a:rPr>
              <a:t>và</a:t>
            </a:r>
            <a:r>
              <a:rPr lang="en-US" sz="2200" dirty="0"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 IHK </a:t>
            </a:r>
            <a:r>
              <a:rPr lang="en-US" sz="2200" dirty="0" err="1">
                <a:latin typeface="#9Slide03 Cabin" panose="00000500000000000000" pitchFamily="2" charset="0"/>
              </a:rPr>
              <a:t>trong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hình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vẽ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dưới</a:t>
            </a:r>
            <a:r>
              <a:rPr lang="en-US" sz="2200" dirty="0">
                <a:latin typeface="#9Slide03 Cabin" panose="00000500000000000000" pitchFamily="2" charset="0"/>
              </a:rPr>
              <a:t>.</a:t>
            </a:r>
            <a:endParaRPr lang="vi-VN" sz="2200" dirty="0"/>
          </a:p>
        </p:txBody>
      </p: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E735D82E-0F53-9BEA-6D7D-6B93489D20C8}"/>
              </a:ext>
            </a:extLst>
          </p:cNvPr>
          <p:cNvGrpSpPr/>
          <p:nvPr/>
        </p:nvGrpSpPr>
        <p:grpSpPr>
          <a:xfrm>
            <a:off x="1664191" y="3634415"/>
            <a:ext cx="4235961" cy="2586892"/>
            <a:chOff x="2618625" y="3594096"/>
            <a:chExt cx="4470735" cy="2730268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2A997EBF-8989-1A10-1793-2922F1B253E9}"/>
                </a:ext>
              </a:extLst>
            </p:cNvPr>
            <p:cNvGrpSpPr/>
            <p:nvPr/>
          </p:nvGrpSpPr>
          <p:grpSpPr>
            <a:xfrm>
              <a:off x="2618625" y="3805382"/>
              <a:ext cx="4470735" cy="2326177"/>
              <a:chOff x="2746895" y="3805382"/>
              <a:chExt cx="3718559" cy="2326177"/>
            </a:xfrm>
          </p:grpSpPr>
          <p:cxnSp>
            <p:nvCxnSpPr>
              <p:cNvPr id="5" name="Đường nối Thẳng 4">
                <a:extLst>
                  <a:ext uri="{FF2B5EF4-FFF2-40B4-BE49-F238E27FC236}">
                    <a16:creationId xmlns:a16="http://schemas.microsoft.com/office/drawing/2014/main" id="{7B5A73FD-7D01-805E-E8BF-F33600752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4193078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Đường nối Thẳng 5">
                <a:extLst>
                  <a:ext uri="{FF2B5EF4-FFF2-40B4-BE49-F238E27FC236}">
                    <a16:creationId xmlns:a16="http://schemas.microsoft.com/office/drawing/2014/main" id="{F955614F-7289-B9FE-1F07-BAE52C6B5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4580774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Đường nối Thẳng 6">
                <a:extLst>
                  <a:ext uri="{FF2B5EF4-FFF2-40B4-BE49-F238E27FC236}">
                    <a16:creationId xmlns:a16="http://schemas.microsoft.com/office/drawing/2014/main" id="{F703856C-C3E2-1EFD-9E3B-4205BC8B15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4968470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Đường nối Thẳng 7">
                <a:extLst>
                  <a:ext uri="{FF2B5EF4-FFF2-40B4-BE49-F238E27FC236}">
                    <a16:creationId xmlns:a16="http://schemas.microsoft.com/office/drawing/2014/main" id="{69A18FD4-4529-72EA-4DED-EC00E96D7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3805382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Đường nối Thẳng 8">
                <a:extLst>
                  <a:ext uri="{FF2B5EF4-FFF2-40B4-BE49-F238E27FC236}">
                    <a16:creationId xmlns:a16="http://schemas.microsoft.com/office/drawing/2014/main" id="{F1018D42-7645-F87D-AA9C-893094FB87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5356166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Đường nối Thẳng 9">
                <a:extLst>
                  <a:ext uri="{FF2B5EF4-FFF2-40B4-BE49-F238E27FC236}">
                    <a16:creationId xmlns:a16="http://schemas.microsoft.com/office/drawing/2014/main" id="{524B3817-3370-E86B-6B6C-CAA03A43DE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5743862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Đường nối Thẳng 10">
                <a:extLst>
                  <a:ext uri="{FF2B5EF4-FFF2-40B4-BE49-F238E27FC236}">
                    <a16:creationId xmlns:a16="http://schemas.microsoft.com/office/drawing/2014/main" id="{63623298-F11D-5DC6-5567-E49E5079B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895" y="6131559"/>
                <a:ext cx="3718559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33A40D68-2E14-C66D-66AD-095717FDCD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53228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32AE3A9A-43FF-120B-47C7-DA5660DDC00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57229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720CCDDF-8ED9-53A4-BA15-8C4E51242B7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61230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0CD321E3-2283-B473-BCAD-9320C6AF21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65231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95623280-8D1B-C223-F063-F6DE9E2BFC2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232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25DF59E0-DF87-9582-ADA8-3824BBDB30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73233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62F67F1-B813-D6E1-B850-E12E31C3442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77234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C81B67D-A907-ED8C-8B07-3F5F9E65CE2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81235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71437D92-E28F-93C5-7B6C-3C329460EE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85236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8B5DF913-FA84-3119-606A-63FE33F32F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89240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ED41A024-9D31-ADA7-8E94-A71F919D37A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93240" y="4959230"/>
              <a:ext cx="273026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id="{C869D27D-048F-9433-D273-D4C4CEC630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2362" y="4194168"/>
              <a:ext cx="809088" cy="155182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Đường nối Thẳng 28">
              <a:extLst>
                <a:ext uri="{FF2B5EF4-FFF2-40B4-BE49-F238E27FC236}">
                  <a16:creationId xmlns:a16="http://schemas.microsoft.com/office/drawing/2014/main" id="{93904F80-847E-DF9F-2D72-688B07D17D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7188" y="4192035"/>
              <a:ext cx="2424011" cy="1549742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8CD1F3A7-733E-4457-E1CB-183569F7A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219" y="5745994"/>
              <a:ext cx="323915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Đường nối Thẳng 35">
              <a:extLst>
                <a:ext uri="{FF2B5EF4-FFF2-40B4-BE49-F238E27FC236}">
                  <a16:creationId xmlns:a16="http://schemas.microsoft.com/office/drawing/2014/main" id="{FDF7D9E5-733C-30B8-7A3A-E4A8EDC9CF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6364" y="4970755"/>
              <a:ext cx="1619179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Đường nối Thẳng 37">
              <a:extLst>
                <a:ext uri="{FF2B5EF4-FFF2-40B4-BE49-F238E27FC236}">
                  <a16:creationId xmlns:a16="http://schemas.microsoft.com/office/drawing/2014/main" id="{F547A513-A824-C21A-C778-F2F5BBF29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3162" y="4969549"/>
              <a:ext cx="0" cy="77460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A46E90B6-66D7-13A7-F704-0363C8F5C4D7}"/>
              </a:ext>
            </a:extLst>
          </p:cNvPr>
          <p:cNvSpPr txBox="1"/>
          <p:nvPr/>
        </p:nvSpPr>
        <p:spPr>
          <a:xfrm>
            <a:off x="2889417" y="3873281"/>
            <a:ext cx="334446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D</a:t>
            </a:r>
            <a:endParaRPr lang="vi-VN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AF15E553-958C-7C5E-2BDE-FAA98DD64DBF}"/>
              </a:ext>
            </a:extLst>
          </p:cNvPr>
          <p:cNvSpPr txBox="1"/>
          <p:nvPr/>
        </p:nvSpPr>
        <p:spPr>
          <a:xfrm>
            <a:off x="2289055" y="4586512"/>
            <a:ext cx="361784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M</a:t>
            </a:r>
            <a:endParaRPr lang="vi-VN" dirty="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BD46EA49-CD67-8F16-45AC-65E726CFB550}"/>
              </a:ext>
            </a:extLst>
          </p:cNvPr>
          <p:cNvSpPr txBox="1"/>
          <p:nvPr/>
        </p:nvSpPr>
        <p:spPr>
          <a:xfrm>
            <a:off x="4121836" y="4573610"/>
            <a:ext cx="328370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N</a:t>
            </a:r>
            <a:endParaRPr lang="vi-VN" dirty="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94EDEF24-3DDD-5004-582F-6EF3A2C3A06E}"/>
              </a:ext>
            </a:extLst>
          </p:cNvPr>
          <p:cNvSpPr txBox="1"/>
          <p:nvPr/>
        </p:nvSpPr>
        <p:spPr>
          <a:xfrm>
            <a:off x="5268567" y="5645047"/>
            <a:ext cx="288881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F</a:t>
            </a:r>
            <a:endParaRPr lang="vi-VN" dirty="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0A72A44F-42FE-9714-55F7-E41454524390}"/>
              </a:ext>
            </a:extLst>
          </p:cNvPr>
          <p:cNvSpPr txBox="1"/>
          <p:nvPr/>
        </p:nvSpPr>
        <p:spPr>
          <a:xfrm>
            <a:off x="4040311" y="5650018"/>
            <a:ext cx="299512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P</a:t>
            </a:r>
            <a:endParaRPr lang="vi-VN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FFFCFB1-086C-6616-0107-FF7572A50CBD}"/>
              </a:ext>
            </a:extLst>
          </p:cNvPr>
          <p:cNvSpPr txBox="1"/>
          <p:nvPr/>
        </p:nvSpPr>
        <p:spPr>
          <a:xfrm>
            <a:off x="1956697" y="5650018"/>
            <a:ext cx="296474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E</a:t>
            </a:r>
            <a:endParaRPr lang="vi-VN" dirty="0"/>
          </a:p>
        </p:txBody>
      </p:sp>
      <p:grpSp>
        <p:nvGrpSpPr>
          <p:cNvPr id="106" name="Nhóm 105">
            <a:extLst>
              <a:ext uri="{FF2B5EF4-FFF2-40B4-BE49-F238E27FC236}">
                <a16:creationId xmlns:a16="http://schemas.microsoft.com/office/drawing/2014/main" id="{4CE2E757-F210-C1AD-4168-247EC9C8260F}"/>
              </a:ext>
            </a:extLst>
          </p:cNvPr>
          <p:cNvGrpSpPr/>
          <p:nvPr/>
        </p:nvGrpSpPr>
        <p:grpSpPr>
          <a:xfrm>
            <a:off x="6886201" y="3231403"/>
            <a:ext cx="2701149" cy="3306405"/>
            <a:chOff x="7607492" y="2199565"/>
            <a:chExt cx="2850858" cy="3489659"/>
          </a:xfrm>
        </p:grpSpPr>
        <p:grpSp>
          <p:nvGrpSpPr>
            <p:cNvPr id="88" name="Nhóm 87">
              <a:extLst>
                <a:ext uri="{FF2B5EF4-FFF2-40B4-BE49-F238E27FC236}">
                  <a16:creationId xmlns:a16="http://schemas.microsoft.com/office/drawing/2014/main" id="{BD71FF01-3CC3-8F7D-EAD8-110BFA2028CD}"/>
                </a:ext>
              </a:extLst>
            </p:cNvPr>
            <p:cNvGrpSpPr/>
            <p:nvPr/>
          </p:nvGrpSpPr>
          <p:grpSpPr>
            <a:xfrm>
              <a:off x="7815234" y="2199565"/>
              <a:ext cx="2424006" cy="3489659"/>
              <a:chOff x="7815234" y="2199566"/>
              <a:chExt cx="2424006" cy="2730268"/>
            </a:xfrm>
          </p:grpSpPr>
          <p:cxnSp>
            <p:nvCxnSpPr>
              <p:cNvPr id="58" name="Đường nối Thẳng 57">
                <a:extLst>
                  <a:ext uri="{FF2B5EF4-FFF2-40B4-BE49-F238E27FC236}">
                    <a16:creationId xmlns:a16="http://schemas.microsoft.com/office/drawing/2014/main" id="{E8AC43DF-F457-F614-1477-8197C3E4BE9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450100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Đường nối Thẳng 58">
                <a:extLst>
                  <a:ext uri="{FF2B5EF4-FFF2-40B4-BE49-F238E27FC236}">
                    <a16:creationId xmlns:a16="http://schemas.microsoft.com/office/drawing/2014/main" id="{35E8898E-F646-993E-6A2A-CF938F9272A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854101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Đường nối Thẳng 59">
                <a:extLst>
                  <a:ext uri="{FF2B5EF4-FFF2-40B4-BE49-F238E27FC236}">
                    <a16:creationId xmlns:a16="http://schemas.microsoft.com/office/drawing/2014/main" id="{CE6608FE-51F8-985B-A095-95153BE594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258102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Đường nối Thẳng 60">
                <a:extLst>
                  <a:ext uri="{FF2B5EF4-FFF2-40B4-BE49-F238E27FC236}">
                    <a16:creationId xmlns:a16="http://schemas.microsoft.com/office/drawing/2014/main" id="{99F99986-65B3-82C7-3D3C-4BDD9C38B5A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662103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Đường nối Thẳng 61">
                <a:extLst>
                  <a:ext uri="{FF2B5EF4-FFF2-40B4-BE49-F238E27FC236}">
                    <a16:creationId xmlns:a16="http://schemas.microsoft.com/office/drawing/2014/main" id="{B8CC15A0-867B-96BC-1B8A-0C259FF72D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66104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Đường nối Thẳng 62">
                <a:extLst>
                  <a:ext uri="{FF2B5EF4-FFF2-40B4-BE49-F238E27FC236}">
                    <a16:creationId xmlns:a16="http://schemas.microsoft.com/office/drawing/2014/main" id="{0DE48F02-76DC-9CB3-D1C0-3798F8A041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470105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Đường nối Thẳng 63">
                <a:extLst>
                  <a:ext uri="{FF2B5EF4-FFF2-40B4-BE49-F238E27FC236}">
                    <a16:creationId xmlns:a16="http://schemas.microsoft.com/office/drawing/2014/main" id="{BB426712-1E8E-F526-0607-4F17626225B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874106" y="3564700"/>
                <a:ext cx="273026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Nhóm 103">
              <a:extLst>
                <a:ext uri="{FF2B5EF4-FFF2-40B4-BE49-F238E27FC236}">
                  <a16:creationId xmlns:a16="http://schemas.microsoft.com/office/drawing/2014/main" id="{B428EE4C-526A-44C1-C748-7D856A8C1610}"/>
                </a:ext>
              </a:extLst>
            </p:cNvPr>
            <p:cNvGrpSpPr/>
            <p:nvPr/>
          </p:nvGrpSpPr>
          <p:grpSpPr>
            <a:xfrm>
              <a:off x="7607492" y="2410852"/>
              <a:ext cx="2850858" cy="3092940"/>
              <a:chOff x="7607491" y="2410852"/>
              <a:chExt cx="4470735" cy="3092940"/>
            </a:xfrm>
          </p:grpSpPr>
          <p:grpSp>
            <p:nvGrpSpPr>
              <p:cNvPr id="57" name="Nhóm 56">
                <a:extLst>
                  <a:ext uri="{FF2B5EF4-FFF2-40B4-BE49-F238E27FC236}">
                    <a16:creationId xmlns:a16="http://schemas.microsoft.com/office/drawing/2014/main" id="{19E3073D-E693-8CFF-417E-83E25D95F6B1}"/>
                  </a:ext>
                </a:extLst>
              </p:cNvPr>
              <p:cNvGrpSpPr/>
              <p:nvPr/>
            </p:nvGrpSpPr>
            <p:grpSpPr>
              <a:xfrm>
                <a:off x="7607491" y="2410852"/>
                <a:ext cx="4470735" cy="2326177"/>
                <a:chOff x="2746895" y="3805382"/>
                <a:chExt cx="3718559" cy="2326177"/>
              </a:xfrm>
            </p:grpSpPr>
            <p:cxnSp>
              <p:nvCxnSpPr>
                <p:cNvPr id="74" name="Đường nối Thẳng 73">
                  <a:extLst>
                    <a:ext uri="{FF2B5EF4-FFF2-40B4-BE49-F238E27FC236}">
                      <a16:creationId xmlns:a16="http://schemas.microsoft.com/office/drawing/2014/main" id="{BF0BE206-B527-C533-4B7A-F79410055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193078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Đường nối Thẳng 74">
                  <a:extLst>
                    <a:ext uri="{FF2B5EF4-FFF2-40B4-BE49-F238E27FC236}">
                      <a16:creationId xmlns:a16="http://schemas.microsoft.com/office/drawing/2014/main" id="{4E94F292-BFBC-74D9-071A-D303FEF581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580774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Đường nối Thẳng 75">
                  <a:extLst>
                    <a:ext uri="{FF2B5EF4-FFF2-40B4-BE49-F238E27FC236}">
                      <a16:creationId xmlns:a16="http://schemas.microsoft.com/office/drawing/2014/main" id="{FAEFB1CA-B6A7-8B82-A411-ECB05E937A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4968470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Đường nối Thẳng 76">
                  <a:extLst>
                    <a:ext uri="{FF2B5EF4-FFF2-40B4-BE49-F238E27FC236}">
                      <a16:creationId xmlns:a16="http://schemas.microsoft.com/office/drawing/2014/main" id="{4295B61B-0DED-1B6D-4D5E-E71E540AF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3805382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Đường nối Thẳng 77">
                  <a:extLst>
                    <a:ext uri="{FF2B5EF4-FFF2-40B4-BE49-F238E27FC236}">
                      <a16:creationId xmlns:a16="http://schemas.microsoft.com/office/drawing/2014/main" id="{888607C5-74DC-AB4F-8722-172E7ECC56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5356166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Đường nối Thẳng 78">
                  <a:extLst>
                    <a:ext uri="{FF2B5EF4-FFF2-40B4-BE49-F238E27FC236}">
                      <a16:creationId xmlns:a16="http://schemas.microsoft.com/office/drawing/2014/main" id="{474321A0-0947-B922-C334-3F9BDA6E55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5743862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Đường nối Thẳng 79">
                  <a:extLst>
                    <a:ext uri="{FF2B5EF4-FFF2-40B4-BE49-F238E27FC236}">
                      <a16:creationId xmlns:a16="http://schemas.microsoft.com/office/drawing/2014/main" id="{F1E58C72-B37A-250C-B945-CAA9A73BCA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95" y="6131559"/>
                  <a:ext cx="371855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Đường nối Thẳng 86">
                <a:extLst>
                  <a:ext uri="{FF2B5EF4-FFF2-40B4-BE49-F238E27FC236}">
                    <a16:creationId xmlns:a16="http://schemas.microsoft.com/office/drawing/2014/main" id="{40F79261-225F-0774-57B7-2B5011195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7491" y="5122792"/>
                <a:ext cx="4470735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Đường nối Thẳng 88">
                <a:extLst>
                  <a:ext uri="{FF2B5EF4-FFF2-40B4-BE49-F238E27FC236}">
                    <a16:creationId xmlns:a16="http://schemas.microsoft.com/office/drawing/2014/main" id="{29B966E0-E34D-6FC2-6ED1-D678A974E2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7491" y="5503792"/>
                <a:ext cx="4470735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Đường nối Thẳng 70">
              <a:extLst>
                <a:ext uri="{FF2B5EF4-FFF2-40B4-BE49-F238E27FC236}">
                  <a16:creationId xmlns:a16="http://schemas.microsoft.com/office/drawing/2014/main" id="{312429A3-C0FC-5020-D6CB-45F1F4A469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19233" y="2798548"/>
              <a:ext cx="1" cy="2324244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nối Thẳng 90">
              <a:extLst>
                <a:ext uri="{FF2B5EF4-FFF2-40B4-BE49-F238E27FC236}">
                  <a16:creationId xmlns:a16="http://schemas.microsoft.com/office/drawing/2014/main" id="{5C4CA444-727E-9AD2-43AA-95B3A03A6E9F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16" y="5122346"/>
              <a:ext cx="1631344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nối Thẳng 92">
              <a:extLst>
                <a:ext uri="{FF2B5EF4-FFF2-40B4-BE49-F238E27FC236}">
                  <a16:creationId xmlns:a16="http://schemas.microsoft.com/office/drawing/2014/main" id="{CE6F2A62-685E-8001-793E-AF335C4ADF07}"/>
                </a:ext>
              </a:extLst>
            </p:cNvPr>
            <p:cNvCxnSpPr>
              <a:cxnSpLocks/>
            </p:cNvCxnSpPr>
            <p:nvPr/>
          </p:nvCxnSpPr>
          <p:spPr>
            <a:xfrm>
              <a:off x="8214430" y="2802661"/>
              <a:ext cx="1615989" cy="231819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Đường nối Thẳng 95">
              <a:extLst>
                <a:ext uri="{FF2B5EF4-FFF2-40B4-BE49-F238E27FC236}">
                  <a16:creationId xmlns:a16="http://schemas.microsoft.com/office/drawing/2014/main" id="{721462B9-8D4B-B871-6ECB-B60A107ACC39}"/>
                </a:ext>
              </a:extLst>
            </p:cNvPr>
            <p:cNvCxnSpPr>
              <a:cxnSpLocks/>
            </p:cNvCxnSpPr>
            <p:nvPr/>
          </p:nvCxnSpPr>
          <p:spPr>
            <a:xfrm>
              <a:off x="8219233" y="3957178"/>
              <a:ext cx="808021" cy="115913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Đường nối Thẳng 98">
              <a:extLst>
                <a:ext uri="{FF2B5EF4-FFF2-40B4-BE49-F238E27FC236}">
                  <a16:creationId xmlns:a16="http://schemas.microsoft.com/office/drawing/2014/main" id="{5A6AB27F-6FF9-E0DE-8351-33238C738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8159" y="3961709"/>
              <a:ext cx="0" cy="116018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Đường nối Thẳng 101">
              <a:extLst>
                <a:ext uri="{FF2B5EF4-FFF2-40B4-BE49-F238E27FC236}">
                  <a16:creationId xmlns:a16="http://schemas.microsoft.com/office/drawing/2014/main" id="{C356561A-E89B-A6F5-BE86-C39B3B67C2EB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16" y="3961940"/>
              <a:ext cx="810908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C93BBDF8-D5C0-3ED1-53A9-EF5A6A14B791}"/>
              </a:ext>
            </a:extLst>
          </p:cNvPr>
          <p:cNvSpPr txBox="1"/>
          <p:nvPr/>
        </p:nvSpPr>
        <p:spPr>
          <a:xfrm>
            <a:off x="7231099" y="3485006"/>
            <a:ext cx="229646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I</a:t>
            </a:r>
            <a:endParaRPr lang="vi-VN" dirty="0"/>
          </a:p>
        </p:txBody>
      </p:sp>
      <p:sp>
        <p:nvSpPr>
          <p:cNvPr id="108" name="Hộp Văn bản 107">
            <a:extLst>
              <a:ext uri="{FF2B5EF4-FFF2-40B4-BE49-F238E27FC236}">
                <a16:creationId xmlns:a16="http://schemas.microsoft.com/office/drawing/2014/main" id="{52297EDC-A285-C187-F216-816614331C2D}"/>
              </a:ext>
            </a:extLst>
          </p:cNvPr>
          <p:cNvSpPr txBox="1"/>
          <p:nvPr/>
        </p:nvSpPr>
        <p:spPr>
          <a:xfrm>
            <a:off x="7189493" y="4566809"/>
            <a:ext cx="305587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B</a:t>
            </a:r>
            <a:endParaRPr lang="vi-VN" dirty="0"/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5238C495-C63A-7E0E-E9C5-1C7A7AF2BE4F}"/>
              </a:ext>
            </a:extLst>
          </p:cNvPr>
          <p:cNvSpPr txBox="1"/>
          <p:nvPr/>
        </p:nvSpPr>
        <p:spPr>
          <a:xfrm>
            <a:off x="8165644" y="4573414"/>
            <a:ext cx="310145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C</a:t>
            </a:r>
            <a:endParaRPr lang="vi-VN" dirty="0"/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F894E1F0-2EA3-2B91-BE30-FB7B71B7F98A}"/>
              </a:ext>
            </a:extLst>
          </p:cNvPr>
          <p:cNvSpPr txBox="1"/>
          <p:nvPr/>
        </p:nvSpPr>
        <p:spPr>
          <a:xfrm>
            <a:off x="8080162" y="5972369"/>
            <a:ext cx="310145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A</a:t>
            </a:r>
            <a:endParaRPr lang="vi-VN" dirty="0"/>
          </a:p>
        </p:txBody>
      </p:sp>
      <p:sp>
        <p:nvSpPr>
          <p:cNvPr id="111" name="Hộp Văn bản 110">
            <a:extLst>
              <a:ext uri="{FF2B5EF4-FFF2-40B4-BE49-F238E27FC236}">
                <a16:creationId xmlns:a16="http://schemas.microsoft.com/office/drawing/2014/main" id="{CD6B0A56-F7A3-66F3-CD6C-722867479A6F}"/>
              </a:ext>
            </a:extLst>
          </p:cNvPr>
          <p:cNvSpPr txBox="1"/>
          <p:nvPr/>
        </p:nvSpPr>
        <p:spPr>
          <a:xfrm>
            <a:off x="7184493" y="5972369"/>
            <a:ext cx="329888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H</a:t>
            </a:r>
            <a:endParaRPr lang="vi-VN" dirty="0"/>
          </a:p>
        </p:txBody>
      </p:sp>
      <p:sp>
        <p:nvSpPr>
          <p:cNvPr id="112" name="Hộp Văn bản 111">
            <a:extLst>
              <a:ext uri="{FF2B5EF4-FFF2-40B4-BE49-F238E27FC236}">
                <a16:creationId xmlns:a16="http://schemas.microsoft.com/office/drawing/2014/main" id="{1409B18A-5993-FE7E-2E3B-16CE87B2868A}"/>
              </a:ext>
            </a:extLst>
          </p:cNvPr>
          <p:cNvSpPr txBox="1"/>
          <p:nvPr/>
        </p:nvSpPr>
        <p:spPr>
          <a:xfrm>
            <a:off x="8972089" y="5972368"/>
            <a:ext cx="299512" cy="34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K</a:t>
            </a:r>
            <a:endParaRPr lang="vi-V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666551-6EE0-13ED-CA60-A9326D0DCA3A}"/>
              </a:ext>
            </a:extLst>
          </p:cNvPr>
          <p:cNvSpPr/>
          <p:nvPr/>
        </p:nvSpPr>
        <p:spPr>
          <a:xfrm>
            <a:off x="937392" y="1098313"/>
            <a:ext cx="1659831" cy="494816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15D478A4-9D6E-582E-A96D-50221178FD1B}"/>
              </a:ext>
            </a:extLst>
          </p:cNvPr>
          <p:cNvSpPr txBox="1"/>
          <p:nvPr/>
        </p:nvSpPr>
        <p:spPr>
          <a:xfrm>
            <a:off x="958433" y="1145666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ĐỊNH NGHĨA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CBA85485-8233-968E-CB6F-51DF1874B8D2}"/>
              </a:ext>
            </a:extLst>
          </p:cNvPr>
          <p:cNvSpPr txBox="1"/>
          <p:nvPr/>
        </p:nvSpPr>
        <p:spPr>
          <a:xfrm>
            <a:off x="1061592" y="1609313"/>
            <a:ext cx="10807135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solidFill>
                  <a:srgbClr val="0070C0"/>
                </a:solidFill>
                <a:latin typeface="#9Slide03 Cabin" panose="00000500000000000000" pitchFamily="2" charset="0"/>
              </a:rPr>
              <a:t>Đường trung bình của tam giác là đoạn thẳng nối trung điểm của hai cạnh của tam giác</a:t>
            </a:r>
            <a:endParaRPr lang="vi-VN" sz="2300" dirty="0">
              <a:solidFill>
                <a:srgbClr val="0070C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4DA4C6-41A5-86CF-0BDC-1019803F0974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EB30099-5E35-3CBD-1327-E13893BECF4D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" name="Group 17">
              <a:extLst>
                <a:ext uri="{FF2B5EF4-FFF2-40B4-BE49-F238E27FC236}">
                  <a16:creationId xmlns:a16="http://schemas.microsoft.com/office/drawing/2014/main" id="{CC9F9BF5-2BCE-F668-621A-213E2C57EBC2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C3309D3E-A44D-A2AB-0DCF-58B67425C9AA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69EAC782-8B12-57D7-170F-224749FFEF2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28" name="TextBox 51">
              <a:extLst>
                <a:ext uri="{FF2B5EF4-FFF2-40B4-BE49-F238E27FC236}">
                  <a16:creationId xmlns:a16="http://schemas.microsoft.com/office/drawing/2014/main" id="{D81E9743-1474-C9A4-BCF4-6F778EC09B45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88"/>
                </a:lnSpc>
              </a:pPr>
              <a:r>
                <a:rPr lang="en-US" sz="3200" spc="-209" dirty="0">
                  <a:solidFill>
                    <a:srgbClr val="FFFFFF"/>
                  </a:solidFill>
                  <a:latin typeface="#9Slide03 Neutra" panose="02040603050506020204" pitchFamily="18" charset="0"/>
                </a:rPr>
                <a:t>1</a:t>
              </a:r>
            </a:p>
          </p:txBody>
        </p:sp>
      </p:grpSp>
      <p:sp>
        <p:nvSpPr>
          <p:cNvPr id="34" name="Freeform 4">
            <a:extLst>
              <a:ext uri="{FF2B5EF4-FFF2-40B4-BE49-F238E27FC236}">
                <a16:creationId xmlns:a16="http://schemas.microsoft.com/office/drawing/2014/main" id="{2CA8A136-5569-1F2A-468E-0B43CDE67AD6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FC8B3387-104F-5216-9B88-130302E17643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7" name="Hộp Văn bản 2">
            <a:extLst>
              <a:ext uri="{FF2B5EF4-FFF2-40B4-BE49-F238E27FC236}">
                <a16:creationId xmlns:a16="http://schemas.microsoft.com/office/drawing/2014/main" id="{9C328059-2DC8-6C51-D9CD-2AC613D338AF}"/>
              </a:ext>
            </a:extLst>
          </p:cNvPr>
          <p:cNvSpPr txBox="1"/>
          <p:nvPr/>
        </p:nvSpPr>
        <p:spPr>
          <a:xfrm>
            <a:off x="937392" y="203731"/>
            <a:ext cx="57935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#9Slide03 SFU TradeGothic" panose="00000400000000000000" pitchFamily="2" charset="0"/>
              </a:rPr>
              <a:t>ĐỊNH NGHĨA ĐƯỜNG TRUNG BÌNH CỦA TAM GIÁC</a:t>
            </a:r>
            <a:endParaRPr lang="vi-VN" sz="2600" dirty="0">
              <a:solidFill>
                <a:schemeClr val="bg1"/>
              </a:solidFill>
              <a:latin typeface="#9Slide03 SFU TradeGothic" panose="000004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2F2110-678D-7F2E-05C3-9786FF7B3A6E}"/>
              </a:ext>
            </a:extLst>
          </p:cNvPr>
          <p:cNvCxnSpPr>
            <a:cxnSpLocks/>
          </p:cNvCxnSpPr>
          <p:nvPr/>
        </p:nvCxnSpPr>
        <p:spPr>
          <a:xfrm>
            <a:off x="789594" y="1349188"/>
            <a:ext cx="0" cy="595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645DC3-4AF0-5DA1-9830-CE934D702CE6}"/>
              </a:ext>
            </a:extLst>
          </p:cNvPr>
          <p:cNvCxnSpPr>
            <a:cxnSpLocks/>
          </p:cNvCxnSpPr>
          <p:nvPr/>
        </p:nvCxnSpPr>
        <p:spPr>
          <a:xfrm flipH="1">
            <a:off x="785707" y="1944501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C6BCF5-07FA-613E-4DA4-F7F64230278A}"/>
              </a:ext>
            </a:extLst>
          </p:cNvPr>
          <p:cNvCxnSpPr>
            <a:cxnSpLocks/>
          </p:cNvCxnSpPr>
          <p:nvPr/>
        </p:nvCxnSpPr>
        <p:spPr>
          <a:xfrm rot="5400000">
            <a:off x="857857" y="1286482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5091156-53DA-FD40-04BF-5EE1EEDECFA9}"/>
              </a:ext>
            </a:extLst>
          </p:cNvPr>
          <p:cNvSpPr/>
          <p:nvPr/>
        </p:nvSpPr>
        <p:spPr>
          <a:xfrm>
            <a:off x="961939" y="2626858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ộp Văn bản 112">
            <a:extLst>
              <a:ext uri="{FF2B5EF4-FFF2-40B4-BE49-F238E27FC236}">
                <a16:creationId xmlns:a16="http://schemas.microsoft.com/office/drawing/2014/main" id="{18A06D1B-576A-A2AC-02A9-8EB131FD72A8}"/>
              </a:ext>
            </a:extLst>
          </p:cNvPr>
          <p:cNvSpPr txBox="1"/>
          <p:nvPr/>
        </p:nvSpPr>
        <p:spPr>
          <a:xfrm>
            <a:off x="1013541" y="2658822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?1</a:t>
            </a:r>
            <a:endParaRPr lang="vi-VN" sz="22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4E7E126-FDB8-0DA3-DF5A-E5D5E0949E92}"/>
              </a:ext>
            </a:extLst>
          </p:cNvPr>
          <p:cNvSpPr/>
          <p:nvPr/>
        </p:nvSpPr>
        <p:spPr>
          <a:xfrm>
            <a:off x="4446333" y="3764011"/>
            <a:ext cx="539331" cy="533840"/>
          </a:xfrm>
          <a:prstGeom prst="roundRect">
            <a:avLst>
              <a:gd name="adj" fmla="val 5719"/>
            </a:avLst>
          </a:prstGeom>
          <a:solidFill>
            <a:srgbClr val="00B050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ộp Văn bản 52">
            <a:extLst>
              <a:ext uri="{FF2B5EF4-FFF2-40B4-BE49-F238E27FC236}">
                <a16:creationId xmlns:a16="http://schemas.microsoft.com/office/drawing/2014/main" id="{34D36B74-77AD-1133-3147-27FA27B7C48D}"/>
              </a:ext>
            </a:extLst>
          </p:cNvPr>
          <p:cNvSpPr txBox="1"/>
          <p:nvPr/>
        </p:nvSpPr>
        <p:spPr>
          <a:xfrm>
            <a:off x="4446318" y="385587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MN</a:t>
            </a:r>
            <a:endParaRPr lang="vi-VN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3F3736B-AE4D-27A7-C256-278368B0605E}"/>
              </a:ext>
            </a:extLst>
          </p:cNvPr>
          <p:cNvSpPr/>
          <p:nvPr/>
        </p:nvSpPr>
        <p:spPr>
          <a:xfrm>
            <a:off x="5228475" y="3761985"/>
            <a:ext cx="539331" cy="533840"/>
          </a:xfrm>
          <a:prstGeom prst="roundRect">
            <a:avLst>
              <a:gd name="adj" fmla="val 571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ộp Văn bản 52">
            <a:extLst>
              <a:ext uri="{FF2B5EF4-FFF2-40B4-BE49-F238E27FC236}">
                <a16:creationId xmlns:a16="http://schemas.microsoft.com/office/drawing/2014/main" id="{4E2DDEB1-3CBF-B6E9-61F2-DF24CFC334D2}"/>
              </a:ext>
            </a:extLst>
          </p:cNvPr>
          <p:cNvSpPr txBox="1"/>
          <p:nvPr/>
        </p:nvSpPr>
        <p:spPr>
          <a:xfrm>
            <a:off x="5266752" y="385144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#9Slide03 Cabin" panose="00000500000000000000" pitchFamily="2" charset="0"/>
              </a:rPr>
              <a:t>NP</a:t>
            </a:r>
            <a:endParaRPr lang="vi-VN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2" name="Picture 10" descr="Dấu Hiệu Nhắc Nhở Lỗi Chữ Thập đỏ Gif | Công cụ đồ họa PSD Tải xuống miễn  phí - Pikbest">
            <a:extLst>
              <a:ext uri="{FF2B5EF4-FFF2-40B4-BE49-F238E27FC236}">
                <a16:creationId xmlns:a16="http://schemas.microsoft.com/office/drawing/2014/main" id="{0004211A-ED94-EE55-66E8-FE1208FB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500" y1="43875" x2="46500" y2="43875"/>
                        <a14:foregroundMark x1="39625" y1="34500" x2="62000" y2="6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91" y="3638793"/>
            <a:ext cx="289696" cy="2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ướng dẫn đăng ký tích xanh Facebook miễn phí">
            <a:extLst>
              <a:ext uri="{FF2B5EF4-FFF2-40B4-BE49-F238E27FC236}">
                <a16:creationId xmlns:a16="http://schemas.microsoft.com/office/drawing/2014/main" id="{E705FE35-9853-D99F-C2FC-E387C17B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02" y="3668639"/>
            <a:ext cx="260887" cy="2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2059E0E-7868-B6B4-AF49-31C5E64A3F53}"/>
              </a:ext>
            </a:extLst>
          </p:cNvPr>
          <p:cNvSpPr/>
          <p:nvPr/>
        </p:nvSpPr>
        <p:spPr>
          <a:xfrm>
            <a:off x="10036552" y="4321618"/>
            <a:ext cx="539331" cy="533840"/>
          </a:xfrm>
          <a:prstGeom prst="roundRect">
            <a:avLst>
              <a:gd name="adj" fmla="val 5719"/>
            </a:avLst>
          </a:prstGeom>
          <a:solidFill>
            <a:srgbClr val="00B05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ộp Văn bản 52">
            <a:extLst>
              <a:ext uri="{FF2B5EF4-FFF2-40B4-BE49-F238E27FC236}">
                <a16:creationId xmlns:a16="http://schemas.microsoft.com/office/drawing/2014/main" id="{47E9ED01-95A2-53E4-9A6C-1822D42A1BDF}"/>
              </a:ext>
            </a:extLst>
          </p:cNvPr>
          <p:cNvSpPr txBox="1"/>
          <p:nvPr/>
        </p:nvSpPr>
        <p:spPr>
          <a:xfrm>
            <a:off x="10064245" y="441348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BC</a:t>
            </a:r>
            <a:endParaRPr lang="vi-VN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99D8071-3025-B45D-FF55-EEC4677934BC}"/>
              </a:ext>
            </a:extLst>
          </p:cNvPr>
          <p:cNvSpPr/>
          <p:nvPr/>
        </p:nvSpPr>
        <p:spPr>
          <a:xfrm>
            <a:off x="10818694" y="4319592"/>
            <a:ext cx="539331" cy="533840"/>
          </a:xfrm>
          <a:prstGeom prst="roundRect">
            <a:avLst>
              <a:gd name="adj" fmla="val 5719"/>
            </a:avLst>
          </a:prstGeom>
          <a:solidFill>
            <a:srgbClr val="00B05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ộp Văn bản 52">
            <a:extLst>
              <a:ext uri="{FF2B5EF4-FFF2-40B4-BE49-F238E27FC236}">
                <a16:creationId xmlns:a16="http://schemas.microsoft.com/office/drawing/2014/main" id="{FB44B1FE-A99A-1C67-E6F7-43D41F648292}"/>
              </a:ext>
            </a:extLst>
          </p:cNvPr>
          <p:cNvSpPr txBox="1"/>
          <p:nvPr/>
        </p:nvSpPr>
        <p:spPr>
          <a:xfrm>
            <a:off x="10847735" y="440905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AC</a:t>
            </a:r>
            <a:endParaRPr lang="vi-VN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08C105F-B050-1FEA-4878-55FB0C7D6BA7}"/>
              </a:ext>
            </a:extLst>
          </p:cNvPr>
          <p:cNvSpPr/>
          <p:nvPr/>
        </p:nvSpPr>
        <p:spPr>
          <a:xfrm>
            <a:off x="10034058" y="5056736"/>
            <a:ext cx="539331" cy="533840"/>
          </a:xfrm>
          <a:prstGeom prst="roundRect">
            <a:avLst>
              <a:gd name="adj" fmla="val 5719"/>
            </a:avLst>
          </a:prstGeom>
          <a:solidFill>
            <a:srgbClr val="00B05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ộp Văn bản 52">
            <a:extLst>
              <a:ext uri="{FF2B5EF4-FFF2-40B4-BE49-F238E27FC236}">
                <a16:creationId xmlns:a16="http://schemas.microsoft.com/office/drawing/2014/main" id="{F20EFE69-21A1-DA2A-5B20-0ABFD7EB9252}"/>
              </a:ext>
            </a:extLst>
          </p:cNvPr>
          <p:cNvSpPr txBox="1"/>
          <p:nvPr/>
        </p:nvSpPr>
        <p:spPr>
          <a:xfrm>
            <a:off x="10072335" y="514619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#9Slide03 Cabin" panose="00000500000000000000" pitchFamily="2" charset="0"/>
              </a:rPr>
              <a:t>AB</a:t>
            </a:r>
            <a:endParaRPr lang="vi-VN" dirty="0"/>
          </a:p>
        </p:txBody>
      </p:sp>
      <p:pic>
        <p:nvPicPr>
          <p:cNvPr id="70" name="Picture 8" descr="Hướng dẫn đăng ký tích xanh Facebook miễn phí">
            <a:extLst>
              <a:ext uri="{FF2B5EF4-FFF2-40B4-BE49-F238E27FC236}">
                <a16:creationId xmlns:a16="http://schemas.microsoft.com/office/drawing/2014/main" id="{DB1C2764-22C9-7222-8C6A-C8453E28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945" y="4197245"/>
            <a:ext cx="260887" cy="2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ướng dẫn đăng ký tích xanh Facebook miễn phí">
            <a:extLst>
              <a:ext uri="{FF2B5EF4-FFF2-40B4-BE49-F238E27FC236}">
                <a16:creationId xmlns:a16="http://schemas.microsoft.com/office/drawing/2014/main" id="{0AB86D4D-9304-0E71-5003-B333724AC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861" y="4197245"/>
            <a:ext cx="260887" cy="2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ướng dẫn đăng ký tích xanh Facebook miễn phí">
            <a:extLst>
              <a:ext uri="{FF2B5EF4-FFF2-40B4-BE49-F238E27FC236}">
                <a16:creationId xmlns:a16="http://schemas.microsoft.com/office/drawing/2014/main" id="{C5DEE79A-1854-F7F9-A5B3-5BF6B2A5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945" y="4944918"/>
            <a:ext cx="260887" cy="2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4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C0E55B-63E6-3D2D-903C-47D2F4C95881}"/>
              </a:ext>
            </a:extLst>
          </p:cNvPr>
          <p:cNvSpPr txBox="1"/>
          <p:nvPr/>
        </p:nvSpPr>
        <p:spPr>
          <a:xfrm>
            <a:off x="892944" y="1001378"/>
            <a:ext cx="58833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#9Slide03 Cabin" panose="00000500000000000000" pitchFamily="2" charset="0"/>
              </a:rPr>
              <a:t>Cho DE </a:t>
            </a:r>
            <a:r>
              <a:rPr lang="en-US" sz="2300" dirty="0" err="1">
                <a:latin typeface="#9Slide03 Cabin" panose="00000500000000000000" pitchFamily="2" charset="0"/>
              </a:rPr>
              <a:t>là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đường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trung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bình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của</a:t>
            </a:r>
            <a:r>
              <a:rPr lang="en-US" sz="2300" dirty="0">
                <a:latin typeface="#9Slide03 Cabin" panose="00000500000000000000" pitchFamily="2" charset="0"/>
              </a:rPr>
              <a:t> tam </a:t>
            </a:r>
            <a:r>
              <a:rPr lang="en-US" sz="2300" dirty="0" err="1">
                <a:latin typeface="#9Slide03 Cabin" panose="00000500000000000000" pitchFamily="2" charset="0"/>
              </a:rPr>
              <a:t>giác</a:t>
            </a:r>
            <a:r>
              <a:rPr lang="en-US" sz="2300" dirty="0">
                <a:latin typeface="#9Slide03 Cabin" panose="00000500000000000000" pitchFamily="2" charset="0"/>
              </a:rPr>
              <a:t> ABC.</a:t>
            </a:r>
            <a:endParaRPr lang="vi-VN" sz="23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4857736-1512-EF74-455E-206AD93C59F8}"/>
              </a:ext>
            </a:extLst>
          </p:cNvPr>
          <p:cNvSpPr txBox="1"/>
          <p:nvPr/>
        </p:nvSpPr>
        <p:spPr>
          <a:xfrm>
            <a:off x="1420955" y="1671602"/>
            <a:ext cx="62039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#9Slide03 Cabin" panose="00000500000000000000" pitchFamily="2" charset="0"/>
              </a:rPr>
              <a:t>Sử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dụng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định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lí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Thalès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đảo</a:t>
            </a:r>
            <a:r>
              <a:rPr lang="en-US" sz="2300" dirty="0">
                <a:latin typeface="#9Slide03 Cabin" panose="00000500000000000000" pitchFamily="2" charset="0"/>
              </a:rPr>
              <a:t>, </a:t>
            </a:r>
            <a:r>
              <a:rPr lang="en-US" sz="2300" dirty="0" err="1">
                <a:latin typeface="#9Slide03 Cabin" panose="00000500000000000000" pitchFamily="2" charset="0"/>
              </a:rPr>
              <a:t>chứng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minh</a:t>
            </a:r>
            <a:r>
              <a:rPr lang="en-US" sz="2300" dirty="0">
                <a:latin typeface="#9Slide03 Cabin" panose="00000500000000000000" pitchFamily="2" charset="0"/>
              </a:rPr>
              <a:t> DE // BC.</a:t>
            </a:r>
            <a:endParaRPr lang="vi-VN" sz="23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352DFF-2721-B85F-157C-F3300EEBD1B0}"/>
              </a:ext>
            </a:extLst>
          </p:cNvPr>
          <p:cNvSpPr txBox="1"/>
          <p:nvPr/>
        </p:nvSpPr>
        <p:spPr>
          <a:xfrm>
            <a:off x="1418885" y="3380275"/>
            <a:ext cx="6816756" cy="10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 err="1">
                <a:latin typeface="#9Slide03 Cabin" panose="00000500000000000000" pitchFamily="2" charset="0"/>
              </a:rPr>
              <a:t>Gọi</a:t>
            </a:r>
            <a:r>
              <a:rPr lang="en-US" sz="2300" dirty="0">
                <a:latin typeface="#9Slide03 Cabin" panose="00000500000000000000" pitchFamily="2" charset="0"/>
              </a:rPr>
              <a:t> F </a:t>
            </a:r>
            <a:r>
              <a:rPr lang="en-US" sz="2300" dirty="0" err="1">
                <a:latin typeface="#9Slide03 Cabin" panose="00000500000000000000" pitchFamily="2" charset="0"/>
              </a:rPr>
              <a:t>là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trung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điểm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của</a:t>
            </a:r>
            <a:r>
              <a:rPr lang="en-US" sz="2300" dirty="0">
                <a:latin typeface="#9Slide03 Cabin" panose="00000500000000000000" pitchFamily="2" charset="0"/>
              </a:rPr>
              <a:t> BC. </a:t>
            </a:r>
            <a:r>
              <a:rPr lang="en-US" sz="2300" dirty="0" err="1">
                <a:latin typeface="#9Slide03 Cabin" panose="00000500000000000000" pitchFamily="2" charset="0"/>
              </a:rPr>
              <a:t>Chứng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minh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tứ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giác</a:t>
            </a:r>
            <a:r>
              <a:rPr lang="en-US" sz="2300" dirty="0">
                <a:latin typeface="#9Slide03 Cabin" panose="00000500000000000000" pitchFamily="2" charset="0"/>
              </a:rPr>
              <a:t> DEFB </a:t>
            </a:r>
            <a:r>
              <a:rPr lang="en-US" sz="2300" dirty="0" err="1">
                <a:latin typeface="#9Slide03 Cabin" panose="00000500000000000000" pitchFamily="2" charset="0"/>
              </a:rPr>
              <a:t>là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hình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bình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hành</a:t>
            </a:r>
            <a:r>
              <a:rPr lang="en-US" sz="2300" dirty="0">
                <a:latin typeface="#9Slide03 Cabin" panose="00000500000000000000" pitchFamily="2" charset="0"/>
              </a:rPr>
              <a:t>.</a:t>
            </a:r>
            <a:endParaRPr lang="vi-VN" sz="23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0E9794-2FBB-8251-4267-BACCC53A5A85}"/>
              </a:ext>
            </a:extLst>
          </p:cNvPr>
          <p:cNvSpPr txBox="1"/>
          <p:nvPr/>
        </p:nvSpPr>
        <p:spPr>
          <a:xfrm>
            <a:off x="3694493" y="4013163"/>
            <a:ext cx="23166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latin typeface="#9Slide03 Cabin" panose="00000500000000000000" pitchFamily="2" charset="0"/>
              </a:rPr>
              <a:t>Từ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đó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suy</a:t>
            </a:r>
            <a:r>
              <a:rPr lang="en-US" sz="2300" dirty="0">
                <a:latin typeface="#9Slide03 Cabin" panose="00000500000000000000" pitchFamily="2" charset="0"/>
              </a:rPr>
              <a:t> </a:t>
            </a:r>
            <a:r>
              <a:rPr lang="en-US" sz="2300" dirty="0" err="1">
                <a:latin typeface="#9Slide03 Cabin" panose="00000500000000000000" pitchFamily="2" charset="0"/>
              </a:rPr>
              <a:t>ra</a:t>
            </a:r>
            <a:r>
              <a:rPr lang="en-US" sz="2300" dirty="0">
                <a:latin typeface="#9Slide03 Cabin" panose="00000500000000000000" pitchFamily="2" charset="0"/>
              </a:rPr>
              <a:t> DE =</a:t>
            </a:r>
            <a:endParaRPr lang="vi-VN" sz="23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2EC1F99-95E1-BE36-0D3A-EA0568B99296}"/>
              </a:ext>
            </a:extLst>
          </p:cNvPr>
          <p:cNvSpPr txBox="1"/>
          <p:nvPr/>
        </p:nvSpPr>
        <p:spPr>
          <a:xfrm>
            <a:off x="6143076" y="4020616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#9Slide03 Cabin" panose="00000500000000000000" pitchFamily="2" charset="0"/>
              </a:rPr>
              <a:t>BC</a:t>
            </a:r>
            <a:endParaRPr lang="vi-VN" sz="23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B320DE8-7BED-809E-7805-93BA05464368}"/>
              </a:ext>
            </a:extLst>
          </p:cNvPr>
          <p:cNvSpPr txBox="1"/>
          <p:nvPr/>
        </p:nvSpPr>
        <p:spPr>
          <a:xfrm>
            <a:off x="5937463" y="3864480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#9Slide03 Cabin" panose="00000500000000000000" pitchFamily="2" charset="0"/>
              </a:rPr>
              <a:t>1</a:t>
            </a:r>
            <a:endParaRPr lang="vi-VN" sz="23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742C987-2153-A3A9-DA7C-0EB3B8C66553}"/>
              </a:ext>
            </a:extLst>
          </p:cNvPr>
          <p:cNvSpPr txBox="1"/>
          <p:nvPr/>
        </p:nvSpPr>
        <p:spPr>
          <a:xfrm>
            <a:off x="5916530" y="421362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#9Slide03 Cabin" panose="00000500000000000000" pitchFamily="2" charset="0"/>
              </a:rPr>
              <a:t>2</a:t>
            </a:r>
            <a:endParaRPr lang="vi-VN" sz="2300" dirty="0"/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BB102765-560F-4C61-9A11-899D5D1B29C3}"/>
              </a:ext>
            </a:extLst>
          </p:cNvPr>
          <p:cNvCxnSpPr>
            <a:cxnSpLocks/>
          </p:cNvCxnSpPr>
          <p:nvPr/>
        </p:nvCxnSpPr>
        <p:spPr>
          <a:xfrm flipH="1">
            <a:off x="9201755" y="2265388"/>
            <a:ext cx="349422" cy="16957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6203399-E476-A7FB-8481-73CA7551CC8E}"/>
              </a:ext>
            </a:extLst>
          </p:cNvPr>
          <p:cNvCxnSpPr>
            <a:cxnSpLocks/>
          </p:cNvCxnSpPr>
          <p:nvPr/>
        </p:nvCxnSpPr>
        <p:spPr>
          <a:xfrm flipH="1">
            <a:off x="10269790" y="3111982"/>
            <a:ext cx="173877" cy="84381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B94F7311-5DD0-FBD4-E44A-AE08365284A7}"/>
              </a:ext>
            </a:extLst>
          </p:cNvPr>
          <p:cNvCxnSpPr>
            <a:cxnSpLocks/>
          </p:cNvCxnSpPr>
          <p:nvPr/>
        </p:nvCxnSpPr>
        <p:spPr>
          <a:xfrm flipH="1" flipV="1">
            <a:off x="9546507" y="2262851"/>
            <a:ext cx="1813734" cy="16982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83BEBCF-6139-719E-2F5A-F088FB8A1A99}"/>
              </a:ext>
            </a:extLst>
          </p:cNvPr>
          <p:cNvCxnSpPr>
            <a:cxnSpLocks/>
          </p:cNvCxnSpPr>
          <p:nvPr/>
        </p:nvCxnSpPr>
        <p:spPr>
          <a:xfrm flipH="1">
            <a:off x="9195781" y="3958780"/>
            <a:ext cx="21644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1F0DBA3B-F48E-7547-0E6A-17CB949E392B}"/>
              </a:ext>
            </a:extLst>
          </p:cNvPr>
          <p:cNvCxnSpPr>
            <a:cxnSpLocks/>
          </p:cNvCxnSpPr>
          <p:nvPr/>
        </p:nvCxnSpPr>
        <p:spPr>
          <a:xfrm flipH="1">
            <a:off x="9376465" y="3113251"/>
            <a:ext cx="106720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64F0739-2430-7C55-C914-30B13E97E4E9}"/>
              </a:ext>
            </a:extLst>
          </p:cNvPr>
          <p:cNvSpPr txBox="1"/>
          <p:nvPr/>
        </p:nvSpPr>
        <p:spPr>
          <a:xfrm>
            <a:off x="9373846" y="1913790"/>
            <a:ext cx="289934" cy="33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abin" panose="00000500000000000000" pitchFamily="2" charset="0"/>
              </a:rPr>
              <a:t>A</a:t>
            </a:r>
            <a:endParaRPr lang="vi-VN" sz="2000" dirty="0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D861514-21C1-25CA-15B9-E0C27E2ACF26}"/>
              </a:ext>
            </a:extLst>
          </p:cNvPr>
          <p:cNvSpPr txBox="1"/>
          <p:nvPr/>
        </p:nvSpPr>
        <p:spPr>
          <a:xfrm>
            <a:off x="9060291" y="2855916"/>
            <a:ext cx="312943" cy="33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abin" panose="00000500000000000000" pitchFamily="2" charset="0"/>
              </a:rPr>
              <a:t>D</a:t>
            </a:r>
            <a:endParaRPr lang="vi-VN" sz="2000" dirty="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8CFEB7D2-3D13-B116-487B-4E16AEF9D55D}"/>
              </a:ext>
            </a:extLst>
          </p:cNvPr>
          <p:cNvSpPr txBox="1"/>
          <p:nvPr/>
        </p:nvSpPr>
        <p:spPr>
          <a:xfrm>
            <a:off x="10453373" y="2844158"/>
            <a:ext cx="276398" cy="33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abin" panose="00000500000000000000" pitchFamily="2" charset="0"/>
              </a:rPr>
              <a:t>E</a:t>
            </a:r>
            <a:endParaRPr lang="vi-VN" sz="2000" dirty="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513635BD-8E72-1676-C412-3EB20F7BE9D3}"/>
              </a:ext>
            </a:extLst>
          </p:cNvPr>
          <p:cNvSpPr txBox="1"/>
          <p:nvPr/>
        </p:nvSpPr>
        <p:spPr>
          <a:xfrm>
            <a:off x="8869061" y="3891148"/>
            <a:ext cx="285872" cy="33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abin" panose="00000500000000000000" pitchFamily="2" charset="0"/>
              </a:rPr>
              <a:t>B</a:t>
            </a:r>
            <a:endParaRPr lang="vi-VN" sz="2000" dirty="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27F08C58-4425-1272-8BE4-53D8BD66CF31}"/>
              </a:ext>
            </a:extLst>
          </p:cNvPr>
          <p:cNvSpPr txBox="1"/>
          <p:nvPr/>
        </p:nvSpPr>
        <p:spPr>
          <a:xfrm>
            <a:off x="10071384" y="3924313"/>
            <a:ext cx="269629" cy="33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abin" panose="00000500000000000000" pitchFamily="2" charset="0"/>
              </a:rPr>
              <a:t>F</a:t>
            </a:r>
            <a:endParaRPr lang="vi-VN" sz="2000" dirty="0"/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A81CDCC-73AE-86F8-FF0C-6FEF92856F80}"/>
              </a:ext>
            </a:extLst>
          </p:cNvPr>
          <p:cNvSpPr txBox="1"/>
          <p:nvPr/>
        </p:nvSpPr>
        <p:spPr>
          <a:xfrm>
            <a:off x="11271575" y="3924313"/>
            <a:ext cx="289934" cy="33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abin" panose="00000500000000000000" pitchFamily="2" charset="0"/>
              </a:rPr>
              <a:t>C</a:t>
            </a:r>
            <a:endParaRPr lang="vi-VN" sz="2000" dirty="0"/>
          </a:p>
        </p:txBody>
      </p: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717BE160-98F6-0CE2-205A-FEEF5D30E845}"/>
              </a:ext>
            </a:extLst>
          </p:cNvPr>
          <p:cNvCxnSpPr>
            <a:cxnSpLocks/>
          </p:cNvCxnSpPr>
          <p:nvPr/>
        </p:nvCxnSpPr>
        <p:spPr>
          <a:xfrm>
            <a:off x="9429687" y="2684938"/>
            <a:ext cx="66440" cy="284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5471886A-3A33-56BD-2FA2-C1B1DED303EF}"/>
              </a:ext>
            </a:extLst>
          </p:cNvPr>
          <p:cNvCxnSpPr>
            <a:cxnSpLocks/>
          </p:cNvCxnSpPr>
          <p:nvPr/>
        </p:nvCxnSpPr>
        <p:spPr>
          <a:xfrm>
            <a:off x="9254294" y="3519678"/>
            <a:ext cx="66440" cy="284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E734C9F4-D7B1-BFC8-33EA-D175EEF4E5A6}"/>
              </a:ext>
            </a:extLst>
          </p:cNvPr>
          <p:cNvCxnSpPr>
            <a:cxnSpLocks/>
          </p:cNvCxnSpPr>
          <p:nvPr/>
        </p:nvCxnSpPr>
        <p:spPr>
          <a:xfrm flipH="1">
            <a:off x="9947247" y="2615247"/>
            <a:ext cx="33450" cy="74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F7451312-6724-201F-64A5-CC16D72C3B6B}"/>
              </a:ext>
            </a:extLst>
          </p:cNvPr>
          <p:cNvCxnSpPr>
            <a:cxnSpLocks/>
          </p:cNvCxnSpPr>
          <p:nvPr/>
        </p:nvCxnSpPr>
        <p:spPr>
          <a:xfrm flipH="1">
            <a:off x="9963972" y="2631118"/>
            <a:ext cx="33450" cy="74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4AC9C445-FF09-81CF-6FEC-6E1CD6D3B6E4}"/>
              </a:ext>
            </a:extLst>
          </p:cNvPr>
          <p:cNvCxnSpPr>
            <a:cxnSpLocks/>
          </p:cNvCxnSpPr>
          <p:nvPr/>
        </p:nvCxnSpPr>
        <p:spPr>
          <a:xfrm flipH="1">
            <a:off x="10895026" y="3503807"/>
            <a:ext cx="33450" cy="74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CD99B54C-CC7D-AAA3-155E-73B3E1032DD5}"/>
              </a:ext>
            </a:extLst>
          </p:cNvPr>
          <p:cNvCxnSpPr>
            <a:cxnSpLocks/>
          </p:cNvCxnSpPr>
          <p:nvPr/>
        </p:nvCxnSpPr>
        <p:spPr>
          <a:xfrm flipH="1">
            <a:off x="10911751" y="3519678"/>
            <a:ext cx="33450" cy="74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B1B155EC-F3E3-1917-6DA7-635BA32EDE2E}"/>
              </a:ext>
            </a:extLst>
          </p:cNvPr>
          <p:cNvCxnSpPr>
            <a:cxnSpLocks/>
          </p:cNvCxnSpPr>
          <p:nvPr/>
        </p:nvCxnSpPr>
        <p:spPr>
          <a:xfrm flipH="1">
            <a:off x="9762146" y="3924154"/>
            <a:ext cx="33450" cy="74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Đường nối Thẳng 46">
            <a:extLst>
              <a:ext uri="{FF2B5EF4-FFF2-40B4-BE49-F238E27FC236}">
                <a16:creationId xmlns:a16="http://schemas.microsoft.com/office/drawing/2014/main" id="{E42E844F-10B8-5C4F-46E5-B42B2590AA33}"/>
              </a:ext>
            </a:extLst>
          </p:cNvPr>
          <p:cNvCxnSpPr>
            <a:cxnSpLocks/>
          </p:cNvCxnSpPr>
          <p:nvPr/>
        </p:nvCxnSpPr>
        <p:spPr>
          <a:xfrm>
            <a:off x="9764314" y="3924154"/>
            <a:ext cx="33450" cy="74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0A7C74DC-362E-D99A-06AF-67C62F94D243}"/>
              </a:ext>
            </a:extLst>
          </p:cNvPr>
          <p:cNvCxnSpPr>
            <a:cxnSpLocks/>
          </p:cNvCxnSpPr>
          <p:nvPr/>
        </p:nvCxnSpPr>
        <p:spPr>
          <a:xfrm flipH="1">
            <a:off x="10824714" y="3918644"/>
            <a:ext cx="33450" cy="74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E1286B43-8D24-A7F9-9C4A-2C6B59306B11}"/>
              </a:ext>
            </a:extLst>
          </p:cNvPr>
          <p:cNvCxnSpPr>
            <a:cxnSpLocks/>
          </p:cNvCxnSpPr>
          <p:nvPr/>
        </p:nvCxnSpPr>
        <p:spPr>
          <a:xfrm>
            <a:off x="10826882" y="3918644"/>
            <a:ext cx="33450" cy="74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59FFD90-BD74-6C46-91AA-BF918BA986AB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65F17DE-826A-421C-6701-5FD66CF87824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F976BE99-6D31-7342-D9F0-C5FF00FCA6EB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E542F579-A5AB-0894-E2B9-8EF1D2B541CB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8C3B61E1-D689-682B-B164-B65ED364860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16" name="TextBox 51">
              <a:extLst>
                <a:ext uri="{FF2B5EF4-FFF2-40B4-BE49-F238E27FC236}">
                  <a16:creationId xmlns:a16="http://schemas.microsoft.com/office/drawing/2014/main" id="{E4F45AC0-9C2F-B37D-DDCF-E733E1A570D1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88"/>
                </a:lnSpc>
              </a:pPr>
              <a:r>
                <a:rPr lang="en-US" sz="3200" spc="-209" dirty="0">
                  <a:solidFill>
                    <a:srgbClr val="FFFFFF"/>
                  </a:solidFill>
                  <a:latin typeface="#9Slide03 Neutra" panose="02040603050506020204" pitchFamily="18" charset="0"/>
                </a:rPr>
                <a:t>2</a:t>
              </a:r>
            </a:p>
          </p:txBody>
        </p:sp>
      </p:grpSp>
      <p:sp>
        <p:nvSpPr>
          <p:cNvPr id="20" name="Hộp Văn bản 2">
            <a:extLst>
              <a:ext uri="{FF2B5EF4-FFF2-40B4-BE49-F238E27FC236}">
                <a16:creationId xmlns:a16="http://schemas.microsoft.com/office/drawing/2014/main" id="{A74CFE4D-8B4C-6BD0-BE1A-E12DCA3B19F4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#9Slide03 SFU TradeGothic" panose="00000400000000000000" pitchFamily="2" charset="0"/>
              </a:rPr>
              <a:t>TÍNH CHẤT ĐƯỜNG TRUNG BÌNH CỦA TAM GIÁC</a:t>
            </a:r>
            <a:endParaRPr lang="vi-VN" sz="2600" dirty="0">
              <a:solidFill>
                <a:schemeClr val="bg1"/>
              </a:solidFill>
              <a:latin typeface="#9Slide03 SFU TradeGothic" panose="000004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A49B3-64DC-A1C5-2194-5712AD77D55D}"/>
              </a:ext>
            </a:extLst>
          </p:cNvPr>
          <p:cNvSpPr/>
          <p:nvPr/>
        </p:nvSpPr>
        <p:spPr>
          <a:xfrm>
            <a:off x="897842" y="1655027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 Văn bản 112">
            <a:extLst>
              <a:ext uri="{FF2B5EF4-FFF2-40B4-BE49-F238E27FC236}">
                <a16:creationId xmlns:a16="http://schemas.microsoft.com/office/drawing/2014/main" id="{512AEEFF-52C4-6299-9EE1-D10E03D00B7F}"/>
              </a:ext>
            </a:extLst>
          </p:cNvPr>
          <p:cNvSpPr txBox="1"/>
          <p:nvPr/>
        </p:nvSpPr>
        <p:spPr>
          <a:xfrm>
            <a:off x="930394" y="1686991"/>
            <a:ext cx="4619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?2</a:t>
            </a:r>
            <a:endParaRPr lang="vi-VN" sz="2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766D3F-75FF-D63B-674C-F637C010A751}"/>
              </a:ext>
            </a:extLst>
          </p:cNvPr>
          <p:cNvCxnSpPr/>
          <p:nvPr/>
        </p:nvCxnSpPr>
        <p:spPr>
          <a:xfrm>
            <a:off x="5961512" y="4258297"/>
            <a:ext cx="23279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D4F1829-A2E0-F9FE-3085-3C507CF1B8A2}"/>
              </a:ext>
            </a:extLst>
          </p:cNvPr>
          <p:cNvSpPr/>
          <p:nvPr/>
        </p:nvSpPr>
        <p:spPr>
          <a:xfrm>
            <a:off x="897842" y="3465395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ộp Văn bản 112">
            <a:extLst>
              <a:ext uri="{FF2B5EF4-FFF2-40B4-BE49-F238E27FC236}">
                <a16:creationId xmlns:a16="http://schemas.microsoft.com/office/drawing/2014/main" id="{62DE258F-76D3-478D-3683-8CBEE630F0BE}"/>
              </a:ext>
            </a:extLst>
          </p:cNvPr>
          <p:cNvSpPr txBox="1"/>
          <p:nvPr/>
        </p:nvSpPr>
        <p:spPr>
          <a:xfrm>
            <a:off x="930394" y="3497359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?3</a:t>
            </a:r>
            <a:endParaRPr lang="vi-VN" sz="2200" dirty="0"/>
          </a:p>
        </p:txBody>
      </p:sp>
      <p:sp>
        <p:nvSpPr>
          <p:cNvPr id="30" name="Hộp Văn bản 4">
            <a:extLst>
              <a:ext uri="{FF2B5EF4-FFF2-40B4-BE49-F238E27FC236}">
                <a16:creationId xmlns:a16="http://schemas.microsoft.com/office/drawing/2014/main" id="{891D4143-B88C-4208-FC14-CCB488D29A61}"/>
              </a:ext>
            </a:extLst>
          </p:cNvPr>
          <p:cNvSpPr txBox="1"/>
          <p:nvPr/>
        </p:nvSpPr>
        <p:spPr>
          <a:xfrm>
            <a:off x="1666021" y="2224813"/>
            <a:ext cx="5806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AD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37" name="Hộp Văn bản 4">
            <a:extLst>
              <a:ext uri="{FF2B5EF4-FFF2-40B4-BE49-F238E27FC236}">
                <a16:creationId xmlns:a16="http://schemas.microsoft.com/office/drawing/2014/main" id="{AAA13F7E-2F1A-4921-7C98-6F3424D8BF98}"/>
              </a:ext>
            </a:extLst>
          </p:cNvPr>
          <p:cNvSpPr txBox="1"/>
          <p:nvPr/>
        </p:nvSpPr>
        <p:spPr>
          <a:xfrm>
            <a:off x="1682998" y="2657834"/>
            <a:ext cx="5421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AB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39" name="Hộp Văn bản 4">
            <a:extLst>
              <a:ext uri="{FF2B5EF4-FFF2-40B4-BE49-F238E27FC236}">
                <a16:creationId xmlns:a16="http://schemas.microsoft.com/office/drawing/2014/main" id="{16828DD4-DCF2-9E84-73EB-40B74230DD2A}"/>
              </a:ext>
            </a:extLst>
          </p:cNvPr>
          <p:cNvSpPr txBox="1"/>
          <p:nvPr/>
        </p:nvSpPr>
        <p:spPr>
          <a:xfrm>
            <a:off x="2530501" y="2224041"/>
            <a:ext cx="5293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AE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42" name="Hộp Văn bản 4">
            <a:extLst>
              <a:ext uri="{FF2B5EF4-FFF2-40B4-BE49-F238E27FC236}">
                <a16:creationId xmlns:a16="http://schemas.microsoft.com/office/drawing/2014/main" id="{2B24F97F-DA14-69C2-2615-884BD2B1DADF}"/>
              </a:ext>
            </a:extLst>
          </p:cNvPr>
          <p:cNvSpPr txBox="1"/>
          <p:nvPr/>
        </p:nvSpPr>
        <p:spPr>
          <a:xfrm>
            <a:off x="2521684" y="2663536"/>
            <a:ext cx="54694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AC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52" name="Hộp Văn bản 8">
            <a:extLst>
              <a:ext uri="{FF2B5EF4-FFF2-40B4-BE49-F238E27FC236}">
                <a16:creationId xmlns:a16="http://schemas.microsoft.com/office/drawing/2014/main" id="{B003B566-3886-8610-3816-625FFA3B1EEB}"/>
              </a:ext>
            </a:extLst>
          </p:cNvPr>
          <p:cNvSpPr txBox="1"/>
          <p:nvPr/>
        </p:nvSpPr>
        <p:spPr>
          <a:xfrm>
            <a:off x="3394860" y="2224255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1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53" name="Hộp Văn bản 9">
            <a:extLst>
              <a:ext uri="{FF2B5EF4-FFF2-40B4-BE49-F238E27FC236}">
                <a16:creationId xmlns:a16="http://schemas.microsoft.com/office/drawing/2014/main" id="{519A33F2-09CA-DD00-01B3-9D1B28960A09}"/>
              </a:ext>
            </a:extLst>
          </p:cNvPr>
          <p:cNvSpPr txBox="1"/>
          <p:nvPr/>
        </p:nvSpPr>
        <p:spPr>
          <a:xfrm>
            <a:off x="3375394" y="265117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endParaRPr lang="vi-VN" sz="2300" dirty="0">
              <a:solidFill>
                <a:srgbClr val="002060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D84D852-D2D3-D070-4E10-094F0F80E862}"/>
              </a:ext>
            </a:extLst>
          </p:cNvPr>
          <p:cNvCxnSpPr/>
          <p:nvPr/>
        </p:nvCxnSpPr>
        <p:spPr>
          <a:xfrm>
            <a:off x="3416290" y="2651171"/>
            <a:ext cx="232796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Hộp Văn bản 9">
            <a:extLst>
              <a:ext uri="{FF2B5EF4-FFF2-40B4-BE49-F238E27FC236}">
                <a16:creationId xmlns:a16="http://schemas.microsoft.com/office/drawing/2014/main" id="{243205AE-FFB6-3160-8332-8706F6E3BE47}"/>
              </a:ext>
            </a:extLst>
          </p:cNvPr>
          <p:cNvSpPr txBox="1"/>
          <p:nvPr/>
        </p:nvSpPr>
        <p:spPr>
          <a:xfrm>
            <a:off x="3049954" y="2411369"/>
            <a:ext cx="3145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=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56" name="Hộp Văn bản 9">
            <a:extLst>
              <a:ext uri="{FF2B5EF4-FFF2-40B4-BE49-F238E27FC236}">
                <a16:creationId xmlns:a16="http://schemas.microsoft.com/office/drawing/2014/main" id="{0B4D65C8-A7EF-D3AE-5362-42B22B0B4BBB}"/>
              </a:ext>
            </a:extLst>
          </p:cNvPr>
          <p:cNvSpPr txBox="1"/>
          <p:nvPr/>
        </p:nvSpPr>
        <p:spPr>
          <a:xfrm>
            <a:off x="2204161" y="2416131"/>
            <a:ext cx="3145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=</a:t>
            </a:r>
            <a:endParaRPr lang="vi-VN" sz="2300" dirty="0">
              <a:solidFill>
                <a:srgbClr val="002060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DD4101-B4BD-9CF7-C412-9E0675E03F76}"/>
              </a:ext>
            </a:extLst>
          </p:cNvPr>
          <p:cNvCxnSpPr>
            <a:cxnSpLocks/>
          </p:cNvCxnSpPr>
          <p:nvPr/>
        </p:nvCxnSpPr>
        <p:spPr>
          <a:xfrm>
            <a:off x="1748477" y="2657947"/>
            <a:ext cx="387509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AD8F6F-D6F2-2829-A41F-C5D4C4567BEC}"/>
              </a:ext>
            </a:extLst>
          </p:cNvPr>
          <p:cNvCxnSpPr>
            <a:cxnSpLocks/>
          </p:cNvCxnSpPr>
          <p:nvPr/>
        </p:nvCxnSpPr>
        <p:spPr>
          <a:xfrm>
            <a:off x="2592820" y="2651171"/>
            <a:ext cx="387509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Hộp Văn bản 4">
            <a:extLst>
              <a:ext uri="{FF2B5EF4-FFF2-40B4-BE49-F238E27FC236}">
                <a16:creationId xmlns:a16="http://schemas.microsoft.com/office/drawing/2014/main" id="{48E17C33-F095-B4B7-F2B5-4FE7F1A29D74}"/>
              </a:ext>
            </a:extLst>
          </p:cNvPr>
          <p:cNvSpPr txBox="1"/>
          <p:nvPr/>
        </p:nvSpPr>
        <p:spPr>
          <a:xfrm>
            <a:off x="5575865" y="2409237"/>
            <a:ext cx="124104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DE // BC</a:t>
            </a:r>
            <a:endParaRPr lang="vi-VN" sz="2300" dirty="0">
              <a:solidFill>
                <a:srgbClr val="002060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050CEA8-A0AC-ABB5-32A7-187273CF46BC}"/>
              </a:ext>
            </a:extLst>
          </p:cNvPr>
          <p:cNvCxnSpPr/>
          <p:nvPr/>
        </p:nvCxnSpPr>
        <p:spPr>
          <a:xfrm>
            <a:off x="3782676" y="2651171"/>
            <a:ext cx="177338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ộp Văn bản 4">
            <a:extLst>
              <a:ext uri="{FF2B5EF4-FFF2-40B4-BE49-F238E27FC236}">
                <a16:creationId xmlns:a16="http://schemas.microsoft.com/office/drawing/2014/main" id="{D5FE6E74-EFEA-ECA9-06A1-CB0AA3920C52}"/>
              </a:ext>
            </a:extLst>
          </p:cNvPr>
          <p:cNvSpPr txBox="1"/>
          <p:nvPr/>
        </p:nvSpPr>
        <p:spPr>
          <a:xfrm>
            <a:off x="3857810" y="268592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ĐL</a:t>
            </a:r>
            <a:r>
              <a:rPr lang="en-US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Thalès</a:t>
            </a:r>
            <a:r>
              <a:rPr lang="en-US" dirty="0">
                <a:solidFill>
                  <a:srgbClr val="0070C0"/>
                </a:solidFill>
                <a:latin typeface="#9Slide03 Cabin" panose="00000500000000000000" pitchFamily="2" charset="0"/>
              </a:rPr>
              <a:t> đảo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64" name="Hộp Văn bản 4">
            <a:extLst>
              <a:ext uri="{FF2B5EF4-FFF2-40B4-BE49-F238E27FC236}">
                <a16:creationId xmlns:a16="http://schemas.microsoft.com/office/drawing/2014/main" id="{63FD8E6D-82A3-A2FE-8B8B-F9A9214BF369}"/>
              </a:ext>
            </a:extLst>
          </p:cNvPr>
          <p:cNvSpPr txBox="1"/>
          <p:nvPr/>
        </p:nvSpPr>
        <p:spPr>
          <a:xfrm>
            <a:off x="1743518" y="4734696"/>
            <a:ext cx="5293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EC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65" name="Hộp Văn bản 4">
            <a:extLst>
              <a:ext uri="{FF2B5EF4-FFF2-40B4-BE49-F238E27FC236}">
                <a16:creationId xmlns:a16="http://schemas.microsoft.com/office/drawing/2014/main" id="{BC226311-D39C-AFF6-D2F5-CE3DF86B6C41}"/>
              </a:ext>
            </a:extLst>
          </p:cNvPr>
          <p:cNvSpPr txBox="1"/>
          <p:nvPr/>
        </p:nvSpPr>
        <p:spPr>
          <a:xfrm>
            <a:off x="1760495" y="5167717"/>
            <a:ext cx="54694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AC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66" name="Hộp Văn bản 4">
            <a:extLst>
              <a:ext uri="{FF2B5EF4-FFF2-40B4-BE49-F238E27FC236}">
                <a16:creationId xmlns:a16="http://schemas.microsoft.com/office/drawing/2014/main" id="{BAFAEB08-A908-EA04-6803-39240ACFBB27}"/>
              </a:ext>
            </a:extLst>
          </p:cNvPr>
          <p:cNvSpPr txBox="1"/>
          <p:nvPr/>
        </p:nvSpPr>
        <p:spPr>
          <a:xfrm>
            <a:off x="2607998" y="4733924"/>
            <a:ext cx="51969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FC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67" name="Hộp Văn bản 4">
            <a:extLst>
              <a:ext uri="{FF2B5EF4-FFF2-40B4-BE49-F238E27FC236}">
                <a16:creationId xmlns:a16="http://schemas.microsoft.com/office/drawing/2014/main" id="{0E101125-E82C-67AF-D672-2E86A6E1504E}"/>
              </a:ext>
            </a:extLst>
          </p:cNvPr>
          <p:cNvSpPr txBox="1"/>
          <p:nvPr/>
        </p:nvSpPr>
        <p:spPr>
          <a:xfrm>
            <a:off x="2599181" y="5173419"/>
            <a:ext cx="5421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BC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68" name="Hộp Văn bản 8">
            <a:extLst>
              <a:ext uri="{FF2B5EF4-FFF2-40B4-BE49-F238E27FC236}">
                <a16:creationId xmlns:a16="http://schemas.microsoft.com/office/drawing/2014/main" id="{388299F9-7A18-A9E3-8340-05DB9B6D6A30}"/>
              </a:ext>
            </a:extLst>
          </p:cNvPr>
          <p:cNvSpPr txBox="1"/>
          <p:nvPr/>
        </p:nvSpPr>
        <p:spPr>
          <a:xfrm>
            <a:off x="3472357" y="4734138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1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69" name="Hộp Văn bản 9">
            <a:extLst>
              <a:ext uri="{FF2B5EF4-FFF2-40B4-BE49-F238E27FC236}">
                <a16:creationId xmlns:a16="http://schemas.microsoft.com/office/drawing/2014/main" id="{1E41BC26-5C30-A388-9026-E1FC97F5B56F}"/>
              </a:ext>
            </a:extLst>
          </p:cNvPr>
          <p:cNvSpPr txBox="1"/>
          <p:nvPr/>
        </p:nvSpPr>
        <p:spPr>
          <a:xfrm>
            <a:off x="3452891" y="516105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endParaRPr lang="vi-VN" sz="2300" dirty="0">
              <a:solidFill>
                <a:srgbClr val="002060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2079D0A-2A0B-92AF-42D9-6B4D6243AEC5}"/>
              </a:ext>
            </a:extLst>
          </p:cNvPr>
          <p:cNvCxnSpPr/>
          <p:nvPr/>
        </p:nvCxnSpPr>
        <p:spPr>
          <a:xfrm>
            <a:off x="3493787" y="5161054"/>
            <a:ext cx="232796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Hộp Văn bản 9">
            <a:extLst>
              <a:ext uri="{FF2B5EF4-FFF2-40B4-BE49-F238E27FC236}">
                <a16:creationId xmlns:a16="http://schemas.microsoft.com/office/drawing/2014/main" id="{55C01111-0474-6AD5-A4AE-C39183FA0BF5}"/>
              </a:ext>
            </a:extLst>
          </p:cNvPr>
          <p:cNvSpPr txBox="1"/>
          <p:nvPr/>
        </p:nvSpPr>
        <p:spPr>
          <a:xfrm>
            <a:off x="3127451" y="4921252"/>
            <a:ext cx="3145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=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72" name="Hộp Văn bản 9">
            <a:extLst>
              <a:ext uri="{FF2B5EF4-FFF2-40B4-BE49-F238E27FC236}">
                <a16:creationId xmlns:a16="http://schemas.microsoft.com/office/drawing/2014/main" id="{FB82D4C5-F24D-ABBE-E823-4231A4FB4740}"/>
              </a:ext>
            </a:extLst>
          </p:cNvPr>
          <p:cNvSpPr txBox="1"/>
          <p:nvPr/>
        </p:nvSpPr>
        <p:spPr>
          <a:xfrm>
            <a:off x="2281658" y="4926014"/>
            <a:ext cx="3145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=</a:t>
            </a:r>
            <a:endParaRPr lang="vi-VN" sz="2300" dirty="0">
              <a:solidFill>
                <a:srgbClr val="00206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17D460-33D6-7A04-1781-A3804A62A576}"/>
              </a:ext>
            </a:extLst>
          </p:cNvPr>
          <p:cNvCxnSpPr>
            <a:cxnSpLocks/>
          </p:cNvCxnSpPr>
          <p:nvPr/>
        </p:nvCxnSpPr>
        <p:spPr>
          <a:xfrm>
            <a:off x="1825974" y="5167830"/>
            <a:ext cx="387509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717A95C-1352-9F63-48B8-9177CA9ACD67}"/>
              </a:ext>
            </a:extLst>
          </p:cNvPr>
          <p:cNvCxnSpPr>
            <a:cxnSpLocks/>
          </p:cNvCxnSpPr>
          <p:nvPr/>
        </p:nvCxnSpPr>
        <p:spPr>
          <a:xfrm>
            <a:off x="2670317" y="5161054"/>
            <a:ext cx="387509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Hộp Văn bản 4">
            <a:extLst>
              <a:ext uri="{FF2B5EF4-FFF2-40B4-BE49-F238E27FC236}">
                <a16:creationId xmlns:a16="http://schemas.microsoft.com/office/drawing/2014/main" id="{7C91A5CB-A2D5-DF70-ACDE-8BED6A7E0356}"/>
              </a:ext>
            </a:extLst>
          </p:cNvPr>
          <p:cNvSpPr txBox="1"/>
          <p:nvPr/>
        </p:nvSpPr>
        <p:spPr>
          <a:xfrm>
            <a:off x="5681070" y="4919120"/>
            <a:ext cx="11801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EF // AB</a:t>
            </a:r>
            <a:endParaRPr lang="vi-VN" sz="2300" dirty="0">
              <a:solidFill>
                <a:srgbClr val="002060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DA1A211-68CA-FBB4-CADD-63A37E267AE9}"/>
              </a:ext>
            </a:extLst>
          </p:cNvPr>
          <p:cNvCxnSpPr/>
          <p:nvPr/>
        </p:nvCxnSpPr>
        <p:spPr>
          <a:xfrm>
            <a:off x="3860173" y="5161054"/>
            <a:ext cx="177338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Hộp Văn bản 4">
            <a:extLst>
              <a:ext uri="{FF2B5EF4-FFF2-40B4-BE49-F238E27FC236}">
                <a16:creationId xmlns:a16="http://schemas.microsoft.com/office/drawing/2014/main" id="{FDF557D0-B1B3-4BD3-F17C-C47DD948508C}"/>
              </a:ext>
            </a:extLst>
          </p:cNvPr>
          <p:cNvSpPr txBox="1"/>
          <p:nvPr/>
        </p:nvSpPr>
        <p:spPr>
          <a:xfrm>
            <a:off x="3935307" y="5195803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ĐL</a:t>
            </a:r>
            <a:r>
              <a:rPr lang="en-US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Thalès</a:t>
            </a:r>
            <a:r>
              <a:rPr lang="en-US" dirty="0">
                <a:solidFill>
                  <a:srgbClr val="0070C0"/>
                </a:solidFill>
                <a:latin typeface="#9Slide03 Cabin" panose="00000500000000000000" pitchFamily="2" charset="0"/>
              </a:rPr>
              <a:t> đảo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8" name="Hộp Văn bản 4">
            <a:extLst>
              <a:ext uri="{FF2B5EF4-FFF2-40B4-BE49-F238E27FC236}">
                <a16:creationId xmlns:a16="http://schemas.microsoft.com/office/drawing/2014/main" id="{FC6B8879-CAC5-ED19-AE21-EC1817FBDDF7}"/>
              </a:ext>
            </a:extLst>
          </p:cNvPr>
          <p:cNvSpPr txBox="1"/>
          <p:nvPr/>
        </p:nvSpPr>
        <p:spPr>
          <a:xfrm>
            <a:off x="5682214" y="5475880"/>
            <a:ext cx="124104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DE // BC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79" name="Right Brace 78">
            <a:extLst>
              <a:ext uri="{FF2B5EF4-FFF2-40B4-BE49-F238E27FC236}">
                <a16:creationId xmlns:a16="http://schemas.microsoft.com/office/drawing/2014/main" id="{D5B945EA-2107-FA69-2DE5-50048C39EEDB}"/>
              </a:ext>
            </a:extLst>
          </p:cNvPr>
          <p:cNvSpPr/>
          <p:nvPr/>
        </p:nvSpPr>
        <p:spPr>
          <a:xfrm>
            <a:off x="6916484" y="5040087"/>
            <a:ext cx="97920" cy="761102"/>
          </a:xfrm>
          <a:prstGeom prst="rightBrace">
            <a:avLst>
              <a:gd name="adj1" fmla="val 162670"/>
              <a:gd name="adj2" fmla="val 50000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8414E00-B250-9AAF-B012-66A6F0DB4D5F}"/>
              </a:ext>
            </a:extLst>
          </p:cNvPr>
          <p:cNvCxnSpPr>
            <a:cxnSpLocks/>
          </p:cNvCxnSpPr>
          <p:nvPr/>
        </p:nvCxnSpPr>
        <p:spPr>
          <a:xfrm>
            <a:off x="7126408" y="5423916"/>
            <a:ext cx="1295855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Hộp Văn bản 4">
            <a:extLst>
              <a:ext uri="{FF2B5EF4-FFF2-40B4-BE49-F238E27FC236}">
                <a16:creationId xmlns:a16="http://schemas.microsoft.com/office/drawing/2014/main" id="{4D1F5023-9B1D-8D7E-C0DF-C2E81E420E86}"/>
              </a:ext>
            </a:extLst>
          </p:cNvPr>
          <p:cNvSpPr txBox="1"/>
          <p:nvPr/>
        </p:nvSpPr>
        <p:spPr>
          <a:xfrm>
            <a:off x="7299897" y="5065241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#9Slide03 Cabin" panose="00000500000000000000" pitchFamily="2" charset="0"/>
              </a:rPr>
              <a:t>DHNB</a:t>
            </a:r>
            <a:endParaRPr lang="vi-V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Hộp Văn bản 4">
            <a:extLst>
              <a:ext uri="{FF2B5EF4-FFF2-40B4-BE49-F238E27FC236}">
                <a16:creationId xmlns:a16="http://schemas.microsoft.com/office/drawing/2014/main" id="{A53379D5-9439-B1EC-D379-73324BBE0E81}"/>
              </a:ext>
            </a:extLst>
          </p:cNvPr>
          <p:cNvSpPr txBox="1"/>
          <p:nvPr/>
        </p:nvSpPr>
        <p:spPr>
          <a:xfrm>
            <a:off x="8515798" y="5191124"/>
            <a:ext cx="31870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err="1">
                <a:solidFill>
                  <a:srgbClr val="002060"/>
                </a:solidFill>
                <a:latin typeface="#9Slide03 Cabin" panose="00000500000000000000" pitchFamily="2" charset="0"/>
              </a:rPr>
              <a:t>DEFB</a:t>
            </a:r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 là hình bình hành.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86" name="Hộp Văn bản 4">
            <a:extLst>
              <a:ext uri="{FF2B5EF4-FFF2-40B4-BE49-F238E27FC236}">
                <a16:creationId xmlns:a16="http://schemas.microsoft.com/office/drawing/2014/main" id="{AEEA8E23-06DB-57D3-7EEF-102522802E04}"/>
              </a:ext>
            </a:extLst>
          </p:cNvPr>
          <p:cNvSpPr txBox="1"/>
          <p:nvPr/>
        </p:nvSpPr>
        <p:spPr>
          <a:xfrm>
            <a:off x="1743518" y="6067369"/>
            <a:ext cx="44630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Suy ra DE = BF, mà BF = FC =      BC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87" name="Hộp Văn bản 8">
            <a:extLst>
              <a:ext uri="{FF2B5EF4-FFF2-40B4-BE49-F238E27FC236}">
                <a16:creationId xmlns:a16="http://schemas.microsoft.com/office/drawing/2014/main" id="{206E5502-B2BE-6C4F-3BFF-C4C2B587C93C}"/>
              </a:ext>
            </a:extLst>
          </p:cNvPr>
          <p:cNvSpPr txBox="1"/>
          <p:nvPr/>
        </p:nvSpPr>
        <p:spPr>
          <a:xfrm>
            <a:off x="5420085" y="5913887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1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88" name="Hộp Văn bản 9">
            <a:extLst>
              <a:ext uri="{FF2B5EF4-FFF2-40B4-BE49-F238E27FC236}">
                <a16:creationId xmlns:a16="http://schemas.microsoft.com/office/drawing/2014/main" id="{0C3B4178-C261-D1C9-6473-5026FE2B7E2F}"/>
              </a:ext>
            </a:extLst>
          </p:cNvPr>
          <p:cNvSpPr txBox="1"/>
          <p:nvPr/>
        </p:nvSpPr>
        <p:spPr>
          <a:xfrm>
            <a:off x="5399152" y="626302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endParaRPr lang="vi-VN" sz="2300" dirty="0">
              <a:solidFill>
                <a:srgbClr val="002060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48AE620-3D9B-6354-330B-E0687B011389}"/>
              </a:ext>
            </a:extLst>
          </p:cNvPr>
          <p:cNvCxnSpPr/>
          <p:nvPr/>
        </p:nvCxnSpPr>
        <p:spPr>
          <a:xfrm>
            <a:off x="5444134" y="6307704"/>
            <a:ext cx="232796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Hộp Văn bản 4">
            <a:extLst>
              <a:ext uri="{FF2B5EF4-FFF2-40B4-BE49-F238E27FC236}">
                <a16:creationId xmlns:a16="http://schemas.microsoft.com/office/drawing/2014/main" id="{64154062-A464-9612-A0ED-B7594F168ECA}"/>
              </a:ext>
            </a:extLst>
          </p:cNvPr>
          <p:cNvSpPr txBox="1"/>
          <p:nvPr/>
        </p:nvSpPr>
        <p:spPr>
          <a:xfrm>
            <a:off x="6084363" y="6075291"/>
            <a:ext cx="22333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.  Vậy DE =     BC.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91" name="Hộp Văn bản 8">
            <a:extLst>
              <a:ext uri="{FF2B5EF4-FFF2-40B4-BE49-F238E27FC236}">
                <a16:creationId xmlns:a16="http://schemas.microsoft.com/office/drawing/2014/main" id="{28ABBB25-4828-CDEC-298F-F3815FD1246B}"/>
              </a:ext>
            </a:extLst>
          </p:cNvPr>
          <p:cNvSpPr txBox="1"/>
          <p:nvPr/>
        </p:nvSpPr>
        <p:spPr>
          <a:xfrm>
            <a:off x="7507093" y="5913886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1</a:t>
            </a:r>
            <a:endParaRPr lang="vi-VN" sz="2300" dirty="0">
              <a:solidFill>
                <a:srgbClr val="002060"/>
              </a:solidFill>
            </a:endParaRPr>
          </a:p>
        </p:txBody>
      </p:sp>
      <p:sp>
        <p:nvSpPr>
          <p:cNvPr id="92" name="Hộp Văn bản 9">
            <a:extLst>
              <a:ext uri="{FF2B5EF4-FFF2-40B4-BE49-F238E27FC236}">
                <a16:creationId xmlns:a16="http://schemas.microsoft.com/office/drawing/2014/main" id="{E5D731B7-EC72-D98F-D029-36339CE20821}"/>
              </a:ext>
            </a:extLst>
          </p:cNvPr>
          <p:cNvSpPr txBox="1"/>
          <p:nvPr/>
        </p:nvSpPr>
        <p:spPr>
          <a:xfrm>
            <a:off x="7486160" y="62630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endParaRPr lang="vi-VN" sz="2300" dirty="0">
              <a:solidFill>
                <a:srgbClr val="002060"/>
              </a:solidFill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1A72392-BDA9-05E2-B938-D344B5398C5F}"/>
              </a:ext>
            </a:extLst>
          </p:cNvPr>
          <p:cNvCxnSpPr/>
          <p:nvPr/>
        </p:nvCxnSpPr>
        <p:spPr>
          <a:xfrm>
            <a:off x="7531142" y="6307703"/>
            <a:ext cx="232796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4">
            <a:extLst>
              <a:ext uri="{FF2B5EF4-FFF2-40B4-BE49-F238E27FC236}">
                <a16:creationId xmlns:a16="http://schemas.microsoft.com/office/drawing/2014/main" id="{41D67F90-22A2-6D64-0A61-C6B4AAA3572D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3">
            <a:extLst>
              <a:ext uri="{FF2B5EF4-FFF2-40B4-BE49-F238E27FC236}">
                <a16:creationId xmlns:a16="http://schemas.microsoft.com/office/drawing/2014/main" id="{62A56DD1-DBC3-616C-FA62-2D6613B7662E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31" grpId="0"/>
      <p:bldP spid="32" grpId="0"/>
      <p:bldP spid="33" grpId="0"/>
      <p:bldP spid="34" grpId="0"/>
      <p:bldP spid="35" grpId="0"/>
      <p:bldP spid="36" grpId="0"/>
      <p:bldP spid="22" grpId="0" animBg="1"/>
      <p:bldP spid="24" grpId="0"/>
      <p:bldP spid="28" grpId="0" animBg="1"/>
      <p:bldP spid="29" grpId="0"/>
      <p:bldP spid="30" grpId="0"/>
      <p:bldP spid="37" grpId="0"/>
      <p:bldP spid="39" grpId="0"/>
      <p:bldP spid="42" grpId="0"/>
      <p:bldP spid="52" grpId="0"/>
      <p:bldP spid="53" grpId="0"/>
      <p:bldP spid="55" grpId="0"/>
      <p:bldP spid="56" grpId="0"/>
      <p:bldP spid="60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5" grpId="0"/>
      <p:bldP spid="77" grpId="0"/>
      <p:bldP spid="78" grpId="0"/>
      <p:bldP spid="79" grpId="0" animBg="1"/>
      <p:bldP spid="82" grpId="0"/>
      <p:bldP spid="85" grpId="0"/>
      <p:bldP spid="86" grpId="0"/>
      <p:bldP spid="87" grpId="0"/>
      <p:bldP spid="88" grpId="0"/>
      <p:bldP spid="90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54252489-228F-F07C-F824-825017EE6864}"/>
              </a:ext>
            </a:extLst>
          </p:cNvPr>
          <p:cNvCxnSpPr>
            <a:cxnSpLocks/>
            <a:stCxn id="5" idx="1"/>
            <a:endCxn id="5" idx="5"/>
          </p:cNvCxnSpPr>
          <p:nvPr/>
        </p:nvCxnSpPr>
        <p:spPr>
          <a:xfrm>
            <a:off x="9617432" y="2509262"/>
            <a:ext cx="994410" cy="0"/>
          </a:xfrm>
          <a:prstGeom prst="line">
            <a:avLst/>
          </a:prstGeom>
          <a:ln w="1587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D0C3A68-98D9-8668-9F17-144DD4DE1F83}"/>
              </a:ext>
            </a:extLst>
          </p:cNvPr>
          <p:cNvSpPr txBox="1"/>
          <p:nvPr/>
        </p:nvSpPr>
        <p:spPr>
          <a:xfrm>
            <a:off x="1153574" y="1951746"/>
            <a:ext cx="7799371" cy="113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bình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giác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song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song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thứ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ba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nửa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đó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5" name="Tam giác Cân 4">
            <a:extLst>
              <a:ext uri="{FF2B5EF4-FFF2-40B4-BE49-F238E27FC236}">
                <a16:creationId xmlns:a16="http://schemas.microsoft.com/office/drawing/2014/main" id="{77F81DCE-5ABA-1A81-7C93-8D89435519C2}"/>
              </a:ext>
            </a:extLst>
          </p:cNvPr>
          <p:cNvSpPr/>
          <p:nvPr/>
        </p:nvSpPr>
        <p:spPr>
          <a:xfrm>
            <a:off x="9386928" y="1728103"/>
            <a:ext cx="1988820" cy="1562318"/>
          </a:xfrm>
          <a:prstGeom prst="triangle">
            <a:avLst>
              <a:gd name="adj" fmla="val 2318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2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8EC3997-067D-640D-A092-948BCD7CD77D}"/>
              </a:ext>
            </a:extLst>
          </p:cNvPr>
          <p:cNvSpPr txBox="1"/>
          <p:nvPr/>
        </p:nvSpPr>
        <p:spPr>
          <a:xfrm>
            <a:off x="9667494" y="1349188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A</a:t>
            </a:r>
            <a:endParaRPr lang="vi-VN" sz="22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7E3F6BA-0A64-718E-2C7E-C5DFEDB42D54}"/>
              </a:ext>
            </a:extLst>
          </p:cNvPr>
          <p:cNvSpPr txBox="1"/>
          <p:nvPr/>
        </p:nvSpPr>
        <p:spPr>
          <a:xfrm>
            <a:off x="9266345" y="2216143"/>
            <a:ext cx="389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D</a:t>
            </a:r>
            <a:endParaRPr lang="vi-VN" sz="22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AF9DBEE-F0BD-701F-2048-0E7259A4DFD0}"/>
              </a:ext>
            </a:extLst>
          </p:cNvPr>
          <p:cNvSpPr txBox="1"/>
          <p:nvPr/>
        </p:nvSpPr>
        <p:spPr>
          <a:xfrm>
            <a:off x="10611842" y="221586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E</a:t>
            </a:r>
            <a:endParaRPr lang="vi-VN" sz="22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02149E7-169C-AE70-0306-0AD29B502C83}"/>
              </a:ext>
            </a:extLst>
          </p:cNvPr>
          <p:cNvSpPr txBox="1"/>
          <p:nvPr/>
        </p:nvSpPr>
        <p:spPr>
          <a:xfrm>
            <a:off x="9089854" y="3238449"/>
            <a:ext cx="352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B</a:t>
            </a:r>
            <a:endParaRPr lang="vi-VN" sz="22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29D3CCD-0EB3-DE53-71AE-59381594054B}"/>
              </a:ext>
            </a:extLst>
          </p:cNvPr>
          <p:cNvSpPr txBox="1"/>
          <p:nvPr/>
        </p:nvSpPr>
        <p:spPr>
          <a:xfrm>
            <a:off x="11317436" y="3238449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C</a:t>
            </a:r>
            <a:endParaRPr lang="vi-VN" sz="2200" dirty="0"/>
          </a:p>
        </p:txBody>
      </p: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07088E66-D90B-EFD0-ED57-4D032EF809A5}"/>
              </a:ext>
            </a:extLst>
          </p:cNvPr>
          <p:cNvCxnSpPr>
            <a:cxnSpLocks/>
          </p:cNvCxnSpPr>
          <p:nvPr/>
        </p:nvCxnSpPr>
        <p:spPr>
          <a:xfrm>
            <a:off x="9697974" y="2113519"/>
            <a:ext cx="64715" cy="312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B508C5CD-E7C9-BC89-80BC-C533A7D4918B}"/>
              </a:ext>
            </a:extLst>
          </p:cNvPr>
          <p:cNvCxnSpPr>
            <a:cxnSpLocks/>
          </p:cNvCxnSpPr>
          <p:nvPr/>
        </p:nvCxnSpPr>
        <p:spPr>
          <a:xfrm>
            <a:off x="9491611" y="2824652"/>
            <a:ext cx="64715" cy="312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2C6E4A3D-C3AC-232A-09B2-E5565BEFD0A0}"/>
              </a:ext>
            </a:extLst>
          </p:cNvPr>
          <p:cNvCxnSpPr>
            <a:cxnSpLocks/>
          </p:cNvCxnSpPr>
          <p:nvPr/>
        </p:nvCxnSpPr>
        <p:spPr>
          <a:xfrm flipH="1">
            <a:off x="10181793" y="2082308"/>
            <a:ext cx="64715" cy="312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34C6D1C1-5939-EA63-20AA-73F7CC1CB5F8}"/>
              </a:ext>
            </a:extLst>
          </p:cNvPr>
          <p:cNvCxnSpPr>
            <a:cxnSpLocks/>
          </p:cNvCxnSpPr>
          <p:nvPr/>
        </p:nvCxnSpPr>
        <p:spPr>
          <a:xfrm flipH="1">
            <a:off x="10199756" y="2097913"/>
            <a:ext cx="64715" cy="312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2DC235B-4EB0-FC89-1BAD-A99892AD8633}"/>
              </a:ext>
            </a:extLst>
          </p:cNvPr>
          <p:cNvCxnSpPr>
            <a:cxnSpLocks/>
          </p:cNvCxnSpPr>
          <p:nvPr/>
        </p:nvCxnSpPr>
        <p:spPr>
          <a:xfrm flipH="1">
            <a:off x="10902311" y="2820604"/>
            <a:ext cx="64715" cy="312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4A38538D-922B-51C0-AE77-8B1E9B0AD293}"/>
              </a:ext>
            </a:extLst>
          </p:cNvPr>
          <p:cNvCxnSpPr>
            <a:cxnSpLocks/>
          </p:cNvCxnSpPr>
          <p:nvPr/>
        </p:nvCxnSpPr>
        <p:spPr>
          <a:xfrm flipH="1">
            <a:off x="10920274" y="2836209"/>
            <a:ext cx="64715" cy="312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52708B5B-CCE5-B6FD-668E-3029D87090CE}"/>
              </a:ext>
            </a:extLst>
          </p:cNvPr>
          <p:cNvSpPr txBox="1"/>
          <p:nvPr/>
        </p:nvSpPr>
        <p:spPr>
          <a:xfrm>
            <a:off x="3368999" y="4800386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Cabin" panose="00000500000000000000" pitchFamily="2" charset="0"/>
              </a:rPr>
              <a:t>GT</a:t>
            </a:r>
            <a:endParaRPr lang="vi-VN" sz="2200" dirty="0">
              <a:solidFill>
                <a:srgbClr val="002060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1199E88B-D6BC-33BD-A854-2DBF69562D0B}"/>
              </a:ext>
            </a:extLst>
          </p:cNvPr>
          <p:cNvSpPr txBox="1"/>
          <p:nvPr/>
        </p:nvSpPr>
        <p:spPr>
          <a:xfrm>
            <a:off x="3395344" y="5582869"/>
            <a:ext cx="486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Cabin" panose="00000500000000000000" pitchFamily="2" charset="0"/>
              </a:rPr>
              <a:t>KL</a:t>
            </a:r>
            <a:endParaRPr lang="vi-VN" sz="2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2EE81C49-A1FA-ECE1-6426-096DF626AA01}"/>
                  </a:ext>
                </a:extLst>
              </p:cNvPr>
              <p:cNvSpPr txBox="1"/>
              <p:nvPr/>
            </p:nvSpPr>
            <p:spPr>
              <a:xfrm>
                <a:off x="4258068" y="4800385"/>
                <a:ext cx="9284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#9Slide03 Cabin" panose="00000500000000000000" pitchFamily="2" charset="0"/>
                  </a:rPr>
                  <a:t>ABC,</a:t>
                </a:r>
                <a:endParaRPr lang="vi-VN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2EE81C49-A1FA-ECE1-6426-096DF626A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068" y="4800385"/>
                <a:ext cx="928459" cy="430887"/>
              </a:xfrm>
              <a:prstGeom prst="rect">
                <a:avLst/>
              </a:prstGeom>
              <a:blipFill>
                <a:blip r:embed="rId3"/>
                <a:stretch>
                  <a:fillRect l="-658" t="-8451" r="-7237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C2336A7-02C1-E0AB-7DCB-A4E5128061D5}"/>
              </a:ext>
            </a:extLst>
          </p:cNvPr>
          <p:cNvSpPr txBox="1"/>
          <p:nvPr/>
        </p:nvSpPr>
        <p:spPr>
          <a:xfrm>
            <a:off x="5200970" y="4803275"/>
            <a:ext cx="1250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Cabin" panose="00000500000000000000" pitchFamily="2" charset="0"/>
              </a:rPr>
              <a:t>AD = BD,</a:t>
            </a:r>
            <a:endParaRPr lang="vi-VN" sz="2200" dirty="0">
              <a:solidFill>
                <a:srgbClr val="002060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DE9D057-2896-CBBF-B73D-6E805038DEFB}"/>
              </a:ext>
            </a:extLst>
          </p:cNvPr>
          <p:cNvSpPr txBox="1"/>
          <p:nvPr/>
        </p:nvSpPr>
        <p:spPr>
          <a:xfrm>
            <a:off x="6493995" y="4800385"/>
            <a:ext cx="1159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Cabin" panose="00000500000000000000" pitchFamily="2" charset="0"/>
              </a:rPr>
              <a:t>AE = EC,</a:t>
            </a:r>
            <a:endParaRPr lang="vi-VN" sz="2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D226EB9F-1A60-F26B-A125-E0ACBA43FCC4}"/>
                  </a:ext>
                </a:extLst>
              </p:cNvPr>
              <p:cNvSpPr txBox="1"/>
              <p:nvPr/>
            </p:nvSpPr>
            <p:spPr>
              <a:xfrm>
                <a:off x="7695649" y="4797724"/>
                <a:ext cx="22461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002060"/>
                    </a:solidFill>
                    <a:latin typeface="#9Slide03 Cabin" panose="00000500000000000000" pitchFamily="2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#9Slide03 Cabin" panose="00000500000000000000" pitchFamily="2" charset="0"/>
                  </a:rPr>
                  <a:t> AB </a:t>
                </a:r>
                <a:r>
                  <a:rPr lang="en-US" sz="2200" dirty="0" err="1">
                    <a:solidFill>
                      <a:srgbClr val="002060"/>
                    </a:solidFill>
                    <a:latin typeface="#9Slide03 Cabin" panose="00000500000000000000" pitchFamily="2" charset="0"/>
                  </a:rPr>
                  <a:t>và</a:t>
                </a:r>
                <a:r>
                  <a:rPr lang="en-US" sz="2200" dirty="0">
                    <a:solidFill>
                      <a:srgbClr val="002060"/>
                    </a:solidFill>
                    <a:latin typeface="#9Slide03 Cabin" panose="00000500000000000000" pitchFamily="2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#9Slide03 Cabin" panose="00000500000000000000" pitchFamily="2" charset="0"/>
                  </a:rPr>
                  <a:t> AC</a:t>
                </a:r>
                <a:endParaRPr lang="vi-VN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D226EB9F-1A60-F26B-A125-E0ACBA43F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649" y="4797724"/>
                <a:ext cx="2246128" cy="430887"/>
              </a:xfrm>
              <a:prstGeom prst="rect">
                <a:avLst/>
              </a:prstGeom>
              <a:blipFill>
                <a:blip r:embed="rId4"/>
                <a:stretch>
                  <a:fillRect l="-3523" t="-9859" r="-243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3B52F6C4-8B3E-35C7-7AED-83424C3DB933}"/>
              </a:ext>
            </a:extLst>
          </p:cNvPr>
          <p:cNvSpPr txBox="1"/>
          <p:nvPr/>
        </p:nvSpPr>
        <p:spPr>
          <a:xfrm>
            <a:off x="4258068" y="5582869"/>
            <a:ext cx="1939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Cabin" panose="00000500000000000000" pitchFamily="2" charset="0"/>
              </a:rPr>
              <a:t>DE // BC;  DE =</a:t>
            </a:r>
            <a:endParaRPr lang="vi-VN" sz="2200" dirty="0">
              <a:solidFill>
                <a:srgbClr val="002060"/>
              </a:solidFill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58C572C6-AD4F-C6F9-006A-2E794F9AF2C1}"/>
              </a:ext>
            </a:extLst>
          </p:cNvPr>
          <p:cNvSpPr txBox="1"/>
          <p:nvPr/>
        </p:nvSpPr>
        <p:spPr>
          <a:xfrm>
            <a:off x="6389414" y="5593838"/>
            <a:ext cx="526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Cabin" panose="00000500000000000000" pitchFamily="2" charset="0"/>
              </a:rPr>
              <a:t>BC</a:t>
            </a:r>
            <a:endParaRPr lang="vi-VN" sz="2200" dirty="0">
              <a:solidFill>
                <a:srgbClr val="002060"/>
              </a:solidFill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F6D3C1F-D603-AB63-3E1C-069AF6FDDC6D}"/>
              </a:ext>
            </a:extLst>
          </p:cNvPr>
          <p:cNvSpPr txBox="1"/>
          <p:nvPr/>
        </p:nvSpPr>
        <p:spPr>
          <a:xfrm>
            <a:off x="6187221" y="5435746"/>
            <a:ext cx="276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Cabin" panose="00000500000000000000" pitchFamily="2" charset="0"/>
              </a:rPr>
              <a:t>1</a:t>
            </a:r>
            <a:endParaRPr lang="vi-VN" sz="2200" dirty="0">
              <a:solidFill>
                <a:srgbClr val="002060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A1EDF5B1-16CF-28A8-C17A-8E05636D2363}"/>
              </a:ext>
            </a:extLst>
          </p:cNvPr>
          <p:cNvSpPr txBox="1"/>
          <p:nvPr/>
        </p:nvSpPr>
        <p:spPr>
          <a:xfrm>
            <a:off x="6173015" y="5798312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#9Slide03 Cabin" panose="00000500000000000000" pitchFamily="2" charset="0"/>
              </a:rPr>
              <a:t>2</a:t>
            </a:r>
            <a:endParaRPr lang="vi-VN" sz="2200" dirty="0">
              <a:solidFill>
                <a:srgbClr val="00206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0BE8A9-79B0-AE73-E2DF-C9DA73EB541D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87A3-6E44-2A17-CC45-9FAB45A6DAE6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id="{121D2C2E-19E1-E4BD-AA4A-540434865020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E34D60A0-0FE6-E2AB-AA41-90F9D998D988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5992AF45-A7D1-6274-B5FD-232BD0D8359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9" name="TextBox 51">
              <a:extLst>
                <a:ext uri="{FF2B5EF4-FFF2-40B4-BE49-F238E27FC236}">
                  <a16:creationId xmlns:a16="http://schemas.microsoft.com/office/drawing/2014/main" id="{F5B503B7-95CD-5E2D-4535-F7C6138597E7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88"/>
                </a:lnSpc>
              </a:pPr>
              <a:r>
                <a:rPr lang="en-US" sz="3200" spc="-209" dirty="0">
                  <a:solidFill>
                    <a:srgbClr val="FFFFFF"/>
                  </a:solidFill>
                  <a:latin typeface="#9Slide03 Neutra" panose="02040603050506020204" pitchFamily="18" charset="0"/>
                </a:rPr>
                <a:t>2</a:t>
              </a:r>
            </a:p>
          </p:txBody>
        </p:sp>
      </p:grp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AE4697B4-39F1-B38D-1F0C-F341D9A1731D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#9Slide03 SFU TradeGothic" panose="00000400000000000000" pitchFamily="2" charset="0"/>
              </a:rPr>
              <a:t>TÍNH CHẤT ĐƯỜNG TRUNG BÌNH CỦA TAM GIÁC</a:t>
            </a:r>
            <a:endParaRPr lang="vi-VN" sz="2600" dirty="0">
              <a:solidFill>
                <a:schemeClr val="bg1"/>
              </a:solidFill>
              <a:latin typeface="#9Slide03 SFU TradeGothic" panose="000004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235DFE-7F7B-5F32-7508-81C06023E441}"/>
              </a:ext>
            </a:extLst>
          </p:cNvPr>
          <p:cNvSpPr/>
          <p:nvPr/>
        </p:nvSpPr>
        <p:spPr>
          <a:xfrm>
            <a:off x="937393" y="1098313"/>
            <a:ext cx="1310508" cy="494816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7">
            <a:extLst>
              <a:ext uri="{FF2B5EF4-FFF2-40B4-BE49-F238E27FC236}">
                <a16:creationId xmlns:a16="http://schemas.microsoft.com/office/drawing/2014/main" id="{37A9C859-1A5C-1A4E-57FB-565066BEBC35}"/>
              </a:ext>
            </a:extLst>
          </p:cNvPr>
          <p:cNvSpPr txBox="1"/>
          <p:nvPr/>
        </p:nvSpPr>
        <p:spPr>
          <a:xfrm>
            <a:off x="958433" y="1145666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ĐỊNH LÍ  1</a:t>
            </a:r>
            <a:endParaRPr lang="vi-VN" sz="2000" dirty="0">
              <a:solidFill>
                <a:srgbClr val="00206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A0D092-2B62-0426-A261-FE142AEE2387}"/>
              </a:ext>
            </a:extLst>
          </p:cNvPr>
          <p:cNvCxnSpPr>
            <a:cxnSpLocks/>
          </p:cNvCxnSpPr>
          <p:nvPr/>
        </p:nvCxnSpPr>
        <p:spPr>
          <a:xfrm>
            <a:off x="789594" y="1334674"/>
            <a:ext cx="0" cy="9871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93D3B0-9500-EB19-2B1C-9E25E399C6E9}"/>
              </a:ext>
            </a:extLst>
          </p:cNvPr>
          <p:cNvCxnSpPr>
            <a:cxnSpLocks/>
          </p:cNvCxnSpPr>
          <p:nvPr/>
        </p:nvCxnSpPr>
        <p:spPr>
          <a:xfrm flipH="1">
            <a:off x="795232" y="2321873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5502D21-CC46-8F32-0CD6-469E88B8BF78}"/>
              </a:ext>
            </a:extLst>
          </p:cNvPr>
          <p:cNvCxnSpPr>
            <a:cxnSpLocks/>
          </p:cNvCxnSpPr>
          <p:nvPr/>
        </p:nvCxnSpPr>
        <p:spPr>
          <a:xfrm rot="5400000">
            <a:off x="857857" y="1271968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Hộp Văn bản 5">
            <a:extLst>
              <a:ext uri="{FF2B5EF4-FFF2-40B4-BE49-F238E27FC236}">
                <a16:creationId xmlns:a16="http://schemas.microsoft.com/office/drawing/2014/main" id="{5594AF70-B322-1D5A-B8EC-4F2C6300C323}"/>
              </a:ext>
            </a:extLst>
          </p:cNvPr>
          <p:cNvSpPr txBox="1"/>
          <p:nvPr/>
        </p:nvSpPr>
        <p:spPr>
          <a:xfrm>
            <a:off x="1501677" y="3775521"/>
            <a:ext cx="3443704" cy="56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latin typeface="#9Slide03 Cabin" panose="00000500000000000000" pitchFamily="2" charset="0"/>
              </a:rPr>
              <a:t>Viết GT – KL của định lí 1.</a:t>
            </a:r>
            <a:endParaRPr lang="vi-VN" sz="23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106E01-805F-D45B-DECD-F34DA36BEEAA}"/>
              </a:ext>
            </a:extLst>
          </p:cNvPr>
          <p:cNvSpPr/>
          <p:nvPr/>
        </p:nvSpPr>
        <p:spPr>
          <a:xfrm>
            <a:off x="937386" y="3873975"/>
            <a:ext cx="505516" cy="49481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ộp Văn bản 112">
            <a:extLst>
              <a:ext uri="{FF2B5EF4-FFF2-40B4-BE49-F238E27FC236}">
                <a16:creationId xmlns:a16="http://schemas.microsoft.com/office/drawing/2014/main" id="{3BF06661-21BA-5E83-A5C2-18550B55DA10}"/>
              </a:ext>
            </a:extLst>
          </p:cNvPr>
          <p:cNvSpPr txBox="1"/>
          <p:nvPr/>
        </p:nvSpPr>
        <p:spPr>
          <a:xfrm>
            <a:off x="969938" y="3905939"/>
            <a:ext cx="4780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?4</a:t>
            </a:r>
            <a:endParaRPr lang="vi-VN" sz="22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0E03B1-55C0-D187-3C13-C0095EB95483}"/>
              </a:ext>
            </a:extLst>
          </p:cNvPr>
          <p:cNvCxnSpPr>
            <a:cxnSpLocks/>
          </p:cNvCxnSpPr>
          <p:nvPr/>
        </p:nvCxnSpPr>
        <p:spPr>
          <a:xfrm>
            <a:off x="6226177" y="5818982"/>
            <a:ext cx="203745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441A569-A439-4B39-297C-300CF69D5E64}"/>
              </a:ext>
            </a:extLst>
          </p:cNvPr>
          <p:cNvCxnSpPr>
            <a:cxnSpLocks/>
          </p:cNvCxnSpPr>
          <p:nvPr/>
        </p:nvCxnSpPr>
        <p:spPr>
          <a:xfrm>
            <a:off x="3174942" y="5410346"/>
            <a:ext cx="677862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FF6D3C7-8147-B9D6-CCD5-B84F16D97BA1}"/>
              </a:ext>
            </a:extLst>
          </p:cNvPr>
          <p:cNvCxnSpPr>
            <a:cxnSpLocks/>
          </p:cNvCxnSpPr>
          <p:nvPr/>
        </p:nvCxnSpPr>
        <p:spPr>
          <a:xfrm>
            <a:off x="4075626" y="4797724"/>
            <a:ext cx="0" cy="143147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4">
            <a:extLst>
              <a:ext uri="{FF2B5EF4-FFF2-40B4-BE49-F238E27FC236}">
                <a16:creationId xmlns:a16="http://schemas.microsoft.com/office/drawing/2014/main" id="{D665054B-CD30-2D22-F6DC-3548651022F9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3">
            <a:extLst>
              <a:ext uri="{FF2B5EF4-FFF2-40B4-BE49-F238E27FC236}">
                <a16:creationId xmlns:a16="http://schemas.microsoft.com/office/drawing/2014/main" id="{83B8C63C-D2BE-2CEE-4EDA-A295E0C049E0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7">
              <a:alphaModFix amt="6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4" grpId="0"/>
      <p:bldP spid="15" grpId="0"/>
      <p:bldP spid="16" grpId="0"/>
      <p:bldP spid="17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18" grpId="0" animBg="1"/>
      <p:bldP spid="20" grpId="0"/>
      <p:bldP spid="40" grpId="0"/>
      <p:bldP spid="4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12D2444-D763-D6BA-813D-D3495838CB99}"/>
              </a:ext>
            </a:extLst>
          </p:cNvPr>
          <p:cNvSpPr/>
          <p:nvPr/>
        </p:nvSpPr>
        <p:spPr>
          <a:xfrm>
            <a:off x="8712200" y="2435226"/>
            <a:ext cx="1727200" cy="920750"/>
          </a:xfrm>
          <a:custGeom>
            <a:avLst/>
            <a:gdLst>
              <a:gd name="connsiteX0" fmla="*/ 333375 w 1743075"/>
              <a:gd name="connsiteY0" fmla="*/ 9525 h 923925"/>
              <a:gd name="connsiteX1" fmla="*/ 1743075 w 1743075"/>
              <a:gd name="connsiteY1" fmla="*/ 0 h 923925"/>
              <a:gd name="connsiteX2" fmla="*/ 1428750 w 1743075"/>
              <a:gd name="connsiteY2" fmla="*/ 923925 h 923925"/>
              <a:gd name="connsiteX3" fmla="*/ 0 w 1743075"/>
              <a:gd name="connsiteY3" fmla="*/ 914400 h 923925"/>
              <a:gd name="connsiteX4" fmla="*/ 333375 w 1743075"/>
              <a:gd name="connsiteY4" fmla="*/ 9525 h 923925"/>
              <a:gd name="connsiteX0" fmla="*/ 327025 w 1736725"/>
              <a:gd name="connsiteY0" fmla="*/ 9525 h 936625"/>
              <a:gd name="connsiteX1" fmla="*/ 1736725 w 1736725"/>
              <a:gd name="connsiteY1" fmla="*/ 0 h 936625"/>
              <a:gd name="connsiteX2" fmla="*/ 1422400 w 1736725"/>
              <a:gd name="connsiteY2" fmla="*/ 923925 h 936625"/>
              <a:gd name="connsiteX3" fmla="*/ 0 w 1736725"/>
              <a:gd name="connsiteY3" fmla="*/ 936625 h 936625"/>
              <a:gd name="connsiteX4" fmla="*/ 327025 w 1736725"/>
              <a:gd name="connsiteY4" fmla="*/ 9525 h 936625"/>
              <a:gd name="connsiteX0" fmla="*/ 327025 w 1727200"/>
              <a:gd name="connsiteY0" fmla="*/ 0 h 927100"/>
              <a:gd name="connsiteX1" fmla="*/ 1727200 w 1727200"/>
              <a:gd name="connsiteY1" fmla="*/ 12700 h 927100"/>
              <a:gd name="connsiteX2" fmla="*/ 1422400 w 1727200"/>
              <a:gd name="connsiteY2" fmla="*/ 914400 h 927100"/>
              <a:gd name="connsiteX3" fmla="*/ 0 w 1727200"/>
              <a:gd name="connsiteY3" fmla="*/ 927100 h 927100"/>
              <a:gd name="connsiteX4" fmla="*/ 327025 w 1727200"/>
              <a:gd name="connsiteY4" fmla="*/ 0 h 927100"/>
              <a:gd name="connsiteX0" fmla="*/ 327025 w 1727200"/>
              <a:gd name="connsiteY0" fmla="*/ 0 h 927100"/>
              <a:gd name="connsiteX1" fmla="*/ 1727200 w 1727200"/>
              <a:gd name="connsiteY1" fmla="*/ 12700 h 927100"/>
              <a:gd name="connsiteX2" fmla="*/ 1406525 w 1727200"/>
              <a:gd name="connsiteY2" fmla="*/ 914400 h 927100"/>
              <a:gd name="connsiteX3" fmla="*/ 0 w 1727200"/>
              <a:gd name="connsiteY3" fmla="*/ 927100 h 927100"/>
              <a:gd name="connsiteX4" fmla="*/ 327025 w 1727200"/>
              <a:gd name="connsiteY4" fmla="*/ 0 h 927100"/>
              <a:gd name="connsiteX0" fmla="*/ 330200 w 1727200"/>
              <a:gd name="connsiteY0" fmla="*/ 0 h 920750"/>
              <a:gd name="connsiteX1" fmla="*/ 1727200 w 1727200"/>
              <a:gd name="connsiteY1" fmla="*/ 6350 h 920750"/>
              <a:gd name="connsiteX2" fmla="*/ 1406525 w 1727200"/>
              <a:gd name="connsiteY2" fmla="*/ 908050 h 920750"/>
              <a:gd name="connsiteX3" fmla="*/ 0 w 1727200"/>
              <a:gd name="connsiteY3" fmla="*/ 920750 h 920750"/>
              <a:gd name="connsiteX4" fmla="*/ 330200 w 1727200"/>
              <a:gd name="connsiteY4" fmla="*/ 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920750">
                <a:moveTo>
                  <a:pt x="330200" y="0"/>
                </a:moveTo>
                <a:lnTo>
                  <a:pt x="1727200" y="6350"/>
                </a:lnTo>
                <a:lnTo>
                  <a:pt x="1406525" y="908050"/>
                </a:lnTo>
                <a:lnTo>
                  <a:pt x="0" y="920750"/>
                </a:lnTo>
                <a:lnTo>
                  <a:pt x="330200" y="0"/>
                </a:ln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13BBEE9-954E-EDE1-1F93-72CBED58BA1E}"/>
              </a:ext>
            </a:extLst>
          </p:cNvPr>
          <p:cNvSpPr txBox="1"/>
          <p:nvPr/>
        </p:nvSpPr>
        <p:spPr>
          <a:xfrm>
            <a:off x="1121471" y="3277130"/>
            <a:ext cx="34531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Cabin" panose="00000500000000000000" pitchFamily="2" charset="0"/>
              </a:rPr>
              <a:t>Gọi</a:t>
            </a:r>
            <a:r>
              <a:rPr lang="en-US" sz="2200" dirty="0">
                <a:latin typeface="#9Slide03 Cabin" panose="00000500000000000000" pitchFamily="2" charset="0"/>
              </a:rPr>
              <a:t> M </a:t>
            </a:r>
            <a:r>
              <a:rPr lang="en-US" sz="2200" dirty="0" err="1">
                <a:latin typeface="#9Slide03 Cabin" panose="00000500000000000000" pitchFamily="2" charset="0"/>
              </a:rPr>
              <a:t>là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trung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điểm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của</a:t>
            </a:r>
            <a:r>
              <a:rPr lang="en-US" sz="2200" dirty="0">
                <a:latin typeface="#9Slide03 Cabin" panose="00000500000000000000" pitchFamily="2" charset="0"/>
              </a:rPr>
              <a:t> BC.</a:t>
            </a:r>
            <a:endParaRPr lang="vi-VN" sz="2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8720C-05F9-7112-21BE-E7F14924BFD0}"/>
              </a:ext>
            </a:extLst>
          </p:cNvPr>
          <p:cNvSpPr txBox="1"/>
          <p:nvPr/>
        </p:nvSpPr>
        <p:spPr>
          <a:xfrm>
            <a:off x="1109720" y="3971831"/>
            <a:ext cx="21707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Tam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 ABC </a:t>
            </a:r>
            <a:r>
              <a:rPr lang="en-US" sz="2200" dirty="0" err="1">
                <a:latin typeface="#9Slide03 Cabin" panose="00000500000000000000" pitchFamily="2" charset="0"/>
              </a:rPr>
              <a:t>có</a:t>
            </a:r>
            <a:endParaRPr lang="vi-VN" sz="2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A971784-C6B1-7D17-EAA5-B5158E66B6D4}"/>
              </a:ext>
            </a:extLst>
          </p:cNvPr>
          <p:cNvSpPr txBox="1"/>
          <p:nvPr/>
        </p:nvSpPr>
        <p:spPr>
          <a:xfrm>
            <a:off x="3351908" y="3774395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AD</a:t>
            </a:r>
            <a:endParaRPr lang="vi-VN" sz="2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AEF8BBF-A8D4-6EE4-5EE6-6CB76EC78F8F}"/>
              </a:ext>
            </a:extLst>
          </p:cNvPr>
          <p:cNvSpPr txBox="1"/>
          <p:nvPr/>
        </p:nvSpPr>
        <p:spPr>
          <a:xfrm>
            <a:off x="3363113" y="4212335"/>
            <a:ext cx="526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AB</a:t>
            </a:r>
            <a:endParaRPr lang="vi-VN" sz="2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C1BF607-2026-C056-FFFB-16FD90BFC7B3}"/>
              </a:ext>
            </a:extLst>
          </p:cNvPr>
          <p:cNvSpPr txBox="1"/>
          <p:nvPr/>
        </p:nvSpPr>
        <p:spPr>
          <a:xfrm>
            <a:off x="4149122" y="3767684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AE</a:t>
            </a:r>
            <a:endParaRPr lang="vi-VN" sz="2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93D2FDD-DA49-C77F-922D-EFAEAB85ABFC}"/>
              </a:ext>
            </a:extLst>
          </p:cNvPr>
          <p:cNvSpPr txBox="1"/>
          <p:nvPr/>
        </p:nvSpPr>
        <p:spPr>
          <a:xfrm>
            <a:off x="4172403" y="4207633"/>
            <a:ext cx="53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AC</a:t>
            </a:r>
            <a:endParaRPr lang="vi-VN" sz="22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6CE4EFC-046E-A0F2-9516-9F533CE11DA8}"/>
              </a:ext>
            </a:extLst>
          </p:cNvPr>
          <p:cNvSpPr txBox="1"/>
          <p:nvPr/>
        </p:nvSpPr>
        <p:spPr>
          <a:xfrm>
            <a:off x="4994827" y="3763915"/>
            <a:ext cx="276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1</a:t>
            </a:r>
            <a:endParaRPr lang="vi-VN" sz="22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D6BB2E-3CF8-B45A-47FC-D2250DE98093}"/>
              </a:ext>
            </a:extLst>
          </p:cNvPr>
          <p:cNvSpPr txBox="1"/>
          <p:nvPr/>
        </p:nvSpPr>
        <p:spPr>
          <a:xfrm>
            <a:off x="4966775" y="4219729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2</a:t>
            </a:r>
            <a:endParaRPr lang="vi-VN" sz="22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AD62C-F97F-BFEE-7980-DAE991B6CD45}"/>
              </a:ext>
            </a:extLst>
          </p:cNvPr>
          <p:cNvSpPr txBox="1"/>
          <p:nvPr/>
        </p:nvSpPr>
        <p:spPr>
          <a:xfrm>
            <a:off x="5388408" y="3971831"/>
            <a:ext cx="4257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Cabin" panose="00000500000000000000" pitchFamily="2" charset="0"/>
              </a:rPr>
              <a:t>suy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ra</a:t>
            </a:r>
            <a:r>
              <a:rPr lang="en-US" sz="2200" dirty="0">
                <a:latin typeface="#9Slide03 Cabin" panose="00000500000000000000" pitchFamily="2" charset="0"/>
              </a:rPr>
              <a:t> DE // BC (</a:t>
            </a:r>
            <a:r>
              <a:rPr lang="en-US" sz="2200" dirty="0" err="1">
                <a:latin typeface="#9Slide03 Cabin" panose="00000500000000000000" pitchFamily="2" charset="0"/>
              </a:rPr>
              <a:t>định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lí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Thalès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đảo</a:t>
            </a:r>
            <a:r>
              <a:rPr lang="en-US" sz="2200" dirty="0">
                <a:latin typeface="#9Slide03 Cabin" panose="00000500000000000000" pitchFamily="2" charset="0"/>
              </a:rPr>
              <a:t>)</a:t>
            </a:r>
            <a:endParaRPr lang="vi-VN" sz="22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D1EA398-16BE-C69A-E104-B79915AFEAA3}"/>
              </a:ext>
            </a:extLst>
          </p:cNvPr>
          <p:cNvSpPr txBox="1"/>
          <p:nvPr/>
        </p:nvSpPr>
        <p:spPr>
          <a:xfrm>
            <a:off x="1109720" y="4683431"/>
            <a:ext cx="4881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Cabin" panose="00000500000000000000" pitchFamily="2" charset="0"/>
              </a:rPr>
              <a:t>Tương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tự</a:t>
            </a:r>
            <a:r>
              <a:rPr lang="en-US" sz="2200" dirty="0">
                <a:latin typeface="#9Slide03 Cabin" panose="00000500000000000000" pitchFamily="2" charset="0"/>
              </a:rPr>
              <a:t>, ta </a:t>
            </a:r>
            <a:r>
              <a:rPr lang="en-US" sz="2200" dirty="0" err="1">
                <a:latin typeface="#9Slide03 Cabin" panose="00000500000000000000" pitchFamily="2" charset="0"/>
              </a:rPr>
              <a:t>chứng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minh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được</a:t>
            </a:r>
            <a:r>
              <a:rPr lang="en-US" sz="2200" dirty="0">
                <a:latin typeface="#9Slide03 Cabin" panose="00000500000000000000" pitchFamily="2" charset="0"/>
              </a:rPr>
              <a:t> EM // AB.</a:t>
            </a:r>
            <a:endParaRPr lang="vi-VN" sz="22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7B972A2-A600-47E2-EBC6-5570B24D0D2B}"/>
              </a:ext>
            </a:extLst>
          </p:cNvPr>
          <p:cNvSpPr txBox="1"/>
          <p:nvPr/>
        </p:nvSpPr>
        <p:spPr>
          <a:xfrm>
            <a:off x="1109881" y="5288251"/>
            <a:ext cx="100832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Cabin" panose="00000500000000000000" pitchFamily="2" charset="0"/>
              </a:rPr>
              <a:t>Tứ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 DEMB </a:t>
            </a:r>
            <a:r>
              <a:rPr lang="en-US" sz="2200" dirty="0" err="1">
                <a:latin typeface="#9Slide03 Cabin" panose="00000500000000000000" pitchFamily="2" charset="0"/>
              </a:rPr>
              <a:t>có</a:t>
            </a:r>
            <a:r>
              <a:rPr lang="en-US" sz="2200" dirty="0">
                <a:latin typeface="#9Slide03 Cabin" panose="00000500000000000000" pitchFamily="2" charset="0"/>
              </a:rPr>
              <a:t> DE // BM </a:t>
            </a:r>
            <a:r>
              <a:rPr lang="en-US" sz="2200" dirty="0" err="1">
                <a:latin typeface="#9Slide03 Cabin" panose="00000500000000000000" pitchFamily="2" charset="0"/>
              </a:rPr>
              <a:t>và</a:t>
            </a:r>
            <a:r>
              <a:rPr lang="en-US" sz="2200" dirty="0">
                <a:latin typeface="#9Slide03 Cabin" panose="00000500000000000000" pitchFamily="2" charset="0"/>
              </a:rPr>
              <a:t> EM // DB </a:t>
            </a:r>
            <a:r>
              <a:rPr lang="en-US" sz="2200" dirty="0" err="1">
                <a:latin typeface="#9Slide03 Cabin" panose="00000500000000000000" pitchFamily="2" charset="0"/>
              </a:rPr>
              <a:t>nên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tứ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giác</a:t>
            </a:r>
            <a:r>
              <a:rPr lang="en-US" sz="2200" dirty="0">
                <a:latin typeface="#9Slide03 Cabin" panose="00000500000000000000" pitchFamily="2" charset="0"/>
              </a:rPr>
              <a:t> DEMB </a:t>
            </a:r>
            <a:r>
              <a:rPr lang="en-US" sz="2200" dirty="0" err="1">
                <a:latin typeface="#9Slide03 Cabin" panose="00000500000000000000" pitchFamily="2" charset="0"/>
              </a:rPr>
              <a:t>là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hình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bình</a:t>
            </a:r>
            <a:r>
              <a:rPr lang="en-US" sz="2200" dirty="0"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</a:rPr>
              <a:t>hành</a:t>
            </a:r>
            <a:r>
              <a:rPr lang="en-US" sz="2200" dirty="0">
                <a:latin typeface="#9Slide03 Cabin" panose="00000500000000000000" pitchFamily="2" charset="0"/>
              </a:rPr>
              <a:t> (DHNB)</a:t>
            </a:r>
            <a:endParaRPr lang="vi-VN" sz="22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5A9F60A-3403-BD95-C620-5CD09BB18AA6}"/>
              </a:ext>
            </a:extLst>
          </p:cNvPr>
          <p:cNvSpPr txBox="1"/>
          <p:nvPr/>
        </p:nvSpPr>
        <p:spPr>
          <a:xfrm>
            <a:off x="1109720" y="5928235"/>
            <a:ext cx="3044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Suy ra  DE = BM =      BC.</a:t>
            </a:r>
            <a:endParaRPr lang="vi-VN" sz="22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761952B-B763-9C7E-5E34-AC421E4717FB}"/>
              </a:ext>
            </a:extLst>
          </p:cNvPr>
          <p:cNvSpPr txBox="1"/>
          <p:nvPr/>
        </p:nvSpPr>
        <p:spPr>
          <a:xfrm>
            <a:off x="3329616" y="5769687"/>
            <a:ext cx="276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1</a:t>
            </a:r>
            <a:endParaRPr lang="vi-VN" sz="22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190EEC3-EBBA-459F-A181-AB7958C2AB06}"/>
              </a:ext>
            </a:extLst>
          </p:cNvPr>
          <p:cNvSpPr txBox="1"/>
          <p:nvPr/>
        </p:nvSpPr>
        <p:spPr>
          <a:xfrm>
            <a:off x="3315140" y="6124710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2</a:t>
            </a:r>
            <a:endParaRPr lang="vi-VN" sz="22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37F1C7-736A-1B99-2C67-662050FBB289}"/>
              </a:ext>
            </a:extLst>
          </p:cNvPr>
          <p:cNvSpPr txBox="1"/>
          <p:nvPr/>
        </p:nvSpPr>
        <p:spPr>
          <a:xfrm>
            <a:off x="4088422" y="5904655"/>
            <a:ext cx="2666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#9Slide03 Cabin" panose="00000500000000000000" pitchFamily="2" charset="0"/>
              </a:rPr>
              <a:t>Vậy</a:t>
            </a:r>
            <a:r>
              <a:rPr lang="en-US" sz="2200" dirty="0">
                <a:latin typeface="#9Slide03 Cabin" panose="00000500000000000000" pitchFamily="2" charset="0"/>
              </a:rPr>
              <a:t> DE // BC </a:t>
            </a:r>
            <a:r>
              <a:rPr lang="en-US" sz="2200" dirty="0" err="1">
                <a:latin typeface="#9Slide03 Cabin" panose="00000500000000000000" pitchFamily="2" charset="0"/>
              </a:rPr>
              <a:t>và</a:t>
            </a:r>
            <a:r>
              <a:rPr lang="en-US" sz="2200" dirty="0">
                <a:latin typeface="#9Slide03 Cabin" panose="00000500000000000000" pitchFamily="2" charset="0"/>
              </a:rPr>
              <a:t> DE =</a:t>
            </a:r>
            <a:endParaRPr lang="vi-VN" sz="22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28C7CF2-54E7-1526-7163-ADDDEE66B943}"/>
              </a:ext>
            </a:extLst>
          </p:cNvPr>
          <p:cNvSpPr txBox="1"/>
          <p:nvPr/>
        </p:nvSpPr>
        <p:spPr>
          <a:xfrm>
            <a:off x="6885427" y="5904654"/>
            <a:ext cx="585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BC.</a:t>
            </a:r>
            <a:endParaRPr lang="vi-VN" sz="22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579C7FD-11AE-0204-842E-EBCAC0199EC8}"/>
              </a:ext>
            </a:extLst>
          </p:cNvPr>
          <p:cNvSpPr txBox="1"/>
          <p:nvPr/>
        </p:nvSpPr>
        <p:spPr>
          <a:xfrm>
            <a:off x="6702419" y="5746848"/>
            <a:ext cx="276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1</a:t>
            </a:r>
            <a:endParaRPr lang="vi-VN" sz="22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C8DD25-C197-C0DA-C7C7-D311E66002FA}"/>
              </a:ext>
            </a:extLst>
          </p:cNvPr>
          <p:cNvSpPr txBox="1"/>
          <p:nvPr/>
        </p:nvSpPr>
        <p:spPr>
          <a:xfrm>
            <a:off x="6692895" y="6112665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2</a:t>
            </a:r>
            <a:endParaRPr lang="vi-VN" sz="2200" dirty="0"/>
          </a:p>
        </p:txBody>
      </p:sp>
      <p:sp>
        <p:nvSpPr>
          <p:cNvPr id="23" name="Hộp Văn bản 3">
            <a:extLst>
              <a:ext uri="{FF2B5EF4-FFF2-40B4-BE49-F238E27FC236}">
                <a16:creationId xmlns:a16="http://schemas.microsoft.com/office/drawing/2014/main" id="{ADC5DD12-B00C-A0EA-45DD-5C8CEBC02390}"/>
              </a:ext>
            </a:extLst>
          </p:cNvPr>
          <p:cNvSpPr txBox="1"/>
          <p:nvPr/>
        </p:nvSpPr>
        <p:spPr>
          <a:xfrm>
            <a:off x="1121471" y="1696618"/>
            <a:ext cx="7042970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Đường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trung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bình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tam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giác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song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song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cạnh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thứ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ba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bằng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nửa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cạnh</a:t>
            </a:r>
            <a:r>
              <a:rPr lang="en-US" sz="2200" dirty="0">
                <a:solidFill>
                  <a:srgbClr val="0070C0"/>
                </a:solidFill>
                <a:latin typeface="#9Slide03 Cabin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Cabin" panose="00000500000000000000" pitchFamily="2" charset="0"/>
              </a:rPr>
              <a:t>đó</a:t>
            </a:r>
            <a:endParaRPr lang="vi-VN" sz="2200" dirty="0">
              <a:solidFill>
                <a:srgbClr val="0070C0"/>
              </a:solidFill>
            </a:endParaRPr>
          </a:p>
        </p:txBody>
      </p:sp>
      <p:cxnSp>
        <p:nvCxnSpPr>
          <p:cNvPr id="3" name="Đường nối Thẳng 6">
            <a:extLst>
              <a:ext uri="{FF2B5EF4-FFF2-40B4-BE49-F238E27FC236}">
                <a16:creationId xmlns:a16="http://schemas.microsoft.com/office/drawing/2014/main" id="{0EA64CF1-5CAD-97AF-0EE9-FBD3FA5830F8}"/>
              </a:ext>
            </a:extLst>
          </p:cNvPr>
          <p:cNvCxnSpPr>
            <a:cxnSpLocks/>
            <a:stCxn id="24" idx="1"/>
            <a:endCxn id="24" idx="5"/>
          </p:cNvCxnSpPr>
          <p:nvPr/>
        </p:nvCxnSpPr>
        <p:spPr>
          <a:xfrm>
            <a:off x="9047750" y="2435246"/>
            <a:ext cx="1392670" cy="0"/>
          </a:xfrm>
          <a:prstGeom prst="line">
            <a:avLst/>
          </a:prstGeom>
          <a:ln w="158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m giác Cân 4">
            <a:extLst>
              <a:ext uri="{FF2B5EF4-FFF2-40B4-BE49-F238E27FC236}">
                <a16:creationId xmlns:a16="http://schemas.microsoft.com/office/drawing/2014/main" id="{0BE7379F-F898-9F8F-1B9C-B3238A5872B5}"/>
              </a:ext>
            </a:extLst>
          </p:cNvPr>
          <p:cNvSpPr/>
          <p:nvPr/>
        </p:nvSpPr>
        <p:spPr>
          <a:xfrm>
            <a:off x="8724929" y="1513341"/>
            <a:ext cx="2785339" cy="1843808"/>
          </a:xfrm>
          <a:prstGeom prst="triangle">
            <a:avLst>
              <a:gd name="adj" fmla="val 2318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200"/>
          </a:p>
        </p:txBody>
      </p:sp>
      <p:sp>
        <p:nvSpPr>
          <p:cNvPr id="25" name="Hộp Văn bản 10">
            <a:extLst>
              <a:ext uri="{FF2B5EF4-FFF2-40B4-BE49-F238E27FC236}">
                <a16:creationId xmlns:a16="http://schemas.microsoft.com/office/drawing/2014/main" id="{4CE24C57-746A-068E-61F6-54DE87633861}"/>
              </a:ext>
            </a:extLst>
          </p:cNvPr>
          <p:cNvSpPr txBox="1"/>
          <p:nvPr/>
        </p:nvSpPr>
        <p:spPr>
          <a:xfrm>
            <a:off x="9172716" y="1090846"/>
            <a:ext cx="501084" cy="50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A</a:t>
            </a:r>
            <a:endParaRPr lang="vi-VN" sz="2200" dirty="0"/>
          </a:p>
        </p:txBody>
      </p:sp>
      <p:sp>
        <p:nvSpPr>
          <p:cNvPr id="26" name="Hộp Văn bản 13">
            <a:extLst>
              <a:ext uri="{FF2B5EF4-FFF2-40B4-BE49-F238E27FC236}">
                <a16:creationId xmlns:a16="http://schemas.microsoft.com/office/drawing/2014/main" id="{205FADA7-1527-FD7B-0A8A-8A399192420B}"/>
              </a:ext>
            </a:extLst>
          </p:cNvPr>
          <p:cNvSpPr txBox="1"/>
          <p:nvPr/>
        </p:nvSpPr>
        <p:spPr>
          <a:xfrm>
            <a:off x="8644773" y="2150938"/>
            <a:ext cx="545984" cy="50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D</a:t>
            </a:r>
            <a:endParaRPr lang="vi-VN" sz="2200" dirty="0"/>
          </a:p>
        </p:txBody>
      </p:sp>
      <p:sp>
        <p:nvSpPr>
          <p:cNvPr id="27" name="Hộp Văn bản 14">
            <a:extLst>
              <a:ext uri="{FF2B5EF4-FFF2-40B4-BE49-F238E27FC236}">
                <a16:creationId xmlns:a16="http://schemas.microsoft.com/office/drawing/2014/main" id="{DA0EEA4A-90D2-DABD-C206-AAC10B1A8EEC}"/>
              </a:ext>
            </a:extLst>
          </p:cNvPr>
          <p:cNvSpPr txBox="1"/>
          <p:nvPr/>
        </p:nvSpPr>
        <p:spPr>
          <a:xfrm>
            <a:off x="10487239" y="2150938"/>
            <a:ext cx="478634" cy="50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E</a:t>
            </a:r>
            <a:endParaRPr lang="vi-VN" sz="2200" dirty="0"/>
          </a:p>
        </p:txBody>
      </p:sp>
      <p:sp>
        <p:nvSpPr>
          <p:cNvPr id="28" name="Hộp Văn bản 15">
            <a:extLst>
              <a:ext uri="{FF2B5EF4-FFF2-40B4-BE49-F238E27FC236}">
                <a16:creationId xmlns:a16="http://schemas.microsoft.com/office/drawing/2014/main" id="{6DD6916F-6D76-90AC-0C52-C11B579C7664}"/>
              </a:ext>
            </a:extLst>
          </p:cNvPr>
          <p:cNvSpPr txBox="1"/>
          <p:nvPr/>
        </p:nvSpPr>
        <p:spPr>
          <a:xfrm>
            <a:off x="8374362" y="3214982"/>
            <a:ext cx="494351" cy="50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B</a:t>
            </a:r>
            <a:endParaRPr lang="vi-VN" sz="2200" dirty="0"/>
          </a:p>
        </p:txBody>
      </p:sp>
      <p:sp>
        <p:nvSpPr>
          <p:cNvPr id="29" name="Hộp Văn bản 16">
            <a:extLst>
              <a:ext uri="{FF2B5EF4-FFF2-40B4-BE49-F238E27FC236}">
                <a16:creationId xmlns:a16="http://schemas.microsoft.com/office/drawing/2014/main" id="{EAB439D2-4C3B-247C-2287-1DBF0E8406CF}"/>
              </a:ext>
            </a:extLst>
          </p:cNvPr>
          <p:cNvSpPr txBox="1"/>
          <p:nvPr/>
        </p:nvSpPr>
        <p:spPr>
          <a:xfrm>
            <a:off x="11510269" y="3256535"/>
            <a:ext cx="501084" cy="50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C</a:t>
            </a:r>
            <a:endParaRPr lang="vi-VN" sz="2200" dirty="0"/>
          </a:p>
        </p:txBody>
      </p:sp>
      <p:cxnSp>
        <p:nvCxnSpPr>
          <p:cNvPr id="30" name="Đường nối Thẳng 18">
            <a:extLst>
              <a:ext uri="{FF2B5EF4-FFF2-40B4-BE49-F238E27FC236}">
                <a16:creationId xmlns:a16="http://schemas.microsoft.com/office/drawing/2014/main" id="{78EF9D99-640F-A106-1330-317A89BF335C}"/>
              </a:ext>
            </a:extLst>
          </p:cNvPr>
          <p:cNvCxnSpPr>
            <a:cxnSpLocks/>
          </p:cNvCxnSpPr>
          <p:nvPr/>
        </p:nvCxnSpPr>
        <p:spPr>
          <a:xfrm>
            <a:off x="9160549" y="1968200"/>
            <a:ext cx="90633" cy="368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21">
            <a:extLst>
              <a:ext uri="{FF2B5EF4-FFF2-40B4-BE49-F238E27FC236}">
                <a16:creationId xmlns:a16="http://schemas.microsoft.com/office/drawing/2014/main" id="{0063DC67-07BA-929B-739B-D2CD25D6213E}"/>
              </a:ext>
            </a:extLst>
          </p:cNvPr>
          <p:cNvCxnSpPr>
            <a:cxnSpLocks/>
          </p:cNvCxnSpPr>
          <p:nvPr/>
        </p:nvCxnSpPr>
        <p:spPr>
          <a:xfrm>
            <a:off x="8871538" y="2807461"/>
            <a:ext cx="90633" cy="368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22">
            <a:extLst>
              <a:ext uri="{FF2B5EF4-FFF2-40B4-BE49-F238E27FC236}">
                <a16:creationId xmlns:a16="http://schemas.microsoft.com/office/drawing/2014/main" id="{EC7A3D45-6A26-1236-76E6-F2E44E0FDB3B}"/>
              </a:ext>
            </a:extLst>
          </p:cNvPr>
          <p:cNvCxnSpPr>
            <a:cxnSpLocks/>
          </p:cNvCxnSpPr>
          <p:nvPr/>
        </p:nvCxnSpPr>
        <p:spPr>
          <a:xfrm flipH="1">
            <a:off x="9838136" y="1931365"/>
            <a:ext cx="90633" cy="368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nối Thẳng 23">
            <a:extLst>
              <a:ext uri="{FF2B5EF4-FFF2-40B4-BE49-F238E27FC236}">
                <a16:creationId xmlns:a16="http://schemas.microsoft.com/office/drawing/2014/main" id="{9AA6EC1C-C5C0-8F29-1936-F131D03DE2BB}"/>
              </a:ext>
            </a:extLst>
          </p:cNvPr>
          <p:cNvCxnSpPr>
            <a:cxnSpLocks/>
          </p:cNvCxnSpPr>
          <p:nvPr/>
        </p:nvCxnSpPr>
        <p:spPr>
          <a:xfrm flipH="1">
            <a:off x="9863294" y="1949782"/>
            <a:ext cx="90633" cy="368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24">
            <a:extLst>
              <a:ext uri="{FF2B5EF4-FFF2-40B4-BE49-F238E27FC236}">
                <a16:creationId xmlns:a16="http://schemas.microsoft.com/office/drawing/2014/main" id="{DB7255C2-53F3-C53A-FBA0-2299D5D62AEB}"/>
              </a:ext>
            </a:extLst>
          </p:cNvPr>
          <p:cNvCxnSpPr>
            <a:cxnSpLocks/>
          </p:cNvCxnSpPr>
          <p:nvPr/>
        </p:nvCxnSpPr>
        <p:spPr>
          <a:xfrm flipH="1">
            <a:off x="10847221" y="2802684"/>
            <a:ext cx="90633" cy="368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25">
            <a:extLst>
              <a:ext uri="{FF2B5EF4-FFF2-40B4-BE49-F238E27FC236}">
                <a16:creationId xmlns:a16="http://schemas.microsoft.com/office/drawing/2014/main" id="{78D6B0A1-44BC-F6AA-3BAA-5E0256D65890}"/>
              </a:ext>
            </a:extLst>
          </p:cNvPr>
          <p:cNvCxnSpPr>
            <a:cxnSpLocks/>
          </p:cNvCxnSpPr>
          <p:nvPr/>
        </p:nvCxnSpPr>
        <p:spPr>
          <a:xfrm flipH="1">
            <a:off x="10872378" y="2821100"/>
            <a:ext cx="90633" cy="368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Đường nối Thẳng 6">
            <a:extLst>
              <a:ext uri="{FF2B5EF4-FFF2-40B4-BE49-F238E27FC236}">
                <a16:creationId xmlns:a16="http://schemas.microsoft.com/office/drawing/2014/main" id="{563DE410-651E-D727-F256-74BA9E5BFCA9}"/>
              </a:ext>
            </a:extLst>
          </p:cNvPr>
          <p:cNvCxnSpPr>
            <a:cxnSpLocks/>
          </p:cNvCxnSpPr>
          <p:nvPr/>
        </p:nvCxnSpPr>
        <p:spPr>
          <a:xfrm flipH="1">
            <a:off x="10117598" y="2435246"/>
            <a:ext cx="322822" cy="918618"/>
          </a:xfrm>
          <a:prstGeom prst="line">
            <a:avLst/>
          </a:prstGeom>
          <a:ln w="158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75F07A-22CA-F119-4FE7-53B6B13C4C6F}"/>
              </a:ext>
            </a:extLst>
          </p:cNvPr>
          <p:cNvGrpSpPr/>
          <p:nvPr/>
        </p:nvGrpSpPr>
        <p:grpSpPr>
          <a:xfrm>
            <a:off x="221030" y="161936"/>
            <a:ext cx="6438901" cy="597070"/>
            <a:chOff x="597813" y="139272"/>
            <a:chExt cx="6438901" cy="1092798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59E068C9-CC5A-2EE8-C08A-5F01FFF7510C}"/>
                </a:ext>
              </a:extLst>
            </p:cNvPr>
            <p:cNvSpPr/>
            <p:nvPr/>
          </p:nvSpPr>
          <p:spPr>
            <a:xfrm>
              <a:off x="597813" y="155459"/>
              <a:ext cx="649230" cy="10766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4C8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8" name="Group 17">
              <a:extLst>
                <a:ext uri="{FF2B5EF4-FFF2-40B4-BE49-F238E27FC236}">
                  <a16:creationId xmlns:a16="http://schemas.microsoft.com/office/drawing/2014/main" id="{08D06B86-D22C-DDC3-C120-D067A7F4835F}"/>
                </a:ext>
              </a:extLst>
            </p:cNvPr>
            <p:cNvGrpSpPr/>
            <p:nvPr/>
          </p:nvGrpSpPr>
          <p:grpSpPr>
            <a:xfrm>
              <a:off x="1314175" y="139272"/>
              <a:ext cx="5722539" cy="1086292"/>
              <a:chOff x="-19612" y="-19050"/>
              <a:chExt cx="4320292" cy="8329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9C9BC090-0BB3-F265-56B3-20067D4D49C3}"/>
                  </a:ext>
                </a:extLst>
              </p:cNvPr>
              <p:cNvSpPr/>
              <p:nvPr/>
            </p:nvSpPr>
            <p:spPr>
              <a:xfrm>
                <a:off x="-19612" y="1131"/>
                <a:ext cx="4320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610090" h="812800">
                    <a:moveTo>
                      <a:pt x="0" y="0"/>
                    </a:moveTo>
                    <a:lnTo>
                      <a:pt x="3610090" y="0"/>
                    </a:lnTo>
                    <a:lnTo>
                      <a:pt x="361009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34C8A"/>
              </a:solidFill>
              <a:ln w="38100">
                <a:solidFill>
                  <a:srgbClr val="334C8A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TextBox 19">
                <a:extLst>
                  <a:ext uri="{FF2B5EF4-FFF2-40B4-BE49-F238E27FC236}">
                    <a16:creationId xmlns:a16="http://schemas.microsoft.com/office/drawing/2014/main" id="{E2FCEC5B-F448-F915-5059-7093AA3B7337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  <p:sp>
          <p:nvSpPr>
            <p:cNvPr id="39" name="TextBox 51">
              <a:extLst>
                <a:ext uri="{FF2B5EF4-FFF2-40B4-BE49-F238E27FC236}">
                  <a16:creationId xmlns:a16="http://schemas.microsoft.com/office/drawing/2014/main" id="{78DBB940-9C4F-839A-16E4-EBD2662552B9}"/>
                </a:ext>
              </a:extLst>
            </p:cNvPr>
            <p:cNvSpPr txBox="1"/>
            <p:nvPr/>
          </p:nvSpPr>
          <p:spPr>
            <a:xfrm>
              <a:off x="775473" y="236651"/>
              <a:ext cx="293909" cy="857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88"/>
                </a:lnSpc>
              </a:pPr>
              <a:r>
                <a:rPr lang="en-US" sz="3200" spc="-209" dirty="0">
                  <a:solidFill>
                    <a:srgbClr val="FFFFFF"/>
                  </a:solidFill>
                  <a:latin typeface="#9Slide03 Neutra" panose="02040603050506020204" pitchFamily="18" charset="0"/>
                </a:rPr>
                <a:t>2</a:t>
              </a:r>
            </a:p>
          </p:txBody>
        </p:sp>
      </p:grpSp>
      <p:sp>
        <p:nvSpPr>
          <p:cNvPr id="42" name="Hộp Văn bản 2">
            <a:extLst>
              <a:ext uri="{FF2B5EF4-FFF2-40B4-BE49-F238E27FC236}">
                <a16:creationId xmlns:a16="http://schemas.microsoft.com/office/drawing/2014/main" id="{7D6810FB-356A-33B2-A339-C7F53AE3F528}"/>
              </a:ext>
            </a:extLst>
          </p:cNvPr>
          <p:cNvSpPr txBox="1"/>
          <p:nvPr/>
        </p:nvSpPr>
        <p:spPr>
          <a:xfrm>
            <a:off x="937392" y="203731"/>
            <a:ext cx="5626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#9Slide03 SFU TradeGothic" panose="00000400000000000000" pitchFamily="2" charset="0"/>
              </a:rPr>
              <a:t>TÍNH CHẤT ĐƯỜNG TRUNG BÌNH CỦA TAM GIÁC</a:t>
            </a:r>
            <a:endParaRPr lang="vi-VN" sz="2600" dirty="0">
              <a:solidFill>
                <a:schemeClr val="bg1"/>
              </a:solidFill>
              <a:latin typeface="#9Slide03 SFU TradeGothic" panose="000004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54A309-74E0-1587-1D8C-927B679128AC}"/>
              </a:ext>
            </a:extLst>
          </p:cNvPr>
          <p:cNvSpPr/>
          <p:nvPr/>
        </p:nvSpPr>
        <p:spPr>
          <a:xfrm>
            <a:off x="937393" y="1098313"/>
            <a:ext cx="1310508" cy="494816"/>
          </a:xfrm>
          <a:prstGeom prst="rect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ộp Văn bản 7">
            <a:extLst>
              <a:ext uri="{FF2B5EF4-FFF2-40B4-BE49-F238E27FC236}">
                <a16:creationId xmlns:a16="http://schemas.microsoft.com/office/drawing/2014/main" id="{47C0C0F1-EEE8-77AB-051C-54F538E32AB3}"/>
              </a:ext>
            </a:extLst>
          </p:cNvPr>
          <p:cNvSpPr txBox="1"/>
          <p:nvPr/>
        </p:nvSpPr>
        <p:spPr>
          <a:xfrm>
            <a:off x="958433" y="1145666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3 Cabin" panose="00000500000000000000" pitchFamily="2" charset="0"/>
              </a:rPr>
              <a:t>ĐỊNH LÍ  1</a:t>
            </a:r>
            <a:endParaRPr lang="vi-VN" sz="2000" dirty="0">
              <a:solidFill>
                <a:srgbClr val="00206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B26FE83-1CCC-E992-E691-C38F857292F5}"/>
              </a:ext>
            </a:extLst>
          </p:cNvPr>
          <p:cNvCxnSpPr>
            <a:cxnSpLocks/>
          </p:cNvCxnSpPr>
          <p:nvPr/>
        </p:nvCxnSpPr>
        <p:spPr>
          <a:xfrm>
            <a:off x="804987" y="1340230"/>
            <a:ext cx="0" cy="676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225D96-0317-9D40-516B-D77831068380}"/>
              </a:ext>
            </a:extLst>
          </p:cNvPr>
          <p:cNvCxnSpPr>
            <a:cxnSpLocks/>
          </p:cNvCxnSpPr>
          <p:nvPr/>
        </p:nvCxnSpPr>
        <p:spPr>
          <a:xfrm flipH="1">
            <a:off x="810625" y="2019818"/>
            <a:ext cx="312893" cy="0"/>
          </a:xfrm>
          <a:prstGeom prst="line">
            <a:avLst/>
          </a:prstGeom>
          <a:ln w="12700">
            <a:solidFill>
              <a:schemeClr val="tx1"/>
            </a:solidFill>
            <a:headEnd type="stealth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E77BD1-925F-AC73-84BA-41E288F67E21}"/>
              </a:ext>
            </a:extLst>
          </p:cNvPr>
          <p:cNvCxnSpPr>
            <a:cxnSpLocks/>
          </p:cNvCxnSpPr>
          <p:nvPr/>
        </p:nvCxnSpPr>
        <p:spPr>
          <a:xfrm rot="5400000">
            <a:off x="870557" y="1271968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">
            <a:extLst>
              <a:ext uri="{FF2B5EF4-FFF2-40B4-BE49-F238E27FC236}">
                <a16:creationId xmlns:a16="http://schemas.microsoft.com/office/drawing/2014/main" id="{5F3910A3-2E98-C8EA-C01A-B0264E919B6F}"/>
              </a:ext>
            </a:extLst>
          </p:cNvPr>
          <p:cNvSpPr/>
          <p:nvPr/>
        </p:nvSpPr>
        <p:spPr>
          <a:xfrm rot="10800000" flipV="1">
            <a:off x="10119281" y="-168768"/>
            <a:ext cx="2218698" cy="2218698"/>
          </a:xfrm>
          <a:custGeom>
            <a:avLst/>
            <a:gdLst/>
            <a:ahLst/>
            <a:cxnLst/>
            <a:rect l="l" t="t" r="r" b="b"/>
            <a:pathLst>
              <a:path w="4018976" h="4018976">
                <a:moveTo>
                  <a:pt x="0" y="4018976"/>
                </a:moveTo>
                <a:lnTo>
                  <a:pt x="4018976" y="4018976"/>
                </a:lnTo>
                <a:lnTo>
                  <a:pt x="4018976" y="0"/>
                </a:lnTo>
                <a:lnTo>
                  <a:pt x="0" y="0"/>
                </a:lnTo>
                <a:lnTo>
                  <a:pt x="0" y="40189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C2562524-EA3D-F996-7F01-5C589B9C07A3}"/>
              </a:ext>
            </a:extLst>
          </p:cNvPr>
          <p:cNvSpPr/>
          <p:nvPr/>
        </p:nvSpPr>
        <p:spPr>
          <a:xfrm rot="5400000" flipH="1">
            <a:off x="-817330" y="5023854"/>
            <a:ext cx="2938224" cy="1425038"/>
          </a:xfrm>
          <a:custGeom>
            <a:avLst/>
            <a:gdLst/>
            <a:ahLst/>
            <a:cxnLst/>
            <a:rect l="l" t="t" r="r" b="b"/>
            <a:pathLst>
              <a:path w="7315200" h="3547872">
                <a:moveTo>
                  <a:pt x="0" y="3547872"/>
                </a:moveTo>
                <a:lnTo>
                  <a:pt x="7315200" y="3547872"/>
                </a:lnTo>
                <a:lnTo>
                  <a:pt x="7315200" y="0"/>
                </a:lnTo>
                <a:lnTo>
                  <a:pt x="0" y="0"/>
                </a:lnTo>
                <a:lnTo>
                  <a:pt x="0" y="3547872"/>
                </a:lnTo>
                <a:close/>
              </a:path>
            </a:pathLst>
          </a:custGeom>
          <a:blipFill>
            <a:blip r:embed="rId5">
              <a:alphaModFix amt="6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7" name="Hộp Văn bản 14">
            <a:extLst>
              <a:ext uri="{FF2B5EF4-FFF2-40B4-BE49-F238E27FC236}">
                <a16:creationId xmlns:a16="http://schemas.microsoft.com/office/drawing/2014/main" id="{DCDB1F4E-66E4-155D-7A7E-729E76A1F520}"/>
              </a:ext>
            </a:extLst>
          </p:cNvPr>
          <p:cNvSpPr txBox="1"/>
          <p:nvPr/>
        </p:nvSpPr>
        <p:spPr>
          <a:xfrm>
            <a:off x="9908610" y="3347102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M</a:t>
            </a:r>
            <a:endParaRPr lang="vi-VN" sz="2200" dirty="0"/>
          </a:p>
        </p:txBody>
      </p:sp>
      <p:cxnSp>
        <p:nvCxnSpPr>
          <p:cNvPr id="58" name="Đường nối Thẳng 21">
            <a:extLst>
              <a:ext uri="{FF2B5EF4-FFF2-40B4-BE49-F238E27FC236}">
                <a16:creationId xmlns:a16="http://schemas.microsoft.com/office/drawing/2014/main" id="{03F23CF3-654F-8F83-F645-78393E09C47C}"/>
              </a:ext>
            </a:extLst>
          </p:cNvPr>
          <p:cNvCxnSpPr>
            <a:cxnSpLocks/>
          </p:cNvCxnSpPr>
          <p:nvPr/>
        </p:nvCxnSpPr>
        <p:spPr>
          <a:xfrm flipH="1" flipV="1">
            <a:off x="9396240" y="3319047"/>
            <a:ext cx="80412" cy="7661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Đường nối Thẳng 21">
            <a:extLst>
              <a:ext uri="{FF2B5EF4-FFF2-40B4-BE49-F238E27FC236}">
                <a16:creationId xmlns:a16="http://schemas.microsoft.com/office/drawing/2014/main" id="{97BD49D5-0D8D-95B1-69D5-591887F14433}"/>
              </a:ext>
            </a:extLst>
          </p:cNvPr>
          <p:cNvCxnSpPr>
            <a:cxnSpLocks/>
          </p:cNvCxnSpPr>
          <p:nvPr/>
        </p:nvCxnSpPr>
        <p:spPr>
          <a:xfrm flipV="1">
            <a:off x="9396240" y="3319047"/>
            <a:ext cx="80412" cy="7661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Đường nối Thẳng 21">
            <a:extLst>
              <a:ext uri="{FF2B5EF4-FFF2-40B4-BE49-F238E27FC236}">
                <a16:creationId xmlns:a16="http://schemas.microsoft.com/office/drawing/2014/main" id="{AE6DCB9F-C5DE-AB35-9A1B-92A447F4DE25}"/>
              </a:ext>
            </a:extLst>
          </p:cNvPr>
          <p:cNvCxnSpPr>
            <a:cxnSpLocks/>
          </p:cNvCxnSpPr>
          <p:nvPr/>
        </p:nvCxnSpPr>
        <p:spPr>
          <a:xfrm flipH="1" flipV="1">
            <a:off x="10773863" y="3320217"/>
            <a:ext cx="80412" cy="7661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Đường nối Thẳng 21">
            <a:extLst>
              <a:ext uri="{FF2B5EF4-FFF2-40B4-BE49-F238E27FC236}">
                <a16:creationId xmlns:a16="http://schemas.microsoft.com/office/drawing/2014/main" id="{25E9B4D3-7E82-BE90-79D7-B7BDBE1CCDF9}"/>
              </a:ext>
            </a:extLst>
          </p:cNvPr>
          <p:cNvCxnSpPr>
            <a:cxnSpLocks/>
          </p:cNvCxnSpPr>
          <p:nvPr/>
        </p:nvCxnSpPr>
        <p:spPr>
          <a:xfrm flipV="1">
            <a:off x="10773863" y="3320217"/>
            <a:ext cx="80412" cy="7661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Hộp Văn bản 6">
            <a:extLst>
              <a:ext uri="{FF2B5EF4-FFF2-40B4-BE49-F238E27FC236}">
                <a16:creationId xmlns:a16="http://schemas.microsoft.com/office/drawing/2014/main" id="{C4850095-461E-8632-A000-C5644607C189}"/>
              </a:ext>
            </a:extLst>
          </p:cNvPr>
          <p:cNvSpPr txBox="1"/>
          <p:nvPr/>
        </p:nvSpPr>
        <p:spPr>
          <a:xfrm>
            <a:off x="3862703" y="3977081"/>
            <a:ext cx="309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=</a:t>
            </a:r>
            <a:endParaRPr lang="vi-VN" sz="2200" dirty="0"/>
          </a:p>
        </p:txBody>
      </p:sp>
      <p:sp>
        <p:nvSpPr>
          <p:cNvPr id="67" name="Hộp Văn bản 6">
            <a:extLst>
              <a:ext uri="{FF2B5EF4-FFF2-40B4-BE49-F238E27FC236}">
                <a16:creationId xmlns:a16="http://schemas.microsoft.com/office/drawing/2014/main" id="{1649FC39-54EE-9F9C-B1CE-41057172D4E0}"/>
              </a:ext>
            </a:extLst>
          </p:cNvPr>
          <p:cNvSpPr txBox="1"/>
          <p:nvPr/>
        </p:nvSpPr>
        <p:spPr>
          <a:xfrm>
            <a:off x="4682639" y="3977081"/>
            <a:ext cx="309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Cabin" panose="00000500000000000000" pitchFamily="2" charset="0"/>
              </a:rPr>
              <a:t>=</a:t>
            </a:r>
            <a:endParaRPr lang="vi-VN" sz="22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D0EEA86-1B21-7D18-8948-A62404913D2B}"/>
              </a:ext>
            </a:extLst>
          </p:cNvPr>
          <p:cNvCxnSpPr>
            <a:cxnSpLocks/>
          </p:cNvCxnSpPr>
          <p:nvPr/>
        </p:nvCxnSpPr>
        <p:spPr>
          <a:xfrm>
            <a:off x="3417323" y="4207633"/>
            <a:ext cx="40381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77D12F-5FE4-1F0F-4E12-CE4CE44CAACC}"/>
              </a:ext>
            </a:extLst>
          </p:cNvPr>
          <p:cNvCxnSpPr>
            <a:cxnSpLocks/>
          </p:cNvCxnSpPr>
          <p:nvPr/>
        </p:nvCxnSpPr>
        <p:spPr>
          <a:xfrm>
            <a:off x="4213276" y="4205296"/>
            <a:ext cx="40381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653E982-213F-F532-71B9-21789F9E1A79}"/>
              </a:ext>
            </a:extLst>
          </p:cNvPr>
          <p:cNvCxnSpPr>
            <a:cxnSpLocks/>
          </p:cNvCxnSpPr>
          <p:nvPr/>
        </p:nvCxnSpPr>
        <p:spPr>
          <a:xfrm>
            <a:off x="5017866" y="4205282"/>
            <a:ext cx="2299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E5A6F9-BB90-1E25-6C88-FC79AD487E0B}"/>
              </a:ext>
            </a:extLst>
          </p:cNvPr>
          <p:cNvCxnSpPr>
            <a:cxnSpLocks/>
          </p:cNvCxnSpPr>
          <p:nvPr/>
        </p:nvCxnSpPr>
        <p:spPr>
          <a:xfrm>
            <a:off x="3351908" y="6158913"/>
            <a:ext cx="2299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0DD7BF-3A29-CA74-2CCE-96D1838584AD}"/>
              </a:ext>
            </a:extLst>
          </p:cNvPr>
          <p:cNvCxnSpPr>
            <a:cxnSpLocks/>
          </p:cNvCxnSpPr>
          <p:nvPr/>
        </p:nvCxnSpPr>
        <p:spPr>
          <a:xfrm>
            <a:off x="6725458" y="6134107"/>
            <a:ext cx="2299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7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16. Đường trung bình của tam giác (tiết 1)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PgxZX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CPgxZ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+DFlc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CPgxZX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CPgxZX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I+DFlc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CPgxZXASLxaX0AAAB9AAAAHAAAAHVuaXZlcnNhbC9sb2NhbF9zZXR0aW5ncy54bWyzsa/IzVEoSy0qzszPs1Uy1DNQUkjNS85PycxLt1UKDXHTtVBSKC5JzEtJzMnPS7VVystXUrC347LJyU9OzAlOLSkBKixWKMhJrEwtCknNBTJKUv0Sc4EqwzIf7m4vUcg4vDlRR+HhrpV5CskPd88sUcgvzcnMS1XSt+MCAFBLAwQUAAIACACPgxZX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CPgxZXkXUJiEwAAABrAAAAGwAAAHVuaXZlcnNhbC91bml2ZXJzYWwucG5nLnhtbLOxr8jNUShLLSrOzM+zVTLUM1Cyt+PlsikoSi3LTC1XqACKAQUhQEmh0lbJxAjBLc9MKckAqjAwMUAIZqRmpmeU2CqZWyAE9YFmAgBQSwECAAAUAAIACADlCyFRNmFYAkcDAADhCQAAFAAAAAAAAAABAAAAAAAAAAAAdW5pdmVyc2FsL3BsYXllci54bWxQSwECAAAUAAIACACPgxZXpmRal5QGAACRFwAAHQAAAAAAAAABAAAAAAB5AwAAdW5pdmVyc2FsL2NvbW1vbl9tZXNzYWdlcy5sbmdQSwECAAAUAAIACACPgxZXFR5gG6MAAAB/AQAALgAAAAAAAAABAAAAAABICgAAdW5pdmVyc2FsL3BsYXliYWNrX2FuZF9uYXZpZ2F0aW9uX3NldHRpbmdzLnhtbFBLAQIAABQAAgAIAI+DFlcNPB/kAgUAABcZAAAnAAAAAAAAAAEAAAAAADcLAAB1bml2ZXJzYWwvZmxhc2hfcHVibGlzaGluZ19zZXR0aW5ncy54bWxQSwECAAAUAAIACACPgxZXtFD3CpMDAAC0DAAAIQAAAAAAAAABAAAAAAB+EAAAdW5pdmVyc2FsL2ZsYXNoX3NraW5fc2V0dGluZ3MueG1sUEsBAgAAFAACAAgAj4MWV5LIT/X+BAAAoRgAACYAAAAAAAAAAQAAAAAAUBQAAHVuaXZlcnNhbC9odG1sX3B1Ymxpc2hpbmdfc2V0dGluZ3MueG1sUEsBAgAAFAACAAgAj4MWVzdJ7OC8AQAAfwYAAB8AAAAAAAAAAQAAAAAAkhkAAHVuaXZlcnNhbC9odG1sX3NraW5fc2V0dGluZ3MuanNQSwECAAAUAAIACACPgxZXASLxaX0AAAB9AAAAHAAAAAAAAAABAAAAAACLGwAAdW5pdmVyc2FsL2xvY2FsX3NldHRpbmdzLnhtbFBLAQIAABQAAgAIAI+DFlfBMWo/HhkAAKEuAAAXAAAAAAAAAAAAAAAAAEIcAAB1bml2ZXJzYWwvdW5pdmVyc2FsLnBuZ1BLAQIAABQAAgAIAI+DFleRdQmITAAAAGsAAAAbAAAAAAAAAAEAAAAAAJU1AAB1bml2ZXJzYWwvdW5pdmVyc2FsLnBuZy54bWxQSwUGAAAAAAoACgAGAwAAGjYAAAAA"/>
  <p:tag name="ISPRING_LMS_API_VERSION" val="SCORM 2004 (4th edition)"/>
  <p:tag name="ISPRING_ULTRA_SCORM_COURSE_ID" val="F7ED2C82-BF99-42E0-99E0-7FCC4E102EDA"/>
  <p:tag name="ISPRING_CMI5_LAUNCH_METHOD" val="any window"/>
  <p:tag name="ISPRINGCLOUDFOLDERID" val="1"/>
  <p:tag name="ISPRINGONLINEFOLDERID" val="1"/>
  <p:tag name="ISPRING_OUTPUT_FOLDER" val="[[&quot;`\u0018\uFFFD{F3558BC5-3075-45E6-A7D9-7BB9C018EF27}&quot;,&quot;E:\\\u273F\u273F PPT cho giáo viên OLM\u273F\u273F\\Bài 16. Đường trung bình của tam giác (HOÀN THÀNH)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CURRENT_PLAYER_ID" val="universal"/>
  <p:tag name="ISPRING_FIRST_PUBLISH" val="1"/>
  <p:tag name="ISPRING_ULTRA_SCORM_COURCE_TITLE" val="Bài 16. Đường trung bình của tam giá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Bài 16. Đường trung bình của tam giác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1508</Words>
  <Application>Microsoft Office PowerPoint</Application>
  <PresentationFormat>Widescreen</PresentationFormat>
  <Paragraphs>382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Sanchez</vt:lpstr>
      <vt:lpstr>#9Slide03 Cabin</vt:lpstr>
      <vt:lpstr>Times New Roman</vt:lpstr>
      <vt:lpstr>League Spartan</vt:lpstr>
      <vt:lpstr>Calibri</vt:lpstr>
      <vt:lpstr>Arial</vt:lpstr>
      <vt:lpstr>#9Slide03 Neutra</vt:lpstr>
      <vt:lpstr>Cambria Math</vt:lpstr>
      <vt:lpstr>#9Slide03 SFU TradeGothic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16. Đường trung bình của tam giác</dc:title>
  <dc:creator>Admin</dc:creator>
  <cp:lastModifiedBy>Thảo Nguyễn Thu</cp:lastModifiedBy>
  <cp:revision>28</cp:revision>
  <dcterms:created xsi:type="dcterms:W3CDTF">2023-08-18T16:52:17Z</dcterms:created>
  <dcterms:modified xsi:type="dcterms:W3CDTF">2025-11-19T04:14:16Z</dcterms:modified>
</cp:coreProperties>
</file>