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66" r:id="rId3"/>
    <p:sldId id="257" r:id="rId4"/>
    <p:sldId id="258" r:id="rId5"/>
    <p:sldId id="321" r:id="rId6"/>
    <p:sldId id="275" r:id="rId7"/>
    <p:sldId id="278" r:id="rId8"/>
    <p:sldId id="289" r:id="rId9"/>
    <p:sldId id="322" r:id="rId10"/>
    <p:sldId id="297" r:id="rId11"/>
    <p:sldId id="306" r:id="rId12"/>
    <p:sldId id="311" r:id="rId13"/>
    <p:sldId id="310" r:id="rId14"/>
    <p:sldId id="262" r:id="rId15"/>
    <p:sldId id="265" r:id="rId16"/>
  </p:sldIdLst>
  <p:sldSz cx="18288000" cy="10287000"/>
  <p:notesSz cx="6858000" cy="9144000"/>
  <p:embeddedFontLst>
    <p:embeddedFont>
      <p:font typeface="Cambria Math" panose="02040503050406030204" pitchFamily="18"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B15C6-4F23-40DE-8FF2-C89334E4E1CF}"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982E4-5674-41B9-B9B1-C619AE80F542}" type="slidenum">
              <a:rPr lang="en-US" smtClean="0"/>
              <a:t>‹#›</a:t>
            </a:fld>
            <a:endParaRPr lang="en-US"/>
          </a:p>
        </p:txBody>
      </p:sp>
    </p:spTree>
    <p:extLst>
      <p:ext uri="{BB962C8B-B14F-4D97-AF65-F5344CB8AC3E}">
        <p14:creationId xmlns:p14="http://schemas.microsoft.com/office/powerpoint/2010/main" val="54739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B982E4-5674-41B9-B9B1-C619AE80F542}" type="slidenum">
              <a:rPr lang="en-US" smtClean="0"/>
              <a:t>6</a:t>
            </a:fld>
            <a:endParaRPr lang="en-US"/>
          </a:p>
        </p:txBody>
      </p:sp>
    </p:spTree>
    <p:extLst>
      <p:ext uri="{BB962C8B-B14F-4D97-AF65-F5344CB8AC3E}">
        <p14:creationId xmlns:p14="http://schemas.microsoft.com/office/powerpoint/2010/main" val="302855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20.sv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84.png"/><Relationship Id="rId3" Type="http://schemas.openxmlformats.org/officeDocument/2006/relationships/image" Target="../media/image20.svg"/><Relationship Id="rId7" Type="http://schemas.openxmlformats.org/officeDocument/2006/relationships/image" Target="../media/image35.svg"/><Relationship Id="rId17" Type="http://schemas.openxmlformats.org/officeDocument/2006/relationships/image" Target="../media/image88.png"/><Relationship Id="rId2" Type="http://schemas.openxmlformats.org/officeDocument/2006/relationships/image" Target="../media/image19.png"/><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15" Type="http://schemas.openxmlformats.org/officeDocument/2006/relationships/image" Target="../media/image86.png"/><Relationship Id="rId10" Type="http://schemas.openxmlformats.org/officeDocument/2006/relationships/image" Target="../media/image2.svg"/><Relationship Id="rId4" Type="http://schemas.openxmlformats.org/officeDocument/2006/relationships/image" Target="../media/image3.png"/><Relationship Id="rId9" Type="http://schemas.openxmlformats.org/officeDocument/2006/relationships/image" Target="../media/image1.png"/><Relationship Id="rId14" Type="http://schemas.openxmlformats.org/officeDocument/2006/relationships/image" Target="../media/image8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svg"/><Relationship Id="rId3" Type="http://schemas.openxmlformats.org/officeDocument/2006/relationships/image" Target="../media/image20.svg"/><Relationship Id="rId7" Type="http://schemas.openxmlformats.org/officeDocument/2006/relationships/image" Target="../media/image2.svg"/><Relationship Id="rId12"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0.svg"/><Relationship Id="rId5" Type="http://schemas.openxmlformats.org/officeDocument/2006/relationships/image" Target="../media/image22.svg"/><Relationship Id="rId10" Type="http://schemas.openxmlformats.org/officeDocument/2006/relationships/image" Target="../media/image9.png"/><Relationship Id="rId4" Type="http://schemas.openxmlformats.org/officeDocument/2006/relationships/image" Target="../media/image21.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8.png"/><Relationship Id="rId3" Type="http://schemas.openxmlformats.org/officeDocument/2006/relationships/image" Target="../media/image20.svg"/><Relationship Id="rId7" Type="http://schemas.openxmlformats.org/officeDocument/2006/relationships/image" Target="../media/image10.svg"/><Relationship Id="rId12" Type="http://schemas.openxmlformats.org/officeDocument/2006/relationships/image" Target="../media/image47.png"/><Relationship Id="rId2" Type="http://schemas.openxmlformats.org/officeDocument/2006/relationships/image" Target="../media/image19.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6.png"/><Relationship Id="rId5" Type="http://schemas.openxmlformats.org/officeDocument/2006/relationships/image" Target="../media/image6.sv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31.sv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2.svg"/><Relationship Id="rId10" Type="http://schemas.openxmlformats.org/officeDocument/2006/relationships/image" Target="../media/image2.svg"/><Relationship Id="rId4" Type="http://schemas.openxmlformats.org/officeDocument/2006/relationships/image" Target="../media/image21.pn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8.svg"/><Relationship Id="rId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1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17" Type="http://schemas.openxmlformats.org/officeDocument/2006/relationships/image" Target="../media/image10.svg"/><Relationship Id="rId2" Type="http://schemas.openxmlformats.org/officeDocument/2006/relationships/image" Target="../media/image19.png"/><Relationship Id="rId16" Type="http://schemas.openxmlformats.org/officeDocument/2006/relationships/image" Target="../media/image9.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svg"/><Relationship Id="rId15" Type="http://schemas.openxmlformats.org/officeDocument/2006/relationships/image" Target="../media/image130.png"/><Relationship Id="rId19" Type="http://schemas.openxmlformats.org/officeDocument/2006/relationships/image" Target="../media/image2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svg"/><Relationship Id="rId7"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2.sv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2.sv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sv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8" Type="http://schemas.openxmlformats.org/officeDocument/2006/relationships/image" Target="../media/image57.png"/><Relationship Id="rId3" Type="http://schemas.openxmlformats.org/officeDocument/2006/relationships/image" Target="../media/image21.png"/><Relationship Id="rId21" Type="http://schemas.openxmlformats.org/officeDocument/2006/relationships/image" Target="../media/image33.png"/><Relationship Id="rId2" Type="http://schemas.openxmlformats.org/officeDocument/2006/relationships/notesSlide" Target="../notesSlides/notesSlide1.xml"/><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9" Type="http://schemas.openxmlformats.org/officeDocument/2006/relationships/image" Target="../media/image32.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sv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13" Type="http://schemas.openxmlformats.org/officeDocument/2006/relationships/image" Target="../media/image16.svg"/><Relationship Id="rId3" Type="http://schemas.openxmlformats.org/officeDocument/2006/relationships/image" Target="../media/image22.svg"/><Relationship Id="rId21" Type="http://schemas.openxmlformats.org/officeDocument/2006/relationships/image" Target="../media/image41.png"/><Relationship Id="rId12" Type="http://schemas.openxmlformats.org/officeDocument/2006/relationships/image" Target="../media/image15.png"/><Relationship Id="rId2" Type="http://schemas.openxmlformats.org/officeDocument/2006/relationships/image" Target="../media/image21.png"/><Relationship Id="rId20" Type="http://schemas.openxmlformats.org/officeDocument/2006/relationships/image" Target="../media/image64.png"/><Relationship Id="rId1"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image" Target="../media/image31.sv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3.png"/><Relationship Id="rId5" Type="http://schemas.openxmlformats.org/officeDocument/2006/relationships/image" Target="../media/image2.svg"/><Relationship Id="rId10" Type="http://schemas.openxmlformats.org/officeDocument/2006/relationships/image" Target="../media/image31.svg"/><Relationship Id="rId4" Type="http://schemas.openxmlformats.org/officeDocument/2006/relationships/image" Target="../media/image1.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353">
            <a:off x="2300911" y="-154440"/>
            <a:ext cx="2168417" cy="2366280"/>
          </a:xfrm>
          <a:prstGeom prst="rect">
            <a:avLst/>
          </a:prstGeom>
        </p:spPr>
      </p:pic>
      <p:pic>
        <p:nvPicPr>
          <p:cNvPr id="4" name="Picture 4"/>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1581">
            <a:off x="6583946" y="8417271"/>
            <a:ext cx="2560054" cy="841029"/>
          </a:xfrm>
          <a:prstGeom prst="rect">
            <a:avLst/>
          </a:prstGeom>
        </p:spPr>
      </p:pic>
      <p:pic>
        <p:nvPicPr>
          <p:cNvPr id="5" name="Picture 5"/>
          <p:cNvPicPr>
            <a:picLocks noChangeAspect="1"/>
          </p:cNvPicPr>
          <p:nvPr/>
        </p:nvPicPr>
        <p:blipFill>
          <a:blip r:embed="rId6">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0806">
            <a:off x="11843984" y="7658791"/>
            <a:ext cx="2357989" cy="235798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81400" y="2444918"/>
            <a:ext cx="20544560" cy="4956375"/>
          </a:xfrm>
          <a:prstGeom prst="rect">
            <a:avLst/>
          </a:prstGeom>
        </p:spPr>
      </p:pic>
      <p:pic>
        <p:nvPicPr>
          <p:cNvPr id="8" name="Picture 8"/>
          <p:cNvPicPr>
            <a:picLocks noChangeAspect="1"/>
          </p:cNvPicPr>
          <p:nvPr/>
        </p:nvPicPr>
        <p:blipFill>
          <a:blip r:embed="rId10"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60088">
            <a:off x="1611388" y="8453933"/>
            <a:ext cx="2411310" cy="1608734"/>
          </a:xfrm>
          <a:prstGeom prst="rect">
            <a:avLst/>
          </a:prstGeom>
        </p:spPr>
      </p:pic>
      <p:pic>
        <p:nvPicPr>
          <p:cNvPr id="9" name="Picture 9"/>
          <p:cNvPicPr>
            <a:picLocks noChangeAspect="1"/>
          </p:cNvPicPr>
          <p:nvPr/>
        </p:nvPicPr>
        <p:blipFill>
          <a:blip r:embed="rId12">
            <a:alphaModFix amt="70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066437">
            <a:off x="13264286" y="466089"/>
            <a:ext cx="2303915" cy="2115413"/>
          </a:xfrm>
          <a:prstGeom prst="rect">
            <a:avLst/>
          </a:prstGeom>
        </p:spPr>
      </p:pic>
      <p:pic>
        <p:nvPicPr>
          <p:cNvPr id="10" name="Picture 10"/>
          <p:cNvPicPr>
            <a:picLocks noChangeAspect="1"/>
          </p:cNvPicPr>
          <p:nvPr/>
        </p:nvPicPr>
        <p:blipFill>
          <a:blip r:embed="rId1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465462">
            <a:off x="16211832" y="7945985"/>
            <a:ext cx="1964781" cy="1783602"/>
          </a:xfrm>
          <a:prstGeom prst="rect">
            <a:avLst/>
          </a:prstGeom>
        </p:spPr>
      </p:pic>
      <p:pic>
        <p:nvPicPr>
          <p:cNvPr id="11" name="Picture 11"/>
          <p:cNvPicPr>
            <a:picLocks noChangeAspect="1"/>
          </p:cNvPicPr>
          <p:nvPr/>
        </p:nvPicPr>
        <p:blipFill>
          <a:blip r:embed="rId1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012537" y="-223282"/>
            <a:ext cx="2387978" cy="2374244"/>
          </a:xfrm>
          <a:prstGeom prst="rect">
            <a:avLst/>
          </a:prstGeom>
        </p:spPr>
      </p:pic>
      <p:pic>
        <p:nvPicPr>
          <p:cNvPr id="12" name="Picture 2"/>
          <p:cNvPicPr>
            <a:picLocks noChangeAspect="1"/>
          </p:cNvPicPr>
          <p:nvPr/>
        </p:nvPicPr>
        <p:blipFill>
          <a:blip r:embed="rId18"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28600" y="3997431"/>
            <a:ext cx="2091666" cy="2080257"/>
          </a:xfrm>
          <a:prstGeom prst="rect">
            <a:avLst/>
          </a:prstGeom>
        </p:spPr>
      </p:pic>
      <p:sp>
        <p:nvSpPr>
          <p:cNvPr id="13" name="Google Shape;7484;p29"/>
          <p:cNvSpPr txBox="1">
            <a:spLocks/>
          </p:cNvSpPr>
          <p:nvPr/>
        </p:nvSpPr>
        <p:spPr>
          <a:xfrm>
            <a:off x="2438400" y="3205434"/>
            <a:ext cx="1349569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ĐẾN VỚI </a:t>
            </a:r>
            <a:r>
              <a:rPr kumimoji="0" lang="en-US" sz="7500" b="1" i="0" u="none" strike="noStrike" kern="0" cap="none" spc="0" normalizeH="0" noProof="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BUỔI HỌC HÔM </a:t>
            </a:r>
            <a:r>
              <a:rPr kumimoji="0" lang="en-US" sz="75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NAY</a:t>
            </a:r>
            <a:r>
              <a:rPr kumimoji="0" lang="vi-VN" sz="75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034716" y="-804110"/>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grpSp>
        <p:nvGrpSpPr>
          <p:cNvPr id="36" name="Group 35"/>
          <p:cNvGrpSpPr/>
          <p:nvPr/>
        </p:nvGrpSpPr>
        <p:grpSpPr>
          <a:xfrm>
            <a:off x="2959989" y="3162300"/>
            <a:ext cx="11477592" cy="3352800"/>
            <a:chOff x="4724400" y="573118"/>
            <a:chExt cx="11477592" cy="2203916"/>
          </a:xfrm>
        </p:grpSpPr>
        <p:pic>
          <p:nvPicPr>
            <p:cNvPr id="3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4400" y="573118"/>
              <a:ext cx="11477592" cy="2203916"/>
            </a:xfrm>
            <a:prstGeom prst="rect">
              <a:avLst/>
            </a:prstGeom>
          </p:spPr>
        </p:pic>
        <p:sp>
          <p:nvSpPr>
            <p:cNvPr id="38" name="Google Shape;7771;p33"/>
            <p:cNvSpPr txBox="1">
              <a:spLocks/>
            </p:cNvSpPr>
            <p:nvPr/>
          </p:nvSpPr>
          <p:spPr>
            <a:xfrm>
              <a:off x="5917960" y="1227427"/>
              <a:ext cx="10272000" cy="89529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7500" b="1" i="0" u="none" strike="noStrike" kern="0" cap="none" spc="0" normalizeH="0" baseline="0" noProof="0" dirty="0">
                  <a:ln>
                    <a:noFill/>
                  </a:ln>
                  <a:solidFill>
                    <a:prstClr val="black"/>
                  </a:solidFill>
                  <a:effectLst/>
                  <a:uLnTx/>
                  <a:uFillTx/>
                  <a:latin typeface="Arial" panose="020B0604020202020204" pitchFamily="34" charset="0"/>
                  <a:sym typeface="Kavoon"/>
                </a:rPr>
                <a:t>LUYỆN</a:t>
              </a:r>
              <a:r>
                <a:rPr kumimoji="0" lang="en-US" sz="7500" b="1" i="0" u="none" strike="noStrike" kern="0" cap="none" spc="0" normalizeH="0" noProof="0" dirty="0">
                  <a:ln>
                    <a:noFill/>
                  </a:ln>
                  <a:solidFill>
                    <a:prstClr val="black"/>
                  </a:solidFill>
                  <a:effectLst/>
                  <a:uLnTx/>
                  <a:uFillTx/>
                  <a:latin typeface="Arial" panose="020B0604020202020204" pitchFamily="34" charset="0"/>
                  <a:sym typeface="Kavoon"/>
                </a:rPr>
                <a:t> TẬP</a:t>
              </a:r>
              <a:endParaRPr kumimoji="0" lang="vi-VN" sz="7500" b="1" i="0" u="none" strike="noStrike" kern="0" cap="none" spc="0" normalizeH="0" baseline="0" noProof="0" dirty="0">
                <a:ln>
                  <a:noFill/>
                </a:ln>
                <a:solidFill>
                  <a:prstClr val="black"/>
                </a:solidFill>
                <a:effectLst/>
                <a:uLnTx/>
                <a:uFillTx/>
                <a:latin typeface="Arial" panose="020B0604020202020204" pitchFamily="34" charset="0"/>
                <a:sym typeface="Kavoon"/>
              </a:endParaRPr>
            </a:p>
          </p:txBody>
        </p:sp>
      </p:grpSp>
      <p:pic>
        <p:nvPicPr>
          <p:cNvPr id="46" name="Picture 3"/>
          <p:cNvPicPr>
            <a:picLocks noChangeAspect="1"/>
          </p:cNvPicPr>
          <p:nvPr/>
        </p:nvPicPr>
        <p:blipFill>
          <a:blip r:embed="rId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4353">
            <a:off x="-1807" y="-143145"/>
            <a:ext cx="1639439" cy="1789034"/>
          </a:xfrm>
          <a:prstGeom prst="rect">
            <a:avLst/>
          </a:prstGeom>
        </p:spPr>
      </p:pic>
      <p:pic>
        <p:nvPicPr>
          <p:cNvPr id="47" name="Picture 5"/>
          <p:cNvPicPr>
            <a:picLocks noChangeAspect="1"/>
          </p:cNvPicPr>
          <p:nvPr/>
        </p:nvPicPr>
        <p:blipFill>
          <a:blip r:embed="rId8">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0806">
            <a:off x="-90530" y="7567571"/>
            <a:ext cx="2357989" cy="2357989"/>
          </a:xfrm>
          <a:prstGeom prst="rect">
            <a:avLst/>
          </a:prstGeom>
        </p:spPr>
      </p:pic>
      <p:pic>
        <p:nvPicPr>
          <p:cNvPr id="48" name="Picture 8"/>
          <p:cNvPicPr>
            <a:picLocks noChangeAspect="1"/>
          </p:cNvPicPr>
          <p:nvPr/>
        </p:nvPicPr>
        <p:blipFill>
          <a:blip r:embed="rId10"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224430">
            <a:off x="16234915" y="462380"/>
            <a:ext cx="2411310" cy="1608734"/>
          </a:xfrm>
          <a:prstGeom prst="rect">
            <a:avLst/>
          </a:prstGeom>
        </p:spPr>
      </p:pic>
      <p:pic>
        <p:nvPicPr>
          <p:cNvPr id="22" name="Picture 10"/>
          <p:cNvPicPr>
            <a:picLocks noChangeAspect="1"/>
          </p:cNvPicPr>
          <p:nvPr/>
        </p:nvPicPr>
        <p:blipFill>
          <a:blip r:embed="rId12"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65462">
            <a:off x="16037188" y="8189423"/>
            <a:ext cx="1964781" cy="1783602"/>
          </a:xfrm>
          <a:prstGeom prst="rect">
            <a:avLst/>
          </a:prstGeom>
        </p:spPr>
      </p:pic>
    </p:spTree>
    <p:extLst>
      <p:ext uri="{BB962C8B-B14F-4D97-AF65-F5344CB8AC3E}">
        <p14:creationId xmlns:p14="http://schemas.microsoft.com/office/powerpoint/2010/main" val="249592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828967"/>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25" name="Rounded Rectangle 24"/>
          <p:cNvSpPr/>
          <p:nvPr/>
        </p:nvSpPr>
        <p:spPr>
          <a:xfrm>
            <a:off x="609600" y="800100"/>
            <a:ext cx="17145000" cy="89916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4"/>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92477">
            <a:off x="380055" y="8965623"/>
            <a:ext cx="1949774" cy="640540"/>
          </a:xfrm>
          <a:prstGeom prst="rect">
            <a:avLst/>
          </a:prstGeom>
        </p:spPr>
      </p:pic>
      <p:sp>
        <p:nvSpPr>
          <p:cNvPr id="11" name="Rectangle 10"/>
          <p:cNvSpPr/>
          <p:nvPr/>
        </p:nvSpPr>
        <p:spPr>
          <a:xfrm>
            <a:off x="1204448" y="2019300"/>
            <a:ext cx="15791197" cy="901593"/>
          </a:xfrm>
          <a:prstGeom prst="rect">
            <a:avLst/>
          </a:prstGeom>
        </p:spPr>
        <p:txBody>
          <a:bodyPr wrap="square">
            <a:spAutoFit/>
          </a:bodyPr>
          <a:lstStyle/>
          <a:p>
            <a:pPr lvl="0" algn="just">
              <a:lnSpc>
                <a:spcPct val="150000"/>
              </a:lnSpc>
            </a:pPr>
            <a:r>
              <a:rPr lang="vi-VN" sz="4000">
                <a:solidFill>
                  <a:prstClr val="black"/>
                </a:solidFill>
                <a:ea typeface="Times New Roman" panose="02020603050405020304" pitchFamily="18" charset="0"/>
                <a:cs typeface="Arial" panose="020B0604020202020204" pitchFamily="34" charset="0"/>
              </a:rPr>
              <a:t>Phân tích các đa thức sau thành nhân tử:</a:t>
            </a:r>
          </a:p>
        </p:txBody>
      </p:sp>
      <p:grpSp>
        <p:nvGrpSpPr>
          <p:cNvPr id="12" name="Group 11"/>
          <p:cNvGrpSpPr/>
          <p:nvPr/>
        </p:nvGrpSpPr>
        <p:grpSpPr>
          <a:xfrm>
            <a:off x="152400" y="647700"/>
            <a:ext cx="12164890" cy="1107956"/>
            <a:chOff x="360904" y="3465981"/>
            <a:chExt cx="12164890" cy="1107956"/>
          </a:xfrm>
        </p:grpSpPr>
        <p:pic>
          <p:nvPicPr>
            <p:cNvPr id="27"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0904" y="3465981"/>
              <a:ext cx="8603958" cy="1107956"/>
            </a:xfrm>
            <a:prstGeom prst="rect">
              <a:avLst/>
            </a:prstGeom>
          </p:spPr>
        </p:pic>
        <p:sp>
          <p:nvSpPr>
            <p:cNvPr id="24" name="Rectangle 23"/>
            <p:cNvSpPr/>
            <p:nvPr/>
          </p:nvSpPr>
          <p:spPr>
            <a:xfrm>
              <a:off x="2971800" y="3489216"/>
              <a:ext cx="9553994" cy="901593"/>
            </a:xfrm>
            <a:prstGeom prst="rect">
              <a:avLst/>
            </a:prstGeom>
          </p:spPr>
          <p:txBody>
            <a:bodyPr wrap="square">
              <a:spAutoFit/>
            </a:bodyPr>
            <a:lstStyle/>
            <a:p>
              <a:pPr lvl="0" algn="just">
                <a:lnSpc>
                  <a:spcPct val="150000"/>
                </a:lnSpc>
                <a:tabLst>
                  <a:tab pos="360045" algn="l"/>
                  <a:tab pos="720090" algn="l"/>
                </a:tabLst>
                <a:defRPr/>
              </a:pPr>
              <a:r>
                <a:rPr lang="nl-NL" sz="4000" b="1">
                  <a:solidFill>
                    <a:prstClr val="black"/>
                  </a:solidFill>
                  <a:latin typeface="Arial" panose="020B0604020202020204" pitchFamily="34" charset="0"/>
                  <a:ea typeface="Calibri" panose="020F0502020204030204" pitchFamily="34" charset="0"/>
                  <a:cs typeface="Arial" panose="020B0604020202020204" pitchFamily="34" charset="0"/>
                </a:rPr>
                <a:t>Bài tập 2.23 (SGK-tr44)</a:t>
              </a:r>
              <a:endParaRPr lang="nl-NL" sz="4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30" name="Picture 29" descr="A picture containing text, toy, doll&#10;&#10;Description automatically generated">
            <a:extLst>
              <a:ext uri="{FF2B5EF4-FFF2-40B4-BE49-F238E27FC236}">
                <a16:creationId xmlns:a16="http://schemas.microsoft.com/office/drawing/2014/main" id="{1EFC702F-B233-C0D6-3634-BE4D571AB7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4946754" y="7048500"/>
            <a:ext cx="3036446" cy="2799259"/>
          </a:xfrm>
          <a:prstGeom prst="rect">
            <a:avLst/>
          </a:prstGeom>
        </p:spPr>
      </p:pic>
      <p:pic>
        <p:nvPicPr>
          <p:cNvPr id="31" name="Picture 3"/>
          <p:cNvPicPr>
            <a:picLocks noChangeAspect="1"/>
          </p:cNvPicPr>
          <p:nvPr/>
        </p:nvPicPr>
        <p:blipFill>
          <a:blip r:embed="rId9"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4353">
            <a:off x="16084946" y="579898"/>
            <a:ext cx="1563757" cy="1759125"/>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295400" y="3162300"/>
                <a:ext cx="12877800" cy="1015663"/>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9+</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95400" y="3162300"/>
                <a:ext cx="12877800" cy="1015663"/>
              </a:xfrm>
              <a:prstGeom prst="rect">
                <a:avLst/>
              </a:prstGeom>
              <a:blipFill>
                <a:blip r:embed="rId13"/>
                <a:stretch>
                  <a:fillRect l="-1705"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28057" y="6493401"/>
                <a:ext cx="5453743" cy="1015663"/>
              </a:xfrm>
              <a:prstGeom prst="rect">
                <a:avLst/>
              </a:prstGeom>
            </p:spPr>
            <p:txBody>
              <a:bodyPr wrap="square">
                <a:spAutoFit/>
              </a:bodyPr>
              <a:lstStyle/>
              <a:p>
                <a:pPr lvl="0" algn="just">
                  <a:lnSpc>
                    <a:spcPct val="150000"/>
                  </a:lnSpc>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28057" y="6493401"/>
                <a:ext cx="5453743" cy="1015663"/>
              </a:xfrm>
              <a:prstGeom prst="rect">
                <a:avLst/>
              </a:prstGeom>
              <a:blipFill>
                <a:blip r:embed="rId14"/>
                <a:stretch>
                  <a:fillRect l="-4022"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41078" y="4118908"/>
                <a:ext cx="9144000" cy="1938992"/>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d>
                    </m:oMath>
                  </m:oMathPara>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741078" y="4118908"/>
                <a:ext cx="9144000" cy="193899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633512" y="3190329"/>
                <a:ext cx="5376792"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633512" y="3190329"/>
                <a:ext cx="5376792" cy="101566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096000" y="6493401"/>
                <a:ext cx="9144000" cy="2841099"/>
              </a:xfrm>
              <a:prstGeom prst="rect">
                <a:avLst/>
              </a:prstGeom>
            </p:spPr>
            <p:txBody>
              <a:bodyPr>
                <a:spAutoFit/>
              </a:bodyPr>
              <a:lstStyle/>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14:m>
                  <m:oMathPara xmlns:m="http://schemas.openxmlformats.org/officeDocument/2006/math">
                    <m:oMathParaPr>
                      <m:jc m:val="left"/>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096000" y="6493401"/>
                <a:ext cx="9144000" cy="2841099"/>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4008621"/>
      </p:ext>
    </p:extLst>
  </p:cSld>
  <p:clrMapOvr>
    <a:masterClrMapping/>
  </p:clrMapOvr>
  <mc:AlternateContent xmlns:mc="http://schemas.openxmlformats.org/markup-compatibility/2006" xmlns:p14="http://schemas.microsoft.com/office/powerpoint/2010/main">
    <mc:Choice Requires="p14">
      <p:transition spd="med" p14:dur="700">
        <p:push dir="d"/>
      </p:transition>
    </mc:Choice>
    <mc:Fallback xmlns="">
      <p:transition spd="med">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034716" y="-804110"/>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grpSp>
        <p:nvGrpSpPr>
          <p:cNvPr id="36" name="Group 35"/>
          <p:cNvGrpSpPr/>
          <p:nvPr/>
        </p:nvGrpSpPr>
        <p:grpSpPr>
          <a:xfrm>
            <a:off x="2959989" y="3162300"/>
            <a:ext cx="11477592" cy="3352800"/>
            <a:chOff x="4724400" y="573118"/>
            <a:chExt cx="11477592" cy="2203916"/>
          </a:xfrm>
        </p:grpSpPr>
        <p:pic>
          <p:nvPicPr>
            <p:cNvPr id="3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4400" y="573118"/>
              <a:ext cx="11477592" cy="2203916"/>
            </a:xfrm>
            <a:prstGeom prst="rect">
              <a:avLst/>
            </a:prstGeom>
          </p:spPr>
        </p:pic>
        <p:sp>
          <p:nvSpPr>
            <p:cNvPr id="38" name="Google Shape;7771;p33"/>
            <p:cNvSpPr txBox="1">
              <a:spLocks/>
            </p:cNvSpPr>
            <p:nvPr/>
          </p:nvSpPr>
          <p:spPr>
            <a:xfrm>
              <a:off x="5917960" y="1227427"/>
              <a:ext cx="10272000" cy="89529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7500" b="1" i="0" u="none" strike="noStrike" kern="0" cap="none" spc="0" normalizeH="0" baseline="0" noProof="0" dirty="0">
                  <a:ln>
                    <a:noFill/>
                  </a:ln>
                  <a:solidFill>
                    <a:prstClr val="black"/>
                  </a:solidFill>
                  <a:effectLst/>
                  <a:uLnTx/>
                  <a:uFillTx/>
                  <a:latin typeface="Arial" panose="020B0604020202020204" pitchFamily="34" charset="0"/>
                  <a:sym typeface="Kavoon"/>
                </a:rPr>
                <a:t>VẬN</a:t>
              </a:r>
              <a:r>
                <a:rPr kumimoji="0" lang="en-US" sz="7500" b="1" i="0" u="none" strike="noStrike" kern="0" cap="none" spc="0" normalizeH="0" noProof="0" dirty="0">
                  <a:ln>
                    <a:noFill/>
                  </a:ln>
                  <a:solidFill>
                    <a:prstClr val="black"/>
                  </a:solidFill>
                  <a:effectLst/>
                  <a:uLnTx/>
                  <a:uFillTx/>
                  <a:latin typeface="Arial" panose="020B0604020202020204" pitchFamily="34" charset="0"/>
                  <a:sym typeface="Kavoon"/>
                </a:rPr>
                <a:t> DỤNG</a:t>
              </a:r>
              <a:endParaRPr kumimoji="0" lang="vi-VN" sz="7500" b="1" i="0" u="none" strike="noStrike" kern="0" cap="none" spc="0" normalizeH="0" baseline="0" noProof="0" dirty="0">
                <a:ln>
                  <a:noFill/>
                </a:ln>
                <a:solidFill>
                  <a:prstClr val="black"/>
                </a:solidFill>
                <a:effectLst/>
                <a:uLnTx/>
                <a:uFillTx/>
                <a:latin typeface="Arial" panose="020B0604020202020204" pitchFamily="34" charset="0"/>
                <a:sym typeface="Kavoon"/>
              </a:endParaRPr>
            </a:p>
          </p:txBody>
        </p:sp>
      </p:grpSp>
      <p:pic>
        <p:nvPicPr>
          <p:cNvPr id="46" name="Picture 3"/>
          <p:cNvPicPr>
            <a:picLocks noChangeAspect="1"/>
          </p:cNvPicPr>
          <p:nvPr/>
        </p:nvPicPr>
        <p:blipFill>
          <a:blip r:embed="rId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4353">
            <a:off x="-1807" y="-143145"/>
            <a:ext cx="1639439" cy="1789034"/>
          </a:xfrm>
          <a:prstGeom prst="rect">
            <a:avLst/>
          </a:prstGeom>
        </p:spPr>
      </p:pic>
      <p:pic>
        <p:nvPicPr>
          <p:cNvPr id="47" name="Picture 5"/>
          <p:cNvPicPr>
            <a:picLocks noChangeAspect="1"/>
          </p:cNvPicPr>
          <p:nvPr/>
        </p:nvPicPr>
        <p:blipFill>
          <a:blip r:embed="rId8">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0806">
            <a:off x="-90530" y="7567571"/>
            <a:ext cx="2357989" cy="2357989"/>
          </a:xfrm>
          <a:prstGeom prst="rect">
            <a:avLst/>
          </a:prstGeom>
        </p:spPr>
      </p:pic>
      <p:pic>
        <p:nvPicPr>
          <p:cNvPr id="48" name="Picture 8"/>
          <p:cNvPicPr>
            <a:picLocks noChangeAspect="1"/>
          </p:cNvPicPr>
          <p:nvPr/>
        </p:nvPicPr>
        <p:blipFill>
          <a:blip r:embed="rId10"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224430">
            <a:off x="16234915" y="462380"/>
            <a:ext cx="2411310" cy="1608734"/>
          </a:xfrm>
          <a:prstGeom prst="rect">
            <a:avLst/>
          </a:prstGeom>
        </p:spPr>
      </p:pic>
      <p:pic>
        <p:nvPicPr>
          <p:cNvPr id="22" name="Picture 10"/>
          <p:cNvPicPr>
            <a:picLocks noChangeAspect="1"/>
          </p:cNvPicPr>
          <p:nvPr/>
        </p:nvPicPr>
        <p:blipFill>
          <a:blip r:embed="rId12"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65462">
            <a:off x="16037188" y="8189423"/>
            <a:ext cx="1964781" cy="1783602"/>
          </a:xfrm>
          <a:prstGeom prst="rect">
            <a:avLst/>
          </a:prstGeom>
        </p:spPr>
      </p:pic>
    </p:spTree>
    <p:extLst>
      <p:ext uri="{BB962C8B-B14F-4D97-AF65-F5344CB8AC3E}">
        <p14:creationId xmlns:p14="http://schemas.microsoft.com/office/powerpoint/2010/main" val="3472410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798098" y="-10782300"/>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grpSp>
        <p:nvGrpSpPr>
          <p:cNvPr id="29" name="Group 28"/>
          <p:cNvGrpSpPr/>
          <p:nvPr/>
        </p:nvGrpSpPr>
        <p:grpSpPr>
          <a:xfrm>
            <a:off x="609600" y="908062"/>
            <a:ext cx="16614631" cy="8814852"/>
            <a:chOff x="804145" y="2019300"/>
            <a:chExt cx="16614631" cy="8814852"/>
          </a:xfrm>
        </p:grpSpPr>
        <p:sp>
          <p:nvSpPr>
            <p:cNvPr id="26" name="Freeform 5"/>
            <p:cNvSpPr/>
            <p:nvPr/>
          </p:nvSpPr>
          <p:spPr>
            <a:xfrm>
              <a:off x="804145" y="2019300"/>
              <a:ext cx="16614631" cy="8814852"/>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2"/>
            </a:solidFill>
          </p:spPr>
        </p:sp>
        <p:sp>
          <p:nvSpPr>
            <p:cNvPr id="28" name="Rectangle 27"/>
            <p:cNvSpPr/>
            <p:nvPr/>
          </p:nvSpPr>
          <p:spPr>
            <a:xfrm>
              <a:off x="1415741" y="2222761"/>
              <a:ext cx="11201400" cy="969496"/>
            </a:xfrm>
            <a:prstGeom prst="rect">
              <a:avLst/>
            </a:prstGeom>
          </p:spPr>
          <p:txBody>
            <a:bodyPr wrap="square">
              <a:spAutoFit/>
            </a:bodyPr>
            <a:lstStyle/>
            <a:p>
              <a:pPr lvl="0" algn="just">
                <a:lnSpc>
                  <a:spcPct val="150000"/>
                </a:lnSpc>
              </a:pPr>
              <a:r>
                <a:rPr lang="vi-VN" sz="3800" dirty="0">
                  <a:solidFill>
                    <a:prstClr val="black"/>
                  </a:solidFill>
                  <a:ea typeface="Times New Roman" panose="02020603050405020304" pitchFamily="18" charset="0"/>
                  <a:cs typeface="Arial" panose="020B0604020202020204" pitchFamily="34" charset="0"/>
                </a:rPr>
                <a:t>Tìm x biết: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5" name="Picture 5"/>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138331">
            <a:off x="16490134" y="832891"/>
            <a:ext cx="1760849" cy="1760849"/>
          </a:xfrm>
          <a:prstGeom prst="rect">
            <a:avLst/>
          </a:prstGeom>
        </p:spPr>
      </p:pic>
      <p:pic>
        <p:nvPicPr>
          <p:cNvPr id="36" name="Picture 8"/>
          <p:cNvPicPr>
            <a:picLocks noChangeAspect="1"/>
          </p:cNvPicPr>
          <p:nvPr/>
        </p:nvPicPr>
        <p:blipFill>
          <a:blip r:embed="rId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957204">
            <a:off x="-595351" y="9391006"/>
            <a:ext cx="1857065" cy="1238963"/>
          </a:xfrm>
          <a:prstGeom prst="rect">
            <a:avLst/>
          </a:prstGeom>
        </p:spPr>
      </p:pic>
      <p:grpSp>
        <p:nvGrpSpPr>
          <p:cNvPr id="19" name="Group 18"/>
          <p:cNvGrpSpPr/>
          <p:nvPr/>
        </p:nvGrpSpPr>
        <p:grpSpPr>
          <a:xfrm>
            <a:off x="733213" y="6469"/>
            <a:ext cx="11004884" cy="1107956"/>
            <a:chOff x="3620862" y="869613"/>
            <a:chExt cx="11004884" cy="1107956"/>
          </a:xfrm>
        </p:grpSpPr>
        <p:pic>
          <p:nvPicPr>
            <p:cNvPr id="20"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20862" y="869613"/>
              <a:ext cx="7535262" cy="1107956"/>
            </a:xfrm>
            <a:prstGeom prst="rect">
              <a:avLst/>
            </a:prstGeom>
          </p:spPr>
        </p:pic>
        <p:sp>
          <p:nvSpPr>
            <p:cNvPr id="21" name="Rectangle 20"/>
            <p:cNvSpPr/>
            <p:nvPr/>
          </p:nvSpPr>
          <p:spPr>
            <a:xfrm>
              <a:off x="5071752" y="869613"/>
              <a:ext cx="9553994" cy="901593"/>
            </a:xfrm>
            <a:prstGeom prst="rect">
              <a:avLst/>
            </a:prstGeom>
          </p:spPr>
          <p:txBody>
            <a:bodyPr wrap="square">
              <a:spAutoFit/>
            </a:bodyPr>
            <a:lstStyle/>
            <a:p>
              <a:pPr lvl="0" algn="just">
                <a:lnSpc>
                  <a:spcPct val="150000"/>
                </a:lnSpc>
                <a:tabLst>
                  <a:tab pos="360045" algn="l"/>
                  <a:tab pos="720090" algn="l"/>
                </a:tabLst>
                <a:defRPr/>
              </a:pPr>
              <a:r>
                <a:rPr lang="nl-NL" sz="4000" b="1">
                  <a:solidFill>
                    <a:prstClr val="black"/>
                  </a:solidFill>
                  <a:latin typeface="Arial" panose="020B0604020202020204" pitchFamily="34" charset="0"/>
                  <a:ea typeface="Calibri" panose="020F0502020204030204" pitchFamily="34" charset="0"/>
                  <a:cs typeface="Arial" panose="020B0604020202020204" pitchFamily="34" charset="0"/>
                </a:rPr>
                <a:t>Bài tập 2.24 (SGK-tr44)</a:t>
              </a:r>
              <a:endParaRPr lang="nl-NL" sz="4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8325104" y="1882228"/>
            <a:ext cx="1640822" cy="902641"/>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5031143" y="1043188"/>
                <a:ext cx="8225713" cy="1015663"/>
              </a:xfrm>
              <a:prstGeom prst="rect">
                <a:avLst/>
              </a:prstGeom>
            </p:spPr>
            <p:txBody>
              <a:bodyPr wrap="none">
                <a:spAutoFit/>
              </a:bodyPr>
              <a:lstStyle/>
              <a:p>
                <a:pPr algn="just">
                  <a:lnSpc>
                    <a:spcPct val="150000"/>
                  </a:lnSpc>
                </a:pPr>
                <a:r>
                  <a:rPr lang="fr-FR"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−2</m:t>
                    </m:r>
                    <m:r>
                      <a:rPr lang="fr-FR" sz="4000" i="1">
                        <a:latin typeface="Cambria Math" panose="02040503050406030204" pitchFamily="18" charset="0"/>
                        <a:ea typeface="Calibri" panose="020F0502020204030204" pitchFamily="34" charset="0"/>
                        <a:cs typeface="Times New Roman" panose="02020603050405020304" pitchFamily="18" charset="0"/>
                      </a:rPr>
                      <m:t>𝑥</m:t>
                    </m:r>
                    <m:r>
                      <a:rPr lang="fr-FR" sz="4000" i="1">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031143" y="1043188"/>
                <a:ext cx="8225713" cy="1015663"/>
              </a:xfrm>
              <a:prstGeom prst="rect">
                <a:avLst/>
              </a:prstGeom>
              <a:blipFill>
                <a:blip r:embed="rId10"/>
                <a:stretch>
                  <a:fillRect l="-2593" b="-13772"/>
                </a:stretch>
              </a:blipFill>
            </p:spPr>
            <p:txBody>
              <a:bodyPr/>
              <a:lstStyle/>
              <a:p>
                <a:r>
                  <a:rPr lang="en-US">
                    <a:noFill/>
                  </a:rPr>
                  <a:t> </a:t>
                </a:r>
              </a:p>
            </p:txBody>
          </p:sp>
        </mc:Fallback>
      </mc:AlternateContent>
      <p:grpSp>
        <p:nvGrpSpPr>
          <p:cNvPr id="12" name="Group 11"/>
          <p:cNvGrpSpPr/>
          <p:nvPr/>
        </p:nvGrpSpPr>
        <p:grpSpPr>
          <a:xfrm>
            <a:off x="1616803" y="3206494"/>
            <a:ext cx="10498997" cy="2047475"/>
            <a:chOff x="-544225" y="4910849"/>
            <a:chExt cx="10563762" cy="2047475"/>
          </a:xfrm>
        </p:grpSpPr>
        <mc:AlternateContent xmlns:mc="http://schemas.openxmlformats.org/markup-compatibility/2006" xmlns:a14="http://schemas.microsoft.com/office/drawing/2010/main">
          <mc:Choice Requires="a14">
            <p:sp>
              <p:nvSpPr>
                <p:cNvPr id="9" name="Rectangle 8"/>
                <p:cNvSpPr/>
                <p:nvPr/>
              </p:nvSpPr>
              <p:spPr>
                <a:xfrm>
                  <a:off x="-544225" y="4910849"/>
                  <a:ext cx="4246419" cy="1938992"/>
                </a:xfrm>
                <a:prstGeom prst="rect">
                  <a:avLst/>
                </a:prstGeom>
              </p:spPr>
              <p:txBody>
                <a:bodyPr wrap="square">
                  <a:spAutoFit/>
                </a:bodyPr>
                <a:lstStyle/>
                <a:p>
                  <a:pPr marL="742950" indent="-742950" algn="just">
                    <a:lnSpc>
                      <a:spcPct val="150000"/>
                    </a:lnSpc>
                    <a:spcAft>
                      <a:spcPts val="0"/>
                    </a:spcAft>
                    <a:buAutoNum type="alphaLcParenR"/>
                  </a:pP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4000" dirty="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4225" y="4910849"/>
                  <a:ext cx="4246419" cy="1938992"/>
                </a:xfrm>
                <a:prstGeom prst="rect">
                  <a:avLst/>
                </a:prstGeom>
                <a:blipFill>
                  <a:blip r:embed="rId11"/>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12"/>
            <a:stretch>
              <a:fillRect/>
            </a:stretch>
          </p:blipFill>
          <p:spPr>
            <a:xfrm>
              <a:off x="9390882" y="6392534"/>
              <a:ext cx="628655" cy="565790"/>
            </a:xfrm>
            <a:prstGeom prst="rect">
              <a:avLst/>
            </a:prstGeom>
          </p:spPr>
        </p:pic>
      </p:grpSp>
      <p:sp>
        <p:nvSpPr>
          <p:cNvPr id="14" name="Rectangle 13"/>
          <p:cNvSpPr/>
          <p:nvPr/>
        </p:nvSpPr>
        <p:spPr>
          <a:xfrm>
            <a:off x="2257006" y="5098578"/>
            <a:ext cx="3222357" cy="1520609"/>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TH1: x = 0</a:t>
            </a:r>
          </a:p>
          <a:p>
            <a:pPr>
              <a:lnSpc>
                <a:spcPct val="150000"/>
              </a:lnSpc>
            </a:pPr>
            <a:r>
              <a:rPr lang="en-US" sz="4000" dirty="0">
                <a:latin typeface="Times New Roman" panose="02020603050405020304" pitchFamily="18" charset="0"/>
                <a:cs typeface="Times New Roman" panose="02020603050405020304" pitchFamily="18" charset="0"/>
              </a:rPr>
              <a:t>TH2: x – 4 = 0</a:t>
            </a:r>
          </a:p>
        </p:txBody>
      </p:sp>
      <p:pic>
        <p:nvPicPr>
          <p:cNvPr id="15" name="Picture 14"/>
          <p:cNvPicPr>
            <a:picLocks noChangeAspect="1"/>
          </p:cNvPicPr>
          <p:nvPr/>
        </p:nvPicPr>
        <p:blipFill>
          <a:blip r:embed="rId13"/>
          <a:stretch>
            <a:fillRect/>
          </a:stretch>
        </p:blipFill>
        <p:spPr>
          <a:xfrm>
            <a:off x="16527821" y="7094431"/>
            <a:ext cx="1939843" cy="3289935"/>
          </a:xfrm>
          <a:prstGeom prst="rect">
            <a:avLst/>
          </a:prstGeom>
        </p:spPr>
      </p:pic>
      <p:sp>
        <p:nvSpPr>
          <p:cNvPr id="16" name="TextBox 15">
            <a:extLst>
              <a:ext uri="{FF2B5EF4-FFF2-40B4-BE49-F238E27FC236}">
                <a16:creationId xmlns:a16="http://schemas.microsoft.com/office/drawing/2014/main" id="{72BD409C-D8FE-F9EE-7C47-830D5961A0CC}"/>
              </a:ext>
            </a:extLst>
          </p:cNvPr>
          <p:cNvSpPr txBox="1"/>
          <p:nvPr/>
        </p:nvSpPr>
        <p:spPr>
          <a:xfrm>
            <a:off x="3500439" y="6570044"/>
            <a:ext cx="11558586"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x       = 4</a:t>
            </a:r>
            <a:endParaRPr lang="en-US" sz="4000" dirty="0"/>
          </a:p>
        </p:txBody>
      </p:sp>
      <p:sp>
        <p:nvSpPr>
          <p:cNvPr id="17" name="TextBox 16">
            <a:extLst>
              <a:ext uri="{FF2B5EF4-FFF2-40B4-BE49-F238E27FC236}">
                <a16:creationId xmlns:a16="http://schemas.microsoft.com/office/drawing/2014/main" id="{9C9B0529-20E2-0B51-E3A5-F51073503054}"/>
              </a:ext>
            </a:extLst>
          </p:cNvPr>
          <p:cNvSpPr txBox="1"/>
          <p:nvPr/>
        </p:nvSpPr>
        <p:spPr>
          <a:xfrm>
            <a:off x="1371600" y="7656857"/>
            <a:ext cx="11558586" cy="707886"/>
          </a:xfrm>
          <a:prstGeom prst="rect">
            <a:avLst/>
          </a:prstGeom>
          <a:noFill/>
        </p:spPr>
        <p:txBody>
          <a:bodyPr wrap="square">
            <a:spAutoFit/>
          </a:bodyPr>
          <a:lstStyle/>
          <a:p>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x = 0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x = 4.</a:t>
            </a:r>
            <a:endParaRPr lang="en-US" sz="4000" dirty="0"/>
          </a:p>
        </p:txBody>
      </p:sp>
      <p:grpSp>
        <p:nvGrpSpPr>
          <p:cNvPr id="18" name="Group 17">
            <a:extLst>
              <a:ext uri="{FF2B5EF4-FFF2-40B4-BE49-F238E27FC236}">
                <a16:creationId xmlns:a16="http://schemas.microsoft.com/office/drawing/2014/main" id="{C3BB0574-1FDF-68B5-FD18-09B5F7ADE121}"/>
              </a:ext>
            </a:extLst>
          </p:cNvPr>
          <p:cNvGrpSpPr/>
          <p:nvPr/>
        </p:nvGrpSpPr>
        <p:grpSpPr>
          <a:xfrm>
            <a:off x="9690218" y="2164020"/>
            <a:ext cx="9268069" cy="4530978"/>
            <a:chOff x="694296" y="2427346"/>
            <a:chExt cx="9325241" cy="4530978"/>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DCACA83-69AD-F878-CB80-84EA73A025FB}"/>
                    </a:ext>
                  </a:extLst>
                </p:cNvPr>
                <p:cNvSpPr/>
                <p:nvPr/>
              </p:nvSpPr>
              <p:spPr>
                <a:xfrm>
                  <a:off x="694296" y="2427346"/>
                  <a:ext cx="5531377" cy="1898661"/>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r>
                          <m:rPr>
                            <m:nor/>
                          </m:rPr>
                          <a:rPr lang="fr-FR" sz="4000" dirty="0" smtClean="0">
                            <a:latin typeface="Arial" panose="020B0604020202020204" pitchFamily="34" charset="0"/>
                            <a:ea typeface="Calibri" panose="020F0502020204030204" pitchFamily="34" charset="0"/>
                            <a:cs typeface="Arial" panose="020B0604020202020204" pitchFamily="34" charset="0"/>
                          </a:rPr>
                          <m:t>b</m:t>
                        </m:r>
                        <m:r>
                          <m:rPr>
                            <m:nor/>
                          </m:rPr>
                          <a:rPr lang="fr-FR" sz="4000" dirty="0" smtClean="0">
                            <a:latin typeface="Arial" panose="020B0604020202020204" pitchFamily="34" charset="0"/>
                            <a:ea typeface="Calibri" panose="020F0502020204030204" pitchFamily="34" charset="0"/>
                            <a:cs typeface="Arial" panose="020B0604020202020204" pitchFamily="34" charset="0"/>
                          </a:rPr>
                          <m:t>) </m:t>
                        </m:r>
                        <m:r>
                          <a:rPr lang="fr-FR" sz="40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latin typeface="Cambria Math" panose="02040503050406030204" pitchFamily="18" charset="0"/>
                            <a:ea typeface="Calibri" panose="020F0502020204030204" pitchFamily="34" charset="0"/>
                            <a:cs typeface="Times New Roman" panose="02020603050405020304" pitchFamily="18" charset="0"/>
                          </a:rPr>
                          <m:t>−2</m:t>
                        </m:r>
                        <m:r>
                          <a:rPr lang="fr-FR" sz="4000" i="1">
                            <a:latin typeface="Cambria Math" panose="02040503050406030204" pitchFamily="18" charset="0"/>
                            <a:ea typeface="Calibri" panose="020F0502020204030204" pitchFamily="34" charset="0"/>
                            <a:cs typeface="Times New Roman" panose="02020603050405020304" pitchFamily="18" charset="0"/>
                          </a:rPr>
                          <m:t>𝑥</m:t>
                        </m:r>
                        <m:r>
                          <a:rPr lang="fr-FR" sz="4000" i="1">
                            <a:latin typeface="Cambria Math" panose="02040503050406030204" pitchFamily="18" charset="0"/>
                            <a:ea typeface="Calibri" panose="020F0502020204030204" pitchFamily="34" charset="0"/>
                            <a:cs typeface="Times New Roman" panose="02020603050405020304" pitchFamily="18" charset="0"/>
                          </a:rPr>
                          <m:t>=</m:t>
                        </m:r>
                        <m:r>
                          <a:rPr lang="en-US" sz="4000" b="0" i="0" smtClean="0">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b="0" i="0" dirty="0">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4000" dirty="0">
                      <a:effectLst/>
                      <a:ea typeface="Calibri" panose="020F0502020204030204" pitchFamily="34" charset="0"/>
                      <a:cs typeface="Times New Roman" panose="02020603050405020304" pitchFamily="18" charset="0"/>
                    </a:rPr>
                    <a:t>          </a:t>
                  </a:r>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23" name="Rectangle 22">
                  <a:extLst>
                    <a:ext uri="{FF2B5EF4-FFF2-40B4-BE49-F238E27FC236}">
                      <a16:creationId xmlns:a16="http://schemas.microsoft.com/office/drawing/2014/main" id="{CDCACA83-69AD-F878-CB80-84EA73A025FB}"/>
                    </a:ext>
                  </a:extLst>
                </p:cNvPr>
                <p:cNvSpPr>
                  <a:spLocks noRot="1" noChangeAspect="1" noMove="1" noResize="1" noEditPoints="1" noAdjustHandles="1" noChangeArrowheads="1" noChangeShapeType="1" noTextEdit="1"/>
                </p:cNvSpPr>
                <p:nvPr/>
              </p:nvSpPr>
              <p:spPr>
                <a:xfrm>
                  <a:off x="694296" y="2427346"/>
                  <a:ext cx="5531377" cy="1898661"/>
                </a:xfrm>
                <a:prstGeom prst="rect">
                  <a:avLst/>
                </a:prstGeom>
                <a:blipFill>
                  <a:blip r:embed="rId14"/>
                  <a:stretch>
                    <a:fillRect/>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0F3A3C71-CD8F-EE47-D8DA-904718E4C2E9}"/>
                </a:ext>
              </a:extLst>
            </p:cNvPr>
            <p:cNvPicPr>
              <a:picLocks noChangeAspect="1"/>
            </p:cNvPicPr>
            <p:nvPr/>
          </p:nvPicPr>
          <p:blipFill>
            <a:blip r:embed="rId12"/>
            <a:stretch>
              <a:fillRect/>
            </a:stretch>
          </p:blipFill>
          <p:spPr>
            <a:xfrm>
              <a:off x="9390882" y="6392534"/>
              <a:ext cx="628655" cy="565790"/>
            </a:xfrm>
            <a:prstGeom prst="rect">
              <a:avLst/>
            </a:prstGeom>
          </p:spPr>
        </p:pic>
      </p:grpSp>
      <p:sp>
        <p:nvSpPr>
          <p:cNvPr id="25" name="Rectangle 24">
            <a:extLst>
              <a:ext uri="{FF2B5EF4-FFF2-40B4-BE49-F238E27FC236}">
                <a16:creationId xmlns:a16="http://schemas.microsoft.com/office/drawing/2014/main" id="{C082AB37-891D-C774-49B1-FBD2AB143489}"/>
              </a:ext>
            </a:extLst>
          </p:cNvPr>
          <p:cNvSpPr/>
          <p:nvPr/>
        </p:nvSpPr>
        <p:spPr>
          <a:xfrm>
            <a:off x="10546740" y="4229391"/>
            <a:ext cx="3254417" cy="3170099"/>
          </a:xfrm>
          <a:prstGeom prst="rect">
            <a:avLst/>
          </a:prstGeom>
        </p:spPr>
        <p:txBody>
          <a:bodyPr wrap="none">
            <a:spAutoFit/>
          </a:bodyPr>
          <a:lstStyle/>
          <a:p>
            <a:r>
              <a:rPr lang="en-US" sz="4000" dirty="0">
                <a:latin typeface="Times New Roman" panose="02020603050405020304" pitchFamily="18" charset="0"/>
                <a:cs typeface="Times New Roman" panose="02020603050405020304" pitchFamily="18" charset="0"/>
              </a:rPr>
              <a:t>TH1: 2x = 0</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TH2: x – 1 = 0</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TH3: x + 1 = 0</a:t>
            </a:r>
          </a:p>
        </p:txBody>
      </p:sp>
      <p:sp>
        <p:nvSpPr>
          <p:cNvPr id="27" name="TextBox 26">
            <a:extLst>
              <a:ext uri="{FF2B5EF4-FFF2-40B4-BE49-F238E27FC236}">
                <a16:creationId xmlns:a16="http://schemas.microsoft.com/office/drawing/2014/main" id="{39724F25-D6AB-F668-6A02-563F203A24D5}"/>
              </a:ext>
            </a:extLst>
          </p:cNvPr>
          <p:cNvSpPr txBox="1"/>
          <p:nvPr/>
        </p:nvSpPr>
        <p:spPr>
          <a:xfrm>
            <a:off x="12013291" y="4806038"/>
            <a:ext cx="11558586"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x       = 0</a:t>
            </a:r>
            <a:endParaRPr lang="en-US" sz="4000" dirty="0"/>
          </a:p>
        </p:txBody>
      </p:sp>
      <p:sp>
        <p:nvSpPr>
          <p:cNvPr id="30" name="TextBox 29">
            <a:extLst>
              <a:ext uri="{FF2B5EF4-FFF2-40B4-BE49-F238E27FC236}">
                <a16:creationId xmlns:a16="http://schemas.microsoft.com/office/drawing/2014/main" id="{15B40520-A9A3-2F24-1E04-82E516F32D6A}"/>
              </a:ext>
            </a:extLst>
          </p:cNvPr>
          <p:cNvSpPr txBox="1"/>
          <p:nvPr/>
        </p:nvSpPr>
        <p:spPr>
          <a:xfrm>
            <a:off x="10117024" y="8296467"/>
            <a:ext cx="6263156" cy="707886"/>
          </a:xfrm>
          <a:prstGeom prst="rect">
            <a:avLst/>
          </a:prstGeom>
          <a:noFill/>
        </p:spPr>
        <p:txBody>
          <a:bodyPr wrap="square">
            <a:spAutoFit/>
          </a:bodyPr>
          <a:lstStyle/>
          <a:p>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x = 0; x = 1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x = -1.</a:t>
            </a:r>
            <a:endParaRPr lang="en-US" sz="4000"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6492DE1-3C13-CAFB-9018-7353E54E3808}"/>
                  </a:ext>
                </a:extLst>
              </p:cNvPr>
              <p:cNvSpPr txBox="1"/>
              <p:nvPr/>
            </p:nvSpPr>
            <p:spPr>
              <a:xfrm>
                <a:off x="9929596" y="2976065"/>
                <a:ext cx="549746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dirty="0"/>
              </a:p>
            </p:txBody>
          </p:sp>
        </mc:Choice>
        <mc:Fallback xmlns="">
          <p:sp>
            <p:nvSpPr>
              <p:cNvPr id="34" name="TextBox 33">
                <a:extLst>
                  <a:ext uri="{FF2B5EF4-FFF2-40B4-BE49-F238E27FC236}">
                    <a16:creationId xmlns:a16="http://schemas.microsoft.com/office/drawing/2014/main" id="{06492DE1-3C13-CAFB-9018-7353E54E3808}"/>
                  </a:ext>
                </a:extLst>
              </p:cNvPr>
              <p:cNvSpPr txBox="1">
                <a:spLocks noRot="1" noChangeAspect="1" noMove="1" noResize="1" noEditPoints="1" noAdjustHandles="1" noChangeArrowheads="1" noChangeShapeType="1" noTextEdit="1"/>
              </p:cNvSpPr>
              <p:nvPr/>
            </p:nvSpPr>
            <p:spPr>
              <a:xfrm>
                <a:off x="9929596" y="2976065"/>
                <a:ext cx="5497465" cy="70788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2CB45F0-22BF-F47A-163E-91DEA54E1AD7}"/>
                  </a:ext>
                </a:extLst>
              </p:cNvPr>
              <p:cNvSpPr txBox="1"/>
              <p:nvPr/>
            </p:nvSpPr>
            <p:spPr>
              <a:xfrm>
                <a:off x="10398852" y="3509594"/>
                <a:ext cx="549746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1</m:t>
                          </m:r>
                        </m:e>
                      </m:d>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fr-FR" sz="40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dirty="0"/>
              </a:p>
            </p:txBody>
          </p:sp>
        </mc:Choice>
        <mc:Fallback xmlns="">
          <p:sp>
            <p:nvSpPr>
              <p:cNvPr id="37" name="TextBox 36">
                <a:extLst>
                  <a:ext uri="{FF2B5EF4-FFF2-40B4-BE49-F238E27FC236}">
                    <a16:creationId xmlns:a16="http://schemas.microsoft.com/office/drawing/2014/main" id="{C2CB45F0-22BF-F47A-163E-91DEA54E1AD7}"/>
                  </a:ext>
                </a:extLst>
              </p:cNvPr>
              <p:cNvSpPr txBox="1">
                <a:spLocks noRot="1" noChangeAspect="1" noMove="1" noResize="1" noEditPoints="1" noAdjustHandles="1" noChangeArrowheads="1" noChangeShapeType="1" noTextEdit="1"/>
              </p:cNvSpPr>
              <p:nvPr/>
            </p:nvSpPr>
            <p:spPr>
              <a:xfrm>
                <a:off x="10398852" y="3509594"/>
                <a:ext cx="5497465" cy="707886"/>
              </a:xfrm>
              <a:prstGeom prst="rect">
                <a:avLst/>
              </a:prstGeom>
              <a:blipFill>
                <a:blip r:embed="rId16"/>
                <a:stretch>
                  <a:fillRect/>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DFD59219-03F7-10BB-1F67-C6AFC6FB383B}"/>
              </a:ext>
            </a:extLst>
          </p:cNvPr>
          <p:cNvSpPr txBox="1"/>
          <p:nvPr/>
        </p:nvSpPr>
        <p:spPr>
          <a:xfrm>
            <a:off x="11718449" y="6144232"/>
            <a:ext cx="11558586"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x       = 1</a:t>
            </a:r>
            <a:endParaRPr lang="en-US" sz="4000" dirty="0"/>
          </a:p>
        </p:txBody>
      </p:sp>
      <p:sp>
        <p:nvSpPr>
          <p:cNvPr id="39" name="TextBox 38">
            <a:extLst>
              <a:ext uri="{FF2B5EF4-FFF2-40B4-BE49-F238E27FC236}">
                <a16:creationId xmlns:a16="http://schemas.microsoft.com/office/drawing/2014/main" id="{78D13A16-4A55-0F88-B537-9957580AF279}"/>
              </a:ext>
            </a:extLst>
          </p:cNvPr>
          <p:cNvSpPr txBox="1"/>
          <p:nvPr/>
        </p:nvSpPr>
        <p:spPr>
          <a:xfrm>
            <a:off x="11682414" y="7331214"/>
            <a:ext cx="11558586"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x       = -1</a:t>
            </a:r>
            <a:endParaRPr lang="en-US" sz="4000" dirty="0"/>
          </a:p>
        </p:txBody>
      </p:sp>
    </p:spTree>
    <p:extLst>
      <p:ext uri="{BB962C8B-B14F-4D97-AF65-F5344CB8AC3E}">
        <p14:creationId xmlns:p14="http://schemas.microsoft.com/office/powerpoint/2010/main" val="392856539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500"/>
                                        <p:tgtEl>
                                          <p:spTgt spid="2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fade">
                                      <p:cBhvr>
                                        <p:cTn id="40" dur="1000"/>
                                        <p:tgtEl>
                                          <p:spTgt spid="17">
                                            <p:txEl>
                                              <p:pRg st="0" end="0"/>
                                            </p:txEl>
                                          </p:spTgt>
                                        </p:tgtEl>
                                      </p:cBhvr>
                                    </p:animEffect>
                                    <p:anim calcmode="lin" valueType="num">
                                      <p:cBhvr>
                                        <p:cTn id="41"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additive="base">
                                        <p:cTn id="85" dur="500" fill="hold"/>
                                        <p:tgtEl>
                                          <p:spTgt spid="39"/>
                                        </p:tgtEl>
                                        <p:attrNameLst>
                                          <p:attrName>ppt_x</p:attrName>
                                        </p:attrNameLst>
                                      </p:cBhvr>
                                      <p:tavLst>
                                        <p:tav tm="0">
                                          <p:val>
                                            <p:strVal val="#ppt_x"/>
                                          </p:val>
                                        </p:tav>
                                        <p:tav tm="100000">
                                          <p:val>
                                            <p:strVal val="#ppt_x"/>
                                          </p:val>
                                        </p:tav>
                                      </p:tavLst>
                                    </p:anim>
                                    <p:anim calcmode="lin" valueType="num">
                                      <p:cBhvr additive="base">
                                        <p:cTn id="8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0">
                                            <p:txEl>
                                              <p:pRg st="0" end="0"/>
                                            </p:txEl>
                                          </p:spTgt>
                                        </p:tgtEl>
                                        <p:attrNameLst>
                                          <p:attrName>style.visibility</p:attrName>
                                        </p:attrNameLst>
                                      </p:cBhvr>
                                      <p:to>
                                        <p:strVal val="visible"/>
                                      </p:to>
                                    </p:set>
                                    <p:animEffect transition="in" filter="fade">
                                      <p:cBhvr>
                                        <p:cTn id="91" dur="1000"/>
                                        <p:tgtEl>
                                          <p:spTgt spid="30">
                                            <p:txEl>
                                              <p:pRg st="0" end="0"/>
                                            </p:txEl>
                                          </p:spTgt>
                                        </p:tgtEl>
                                      </p:cBhvr>
                                    </p:animEffect>
                                    <p:anim calcmode="lin" valueType="num">
                                      <p:cBhvr>
                                        <p:cTn id="92"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p:bldP spid="14" grpId="0"/>
      <p:bldP spid="16" grpId="0"/>
      <p:bldP spid="25" grpId="0"/>
      <p:bldP spid="27" grpId="0"/>
      <p:bldP spid="34" grpId="0"/>
      <p:bldP spid="37"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grpSp>
        <p:nvGrpSpPr>
          <p:cNvPr id="24" name="Group 23"/>
          <p:cNvGrpSpPr/>
          <p:nvPr/>
        </p:nvGrpSpPr>
        <p:grpSpPr>
          <a:xfrm>
            <a:off x="609600" y="3699428"/>
            <a:ext cx="5406547" cy="3730072"/>
            <a:chOff x="924909" y="3568797"/>
            <a:chExt cx="5411428" cy="4241703"/>
          </a:xfrm>
        </p:grpSpPr>
        <p:grpSp>
          <p:nvGrpSpPr>
            <p:cNvPr id="25" name="Group 3"/>
            <p:cNvGrpSpPr/>
            <p:nvPr/>
          </p:nvGrpSpPr>
          <p:grpSpPr>
            <a:xfrm>
              <a:off x="924909" y="3568797"/>
              <a:ext cx="5411428" cy="4241703"/>
              <a:chOff x="0" y="0"/>
              <a:chExt cx="3183193" cy="3101958"/>
            </a:xfrm>
          </p:grpSpPr>
          <p:sp>
            <p:nvSpPr>
              <p:cNvPr id="2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115582" y="4599147"/>
              <a:ext cx="4796230" cy="220495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a:t>
              </a:r>
              <a:r>
                <a:rPr lang="pt-BR" sz="4000" kern="0" dirty="0">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9" name="Group 28"/>
          <p:cNvGrpSpPr/>
          <p:nvPr/>
        </p:nvGrpSpPr>
        <p:grpSpPr>
          <a:xfrm>
            <a:off x="6362701" y="3722003"/>
            <a:ext cx="5480307" cy="3693752"/>
            <a:chOff x="6840639" y="3553166"/>
            <a:chExt cx="5422223" cy="5001862"/>
          </a:xfrm>
        </p:grpSpPr>
        <p:grpSp>
          <p:nvGrpSpPr>
            <p:cNvPr id="30" name="Group 3"/>
            <p:cNvGrpSpPr/>
            <p:nvPr/>
          </p:nvGrpSpPr>
          <p:grpSpPr>
            <a:xfrm>
              <a:off x="6840639" y="3553166"/>
              <a:ext cx="5422223" cy="5001862"/>
              <a:chOff x="-3810" y="-1"/>
              <a:chExt cx="3189543" cy="3657863"/>
            </a:xfrm>
          </p:grpSpPr>
          <p:sp>
            <p:nvSpPr>
              <p:cNvPr id="3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31" name="Rectangle 30"/>
            <p:cNvSpPr/>
            <p:nvPr/>
          </p:nvSpPr>
          <p:spPr>
            <a:xfrm>
              <a:off x="7396370" y="4652589"/>
              <a:ext cx="4360209" cy="2625669"/>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34" name="Group 33"/>
          <p:cNvGrpSpPr/>
          <p:nvPr/>
        </p:nvGrpSpPr>
        <p:grpSpPr>
          <a:xfrm>
            <a:off x="12268201" y="3659346"/>
            <a:ext cx="5548298" cy="3732273"/>
            <a:chOff x="12628838" y="3479846"/>
            <a:chExt cx="5538234" cy="4709752"/>
          </a:xfrm>
        </p:grpSpPr>
        <p:grpSp>
          <p:nvGrpSpPr>
            <p:cNvPr id="35" name="Group 3"/>
            <p:cNvGrpSpPr/>
            <p:nvPr/>
          </p:nvGrpSpPr>
          <p:grpSpPr>
            <a:xfrm>
              <a:off x="12644694" y="3479846"/>
              <a:ext cx="5422223" cy="4709752"/>
              <a:chOff x="-3810" y="0"/>
              <a:chExt cx="3189543" cy="3444242"/>
            </a:xfrm>
          </p:grpSpPr>
          <p:sp>
            <p:nvSpPr>
              <p:cNvPr id="3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3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36" name="Rectangle 35"/>
            <p:cNvSpPr/>
            <p:nvPr/>
          </p:nvSpPr>
          <p:spPr>
            <a:xfrm>
              <a:off x="12628838" y="4540550"/>
              <a:ext cx="5538234" cy="2446812"/>
            </a:xfrm>
            <a:prstGeom prst="rect">
              <a:avLst/>
            </a:prstGeom>
          </p:spPr>
          <p:txBody>
            <a:bodyPr wrap="square">
              <a:spAutoFit/>
            </a:bodyPr>
            <a:lstStyle/>
            <a:p>
              <a:pPr algn="ctr">
                <a:lnSpc>
                  <a:spcPct val="150000"/>
                </a:lnSpc>
                <a:buClr>
                  <a:srgbClr val="000000"/>
                </a:buClr>
                <a:buFont typeface="Arial"/>
                <a:buNone/>
              </a:pPr>
              <a:r>
                <a:rPr lang="vi-VN" sz="4000" ker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latin typeface="Arial"/>
                  <a:ea typeface="Calibri" panose="020F0502020204030204" pitchFamily="34" charset="0"/>
                  <a:cs typeface="Times New Roman" panose="02020603050405020304" pitchFamily="18" charset="0"/>
                  <a:sym typeface="Arial"/>
                </a:rPr>
                <a:t>Luyện tập chung</a:t>
              </a:r>
              <a:r>
                <a:rPr lang="en-US" sz="4000" b="1" kern="0">
                  <a:latin typeface="Arial"/>
                  <a:ea typeface="Calibri" panose="020F0502020204030204" pitchFamily="34" charset="0"/>
                  <a:cs typeface="Times New Roman" panose="02020603050405020304" pitchFamily="18" charset="0"/>
                  <a:sym typeface="Arial"/>
                </a:rPr>
                <a:t>.</a:t>
              </a:r>
              <a:endParaRPr lang="pt-BR" sz="4000" b="1" kern="0" dirty="0">
                <a:latin typeface="Arial"/>
                <a:ea typeface="Calibri" panose="020F0502020204030204" pitchFamily="34" charset="0"/>
                <a:cs typeface="Times New Roman" panose="02020603050405020304" pitchFamily="18" charset="0"/>
                <a:sym typeface="Arial"/>
              </a:endParaRPr>
            </a:p>
          </p:txBody>
        </p:sp>
      </p:grpSp>
      <p:grpSp>
        <p:nvGrpSpPr>
          <p:cNvPr id="39" name="Group 38"/>
          <p:cNvGrpSpPr/>
          <p:nvPr/>
        </p:nvGrpSpPr>
        <p:grpSpPr>
          <a:xfrm>
            <a:off x="493495" y="931265"/>
            <a:ext cx="12267668" cy="1697635"/>
            <a:chOff x="4724400" y="573118"/>
            <a:chExt cx="12267668" cy="1903382"/>
          </a:xfrm>
        </p:grpSpPr>
        <p:pic>
          <p:nvPicPr>
            <p:cNvPr id="40"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4400" y="573118"/>
              <a:ext cx="12267668" cy="1903382"/>
            </a:xfrm>
            <a:prstGeom prst="rect">
              <a:avLst/>
            </a:prstGeom>
          </p:spPr>
        </p:pic>
        <p:sp>
          <p:nvSpPr>
            <p:cNvPr id="41" name="Google Shape;7771;p33"/>
            <p:cNvSpPr txBox="1">
              <a:spLocks/>
            </p:cNvSpPr>
            <p:nvPr/>
          </p:nvSpPr>
          <p:spPr>
            <a:xfrm>
              <a:off x="6500551" y="1133555"/>
              <a:ext cx="10272000" cy="89529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dirty="0">
                  <a:solidFill>
                    <a:schemeClr val="tx1"/>
                  </a:solidFill>
                  <a:latin typeface="Arial" panose="020B0604020202020204" pitchFamily="34" charset="0"/>
                </a:rPr>
                <a:t>HƯỚNG DẪN VỀ NHÀ</a:t>
              </a:r>
              <a:endParaRPr lang="vi-VN" sz="6000" b="1" kern="0" dirty="0">
                <a:solidFill>
                  <a:schemeClr val="tx1"/>
                </a:solidFill>
                <a:latin typeface="Arial" panose="020B0604020202020204" pitchFamily="34" charset="0"/>
              </a:endParaRPr>
            </a:p>
          </p:txBody>
        </p:sp>
      </p:grpSp>
      <p:pic>
        <p:nvPicPr>
          <p:cNvPr id="42" name="Picture 3"/>
          <p:cNvPicPr>
            <a:picLocks noChangeAspect="1"/>
          </p:cNvPicPr>
          <p:nvPr/>
        </p:nvPicPr>
        <p:blipFill>
          <a:blip r:embed="rId6">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15777">
            <a:off x="16377490" y="8515222"/>
            <a:ext cx="2170883" cy="1993265"/>
          </a:xfrm>
          <a:prstGeom prst="rect">
            <a:avLst/>
          </a:prstGeom>
        </p:spPr>
      </p:pic>
      <p:pic>
        <p:nvPicPr>
          <p:cNvPr id="43" name="Pictur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5068709" y="379005"/>
            <a:ext cx="2492363" cy="2576086"/>
          </a:xfrm>
          <a:prstGeom prst="rect">
            <a:avLst/>
          </a:prstGeom>
        </p:spPr>
      </p:pic>
      <p:pic>
        <p:nvPicPr>
          <p:cNvPr id="44" name="Picture 3"/>
          <p:cNvPicPr>
            <a:picLocks noChangeAspect="1"/>
          </p:cNvPicPr>
          <p:nvPr/>
        </p:nvPicPr>
        <p:blipFill>
          <a:blip r:embed="rId9"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4353">
            <a:off x="-563655" y="7798486"/>
            <a:ext cx="3140199" cy="3426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childTnLst>
                          </p:cTn>
                        </p:par>
                        <p:par>
                          <p:cTn id="20" fill="hold">
                            <p:stCondLst>
                              <p:cond delay="1500"/>
                            </p:stCondLst>
                            <p:childTnLst>
                              <p:par>
                                <p:cTn id="21" presetID="14" presetClass="entr" presetSubtype="1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60088">
            <a:off x="14621989" y="7320129"/>
            <a:ext cx="3329629" cy="2221402"/>
          </a:xfrm>
          <a:prstGeom prst="rect">
            <a:avLst/>
          </a:prstGeom>
        </p:spPr>
      </p:pic>
      <p:pic>
        <p:nvPicPr>
          <p:cNvPr id="3" name="Picture 3"/>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5777">
            <a:off x="597143" y="485404"/>
            <a:ext cx="2727228" cy="2504091"/>
          </a:xfrm>
          <a:prstGeom prst="rect">
            <a:avLst/>
          </a:prstGeom>
        </p:spPr>
      </p:pic>
      <p:pic>
        <p:nvPicPr>
          <p:cNvPr id="5" name="Picture 5"/>
          <p:cNvPicPr>
            <a:picLocks noChangeAspect="1"/>
          </p:cNvPicPr>
          <p:nvPr/>
        </p:nvPicPr>
        <p:blipFill>
          <a:blip r:embed="rId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57772" y="620060"/>
            <a:ext cx="4138602" cy="4114800"/>
          </a:xfrm>
          <a:prstGeom prst="rect">
            <a:avLst/>
          </a:prstGeom>
        </p:spPr>
      </p:pic>
      <p:pic>
        <p:nvPicPr>
          <p:cNvPr id="6" name="Picture 6"/>
          <p:cNvPicPr>
            <a:picLocks noChangeAspect="1"/>
          </p:cNvPicPr>
          <p:nvPr/>
        </p:nvPicPr>
        <p:blipFill>
          <a:blip r:embed="rId8"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65462">
            <a:off x="-52246" y="7576248"/>
            <a:ext cx="3007199" cy="2729896"/>
          </a:xfrm>
          <a:prstGeom prst="rect">
            <a:avLst/>
          </a:prstGeom>
        </p:spPr>
      </p:pic>
      <p:pic>
        <p:nvPicPr>
          <p:cNvPr id="8"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81400" y="2444918"/>
            <a:ext cx="20544560" cy="4956375"/>
          </a:xfrm>
          <a:prstGeom prst="rect">
            <a:avLst/>
          </a:prstGeom>
        </p:spPr>
      </p:pic>
      <p:sp>
        <p:nvSpPr>
          <p:cNvPr id="10" name="Rectangle 9"/>
          <p:cNvSpPr/>
          <p:nvPr/>
        </p:nvSpPr>
        <p:spPr>
          <a:xfrm>
            <a:off x="2667000" y="3149362"/>
            <a:ext cx="13030200" cy="3323987"/>
          </a:xfrm>
          <a:prstGeom prst="rect">
            <a:avLst/>
          </a:prstGeom>
        </p:spPr>
        <p:txBody>
          <a:bodyPr wrap="square">
            <a:spAutoFit/>
          </a:bodyPr>
          <a:lstStyle/>
          <a:p>
            <a:pPr lvl="0" algn="ctr">
              <a:lnSpc>
                <a:spcPct val="150000"/>
              </a:lnSpc>
            </a:pPr>
            <a:r>
              <a:rPr lang="en-US" sz="7500" b="1" dirty="0">
                <a:solidFill>
                  <a:schemeClr val="tx2"/>
                </a:solidFill>
                <a:latin typeface="Arial" panose="020B0604020202020204" pitchFamily="34" charset="0"/>
                <a:cs typeface="Arial" panose="020B0604020202020204" pitchFamily="34" charset="0"/>
              </a:rPr>
              <a:t>CẢM ƠN CÁC EM </a:t>
            </a:r>
          </a:p>
          <a:p>
            <a:pPr lvl="0" algn="ctr">
              <a:lnSpc>
                <a:spcPct val="150000"/>
              </a:lnSpc>
            </a:pPr>
            <a:r>
              <a:rPr lang="en-US" sz="7500" b="1" dirty="0">
                <a:solidFill>
                  <a:schemeClr val="tx2"/>
                </a:solidFill>
                <a:latin typeface="Arial" panose="020B0604020202020204" pitchFamily="34" charset="0"/>
                <a:cs typeface="Arial" panose="020B0604020202020204" pitchFamily="34" charset="0"/>
              </a:rPr>
              <a:t>ĐÃ LẮNG NGHE BÀI HỌC!</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1018" y="-899528"/>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sp>
        <p:nvSpPr>
          <p:cNvPr id="35" name="Rectangle 34"/>
          <p:cNvSpPr/>
          <p:nvPr/>
        </p:nvSpPr>
        <p:spPr>
          <a:xfrm>
            <a:off x="659994" y="1257301"/>
            <a:ext cx="16764000" cy="883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51491" y="7163057"/>
            <a:ext cx="1620020" cy="1611183"/>
          </a:xfrm>
          <a:prstGeom prst="rect">
            <a:avLst/>
          </a:prstGeom>
        </p:spPr>
      </p:pic>
      <p:grpSp>
        <p:nvGrpSpPr>
          <p:cNvPr id="40" name="Group 39"/>
          <p:cNvGrpSpPr/>
          <p:nvPr/>
        </p:nvGrpSpPr>
        <p:grpSpPr>
          <a:xfrm>
            <a:off x="141619" y="419100"/>
            <a:ext cx="10272000" cy="1697635"/>
            <a:chOff x="3824468" y="573118"/>
            <a:chExt cx="10272000" cy="1903382"/>
          </a:xfrm>
        </p:grpSpPr>
        <p:pic>
          <p:nvPicPr>
            <p:cNvPr id="41"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24400" y="573118"/>
              <a:ext cx="7543800" cy="1903382"/>
            </a:xfrm>
            <a:prstGeom prst="rect">
              <a:avLst/>
            </a:prstGeom>
          </p:spPr>
        </p:pic>
        <p:sp>
          <p:nvSpPr>
            <p:cNvPr id="42" name="Google Shape;7771;p33"/>
            <p:cNvSpPr txBox="1">
              <a:spLocks/>
            </p:cNvSpPr>
            <p:nvPr/>
          </p:nvSpPr>
          <p:spPr>
            <a:xfrm>
              <a:off x="3824468" y="1109538"/>
              <a:ext cx="10272000" cy="89529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chemeClr val="tx1"/>
                  </a:solidFill>
                  <a:latin typeface="Arial" panose="020B0604020202020204" pitchFamily="34" charset="0"/>
                </a:rPr>
                <a:t>KHỞI ĐỘNG</a:t>
              </a:r>
            </a:p>
          </p:txBody>
        </p:sp>
      </p:grpSp>
      <mc:AlternateContent xmlns:mc="http://schemas.openxmlformats.org/markup-compatibility/2006" xmlns:a14="http://schemas.microsoft.com/office/drawing/2010/main">
        <mc:Choice Requires="a14">
          <p:sp>
            <p:nvSpPr>
              <p:cNvPr id="43" name="Rectangle 42"/>
              <p:cNvSpPr/>
              <p:nvPr/>
            </p:nvSpPr>
            <p:spPr>
              <a:xfrm>
                <a:off x="1344701" y="2377621"/>
                <a:ext cx="15724099" cy="3785652"/>
              </a:xfrm>
              <a:prstGeom prst="rect">
                <a:avLst/>
              </a:prstGeom>
            </p:spPr>
            <p:txBody>
              <a:bodyPr wrap="square">
                <a:spAutoFit/>
              </a:bodyPr>
              <a:lstStyle/>
              <a:p>
                <a:pPr algn="just">
                  <a:lnSpc>
                    <a:spcPct val="150000"/>
                  </a:lnSpc>
                </a:pPr>
                <a:r>
                  <a:rPr lang="nl-NL" sz="4000">
                    <a:latin typeface="Arial" panose="020B0604020202020204" pitchFamily="34" charset="0"/>
                    <a:ea typeface="Calibri" panose="020F0502020204030204" pitchFamily="34" charset="0"/>
                    <a:cs typeface="Arial" panose="020B0604020202020204" pitchFamily="34" charset="0"/>
                  </a:rPr>
                  <a:t>Trong một buổi giao lưu Toán học, Vuông và Tròn cùng tham gia. Tròn phát biểu ý kiến rằng cậu ta có thể tìm được tất cả số x để biểu thức </a:t>
                </a:r>
                <a14:m>
                  <m:oMath xmlns:m="http://schemas.openxmlformats.org/officeDocument/2006/math">
                    <m:r>
                      <a:rPr lang="nl-NL" sz="4000" i="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i="0">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000" i="0">
                        <a:effectLst/>
                        <a:latin typeface="Cambria Math" panose="02040503050406030204" pitchFamily="18" charset="0"/>
                        <a:ea typeface="Calibri" panose="020F0502020204030204" pitchFamily="34" charset="0"/>
                        <a:cs typeface="Times New Roman" panose="02020603050405020304" pitchFamily="18" charset="0"/>
                      </a:rPr>
                      <m:t>x</m:t>
                    </m:r>
                    <m:r>
                      <a:rPr lang="nl-NL" sz="40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nl-NL" sz="4000">
                    <a:effectLst/>
                    <a:latin typeface="Arial" panose="020B0604020202020204" pitchFamily="34" charset="0"/>
                    <a:ea typeface="Calibri" panose="020F0502020204030204" pitchFamily="34" charset="0"/>
                    <a:cs typeface="Arial" panose="020B0604020202020204" pitchFamily="34" charset="0"/>
                  </a:rPr>
                  <a:t>. Vuông nghe vậy và không biết làm cách nào mà Tròn có thể làm được. </a:t>
                </a:r>
                <a:r>
                  <a:rPr lang="en-US" sz="4000">
                    <a:effectLst/>
                    <a:latin typeface="Arial" panose="020B0604020202020204" pitchFamily="34" charset="0"/>
                    <a:ea typeface="Calibri" panose="020F0502020204030204" pitchFamily="34" charset="0"/>
                    <a:cs typeface="Arial" panose="020B0604020202020204" pitchFamily="34" charset="0"/>
                  </a:rPr>
                  <a:t>Bạn hãy giúp Vuông trong trường hợp này</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44701" y="2377621"/>
                <a:ext cx="15724099" cy="3785652"/>
              </a:xfrm>
              <a:prstGeom prst="rect">
                <a:avLst/>
              </a:prstGeom>
              <a:blipFill>
                <a:blip r:embed="rId15"/>
                <a:stretch>
                  <a:fillRect l="-1396" r="-1357" b="-3060"/>
                </a:stretch>
              </a:blipFill>
            </p:spPr>
            <p:txBody>
              <a:bodyPr/>
              <a:lstStyle/>
              <a:p>
                <a:r>
                  <a:rPr lang="en-US">
                    <a:noFill/>
                  </a:rPr>
                  <a:t> </a:t>
                </a:r>
              </a:p>
            </p:txBody>
          </p:sp>
        </mc:Fallback>
      </mc:AlternateContent>
      <p:pic>
        <p:nvPicPr>
          <p:cNvPr id="47" name="Picture 8"/>
          <p:cNvPicPr>
            <a:picLocks noChangeAspect="1"/>
          </p:cNvPicPr>
          <p:nvPr/>
        </p:nvPicPr>
        <p:blipFill>
          <a:blip r:embed="rId1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060088">
            <a:off x="-327304" y="8830854"/>
            <a:ext cx="1933503" cy="1289959"/>
          </a:xfrm>
          <a:prstGeom prst="rect">
            <a:avLst/>
          </a:prstGeom>
        </p:spPr>
      </p:pic>
      <p:pic>
        <p:nvPicPr>
          <p:cNvPr id="51" name="Picture 34"/>
          <p:cNvPicPr>
            <a:picLocks noChangeAspect="1"/>
          </p:cNvPicPr>
          <p:nvPr/>
        </p:nvPicPr>
        <p:blipFill>
          <a:blip r:embed="rId18"/>
          <a:srcRect/>
          <a:stretch>
            <a:fillRect/>
          </a:stretch>
        </p:blipFill>
        <p:spPr>
          <a:xfrm>
            <a:off x="16325178" y="670222"/>
            <a:ext cx="1361725" cy="1066685"/>
          </a:xfrm>
          <a:prstGeom prst="rect">
            <a:avLst/>
          </a:prstGeom>
        </p:spPr>
      </p:pic>
      <p:pic>
        <p:nvPicPr>
          <p:cNvPr id="20" name="Picture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86958" y="5742134"/>
            <a:ext cx="3052842" cy="3571249"/>
          </a:xfrm>
          <a:prstGeom prst="rect">
            <a:avLst/>
          </a:prstGeom>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45464" y="7036995"/>
            <a:ext cx="2438400" cy="2721935"/>
          </a:xfrm>
          <a:prstGeom prst="rect">
            <a:avLst/>
          </a:prstGeom>
        </p:spPr>
      </p:pic>
    </p:spTree>
    <p:extLst>
      <p:ext uri="{BB962C8B-B14F-4D97-AF65-F5344CB8AC3E}">
        <p14:creationId xmlns:p14="http://schemas.microsoft.com/office/powerpoint/2010/main" val="394232565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anim calcmode="lin" valueType="num">
                                      <p:cBhvr>
                                        <p:cTn id="13" dur="500" fill="hold"/>
                                        <p:tgtEl>
                                          <p:spTgt spid="43"/>
                                        </p:tgtEl>
                                        <p:attrNameLst>
                                          <p:attrName>ppt_x</p:attrName>
                                        </p:attrNameLst>
                                      </p:cBhvr>
                                      <p:tavLst>
                                        <p:tav tm="0">
                                          <p:val>
                                            <p:strVal val="#ppt_x"/>
                                          </p:val>
                                        </p:tav>
                                        <p:tav tm="100000">
                                          <p:val>
                                            <p:strVal val="#ppt_x"/>
                                          </p:val>
                                        </p:tav>
                                      </p:tavLst>
                                    </p:anim>
                                    <p:anim calcmode="lin" valueType="num">
                                      <p:cBhvr>
                                        <p:cTn id="14" dur="5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CE6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67200" y="381000"/>
            <a:ext cx="22400384" cy="9639300"/>
          </a:xfrm>
          <a:prstGeom prst="rect">
            <a:avLst/>
          </a:prstGeom>
        </p:spPr>
      </p:pic>
      <p:sp>
        <p:nvSpPr>
          <p:cNvPr id="8" name="Rectangle 7"/>
          <p:cNvSpPr/>
          <p:nvPr/>
        </p:nvSpPr>
        <p:spPr>
          <a:xfrm>
            <a:off x="690452" y="1462037"/>
            <a:ext cx="16530748" cy="1115113"/>
          </a:xfrm>
          <a:prstGeom prst="rect">
            <a:avLst/>
          </a:prstGeom>
        </p:spPr>
        <p:txBody>
          <a:bodyPr wrap="square">
            <a:spAutoFit/>
          </a:bodyPr>
          <a:lstStyle/>
          <a:p>
            <a:pPr algn="ctr">
              <a:lnSpc>
                <a:spcPct val="107000"/>
              </a:lnSpc>
              <a:spcBef>
                <a:spcPts val="600"/>
              </a:spcBef>
              <a:spcAft>
                <a:spcPts val="0"/>
              </a:spcAft>
            </a:pPr>
            <a:endParaRPr lang="en-US" sz="6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07344" y="2516118"/>
            <a:ext cx="17675475" cy="4620432"/>
          </a:xfrm>
          <a:prstGeom prst="rect">
            <a:avLst/>
          </a:prstGeom>
        </p:spPr>
        <p:txBody>
          <a:bodyPr wrap="square">
            <a:spAutoFit/>
          </a:bodyPr>
          <a:lstStyle/>
          <a:p>
            <a:pPr algn="ctr">
              <a:lnSpc>
                <a:spcPct val="150000"/>
              </a:lnSpc>
              <a:spcBef>
                <a:spcPts val="1200"/>
              </a:spcBef>
              <a:spcAft>
                <a:spcPts val="0"/>
              </a:spcAft>
            </a:pPr>
            <a:r>
              <a:rPr lang="en-US" sz="7000" b="1" kern="0" cap="all"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Tiết</a:t>
            </a:r>
            <a:r>
              <a:rPr lang="en-US" sz="7000" b="1" kern="0" cap="al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23. BÀI 9. </a:t>
            </a:r>
          </a:p>
          <a:p>
            <a:pPr algn="ctr">
              <a:lnSpc>
                <a:spcPct val="150000"/>
              </a:lnSpc>
              <a:spcBef>
                <a:spcPts val="1200"/>
              </a:spcBef>
              <a:spcAft>
                <a:spcPts val="0"/>
              </a:spcAft>
            </a:pPr>
            <a:r>
              <a:rPr lang="en-US" sz="7000" b="1" kern="0" cap="al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PHÂN TÍCH ĐA THỨC THÀNH NHÂN TỬ</a:t>
            </a:r>
          </a:p>
          <a:p>
            <a:pPr algn="ctr">
              <a:lnSpc>
                <a:spcPct val="150000"/>
              </a:lnSpc>
              <a:spcBef>
                <a:spcPts val="1200"/>
              </a:spcBef>
              <a:spcAft>
                <a:spcPts val="0"/>
              </a:spcAft>
            </a:pPr>
            <a:r>
              <a:rPr lang="en-US" sz="4800" b="1" kern="0"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4800" b="1" kern="0" cap="all"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tiết</a:t>
            </a:r>
            <a:r>
              <a:rPr lang="en-US" sz="4800" b="1" kern="0" cap="all"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2)</a:t>
            </a:r>
            <a:endParaRPr lang="en-US" sz="4800" b="1" kern="0"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3"/>
          <p:cNvPicPr>
            <a:picLocks noChangeAspect="1"/>
          </p:cNvPicPr>
          <p:nvPr/>
        </p:nvPicPr>
        <p:blipFill>
          <a:blip r:embed="rId4"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4353">
            <a:off x="17063100" y="2931027"/>
            <a:ext cx="1639439" cy="1789034"/>
          </a:xfrm>
          <a:prstGeom prst="rect">
            <a:avLst/>
          </a:prstGeom>
        </p:spPr>
      </p:pic>
      <p:pic>
        <p:nvPicPr>
          <p:cNvPr id="11" name="Picture 4"/>
          <p:cNvPicPr>
            <a:picLocks noChangeAspect="1"/>
          </p:cNvPicPr>
          <p:nvPr/>
        </p:nvPicPr>
        <p:blipFill>
          <a:blip r:embed="rId6">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1581">
            <a:off x="1813780" y="8545965"/>
            <a:ext cx="2504934" cy="822921"/>
          </a:xfrm>
          <a:prstGeom prst="rect">
            <a:avLst/>
          </a:prstGeom>
        </p:spPr>
      </p:pic>
      <p:pic>
        <p:nvPicPr>
          <p:cNvPr id="12" name="Picture 5"/>
          <p:cNvPicPr>
            <a:picLocks noChangeAspect="1"/>
          </p:cNvPicPr>
          <p:nvPr/>
        </p:nvPicPr>
        <p:blipFill>
          <a:blip r:embed="rId8"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00806">
            <a:off x="14206390" y="8133334"/>
            <a:ext cx="1875567" cy="1875567"/>
          </a:xfrm>
          <a:prstGeom prst="rect">
            <a:avLst/>
          </a:prstGeom>
        </p:spPr>
      </p:pic>
      <p:pic>
        <p:nvPicPr>
          <p:cNvPr id="13" name="Picture 8"/>
          <p:cNvPicPr>
            <a:picLocks noChangeAspect="1"/>
          </p:cNvPicPr>
          <p:nvPr/>
        </p:nvPicPr>
        <p:blipFill>
          <a:blip r:embed="rId10"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60088">
            <a:off x="-2499593" y="389899"/>
            <a:ext cx="2411310" cy="1608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7F2"/>
        </a:solidFill>
        <a:effectLst/>
      </p:bgPr>
    </p:bg>
    <p:spTree>
      <p:nvGrpSpPr>
        <p:cNvPr id="1" name=""/>
        <p:cNvGrpSpPr/>
        <p:nvPr/>
      </p:nvGrpSpPr>
      <p:grpSpPr>
        <a:xfrm>
          <a:off x="0" y="0"/>
          <a:ext cx="0" cy="0"/>
          <a:chOff x="0" y="0"/>
          <a:chExt cx="0" cy="0"/>
        </a:xfrm>
      </p:grpSpPr>
      <p:grpSp>
        <p:nvGrpSpPr>
          <p:cNvPr id="2" name="Group 2"/>
          <p:cNvGrpSpPr/>
          <p:nvPr/>
        </p:nvGrpSpPr>
        <p:grpSpPr>
          <a:xfrm>
            <a:off x="-1143000" y="-19665"/>
            <a:ext cx="23116619" cy="15040267"/>
            <a:chOff x="0" y="0"/>
            <a:chExt cx="30822159" cy="2005369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grpSp>
        <p:nvGrpSpPr>
          <p:cNvPr id="36" name="Group 35"/>
          <p:cNvGrpSpPr/>
          <p:nvPr/>
        </p:nvGrpSpPr>
        <p:grpSpPr>
          <a:xfrm>
            <a:off x="468385" y="1540865"/>
            <a:ext cx="10896068" cy="1697635"/>
            <a:chOff x="4724400" y="573118"/>
            <a:chExt cx="10896068" cy="1903382"/>
          </a:xfrm>
        </p:grpSpPr>
        <p:pic>
          <p:nvPicPr>
            <p:cNvPr id="37"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4400" y="573118"/>
              <a:ext cx="10134068" cy="1903382"/>
            </a:xfrm>
            <a:prstGeom prst="rect">
              <a:avLst/>
            </a:prstGeom>
          </p:spPr>
        </p:pic>
        <p:sp>
          <p:nvSpPr>
            <p:cNvPr id="38" name="Google Shape;7771;p33"/>
            <p:cNvSpPr txBox="1">
              <a:spLocks/>
            </p:cNvSpPr>
            <p:nvPr/>
          </p:nvSpPr>
          <p:spPr>
            <a:xfrm>
              <a:off x="5348468" y="1109538"/>
              <a:ext cx="10272000" cy="89529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dirty="0">
                  <a:solidFill>
                    <a:schemeClr val="tx1"/>
                  </a:solidFill>
                  <a:latin typeface="Arial" panose="020B0604020202020204" pitchFamily="34" charset="0"/>
                </a:rPr>
                <a:t>NỘI DUNG BÀI HỌC</a:t>
              </a:r>
              <a:endParaRPr lang="vi-VN" sz="6000" b="1" kern="0" dirty="0">
                <a:solidFill>
                  <a:schemeClr val="tx1"/>
                </a:solidFill>
                <a:latin typeface="Arial" panose="020B0604020202020204" pitchFamily="34" charset="0"/>
              </a:endParaRPr>
            </a:p>
          </p:txBody>
        </p:sp>
      </p:grpSp>
      <p:sp>
        <p:nvSpPr>
          <p:cNvPr id="42" name="Rectangle 41"/>
          <p:cNvSpPr/>
          <p:nvPr/>
        </p:nvSpPr>
        <p:spPr>
          <a:xfrm>
            <a:off x="440311" y="4054626"/>
            <a:ext cx="17467264" cy="901593"/>
          </a:xfrm>
          <a:prstGeom prst="rect">
            <a:avLst/>
          </a:prstGeom>
          <a:solidFill>
            <a:schemeClr val="bg2"/>
          </a:solidFill>
        </p:spPr>
        <p:txBody>
          <a:bodyPr wrap="square">
            <a:spAutoFit/>
          </a:bodyPr>
          <a:lstStyle/>
          <a:p>
            <a:pPr>
              <a:lnSpc>
                <a:spcPct val="150000"/>
              </a:lnSpc>
              <a:tabLst>
                <a:tab pos="360045" algn="l"/>
                <a:tab pos="720090" algn="l"/>
              </a:tabLst>
            </a:pPr>
            <a:r>
              <a:rPr lang="nl-NL" sz="4000"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1. Phân tích đa thức thành nhân tử bằng cách đặt nhân tử chung</a:t>
            </a:r>
            <a:endParaRPr lang="en-US" sz="4000" dirty="0">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3" name="Rectangle 42"/>
          <p:cNvSpPr/>
          <p:nvPr/>
        </p:nvSpPr>
        <p:spPr>
          <a:xfrm>
            <a:off x="432290" y="5691478"/>
            <a:ext cx="17475285" cy="901593"/>
          </a:xfrm>
          <a:prstGeom prst="rect">
            <a:avLst/>
          </a:prstGeom>
          <a:solidFill>
            <a:schemeClr val="bg2"/>
          </a:solidFill>
        </p:spPr>
        <p:txBody>
          <a:bodyPr wrap="square">
            <a:spAutoFit/>
          </a:bodyPr>
          <a:lstStyle/>
          <a:p>
            <a:pPr>
              <a:lnSpc>
                <a:spcPct val="150000"/>
              </a:lnSpc>
            </a:pPr>
            <a:r>
              <a:rPr lang="nl-NL" sz="4000"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rPr>
              <a:t>2. Phân tích đa thức thành nhân tử bằng cách sử dụng hằng đẳng thức</a:t>
            </a:r>
            <a:endParaRPr lang="en-US" sz="40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6" name="Picture 3"/>
          <p:cNvPicPr>
            <a:picLocks noChangeAspect="1"/>
          </p:cNvPicPr>
          <p:nvPr/>
        </p:nvPicPr>
        <p:blipFill>
          <a:blip r:embed="rId6"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4353">
            <a:off x="-539100" y="-558797"/>
            <a:ext cx="1639439" cy="1789034"/>
          </a:xfrm>
          <a:prstGeom prst="rect">
            <a:avLst/>
          </a:prstGeom>
        </p:spPr>
      </p:pic>
      <p:pic>
        <p:nvPicPr>
          <p:cNvPr id="48" name="Picture 8"/>
          <p:cNvPicPr>
            <a:picLocks noChangeAspect="1"/>
          </p:cNvPicPr>
          <p:nvPr/>
        </p:nvPicPr>
        <p:blipFill>
          <a:blip r:embed="rId8"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4430">
            <a:off x="16321808" y="557914"/>
            <a:ext cx="2411310" cy="1608734"/>
          </a:xfrm>
          <a:prstGeom prst="rect">
            <a:avLst/>
          </a:prstGeom>
        </p:spPr>
      </p:pic>
      <p:sp>
        <p:nvSpPr>
          <p:cNvPr id="9" name="Rectangle 8"/>
          <p:cNvSpPr/>
          <p:nvPr/>
        </p:nvSpPr>
        <p:spPr>
          <a:xfrm>
            <a:off x="468385" y="7366107"/>
            <a:ext cx="17439190" cy="901593"/>
          </a:xfrm>
          <a:prstGeom prst="rect">
            <a:avLst/>
          </a:prstGeom>
          <a:solidFill>
            <a:schemeClr val="bg2"/>
          </a:solidFill>
        </p:spPr>
        <p:txBody>
          <a:bodyPr wrap="square">
            <a:spAutoFit/>
          </a:bodyPr>
          <a:lstStyle/>
          <a:p>
            <a:pPr lvl="0">
              <a:lnSpc>
                <a:spcPct val="150000"/>
              </a:lnSpc>
            </a:pPr>
            <a:r>
              <a:rPr lang="nl-NL" sz="4000" b="1">
                <a:solidFill>
                  <a:prstClr val="black"/>
                </a:solidFill>
                <a:latin typeface="Arial" panose="020B0604020202020204" pitchFamily="34" charset="0"/>
                <a:ea typeface="Calibri" panose="020F0502020204030204" pitchFamily="34" charset="0"/>
                <a:cs typeface="Arial" panose="020B0604020202020204" pitchFamily="34" charset="0"/>
              </a:rPr>
              <a:t>3. Phân tích đa thức thành nhân tử bằng cách nhóm các hạng tử</a:t>
            </a:r>
            <a:endParaRPr lang="en-US" sz="4000">
              <a:solidFill>
                <a:prstClr val="black"/>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0"/>
          <a:stretch>
            <a:fillRect/>
          </a:stretch>
        </p:blipFill>
        <p:spPr>
          <a:xfrm>
            <a:off x="16488005" y="8779584"/>
            <a:ext cx="2078916" cy="20789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horizontal)">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8D76"/>
        </a:solidFill>
        <a:effectLst/>
      </p:bgPr>
    </p:bg>
    <p:spTree>
      <p:nvGrpSpPr>
        <p:cNvPr id="1" name=""/>
        <p:cNvGrpSpPr/>
        <p:nvPr/>
      </p:nvGrpSpPr>
      <p:grpSpPr>
        <a:xfrm>
          <a:off x="0" y="0"/>
          <a:ext cx="0" cy="0"/>
          <a:chOff x="0" y="0"/>
          <a:chExt cx="0" cy="0"/>
        </a:xfrm>
      </p:grpSpPr>
      <p:grpSp>
        <p:nvGrpSpPr>
          <p:cNvPr id="29" name="Group 2"/>
          <p:cNvGrpSpPr/>
          <p:nvPr/>
        </p:nvGrpSpPr>
        <p:grpSpPr>
          <a:xfrm>
            <a:off x="-966510" y="-1333500"/>
            <a:ext cx="23116619" cy="15040267"/>
            <a:chOff x="0" y="0"/>
            <a:chExt cx="30822159" cy="20053690"/>
          </a:xfrm>
        </p:grpSpPr>
        <p:pic>
          <p:nvPicPr>
            <p:cNvPr id="30"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9216201" cy="9274164"/>
            </a:xfrm>
            <a:prstGeom prst="rect">
              <a:avLst/>
            </a:prstGeom>
          </p:spPr>
        </p:pic>
        <p:pic>
          <p:nvPicPr>
            <p:cNvPr id="31"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0"/>
              <a:ext cx="9216201" cy="9274164"/>
            </a:xfrm>
            <a:prstGeom prst="rect">
              <a:avLst/>
            </a:prstGeom>
          </p:spPr>
        </p:pic>
        <p:pic>
          <p:nvPicPr>
            <p:cNvPr id="32"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0"/>
              <a:ext cx="9216201" cy="9274164"/>
            </a:xfrm>
            <a:prstGeom prst="rect">
              <a:avLst/>
            </a:prstGeom>
          </p:spPr>
        </p:pic>
        <p:pic>
          <p:nvPicPr>
            <p:cNvPr id="3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779525"/>
              <a:ext cx="9216201" cy="9274164"/>
            </a:xfrm>
            <a:prstGeom prst="rect">
              <a:avLst/>
            </a:prstGeom>
          </p:spPr>
        </p:pic>
        <p:pic>
          <p:nvPicPr>
            <p:cNvPr id="3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26057" y="10779525"/>
              <a:ext cx="9216201" cy="9274164"/>
            </a:xfrm>
            <a:prstGeom prst="rect">
              <a:avLst/>
            </a:prstGeom>
          </p:spPr>
        </p:pic>
        <p:pic>
          <p:nvPicPr>
            <p:cNvPr id="35"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605958" y="10779525"/>
              <a:ext cx="9216201" cy="9274164"/>
            </a:xfrm>
            <a:prstGeom prst="rect">
              <a:avLst/>
            </a:prstGeom>
          </p:spPr>
        </p:pic>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3771900"/>
            <a:ext cx="5790798" cy="83242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4852018"/>
            <a:ext cx="5790798" cy="83242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5934713"/>
            <a:ext cx="5790798" cy="83242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7017408"/>
            <a:ext cx="5790798" cy="83242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8100103"/>
            <a:ext cx="5790798" cy="83242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92600" y="9182798"/>
            <a:ext cx="5790798" cy="832427"/>
          </a:xfrm>
          <a:prstGeom prst="rect">
            <a:avLst/>
          </a:prstGeom>
        </p:spPr>
      </p:pic>
      <p:pic>
        <p:nvPicPr>
          <p:cNvPr id="40" name="Picture 7"/>
          <p:cNvPicPr>
            <a:picLocks noChangeAspect="1"/>
          </p:cNvPicPr>
          <p:nvPr/>
        </p:nvPicPr>
        <p:blipFill>
          <a:blip r:embed="rId6"/>
          <a:srcRect/>
          <a:stretch>
            <a:fillRect/>
          </a:stretch>
        </p:blipFill>
        <p:spPr>
          <a:xfrm>
            <a:off x="14935200" y="5553929"/>
            <a:ext cx="3283900" cy="4542571"/>
          </a:xfrm>
          <a:prstGeom prst="rect">
            <a:avLst/>
          </a:prstGeom>
        </p:spPr>
      </p:pic>
      <p:pic>
        <p:nvPicPr>
          <p:cNvPr id="4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41120" y="1769277"/>
            <a:ext cx="13427480" cy="6879423"/>
          </a:xfrm>
          <a:prstGeom prst="rect">
            <a:avLst/>
          </a:prstGeom>
        </p:spPr>
      </p:pic>
      <p:sp>
        <p:nvSpPr>
          <p:cNvPr id="4" name="Rectangle 3"/>
          <p:cNvSpPr/>
          <p:nvPr/>
        </p:nvSpPr>
        <p:spPr>
          <a:xfrm>
            <a:off x="4403483" y="3299832"/>
            <a:ext cx="10684117" cy="390106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55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3. PHÂN THỨC ĐA THỨC THÀNH NHÂN TỬ BẰNG CÁCH NHÓM CÁC HẠNG TỬ</a:t>
            </a:r>
            <a:endParaRPr kumimoji="0" lang="en-US" sz="5500" b="0"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765669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8D76"/>
        </a:solidFill>
        <a:effectLst/>
      </p:bgPr>
    </p:bg>
    <p:spTree>
      <p:nvGrpSpPr>
        <p:cNvPr id="1" name=""/>
        <p:cNvGrpSpPr/>
        <p:nvPr/>
      </p:nvGrpSpPr>
      <p:grpSpPr>
        <a:xfrm>
          <a:off x="0" y="0"/>
          <a:ext cx="0" cy="0"/>
          <a:chOff x="0" y="0"/>
          <a:chExt cx="0" cy="0"/>
        </a:xfrm>
      </p:grpSpPr>
      <p:sp>
        <p:nvSpPr>
          <p:cNvPr id="67" name="Rounded Rectangle 66"/>
          <p:cNvSpPr/>
          <p:nvPr/>
        </p:nvSpPr>
        <p:spPr>
          <a:xfrm>
            <a:off x="457200" y="222584"/>
            <a:ext cx="17348528" cy="9829800"/>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154400" y="1485900"/>
            <a:ext cx="5790798" cy="832427"/>
          </a:xfrm>
          <a:prstGeom prst="rect">
            <a:avLst/>
          </a:prstGeom>
        </p:spPr>
      </p:pic>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221200" y="9182797"/>
            <a:ext cx="5790798" cy="832427"/>
          </a:xfrm>
          <a:prstGeom prst="rect">
            <a:avLst/>
          </a:prstGeom>
        </p:spPr>
      </p:pic>
      <p:pic>
        <p:nvPicPr>
          <p:cNvPr id="36" name="Picture 10"/>
          <p:cNvPicPr>
            <a:picLocks noChangeAspect="1"/>
          </p:cNvPicPr>
          <p:nvPr/>
        </p:nvPicPr>
        <p:blipFill>
          <a:blip r:embed="rId5" cstate="print">
            <a:alphaModFix amt="70000"/>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65462">
            <a:off x="-363452" y="3266257"/>
            <a:ext cx="1641303" cy="148995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566737" y="508299"/>
                <a:ext cx="12214434" cy="901401"/>
              </a:xfrm>
              <a:prstGeom prst="rect">
                <a:avLst/>
              </a:prstGeom>
            </p:spPr>
            <p:txBody>
              <a:bodyPr wrap="none">
                <a:spAutoFit/>
              </a:bodyPr>
              <a:lstStyle/>
              <a:p>
                <a:pPr marL="571500" indent="-571500" algn="just" fontAlgn="base">
                  <a:lnSpc>
                    <a:spcPct val="150000"/>
                  </a:lnSpc>
                  <a:spcAft>
                    <a:spcPts val="800"/>
                  </a:spcAft>
                  <a:buFont typeface="Arial" panose="020B0604020202020204" pitchFamily="34" charset="0"/>
                  <a:buChar char="•"/>
                </a:pPr>
                <a:r>
                  <a:rPr lang="nl-NL" sz="4000">
                    <a:solidFill>
                      <a:schemeClr val="tx1"/>
                    </a:solidFill>
                    <a:latin typeface="Arial" panose="020B0604020202020204" pitchFamily="34" charset="0"/>
                    <a:ea typeface="Times New Roman" panose="02020603050405020304" pitchFamily="18" charset="0"/>
                    <a:cs typeface="Arial" panose="020B0604020202020204" pitchFamily="34" charset="0"/>
                  </a:rPr>
                  <a:t>Phân tích đa thức </a:t>
                </a:r>
                <a14:m>
                  <m:oMath xmlns:m="http://schemas.openxmlformats.org/officeDocument/2006/math">
                    <m:sSup>
                      <m:sSupPr>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xy</m:t>
                    </m:r>
                    <m:r>
                      <a:rPr lang="nl-NL"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y</m:t>
                    </m:r>
                    <m: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nl-NL" sz="40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nl-NL"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thành nhân tử</a:t>
                </a:r>
                <a:endParaRPr lang="en-US" sz="40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66737" y="508299"/>
                <a:ext cx="12214434" cy="901401"/>
              </a:xfrm>
              <a:prstGeom prst="rect">
                <a:avLst/>
              </a:prstGeom>
              <a:blipFill>
                <a:blip r:embed="rId18"/>
                <a:stretch>
                  <a:fillRect l="-1597" r="-848" b="-28378"/>
                </a:stretch>
              </a:blipFill>
            </p:spPr>
            <p:txBody>
              <a:bodyPr/>
              <a:lstStyle/>
              <a:p>
                <a:r>
                  <a:rPr lang="en-US">
                    <a:noFill/>
                  </a:rPr>
                  <a:t> </a:t>
                </a:r>
              </a:p>
            </p:txBody>
          </p:sp>
        </mc:Fallback>
      </mc:AlternateContent>
      <p:pic>
        <p:nvPicPr>
          <p:cNvPr id="3" name="Picture 2"/>
          <p:cNvPicPr>
            <a:picLocks noChangeAspect="1"/>
          </p:cNvPicPr>
          <p:nvPr/>
        </p:nvPicPr>
        <p:blipFill>
          <a:blip r:embed="rId19">
            <a:extLst>
              <a:ext uri="{BEBA8EAE-BF5A-486C-A8C5-ECC9F3942E4B}">
                <a14:imgProps xmlns:a14="http://schemas.microsoft.com/office/drawing/2010/main">
                  <a14:imgLayer r:embed="rId20">
                    <a14:imgEffect>
                      <a14:sharpenSoften amount="50000"/>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9086" y="1542020"/>
            <a:ext cx="18046079" cy="5731427"/>
          </a:xfrm>
          <a:prstGeom prst="rect">
            <a:avLst/>
          </a:prstGeom>
        </p:spPr>
      </p:pic>
      <p:sp>
        <p:nvSpPr>
          <p:cNvPr id="5" name="Rectangle 4"/>
          <p:cNvSpPr/>
          <p:nvPr/>
        </p:nvSpPr>
        <p:spPr>
          <a:xfrm>
            <a:off x="867976" y="5981700"/>
            <a:ext cx="16658024" cy="3785652"/>
          </a:xfrm>
          <a:prstGeom prst="rect">
            <a:avLst/>
          </a:prstGeom>
        </p:spPr>
        <p:txBody>
          <a:bodyPr wrap="square">
            <a:spAutoFit/>
          </a:bodyPr>
          <a:lstStyle/>
          <a:p>
            <a:pPr algn="just" fontAlgn="base">
              <a:lnSpc>
                <a:spcPct val="150000"/>
              </a:lnSpc>
            </a:pPr>
            <a:r>
              <a:rPr lang="nl-NL" sz="4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Chú ý:</a:t>
            </a:r>
            <a:endParaRPr lang="en-US" sz="4000" b="1" i="1" u="sng" dirty="0">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r>
              <a:rPr lang="nl-NL" sz="4000" dirty="0">
                <a:latin typeface="Arial" panose="020B0604020202020204" pitchFamily="34" charset="0"/>
                <a:ea typeface="Times New Roman" panose="02020603050405020304" pitchFamily="18" charset="0"/>
                <a:cs typeface="Arial" panose="020B0604020202020204" pitchFamily="34" charset="0"/>
              </a:rPr>
              <a:t>Cách làm như trên của hai bạn Nam và Hà được gọi là phân tích đa thức thành nhân tử bằng cách nhóm hạng tử. Đối với một đa thức có thể có nhiều cách nhóm những hạng tử thích hợp.</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1"/>
          <a:stretch>
            <a:fillRect/>
          </a:stretch>
        </p:blipFill>
        <p:spPr>
          <a:xfrm>
            <a:off x="16674795" y="9183630"/>
            <a:ext cx="1130933" cy="847636"/>
          </a:xfrm>
          <a:prstGeom prst="rect">
            <a:avLst/>
          </a:prstGeom>
        </p:spPr>
      </p:pic>
    </p:spTree>
    <p:extLst>
      <p:ext uri="{BB962C8B-B14F-4D97-AF65-F5344CB8AC3E}">
        <p14:creationId xmlns:p14="http://schemas.microsoft.com/office/powerpoint/2010/main" val="175928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8D76"/>
        </a:solidFill>
        <a:effectLst/>
      </p:bgPr>
    </p:bg>
    <p:spTree>
      <p:nvGrpSpPr>
        <p:cNvPr id="1" name=""/>
        <p:cNvGrpSpPr/>
        <p:nvPr/>
      </p:nvGrpSpPr>
      <p:grpSpPr>
        <a:xfrm>
          <a:off x="0" y="0"/>
          <a:ext cx="0" cy="0"/>
          <a:chOff x="0" y="0"/>
          <a:chExt cx="0" cy="0"/>
        </a:xfrm>
      </p:grpSpPr>
      <p:sp>
        <p:nvSpPr>
          <p:cNvPr id="25" name="Rounded Rectangle 24"/>
          <p:cNvSpPr/>
          <p:nvPr/>
        </p:nvSpPr>
        <p:spPr>
          <a:xfrm>
            <a:off x="304800" y="298784"/>
            <a:ext cx="17679671" cy="9645316"/>
          </a:xfrm>
          <a:prstGeom prst="roundRect">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 name="Group 25"/>
          <p:cNvGrpSpPr/>
          <p:nvPr/>
        </p:nvGrpSpPr>
        <p:grpSpPr>
          <a:xfrm>
            <a:off x="976595" y="495300"/>
            <a:ext cx="3480128" cy="1140179"/>
            <a:chOff x="425547" y="679784"/>
            <a:chExt cx="3861128" cy="1279214"/>
          </a:xfrm>
        </p:grpSpPr>
        <p:pic>
          <p:nvPicPr>
            <p:cNvPr id="27"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5547" y="679784"/>
              <a:ext cx="3861128" cy="1279214"/>
            </a:xfrm>
            <a:prstGeom prst="rect">
              <a:avLst/>
            </a:prstGeom>
          </p:spPr>
        </p:pic>
        <p:sp>
          <p:nvSpPr>
            <p:cNvPr id="28" name="Rectangle 27"/>
            <p:cNvSpPr/>
            <p:nvPr/>
          </p:nvSpPr>
          <p:spPr>
            <a:xfrm>
              <a:off x="1871436" y="714198"/>
              <a:ext cx="2036135" cy="101566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Ví dụ 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9" name="Rectangle 28"/>
          <p:cNvSpPr/>
          <p:nvPr/>
        </p:nvSpPr>
        <p:spPr>
          <a:xfrm>
            <a:off x="1891435" y="599862"/>
            <a:ext cx="15623132" cy="911019"/>
          </a:xfrm>
          <a:prstGeom prst="rect">
            <a:avLst/>
          </a:prstGeom>
        </p:spPr>
        <p:txBody>
          <a:bodyPr wrap="square">
            <a:spAutoFit/>
          </a:bodyPr>
          <a:lstStyle/>
          <a:p>
            <a:pPr lvl="0" algn="just">
              <a:lnSpc>
                <a:spcPct val="150000"/>
              </a:lnSpc>
            </a:pPr>
            <a:r>
              <a:rPr lang="en-US" sz="4000" dirty="0">
                <a:solidFill>
                  <a:prstClr val="black"/>
                </a:solidFill>
                <a:ea typeface="Times New Roman" panose="02020603050405020304" pitchFamily="18"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tích</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xy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+ 3z +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xz</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+ 3y</a:t>
            </a:r>
            <a:endParaRPr lang="vi-VN"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4" name="Oval Callout 33"/>
          <p:cNvSpPr/>
          <p:nvPr/>
        </p:nvSpPr>
        <p:spPr>
          <a:xfrm>
            <a:off x="8877381" y="1677344"/>
            <a:ext cx="1651239" cy="9906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2209800" y="1936557"/>
                <a:ext cx="16536890" cy="378565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𝑥𝑦</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+ 3</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𝑥𝑧</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+ 3</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𝑥𝑦</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𝑥𝑧</m:t>
                          </m:r>
                        </m:e>
                      </m:d>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𝑧</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𝑦</m:t>
                          </m:r>
                        </m:e>
                      </m:d>
                    </m:oMath>
                  </m:oMathPara>
                </a14:m>
                <a:endParaRPr lang="en-US" sz="4000" i="1" dirty="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𝑦</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𝑧</m:t>
                          </m:r>
                        </m:e>
                      </m:d>
                      <m:r>
                        <a:rPr lang="en-US" sz="4000" i="1">
                          <a:solidFill>
                            <a:prstClr val="black"/>
                          </a:solidFill>
                          <a:latin typeface="Cambria Math" panose="02040503050406030204" pitchFamily="18" charset="0"/>
                          <a:cs typeface="Arial" panose="020B0604020202020204" pitchFamily="34" charset="0"/>
                        </a:rPr>
                        <m:t>+3</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𝑧</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𝑦</m:t>
                          </m:r>
                        </m:e>
                      </m:d>
                    </m:oMath>
                  </m:oMathPara>
                </a14:m>
                <a:endParaRPr lang="en-US" sz="4000" i="1" dirty="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𝑥</m:t>
                          </m:r>
                          <m:r>
                            <a:rPr lang="en-US" sz="4000" i="1">
                              <a:solidFill>
                                <a:prstClr val="black"/>
                              </a:solidFill>
                              <a:latin typeface="Cambria Math" panose="02040503050406030204" pitchFamily="18" charset="0"/>
                              <a:cs typeface="Arial" panose="020B0604020202020204" pitchFamily="34" charset="0"/>
                            </a:rPr>
                            <m:t>+3</m:t>
                          </m:r>
                        </m:e>
                      </m:d>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𝑦</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𝑧</m:t>
                          </m:r>
                        </m:e>
                      </m:d>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vi-VN" sz="4000" dirty="0">
                  <a:solidFill>
                    <a:prstClr val="black"/>
                  </a:solidFill>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1936557"/>
                <a:ext cx="16536890" cy="3785652"/>
              </a:xfrm>
              <a:prstGeom prst="rect">
                <a:avLst/>
              </a:prstGeom>
              <a:blipFill>
                <a:blip r:embed="rId4"/>
                <a:stretch>
                  <a:fillRect/>
                </a:stretch>
              </a:blipFill>
            </p:spPr>
            <p:txBody>
              <a:bodyPr/>
              <a:lstStyle/>
              <a:p>
                <a:r>
                  <a:rPr lang="en-US">
                    <a:noFill/>
                  </a:rPr>
                  <a:t> </a:t>
                </a:r>
              </a:p>
            </p:txBody>
          </p:sp>
        </mc:Fallback>
      </mc:AlternateContent>
      <p:pic>
        <p:nvPicPr>
          <p:cNvPr id="36" name="Picture 11"/>
          <p:cNvPicPr>
            <a:picLocks noChangeAspect="1"/>
          </p:cNvPicPr>
          <p:nvPr/>
        </p:nvPicPr>
        <p:blipFill>
          <a:blip r:embed="rId5"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50000">
            <a:off x="16562008" y="693360"/>
            <a:ext cx="1721845" cy="1711942"/>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27840" y="5975374"/>
                <a:ext cx="16777050" cy="3785652"/>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𝑥𝑦</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+ 3</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𝑧</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𝑥𝑧</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+ 3</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𝑥𝑦</m:t>
                          </m:r>
                          <m:r>
                            <a:rPr lang="en-US" sz="4000" i="1">
                              <a:solidFill>
                                <a:prstClr val="black"/>
                              </a:solidFill>
                              <a:latin typeface="Cambria Math" panose="02040503050406030204" pitchFamily="18" charset="0"/>
                              <a:cs typeface="Arial" panose="020B0604020202020204" pitchFamily="34" charset="0"/>
                            </a:rPr>
                            <m:t>+3</m:t>
                          </m:r>
                          <m:r>
                            <a:rPr lang="en-US" sz="4000" b="0" i="1" smtClean="0">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𝑧</m:t>
                          </m:r>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𝑥𝑧</m:t>
                          </m:r>
                        </m:e>
                      </m:d>
                    </m:oMath>
                  </m:oMathPara>
                </a14:m>
                <a:endParaRPr lang="en-US" sz="4000" b="0" i="1" dirty="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𝑦</m:t>
                      </m:r>
                      <m:d>
                        <m:dPr>
                          <m:ctrlPr>
                            <a:rPr lang="en-US" sz="4000" i="1">
                              <a:solidFill>
                                <a:prstClr val="black"/>
                              </a:solidFill>
                              <a:latin typeface="Cambria Math" panose="02040503050406030204" pitchFamily="18" charset="0"/>
                              <a:cs typeface="Arial" panose="020B0604020202020204" pitchFamily="34" charset="0"/>
                            </a:rPr>
                          </m:ctrlPr>
                        </m:dPr>
                        <m:e>
                          <m:r>
                            <a:rPr lang="en-US" sz="4000" b="0" i="1" smtClean="0">
                              <a:solidFill>
                                <a:prstClr val="black"/>
                              </a:solidFill>
                              <a:latin typeface="Cambria Math" panose="02040503050406030204" pitchFamily="18" charset="0"/>
                              <a:cs typeface="Arial" panose="020B0604020202020204" pitchFamily="34" charset="0"/>
                            </a:rPr>
                            <m:t>𝑥</m:t>
                          </m:r>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3</m:t>
                          </m:r>
                        </m:e>
                      </m:d>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𝑧</m:t>
                      </m:r>
                      <m:d>
                        <m:dPr>
                          <m:ctrlPr>
                            <a:rPr lang="en-US" sz="4000" i="1">
                              <a:solidFill>
                                <a:prstClr val="black"/>
                              </a:solidFill>
                              <a:latin typeface="Cambria Math" panose="02040503050406030204" pitchFamily="18" charset="0"/>
                              <a:cs typeface="Arial" panose="020B0604020202020204" pitchFamily="34" charset="0"/>
                            </a:rPr>
                          </m:ctrlPr>
                        </m:dPr>
                        <m:e>
                          <m:r>
                            <a:rPr lang="en-US" sz="4000" b="0" i="1" smtClean="0">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m:t>
                          </m:r>
                          <m:r>
                            <a:rPr lang="en-US" sz="4000" b="0" i="1" smtClean="0">
                              <a:solidFill>
                                <a:prstClr val="black"/>
                              </a:solidFill>
                              <a:latin typeface="Cambria Math" panose="02040503050406030204" pitchFamily="18" charset="0"/>
                              <a:cs typeface="Arial" panose="020B0604020202020204" pitchFamily="34" charset="0"/>
                            </a:rPr>
                            <m:t>𝑥</m:t>
                          </m:r>
                        </m:e>
                      </m:d>
                    </m:oMath>
                  </m:oMathPara>
                </a14:m>
                <a:endParaRPr lang="en-US" sz="4000" b="0" i="1" dirty="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𝑥</m:t>
                          </m:r>
                          <m:r>
                            <a:rPr lang="en-US" sz="4000" i="1">
                              <a:solidFill>
                                <a:prstClr val="black"/>
                              </a:solidFill>
                              <a:latin typeface="Cambria Math" panose="02040503050406030204" pitchFamily="18" charset="0"/>
                              <a:cs typeface="Arial" panose="020B0604020202020204" pitchFamily="34" charset="0"/>
                            </a:rPr>
                            <m:t>+3</m:t>
                          </m:r>
                        </m:e>
                      </m:d>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𝑦</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𝑧</m:t>
                          </m:r>
                        </m:e>
                      </m:d>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vi-VN" sz="4000" dirty="0">
                  <a:solidFill>
                    <a:prstClr val="black"/>
                  </a:solidFill>
                  <a:ea typeface="Times New Roman" panose="02020603050405020304" pitchFamily="18"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27840" y="5975374"/>
                <a:ext cx="16777050" cy="3785652"/>
              </a:xfrm>
              <a:prstGeom prst="rect">
                <a:avLst/>
              </a:prstGeom>
              <a:blipFill>
                <a:blip r:embed="rId7"/>
                <a:stretch>
                  <a:fillRect/>
                </a:stretch>
              </a:blipFill>
            </p:spPr>
            <p:txBody>
              <a:bodyPr/>
              <a:lstStyle/>
              <a:p>
                <a:r>
                  <a:rPr lang="en-US">
                    <a:noFill/>
                  </a:rPr>
                  <a:t> </a:t>
                </a:r>
              </a:p>
            </p:txBody>
          </p:sp>
        </mc:Fallback>
      </mc:AlternateContent>
      <p:sp>
        <p:nvSpPr>
          <p:cNvPr id="12" name="Rectangle 11"/>
          <p:cNvSpPr/>
          <p:nvPr/>
        </p:nvSpPr>
        <p:spPr>
          <a:xfrm>
            <a:off x="6705600" y="5931068"/>
            <a:ext cx="1779654" cy="1015663"/>
          </a:xfrm>
          <a:prstGeom prst="rect">
            <a:avLst/>
          </a:prstGeom>
        </p:spPr>
        <p:txBody>
          <a:bodyPr wrap="none">
            <a:spAutoFit/>
          </a:bodyPr>
          <a:lstStyle/>
          <a:p>
            <a:pPr lvl="0" algn="just" fontAlgn="base">
              <a:lnSpc>
                <a:spcPct val="150000"/>
              </a:lnSpc>
            </a:pPr>
            <a:r>
              <a:rPr lang="nl-NL" sz="4000" b="1" i="1" u="sng" dirty="0">
                <a:solidFill>
                  <a:srgbClr val="C00000"/>
                </a:solidFill>
                <a:latin typeface="Arial" panose="020B0604020202020204" pitchFamily="34" charset="0"/>
                <a:ea typeface="Times New Roman" panose="02020603050405020304" pitchFamily="18" charset="0"/>
                <a:cs typeface="Arial" panose="020B0604020202020204" pitchFamily="34" charset="0"/>
              </a:rPr>
              <a:t>Chú ý:</a:t>
            </a:r>
            <a:endParaRPr lang="en-US" sz="4000" b="1" i="1" u="sng" dirty="0">
              <a:solidFill>
                <a:srgbClr val="C00000"/>
              </a:solidFill>
              <a:latin typeface="Arial" panose="020B0604020202020204" pitchFamily="34" charset="0"/>
              <a:ea typeface="Arial" panose="020B0604020202020204" pitchFamily="34" charset="0"/>
              <a:cs typeface="Arial" panose="020B0604020202020204" pitchFamily="34" charset="0"/>
            </a:endParaRPr>
          </a:p>
        </p:txBody>
      </p:sp>
      <p:pic>
        <p:nvPicPr>
          <p:cNvPr id="44" name="Picture 13">
            <a:extLst>
              <a:ext uri="{FF2B5EF4-FFF2-40B4-BE49-F238E27FC236}">
                <a16:creationId xmlns:a16="http://schemas.microsoft.com/office/drawing/2014/main" id="{26C8D2C3-54BE-421E-5E1F-0555C6AC680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058" y="2906402"/>
            <a:ext cx="987942" cy="987942"/>
          </a:xfrm>
          <a:prstGeom prst="rect">
            <a:avLst/>
          </a:prstGeom>
        </p:spPr>
      </p:pic>
      <p:pic>
        <p:nvPicPr>
          <p:cNvPr id="13" name="Picture 12"/>
          <p:cNvPicPr>
            <a:picLocks noChangeAspect="1"/>
          </p:cNvPicPr>
          <p:nvPr/>
        </p:nvPicPr>
        <p:blipFill>
          <a:blip r:embed="rId10"/>
          <a:stretch>
            <a:fillRect/>
          </a:stretch>
        </p:blipFill>
        <p:spPr>
          <a:xfrm>
            <a:off x="16664248" y="6438900"/>
            <a:ext cx="870791" cy="1285099"/>
          </a:xfrm>
          <a:prstGeom prst="rect">
            <a:avLst/>
          </a:prstGeom>
        </p:spPr>
      </p:pic>
    </p:spTree>
    <p:extLst>
      <p:ext uri="{BB962C8B-B14F-4D97-AF65-F5344CB8AC3E}">
        <p14:creationId xmlns:p14="http://schemas.microsoft.com/office/powerpoint/2010/main" val="146203475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fade">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xEl>
                                              <p:pRg st="1" end="1"/>
                                            </p:txEl>
                                          </p:spTgt>
                                        </p:tgtEl>
                                        <p:attrNameLst>
                                          <p:attrName>style.visibility</p:attrName>
                                        </p:attrNameLst>
                                      </p:cBhvr>
                                      <p:to>
                                        <p:strVal val="visible"/>
                                      </p:to>
                                    </p:set>
                                    <p:animEffect transition="in" filter="fade">
                                      <p:cBhvr>
                                        <p:cTn id="26" dur="500"/>
                                        <p:tgtEl>
                                          <p:spTgt spid="3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xEl>
                                              <p:pRg st="2" end="2"/>
                                            </p:txEl>
                                          </p:spTgt>
                                        </p:tgtEl>
                                        <p:attrNameLst>
                                          <p:attrName>style.visibility</p:attrName>
                                        </p:attrNameLst>
                                      </p:cBhvr>
                                      <p:to>
                                        <p:strVal val="visible"/>
                                      </p:to>
                                    </p:set>
                                    <p:animEffect transition="in" filter="fade">
                                      <p:cBhvr>
                                        <p:cTn id="31" dur="500"/>
                                        <p:tgtEl>
                                          <p:spTgt spid="3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5">
                                            <p:txEl>
                                              <p:pRg st="3" end="3"/>
                                            </p:txEl>
                                          </p:spTgt>
                                        </p:tgtEl>
                                        <p:attrNameLst>
                                          <p:attrName>style.visibility</p:attrName>
                                        </p:attrNameLst>
                                      </p:cBhvr>
                                      <p:to>
                                        <p:strVal val="visible"/>
                                      </p:to>
                                    </p:set>
                                    <p:animEffect transition="in" filter="fade">
                                      <p:cBhvr>
                                        <p:cTn id="36" dur="500"/>
                                        <p:tgtEl>
                                          <p:spTgt spid="3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8D7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25800" y="428579"/>
            <a:ext cx="5790798" cy="832427"/>
          </a:xfrm>
          <a:prstGeom prst="rect">
            <a:avLst/>
          </a:prstGeom>
        </p:spPr>
      </p:pic>
      <p:grpSp>
        <p:nvGrpSpPr>
          <p:cNvPr id="24" name="Group 23"/>
          <p:cNvGrpSpPr/>
          <p:nvPr/>
        </p:nvGrpSpPr>
        <p:grpSpPr>
          <a:xfrm>
            <a:off x="6096000" y="1075564"/>
            <a:ext cx="10849394" cy="1203330"/>
            <a:chOff x="3663045" y="869613"/>
            <a:chExt cx="10849394" cy="120333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3045" y="869613"/>
              <a:ext cx="5553212" cy="1203330"/>
            </a:xfrm>
            <a:prstGeom prst="rect">
              <a:avLst/>
            </a:prstGeom>
          </p:spPr>
        </p:pic>
        <p:sp>
          <p:nvSpPr>
            <p:cNvPr id="23" name="Rectangle 22"/>
            <p:cNvSpPr/>
            <p:nvPr/>
          </p:nvSpPr>
          <p:spPr>
            <a:xfrm>
              <a:off x="4958445" y="869613"/>
              <a:ext cx="9553994" cy="10027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nl-NL" sz="4500" b="1"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TẬP </a:t>
              </a:r>
              <a:r>
                <a:rPr lang="nl-NL" sz="4500" b="1" noProof="0">
                  <a:solidFill>
                    <a:prstClr val="black"/>
                  </a:solidFill>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2" name="Rectangle 41"/>
              <p:cNvSpPr/>
              <p:nvPr/>
            </p:nvSpPr>
            <p:spPr>
              <a:xfrm>
                <a:off x="6553200" y="5935801"/>
                <a:ext cx="6524763" cy="3170099"/>
              </a:xfrm>
              <a:prstGeom prst="rect">
                <a:avLst/>
              </a:prstGeom>
            </p:spPr>
            <p:txBody>
              <a:bodyPr wrap="square">
                <a:spAutoFit/>
              </a:bodyPr>
              <a:lstStyle/>
              <a:p>
                <a:pPr>
                  <a:lnSpc>
                    <a:spcPct val="150000"/>
                  </a:lnSpc>
                  <a:spcAft>
                    <a:spcPts val="800"/>
                  </a:spcAft>
                </a:pPr>
                <a14:m>
                  <m:oMath xmlns:m="http://schemas.openxmlformats.org/officeDocument/2006/math">
                    <m:r>
                      <a:rPr lang="en-US" sz="4000" smtClean="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4000">
                    <a:solidFill>
                      <a:schemeClr val="bg1"/>
                    </a:solidFill>
                    <a:effectLst/>
                    <a:latin typeface="Times New Roman" panose="02020603050405020304" pitchFamily="18" charset="0"/>
                    <a:ea typeface="Dotum" panose="020B0600000101010101" pitchFamily="34" charset="-127"/>
                    <a:cs typeface="Times New Roman" panose="02020603050405020304" pitchFamily="18" charset="0"/>
                  </a:rPr>
                  <a:t> </a:t>
                </a:r>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d>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553200" y="5935801"/>
                <a:ext cx="6524763" cy="3170099"/>
              </a:xfrm>
              <a:prstGeom prst="rect">
                <a:avLst/>
              </a:prstGeom>
              <a:blipFill>
                <a:blip r:embed="rId9"/>
                <a:stretch>
                  <a:fillRect/>
                </a:stretch>
              </a:blipFill>
            </p:spPr>
            <p:txBody>
              <a:bodyPr/>
              <a:lstStyle/>
              <a:p>
                <a:r>
                  <a:rPr lang="en-US">
                    <a:noFill/>
                  </a:rPr>
                  <a:t> </a:t>
                </a:r>
              </a:p>
            </p:txBody>
          </p:sp>
        </mc:Fallback>
      </mc:AlternateContent>
      <p:pic>
        <p:nvPicPr>
          <p:cNvPr id="50" name="Picture 5"/>
          <p:cNvPicPr>
            <a:picLocks noChangeAspect="1"/>
          </p:cNvPicPr>
          <p:nvPr/>
        </p:nvPicPr>
        <p:blipFill>
          <a:blip r:embed="rId10" cstate="print">
            <a:alphaModFix amt="70000"/>
            <a:lum bright="70000" contrast="-7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00806">
            <a:off x="-385901" y="-323379"/>
            <a:ext cx="2068478" cy="2068478"/>
          </a:xfrm>
          <a:prstGeom prst="rect">
            <a:avLst/>
          </a:prstGeom>
        </p:spPr>
      </p:pic>
      <p:pic>
        <p:nvPicPr>
          <p:cNvPr id="12" name="Picture 11"/>
          <p:cNvPicPr>
            <a:picLocks noChangeAspect="1"/>
          </p:cNvPicPr>
          <p:nvPr/>
        </p:nvPicPr>
        <p:blipFill>
          <a:blip r:embed="rId12" cstate="print">
            <a:alphaModFix amt="70000"/>
            <a:lum bright="70000" contrast="-70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31961" y="8648029"/>
            <a:ext cx="1960598" cy="1949322"/>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971799" y="2976254"/>
                <a:ext cx="12420600"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Phân tích đa thức </a:t>
                </a:r>
                <a14:m>
                  <m:oMath xmlns:m="http://schemas.openxmlformats.org/officeDocument/2006/math">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m:t>
                    </m:r>
                  </m:oMath>
                </a14:m>
                <a:r>
                  <a:rPr lang="en-US" sz="4000">
                    <a:solidFill>
                      <a:schemeClr val="bg1"/>
                    </a:solidFill>
                    <a:latin typeface="Times New Roman" panose="02020603050405020304" pitchFamily="18" charset="0"/>
                    <a:ea typeface="Dotum" panose="020B0600000101010101" pitchFamily="34" charset="-127"/>
                    <a:cs typeface="Times New Roman" panose="02020603050405020304" pitchFamily="18" charset="0"/>
                  </a:rPr>
                  <a:t> </a:t>
                </a:r>
                <a:r>
                  <a:rPr lang="en-US" sz="4000">
                    <a:solidFill>
                      <a:schemeClr val="bg1"/>
                    </a:solidFill>
                    <a:latin typeface="Arial" panose="020B0604020202020204" pitchFamily="34" charset="0"/>
                    <a:cs typeface="Arial" panose="020B0604020202020204" pitchFamily="34" charset="0"/>
                  </a:rPr>
                  <a:t>thành nhân tử.</a:t>
                </a:r>
              </a:p>
            </p:txBody>
          </p:sp>
        </mc:Choice>
        <mc:Fallback xmlns="">
          <p:sp>
            <p:nvSpPr>
              <p:cNvPr id="3" name="TextBox 2"/>
              <p:cNvSpPr txBox="1">
                <a:spLocks noRot="1" noChangeAspect="1" noMove="1" noResize="1" noEditPoints="1" noAdjustHandles="1" noChangeArrowheads="1" noChangeShapeType="1" noTextEdit="1"/>
              </p:cNvSpPr>
              <p:nvPr/>
            </p:nvSpPr>
            <p:spPr>
              <a:xfrm>
                <a:off x="2971799" y="2976254"/>
                <a:ext cx="12420600" cy="707886"/>
              </a:xfrm>
              <a:prstGeom prst="rect">
                <a:avLst/>
              </a:prstGeom>
              <a:blipFill>
                <a:blip r:embed="rId20"/>
                <a:stretch>
                  <a:fillRect l="-1717" t="-15517" b="-36207"/>
                </a:stretch>
              </a:blipFill>
            </p:spPr>
            <p:txBody>
              <a:bodyPr/>
              <a:lstStyle/>
              <a:p>
                <a:r>
                  <a:rPr lang="en-US">
                    <a:noFill/>
                  </a:rPr>
                  <a:t> </a:t>
                </a:r>
              </a:p>
            </p:txBody>
          </p:sp>
        </mc:Fallback>
      </mc:AlternateContent>
      <p:sp>
        <p:nvSpPr>
          <p:cNvPr id="13" name="Oval Callout 12"/>
          <p:cNvSpPr/>
          <p:nvPr/>
        </p:nvSpPr>
        <p:spPr>
          <a:xfrm>
            <a:off x="8229600" y="4457700"/>
            <a:ext cx="1651239" cy="9906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1"/>
          <a:stretch>
            <a:fillRect/>
          </a:stretch>
        </p:blipFill>
        <p:spPr>
          <a:xfrm flipH="1">
            <a:off x="16158229" y="7277100"/>
            <a:ext cx="1596371" cy="2741858"/>
          </a:xfrm>
          <a:prstGeom prst="rect">
            <a:avLst/>
          </a:prstGeom>
        </p:spPr>
      </p:pic>
    </p:spTree>
    <p:extLst>
      <p:ext uri="{BB962C8B-B14F-4D97-AF65-F5344CB8AC3E}">
        <p14:creationId xmlns:p14="http://schemas.microsoft.com/office/powerpoint/2010/main" val="118709492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8D76"/>
        </a:solidFill>
        <a:effectLst/>
      </p:bgPr>
    </p:bg>
    <p:spTree>
      <p:nvGrpSpPr>
        <p:cNvPr id="1" name=""/>
        <p:cNvGrpSpPr/>
        <p:nvPr/>
      </p:nvGrpSpPr>
      <p:grpSpPr>
        <a:xfrm>
          <a:off x="0" y="0"/>
          <a:ext cx="0" cy="0"/>
          <a:chOff x="0" y="0"/>
          <a:chExt cx="0" cy="0"/>
        </a:xfrm>
      </p:grpSpPr>
      <p:pic>
        <p:nvPicPr>
          <p:cNvPr id="36" name="Picture 10"/>
          <p:cNvPicPr>
            <a:picLocks noChangeAspect="1"/>
          </p:cNvPicPr>
          <p:nvPr/>
        </p:nvPicPr>
        <p:blipFill>
          <a:blip r:embed="rId2" cstate="print">
            <a:alphaModFix amt="70000"/>
            <a:biLevel thresh="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5462">
            <a:off x="16729722" y="-381407"/>
            <a:ext cx="1964781" cy="1783602"/>
          </a:xfrm>
          <a:prstGeom prst="rect">
            <a:avLst/>
          </a:prstGeom>
        </p:spPr>
      </p:pic>
      <p:pic>
        <p:nvPicPr>
          <p:cNvPr id="40" name="Picture 3"/>
          <p:cNvPicPr>
            <a:picLocks noChangeAspect="1"/>
          </p:cNvPicPr>
          <p:nvPr/>
        </p:nvPicPr>
        <p:blipFill>
          <a:blip r:embed="rId4" cstate="print">
            <a:alphaModFix amt="70000"/>
            <a:biLevel thresh="2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4353">
            <a:off x="-291379" y="-234346"/>
            <a:ext cx="1602835" cy="2027250"/>
          </a:xfrm>
          <a:prstGeom prst="rect">
            <a:avLst/>
          </a:prstGeom>
        </p:spPr>
      </p:pic>
      <p:pic>
        <p:nvPicPr>
          <p:cNvPr id="48" name="Picture 2"/>
          <p:cNvPicPr>
            <a:picLocks noChangeAspect="1"/>
          </p:cNvPicPr>
          <p:nvPr/>
        </p:nvPicPr>
        <p:blipFill>
          <a:blip r:embed="rId6" cstate="print">
            <a:alphaModFix amt="70000"/>
            <a:biLevel thresh="50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92600" y="9114212"/>
            <a:ext cx="1524000" cy="151568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348369" y="1574149"/>
                <a:ext cx="17819862" cy="1015663"/>
              </a:xfrm>
              <a:prstGeom prst="rect">
                <a:avLst/>
              </a:prstGeom>
            </p:spPr>
            <p:txBody>
              <a:bodyPr wrap="square">
                <a:spAutoFit/>
              </a:bodyPr>
              <a:lstStyle/>
              <a:p>
                <a:pPr>
                  <a:lnSpc>
                    <a:spcPct val="150000"/>
                  </a:lnSpc>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rPr>
                  <a:t>Tính</a:t>
                </a:r>
                <a:r>
                  <a:rPr kumimoji="0" lang="en-US" sz="4000" b="0" i="0" u="none" strike="noStrike" kern="1200" cap="none" spc="0" normalizeH="0" noProof="0">
                    <a:ln>
                      <a:noFill/>
                    </a:ln>
                    <a:solidFill>
                      <a:prstClr val="white"/>
                    </a:solidFill>
                    <a:effectLst/>
                    <a:uLnTx/>
                    <a:uFillTx/>
                    <a:latin typeface="Arial" panose="020B0604020202020204" pitchFamily="34" charset="0"/>
                    <a:ea typeface="Times New Roman" panose="02020603050405020304" pitchFamily="18" charset="0"/>
                  </a:rPr>
                  <a:t> nhanh giá trị của biểu thức </a:t>
                </a:r>
                <a14:m>
                  <m:oMath xmlns:m="http://schemas.openxmlformats.org/officeDocument/2006/math">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latin typeface="Cambria Math" panose="02040503050406030204" pitchFamily="18" charset="0"/>
                        <a:ea typeface="Arial" panose="020B0604020202020204" pitchFamily="34" charset="0"/>
                        <a:cs typeface="Times New Roman" panose="02020603050405020304" pitchFamily="18" charset="0"/>
                      </a:rPr>
                      <m:t>xy</m:t>
                    </m:r>
                  </m:oMath>
                </a14:m>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tại x = 2022, y = 2020.</a:t>
                </a:r>
              </a:p>
            </p:txBody>
          </p:sp>
        </mc:Choice>
        <mc:Fallback xmlns="">
          <p:sp>
            <p:nvSpPr>
              <p:cNvPr id="4" name="Rectangle 3"/>
              <p:cNvSpPr>
                <a:spLocks noRot="1" noChangeAspect="1" noMove="1" noResize="1" noEditPoints="1" noAdjustHandles="1" noChangeArrowheads="1" noChangeShapeType="1" noTextEdit="1"/>
              </p:cNvSpPr>
              <p:nvPr/>
            </p:nvSpPr>
            <p:spPr>
              <a:xfrm>
                <a:off x="348369" y="1574149"/>
                <a:ext cx="17819862" cy="1015663"/>
              </a:xfrm>
              <a:prstGeom prst="rect">
                <a:avLst/>
              </a:prstGeom>
              <a:blipFill>
                <a:blip r:embed="rId8"/>
                <a:stretch>
                  <a:fillRect l="-1197" b="-13772"/>
                </a:stretch>
              </a:blipFill>
            </p:spPr>
            <p:txBody>
              <a:bodyPr/>
              <a:lstStyle/>
              <a:p>
                <a:r>
                  <a:rPr lang="en-US">
                    <a:noFill/>
                  </a:rPr>
                  <a:t> </a:t>
                </a:r>
              </a:p>
            </p:txBody>
          </p:sp>
        </mc:Fallback>
      </mc:AlternateContent>
      <p:sp>
        <p:nvSpPr>
          <p:cNvPr id="25" name="Oval Callout 24"/>
          <p:cNvSpPr/>
          <p:nvPr/>
        </p:nvSpPr>
        <p:spPr>
          <a:xfrm>
            <a:off x="8408830" y="2637320"/>
            <a:ext cx="1698940" cy="955024"/>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1" name="Group 10"/>
          <p:cNvGrpSpPr/>
          <p:nvPr/>
        </p:nvGrpSpPr>
        <p:grpSpPr>
          <a:xfrm>
            <a:off x="6324600" y="301406"/>
            <a:ext cx="10849394" cy="1203330"/>
            <a:chOff x="3663045" y="869613"/>
            <a:chExt cx="10849394" cy="1203330"/>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63045" y="869613"/>
              <a:ext cx="5553212" cy="1203330"/>
            </a:xfrm>
            <a:prstGeom prst="rect">
              <a:avLst/>
            </a:prstGeom>
          </p:spPr>
        </p:pic>
        <p:sp>
          <p:nvSpPr>
            <p:cNvPr id="13" name="Rectangle 12"/>
            <p:cNvSpPr/>
            <p:nvPr/>
          </p:nvSpPr>
          <p:spPr>
            <a:xfrm>
              <a:off x="4958445" y="869613"/>
              <a:ext cx="9553994" cy="113107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nl-NL" sz="4500" b="1" i="0" u="none" strike="noStrike" kern="1200" cap="none" spc="0" normalizeH="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DỤNG </a:t>
              </a:r>
              <a:r>
                <a:rPr kumimoji="0" lang="nl-NL" sz="45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762000" y="3501101"/>
                <a:ext cx="17297400" cy="624786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40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m:rPr>
                          <m:sty m:val="p"/>
                        </m:rPr>
                        <a:rPr lang="en-US" sz="4000"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oMath>
                  </m:oMathPara>
                </a14:m>
                <a:endParaRPr lang="en-US" sz="4000" dirty="0">
                  <a:solidFill>
                    <a:schemeClr val="bg1"/>
                  </a:solidFill>
                  <a:effectLst/>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spcAft>
                    <a:spcPts val="800"/>
                  </a:spcAft>
                </a:pPr>
                <a:r>
                  <a:rPr lang="en-US" sz="40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e>
                    </m:d>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d>
                  </m:oMath>
                </a14:m>
                <a:endParaRPr lang="en-US" sz="4000" dirty="0">
                  <a:solidFill>
                    <a:schemeClr val="bg1"/>
                  </a:solidFill>
                  <a:effectLst/>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spcAft>
                    <a:spcPts val="800"/>
                  </a:spcAft>
                </a:pPr>
                <a:r>
                  <a:rPr lang="en-US" sz="40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d>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d>
                      <m:d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d>
                  </m:oMath>
                </a14:m>
                <a:endParaRPr lang="en-US" sz="4000" dirty="0">
                  <a:solidFill>
                    <a:schemeClr val="bg1"/>
                  </a:solidFill>
                  <a:effectLst/>
                  <a:latin typeface="Cambria Math" panose="02040503050406030204" pitchFamily="18" charset="0"/>
                  <a:ea typeface="Arial" panose="020B0604020202020204" pitchFamily="34" charset="0"/>
                  <a:cs typeface="Times New Roman" panose="02020603050405020304" pitchFamily="18" charset="0"/>
                </a:endParaRPr>
              </a:p>
              <a:p>
                <a:pPr algn="just">
                  <a:lnSpc>
                    <a:spcPct val="150000"/>
                  </a:lnSpc>
                  <a:spcAft>
                    <a:spcPts val="800"/>
                  </a:spcAft>
                </a:pPr>
                <a:r>
                  <a:rPr lang="en-US" sz="4000" dirty="0">
                    <a:solidFill>
                      <a:schemeClr val="bg1"/>
                    </a:solidFill>
                    <a:effectLst/>
                    <a:ea typeface="Arial" panose="020B0604020202020204" pitchFamily="34" charset="0"/>
                    <a:cs typeface="Times New Roman" panose="02020603050405020304" pitchFamily="18" charset="0"/>
                  </a:rPr>
                  <a:t>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oMath>
                </a14:m>
                <a:endParaRPr lang="en-US" sz="4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4000" dirty="0">
                    <a:solidFill>
                      <a:schemeClr val="bg1"/>
                    </a:solidFill>
                    <a:effectLst/>
                    <a:latin typeface="Arial" panose="020B0604020202020204" pitchFamily="34" charset="0"/>
                    <a:ea typeface="Arial" panose="020B0604020202020204" pitchFamily="34" charset="0"/>
                    <a:cs typeface="Arial" panose="020B0604020202020204" pitchFamily="34" charset="0"/>
                  </a:rPr>
                  <a:t>Thay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=2022;</m:t>
                    </m:r>
                    <m:r>
                      <m:rPr>
                        <m:sty m:val="p"/>
                      </m:rPr>
                      <a:rPr lang="en-US"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4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=2020</m:t>
                    </m:r>
                  </m:oMath>
                </a14:m>
                <a:r>
                  <a:rPr lang="en-US" sz="4000" dirty="0">
                    <a:solidFill>
                      <a:schemeClr val="bg1"/>
                    </a:solidFill>
                    <a:effectLst/>
                    <a:latin typeface="Arial" panose="020B0604020202020204" pitchFamily="34" charset="0"/>
                    <a:ea typeface="Dotum" panose="020B0600000101010101" pitchFamily="34" charset="-127"/>
                    <a:cs typeface="Arial" panose="020B0604020202020204" pitchFamily="34" charset="0"/>
                  </a:rPr>
                  <a:t> </a:t>
                </a:r>
                <a:r>
                  <a:rPr lang="en-US" sz="4000" dirty="0" err="1">
                    <a:solidFill>
                      <a:schemeClr val="bg1"/>
                    </a:solidFill>
                    <a:effectLst/>
                    <a:latin typeface="Arial" panose="020B0604020202020204" pitchFamily="34" charset="0"/>
                    <a:ea typeface="Dotum" panose="020B0600000101010101" pitchFamily="34" charset="-127"/>
                    <a:cs typeface="Arial" panose="020B0604020202020204" pitchFamily="34" charset="0"/>
                  </a:rPr>
                  <a:t>vào</a:t>
                </a:r>
                <a:r>
                  <a:rPr lang="en-US" sz="4000" dirty="0">
                    <a:solidFill>
                      <a:schemeClr val="bg1"/>
                    </a:solidFill>
                    <a:effectLst/>
                    <a:latin typeface="Arial" panose="020B0604020202020204" pitchFamily="34" charset="0"/>
                    <a:ea typeface="Dotum" panose="020B0600000101010101" pitchFamily="34" charset="-127"/>
                    <a:cs typeface="Arial" panose="020B0604020202020204" pitchFamily="34" charset="0"/>
                  </a:rPr>
                  <a:t> A, ta </a:t>
                </a:r>
                <a:r>
                  <a:rPr lang="en-US" sz="4000" dirty="0" err="1">
                    <a:solidFill>
                      <a:schemeClr val="bg1"/>
                    </a:solidFill>
                    <a:effectLst/>
                    <a:latin typeface="Arial" panose="020B0604020202020204" pitchFamily="34" charset="0"/>
                    <a:ea typeface="Dotum" panose="020B0600000101010101" pitchFamily="34" charset="-127"/>
                    <a:cs typeface="Arial" panose="020B0604020202020204" pitchFamily="34" charset="0"/>
                  </a:rPr>
                  <a:t>có</a:t>
                </a:r>
                <a:r>
                  <a:rPr lang="en-US" sz="4000" dirty="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A</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=(2022</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2020)(2022</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2)=2.2020=4040</m:t>
                      </m:r>
                    </m:oMath>
                  </m:oMathPara>
                </a14:m>
                <a:endParaRPr lang="en-US" sz="4000" dirty="0">
                  <a:solidFill>
                    <a:schemeClr val="bg1"/>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0" y="3501101"/>
                <a:ext cx="17297400" cy="6247864"/>
              </a:xfrm>
              <a:prstGeom prst="rect">
                <a:avLst/>
              </a:prstGeom>
              <a:blipFill>
                <a:blip r:embed="rId11"/>
                <a:stretch>
                  <a:fillRect l="-1233"/>
                </a:stretch>
              </a:blipFill>
            </p:spPr>
            <p:txBody>
              <a:bodyPr/>
              <a:lstStyle/>
              <a:p>
                <a:r>
                  <a:rPr lang="en-US">
                    <a:noFill/>
                  </a:rPr>
                  <a:t> </a:t>
                </a:r>
              </a:p>
            </p:txBody>
          </p:sp>
        </mc:Fallback>
      </mc:AlternateContent>
    </p:spTree>
    <p:extLst>
      <p:ext uri="{BB962C8B-B14F-4D97-AF65-F5344CB8AC3E}">
        <p14:creationId xmlns:p14="http://schemas.microsoft.com/office/powerpoint/2010/main" val="305994066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668</Words>
  <Application>Microsoft Office PowerPoint</Application>
  <PresentationFormat>Custom</PresentationFormat>
  <Paragraphs>84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Kavoon</vt:lpstr>
      <vt:lpstr>Calibri</vt:lpstr>
      <vt:lpstr>Arial</vt:lpstr>
      <vt:lpstr>Cambria Math</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Teal and Yellow Simple Order of Operations Presentation</dc:title>
  <cp:lastModifiedBy>Thảo Nguyễn Thu</cp:lastModifiedBy>
  <cp:revision>72</cp:revision>
  <dcterms:created xsi:type="dcterms:W3CDTF">2006-08-16T00:00:00Z</dcterms:created>
  <dcterms:modified xsi:type="dcterms:W3CDTF">2025-11-26T04:40:02Z</dcterms:modified>
  <dc:identifier>DAFWAZhnXwQ</dc:identifier>
</cp:coreProperties>
</file>