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311" r:id="rId4"/>
    <p:sldId id="288" r:id="rId5"/>
    <p:sldId id="289" r:id="rId6"/>
    <p:sldId id="290" r:id="rId7"/>
    <p:sldId id="291" r:id="rId8"/>
    <p:sldId id="268" r:id="rId9"/>
    <p:sldId id="306" r:id="rId10"/>
    <p:sldId id="269" r:id="rId11"/>
    <p:sldId id="272" r:id="rId12"/>
    <p:sldId id="273" r:id="rId13"/>
    <p:sldId id="295" r:id="rId14"/>
    <p:sldId id="276" r:id="rId15"/>
    <p:sldId id="275" r:id="rId16"/>
    <p:sldId id="296" r:id="rId17"/>
    <p:sldId id="297" r:id="rId18"/>
    <p:sldId id="283" r:id="rId19"/>
    <p:sldId id="307" r:id="rId20"/>
    <p:sldId id="308" r:id="rId21"/>
    <p:sldId id="309" r:id="rId22"/>
    <p:sldId id="310" r:id="rId23"/>
    <p:sldId id="287" r:id="rId24"/>
    <p:sldId id="260" r:id="rId25"/>
    <p:sldId id="303" r:id="rId26"/>
    <p:sldId id="304" r:id="rId27"/>
    <p:sldId id="259" r:id="rId28"/>
    <p:sldId id="301" r:id="rId29"/>
    <p:sldId id="265" r:id="rId30"/>
    <p:sldId id="284" r:id="rId31"/>
    <p:sldId id="285" r:id="rId32"/>
    <p:sldId id="282" r:id="rId33"/>
    <p:sldId id="292" r:id="rId34"/>
    <p:sldId id="257" r:id="rId35"/>
    <p:sldId id="280" r:id="rId36"/>
    <p:sldId id="294" r:id="rId37"/>
    <p:sldId id="298" r:id="rId38"/>
    <p:sldId id="300" r:id="rId39"/>
    <p:sldId id="302" r:id="rId40"/>
    <p:sldId id="279" r:id="rId41"/>
  </p:sldIdLst>
  <p:sldSz cx="18288000" cy="10287000"/>
  <p:notesSz cx="6858000" cy="9144000"/>
  <p:embeddedFontLst>
    <p:embeddedFont>
      <p:font typeface="Dotum" panose="020B0604020202020204" charset="-127"/>
      <p:regular r:id="rId43"/>
    </p:embeddedFont>
    <p:embeddedFont>
      <p:font typeface="Open Sans SemiBold" panose="020B0706030804020204" pitchFamily="34" charset="0"/>
      <p:bold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DejaVu Serif Bold" panose="02060803050605020204" pitchFamily="18" charset="0"/>
      <p:bold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7"/>
    <a:srgbClr val="FEF2E8"/>
    <a:srgbClr val="FFFFFF"/>
    <a:srgbClr val="FFFDFB"/>
    <a:srgbClr val="FF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22" autoAdjust="0"/>
  </p:normalViewPr>
  <p:slideViewPr>
    <p:cSldViewPr>
      <p:cViewPr varScale="1">
        <p:scale>
          <a:sx n="55" d="100"/>
          <a:sy n="55" d="100"/>
        </p:scale>
        <p:origin x="20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80957-0FB0-4B85-8418-BA8EE5A3E92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AD41E-1903-429C-9E41-AB14DCDB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1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0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9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24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HOẠT</a:t>
            </a:r>
            <a:r>
              <a:rPr lang="en-US" baseline="0" dirty="0" smtClean="0"/>
              <a:t> ĐỘNG NHÓM 3 BÀN 7 PHÚT. ĐẠI DIỆN 2 NHÓM TREO BÀI.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HOẠT</a:t>
            </a:r>
            <a:r>
              <a:rPr lang="en-US" baseline="0" dirty="0" smtClean="0"/>
              <a:t> ĐỘNG NHÓM 2 5 PHÚT. ĐẠI DIỆN 2 NHÓM LÀM RA GIẤY A1. TREO BẢNG CHỮA. 2 BÀN TRÊN DƯỚI ĐỔI CHÉO CHO 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92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PHT. </a:t>
            </a:r>
            <a:r>
              <a:rPr lang="en-US" baseline="0" dirty="0" err="1" smtClean="0"/>
              <a:t>đại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err="1" smtClean="0"/>
              <a:t>thảo</a:t>
            </a:r>
            <a:r>
              <a:rPr lang="en-US" baseline="0" smtClean="0"/>
              <a:t> luận. </a:t>
            </a:r>
            <a:r>
              <a:rPr lang="en-US" baseline="0" dirty="0" err="1" smtClean="0"/>
              <a:t>Trao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5-7p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22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HOẠT</a:t>
            </a:r>
            <a:r>
              <a:rPr lang="en-US" baseline="0" dirty="0" smtClean="0"/>
              <a:t> ĐỘNG NHÓM 4. 5 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AD41E-1903-429C-9E41-AB14DCDBE8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1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6919764">
            <a:off x="15119233" y="4937515"/>
            <a:ext cx="13704450" cy="13089802"/>
          </a:xfrm>
          <a:custGeom>
            <a:avLst/>
            <a:gdLst/>
            <a:ahLst/>
            <a:cxnLst/>
            <a:rect l="l" t="t" r="r" b="b"/>
            <a:pathLst>
              <a:path w="93734" h="89530" extrusionOk="0">
                <a:moveTo>
                  <a:pt x="45839" y="0"/>
                </a:moveTo>
                <a:cubicBezTo>
                  <a:pt x="44022" y="0"/>
                  <a:pt x="42332" y="171"/>
                  <a:pt x="40821" y="511"/>
                </a:cubicBezTo>
                <a:cubicBezTo>
                  <a:pt x="38927" y="937"/>
                  <a:pt x="30971" y="3463"/>
                  <a:pt x="27657" y="11435"/>
                </a:cubicBezTo>
                <a:cubicBezTo>
                  <a:pt x="26646" y="13818"/>
                  <a:pt x="26757" y="19959"/>
                  <a:pt x="24105" y="24710"/>
                </a:cubicBezTo>
                <a:cubicBezTo>
                  <a:pt x="20332" y="31498"/>
                  <a:pt x="9061" y="34986"/>
                  <a:pt x="4847" y="43810"/>
                </a:cubicBezTo>
                <a:cubicBezTo>
                  <a:pt x="1" y="53976"/>
                  <a:pt x="1563" y="71656"/>
                  <a:pt x="10672" y="77449"/>
                </a:cubicBezTo>
                <a:cubicBezTo>
                  <a:pt x="13529" y="79268"/>
                  <a:pt x="16720" y="80881"/>
                  <a:pt x="20904" y="80881"/>
                </a:cubicBezTo>
                <a:cubicBezTo>
                  <a:pt x="21620" y="80881"/>
                  <a:pt x="22365" y="80834"/>
                  <a:pt x="23142" y="80732"/>
                </a:cubicBezTo>
                <a:cubicBezTo>
                  <a:pt x="24588" y="80543"/>
                  <a:pt x="27369" y="80400"/>
                  <a:pt x="30301" y="80400"/>
                </a:cubicBezTo>
                <a:cubicBezTo>
                  <a:pt x="34217" y="80400"/>
                  <a:pt x="38405" y="80655"/>
                  <a:pt x="40048" y="81395"/>
                </a:cubicBezTo>
                <a:cubicBezTo>
                  <a:pt x="46583" y="84315"/>
                  <a:pt x="51555" y="87220"/>
                  <a:pt x="58138" y="88467"/>
                </a:cubicBezTo>
                <a:cubicBezTo>
                  <a:pt x="61366" y="89084"/>
                  <a:pt x="64241" y="89529"/>
                  <a:pt x="67038" y="89529"/>
                </a:cubicBezTo>
                <a:cubicBezTo>
                  <a:pt x="72472" y="89529"/>
                  <a:pt x="77610" y="87846"/>
                  <a:pt x="84468" y="82468"/>
                </a:cubicBezTo>
                <a:cubicBezTo>
                  <a:pt x="90545" y="77701"/>
                  <a:pt x="93734" y="67709"/>
                  <a:pt x="92708" y="60211"/>
                </a:cubicBezTo>
                <a:cubicBezTo>
                  <a:pt x="92424" y="58143"/>
                  <a:pt x="91319" y="54513"/>
                  <a:pt x="88556" y="44268"/>
                </a:cubicBezTo>
                <a:cubicBezTo>
                  <a:pt x="87404" y="39990"/>
                  <a:pt x="87278" y="36644"/>
                  <a:pt x="86899" y="34307"/>
                </a:cubicBezTo>
                <a:cubicBezTo>
                  <a:pt x="83095" y="10996"/>
                  <a:pt x="60400" y="0"/>
                  <a:pt x="458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/>
          <p:nvPr/>
        </p:nvSpPr>
        <p:spPr>
          <a:xfrm rot="4893471" flipH="1">
            <a:off x="-8547553" y="-9178491"/>
            <a:ext cx="14790254" cy="13509262"/>
          </a:xfrm>
          <a:custGeom>
            <a:avLst/>
            <a:gdLst/>
            <a:ahLst/>
            <a:cxnLst/>
            <a:rect l="l" t="t" r="r" b="b"/>
            <a:pathLst>
              <a:path w="100900" h="92161" extrusionOk="0">
                <a:moveTo>
                  <a:pt x="53862" y="1"/>
                </a:moveTo>
                <a:cubicBezTo>
                  <a:pt x="46872" y="1"/>
                  <a:pt x="33581" y="1553"/>
                  <a:pt x="26472" y="12690"/>
                </a:cubicBezTo>
                <a:cubicBezTo>
                  <a:pt x="25288" y="14536"/>
                  <a:pt x="23852" y="18104"/>
                  <a:pt x="22321" y="26691"/>
                </a:cubicBezTo>
                <a:cubicBezTo>
                  <a:pt x="22068" y="28096"/>
                  <a:pt x="21847" y="31174"/>
                  <a:pt x="20095" y="33321"/>
                </a:cubicBezTo>
                <a:cubicBezTo>
                  <a:pt x="18848" y="34821"/>
                  <a:pt x="17838" y="35247"/>
                  <a:pt x="17001" y="35705"/>
                </a:cubicBezTo>
                <a:cubicBezTo>
                  <a:pt x="13939" y="37409"/>
                  <a:pt x="8856" y="36936"/>
                  <a:pt x="3915" y="42934"/>
                </a:cubicBezTo>
                <a:cubicBezTo>
                  <a:pt x="0" y="47733"/>
                  <a:pt x="142" y="55278"/>
                  <a:pt x="1373" y="61040"/>
                </a:cubicBezTo>
                <a:cubicBezTo>
                  <a:pt x="2636" y="66865"/>
                  <a:pt x="5336" y="78577"/>
                  <a:pt x="15628" y="84749"/>
                </a:cubicBezTo>
                <a:cubicBezTo>
                  <a:pt x="23762" y="89641"/>
                  <a:pt x="35526" y="92161"/>
                  <a:pt x="47522" y="92161"/>
                </a:cubicBezTo>
                <a:cubicBezTo>
                  <a:pt x="66767" y="92161"/>
                  <a:pt x="86609" y="85674"/>
                  <a:pt x="93007" y="72090"/>
                </a:cubicBezTo>
                <a:cubicBezTo>
                  <a:pt x="100900" y="55341"/>
                  <a:pt x="100758" y="35389"/>
                  <a:pt x="91539" y="20693"/>
                </a:cubicBezTo>
                <a:cubicBezTo>
                  <a:pt x="83773" y="8270"/>
                  <a:pt x="71792" y="1561"/>
                  <a:pt x="58122" y="203"/>
                </a:cubicBezTo>
                <a:cubicBezTo>
                  <a:pt x="57500" y="141"/>
                  <a:pt x="55967" y="1"/>
                  <a:pt x="538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078800" y="890050"/>
            <a:ext cx="161304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078800" y="2179900"/>
            <a:ext cx="161304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Open Sans"/>
              <a:buAutoNum type="arabicPeriod"/>
              <a:defRPr/>
            </a:lvl1pPr>
            <a:lvl2pPr marL="1828800" lvl="1" indent="-60960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422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710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-10507403">
            <a:off x="-16413755" y="-12844934"/>
            <a:ext cx="22883714" cy="20901744"/>
          </a:xfrm>
          <a:custGeom>
            <a:avLst/>
            <a:gdLst/>
            <a:ahLst/>
            <a:cxnLst/>
            <a:rect l="l" t="t" r="r" b="b"/>
            <a:pathLst>
              <a:path w="100900" h="92161" extrusionOk="0">
                <a:moveTo>
                  <a:pt x="53862" y="1"/>
                </a:moveTo>
                <a:cubicBezTo>
                  <a:pt x="46872" y="1"/>
                  <a:pt x="33581" y="1553"/>
                  <a:pt x="26472" y="12690"/>
                </a:cubicBezTo>
                <a:cubicBezTo>
                  <a:pt x="25288" y="14536"/>
                  <a:pt x="23852" y="18104"/>
                  <a:pt x="22321" y="26691"/>
                </a:cubicBezTo>
                <a:cubicBezTo>
                  <a:pt x="22068" y="28096"/>
                  <a:pt x="21847" y="31174"/>
                  <a:pt x="20095" y="33321"/>
                </a:cubicBezTo>
                <a:cubicBezTo>
                  <a:pt x="18848" y="34821"/>
                  <a:pt x="17838" y="35247"/>
                  <a:pt x="17001" y="35705"/>
                </a:cubicBezTo>
                <a:cubicBezTo>
                  <a:pt x="13939" y="37409"/>
                  <a:pt x="8856" y="36936"/>
                  <a:pt x="3915" y="42934"/>
                </a:cubicBezTo>
                <a:cubicBezTo>
                  <a:pt x="0" y="47733"/>
                  <a:pt x="142" y="55278"/>
                  <a:pt x="1373" y="61040"/>
                </a:cubicBezTo>
                <a:cubicBezTo>
                  <a:pt x="2636" y="66865"/>
                  <a:pt x="5336" y="78577"/>
                  <a:pt x="15628" y="84749"/>
                </a:cubicBezTo>
                <a:cubicBezTo>
                  <a:pt x="23762" y="89641"/>
                  <a:pt x="35526" y="92161"/>
                  <a:pt x="47522" y="92161"/>
                </a:cubicBezTo>
                <a:cubicBezTo>
                  <a:pt x="66767" y="92161"/>
                  <a:pt x="86609" y="85674"/>
                  <a:pt x="93007" y="72090"/>
                </a:cubicBezTo>
                <a:cubicBezTo>
                  <a:pt x="100900" y="55341"/>
                  <a:pt x="100758" y="35389"/>
                  <a:pt x="91539" y="20693"/>
                </a:cubicBezTo>
                <a:cubicBezTo>
                  <a:pt x="83773" y="8270"/>
                  <a:pt x="71792" y="1561"/>
                  <a:pt x="58122" y="203"/>
                </a:cubicBezTo>
                <a:cubicBezTo>
                  <a:pt x="57500" y="141"/>
                  <a:pt x="55967" y="1"/>
                  <a:pt x="538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3"/>
          <p:cNvSpPr/>
          <p:nvPr/>
        </p:nvSpPr>
        <p:spPr>
          <a:xfrm rot="-4180851">
            <a:off x="10778083" y="-10225570"/>
            <a:ext cx="16398426" cy="15662952"/>
          </a:xfrm>
          <a:custGeom>
            <a:avLst/>
            <a:gdLst/>
            <a:ahLst/>
            <a:cxnLst/>
            <a:rect l="l" t="t" r="r" b="b"/>
            <a:pathLst>
              <a:path w="93734" h="89530" extrusionOk="0">
                <a:moveTo>
                  <a:pt x="45839" y="0"/>
                </a:moveTo>
                <a:cubicBezTo>
                  <a:pt x="44022" y="0"/>
                  <a:pt x="42332" y="171"/>
                  <a:pt x="40821" y="511"/>
                </a:cubicBezTo>
                <a:cubicBezTo>
                  <a:pt x="38927" y="937"/>
                  <a:pt x="30971" y="3463"/>
                  <a:pt x="27657" y="11435"/>
                </a:cubicBezTo>
                <a:cubicBezTo>
                  <a:pt x="26646" y="13818"/>
                  <a:pt x="26757" y="19959"/>
                  <a:pt x="24105" y="24710"/>
                </a:cubicBezTo>
                <a:cubicBezTo>
                  <a:pt x="20332" y="31498"/>
                  <a:pt x="9061" y="34986"/>
                  <a:pt x="4847" y="43810"/>
                </a:cubicBezTo>
                <a:cubicBezTo>
                  <a:pt x="1" y="53976"/>
                  <a:pt x="1563" y="71656"/>
                  <a:pt x="10672" y="77449"/>
                </a:cubicBezTo>
                <a:cubicBezTo>
                  <a:pt x="13529" y="79268"/>
                  <a:pt x="16720" y="80881"/>
                  <a:pt x="20904" y="80881"/>
                </a:cubicBezTo>
                <a:cubicBezTo>
                  <a:pt x="21620" y="80881"/>
                  <a:pt x="22365" y="80834"/>
                  <a:pt x="23142" y="80732"/>
                </a:cubicBezTo>
                <a:cubicBezTo>
                  <a:pt x="24588" y="80543"/>
                  <a:pt x="27369" y="80400"/>
                  <a:pt x="30301" y="80400"/>
                </a:cubicBezTo>
                <a:cubicBezTo>
                  <a:pt x="34217" y="80400"/>
                  <a:pt x="38405" y="80655"/>
                  <a:pt x="40048" y="81395"/>
                </a:cubicBezTo>
                <a:cubicBezTo>
                  <a:pt x="46583" y="84315"/>
                  <a:pt x="51555" y="87220"/>
                  <a:pt x="58138" y="88467"/>
                </a:cubicBezTo>
                <a:cubicBezTo>
                  <a:pt x="61366" y="89084"/>
                  <a:pt x="64241" y="89529"/>
                  <a:pt x="67038" y="89529"/>
                </a:cubicBezTo>
                <a:cubicBezTo>
                  <a:pt x="72472" y="89529"/>
                  <a:pt x="77610" y="87846"/>
                  <a:pt x="84468" y="82468"/>
                </a:cubicBezTo>
                <a:cubicBezTo>
                  <a:pt x="90545" y="77701"/>
                  <a:pt x="93734" y="67709"/>
                  <a:pt x="92708" y="60211"/>
                </a:cubicBezTo>
                <a:cubicBezTo>
                  <a:pt x="92424" y="58143"/>
                  <a:pt x="91319" y="54513"/>
                  <a:pt x="88556" y="44268"/>
                </a:cubicBezTo>
                <a:cubicBezTo>
                  <a:pt x="87404" y="39990"/>
                  <a:pt x="87278" y="36644"/>
                  <a:pt x="86899" y="34307"/>
                </a:cubicBezTo>
                <a:cubicBezTo>
                  <a:pt x="83095" y="10996"/>
                  <a:pt x="60400" y="0"/>
                  <a:pt x="458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56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79000" y="890050"/>
            <a:ext cx="16129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swald"/>
              <a:buNone/>
              <a:defRPr sz="2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swald"/>
              <a:buNone/>
              <a:defRPr sz="35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9000" y="2286650"/>
            <a:ext cx="16129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●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○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■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●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○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■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●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○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Char char="■"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935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svg"/><Relationship Id="rId13" Type="http://schemas.openxmlformats.org/officeDocument/2006/relationships/image" Target="../media/image12.svg"/><Relationship Id="rId3" Type="http://schemas.openxmlformats.org/officeDocument/2006/relationships/image" Target="../media/image1.png"/><Relationship Id="rId21" Type="http://schemas.openxmlformats.org/officeDocument/2006/relationships/image" Target="../media/image7.png"/><Relationship Id="rId12" Type="http://schemas.openxmlformats.org/officeDocument/2006/relationships/image" Target="../media/image3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5" Type="http://schemas.openxmlformats.org/officeDocument/2006/relationships/image" Target="../media/image14.svg"/><Relationship Id="rId19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8.sv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4.sv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8.sv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69.png"/><Relationship Id="rId17" Type="http://schemas.openxmlformats.org/officeDocument/2006/relationships/image" Target="../media/image68.png"/><Relationship Id="rId2" Type="http://schemas.openxmlformats.org/officeDocument/2006/relationships/image" Target="../media/image7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4" Type="http://schemas.openxmlformats.org/officeDocument/2006/relationships/image" Target="../media/image62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8.sv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8.sv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3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svg"/><Relationship Id="rId5" Type="http://schemas.openxmlformats.org/officeDocument/2006/relationships/image" Target="../media/image28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3" Type="http://schemas.openxmlformats.org/officeDocument/2006/relationships/image" Target="../media/image28.sv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540.png"/><Relationship Id="rId3" Type="http://schemas.openxmlformats.org/officeDocument/2006/relationships/image" Target="../media/image7.png"/><Relationship Id="rId17" Type="http://schemas.openxmlformats.org/officeDocument/2006/relationships/image" Target="../media/image5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11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5" Type="http://schemas.openxmlformats.org/officeDocument/2006/relationships/image" Target="../media/image55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76.png"/><Relationship Id="rId7" Type="http://schemas.openxmlformats.org/officeDocument/2006/relationships/image" Target="../media/image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6.sv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46.sv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7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2.png"/><Relationship Id="rId10" Type="http://schemas.openxmlformats.org/officeDocument/2006/relationships/image" Target="../media/image16.png"/><Relationship Id="rId4" Type="http://schemas.openxmlformats.org/officeDocument/2006/relationships/image" Target="../media/image92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7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7" Type="http://schemas.openxmlformats.org/officeDocument/2006/relationships/image" Target="../media/image36.png"/><Relationship Id="rId2" Type="http://schemas.openxmlformats.org/officeDocument/2006/relationships/image" Target="../media/image7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50.png"/><Relationship Id="rId14" Type="http://schemas.openxmlformats.org/officeDocument/2006/relationships/image" Target="../media/image4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2.sv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png"/><Relationship Id="rId7" Type="http://schemas.openxmlformats.org/officeDocument/2006/relationships/image" Target="../media/image83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6.png"/><Relationship Id="rId15" Type="http://schemas.openxmlformats.org/officeDocument/2006/relationships/image" Target="../media/image40.svg"/><Relationship Id="rId4" Type="http://schemas.openxmlformats.org/officeDocument/2006/relationships/image" Target="../media/image600.pn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7" Type="http://schemas.openxmlformats.org/officeDocument/2006/relationships/image" Target="../media/image36.png"/><Relationship Id="rId2" Type="http://schemas.openxmlformats.org/officeDocument/2006/relationships/image" Target="../media/image7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30.png"/><Relationship Id="rId14" Type="http://schemas.openxmlformats.org/officeDocument/2006/relationships/image" Target="../media/image4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6.png"/><Relationship Id="rId2" Type="http://schemas.openxmlformats.org/officeDocument/2006/relationships/image" Target="../media/image48.png"/><Relationship Id="rId16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0.png"/><Relationship Id="rId5" Type="http://schemas.openxmlformats.org/officeDocument/2006/relationships/image" Target="../media/image810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0.png"/><Relationship Id="rId5" Type="http://schemas.openxmlformats.org/officeDocument/2006/relationships/image" Target="../media/image810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1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90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2.svg"/><Relationship Id="rId7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2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92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5.png"/><Relationship Id="rId7" Type="http://schemas.openxmlformats.org/officeDocument/2006/relationships/image" Target="../media/image28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5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-685800" y="-156210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20800" y="900022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201134">
            <a:off x="-1705060" y="8224187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 flipH="1">
            <a:off x="14401800" y="-3390900"/>
            <a:ext cx="6514580" cy="4847117"/>
            <a:chOff x="-1291974" y="-3669701"/>
            <a:chExt cx="8049445" cy="5633989"/>
          </a:xfrm>
        </p:grpSpPr>
        <p:sp>
          <p:nvSpPr>
            <p:cNvPr id="5" name="Freeform 5"/>
            <p:cNvSpPr/>
            <p:nvPr/>
          </p:nvSpPr>
          <p:spPr>
            <a:xfrm rot="4423086">
              <a:off x="166746" y="-4626437"/>
              <a:ext cx="5323671" cy="7857779"/>
            </a:xfrm>
            <a:custGeom>
              <a:avLst/>
              <a:gdLst/>
              <a:ahLst/>
              <a:cxnLst/>
              <a:rect l="l" t="t" r="r" b="b"/>
              <a:pathLst>
                <a:path w="5323671" h="7857779">
                  <a:moveTo>
                    <a:pt x="0" y="0"/>
                  </a:moveTo>
                  <a:lnTo>
                    <a:pt x="5323671" y="0"/>
                  </a:lnTo>
                  <a:lnTo>
                    <a:pt x="5323671" y="7857780"/>
                  </a:lnTo>
                  <a:lnTo>
                    <a:pt x="0" y="7857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4423086">
              <a:off x="-24920" y="-4936755"/>
              <a:ext cx="5323671" cy="7857779"/>
            </a:xfrm>
            <a:custGeom>
              <a:avLst/>
              <a:gdLst/>
              <a:ahLst/>
              <a:cxnLst/>
              <a:rect l="l" t="t" r="r" b="b"/>
              <a:pathLst>
                <a:path w="5323671" h="7857779">
                  <a:moveTo>
                    <a:pt x="0" y="0"/>
                  </a:moveTo>
                  <a:lnTo>
                    <a:pt x="5323671" y="0"/>
                  </a:lnTo>
                  <a:lnTo>
                    <a:pt x="5323671" y="7857779"/>
                  </a:lnTo>
                  <a:lnTo>
                    <a:pt x="0" y="7857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2"/>
          <p:cNvGrpSpPr/>
          <p:nvPr/>
        </p:nvGrpSpPr>
        <p:grpSpPr>
          <a:xfrm>
            <a:off x="-1305772" y="2009426"/>
            <a:ext cx="21113168" cy="5581709"/>
            <a:chOff x="-1340988" y="1114135"/>
            <a:chExt cx="21113168" cy="5581709"/>
          </a:xfrm>
        </p:grpSpPr>
        <p:sp>
          <p:nvSpPr>
            <p:cNvPr id="3" name="Freeform 3"/>
            <p:cNvSpPr/>
            <p:nvPr/>
          </p:nvSpPr>
          <p:spPr>
            <a:xfrm>
              <a:off x="223410" y="1114135"/>
              <a:ext cx="17984372" cy="5581709"/>
            </a:xfrm>
            <a:custGeom>
              <a:avLst/>
              <a:gdLst/>
              <a:ahLst/>
              <a:cxnLst/>
              <a:rect l="l" t="t" r="r" b="b"/>
              <a:pathLst>
                <a:path w="8431059" h="950410">
                  <a:moveTo>
                    <a:pt x="0" y="0"/>
                  </a:moveTo>
                  <a:lnTo>
                    <a:pt x="8431060" y="0"/>
                  </a:lnTo>
                  <a:lnTo>
                    <a:pt x="8431060" y="950410"/>
                  </a:lnTo>
                  <a:lnTo>
                    <a:pt x="0" y="95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Rectangle 11"/>
            <p:cNvSpPr/>
            <p:nvPr/>
          </p:nvSpPr>
          <p:spPr>
            <a:xfrm>
              <a:off x="-1340988" y="2307333"/>
              <a:ext cx="21113168" cy="2907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4596F"/>
                </a:buClr>
                <a:buSzPts val="5200"/>
                <a:defRPr/>
              </a:pPr>
              <a:r>
                <a:rPr lang="en-US" sz="6500" b="1" i="1" kern="0" dirty="0">
                  <a:ln w="0"/>
                  <a:solidFill>
                    <a:schemeClr val="tx2"/>
                  </a:solidFill>
                  <a:effectLst>
                    <a:outerShdw blurRad="38100" dist="19050" dir="2700000" algn="tl" rotWithShape="0">
                      <a:srgbClr val="04596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Kavoon"/>
                </a:rPr>
                <a:t>CHÀO </a:t>
              </a:r>
              <a:r>
                <a:rPr lang="en-US" sz="6500" b="1" i="1" kern="0" dirty="0" smtClean="0">
                  <a:ln w="0"/>
                  <a:solidFill>
                    <a:schemeClr val="tx2"/>
                  </a:solidFill>
                  <a:effectLst>
                    <a:outerShdw blurRad="38100" dist="19050" dir="2700000" algn="tl" rotWithShape="0">
                      <a:srgbClr val="04596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Kavoon"/>
                </a:rPr>
                <a:t>MỪNG QUÝ THẦY CÔ</a:t>
              </a:r>
              <a:endParaRPr lang="en-US" sz="6500" b="1" i="1" kern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endParaRPr>
            </a:p>
            <a:p>
              <a:pPr lvl="0" algn="ctr">
                <a:lnSpc>
                  <a:spcPct val="150000"/>
                </a:lnSpc>
                <a:buClr>
                  <a:srgbClr val="04596F"/>
                </a:buClr>
                <a:buSzPts val="5200"/>
                <a:defRPr/>
              </a:pPr>
              <a:r>
                <a:rPr lang="en-US" sz="6500" b="1" i="1" kern="0" dirty="0" smtClean="0">
                  <a:ln w="0"/>
                  <a:solidFill>
                    <a:schemeClr val="tx2"/>
                  </a:solidFill>
                  <a:effectLst>
                    <a:outerShdw blurRad="38100" dist="19050" dir="2700000" algn="tl" rotWithShape="0">
                      <a:srgbClr val="04596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Kavoon"/>
                </a:rPr>
                <a:t>ĐẾN DỰ GIỜ</a:t>
              </a:r>
              <a:r>
                <a:rPr lang="en-US" sz="6500" b="1" i="1" kern="0" dirty="0">
                  <a:ln w="0"/>
                  <a:solidFill>
                    <a:schemeClr val="tx2"/>
                  </a:solidFill>
                  <a:effectLst>
                    <a:outerShdw blurRad="38100" dist="19050" dir="2700000" algn="tl" rotWithShape="0">
                      <a:srgbClr val="04596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Kavoon"/>
                </a:rPr>
                <a:t> </a:t>
              </a:r>
              <a:r>
                <a:rPr lang="en-US" sz="6500" b="1" i="1" kern="0" dirty="0" smtClean="0">
                  <a:ln w="0"/>
                  <a:solidFill>
                    <a:schemeClr val="tx2"/>
                  </a:solidFill>
                  <a:effectLst>
                    <a:outerShdw blurRad="38100" dist="19050" dir="2700000" algn="tl" rotWithShape="0">
                      <a:srgbClr val="04596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Kavoon"/>
                </a:rPr>
                <a:t>VỚI TIẾT HỌC NGÀY HÔM NAY!</a:t>
              </a:r>
              <a:endParaRPr lang="vi-VN" sz="6500" b="1" i="1" kern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endParaRPr>
            </a:p>
          </p:txBody>
        </p:sp>
      </p:grpSp>
      <p:sp>
        <p:nvSpPr>
          <p:cNvPr id="14" name="Freeform 7"/>
          <p:cNvSpPr/>
          <p:nvPr/>
        </p:nvSpPr>
        <p:spPr>
          <a:xfrm rot="-8897882">
            <a:off x="14955446" y="8579203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5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970" y="393821"/>
            <a:ext cx="2592030" cy="895428"/>
          </a:xfrm>
          <a:custGeom>
            <a:avLst/>
            <a:gdLst/>
            <a:ahLst/>
            <a:cxnLst/>
            <a:rect l="l" t="t" r="r" b="b"/>
            <a:pathLst>
              <a:path w="2592030" h="895428">
                <a:moveTo>
                  <a:pt x="0" y="0"/>
                </a:moveTo>
                <a:lnTo>
                  <a:pt x="2592030" y="0"/>
                </a:lnTo>
                <a:lnTo>
                  <a:pt x="2592030" y="895428"/>
                </a:lnTo>
                <a:lnTo>
                  <a:pt x="0" y="895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27252" y="13327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922571">
            <a:off x="-1528753" y="7702854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33315" y="8755951"/>
            <a:ext cx="3462828" cy="18594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03451" y="2095500"/>
            <a:ext cx="14655749" cy="10144833"/>
            <a:chOff x="2308980" y="2327727"/>
            <a:chExt cx="14655749" cy="10144833"/>
          </a:xfrm>
        </p:grpSpPr>
        <p:grpSp>
          <p:nvGrpSpPr>
            <p:cNvPr id="27" name="Group 26"/>
            <p:cNvGrpSpPr/>
            <p:nvPr/>
          </p:nvGrpSpPr>
          <p:grpSpPr>
            <a:xfrm>
              <a:off x="2308980" y="2663413"/>
              <a:ext cx="14655749" cy="9809147"/>
              <a:chOff x="2308980" y="2663413"/>
              <a:chExt cx="13670039" cy="350729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2877032"/>
                <a:ext cx="13235332" cy="3293677"/>
                <a:chOff x="0" y="-38100"/>
                <a:chExt cx="2602724" cy="647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28956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663413"/>
                <a:ext cx="13235332" cy="1771044"/>
                <a:chOff x="0" y="0"/>
                <a:chExt cx="2602724" cy="348275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Freeform 12"/>
            <p:cNvSpPr/>
            <p:nvPr/>
          </p:nvSpPr>
          <p:spPr>
            <a:xfrm flipH="1">
              <a:off x="3328942" y="2327727"/>
              <a:ext cx="1071204" cy="814730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4273467" y="6711172"/>
              <a:ext cx="985710" cy="646984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Rectangle 28"/>
            <p:cNvSpPr/>
            <p:nvPr/>
          </p:nvSpPr>
          <p:spPr>
            <a:xfrm>
              <a:off x="3440059" y="4445093"/>
              <a:ext cx="11818813" cy="15927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nl-NL" sz="6500" b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CỘNG VÀ TRỪ HAI ĐA THỨC</a:t>
              </a:r>
              <a:endParaRPr lang="en-US" sz="6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306800" y="304123"/>
            <a:ext cx="1671687" cy="1628744"/>
            <a:chOff x="16640814" y="304123"/>
            <a:chExt cx="1451143" cy="1422565"/>
          </a:xfrm>
        </p:grpSpPr>
        <p:sp>
          <p:nvSpPr>
            <p:cNvPr id="33" name="Cross 32"/>
            <p:cNvSpPr/>
            <p:nvPr/>
          </p:nvSpPr>
          <p:spPr>
            <a:xfrm>
              <a:off x="17177557" y="304123"/>
              <a:ext cx="914400" cy="914400"/>
            </a:xfrm>
            <a:prstGeom prst="plus">
              <a:avLst>
                <a:gd name="adj" fmla="val 37500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640814" y="1421888"/>
              <a:ext cx="1073485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280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6004560" y="10629900"/>
            <a:ext cx="6492240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544380" y="495300"/>
                <a:ext cx="13792200" cy="1426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r"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nl-NL" sz="4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nl-NL" sz="4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380" y="495300"/>
                <a:ext cx="13792200" cy="1426031"/>
              </a:xfrm>
              <a:prstGeom prst="rect">
                <a:avLst/>
              </a:prstGeom>
              <a:blipFill>
                <a:blip r:embed="rId3"/>
                <a:stretch>
                  <a:fillRect l="-1547" t="-7692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544380" y="2359451"/>
            <a:ext cx="10114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 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Hoạt</a:t>
            </a:r>
            <a:r>
              <a:rPr kumimoji="0" lang="nl-NL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nhóm: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8290" y="2359451"/>
            <a:ext cx="937653" cy="87904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8980" y="3924300"/>
            <a:ext cx="17734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Thực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cộng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,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trừ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hai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thức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A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B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cách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tiến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hành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bước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:</a:t>
            </a:r>
            <a:endParaRPr lang="en-US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10868" y="4919192"/>
                <a:ext cx="1043813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Lập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tổng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𝐴</m:t>
                    </m:r>
                    <m:r>
                      <a:rPr lang="en-US" alt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 + </m:t>
                    </m:r>
                    <m:r>
                      <a:rPr lang="en-US" alt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𝐵</m:t>
                    </m:r>
                  </m:oMath>
                </a14:m>
                <a:r>
                  <a:rPr lang="en-US" altLang="en-US" sz="4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4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altLang="en-US" sz="4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altLang="en-US" sz="4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𝐴</m:t>
                    </m:r>
                    <m:r>
                      <a:rPr lang="en-US" alt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 − </m:t>
                    </m:r>
                    <m:r>
                      <a:rPr lang="en-US" alt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𝐵</m:t>
                    </m:r>
                    <m:r>
                      <a:rPr lang="en-US" alt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</a:rPr>
                      <m:t>.</m:t>
                    </m:r>
                  </m:oMath>
                </a14:m>
                <a:r>
                  <a:rPr lang="en-US" altLang="en-US" sz="4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68" y="4919192"/>
                <a:ext cx="10438132" cy="707886"/>
              </a:xfrm>
              <a:prstGeom prst="rect">
                <a:avLst/>
              </a:prstGeom>
              <a:blipFill>
                <a:blip r:embed="rId5"/>
                <a:stretch>
                  <a:fillRect l="-186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610868" y="5974456"/>
            <a:ext cx="12417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Bỏ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dấu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ngoặc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thu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gọn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đa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thức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được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4096" y="-205136"/>
            <a:ext cx="2158913" cy="21063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6360" y="-227750"/>
            <a:ext cx="1914160" cy="1027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7094064"/>
            <a:ext cx="10403780" cy="193899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AutoShape 3"/>
          <p:cNvSpPr>
            <a:spLocks noChangeAspect="1" noChangeArrowheads="1" noTextEdit="1"/>
          </p:cNvSpPr>
          <p:nvPr/>
        </p:nvSpPr>
        <p:spPr bwMode="auto">
          <a:xfrm>
            <a:off x="15051996" y="5023813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Freeform 108"/>
          <p:cNvSpPr>
            <a:spLocks/>
          </p:cNvSpPr>
          <p:nvPr/>
        </p:nvSpPr>
        <p:spPr bwMode="auto">
          <a:xfrm>
            <a:off x="15293297" y="5369095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Freeform 109"/>
          <p:cNvSpPr>
            <a:spLocks/>
          </p:cNvSpPr>
          <p:nvPr/>
        </p:nvSpPr>
        <p:spPr bwMode="auto">
          <a:xfrm>
            <a:off x="15053584" y="5025401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Freeform 110"/>
          <p:cNvSpPr>
            <a:spLocks/>
          </p:cNvSpPr>
          <p:nvPr/>
        </p:nvSpPr>
        <p:spPr bwMode="auto">
          <a:xfrm>
            <a:off x="15053584" y="9692651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Freeform 111"/>
          <p:cNvSpPr>
            <a:spLocks/>
          </p:cNvSpPr>
          <p:nvPr/>
        </p:nvSpPr>
        <p:spPr bwMode="auto">
          <a:xfrm>
            <a:off x="15053584" y="9808538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top sand"/>
          <p:cNvSpPr>
            <a:spLocks/>
          </p:cNvSpPr>
          <p:nvPr/>
        </p:nvSpPr>
        <p:spPr bwMode="auto">
          <a:xfrm>
            <a:off x="15366321" y="5958851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bottom sand"/>
          <p:cNvSpPr>
            <a:spLocks/>
          </p:cNvSpPr>
          <p:nvPr/>
        </p:nvSpPr>
        <p:spPr bwMode="auto">
          <a:xfrm>
            <a:off x="15353621" y="8633788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straight connector"/>
          <p:cNvSpPr>
            <a:spLocks noChangeArrowheads="1"/>
          </p:cNvSpPr>
          <p:nvPr/>
        </p:nvSpPr>
        <p:spPr bwMode="auto">
          <a:xfrm>
            <a:off x="16520434" y="7431257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AutoShape 3"/>
          <p:cNvSpPr>
            <a:spLocks noChangeAspect="1" noChangeArrowheads="1" noTextEdit="1"/>
          </p:cNvSpPr>
          <p:nvPr/>
        </p:nvSpPr>
        <p:spPr bwMode="auto">
          <a:xfrm>
            <a:off x="15048820" y="5022225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290121" y="5367507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050408" y="5023813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050408" y="9691063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050408" y="9806950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top sand"/>
          <p:cNvSpPr>
            <a:spLocks/>
          </p:cNvSpPr>
          <p:nvPr/>
        </p:nvSpPr>
        <p:spPr bwMode="auto">
          <a:xfrm>
            <a:off x="15363145" y="5957263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bottom sand"/>
          <p:cNvSpPr>
            <a:spLocks/>
          </p:cNvSpPr>
          <p:nvPr/>
        </p:nvSpPr>
        <p:spPr bwMode="auto">
          <a:xfrm>
            <a:off x="15350445" y="8632200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straight connector"/>
          <p:cNvSpPr>
            <a:spLocks noChangeArrowheads="1"/>
          </p:cNvSpPr>
          <p:nvPr/>
        </p:nvSpPr>
        <p:spPr bwMode="auto">
          <a:xfrm>
            <a:off x="16517258" y="7429669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9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3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00"/>
                            </p:stCondLst>
                            <p:childTnLst>
                              <p:par>
                                <p:cTn id="68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" grpId="0" animBg="1"/>
      <p:bldP spid="108" grpId="0"/>
      <p:bldP spid="109" grpId="0" animBg="1"/>
      <p:bldP spid="110" grpId="0" animBg="1"/>
      <p:bldP spid="111" grpId="0" animBg="1"/>
      <p:bldP spid="112" grpId="0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5" grpId="2" animBg="1"/>
      <p:bldP spid="22" grpId="0"/>
      <p:bldP spid="25" grpId="0" animBg="1"/>
      <p:bldP spid="26" grpId="0" animBg="1"/>
      <p:bldP spid="27" grpId="0" animBg="1"/>
      <p:bldP spid="28" grpId="0" animBg="1"/>
      <p:bldP spid="29" grpId="1" animBg="1"/>
      <p:bldP spid="30" grpId="1" animBg="1"/>
      <p:bldP spid="3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8763000" y="3056619"/>
            <a:ext cx="0" cy="52110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"/>
          <p:cNvGrpSpPr/>
          <p:nvPr/>
        </p:nvGrpSpPr>
        <p:grpSpPr>
          <a:xfrm>
            <a:off x="208291" y="3221599"/>
            <a:ext cx="8382001" cy="4806615"/>
            <a:chOff x="0" y="0"/>
            <a:chExt cx="4274726" cy="1711515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4274726" cy="1711515"/>
            </a:xfrm>
            <a:custGeom>
              <a:avLst/>
              <a:gdLst/>
              <a:ahLst/>
              <a:cxnLst/>
              <a:rect l="l" t="t" r="r" b="b"/>
              <a:pathLst>
                <a:path w="4274726" h="171151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87188"/>
                  </a:lnTo>
                  <a:cubicBezTo>
                    <a:pt x="4274726" y="1700624"/>
                    <a:pt x="4263834" y="1711515"/>
                    <a:pt x="4250399" y="1711515"/>
                  </a:cubicBezTo>
                  <a:lnTo>
                    <a:pt x="24327" y="1711515"/>
                  </a:lnTo>
                  <a:cubicBezTo>
                    <a:pt x="10891" y="1711515"/>
                    <a:pt x="0" y="1700624"/>
                    <a:pt x="0" y="168718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1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"/>
          <p:cNvGrpSpPr/>
          <p:nvPr/>
        </p:nvGrpSpPr>
        <p:grpSpPr>
          <a:xfrm>
            <a:off x="8926004" y="3221598"/>
            <a:ext cx="9209596" cy="4806616"/>
            <a:chOff x="0" y="0"/>
            <a:chExt cx="4274726" cy="1711515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4274726" cy="1711515"/>
            </a:xfrm>
            <a:custGeom>
              <a:avLst/>
              <a:gdLst/>
              <a:ahLst/>
              <a:cxnLst/>
              <a:rect l="l" t="t" r="r" b="b"/>
              <a:pathLst>
                <a:path w="4274726" h="171151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87188"/>
                  </a:lnTo>
                  <a:cubicBezTo>
                    <a:pt x="4274726" y="1700624"/>
                    <a:pt x="4263834" y="1711515"/>
                    <a:pt x="4250399" y="1711515"/>
                  </a:cubicBezTo>
                  <a:lnTo>
                    <a:pt x="24327" y="1711515"/>
                  </a:lnTo>
                  <a:cubicBezTo>
                    <a:pt x="10891" y="1711515"/>
                    <a:pt x="0" y="1700624"/>
                    <a:pt x="0" y="168718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22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096" y="9334500"/>
            <a:ext cx="1918739" cy="6636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2635"/>
            <a:ext cx="1503318" cy="10208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83237">
            <a:off x="15790039" y="-618107"/>
            <a:ext cx="3020999" cy="2803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8162328" y="4167451"/>
                <a:ext cx="9905999" cy="2831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2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dirty="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)+(5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)+(</m:t>
                        </m:r>
                        <m:r>
                          <a:rPr lang="nl-NL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3200" dirty="0" smtClean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nl-NL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328" y="4167451"/>
                <a:ext cx="9905999" cy="28315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752191" y="2393230"/>
                <a:ext cx="1557221" cy="810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nl-NL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2191" y="2393230"/>
                <a:ext cx="1557221" cy="8104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-958190" y="4274451"/>
                <a:ext cx="10287000" cy="28315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3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nl-NL" sz="3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m:rPr>
                              <m:sty m:val="p"/>
                            </m:rP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nl-NL" sz="3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nl-NL" sz="3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3+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nl-NL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nl-NL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nl-NL" sz="32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)+(5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)+(</m:t>
                        </m:r>
                        <m:r>
                          <a:rPr lang="nl-NL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nl-NL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  <a:spcAft>
                    <a:spcPts val="800"/>
                  </a:spcAft>
                </a:pPr>
                <a:r>
                  <a:rPr lang="nl-NL" sz="3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nl-NL" sz="3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nl-NL" sz="3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4+</m:t>
                    </m:r>
                    <m:r>
                      <m:rPr>
                        <m:sty m:val="p"/>
                      </m:rPr>
                      <a:rPr lang="nl-NL" sz="3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r>
                  <a:rPr lang="nl-NL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8190" y="4274451"/>
                <a:ext cx="10287000" cy="28315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755978" y="2348733"/>
                <a:ext cx="154439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nl-NL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nl-NL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78" y="2348733"/>
                <a:ext cx="1544397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3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149" y="1611523"/>
            <a:ext cx="16649700" cy="6982546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13372" y="102870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357450" y="5055297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790107" y="5176963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>
          <a:xfrm rot="-5400000">
            <a:off x="2261802" y="6944856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38800" y="800100"/>
            <a:ext cx="6850802" cy="141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2880"/>
              </a:lnSpc>
            </a:pPr>
            <a:r>
              <a:rPr lang="en-US" sz="6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996" y="398326"/>
            <a:ext cx="2627604" cy="20606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14676" y="3821107"/>
            <a:ext cx="15687676" cy="2579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75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vi-VN" sz="45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 (hay trừ) hai đa thức tức là </a:t>
            </a:r>
            <a:r>
              <a:rPr lang="vi-VN" sz="45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vi-VN" sz="45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 đa thức nhận được </a:t>
            </a:r>
            <a:endParaRPr lang="en-US" sz="4500" b="1" i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75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vi-VN" sz="45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vi-VN" sz="45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nối hai đa thức đã cho bởi dấu “+” (hay dấu </a:t>
            </a:r>
            <a:r>
              <a:rPr lang="vi-VN" sz="45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“-</a:t>
            </a:r>
            <a:r>
              <a:rPr lang="en-US" sz="45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5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" y="1026235"/>
            <a:ext cx="16687800" cy="8368825"/>
          </a:xfrm>
          <a:custGeom>
            <a:avLst/>
            <a:gdLst/>
            <a:ahLst/>
            <a:cxnLst/>
            <a:rect l="l" t="t" r="r" b="b"/>
            <a:pathLst>
              <a:path w="7315200" h="3300153">
                <a:moveTo>
                  <a:pt x="0" y="0"/>
                </a:moveTo>
                <a:lnTo>
                  <a:pt x="7315200" y="0"/>
                </a:lnTo>
                <a:lnTo>
                  <a:pt x="7315200" y="3300153"/>
                </a:lnTo>
                <a:lnTo>
                  <a:pt x="0" y="3300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527506" y="1714270"/>
                <a:ext cx="15388894" cy="6601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ts val="1800"/>
                  </a:spcBef>
                </a:pPr>
                <a:r>
                  <a:rPr lang="en-US" sz="4200" b="1" i="1" u="sng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Chú</a:t>
                </a:r>
                <a:r>
                  <a:rPr lang="en-US" sz="4200" b="1" i="1" u="sng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ý:</a:t>
                </a:r>
                <a:endParaRPr lang="en-US" sz="4200" b="1" i="1" u="sng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 fontAlgn="base">
                  <a:lnSpc>
                    <a:spcPct val="150000"/>
                  </a:lnSpc>
                  <a:spcBef>
                    <a:spcPts val="1800"/>
                  </a:spcBef>
                  <a:buFontTx/>
                  <a:buChar char="-"/>
                </a:pP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 fontAlgn="base">
                  <a:lnSpc>
                    <a:spcPct val="150000"/>
                  </a:lnSpc>
                  <a:spcBef>
                    <a:spcPts val="1800"/>
                  </a:spcBef>
                  <a:buFontTx/>
                  <a:buChar char="-"/>
                </a:pPr>
                <a:r>
                  <a:rPr lang="en-US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A, B, 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tùy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ý,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base">
                  <a:lnSpc>
                    <a:spcPct val="150000"/>
                  </a:lnSpc>
                  <a:spcBef>
                    <a:spcPts val="18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  <a:spcBef>
                    <a:spcPts val="1800"/>
                  </a:spcBef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40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506" y="1714270"/>
                <a:ext cx="15388894" cy="6601807"/>
              </a:xfrm>
              <a:prstGeom prst="rect">
                <a:avLst/>
              </a:prstGeom>
              <a:blipFill>
                <a:blip r:embed="rId4"/>
                <a:stretch>
                  <a:fillRect l="-1545" r="-1387" b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8118" y="7822250"/>
            <a:ext cx="3031410" cy="29575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95" y="342900"/>
            <a:ext cx="1955022" cy="1902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5800" y="628062"/>
            <a:ext cx="1465021" cy="21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773129"/>
            <a:ext cx="16306800" cy="8789971"/>
          </a:xfrm>
          <a:custGeom>
            <a:avLst/>
            <a:gdLst/>
            <a:ahLst/>
            <a:cxnLst/>
            <a:rect l="l" t="t" r="r" b="b"/>
            <a:pathLst>
              <a:path w="7315200" h="3300153">
                <a:moveTo>
                  <a:pt x="0" y="0"/>
                </a:moveTo>
                <a:lnTo>
                  <a:pt x="7315200" y="0"/>
                </a:lnTo>
                <a:lnTo>
                  <a:pt x="7315200" y="3300153"/>
                </a:lnTo>
                <a:lnTo>
                  <a:pt x="0" y="3300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46419" y="1579938"/>
                <a:ext cx="13804035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 fontAlgn="base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endParaRPr lang="en-US" sz="4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</m:e>
                    </m:d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419" y="1579938"/>
                <a:ext cx="13804035" cy="1938992"/>
              </a:xfrm>
              <a:prstGeom prst="rect">
                <a:avLst/>
              </a:prstGeom>
              <a:blipFill>
                <a:blip r:embed="rId5"/>
                <a:stretch>
                  <a:fillRect l="-1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79714" y="5476115"/>
                <a:ext cx="113538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fr-FR" sz="3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fr-FR" sz="3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  <m: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fr-FR" sz="3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</m:e>
                    </m:d>
                  </m:oMath>
                </a14:m>
                <a:endParaRPr lang="en-US" sz="3000" b="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	 </a:t>
                </a:r>
                <a14:m>
                  <m:oMath xmlns:m="http://schemas.openxmlformats.org/officeDocument/2006/math"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+5+5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</m:oMath>
                </a14:m>
                <a:endParaRPr lang="en-US" sz="30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30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)+(</m:t>
                        </m:r>
                        <m:r>
                          <a:rPr lang="fr-FR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  <m:r>
                          <a:rPr lang="fr-FR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</m:e>
                    </m:d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0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3000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endParaRPr lang="en-US" sz="3000" b="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476115"/>
                <a:ext cx="11353800" cy="28623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17"/>
          <p:cNvSpPr/>
          <p:nvPr/>
        </p:nvSpPr>
        <p:spPr>
          <a:xfrm>
            <a:off x="8243635" y="3405315"/>
            <a:ext cx="1789177" cy="98923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96055" y="4745564"/>
                <a:ext cx="6924011" cy="699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 fontAlgn="base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055" y="4745564"/>
                <a:ext cx="6924011" cy="6991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9973" y="6162855"/>
            <a:ext cx="2426418" cy="41151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64687">
            <a:off x="751666" y="605065"/>
            <a:ext cx="1688778" cy="161921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077200" y="190935"/>
            <a:ext cx="2133600" cy="1048742"/>
            <a:chOff x="609600" y="1503958"/>
            <a:chExt cx="2133600" cy="1048742"/>
          </a:xfrm>
        </p:grpSpPr>
        <p:sp>
          <p:nvSpPr>
            <p:cNvPr id="30" name="Rounded Rectangle 29"/>
            <p:cNvSpPr/>
            <p:nvPr/>
          </p:nvSpPr>
          <p:spPr>
            <a:xfrm>
              <a:off x="609600" y="1548063"/>
              <a:ext cx="2133600" cy="100463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2356" y="1503958"/>
              <a:ext cx="1396536" cy="905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Ví </a:t>
              </a: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8991600" y="4838700"/>
            <a:ext cx="0" cy="4087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9624147" y="4762500"/>
                <a:ext cx="6869829" cy="699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 fontAlgn="base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</m:e>
                    </m:d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3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147" y="4762500"/>
                <a:ext cx="6869829" cy="6991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8839200" y="5372100"/>
                <a:ext cx="11353800" cy="2951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US" sz="3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fr-FR" sz="3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  <m:r>
                          <a:rPr lang="fr-FR" sz="3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en-US" sz="30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sSup>
                          <m:sSupPr>
                            <m:ctrlPr>
                              <a:rPr lang="en-US" sz="30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0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fr-FR" sz="3000" b="1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sz="3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𝐱𝐲𝐳</m:t>
                        </m:r>
                      </m:e>
                    </m:d>
                  </m:oMath>
                </a14:m>
                <a:endParaRPr lang="en-US" sz="3000" b="1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	 </a:t>
                </a:r>
                <a14:m>
                  <m:oMath xmlns:m="http://schemas.openxmlformats.org/officeDocument/2006/math"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fr-FR" sz="3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𝒙𝒚𝒛</m:t>
                    </m:r>
                  </m:oMath>
                </a14:m>
                <a:endParaRPr lang="en-US" sz="3000" b="1" i="1" dirty="0" smtClean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3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0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)+(</m:t>
                        </m:r>
                        <m:r>
                          <a:rPr lang="fr-FR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3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xyz</m:t>
                        </m:r>
                      </m:e>
                    </m:d>
                    <m:r>
                      <a:rPr lang="fr-FR" sz="3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0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3000" dirty="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endParaRPr lang="en-US" sz="3000" b="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5372100"/>
                <a:ext cx="11353800" cy="295151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2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5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970" y="393821"/>
            <a:ext cx="2592030" cy="895428"/>
          </a:xfrm>
          <a:custGeom>
            <a:avLst/>
            <a:gdLst/>
            <a:ahLst/>
            <a:cxnLst/>
            <a:rect l="l" t="t" r="r" b="b"/>
            <a:pathLst>
              <a:path w="2592030" h="895428">
                <a:moveTo>
                  <a:pt x="0" y="0"/>
                </a:moveTo>
                <a:lnTo>
                  <a:pt x="2592030" y="0"/>
                </a:lnTo>
                <a:lnTo>
                  <a:pt x="2592030" y="895428"/>
                </a:lnTo>
                <a:lnTo>
                  <a:pt x="0" y="895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27252" y="13327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922571">
            <a:off x="-1528753" y="7702854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33315" y="8755951"/>
            <a:ext cx="3462828" cy="18594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03451" y="2095500"/>
            <a:ext cx="14655749" cy="10144833"/>
            <a:chOff x="2308980" y="2327727"/>
            <a:chExt cx="14655749" cy="10144833"/>
          </a:xfrm>
        </p:grpSpPr>
        <p:grpSp>
          <p:nvGrpSpPr>
            <p:cNvPr id="27" name="Group 26"/>
            <p:cNvGrpSpPr/>
            <p:nvPr/>
          </p:nvGrpSpPr>
          <p:grpSpPr>
            <a:xfrm>
              <a:off x="2308980" y="2663413"/>
              <a:ext cx="14655749" cy="9809147"/>
              <a:chOff x="2308980" y="2663413"/>
              <a:chExt cx="13670039" cy="350729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2877032"/>
                <a:ext cx="13235332" cy="3293677"/>
                <a:chOff x="0" y="-38100"/>
                <a:chExt cx="2602724" cy="647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28956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663413"/>
                <a:ext cx="13235332" cy="1771044"/>
                <a:chOff x="0" y="0"/>
                <a:chExt cx="2602724" cy="348275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Freeform 12"/>
            <p:cNvSpPr/>
            <p:nvPr/>
          </p:nvSpPr>
          <p:spPr>
            <a:xfrm flipH="1">
              <a:off x="3328942" y="2327727"/>
              <a:ext cx="1071204" cy="814730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4273467" y="6711172"/>
              <a:ext cx="985710" cy="646984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Rectangle 28"/>
            <p:cNvSpPr/>
            <p:nvPr/>
          </p:nvSpPr>
          <p:spPr>
            <a:xfrm>
              <a:off x="6532031" y="4156527"/>
              <a:ext cx="5634876" cy="1609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7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</a:t>
              </a:r>
              <a:endPara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306800" y="304123"/>
            <a:ext cx="1671687" cy="1628744"/>
            <a:chOff x="16640814" y="304123"/>
            <a:chExt cx="1451143" cy="1422565"/>
          </a:xfrm>
        </p:grpSpPr>
        <p:sp>
          <p:nvSpPr>
            <p:cNvPr id="33" name="Cross 32"/>
            <p:cNvSpPr/>
            <p:nvPr/>
          </p:nvSpPr>
          <p:spPr>
            <a:xfrm>
              <a:off x="17177557" y="304123"/>
              <a:ext cx="914400" cy="914400"/>
            </a:xfrm>
            <a:prstGeom prst="plus">
              <a:avLst>
                <a:gd name="adj" fmla="val 37500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640814" y="1421888"/>
              <a:ext cx="1073485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41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-2566720"/>
            <a:ext cx="19466215" cy="7888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2655" y="360893"/>
            <a:ext cx="1899042" cy="8787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049814" y="8346240"/>
            <a:ext cx="1031883" cy="17723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542217">
            <a:off x="484378" y="3279635"/>
            <a:ext cx="1570281" cy="1527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9995" y="1723163"/>
                <a:ext cx="19254819" cy="220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5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2 </a:t>
                </a:r>
                <a:r>
                  <a:rPr lang="en-US" sz="4500" b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45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5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500" b="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</m:t>
                      </m:r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𝟏𝟏𝟖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sz="45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</m:t>
                      </m:r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en-US" sz="45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sSup>
                        <m:sSupPr>
                          <m:ctrlP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sz="4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en-US" sz="4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𝒚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5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𝒚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95" y="1723163"/>
                <a:ext cx="19254819" cy="2201115"/>
              </a:xfrm>
              <a:prstGeom prst="rect">
                <a:avLst/>
              </a:prstGeom>
              <a:blipFill>
                <a:blip r:embed="rId7"/>
                <a:stretch>
                  <a:fillRect l="-1330" t="-6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6825378" y="36684"/>
            <a:ext cx="4267200" cy="1752600"/>
            <a:chOff x="2133600" y="2057987"/>
            <a:chExt cx="5105400" cy="3193846"/>
          </a:xfrm>
        </p:grpSpPr>
        <p:grpSp>
          <p:nvGrpSpPr>
            <p:cNvPr id="20" name="Group 19"/>
            <p:cNvGrpSpPr/>
            <p:nvPr/>
          </p:nvGrpSpPr>
          <p:grpSpPr>
            <a:xfrm>
              <a:off x="2133600" y="2141117"/>
              <a:ext cx="5105400" cy="3110716"/>
              <a:chOff x="2308980" y="2469667"/>
              <a:chExt cx="13670039" cy="3293677"/>
            </a:xfrm>
          </p:grpSpPr>
          <p:grpSp>
            <p:nvGrpSpPr>
              <p:cNvPr id="22" name="Group 6"/>
              <p:cNvGrpSpPr/>
              <p:nvPr/>
            </p:nvGrpSpPr>
            <p:grpSpPr>
              <a:xfrm>
                <a:off x="2743687" y="3070778"/>
                <a:ext cx="13235332" cy="1771044"/>
                <a:chOff x="0" y="0"/>
                <a:chExt cx="2602724" cy="348275"/>
              </a:xfrm>
            </p:grpSpPr>
            <p:sp>
              <p:nvSpPr>
                <p:cNvPr id="26" name="Freeform 7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27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9"/>
              <p:cNvGrpSpPr/>
              <p:nvPr/>
            </p:nvGrpSpPr>
            <p:grpSpPr>
              <a:xfrm>
                <a:off x="2308980" y="2469667"/>
                <a:ext cx="13235332" cy="3293677"/>
                <a:chOff x="0" y="-38100"/>
                <a:chExt cx="2602724" cy="647700"/>
              </a:xfrm>
            </p:grpSpPr>
            <p:sp>
              <p:nvSpPr>
                <p:cNvPr id="24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25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" name="Rectangle 20"/>
            <p:cNvSpPr/>
            <p:nvPr/>
          </p:nvSpPr>
          <p:spPr>
            <a:xfrm>
              <a:off x="2854749" y="2057987"/>
              <a:ext cx="3500743" cy="2061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1</a:t>
              </a:r>
              <a:endPara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38200" y="5834862"/>
                <a:ext cx="17035179" cy="3208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Thu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45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 </m:t>
                    </m:r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5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1 </m:t>
                    </m:r>
                  </m:oMath>
                </a14:m>
                <a:r>
                  <a:rPr lang="en-US" sz="4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5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4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34862"/>
                <a:ext cx="17035179" cy="3208571"/>
              </a:xfrm>
              <a:prstGeom prst="rect">
                <a:avLst/>
              </a:prstGeom>
              <a:blipFill>
                <a:blip r:embed="rId8"/>
                <a:stretch>
                  <a:fillRect l="-1503" b="-4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8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7543800" y="122296"/>
            <a:ext cx="3238500" cy="1744604"/>
            <a:chOff x="2133600" y="1928046"/>
            <a:chExt cx="5105400" cy="3323787"/>
          </a:xfrm>
        </p:grpSpPr>
        <p:grpSp>
          <p:nvGrpSpPr>
            <p:cNvPr id="27" name="Group 26"/>
            <p:cNvGrpSpPr/>
            <p:nvPr/>
          </p:nvGrpSpPr>
          <p:grpSpPr>
            <a:xfrm>
              <a:off x="2133600" y="2141117"/>
              <a:ext cx="5105400" cy="3110716"/>
              <a:chOff x="2308980" y="2469667"/>
              <a:chExt cx="13670039" cy="3293677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3070778"/>
                <a:ext cx="13235332" cy="1771044"/>
                <a:chOff x="0" y="0"/>
                <a:chExt cx="2602724" cy="348275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469667"/>
                <a:ext cx="13235332" cy="3293677"/>
                <a:chOff x="0" y="-38100"/>
                <a:chExt cx="2602724" cy="64770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3828467" y="1928046"/>
              <a:ext cx="1525098" cy="1827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5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 7"/>
          <p:cNvSpPr/>
          <p:nvPr/>
        </p:nvSpPr>
        <p:spPr>
          <a:xfrm rot="10534755">
            <a:off x="16184916" y="-260863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8301249"/>
            <a:ext cx="1383988" cy="2087179"/>
          </a:xfrm>
          <a:prstGeom prst="rect">
            <a:avLst/>
          </a:prstGeom>
        </p:spPr>
      </p:pic>
      <p:sp>
        <p:nvSpPr>
          <p:cNvPr id="23" name="Freeform 7"/>
          <p:cNvSpPr/>
          <p:nvPr/>
        </p:nvSpPr>
        <p:spPr>
          <a:xfrm rot="3239784" flipH="1" flipV="1">
            <a:off x="17134927" y="8498817"/>
            <a:ext cx="1710684" cy="2188466"/>
          </a:xfrm>
          <a:custGeom>
            <a:avLst/>
            <a:gdLst/>
            <a:ahLst/>
            <a:cxnLst/>
            <a:rect l="l" t="t" r="r" b="b"/>
            <a:pathLst>
              <a:path w="2642823" h="3833364">
                <a:moveTo>
                  <a:pt x="0" y="0"/>
                </a:moveTo>
                <a:lnTo>
                  <a:pt x="2642824" y="0"/>
                </a:lnTo>
                <a:lnTo>
                  <a:pt x="2642824" y="3833363"/>
                </a:lnTo>
                <a:lnTo>
                  <a:pt x="0" y="38333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53085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71180" y="4846724"/>
                <a:ext cx="17551456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kumimoji="0" lang="en-US" sz="38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kumimoji="0" lang="en-US" sz="3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=(5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+7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−118)−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+7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−118</m:t>
                      </m:r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0" y="4846724"/>
                <a:ext cx="17551456" cy="1846659"/>
              </a:xfrm>
              <a:prstGeom prst="rect">
                <a:avLst/>
              </a:prstGeom>
              <a:blipFill>
                <a:blip r:embed="rId16"/>
                <a:stretch>
                  <a:fillRect l="-1146" t="-5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771180" y="6948468"/>
                <a:ext cx="17184672" cy="26187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8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</m:t>
                    </m:r>
                  </m:oMath>
                </a14:m>
                <a:r>
                  <a:rPr lang="en-US" sz="38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đ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th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ứ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ó 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gi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á 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tr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ị 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ằ</m:t>
                    </m:r>
                    <m:r>
                      <m:rPr>
                        <m:sty m:val="p"/>
                      </m:rP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ng</m:t>
                    </m:r>
                    <m:r>
                      <a:rPr lang="en-US" sz="3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endParaRPr lang="en-US" sz="3800" b="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9.1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.1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+14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.1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5.1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e>
                        <m: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−118</m:t>
                      </m:r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=−25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0" y="6948468"/>
                <a:ext cx="17184672" cy="2618794"/>
              </a:xfrm>
              <a:prstGeom prst="rect">
                <a:avLst/>
              </a:prstGeom>
              <a:blipFill>
                <a:blip r:embed="rId17"/>
                <a:stretch>
                  <a:fillRect l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9654" y="1866900"/>
                <a:ext cx="13859055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=−7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800" b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−4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  <m:r>
                        <a:rPr lang="en-US" sz="38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p>
                          <m:r>
                            <a:rPr lang="en-US" sz="38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= 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3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+(</m:t>
                    </m:r>
                    <m: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3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=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−7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m:rPr>
                        <m:nor/>
                      </m:rPr>
                      <a:rPr lang="en-US" sz="38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54" y="1866900"/>
                <a:ext cx="13859055" cy="1846659"/>
              </a:xfrm>
              <a:prstGeom prst="rect">
                <a:avLst/>
              </a:prstGeom>
              <a:blipFill>
                <a:blip r:embed="rId18"/>
                <a:stretch>
                  <a:fillRect b="-12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/>
          <p:cNvSpPr/>
          <p:nvPr/>
        </p:nvSpPr>
        <p:spPr>
          <a:xfrm>
            <a:off x="1143000" y="3924300"/>
            <a:ext cx="685800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1200" y="3837057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2" grpId="0"/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5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970" y="393821"/>
            <a:ext cx="2592030" cy="895428"/>
          </a:xfrm>
          <a:custGeom>
            <a:avLst/>
            <a:gdLst/>
            <a:ahLst/>
            <a:cxnLst/>
            <a:rect l="l" t="t" r="r" b="b"/>
            <a:pathLst>
              <a:path w="2592030" h="895428">
                <a:moveTo>
                  <a:pt x="0" y="0"/>
                </a:moveTo>
                <a:lnTo>
                  <a:pt x="2592030" y="0"/>
                </a:lnTo>
                <a:lnTo>
                  <a:pt x="2592030" y="895428"/>
                </a:lnTo>
                <a:lnTo>
                  <a:pt x="0" y="895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27252" y="13327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922571">
            <a:off x="-1528753" y="7702854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33315" y="8755951"/>
            <a:ext cx="3462828" cy="18594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03451" y="2095500"/>
            <a:ext cx="14655749" cy="10144833"/>
            <a:chOff x="2308980" y="2327727"/>
            <a:chExt cx="14655749" cy="10144833"/>
          </a:xfrm>
        </p:grpSpPr>
        <p:grpSp>
          <p:nvGrpSpPr>
            <p:cNvPr id="27" name="Group 26"/>
            <p:cNvGrpSpPr/>
            <p:nvPr/>
          </p:nvGrpSpPr>
          <p:grpSpPr>
            <a:xfrm>
              <a:off x="2308980" y="2663413"/>
              <a:ext cx="14655749" cy="9809147"/>
              <a:chOff x="2308980" y="2663413"/>
              <a:chExt cx="13670039" cy="350729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2877032"/>
                <a:ext cx="13235332" cy="3293677"/>
                <a:chOff x="0" y="-38100"/>
                <a:chExt cx="2602724" cy="647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28956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663413"/>
                <a:ext cx="13235332" cy="1771044"/>
                <a:chOff x="0" y="0"/>
                <a:chExt cx="2602724" cy="348275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Freeform 12"/>
            <p:cNvSpPr/>
            <p:nvPr/>
          </p:nvSpPr>
          <p:spPr>
            <a:xfrm flipH="1">
              <a:off x="3328942" y="2327727"/>
              <a:ext cx="1071204" cy="814730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4273467" y="6711172"/>
              <a:ext cx="985710" cy="646984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Rectangle 28"/>
            <p:cNvSpPr/>
            <p:nvPr/>
          </p:nvSpPr>
          <p:spPr>
            <a:xfrm>
              <a:off x="6693134" y="4156527"/>
              <a:ext cx="5312673" cy="1609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7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 DỤNG</a:t>
              </a:r>
              <a:endPara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306800" y="304123"/>
            <a:ext cx="1671687" cy="1628744"/>
            <a:chOff x="16640814" y="304123"/>
            <a:chExt cx="1451143" cy="1422565"/>
          </a:xfrm>
        </p:grpSpPr>
        <p:sp>
          <p:nvSpPr>
            <p:cNvPr id="33" name="Cross 32"/>
            <p:cNvSpPr/>
            <p:nvPr/>
          </p:nvSpPr>
          <p:spPr>
            <a:xfrm>
              <a:off x="17177557" y="304123"/>
              <a:ext cx="914400" cy="914400"/>
            </a:xfrm>
            <a:prstGeom prst="plus">
              <a:avLst>
                <a:gd name="adj" fmla="val 37500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640814" y="1421888"/>
              <a:ext cx="1073485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576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5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970" y="393821"/>
            <a:ext cx="2592030" cy="895428"/>
          </a:xfrm>
          <a:custGeom>
            <a:avLst/>
            <a:gdLst/>
            <a:ahLst/>
            <a:cxnLst/>
            <a:rect l="l" t="t" r="r" b="b"/>
            <a:pathLst>
              <a:path w="2592030" h="895428">
                <a:moveTo>
                  <a:pt x="0" y="0"/>
                </a:moveTo>
                <a:lnTo>
                  <a:pt x="2592030" y="0"/>
                </a:lnTo>
                <a:lnTo>
                  <a:pt x="2592030" y="895428"/>
                </a:lnTo>
                <a:lnTo>
                  <a:pt x="0" y="895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27252" y="13327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922571">
            <a:off x="-1528753" y="7702854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33315" y="8755951"/>
            <a:ext cx="3462828" cy="18594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03451" y="1889321"/>
            <a:ext cx="14655749" cy="10351013"/>
            <a:chOff x="2308980" y="2121548"/>
            <a:chExt cx="14655749" cy="10351013"/>
          </a:xfrm>
        </p:grpSpPr>
        <p:grpSp>
          <p:nvGrpSpPr>
            <p:cNvPr id="27" name="Group 26"/>
            <p:cNvGrpSpPr/>
            <p:nvPr/>
          </p:nvGrpSpPr>
          <p:grpSpPr>
            <a:xfrm>
              <a:off x="2308980" y="2121548"/>
              <a:ext cx="14655749" cy="10351013"/>
              <a:chOff x="2308980" y="2469667"/>
              <a:chExt cx="13670039" cy="3701042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2877032"/>
                <a:ext cx="13235332" cy="3293677"/>
                <a:chOff x="0" y="-38100"/>
                <a:chExt cx="2602724" cy="647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28956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469667"/>
                <a:ext cx="13235332" cy="3293677"/>
                <a:chOff x="0" y="-38100"/>
                <a:chExt cx="2602724" cy="64770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Freeform 12"/>
            <p:cNvSpPr/>
            <p:nvPr/>
          </p:nvSpPr>
          <p:spPr>
            <a:xfrm flipH="1">
              <a:off x="3328942" y="2327727"/>
              <a:ext cx="1071204" cy="814730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4273467" y="6711172"/>
              <a:ext cx="985710" cy="646984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Rectangle 28"/>
            <p:cNvSpPr/>
            <p:nvPr/>
          </p:nvSpPr>
          <p:spPr>
            <a:xfrm>
              <a:off x="6085832" y="3604878"/>
              <a:ext cx="7568097" cy="28891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nl-NL" sz="6500" b="1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KHỞI ĐỘNG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nl-NL" sz="6500" b="1" dirty="0" smtClean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“AI NHANH HƠN”</a:t>
              </a:r>
              <a:endParaRPr lang="en-US" sz="6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306800" y="304123"/>
            <a:ext cx="1671687" cy="1628744"/>
            <a:chOff x="16640814" y="304123"/>
            <a:chExt cx="1451143" cy="1422565"/>
          </a:xfrm>
        </p:grpSpPr>
        <p:sp>
          <p:nvSpPr>
            <p:cNvPr id="33" name="Cross 32"/>
            <p:cNvSpPr/>
            <p:nvPr/>
          </p:nvSpPr>
          <p:spPr>
            <a:xfrm>
              <a:off x="17177557" y="304123"/>
              <a:ext cx="914400" cy="914400"/>
            </a:xfrm>
            <a:prstGeom prst="plus">
              <a:avLst>
                <a:gd name="adj" fmla="val 37500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640814" y="1421888"/>
              <a:ext cx="1073485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538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3" y="4341220"/>
            <a:ext cx="5509022" cy="545121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765439" y="4292850"/>
            <a:ext cx="12419351" cy="5888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842212" y="-853276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87185" y="-2418678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188444" y="266700"/>
            <a:ext cx="17807902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</a:pPr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5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khách sạn có hai bể bơi dạng hình hộp chữ nhật. Bể thứ nhất có chiều sâu là 1,2 m, đáy là hình chữ nhật có chiều dài x mét, chiều rộng y mét. Bể thứ hai có chiều sâu 1,5 m, hai kích thước đáy gấp 5 lần hai kích thước đáy của bể thứ </a:t>
            </a:r>
            <a:r>
              <a:rPr lang="vi-VN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nhất.</a:t>
            </a:r>
            <a:r>
              <a:rPr lang="en-US" sz="35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</a:pPr>
            <a:r>
              <a:rPr lang="en-US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vi-VN" sz="35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đơn thức (hai biến x và y) biểu thị số mét khối nước cần có để bơm đầy cả hai bể bơi</a:t>
            </a:r>
            <a:r>
              <a:rPr lang="vi-VN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</a:pPr>
            <a:r>
              <a:rPr lang="en-US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vi-VN" sz="35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nước bơm đầy bể nếu x = 5 m, y = 3 m</a:t>
            </a:r>
            <a:r>
              <a:rPr lang="vi-VN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 rot="17922571">
            <a:off x="-1528753" y="7702854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813910" y="4342648"/>
                <a:ext cx="14694382" cy="6051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vi-VN" sz="3500" i="1" dirty="0" smtClean="0">
                    <a:solidFill>
                      <a:srgbClr val="FF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nl-NL" sz="3500" i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:r>
                  <a:rPr lang="nl-NL" sz="3500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mét khối nước cần có để bơm đầy bể bơi thứ nhất</a:t>
                </a:r>
                <a:r>
                  <a:rPr lang="nl-NL" sz="3500" i="1" dirty="0" smtClean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1,2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sSup>
                      <m:sSupPr>
                        <m:ctrlPr>
                          <a:rPr lang="en-US" sz="35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5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5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500" i="1" dirty="0">
                  <a:solidFill>
                    <a:srgbClr val="FF0000"/>
                  </a:solidFill>
                  <a:effectLst/>
                  <a:latin typeface="+mj-lt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vi-VN" sz="3500" i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Số mét khối nước cần có để bơm đầy bể bơi thứ hai:</a:t>
                </a:r>
                <a:r>
                  <a:rPr lang="en-US" sz="3500" i="1" dirty="0" smtClean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500" i="1" dirty="0" smtClean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1,5.5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.5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=37,5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500" i="1" dirty="0">
                  <a:solidFill>
                    <a:srgbClr val="FF0000"/>
                  </a:solidFill>
                  <a:effectLst/>
                  <a:latin typeface="+mj-lt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vi-VN" sz="3500" i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Số mét khối nước cần có để bơm đầy cả hai bể bơi: </a:t>
                </a:r>
                <a:endParaRPr lang="en-US" sz="3500" i="1" dirty="0" smtClean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1,2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+37,5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=38,7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500" i="1" dirty="0">
                  <a:solidFill>
                    <a:srgbClr val="FF0000"/>
                  </a:solidFill>
                  <a:effectLst/>
                  <a:latin typeface="+mj-lt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vi-VN" sz="3500" i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b) Lượng nước bơm đầy hai bể nếu </a:t>
                </a:r>
                <a14:m>
                  <m:oMath xmlns:m="http://schemas.openxmlformats.org/officeDocument/2006/math"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vi-VN" sz="35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500" i="1" dirty="0">
                    <a:solidFill>
                      <a:srgbClr val="FF0000"/>
                    </a:solidFill>
                    <a:effectLst/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  <a:endParaRPr lang="en-US" sz="3500" i="1" dirty="0" smtClean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38,7.4.3=464,4 (</m:t>
                      </m:r>
                      <m:sSup>
                        <m:sSupPr>
                          <m:ctrlPr>
                            <a:rPr lang="en-US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5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vi-VN" sz="35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500" i="1" dirty="0">
                  <a:solidFill>
                    <a:srgbClr val="FF0000"/>
                  </a:solidFill>
                  <a:effectLst/>
                  <a:latin typeface="+mj-lt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910" y="4342648"/>
                <a:ext cx="14694382" cy="6051400"/>
              </a:xfrm>
              <a:prstGeom prst="rect">
                <a:avLst/>
              </a:prstGeom>
              <a:blipFill>
                <a:blip r:embed="rId12"/>
                <a:stretch>
                  <a:fillRect l="-1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3065050" y="9025923"/>
            <a:ext cx="254351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16575" y="9014880"/>
            <a:ext cx="229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V= h. a. b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2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10876"/>
            <a:ext cx="7154273" cy="64016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27135">
            <a:off x="15275228" y="-1180896"/>
            <a:ext cx="3895682" cy="36152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873" y="8067864"/>
            <a:ext cx="4078577" cy="2219136"/>
          </a:xfrm>
          <a:prstGeom prst="rect">
            <a:avLst/>
          </a:prstGeom>
        </p:spPr>
      </p:pic>
      <p:sp>
        <p:nvSpPr>
          <p:cNvPr id="24" name="Arc 23"/>
          <p:cNvSpPr/>
          <p:nvPr/>
        </p:nvSpPr>
        <p:spPr>
          <a:xfrm>
            <a:off x="5638800" y="1127760"/>
            <a:ext cx="1168158" cy="2156998"/>
          </a:xfrm>
          <a:prstGeom prst="arc">
            <a:avLst>
              <a:gd name="adj1" fmla="val 16200000"/>
              <a:gd name="adj2" fmla="val 21432809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2655513">
            <a:off x="4089235" y="1704419"/>
            <a:ext cx="2429447" cy="3614606"/>
          </a:xfrm>
          <a:prstGeom prst="arc">
            <a:avLst>
              <a:gd name="adj1" fmla="val 17339877"/>
              <a:gd name="adj2" fmla="val 21432809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828135" y="2198639"/>
                <a:ext cx="1080036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bơi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gười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rút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(m; z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≤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algn="just"/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mực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mực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135" y="2198639"/>
                <a:ext cx="10800369" cy="1754326"/>
              </a:xfrm>
              <a:prstGeom prst="rect">
                <a:avLst/>
              </a:prstGeom>
              <a:blipFill>
                <a:blip r:embed="rId5"/>
                <a:stretch>
                  <a:fillRect l="-1693" t="-5923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077200" y="5405058"/>
                <a:ext cx="10058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mực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1,2−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</m:oMath>
                </a14:m>
                <a:endParaRPr lang="en-US" sz="4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𝒙𝒚</m:t>
                    </m:r>
                  </m:oMath>
                </a14:m>
                <a:r>
                  <a:rPr lang="en-US" sz="40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5405058"/>
                <a:ext cx="10058400" cy="1323439"/>
              </a:xfrm>
              <a:prstGeom prst="rect">
                <a:avLst/>
              </a:prstGeom>
              <a:blipFill>
                <a:blip r:embed="rId6"/>
                <a:stretch>
                  <a:fillRect l="-2121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  <p:bldP spid="30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5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5970" y="393821"/>
            <a:ext cx="2592030" cy="895428"/>
          </a:xfrm>
          <a:custGeom>
            <a:avLst/>
            <a:gdLst/>
            <a:ahLst/>
            <a:cxnLst/>
            <a:rect l="l" t="t" r="r" b="b"/>
            <a:pathLst>
              <a:path w="2592030" h="895428">
                <a:moveTo>
                  <a:pt x="0" y="0"/>
                </a:moveTo>
                <a:lnTo>
                  <a:pt x="2592030" y="0"/>
                </a:lnTo>
                <a:lnTo>
                  <a:pt x="2592030" y="895428"/>
                </a:lnTo>
                <a:lnTo>
                  <a:pt x="0" y="895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27252" y="13327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922571">
            <a:off x="-1528753" y="7702854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33315" y="8755951"/>
            <a:ext cx="3462828" cy="18594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803451" y="679052"/>
            <a:ext cx="14655749" cy="11561281"/>
            <a:chOff x="2308980" y="911279"/>
            <a:chExt cx="14655749" cy="11561281"/>
          </a:xfrm>
        </p:grpSpPr>
        <p:grpSp>
          <p:nvGrpSpPr>
            <p:cNvPr id="27" name="Group 26"/>
            <p:cNvGrpSpPr/>
            <p:nvPr/>
          </p:nvGrpSpPr>
          <p:grpSpPr>
            <a:xfrm>
              <a:off x="2308980" y="2663413"/>
              <a:ext cx="14655749" cy="9809147"/>
              <a:chOff x="2308980" y="2663413"/>
              <a:chExt cx="13670039" cy="350729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2877032"/>
                <a:ext cx="13235332" cy="3293677"/>
                <a:chOff x="0" y="-38100"/>
                <a:chExt cx="2602724" cy="647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28956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663413"/>
                <a:ext cx="13235332" cy="1771044"/>
                <a:chOff x="0" y="0"/>
                <a:chExt cx="2602724" cy="348275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Freeform 12"/>
            <p:cNvSpPr/>
            <p:nvPr/>
          </p:nvSpPr>
          <p:spPr>
            <a:xfrm flipH="1">
              <a:off x="3328942" y="2327727"/>
              <a:ext cx="1071204" cy="814730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4273467" y="6711172"/>
              <a:ext cx="985710" cy="646984"/>
            </a:xfrm>
            <a:custGeom>
              <a:avLst/>
              <a:gdLst/>
              <a:ahLst/>
              <a:cxnLst/>
              <a:rect l="l" t="t" r="r" b="b"/>
              <a:pathLst>
                <a:path w="985710" h="646984">
                  <a:moveTo>
                    <a:pt x="0" y="0"/>
                  </a:moveTo>
                  <a:lnTo>
                    <a:pt x="985710" y="0"/>
                  </a:lnTo>
                  <a:lnTo>
                    <a:pt x="985710" y="646984"/>
                  </a:lnTo>
                  <a:lnTo>
                    <a:pt x="0" y="646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Rectangle 28"/>
            <p:cNvSpPr/>
            <p:nvPr/>
          </p:nvSpPr>
          <p:spPr>
            <a:xfrm>
              <a:off x="7194704" y="911279"/>
              <a:ext cx="4725974" cy="1609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7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 CỐ</a:t>
              </a:r>
              <a:endPara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306800" y="304123"/>
            <a:ext cx="1671687" cy="1628744"/>
            <a:chOff x="16640814" y="304123"/>
            <a:chExt cx="1451143" cy="1422565"/>
          </a:xfrm>
        </p:grpSpPr>
        <p:sp>
          <p:nvSpPr>
            <p:cNvPr id="33" name="Cross 32"/>
            <p:cNvSpPr/>
            <p:nvPr/>
          </p:nvSpPr>
          <p:spPr>
            <a:xfrm>
              <a:off x="17177557" y="304123"/>
              <a:ext cx="914400" cy="914400"/>
            </a:xfrm>
            <a:prstGeom prst="plus">
              <a:avLst>
                <a:gd name="adj" fmla="val 37500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640814" y="1421888"/>
              <a:ext cx="1073485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507660" y="2418836"/>
            <a:ext cx="12804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3500" b="1" dirty="0" smtClean="0">
              <a:latin typeface="Times New Roman"/>
              <a:ea typeface="Times New Roman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5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phép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cộng</a:t>
            </a:r>
            <a:r>
              <a:rPr lang="en-US" sz="35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5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trừ</a:t>
            </a:r>
            <a:r>
              <a:rPr lang="en-US" sz="35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hai</a:t>
            </a:r>
            <a:r>
              <a:rPr lang="en-US" sz="35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</a:t>
            </a:r>
            <a:r>
              <a:rPr lang="en-US" sz="3500" b="1" i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en-US" sz="3500" b="1" i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Bước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1: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Bỏ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dấu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ngoặc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sử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tắc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dấu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ngoặc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5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Bước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2: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hạng</a:t>
            </a:r>
            <a:r>
              <a:rPr lang="en-US" sz="35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tử</a:t>
            </a:r>
            <a:r>
              <a:rPr lang="en-US" sz="35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dạng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sử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tính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chất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giao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hoán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kết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hợp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en-US" sz="35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35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3: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Cộng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trừ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hạng</a:t>
            </a:r>
            <a:r>
              <a:rPr lang="en-US" sz="35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tử</a:t>
            </a:r>
            <a:r>
              <a:rPr lang="en-US" sz="35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sz="35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dạng</a:t>
            </a:r>
            <a:r>
              <a:rPr lang="en-US" sz="35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6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8135" y="3524859"/>
            <a:ext cx="5422223" cy="3176946"/>
            <a:chOff x="918432" y="3568797"/>
            <a:chExt cx="5422223" cy="4239967"/>
          </a:xfrm>
          <a:solidFill>
            <a:srgbClr val="FFFF93"/>
          </a:solidFill>
        </p:grpSpPr>
        <p:grpSp>
          <p:nvGrpSpPr>
            <p:cNvPr id="10" name="Group 3"/>
            <p:cNvGrpSpPr/>
            <p:nvPr/>
          </p:nvGrpSpPr>
          <p:grpSpPr>
            <a:xfrm>
              <a:off x="918432" y="3568797"/>
              <a:ext cx="5422223" cy="4239967"/>
              <a:chOff x="-3810" y="0"/>
              <a:chExt cx="3189543" cy="3100688"/>
            </a:xfrm>
            <a:grpFill/>
          </p:grpSpPr>
          <p:sp>
            <p:nvSpPr>
              <p:cNvPr id="12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3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1" name="Rectangle 10"/>
            <p:cNvSpPr/>
            <p:nvPr/>
          </p:nvSpPr>
          <p:spPr>
            <a:xfrm>
              <a:off x="1230349" y="4360838"/>
              <a:ext cx="4796230" cy="244017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</a:t>
              </a:r>
              <a:r>
                <a:rPr kumimoji="0" lang="pt-BR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13415" y="3467100"/>
            <a:ext cx="5422223" cy="3224295"/>
            <a:chOff x="6840639" y="3553166"/>
            <a:chExt cx="5422223" cy="5001862"/>
          </a:xfrm>
          <a:solidFill>
            <a:srgbClr val="FFFF93"/>
          </a:solidFill>
        </p:grpSpPr>
        <p:grpSp>
          <p:nvGrpSpPr>
            <p:cNvPr id="15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8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6" name="Rectangle 15"/>
            <p:cNvSpPr/>
            <p:nvPr/>
          </p:nvSpPr>
          <p:spPr>
            <a:xfrm>
              <a:off x="7398167" y="4529268"/>
              <a:ext cx="4360209" cy="283638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SBT.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421737" y="3506287"/>
            <a:ext cx="5422223" cy="3185107"/>
            <a:chOff x="12644694" y="3479846"/>
            <a:chExt cx="5422223" cy="4709752"/>
          </a:xfrm>
          <a:solidFill>
            <a:srgbClr val="FFFF93"/>
          </a:solidFill>
        </p:grpSpPr>
        <p:grpSp>
          <p:nvGrpSpPr>
            <p:cNvPr id="20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23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21" name="Rectangle 20"/>
            <p:cNvSpPr/>
            <p:nvPr/>
          </p:nvSpPr>
          <p:spPr>
            <a:xfrm>
              <a:off x="12795958" y="3804750"/>
              <a:ext cx="4648200" cy="15018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322848" y="692097"/>
            <a:ext cx="9601198" cy="3332248"/>
            <a:chOff x="3493413" y="2763753"/>
            <a:chExt cx="9601198" cy="3332248"/>
          </a:xfrm>
        </p:grpSpPr>
        <p:grpSp>
          <p:nvGrpSpPr>
            <p:cNvPr id="26" name="Group 5"/>
            <p:cNvGrpSpPr/>
            <p:nvPr/>
          </p:nvGrpSpPr>
          <p:grpSpPr>
            <a:xfrm>
              <a:off x="3493413" y="2865239"/>
              <a:ext cx="9601198" cy="3230762"/>
              <a:chOff x="-550010" y="-38100"/>
              <a:chExt cx="3304202" cy="850900"/>
            </a:xfrm>
          </p:grpSpPr>
          <p:sp>
            <p:nvSpPr>
              <p:cNvPr id="28" name="Freeform 6"/>
              <p:cNvSpPr/>
              <p:nvPr/>
            </p:nvSpPr>
            <p:spPr>
              <a:xfrm>
                <a:off x="-550010" y="13202"/>
                <a:ext cx="3304202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2175804" h="376692">
                    <a:moveTo>
                      <a:pt x="47794" y="0"/>
                    </a:moveTo>
                    <a:lnTo>
                      <a:pt x="2128010" y="0"/>
                    </a:lnTo>
                    <a:cubicBezTo>
                      <a:pt x="2140686" y="0"/>
                      <a:pt x="2152842" y="5035"/>
                      <a:pt x="2161805" y="13999"/>
                    </a:cubicBezTo>
                    <a:cubicBezTo>
                      <a:pt x="2170768" y="22962"/>
                      <a:pt x="2175804" y="35118"/>
                      <a:pt x="2175804" y="47794"/>
                    </a:cubicBezTo>
                    <a:lnTo>
                      <a:pt x="2175804" y="328898"/>
                    </a:lnTo>
                    <a:cubicBezTo>
                      <a:pt x="2175804" y="341574"/>
                      <a:pt x="2170768" y="353730"/>
                      <a:pt x="2161805" y="362694"/>
                    </a:cubicBezTo>
                    <a:cubicBezTo>
                      <a:pt x="2152842" y="371657"/>
                      <a:pt x="2140686" y="376692"/>
                      <a:pt x="2128010" y="376692"/>
                    </a:cubicBezTo>
                    <a:lnTo>
                      <a:pt x="47794" y="376692"/>
                    </a:lnTo>
                    <a:cubicBezTo>
                      <a:pt x="35118" y="376692"/>
                      <a:pt x="22962" y="371657"/>
                      <a:pt x="13999" y="362694"/>
                    </a:cubicBezTo>
                    <a:cubicBezTo>
                      <a:pt x="5035" y="353730"/>
                      <a:pt x="0" y="341574"/>
                      <a:pt x="0" y="328898"/>
                    </a:cubicBezTo>
                    <a:lnTo>
                      <a:pt x="0" y="47794"/>
                    </a:lnTo>
                    <a:cubicBezTo>
                      <a:pt x="0" y="35118"/>
                      <a:pt x="5035" y="22962"/>
                      <a:pt x="13999" y="13999"/>
                    </a:cubicBezTo>
                    <a:cubicBezTo>
                      <a:pt x="22962" y="5035"/>
                      <a:pt x="35118" y="0"/>
                      <a:pt x="47794" y="0"/>
                    </a:cubicBezTo>
                    <a:close/>
                  </a:path>
                </a:pathLst>
              </a:custGeom>
              <a:solidFill>
                <a:srgbClr val="AD5545"/>
              </a:solidFill>
            </p:spPr>
          </p:sp>
          <p:sp>
            <p:nvSpPr>
              <p:cNvPr id="29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4174114" y="2763753"/>
              <a:ext cx="8191666" cy="1508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ts val="12880"/>
                </a:lnSpc>
              </a:pPr>
              <a:r>
                <a:rPr lang="vi-VN" sz="6000" b="1">
                  <a:solidFill>
                    <a:schemeClr val="bg1"/>
                  </a:solidFill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27135">
            <a:off x="15275228" y="-1180896"/>
            <a:ext cx="3895682" cy="36152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758" y="7648764"/>
            <a:ext cx="4078577" cy="22191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59769" y="3948816"/>
            <a:ext cx="9144000" cy="18283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trước 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6.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chung</a:t>
            </a:r>
            <a:endParaRPr lang="pt-BR" sz="4000" b="1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44148" y="5120276"/>
            <a:ext cx="8153400" cy="370884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grpSp>
        <p:nvGrpSpPr>
          <p:cNvPr id="30" name="Group 29"/>
          <p:cNvGrpSpPr/>
          <p:nvPr/>
        </p:nvGrpSpPr>
        <p:grpSpPr>
          <a:xfrm>
            <a:off x="6896100" y="266700"/>
            <a:ext cx="4267200" cy="1752600"/>
            <a:chOff x="2133600" y="2057987"/>
            <a:chExt cx="5105400" cy="3193846"/>
          </a:xfrm>
        </p:grpSpPr>
        <p:grpSp>
          <p:nvGrpSpPr>
            <p:cNvPr id="27" name="Group 26"/>
            <p:cNvGrpSpPr/>
            <p:nvPr/>
          </p:nvGrpSpPr>
          <p:grpSpPr>
            <a:xfrm>
              <a:off x="2133600" y="2141117"/>
              <a:ext cx="5105400" cy="3110716"/>
              <a:chOff x="2308980" y="2469667"/>
              <a:chExt cx="13670039" cy="3293677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3070778"/>
                <a:ext cx="13235332" cy="1771044"/>
                <a:chOff x="0" y="0"/>
                <a:chExt cx="2602724" cy="348275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469667"/>
                <a:ext cx="13235332" cy="3293677"/>
                <a:chOff x="0" y="-38100"/>
                <a:chExt cx="2602724" cy="64770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2854749" y="2057987"/>
              <a:ext cx="3500743" cy="2061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1</a:t>
              </a:r>
              <a:endPara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 7"/>
          <p:cNvSpPr/>
          <p:nvPr/>
        </p:nvSpPr>
        <p:spPr>
          <a:xfrm rot="10534755">
            <a:off x="16184916" y="-260863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02215" y="7847788"/>
            <a:ext cx="1623630" cy="2448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1838401"/>
            <a:ext cx="1732326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43000" y="5234576"/>
                <a:ext cx="9287679" cy="3480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3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Q</m:t>
                      </m:r>
                      <m: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0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n-US" sz="3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6)</m:t>
                      </m:r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:r>
                  <a:rPr lang="fr-FR" sz="3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endParaRPr lang="en-US" sz="3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854075">
                  <a:lnSpc>
                    <a:spcPct val="150000"/>
                  </a:lnSpc>
                  <a:spcBef>
                    <a:spcPts val="1800"/>
                  </a:spcBef>
                  <a:tabLst>
                    <a:tab pos="1169988" algn="l"/>
                  </a:tabLst>
                  <a:defRPr/>
                </a:pPr>
                <a:r>
                  <a:rPr lang="fr-FR" sz="3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3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)+(</m:t>
                    </m:r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)+(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endParaRPr lang="en-US" sz="3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defTabSz="854075">
                  <a:lnSpc>
                    <a:spcPct val="150000"/>
                  </a:lnSpc>
                  <a:spcBef>
                    <a:spcPts val="1800"/>
                  </a:spcBef>
                  <a:tabLst>
                    <a:tab pos="1169988" algn="l"/>
                  </a:tabLst>
                  <a:defRPr/>
                </a:pPr>
                <a:r>
                  <a:rPr lang="fr-FR" sz="3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234576"/>
                <a:ext cx="9287679" cy="34802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9906000" y="5120276"/>
            <a:ext cx="8026863" cy="370884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906001" y="5165616"/>
                <a:ext cx="7696200" cy="3554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3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Q</m:t>
                      </m:r>
                      <m: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0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n-US" sz="3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3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6)</m:t>
                      </m:r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:r>
                  <a:rPr lang="fr-FR" sz="3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endParaRPr lang="en-US" sz="3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854075">
                  <a:lnSpc>
                    <a:spcPct val="150000"/>
                  </a:lnSpc>
                  <a:spcBef>
                    <a:spcPts val="1800"/>
                  </a:spcBef>
                  <a:tabLst>
                    <a:tab pos="1169988" algn="l"/>
                  </a:tabLst>
                  <a:defRPr/>
                </a:pPr>
                <a:r>
                  <a:rPr lang="fr-FR" sz="3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3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)− (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)+(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3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)+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endParaRPr lang="en-US" sz="3000" dirty="0" smtClean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854075">
                  <a:lnSpc>
                    <a:spcPct val="150000"/>
                  </a:lnSpc>
                  <a:spcBef>
                    <a:spcPts val="1800"/>
                  </a:spcBef>
                  <a:tabLst>
                    <a:tab pos="1169988" algn="l"/>
                  </a:tabLst>
                  <a:defRPr/>
                </a:pPr>
                <a:r>
                  <a:rPr lang="fr-FR" sz="3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3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9+</m:t>
                    </m:r>
                    <m:r>
                      <m:rPr>
                        <m:sty m:val="p"/>
                      </m:rPr>
                      <a:rPr lang="en-US" sz="3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</m:oMath>
                </a14:m>
                <a:endParaRPr lang="en-US" sz="3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1" y="5165616"/>
                <a:ext cx="7696200" cy="355481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19600" y="6286500"/>
                <a:ext cx="4142916" cy="564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fr-FR" sz="3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sz="3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𝐲</m:t>
                          </m:r>
                        </m:e>
                        <m:sup>
                          <m:r>
                            <a:rPr lang="fr-FR" sz="3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𝐱𝐲</m:t>
                      </m:r>
                      <m:r>
                        <a:rPr lang="en-US" sz="3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m:oMathPara>
                </a14:m>
                <a:endPara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286500"/>
                <a:ext cx="4142916" cy="56445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2653996" y="7124700"/>
                <a:ext cx="2662204" cy="564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 (</m:t>
                      </m:r>
                      <m:r>
                        <a:rPr lang="fr-FR" sz="3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3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3996" y="7124700"/>
                <a:ext cx="2662204" cy="56445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971800" y="4375034"/>
            <a:ext cx="3657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56298" y="4307065"/>
            <a:ext cx="3657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3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7" grpId="0"/>
      <p:bldP spid="20" grpId="0" animBg="1"/>
      <p:bldP spid="21" grpId="0"/>
      <p:bldP spid="12" grpId="0"/>
      <p:bldP spid="13" grpId="0"/>
      <p:bldP spid="14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773129"/>
            <a:ext cx="16306800" cy="8789971"/>
          </a:xfrm>
          <a:custGeom>
            <a:avLst/>
            <a:gdLst/>
            <a:ahLst/>
            <a:cxnLst/>
            <a:rect l="l" t="t" r="r" b="b"/>
            <a:pathLst>
              <a:path w="7315200" h="3300153">
                <a:moveTo>
                  <a:pt x="0" y="0"/>
                </a:moveTo>
                <a:lnTo>
                  <a:pt x="7315200" y="0"/>
                </a:lnTo>
                <a:lnTo>
                  <a:pt x="7315200" y="3300153"/>
                </a:lnTo>
                <a:lnTo>
                  <a:pt x="0" y="3300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5897880" y="99441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Oval Callout 17"/>
          <p:cNvSpPr/>
          <p:nvPr/>
        </p:nvSpPr>
        <p:spPr>
          <a:xfrm>
            <a:off x="6339256" y="1577925"/>
            <a:ext cx="5380887" cy="98923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1948" y="5778668"/>
            <a:ext cx="2426418" cy="41151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64687">
            <a:off x="751666" y="605065"/>
            <a:ext cx="1688778" cy="1619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505200" y="3507309"/>
                <a:ext cx="12595366" cy="4659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𝐏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𝐐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𝐱</m:t>
                              </m:r>
                            </m:e>
                            <m:sup>
                              <m:r>
                                <a:rPr lang="fr-FR" sz="40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𝐱</m:t>
                          </m:r>
                          <m:sSup>
                            <m:sSupPr>
                              <m:ctrlPr>
                                <a:rPr lang="en-US" sz="4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𝐲</m:t>
                              </m:r>
                            </m:e>
                            <m:sup>
                              <m:r>
                                <a:rPr lang="fr-FR" sz="4000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−(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fr-FR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𝐲</m:t>
                          </m:r>
                        </m:e>
                        <m:sup>
                          <m:r>
                            <a:rPr lang="fr-FR" sz="40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𝐱𝐲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fr-FR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:r>
                  <a:rPr lang="fr-FR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𝐲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𝐲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𝐱𝐲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defTabSz="854075">
                  <a:lnSpc>
                    <a:spcPct val="150000"/>
                  </a:lnSpc>
                  <a:spcBef>
                    <a:spcPts val="1800"/>
                  </a:spcBef>
                  <a:tabLst>
                    <a:tab pos="1169988" algn="l"/>
                  </a:tabLst>
                  <a:defRPr/>
                </a:pPr>
                <a:r>
                  <a:rPr lang="fr-FR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𝐱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 (−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𝐲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𝐲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)+(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)+ </a:t>
                </a:r>
                <a14:m>
                  <m:oMath xmlns:m="http://schemas.openxmlformats.org/officeDocument/2006/math">
                    <m:r>
                      <a:rPr lang="fr-FR" sz="4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𝐱𝐲</m:t>
                    </m:r>
                  </m:oMath>
                </a14:m>
                <a:endPara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defTabSz="854075">
                  <a:lnSpc>
                    <a:spcPct val="150000"/>
                  </a:lnSpc>
                  <a:spcBef>
                    <a:spcPts val="1800"/>
                  </a:spcBef>
                  <a:tabLst>
                    <a:tab pos="1169988" algn="l"/>
                  </a:tabLst>
                  <a:defRPr/>
                </a:pPr>
                <a:r>
                  <a:rPr lang="fr-FR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fr-FR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𝟐𝐱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𝐲</m:t>
                        </m:r>
                      </m:e>
                      <m:sup>
                        <m:r>
                          <a:rPr lang="fr-FR" sz="4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𝐱𝐲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507309"/>
                <a:ext cx="12595366" cy="46597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8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86100"/>
            <a:ext cx="16230600" cy="5867400"/>
            <a:chOff x="0" y="0"/>
            <a:chExt cx="4274726" cy="1711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711515"/>
            </a:xfrm>
            <a:custGeom>
              <a:avLst/>
              <a:gdLst/>
              <a:ahLst/>
              <a:cxnLst/>
              <a:rect l="l" t="t" r="r" b="b"/>
              <a:pathLst>
                <a:path w="4274726" h="171151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87188"/>
                  </a:lnTo>
                  <a:cubicBezTo>
                    <a:pt x="4274726" y="1700624"/>
                    <a:pt x="4263834" y="1711515"/>
                    <a:pt x="4250399" y="1711515"/>
                  </a:cubicBezTo>
                  <a:lnTo>
                    <a:pt x="24327" y="1711515"/>
                  </a:lnTo>
                  <a:cubicBezTo>
                    <a:pt x="10891" y="1711515"/>
                    <a:pt x="0" y="1700624"/>
                    <a:pt x="0" y="168718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067879">
            <a:off x="14903270" y="7569324"/>
            <a:ext cx="2484075" cy="3134480"/>
          </a:xfrm>
          <a:custGeom>
            <a:avLst/>
            <a:gdLst/>
            <a:ahLst/>
            <a:cxnLst/>
            <a:rect l="l" t="t" r="r" b="b"/>
            <a:pathLst>
              <a:path w="2484075" h="3134480">
                <a:moveTo>
                  <a:pt x="0" y="0"/>
                </a:moveTo>
                <a:lnTo>
                  <a:pt x="2484075" y="0"/>
                </a:lnTo>
                <a:lnTo>
                  <a:pt x="2484075" y="3134480"/>
                </a:lnTo>
                <a:lnTo>
                  <a:pt x="0" y="3134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481637">
            <a:off x="380030" y="2171102"/>
            <a:ext cx="1806132" cy="1934278"/>
          </a:xfrm>
          <a:custGeom>
            <a:avLst/>
            <a:gdLst/>
            <a:ahLst/>
            <a:cxnLst/>
            <a:rect l="l" t="t" r="r" b="b"/>
            <a:pathLst>
              <a:path w="1806132" h="1934278">
                <a:moveTo>
                  <a:pt x="0" y="0"/>
                </a:moveTo>
                <a:lnTo>
                  <a:pt x="1806132" y="0"/>
                </a:lnTo>
                <a:lnTo>
                  <a:pt x="1806132" y="1934278"/>
                </a:lnTo>
                <a:lnTo>
                  <a:pt x="0" y="1934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53239" y="-1001116"/>
            <a:ext cx="6012122" cy="2029816"/>
          </a:xfrm>
          <a:custGeom>
            <a:avLst/>
            <a:gdLst/>
            <a:ahLst/>
            <a:cxnLst/>
            <a:rect l="l" t="t" r="r" b="b"/>
            <a:pathLst>
              <a:path w="6012122" h="2029816">
                <a:moveTo>
                  <a:pt x="0" y="0"/>
                </a:moveTo>
                <a:lnTo>
                  <a:pt x="6012122" y="0"/>
                </a:lnTo>
                <a:lnTo>
                  <a:pt x="6012122" y="2029816"/>
                </a:lnTo>
                <a:lnTo>
                  <a:pt x="0" y="2029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4104249" y="669858"/>
            <a:ext cx="10003302" cy="1741335"/>
            <a:chOff x="4142348" y="201765"/>
            <a:chExt cx="10003302" cy="1741335"/>
          </a:xfrm>
        </p:grpSpPr>
        <p:sp>
          <p:nvSpPr>
            <p:cNvPr id="11" name="Freeform 3"/>
            <p:cNvSpPr/>
            <p:nvPr/>
          </p:nvSpPr>
          <p:spPr>
            <a:xfrm>
              <a:off x="4928470" y="342900"/>
              <a:ext cx="8431059" cy="1600200"/>
            </a:xfrm>
            <a:custGeom>
              <a:avLst/>
              <a:gdLst/>
              <a:ahLst/>
              <a:cxnLst/>
              <a:rect l="l" t="t" r="r" b="b"/>
              <a:pathLst>
                <a:path w="8431059" h="950410">
                  <a:moveTo>
                    <a:pt x="0" y="0"/>
                  </a:moveTo>
                  <a:lnTo>
                    <a:pt x="8431060" y="0"/>
                  </a:lnTo>
                  <a:lnTo>
                    <a:pt x="8431060" y="950410"/>
                  </a:lnTo>
                  <a:lnTo>
                    <a:pt x="0" y="95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9"/>
            <p:cNvSpPr txBox="1"/>
            <p:nvPr/>
          </p:nvSpPr>
          <p:spPr>
            <a:xfrm>
              <a:off x="4142348" y="201765"/>
              <a:ext cx="10003302" cy="141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6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TẬP THÊM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81200" y="4101048"/>
                <a:ext cx="142494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:r>
                  <a:rPr lang="fr-FR" sz="40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1. 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+10.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−76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+2019</m:t>
                      </m:r>
                    </m:oMath>
                  </m:oMathPara>
                </a14:m>
                <a:endParaRPr lang="en-US" sz="40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−9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+2018</m:t>
                      </m:r>
                    </m:oMath>
                  </m:oMathPara>
                </a14:m>
                <a:endParaRPr lang="en-US" sz="4000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101048"/>
                <a:ext cx="14249400" cy="3785652"/>
              </a:xfrm>
              <a:prstGeom prst="rect">
                <a:avLst/>
              </a:prstGeom>
              <a:blipFill>
                <a:blip r:embed="rId8"/>
                <a:stretch>
                  <a:fillRect l="-1497" r="-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067879">
            <a:off x="16115383" y="8878510"/>
            <a:ext cx="1431901" cy="1759208"/>
          </a:xfrm>
          <a:custGeom>
            <a:avLst/>
            <a:gdLst/>
            <a:ahLst/>
            <a:cxnLst/>
            <a:rect l="l" t="t" r="r" b="b"/>
            <a:pathLst>
              <a:path w="2484075" h="3134480">
                <a:moveTo>
                  <a:pt x="0" y="0"/>
                </a:moveTo>
                <a:lnTo>
                  <a:pt x="2484075" y="0"/>
                </a:lnTo>
                <a:lnTo>
                  <a:pt x="2484075" y="3134480"/>
                </a:lnTo>
                <a:lnTo>
                  <a:pt x="0" y="3134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063775">
            <a:off x="322140" y="61560"/>
            <a:ext cx="1806132" cy="1934278"/>
          </a:xfrm>
          <a:custGeom>
            <a:avLst/>
            <a:gdLst/>
            <a:ahLst/>
            <a:cxnLst/>
            <a:rect l="l" t="t" r="r" b="b"/>
            <a:pathLst>
              <a:path w="1806132" h="1934278">
                <a:moveTo>
                  <a:pt x="0" y="0"/>
                </a:moveTo>
                <a:lnTo>
                  <a:pt x="1806132" y="0"/>
                </a:lnTo>
                <a:lnTo>
                  <a:pt x="1806132" y="1934278"/>
                </a:lnTo>
                <a:lnTo>
                  <a:pt x="0" y="1934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53239" y="-1001116"/>
            <a:ext cx="6012122" cy="2029816"/>
          </a:xfrm>
          <a:custGeom>
            <a:avLst/>
            <a:gdLst/>
            <a:ahLst/>
            <a:cxnLst/>
            <a:rect l="l" t="t" r="r" b="b"/>
            <a:pathLst>
              <a:path w="6012122" h="2029816">
                <a:moveTo>
                  <a:pt x="0" y="0"/>
                </a:moveTo>
                <a:lnTo>
                  <a:pt x="6012122" y="0"/>
                </a:lnTo>
                <a:lnTo>
                  <a:pt x="6012122" y="2029816"/>
                </a:lnTo>
                <a:lnTo>
                  <a:pt x="0" y="2029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76399" y="2247900"/>
                <a:ext cx="14935200" cy="4594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−76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+2019</m:t>
                    </m:r>
                  </m:oMath>
                </a14:m>
                <a:endPara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−36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+2019</m:t>
                    </m:r>
                  </m:oMath>
                </a14:m>
                <a:endPara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−26</m:t>
                        </m:r>
                      </m:e>
                    </m:d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−68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+2019 </m:t>
                    </m:r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+2018</m:t>
                    </m:r>
                  </m:oMath>
                </a14:m>
                <a:endPara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r>
                  <a:rPr kumimoji="0" lang="en-US" sz="4000" b="0" i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+2018</m:t>
                    </m:r>
                  </m:oMath>
                </a14:m>
                <a:endPara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399" y="2247900"/>
                <a:ext cx="14935200" cy="4594719"/>
              </a:xfrm>
              <a:prstGeom prst="rect">
                <a:avLst/>
              </a:prstGeom>
              <a:blipFill>
                <a:blip r:embed="rId6"/>
                <a:stretch>
                  <a:fillRect l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8249411" y="876300"/>
            <a:ext cx="1789177" cy="9892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981200" y="6294309"/>
                <a:ext cx="16459200" cy="3040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i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phải có: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−26=6           </m:t>
                            </m:r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11−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=−68      </m:t>
                            </m:r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2019=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+2018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i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↔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=32</m:t>
                            </m:r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=79</m:t>
                            </m:r>
                          </m: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=1   </m:t>
                            </m:r>
                          </m:e>
                        </m:eqArr>
                      </m:e>
                    </m:d>
                  </m:oMath>
                </a14:m>
                <a:endParaRPr lang="en-US" sz="4000" i="1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294309"/>
                <a:ext cx="16459200" cy="3040191"/>
              </a:xfrm>
              <a:prstGeom prst="rect">
                <a:avLst/>
              </a:prstGeom>
              <a:blipFill>
                <a:blip r:embed="rId7"/>
                <a:stretch>
                  <a:fillRect l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2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7685840" y="0"/>
            <a:ext cx="10602160" cy="10602160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3032433" y="0"/>
            <a:ext cx="10602160" cy="10602160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6596" y="0"/>
            <a:ext cx="782104" cy="3400454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045" y="1960554"/>
            <a:ext cx="13708343" cy="6488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329" y="6743700"/>
            <a:ext cx="2658086" cy="27190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9611">
            <a:off x="14428898" y="6781680"/>
            <a:ext cx="2572735" cy="25727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07404" y="3188881"/>
            <a:ext cx="1335098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THẦY CÔ VÀ CÁC </a:t>
            </a: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THEO DÕI BÀI HỌC</a:t>
            </a:r>
            <a:r>
              <a:rPr lang="vi-VN" sz="7500" b="1" dirty="0">
                <a:cs typeface="Arial" panose="020B0604020202020204" pitchFamily="34" charset="0"/>
              </a:rPr>
              <a:t>!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896100" y="266700"/>
            <a:ext cx="4267200" cy="1752600"/>
            <a:chOff x="2133600" y="2057987"/>
            <a:chExt cx="5105400" cy="3193846"/>
          </a:xfrm>
        </p:grpSpPr>
        <p:grpSp>
          <p:nvGrpSpPr>
            <p:cNvPr id="27" name="Group 26"/>
            <p:cNvGrpSpPr/>
            <p:nvPr/>
          </p:nvGrpSpPr>
          <p:grpSpPr>
            <a:xfrm>
              <a:off x="2133600" y="2141117"/>
              <a:ext cx="5105400" cy="3110716"/>
              <a:chOff x="2308980" y="2469667"/>
              <a:chExt cx="13670039" cy="3293677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2743687" y="3070778"/>
                <a:ext cx="13235332" cy="1771044"/>
                <a:chOff x="0" y="0"/>
                <a:chExt cx="2602724" cy="348275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2308980" y="2469667"/>
                <a:ext cx="13235332" cy="3293677"/>
                <a:chOff x="0" y="-38100"/>
                <a:chExt cx="2602724" cy="64770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602724" cy="3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EEB7B0"/>
                </a:solidFill>
              </p:spPr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101600" y="-38100"/>
                  <a:ext cx="609600" cy="6477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2973907" y="2057987"/>
              <a:ext cx="3262433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500" b="1" smtClean="0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en-US" sz="4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838200" y="1638300"/>
                <a:ext cx="16383000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nl-NL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buổi sinh hoạt câu lạc bộ Toán học của lớp, hai bạn tính </a:t>
                </a:r>
                <a:r>
                  <a:rPr lang="nl-NL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hai biểu thức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nl-NL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+22</m:t>
                    </m:r>
                  </m:oMath>
                </a14:m>
                <a:r>
                  <a:rPr lang="nl-NL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nl-NL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nl-NL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38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nl-NL" sz="38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</m:t>
                    </m:r>
                  </m:oMath>
                </a14:m>
                <a:r>
                  <a:rPr lang="nl-NL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những giá trị cho trước của x và y. Kết quả được ghi lại như bảng dưới.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38300"/>
                <a:ext cx="16383000" cy="2723823"/>
              </a:xfrm>
              <a:prstGeom prst="rect">
                <a:avLst/>
              </a:prstGeom>
              <a:blipFill>
                <a:blip r:embed="rId2"/>
                <a:stretch>
                  <a:fillRect l="-1228" r="-1191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53050"/>
              </p:ext>
            </p:extLst>
          </p:nvPr>
        </p:nvGraphicFramePr>
        <p:xfrm>
          <a:off x="4873057" y="4528052"/>
          <a:ext cx="8040565" cy="3587248"/>
        </p:xfrm>
        <a:graphic>
          <a:graphicData uri="http://schemas.openxmlformats.org/drawingml/2006/table">
            <a:tbl>
              <a:tblPr firstRow="1" firstCol="1" bandRow="1"/>
              <a:tblGrid>
                <a:gridCol w="1608113">
                  <a:extLst>
                    <a:ext uri="{9D8B030D-6E8A-4147-A177-3AD203B41FA5}">
                      <a16:colId xmlns:a16="http://schemas.microsoft.com/office/drawing/2014/main" val="2797697666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4280550775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2177849021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2438479567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1591034758"/>
                    </a:ext>
                  </a:extLst>
                </a:gridCol>
              </a:tblGrid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20397"/>
                  </a:ext>
                </a:extLst>
              </a:tr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171638"/>
                  </a:ext>
                </a:extLst>
              </a:tr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142920"/>
                  </a:ext>
                </a:extLst>
              </a:tr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56306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838200" y="8191500"/>
            <a:ext cx="16383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 giám khảo cho biết có một cột cho kết quả sai. Theo em, làm thế nào để có thể nhanh chóng phát hiện cột có kết quả sai ấy?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7"/>
          <p:cNvSpPr/>
          <p:nvPr/>
        </p:nvSpPr>
        <p:spPr>
          <a:xfrm rot="10534755">
            <a:off x="16184916" y="-260863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3000" y="5067300"/>
            <a:ext cx="1623630" cy="244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1066800" y="-10619402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447800" y="5857649"/>
                <a:ext cx="16230600" cy="1382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3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nl-NL" sz="43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		B</a:t>
                </a:r>
                <a:r>
                  <a:rPr lang="nl-NL" sz="43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r>
                  <a:rPr lang="nl-NL" sz="43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43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nl-NL" sz="43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	 	  D</a:t>
                </a:r>
                <a:r>
                  <a:rPr lang="nl-NL" sz="43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nl-NL" sz="43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857649"/>
                <a:ext cx="16230600" cy="1382751"/>
              </a:xfrm>
              <a:prstGeom prst="rect">
                <a:avLst/>
              </a:prstGeom>
              <a:blipFill>
                <a:blip r:embed="rId5"/>
                <a:stretch>
                  <a:fillRect l="-1503" b="-8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3"/>
          <p:cNvSpPr/>
          <p:nvPr/>
        </p:nvSpPr>
        <p:spPr>
          <a:xfrm>
            <a:off x="1066800" y="2287827"/>
            <a:ext cx="16318832" cy="29318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/>
          <p:cNvSpPr/>
          <p:nvPr/>
        </p:nvSpPr>
        <p:spPr>
          <a:xfrm>
            <a:off x="2177121" y="3081534"/>
            <a:ext cx="15501279" cy="1006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nl-NL" sz="4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4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67330">
            <a:off x="-3254493" y="7986772"/>
            <a:ext cx="9236241" cy="76328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20600" y="8081152"/>
            <a:ext cx="5404610" cy="2057368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6047195" y="6153022"/>
            <a:ext cx="2947009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93995" y="57842"/>
            <a:ext cx="5871410" cy="3332248"/>
            <a:chOff x="5091607" y="2763753"/>
            <a:chExt cx="5871410" cy="3332248"/>
          </a:xfrm>
        </p:grpSpPr>
        <p:grpSp>
          <p:nvGrpSpPr>
            <p:cNvPr id="21" name="Group 5"/>
            <p:cNvGrpSpPr/>
            <p:nvPr/>
          </p:nvGrpSpPr>
          <p:grpSpPr>
            <a:xfrm>
              <a:off x="5091607" y="2865239"/>
              <a:ext cx="5871410" cy="3230762"/>
              <a:chOff x="0" y="-38100"/>
              <a:chExt cx="2020615" cy="850900"/>
            </a:xfrm>
          </p:grpSpPr>
          <p:sp>
            <p:nvSpPr>
              <p:cNvPr id="23" name="Freeform 6"/>
              <p:cNvSpPr/>
              <p:nvPr/>
            </p:nvSpPr>
            <p:spPr>
              <a:xfrm>
                <a:off x="157343" y="13202"/>
                <a:ext cx="1863272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2175804" h="376692">
                    <a:moveTo>
                      <a:pt x="47794" y="0"/>
                    </a:moveTo>
                    <a:lnTo>
                      <a:pt x="2128010" y="0"/>
                    </a:lnTo>
                    <a:cubicBezTo>
                      <a:pt x="2140686" y="0"/>
                      <a:pt x="2152842" y="5035"/>
                      <a:pt x="2161805" y="13999"/>
                    </a:cubicBezTo>
                    <a:cubicBezTo>
                      <a:pt x="2170768" y="22962"/>
                      <a:pt x="2175804" y="35118"/>
                      <a:pt x="2175804" y="47794"/>
                    </a:cubicBezTo>
                    <a:lnTo>
                      <a:pt x="2175804" y="328898"/>
                    </a:lnTo>
                    <a:cubicBezTo>
                      <a:pt x="2175804" y="341574"/>
                      <a:pt x="2170768" y="353730"/>
                      <a:pt x="2161805" y="362694"/>
                    </a:cubicBezTo>
                    <a:cubicBezTo>
                      <a:pt x="2152842" y="371657"/>
                      <a:pt x="2140686" y="376692"/>
                      <a:pt x="2128010" y="376692"/>
                    </a:cubicBezTo>
                    <a:lnTo>
                      <a:pt x="47794" y="376692"/>
                    </a:lnTo>
                    <a:cubicBezTo>
                      <a:pt x="35118" y="376692"/>
                      <a:pt x="22962" y="371657"/>
                      <a:pt x="13999" y="362694"/>
                    </a:cubicBezTo>
                    <a:cubicBezTo>
                      <a:pt x="5035" y="353730"/>
                      <a:pt x="0" y="341574"/>
                      <a:pt x="0" y="328898"/>
                    </a:cubicBezTo>
                    <a:lnTo>
                      <a:pt x="0" y="47794"/>
                    </a:lnTo>
                    <a:cubicBezTo>
                      <a:pt x="0" y="35118"/>
                      <a:pt x="5035" y="22962"/>
                      <a:pt x="13999" y="13999"/>
                    </a:cubicBezTo>
                    <a:cubicBezTo>
                      <a:pt x="22962" y="5035"/>
                      <a:pt x="35118" y="0"/>
                      <a:pt x="47794" y="0"/>
                    </a:cubicBezTo>
                    <a:close/>
                  </a:path>
                </a:pathLst>
              </a:custGeom>
              <a:solidFill>
                <a:srgbClr val="AD5545"/>
              </a:solidFill>
            </p:spPr>
          </p:sp>
          <p:sp>
            <p:nvSpPr>
              <p:cNvPr id="24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5926196" y="2763753"/>
              <a:ext cx="4687502" cy="1508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ts val="1288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8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86196" y="5156686"/>
                <a:ext cx="17177581" cy="49398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+22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+23)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+22+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+23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                         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+23+22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=45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 từng cột ta thấy, cột thứ 3 có tổng P + Q không bằng 45. </a:t>
                </a:r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sai ở cột thứ 3.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96" y="5156686"/>
                <a:ext cx="17177581" cy="4939814"/>
              </a:xfrm>
              <a:prstGeom prst="rect">
                <a:avLst/>
              </a:prstGeom>
              <a:blipFill>
                <a:blip r:embed="rId2"/>
                <a:stretch>
                  <a:fillRect l="-1278" b="-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887140"/>
              </p:ext>
            </p:extLst>
          </p:nvPr>
        </p:nvGraphicFramePr>
        <p:xfrm>
          <a:off x="5354703" y="1251452"/>
          <a:ext cx="8040565" cy="3587248"/>
        </p:xfrm>
        <a:graphic>
          <a:graphicData uri="http://schemas.openxmlformats.org/drawingml/2006/table">
            <a:tbl>
              <a:tblPr firstRow="1" firstCol="1" bandRow="1"/>
              <a:tblGrid>
                <a:gridCol w="1608113">
                  <a:extLst>
                    <a:ext uri="{9D8B030D-6E8A-4147-A177-3AD203B41FA5}">
                      <a16:colId xmlns:a16="http://schemas.microsoft.com/office/drawing/2014/main" val="2797697666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4280550775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2177849021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2438479567"/>
                    </a:ext>
                  </a:extLst>
                </a:gridCol>
                <a:gridCol w="1608113">
                  <a:extLst>
                    <a:ext uri="{9D8B030D-6E8A-4147-A177-3AD203B41FA5}">
                      <a16:colId xmlns:a16="http://schemas.microsoft.com/office/drawing/2014/main" val="1591034758"/>
                    </a:ext>
                  </a:extLst>
                </a:gridCol>
              </a:tblGrid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720397"/>
                  </a:ext>
                </a:extLst>
              </a:tr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171638"/>
                  </a:ext>
                </a:extLst>
              </a:tr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142920"/>
                  </a:ext>
                </a:extLst>
              </a:tr>
              <a:tr h="8968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856306"/>
                  </a:ext>
                </a:extLst>
              </a:tr>
            </a:tbl>
          </a:graphicData>
        </a:graphic>
      </p:graphicFrame>
      <p:sp>
        <p:nvSpPr>
          <p:cNvPr id="15" name="Oval Callout 14"/>
          <p:cNvSpPr/>
          <p:nvPr/>
        </p:nvSpPr>
        <p:spPr>
          <a:xfrm>
            <a:off x="782185" y="571500"/>
            <a:ext cx="1789177" cy="98923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 rot="10534755">
            <a:off x="15857005" y="-314298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154400" y="6896100"/>
            <a:ext cx="1981200" cy="29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6324599" y="504704"/>
            <a:ext cx="5257800" cy="113107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1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58330" y="1923594"/>
                <a:ext cx="16579516" cy="3067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đa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3;   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+5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Hãy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30" y="1923594"/>
                <a:ext cx="16579516" cy="3067506"/>
              </a:xfrm>
              <a:prstGeom prst="rect">
                <a:avLst/>
              </a:prstGeom>
              <a:blipFill>
                <a:blip r:embed="rId14"/>
                <a:stretch>
                  <a:fillRect l="-1324" b="-3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32988" y="6697801"/>
                <a:ext cx="13030200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+0,5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88" y="6697801"/>
                <a:ext cx="13030200" cy="31700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Callout 18"/>
          <p:cNvSpPr/>
          <p:nvPr/>
        </p:nvSpPr>
        <p:spPr>
          <a:xfrm>
            <a:off x="8058911" y="5297270"/>
            <a:ext cx="1789177" cy="98923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84378" y="198846"/>
            <a:ext cx="2529405" cy="18778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3024736">
            <a:off x="-1061607" y="5195535"/>
            <a:ext cx="2236396" cy="21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9" name="TextBox 10"/>
          <p:cNvSpPr txBox="1"/>
          <p:nvPr/>
        </p:nvSpPr>
        <p:spPr>
          <a:xfrm>
            <a:off x="945955" y="682255"/>
            <a:ext cx="16592077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17897" y="5826382"/>
            <a:ext cx="16230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 = -</a:t>
            </a:r>
            <a:r>
              <a:rPr lang="en-US" sz="44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		B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 = </a:t>
            </a:r>
            <a:r>
              <a:rPr lang="en-US" sz="44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		      C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 = </a:t>
            </a:r>
            <a:r>
              <a:rPr lang="en-US" sz="44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		   D</a:t>
            </a: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 = 50</a:t>
            </a:r>
          </a:p>
        </p:txBody>
      </p:sp>
      <p:sp>
        <p:nvSpPr>
          <p:cNvPr id="29" name="Freeform 3"/>
          <p:cNvSpPr/>
          <p:nvPr/>
        </p:nvSpPr>
        <p:spPr>
          <a:xfrm>
            <a:off x="1066800" y="2287827"/>
            <a:ext cx="16318832" cy="29318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/>
          <p:cNvSpPr/>
          <p:nvPr/>
        </p:nvSpPr>
        <p:spPr>
          <a:xfrm>
            <a:off x="1371600" y="2668827"/>
            <a:ext cx="15501279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kumimoji="0" lang="nl-NL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kumimoji="0" lang="nl-NL" sz="4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giá trị của đa thức C = xy + x</a:t>
            </a:r>
            <a:r>
              <a:rPr lang="en-US" sz="4500" baseline="30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500" baseline="30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500" baseline="30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500" baseline="30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+ ... + x</a:t>
            </a:r>
            <a:r>
              <a:rPr lang="en-US" sz="4500" baseline="30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4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 y</a:t>
            </a:r>
            <a:r>
              <a:rPr lang="en-US" sz="4500" baseline="30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45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tại x = -1; y = 1</a:t>
            </a:r>
            <a:endParaRPr lang="en-US" sz="45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267330">
            <a:off x="-3254493" y="7986772"/>
            <a:ext cx="9236241" cy="76328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0600" y="8081152"/>
            <a:ext cx="5404610" cy="205736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0134600" y="5848527"/>
            <a:ext cx="2772848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38400" y="805071"/>
            <a:ext cx="6021200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nl-NL" sz="4200" b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</a:t>
            </a:r>
            <a:r>
              <a:rPr lang="nl-NL" sz="4200" b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1.14 </a:t>
            </a:r>
            <a:r>
              <a:rPr lang="nl-NL" sz="4200" b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nl-NL" sz="4200" b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SGK-tr16)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0" y="1087785"/>
            <a:ext cx="1272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tổng và hiệu của hai đa thức </a:t>
            </a:r>
            <a:endParaRPr lang="en-US" sz="4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52800" y="2255916"/>
                <a:ext cx="12420600" cy="783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fontAlgn="base"/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+ 3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 6.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255916"/>
                <a:ext cx="12420600" cy="783035"/>
              </a:xfrm>
              <a:prstGeom prst="rect">
                <a:avLst/>
              </a:prstGeom>
              <a:blipFill>
                <a:blip r:embed="rId2"/>
                <a:stretch>
                  <a:fillRect t="-4651" b="-3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3671"/>
            <a:ext cx="2023810" cy="196911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319836" y="3827800"/>
            <a:ext cx="1789177" cy="98923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90800" y="5448300"/>
                <a:ext cx="1630680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fr-FR" sz="40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fr-FR" sz="40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fr-FR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6)</m:t>
                    </m:r>
                  </m:oMath>
                </a14:m>
                <a:r>
                  <a:rPr lang="fr-FR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</m:t>
                    </m:r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+3+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fr-FR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800"/>
                  </a:spcBef>
                  <a:spcAft>
                    <a:spcPts val="0"/>
                  </a:spcAft>
                </a:pPr>
                <a:r>
                  <a:rPr lang="fr-FR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448300"/>
                <a:ext cx="16306800" cy="33239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3"/>
          <p:cNvSpPr/>
          <p:nvPr/>
        </p:nvSpPr>
        <p:spPr>
          <a:xfrm>
            <a:off x="-838200" y="9413583"/>
            <a:ext cx="20802600" cy="950410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0" y="7483186"/>
            <a:ext cx="1591194" cy="20606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54933">
            <a:off x="16893757" y="2694000"/>
            <a:ext cx="2160874" cy="2108250"/>
          </a:xfrm>
          <a:prstGeom prst="rect">
            <a:avLst/>
          </a:prstGeom>
        </p:spPr>
      </p:pic>
      <p:sp>
        <p:nvSpPr>
          <p:cNvPr id="23" name="Freeform 15"/>
          <p:cNvSpPr/>
          <p:nvPr/>
        </p:nvSpPr>
        <p:spPr>
          <a:xfrm rot="18851504">
            <a:off x="-81807" y="8644378"/>
            <a:ext cx="1161563" cy="900221"/>
          </a:xfrm>
          <a:custGeom>
            <a:avLst/>
            <a:gdLst/>
            <a:ahLst/>
            <a:cxnLst/>
            <a:rect l="l" t="t" r="r" b="b"/>
            <a:pathLst>
              <a:path w="3462763" h="1857300">
                <a:moveTo>
                  <a:pt x="0" y="0"/>
                </a:moveTo>
                <a:lnTo>
                  <a:pt x="3462763" y="0"/>
                </a:lnTo>
                <a:lnTo>
                  <a:pt x="3462763" y="1857300"/>
                </a:lnTo>
                <a:lnTo>
                  <a:pt x="0" y="1857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6324599" y="504704"/>
            <a:ext cx="5257800" cy="113107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  <a:endParaRPr lang="en-US" sz="4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58330" y="1923594"/>
                <a:ext cx="16579516" cy="3067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hai</a:t>
                </a: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đa thức: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endParaRPr lang="en-US" sz="4000" b="0" i="0" smtClean="0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3;    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+5</m:t>
                      </m:r>
                    </m:oMath>
                  </m:oMathPara>
                </a14:m>
                <a:endParaRPr kumimoji="0" lang="en-US" sz="40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tính</a:t>
                </a:r>
                <a:r>
                  <a:rPr lang="en-US" sz="40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400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</a:t>
                </a:r>
                <a:r>
                  <a:rPr lang="en-US" sz="40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30" y="1923594"/>
                <a:ext cx="16579516" cy="3067506"/>
              </a:xfrm>
              <a:prstGeom prst="rect">
                <a:avLst/>
              </a:prstGeom>
              <a:blipFill>
                <a:blip r:embed="rId14"/>
                <a:stretch>
                  <a:fillRect l="-1324" b="-3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32988" y="6697801"/>
                <a:ext cx="13030200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G</m:t>
                    </m:r>
                    <m:r>
                      <a:rPr lang="en-US" sz="4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xy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+(3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3+3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+2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88" y="6697801"/>
                <a:ext cx="13030200" cy="31700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Callout 18"/>
          <p:cNvSpPr/>
          <p:nvPr/>
        </p:nvSpPr>
        <p:spPr>
          <a:xfrm>
            <a:off x="8058911" y="5297270"/>
            <a:ext cx="1789177" cy="98923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84378" y="198846"/>
            <a:ext cx="2529405" cy="18778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3024736">
            <a:off x="-1061607" y="5195535"/>
            <a:ext cx="2236396" cy="21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38400" y="805071"/>
            <a:ext cx="6021200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1.14 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SGK-tr16)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0" y="1087785"/>
            <a:ext cx="1272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tổng và hiệu của hai đa thức </a:t>
            </a:r>
            <a:endParaRPr kumimoji="0" lang="en-US" sz="4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3671"/>
            <a:ext cx="2023810" cy="196911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319836" y="3827800"/>
            <a:ext cx="1789177" cy="98923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819400" y="5610680"/>
                <a:ext cx="16306800" cy="3224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Q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6)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:r>
                  <a:rPr lang="fr-FR" sz="4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800"/>
                  </a:spcBef>
                  <a:defRPr/>
                </a:pPr>
                <a:r>
                  <a:rPr lang="fr-FR" sz="4000" dirty="0" smtClean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5610680"/>
                <a:ext cx="16306800" cy="32244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3"/>
          <p:cNvSpPr/>
          <p:nvPr/>
        </p:nvSpPr>
        <p:spPr>
          <a:xfrm>
            <a:off x="-838200" y="9413583"/>
            <a:ext cx="20802600" cy="950410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0" y="7483186"/>
            <a:ext cx="1591194" cy="20606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54933">
            <a:off x="16893757" y="2694000"/>
            <a:ext cx="2160874" cy="2108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52800" y="2255916"/>
                <a:ext cx="12420600" cy="783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fontAlgn="base"/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+ 3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 6.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255916"/>
                <a:ext cx="12420600" cy="783035"/>
              </a:xfrm>
              <a:prstGeom prst="rect">
                <a:avLst/>
              </a:prstGeom>
              <a:blipFill>
                <a:blip r:embed="rId16"/>
                <a:stretch>
                  <a:fillRect t="-4651" b="-3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34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4096" y="-205136"/>
            <a:ext cx="2158913" cy="21063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360" y="-227750"/>
            <a:ext cx="1914160" cy="10278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826" y="8218356"/>
            <a:ext cx="1430172" cy="18781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92840" y="455181"/>
            <a:ext cx="6021200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1.17 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SGK-tr16)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85800" y="1562100"/>
                <a:ext cx="1779728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</a:pP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hai 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3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4.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Tìm các 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 fontAlgn="base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Tính giá trị của các đa thức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=0,5;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 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=1.</m:t>
                    </m:r>
                  </m:oMath>
                </a14:m>
                <a:endParaRPr lang="en-US" sz="40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562100"/>
                <a:ext cx="17797280" cy="2862322"/>
              </a:xfrm>
              <a:prstGeom prst="rect">
                <a:avLst/>
              </a:prstGeom>
              <a:blipFill>
                <a:blip r:embed="rId5"/>
                <a:stretch>
                  <a:fillRect l="-123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62000" y="6041878"/>
                <a:ext cx="19964400" cy="3902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𝑥𝑦𝑧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+(3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−4)</m:t>
                    </m:r>
                  </m:oMath>
                </a14:m>
                <a:endParaRPr lang="en-US" sz="40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</m:t>
                    </m:r>
                    <m:r>
                      <a:rPr lang="fr-FR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𝑥𝑦𝑧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−(3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−4)</m:t>
                    </m:r>
                  </m:oMath>
                </a14:m>
                <a:r>
                  <a:rPr lang="fr-FR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fr-FR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</m:oMath>
                </a14:m>
                <a:r>
                  <a:rPr lang="fr-FR" sz="40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6041878"/>
                <a:ext cx="19964400" cy="3902222"/>
              </a:xfrm>
              <a:prstGeom prst="rect">
                <a:avLst/>
              </a:prstGeom>
              <a:blipFill>
                <a:blip r:embed="rId6"/>
                <a:stretch>
                  <a:fillRect l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27"/>
          <p:cNvSpPr/>
          <p:nvPr/>
        </p:nvSpPr>
        <p:spPr>
          <a:xfrm>
            <a:off x="8308851" y="4762500"/>
            <a:ext cx="1789177" cy="9892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839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4096" y="-205136"/>
            <a:ext cx="2158913" cy="21063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6360" y="-227750"/>
            <a:ext cx="1914160" cy="10278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826" y="8218356"/>
            <a:ext cx="1430172" cy="18781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92840" y="455181"/>
            <a:ext cx="6021200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1.17 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nl-NL" sz="42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SGK-tr16)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85800" y="1562100"/>
                <a:ext cx="1779728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hai đa thức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+3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𝑥𝑦𝑧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= 3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𝑥𝑦𝑧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3000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4.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Tìm các đa thức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–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Tính giá trị của các đa thức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+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=0,5;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=−2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𝑧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=1.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562100"/>
                <a:ext cx="17797280" cy="2862322"/>
              </a:xfrm>
              <a:prstGeom prst="rect">
                <a:avLst/>
              </a:prstGeom>
              <a:blipFill>
                <a:blip r:embed="rId5"/>
                <a:stretch>
                  <a:fillRect l="-1233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Callout 21"/>
          <p:cNvSpPr/>
          <p:nvPr/>
        </p:nvSpPr>
        <p:spPr>
          <a:xfrm>
            <a:off x="8308851" y="4762500"/>
            <a:ext cx="1789177" cy="9892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1842" y="5981700"/>
                <a:ext cx="14766758" cy="3902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defRPr/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Thay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=0,5;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=−2;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4000" i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 :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2.0,5</m:t>
                        </m:r>
                      </m:e>
                      <m:sup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+3.0,5.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.1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2.0,5+5=0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defRPr/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Thay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=0,5;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=−2;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4000" i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có: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=6.0,5.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.1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0,5+1=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5,5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42" y="5981700"/>
                <a:ext cx="14766758" cy="3902415"/>
              </a:xfrm>
              <a:prstGeom prst="rect">
                <a:avLst/>
              </a:prstGeom>
              <a:blipFill>
                <a:blip r:embed="rId6"/>
                <a:stretch>
                  <a:fillRect l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60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4800" y="583674"/>
                <a:ext cx="17699524" cy="1892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kumimoji="0" lang="fr-FR" sz="39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 2. </a:t>
                </a:r>
                <a:r>
                  <a:rPr lang="en-US" sz="39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đa thức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9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3900" i="1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𝑏𝑥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thỏa mãn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=2019</m:t>
                    </m:r>
                  </m:oMath>
                </a14:m>
                <a:r>
                  <a:rPr lang="en-US" sz="3900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d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một số lẻ?</a:t>
                </a:r>
                <a:endParaRPr lang="en-US" sz="3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3674"/>
                <a:ext cx="17699524" cy="1892826"/>
              </a:xfrm>
              <a:prstGeom prst="rect">
                <a:avLst/>
              </a:prstGeom>
              <a:blipFill>
                <a:blip r:embed="rId2"/>
                <a:stretch>
                  <a:fillRect l="-1171" r="-1171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9600" y="4305300"/>
                <a:ext cx="17145000" cy="5690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9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d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=2019⇔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ba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36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=2019</m:t>
                    </m:r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900" b="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                                      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⇔45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=2019 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9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d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+10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29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+7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=51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endParaRPr lang="en-US" sz="39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9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</m:d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</m:d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⇒51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t</m:t>
                    </m:r>
                    <m:d>
                      <m:dPr>
                        <m:ctrlPr>
                          <a:rPr lang="en-US" sz="39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9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3900" smtClean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900" smtClean="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Trừ </a:t>
                </a:r>
                <a:r>
                  <a:rPr lang="en-US" sz="39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vế theo vế (2) cho (1) ta có: </a:t>
                </a:r>
                <a14:m>
                  <m:oMath xmlns:m="http://schemas.openxmlformats.org/officeDocument/2006/math"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39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9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2019</m:t>
                    </m:r>
                  </m:oMath>
                </a14:m>
                <a:r>
                  <a:rPr lang="en-US" sz="39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mà 6a chẵn, 2019 lẻ nên t lẻ, ta có điều phải chứng minh.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305300"/>
                <a:ext cx="17145000" cy="5690404"/>
              </a:xfrm>
              <a:prstGeom prst="rect">
                <a:avLst/>
              </a:prstGeom>
              <a:blipFill>
                <a:blip r:embed="rId3"/>
                <a:stretch>
                  <a:fillRect l="-1209" r="-1209" b="-3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8288167" y="2857500"/>
            <a:ext cx="1732789" cy="99060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2633">
            <a:off x="17176717" y="9621146"/>
            <a:ext cx="1655214" cy="888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5831" y="2835729"/>
            <a:ext cx="1394749" cy="2365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8373" y="3058259"/>
            <a:ext cx="862659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267210">
            <a:off x="16837712" y="9320416"/>
            <a:ext cx="2154159" cy="99676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9600" y="800100"/>
            <a:ext cx="2133600" cy="1053993"/>
            <a:chOff x="609600" y="1498707"/>
            <a:chExt cx="2133600" cy="1053993"/>
          </a:xfrm>
        </p:grpSpPr>
        <p:sp>
          <p:nvSpPr>
            <p:cNvPr id="15" name="Rounded Rectangle 14"/>
            <p:cNvSpPr/>
            <p:nvPr/>
          </p:nvSpPr>
          <p:spPr>
            <a:xfrm>
              <a:off x="609600" y="1548063"/>
              <a:ext cx="2133600" cy="100463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8200" y="1498707"/>
              <a:ext cx="175080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 dụ </a:t>
              </a: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03884" y="812907"/>
            <a:ext cx="1021435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tổng và hiệu của hai đa thức C và D: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191141" y="5372100"/>
                <a:ext cx="14244861" cy="4196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z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xyz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+5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  <m:r>
                        <m:rPr>
                          <m:nor/>
                        </m:rPr>
                        <a:rPr lang="en-US" sz="4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40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</m:t>
                    </m:r>
                    <m:r>
                      <m:rPr>
                        <m:nor/>
                      </m:rPr>
                      <a:rPr lang="en-US" sz="40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40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2+1</m:t>
                        </m:r>
                      </m:e>
                    </m:d>
                    <m:r>
                      <m:rPr>
                        <m:nor/>
                      </m:rPr>
                      <a:rPr lang="en-US" sz="40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 fontAlgn="base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40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141" y="5372100"/>
                <a:ext cx="14244861" cy="41960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Callout 18"/>
          <p:cNvSpPr/>
          <p:nvPr/>
        </p:nvSpPr>
        <p:spPr>
          <a:xfrm>
            <a:off x="8492310" y="3771900"/>
            <a:ext cx="1789177" cy="98923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9982">
            <a:off x="15766791" y="412254"/>
            <a:ext cx="1697410" cy="3011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124200" y="2095500"/>
                <a:ext cx="13335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           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+5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2095500"/>
                <a:ext cx="13335000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16" y="7734300"/>
            <a:ext cx="1375533" cy="23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798098" y="-10272964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4267200" y="5067300"/>
            <a:ext cx="9601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250000"/>
              </a:lnSpc>
              <a:spcAft>
                <a:spcPts val="0"/>
              </a:spcAft>
              <a:buAutoNum type="alphaUcPeriod"/>
            </a:pPr>
            <a:r>
              <a:rPr lang="en-US" sz="44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						B</a:t>
            </a:r>
            <a:r>
              <a:rPr lang="en-US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13</a:t>
            </a:r>
          </a:p>
          <a:p>
            <a:pPr>
              <a:lnSpc>
                <a:spcPct val="250000"/>
              </a:lnSpc>
              <a:spcAft>
                <a:spcPts val="0"/>
              </a:spcAft>
            </a:pPr>
            <a:r>
              <a:rPr lang="en-US" sz="44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						D</a:t>
            </a:r>
            <a:r>
              <a:rPr lang="en-US" sz="4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4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979062" y="2330414"/>
            <a:ext cx="16318832" cy="29318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203455" y="3248982"/>
                <a:ext cx="16078200" cy="1131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kumimoji="0" lang="nl-NL" sz="4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</a:t>
                </a:r>
                <a:r>
                  <a:rPr kumimoji="0" lang="nl-NL" sz="4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5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5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5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5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5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45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5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5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en-US" sz="45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5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5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455" y="3248982"/>
                <a:ext cx="16078200" cy="1131079"/>
              </a:xfrm>
              <a:prstGeom prst="rect">
                <a:avLst/>
              </a:prstGeom>
              <a:blipFill>
                <a:blip r:embed="rId7"/>
                <a:stretch>
                  <a:fillRect l="-1592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67330">
            <a:off x="-4312869" y="7232425"/>
            <a:ext cx="9236241" cy="76328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0" y="8574270"/>
            <a:ext cx="4109210" cy="156424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810000" y="7313728"/>
            <a:ext cx="2057400" cy="119609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3995" y="57842"/>
            <a:ext cx="5871410" cy="3332248"/>
            <a:chOff x="5091607" y="2763753"/>
            <a:chExt cx="5871410" cy="3332248"/>
          </a:xfrm>
        </p:grpSpPr>
        <p:grpSp>
          <p:nvGrpSpPr>
            <p:cNvPr id="22" name="Group 5"/>
            <p:cNvGrpSpPr/>
            <p:nvPr/>
          </p:nvGrpSpPr>
          <p:grpSpPr>
            <a:xfrm>
              <a:off x="5091607" y="2865239"/>
              <a:ext cx="5871410" cy="3230762"/>
              <a:chOff x="0" y="-38100"/>
              <a:chExt cx="2020615" cy="850900"/>
            </a:xfrm>
          </p:grpSpPr>
          <p:sp>
            <p:nvSpPr>
              <p:cNvPr id="24" name="Freeform 6"/>
              <p:cNvSpPr/>
              <p:nvPr/>
            </p:nvSpPr>
            <p:spPr>
              <a:xfrm>
                <a:off x="157343" y="13202"/>
                <a:ext cx="1863272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2175804" h="376692">
                    <a:moveTo>
                      <a:pt x="47794" y="0"/>
                    </a:moveTo>
                    <a:lnTo>
                      <a:pt x="2128010" y="0"/>
                    </a:lnTo>
                    <a:cubicBezTo>
                      <a:pt x="2140686" y="0"/>
                      <a:pt x="2152842" y="5035"/>
                      <a:pt x="2161805" y="13999"/>
                    </a:cubicBezTo>
                    <a:cubicBezTo>
                      <a:pt x="2170768" y="22962"/>
                      <a:pt x="2175804" y="35118"/>
                      <a:pt x="2175804" y="47794"/>
                    </a:cubicBezTo>
                    <a:lnTo>
                      <a:pt x="2175804" y="328898"/>
                    </a:lnTo>
                    <a:cubicBezTo>
                      <a:pt x="2175804" y="341574"/>
                      <a:pt x="2170768" y="353730"/>
                      <a:pt x="2161805" y="362694"/>
                    </a:cubicBezTo>
                    <a:cubicBezTo>
                      <a:pt x="2152842" y="371657"/>
                      <a:pt x="2140686" y="376692"/>
                      <a:pt x="2128010" y="376692"/>
                    </a:cubicBezTo>
                    <a:lnTo>
                      <a:pt x="47794" y="376692"/>
                    </a:lnTo>
                    <a:cubicBezTo>
                      <a:pt x="35118" y="376692"/>
                      <a:pt x="22962" y="371657"/>
                      <a:pt x="13999" y="362694"/>
                    </a:cubicBezTo>
                    <a:cubicBezTo>
                      <a:pt x="5035" y="353730"/>
                      <a:pt x="0" y="341574"/>
                      <a:pt x="0" y="328898"/>
                    </a:cubicBezTo>
                    <a:lnTo>
                      <a:pt x="0" y="47794"/>
                    </a:lnTo>
                    <a:cubicBezTo>
                      <a:pt x="0" y="35118"/>
                      <a:pt x="5035" y="22962"/>
                      <a:pt x="13999" y="13999"/>
                    </a:cubicBezTo>
                    <a:cubicBezTo>
                      <a:pt x="22962" y="5035"/>
                      <a:pt x="35118" y="0"/>
                      <a:pt x="47794" y="0"/>
                    </a:cubicBezTo>
                    <a:close/>
                  </a:path>
                </a:pathLst>
              </a:custGeom>
              <a:solidFill>
                <a:srgbClr val="AD5545"/>
              </a:solidFill>
            </p:spPr>
          </p:sp>
          <p:sp>
            <p:nvSpPr>
              <p:cNvPr id="25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926196" y="2763753"/>
              <a:ext cx="4687502" cy="1508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ts val="1288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3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1066800" y="-10629900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777209" y="5909740"/>
            <a:ext cx="1623060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M = 1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	 B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 =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		  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 = 9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D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 = 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903958" y="2430042"/>
            <a:ext cx="16579516" cy="29318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599544" y="3010348"/>
                <a:ext cx="1331751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</a:pPr>
                <a:r>
                  <a:rPr kumimoji="0" lang="nl-NL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</a:t>
                </a:r>
                <a:r>
                  <a:rPr kumimoji="0" lang="nl-NL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−5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=−1;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=1;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544" y="3010348"/>
                <a:ext cx="13317511" cy="1938992"/>
              </a:xfrm>
              <a:prstGeom prst="rect">
                <a:avLst/>
              </a:prstGeom>
              <a:blipFill>
                <a:blip r:embed="rId6"/>
                <a:stretch>
                  <a:fillRect l="-1602" b="-7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67330">
            <a:off x="-3254493" y="7986772"/>
            <a:ext cx="9236241" cy="76328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0600" y="8081152"/>
            <a:ext cx="5404610" cy="205736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117284" y="5874288"/>
            <a:ext cx="304800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3995" y="57842"/>
            <a:ext cx="5871410" cy="3332248"/>
            <a:chOff x="5091607" y="2763753"/>
            <a:chExt cx="5871410" cy="3332248"/>
          </a:xfrm>
        </p:grpSpPr>
        <p:grpSp>
          <p:nvGrpSpPr>
            <p:cNvPr id="22" name="Group 5"/>
            <p:cNvGrpSpPr/>
            <p:nvPr/>
          </p:nvGrpSpPr>
          <p:grpSpPr>
            <a:xfrm>
              <a:off x="5091607" y="2865239"/>
              <a:ext cx="5871410" cy="3230762"/>
              <a:chOff x="0" y="-38100"/>
              <a:chExt cx="2020615" cy="850900"/>
            </a:xfrm>
          </p:grpSpPr>
          <p:sp>
            <p:nvSpPr>
              <p:cNvPr id="24" name="Freeform 6"/>
              <p:cNvSpPr/>
              <p:nvPr/>
            </p:nvSpPr>
            <p:spPr>
              <a:xfrm>
                <a:off x="157343" y="13202"/>
                <a:ext cx="1863272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2175804" h="376692">
                    <a:moveTo>
                      <a:pt x="47794" y="0"/>
                    </a:moveTo>
                    <a:lnTo>
                      <a:pt x="2128010" y="0"/>
                    </a:lnTo>
                    <a:cubicBezTo>
                      <a:pt x="2140686" y="0"/>
                      <a:pt x="2152842" y="5035"/>
                      <a:pt x="2161805" y="13999"/>
                    </a:cubicBezTo>
                    <a:cubicBezTo>
                      <a:pt x="2170768" y="22962"/>
                      <a:pt x="2175804" y="35118"/>
                      <a:pt x="2175804" y="47794"/>
                    </a:cubicBezTo>
                    <a:lnTo>
                      <a:pt x="2175804" y="328898"/>
                    </a:lnTo>
                    <a:cubicBezTo>
                      <a:pt x="2175804" y="341574"/>
                      <a:pt x="2170768" y="353730"/>
                      <a:pt x="2161805" y="362694"/>
                    </a:cubicBezTo>
                    <a:cubicBezTo>
                      <a:pt x="2152842" y="371657"/>
                      <a:pt x="2140686" y="376692"/>
                      <a:pt x="2128010" y="376692"/>
                    </a:cubicBezTo>
                    <a:lnTo>
                      <a:pt x="47794" y="376692"/>
                    </a:lnTo>
                    <a:cubicBezTo>
                      <a:pt x="35118" y="376692"/>
                      <a:pt x="22962" y="371657"/>
                      <a:pt x="13999" y="362694"/>
                    </a:cubicBezTo>
                    <a:cubicBezTo>
                      <a:pt x="5035" y="353730"/>
                      <a:pt x="0" y="341574"/>
                      <a:pt x="0" y="328898"/>
                    </a:cubicBezTo>
                    <a:lnTo>
                      <a:pt x="0" y="47794"/>
                    </a:lnTo>
                    <a:cubicBezTo>
                      <a:pt x="0" y="35118"/>
                      <a:pt x="5035" y="22962"/>
                      <a:pt x="13999" y="13999"/>
                    </a:cubicBezTo>
                    <a:cubicBezTo>
                      <a:pt x="22962" y="5035"/>
                      <a:pt x="35118" y="0"/>
                      <a:pt x="47794" y="0"/>
                    </a:cubicBezTo>
                    <a:close/>
                  </a:path>
                </a:pathLst>
              </a:custGeom>
              <a:solidFill>
                <a:srgbClr val="AD5545"/>
              </a:solidFill>
            </p:spPr>
          </p:sp>
          <p:sp>
            <p:nvSpPr>
              <p:cNvPr id="25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926196" y="2763753"/>
              <a:ext cx="4687502" cy="1508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ts val="1288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2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667469" y="-10353967"/>
            <a:ext cx="23116619" cy="15040267"/>
            <a:chOff x="0" y="0"/>
            <a:chExt cx="30822159" cy="20053690"/>
          </a:xfrm>
        </p:grpSpPr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1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18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363627" y="4762500"/>
                <a:ext cx="16230600" cy="5167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lang="en-US" sz="40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+ 6.</m:t>
                    </m:r>
                  </m:oMath>
                </a14:m>
                <a:endParaRPr lang="en-US" sz="4000" dirty="0" smtClean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n-US" sz="4000" dirty="0" smtClean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+ 6.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6.</m:t>
                    </m:r>
                  </m:oMath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40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</m:t>
                    </m:r>
                    <m:r>
                      <m:rPr>
                        <m:nor/>
                      </m:rPr>
                      <a:rPr lang="en-US" sz="4000" b="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aseline="30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+ 8.</m:t>
                    </m:r>
                  </m:oMath>
                </a14:m>
                <a:endParaRPr lang="en-US" sz="4000" dirty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627" y="4762500"/>
                <a:ext cx="16230600" cy="5167056"/>
              </a:xfrm>
              <a:prstGeom prst="rect">
                <a:avLst/>
              </a:prstGeom>
              <a:blipFill>
                <a:blip r:embed="rId5"/>
                <a:stretch>
                  <a:fillRect l="-1352" b="-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3"/>
          <p:cNvSpPr/>
          <p:nvPr/>
        </p:nvSpPr>
        <p:spPr>
          <a:xfrm>
            <a:off x="1098884" y="1882966"/>
            <a:ext cx="16318832" cy="2627073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/>
          <p:cNvSpPr/>
          <p:nvPr/>
        </p:nvSpPr>
        <p:spPr>
          <a:xfrm>
            <a:off x="1623722" y="2146292"/>
            <a:ext cx="157843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nl-NL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kumimoji="0" lang="nl-NL" sz="4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nl-N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P(x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x</a:t>
            </a:r>
            <a:r>
              <a:rPr 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6x</a:t>
            </a:r>
            <a:r>
              <a:rPr lang="en-US" sz="45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Q(x) = –3x</a:t>
            </a:r>
            <a:r>
              <a:rPr lang="en-US" sz="4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2x 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P(x) + Q(x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400" y="380375"/>
            <a:ext cx="1064195" cy="11845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0600" y="8081152"/>
            <a:ext cx="5404610" cy="205736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292263" y="6271684"/>
            <a:ext cx="5982630" cy="115140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3995" y="57842"/>
            <a:ext cx="5871410" cy="3332248"/>
            <a:chOff x="5091607" y="2763753"/>
            <a:chExt cx="5871410" cy="3332248"/>
          </a:xfrm>
        </p:grpSpPr>
        <p:grpSp>
          <p:nvGrpSpPr>
            <p:cNvPr id="22" name="Group 5"/>
            <p:cNvGrpSpPr/>
            <p:nvPr/>
          </p:nvGrpSpPr>
          <p:grpSpPr>
            <a:xfrm>
              <a:off x="5091607" y="2865239"/>
              <a:ext cx="5871410" cy="3230762"/>
              <a:chOff x="0" y="-38100"/>
              <a:chExt cx="2020615" cy="850900"/>
            </a:xfrm>
          </p:grpSpPr>
          <p:sp>
            <p:nvSpPr>
              <p:cNvPr id="24" name="Freeform 6"/>
              <p:cNvSpPr/>
              <p:nvPr/>
            </p:nvSpPr>
            <p:spPr>
              <a:xfrm>
                <a:off x="157343" y="13202"/>
                <a:ext cx="1863272" cy="341175"/>
              </a:xfrm>
              <a:custGeom>
                <a:avLst/>
                <a:gdLst/>
                <a:ahLst/>
                <a:cxnLst/>
                <a:rect l="l" t="t" r="r" b="b"/>
                <a:pathLst>
                  <a:path w="2175804" h="376692">
                    <a:moveTo>
                      <a:pt x="47794" y="0"/>
                    </a:moveTo>
                    <a:lnTo>
                      <a:pt x="2128010" y="0"/>
                    </a:lnTo>
                    <a:cubicBezTo>
                      <a:pt x="2140686" y="0"/>
                      <a:pt x="2152842" y="5035"/>
                      <a:pt x="2161805" y="13999"/>
                    </a:cubicBezTo>
                    <a:cubicBezTo>
                      <a:pt x="2170768" y="22962"/>
                      <a:pt x="2175804" y="35118"/>
                      <a:pt x="2175804" y="47794"/>
                    </a:cubicBezTo>
                    <a:lnTo>
                      <a:pt x="2175804" y="328898"/>
                    </a:lnTo>
                    <a:cubicBezTo>
                      <a:pt x="2175804" y="341574"/>
                      <a:pt x="2170768" y="353730"/>
                      <a:pt x="2161805" y="362694"/>
                    </a:cubicBezTo>
                    <a:cubicBezTo>
                      <a:pt x="2152842" y="371657"/>
                      <a:pt x="2140686" y="376692"/>
                      <a:pt x="2128010" y="376692"/>
                    </a:cubicBezTo>
                    <a:lnTo>
                      <a:pt x="47794" y="376692"/>
                    </a:lnTo>
                    <a:cubicBezTo>
                      <a:pt x="35118" y="376692"/>
                      <a:pt x="22962" y="371657"/>
                      <a:pt x="13999" y="362694"/>
                    </a:cubicBezTo>
                    <a:cubicBezTo>
                      <a:pt x="5035" y="353730"/>
                      <a:pt x="0" y="341574"/>
                      <a:pt x="0" y="328898"/>
                    </a:cubicBezTo>
                    <a:lnTo>
                      <a:pt x="0" y="47794"/>
                    </a:lnTo>
                    <a:cubicBezTo>
                      <a:pt x="0" y="35118"/>
                      <a:pt x="5035" y="22962"/>
                      <a:pt x="13999" y="13999"/>
                    </a:cubicBezTo>
                    <a:cubicBezTo>
                      <a:pt x="22962" y="5035"/>
                      <a:pt x="35118" y="0"/>
                      <a:pt x="47794" y="0"/>
                    </a:cubicBezTo>
                    <a:close/>
                  </a:path>
                </a:pathLst>
              </a:custGeom>
              <a:solidFill>
                <a:srgbClr val="AD5545"/>
              </a:solidFill>
            </p:spPr>
          </p:sp>
          <p:sp>
            <p:nvSpPr>
              <p:cNvPr id="25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926196" y="2763753"/>
              <a:ext cx="4687502" cy="1508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ts val="1288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2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587537"/>
            <a:ext cx="2060627" cy="22008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423">
            <a:off x="15773400" y="317910"/>
            <a:ext cx="2412999" cy="12954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6338052"/>
            <a:ext cx="4203701" cy="3983419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5257800" y="2185749"/>
            <a:ext cx="10820400" cy="5225999"/>
          </a:xfrm>
          <a:prstGeom prst="cloudCallout">
            <a:avLst>
              <a:gd name="adj1" fmla="val -67369"/>
              <a:gd name="adj2" fmla="val 368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Cộng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trừ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hai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đa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thức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ở </a:t>
            </a:r>
            <a:r>
              <a:rPr lang="en-US" sz="4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lớp</a:t>
            </a:r>
            <a:r>
              <a:rPr lang="en-US" sz="45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8 </a:t>
            </a:r>
            <a:r>
              <a:rPr lang="en-US" sz="45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có</a:t>
            </a:r>
            <a:r>
              <a: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gì</a:t>
            </a:r>
            <a:r>
              <a: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khác</a:t>
            </a:r>
            <a:r>
              <a: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so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với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cộng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trừ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endParaRPr lang="en-US" sz="4500" b="1" i="1" dirty="0" smtClean="0">
              <a:solidFill>
                <a:schemeClr val="accent1"/>
              </a:solidFill>
              <a:latin typeface="Times New Roman" panose="02020603050405020304" pitchFamily="18" charset="0"/>
              <a:ea typeface="Noto Serif Display"/>
              <a:cs typeface="Times New Roman" panose="02020603050405020304" pitchFamily="18" charset="0"/>
              <a:sym typeface="Noto Serif Display"/>
            </a:endParaRP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45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đa</a:t>
            </a:r>
            <a:r>
              <a:rPr lang="en-US" sz="45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thức</a:t>
            </a:r>
            <a:r>
              <a:rPr lang="en-US" sz="45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ở </a:t>
            </a:r>
            <a:r>
              <a:rPr lang="en-US" sz="45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lớp</a:t>
            </a:r>
            <a:r>
              <a: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7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không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 </a:t>
            </a:r>
            <a:r>
              <a:rPr lang="en-US" sz="45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nhỉ</a:t>
            </a:r>
            <a:r>
              <a:rPr lang="en-US" sz="45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6408" y="263601"/>
            <a:ext cx="2561026" cy="22174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357362" y="7288119"/>
            <a:ext cx="2622537" cy="22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4230" y="221496"/>
            <a:ext cx="13058176" cy="10065504"/>
          </a:xfrm>
          <a:custGeom>
            <a:avLst/>
            <a:gdLst/>
            <a:ahLst/>
            <a:cxnLst/>
            <a:rect l="l" t="t" r="r" b="b"/>
            <a:pathLst>
              <a:path w="13058175" h="10065504">
                <a:moveTo>
                  <a:pt x="0" y="0"/>
                </a:moveTo>
                <a:lnTo>
                  <a:pt x="13058175" y="0"/>
                </a:lnTo>
                <a:lnTo>
                  <a:pt x="13058175" y="10065504"/>
                </a:lnTo>
                <a:lnTo>
                  <a:pt x="0" y="10065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67537" y="1485900"/>
            <a:ext cx="12323619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10000" b="1" kern="0" spc="82" dirty="0" err="1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10000" b="1" kern="0" spc="82" dirty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5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Phép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cộng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phép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trừ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đa</a:t>
            </a:r>
            <a:r>
              <a:rPr lang="en-US" sz="10000" b="1" kern="0" spc="82" dirty="0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0000" b="1" kern="0" spc="82" dirty="0" err="1" smtClean="0">
                <a:solidFill>
                  <a:srgbClr val="FF161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endParaRPr lang="en-US" sz="10000" b="1" kern="0" spc="82" dirty="0">
              <a:solidFill>
                <a:srgbClr val="FF1616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34568" y="110749"/>
            <a:ext cx="2967276" cy="16376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6511" y="1"/>
            <a:ext cx="2561026" cy="22174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48033" y="4020580"/>
            <a:ext cx="2622538" cy="22458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27656">
            <a:off x="-348735" y="4874884"/>
            <a:ext cx="1878366" cy="18989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492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5800" y="-2552700"/>
            <a:ext cx="19461855" cy="7890897"/>
          </a:xfrm>
          <a:custGeom>
            <a:avLst/>
            <a:gdLst/>
            <a:ahLst/>
            <a:cxnLst/>
            <a:rect l="l" t="t" r="r" b="b"/>
            <a:pathLst>
              <a:path w="19461855" h="7890897">
                <a:moveTo>
                  <a:pt x="0" y="0"/>
                </a:moveTo>
                <a:lnTo>
                  <a:pt x="19461855" y="0"/>
                </a:lnTo>
                <a:lnTo>
                  <a:pt x="19461855" y="7890897"/>
                </a:lnTo>
                <a:lnTo>
                  <a:pt x="0" y="7890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0800" y="3390900"/>
            <a:ext cx="12440720" cy="5750092"/>
          </a:xfrm>
          <a:custGeom>
            <a:avLst/>
            <a:gdLst/>
            <a:ahLst/>
            <a:cxnLst/>
            <a:rect l="l" t="t" r="r" b="b"/>
            <a:pathLst>
              <a:path w="12440720" h="5750092">
                <a:moveTo>
                  <a:pt x="0" y="0"/>
                </a:moveTo>
                <a:lnTo>
                  <a:pt x="12440721" y="0"/>
                </a:lnTo>
                <a:lnTo>
                  <a:pt x="12440721" y="5750092"/>
                </a:lnTo>
                <a:lnTo>
                  <a:pt x="0" y="57500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0800" y="3722271"/>
            <a:ext cx="1812131" cy="140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0800" y="6846471"/>
            <a:ext cx="1812131" cy="140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560340" flipH="1">
            <a:off x="712195" y="348078"/>
            <a:ext cx="2089282" cy="23741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105399" y="744452"/>
            <a:ext cx="8305802" cy="3332248"/>
            <a:chOff x="4103011" y="2763753"/>
            <a:chExt cx="8305802" cy="3332248"/>
          </a:xfrm>
        </p:grpSpPr>
        <p:grpSp>
          <p:nvGrpSpPr>
            <p:cNvPr id="15" name="Group 5"/>
            <p:cNvGrpSpPr/>
            <p:nvPr/>
          </p:nvGrpSpPr>
          <p:grpSpPr>
            <a:xfrm>
              <a:off x="4103011" y="2865239"/>
              <a:ext cx="8305802" cy="3230762"/>
              <a:chOff x="-340220" y="-38100"/>
              <a:chExt cx="2858398" cy="850900"/>
            </a:xfrm>
          </p:grpSpPr>
          <p:sp>
            <p:nvSpPr>
              <p:cNvPr id="17" name="Freeform 6"/>
              <p:cNvSpPr/>
              <p:nvPr/>
            </p:nvSpPr>
            <p:spPr>
              <a:xfrm>
                <a:off x="-340220" y="-6242"/>
                <a:ext cx="2858398" cy="397804"/>
              </a:xfrm>
              <a:custGeom>
                <a:avLst/>
                <a:gdLst/>
                <a:ahLst/>
                <a:cxnLst/>
                <a:rect l="l" t="t" r="r" b="b"/>
                <a:pathLst>
                  <a:path w="2175804" h="376692">
                    <a:moveTo>
                      <a:pt x="47794" y="0"/>
                    </a:moveTo>
                    <a:lnTo>
                      <a:pt x="2128010" y="0"/>
                    </a:lnTo>
                    <a:cubicBezTo>
                      <a:pt x="2140686" y="0"/>
                      <a:pt x="2152842" y="5035"/>
                      <a:pt x="2161805" y="13999"/>
                    </a:cubicBezTo>
                    <a:cubicBezTo>
                      <a:pt x="2170768" y="22962"/>
                      <a:pt x="2175804" y="35118"/>
                      <a:pt x="2175804" y="47794"/>
                    </a:cubicBezTo>
                    <a:lnTo>
                      <a:pt x="2175804" y="328898"/>
                    </a:lnTo>
                    <a:cubicBezTo>
                      <a:pt x="2175804" y="341574"/>
                      <a:pt x="2170768" y="353730"/>
                      <a:pt x="2161805" y="362694"/>
                    </a:cubicBezTo>
                    <a:cubicBezTo>
                      <a:pt x="2152842" y="371657"/>
                      <a:pt x="2140686" y="376692"/>
                      <a:pt x="2128010" y="376692"/>
                    </a:cubicBezTo>
                    <a:lnTo>
                      <a:pt x="47794" y="376692"/>
                    </a:lnTo>
                    <a:cubicBezTo>
                      <a:pt x="35118" y="376692"/>
                      <a:pt x="22962" y="371657"/>
                      <a:pt x="13999" y="362694"/>
                    </a:cubicBezTo>
                    <a:cubicBezTo>
                      <a:pt x="5035" y="353730"/>
                      <a:pt x="0" y="341574"/>
                      <a:pt x="0" y="328898"/>
                    </a:cubicBezTo>
                    <a:lnTo>
                      <a:pt x="0" y="47794"/>
                    </a:lnTo>
                    <a:cubicBezTo>
                      <a:pt x="0" y="35118"/>
                      <a:pt x="5035" y="22962"/>
                      <a:pt x="13999" y="13999"/>
                    </a:cubicBezTo>
                    <a:cubicBezTo>
                      <a:pt x="22962" y="5035"/>
                      <a:pt x="35118" y="0"/>
                      <a:pt x="47794" y="0"/>
                    </a:cubicBezTo>
                    <a:close/>
                  </a:path>
                </a:pathLst>
              </a:custGeom>
              <a:solidFill>
                <a:srgbClr val="AD5545"/>
              </a:solidFill>
            </p:spPr>
          </p:sp>
          <p:sp>
            <p:nvSpPr>
              <p:cNvPr id="18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4522767" y="2763753"/>
              <a:ext cx="7494360" cy="1508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ts val="12880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583726" y="4039608"/>
            <a:ext cx="7447873" cy="1103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5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 và trừ hai đa thức</a:t>
            </a:r>
            <a:endParaRPr lang="en-US" sz="5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6200" y="7163808"/>
            <a:ext cx="3207929" cy="1103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5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US" sz="5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2592" y="7020117"/>
            <a:ext cx="3196569" cy="28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69E3EB-36EB-4D11-AE73-62B04D28F1BB}:3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High School - 9th Grade: Systems of Equations and Inequalities by Slidesgo">
  <a:themeElements>
    <a:clrScheme name="Simple Light">
      <a:dk1>
        <a:srgbClr val="241963"/>
      </a:dk1>
      <a:lt1>
        <a:srgbClr val="FFFFFF"/>
      </a:lt1>
      <a:dk2>
        <a:srgbClr val="F8C9D7"/>
      </a:dk2>
      <a:lt2>
        <a:srgbClr val="E0A3C9"/>
      </a:lt2>
      <a:accent1>
        <a:srgbClr val="9686EA"/>
      </a:accent1>
      <a:accent2>
        <a:srgbClr val="C6C3FE"/>
      </a:accent2>
      <a:accent3>
        <a:srgbClr val="D6FFF8"/>
      </a:accent3>
      <a:accent4>
        <a:srgbClr val="FFEACC"/>
      </a:accent4>
      <a:accent5>
        <a:srgbClr val="F9FFEF"/>
      </a:accent5>
      <a:accent6>
        <a:srgbClr val="C0E8DF"/>
      </a:accent6>
      <a:hlink>
        <a:srgbClr val="2419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1480</Words>
  <Application>Microsoft Office PowerPoint</Application>
  <PresentationFormat>Custom</PresentationFormat>
  <Paragraphs>277</Paragraphs>
  <Slides>39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Dotum</vt:lpstr>
      <vt:lpstr>Roboto Condensed Light</vt:lpstr>
      <vt:lpstr>Oswald</vt:lpstr>
      <vt:lpstr>Times New Roman</vt:lpstr>
      <vt:lpstr>Open Sans SemiBold</vt:lpstr>
      <vt:lpstr>Tahoma</vt:lpstr>
      <vt:lpstr>Calibri</vt:lpstr>
      <vt:lpstr>Cambria Math</vt:lpstr>
      <vt:lpstr>Noto Serif Display</vt:lpstr>
      <vt:lpstr>Arial</vt:lpstr>
      <vt:lpstr>DejaVu Serif Bold</vt:lpstr>
      <vt:lpstr>Open Sans</vt:lpstr>
      <vt:lpstr>Kavoon</vt:lpstr>
      <vt:lpstr>Office Theme</vt:lpstr>
      <vt:lpstr>Math Subject for High School - 9th Grade: Systems of Equations and Inequalities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75</cp:revision>
  <dcterms:created xsi:type="dcterms:W3CDTF">2006-08-16T00:00:00Z</dcterms:created>
  <dcterms:modified xsi:type="dcterms:W3CDTF">2025-09-23T00:09:33Z</dcterms:modified>
  <dc:identifier>DAFnAROGUss</dc:identifier>
</cp:coreProperties>
</file>