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90" r:id="rId1"/>
  </p:sldMasterIdLst>
  <p:notesMasterIdLst>
    <p:notesMasterId r:id="rId42"/>
  </p:notesMasterIdLst>
  <p:sldIdLst>
    <p:sldId id="257" r:id="rId2"/>
    <p:sldId id="258" r:id="rId3"/>
    <p:sldId id="293" r:id="rId4"/>
    <p:sldId id="256" r:id="rId5"/>
    <p:sldId id="267" r:id="rId6"/>
    <p:sldId id="262" r:id="rId7"/>
    <p:sldId id="259" r:id="rId8"/>
    <p:sldId id="272" r:id="rId9"/>
    <p:sldId id="273" r:id="rId10"/>
    <p:sldId id="261" r:id="rId11"/>
    <p:sldId id="274" r:id="rId12"/>
    <p:sldId id="276" r:id="rId13"/>
    <p:sldId id="275" r:id="rId14"/>
    <p:sldId id="277" r:id="rId15"/>
    <p:sldId id="296" r:id="rId16"/>
    <p:sldId id="265" r:id="rId17"/>
    <p:sldId id="279" r:id="rId18"/>
    <p:sldId id="280" r:id="rId19"/>
    <p:sldId id="295" r:id="rId20"/>
    <p:sldId id="281" r:id="rId21"/>
    <p:sldId id="297" r:id="rId22"/>
    <p:sldId id="299" r:id="rId23"/>
    <p:sldId id="298" r:id="rId24"/>
    <p:sldId id="282" r:id="rId25"/>
    <p:sldId id="278" r:id="rId26"/>
    <p:sldId id="283" r:id="rId27"/>
    <p:sldId id="301" r:id="rId28"/>
    <p:sldId id="288" r:id="rId29"/>
    <p:sldId id="302" r:id="rId30"/>
    <p:sldId id="303" r:id="rId31"/>
    <p:sldId id="304" r:id="rId32"/>
    <p:sldId id="284" r:id="rId33"/>
    <p:sldId id="286" r:id="rId34"/>
    <p:sldId id="260" r:id="rId35"/>
    <p:sldId id="289" r:id="rId36"/>
    <p:sldId id="290" r:id="rId37"/>
    <p:sldId id="291" r:id="rId38"/>
    <p:sldId id="264" r:id="rId39"/>
    <p:sldId id="266" r:id="rId40"/>
    <p:sldId id="268" r:id="rId41"/>
  </p:sldIdLst>
  <p:sldSz cx="18288000" cy="10287000"/>
  <p:notesSz cx="6858000" cy="9144000"/>
  <p:embeddedFontLst>
    <p:embeddedFont>
      <p:font typeface="Cambria Math" panose="02040503050406030204" pitchFamily="18" charset="0"/>
      <p:regular r:id="rId43"/>
    </p:embeddedFont>
    <p:embeddedFont>
      <p:font typeface="Calibri Light" panose="020F0302020204030204" pitchFamily="34" charset="0"/>
      <p:regular r:id="rId44"/>
      <p:italic r:id="rId45"/>
    </p:embeddedFont>
    <p:embeddedFont>
      <p:font typeface="Calibri" panose="020F0502020204030204" pitchFamily="34" charset="0"/>
      <p:regular r:id="rId46"/>
      <p:bold r:id="rId47"/>
      <p:italic r:id="rId48"/>
      <p:boldItalic r:id="rId49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CC"/>
    <a:srgbClr val="CCFFCC"/>
    <a:srgbClr val="ACD8E6"/>
    <a:srgbClr val="D7C09A"/>
    <a:srgbClr val="BDA37D"/>
    <a:srgbClr val="AFDEE3"/>
    <a:srgbClr val="CCCCFF"/>
    <a:srgbClr val="F6FFA3"/>
    <a:srgbClr val="CCFF66"/>
    <a:srgbClr val="CC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1757" autoAdjust="0"/>
    <p:restoredTop sz="94622" autoAdjust="0"/>
  </p:normalViewPr>
  <p:slideViewPr>
    <p:cSldViewPr>
      <p:cViewPr varScale="1">
        <p:scale>
          <a:sx n="53" d="100"/>
          <a:sy n="53" d="100"/>
        </p:scale>
        <p:origin x="144" y="35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notesMaster" Target="notesMasters/notesMaster1.xml"/><Relationship Id="rId47" Type="http://schemas.openxmlformats.org/officeDocument/2006/relationships/font" Target="fonts/font5.fntdata"/><Relationship Id="rId50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font" Target="fonts/font3.fntdata"/><Relationship Id="rId53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font" Target="fonts/font2.fntdata"/><Relationship Id="rId52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font" Target="fonts/font1.fntdata"/><Relationship Id="rId48" Type="http://schemas.openxmlformats.org/officeDocument/2006/relationships/font" Target="fonts/font6.fntdata"/><Relationship Id="rId8" Type="http://schemas.openxmlformats.org/officeDocument/2006/relationships/slide" Target="slides/slide7.xml"/><Relationship Id="rId51" Type="http://schemas.openxmlformats.org/officeDocument/2006/relationships/viewProps" Target="view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font" Target="fonts/font4.fntdata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font" Target="fonts/font7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B804E69-CD6D-459F-8525-DF49F2087449}" type="datetimeFigureOut">
              <a:rPr lang="vi-VN" smtClean="0"/>
              <a:t>27/10/2022</a:t>
            </a:fld>
            <a:endParaRPr lang="vi-V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vi-V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09A58AE-6262-424F-986F-79C973B2D7EC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304705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763" y="9601200"/>
            <a:ext cx="18283238" cy="6858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23" y="9501474"/>
            <a:ext cx="18283238" cy="9601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45920" y="1138428"/>
            <a:ext cx="15087600" cy="534924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12000" spc="-75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50077" y="6683430"/>
            <a:ext cx="15087600" cy="17145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3600" cap="all" spc="300" baseline="0">
                <a:solidFill>
                  <a:schemeClr val="tx2"/>
                </a:solidFill>
                <a:latin typeface="+mj-lt"/>
              </a:defRPr>
            </a:lvl1pPr>
            <a:lvl2pPr marL="685800" indent="0" algn="ctr">
              <a:buNone/>
              <a:defRPr sz="3600"/>
            </a:lvl2pPr>
            <a:lvl3pPr marL="1371600" indent="0" algn="ctr">
              <a:buNone/>
              <a:defRPr sz="3600"/>
            </a:lvl3pPr>
            <a:lvl4pPr marL="2057400" indent="0" algn="ctr">
              <a:buNone/>
              <a:defRPr sz="3000"/>
            </a:lvl4pPr>
            <a:lvl5pPr marL="2743200" indent="0" algn="ctr">
              <a:buNone/>
              <a:defRPr sz="3000"/>
            </a:lvl5pPr>
            <a:lvl6pPr marL="3429000" indent="0" algn="ctr">
              <a:buNone/>
              <a:defRPr sz="3000"/>
            </a:lvl6pPr>
            <a:lvl7pPr marL="4114800" indent="0" algn="ctr">
              <a:buNone/>
              <a:defRPr sz="3000"/>
            </a:lvl7pPr>
            <a:lvl8pPr marL="4800600" indent="0" algn="ctr">
              <a:buNone/>
              <a:defRPr sz="3000"/>
            </a:lvl8pPr>
            <a:lvl9pPr marL="5486400" indent="0" algn="ctr">
              <a:buNone/>
              <a:defRPr sz="3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27/10/2022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811487" y="6515100"/>
            <a:ext cx="1481328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713488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27/10/2022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26071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763" y="9601200"/>
            <a:ext cx="18283238" cy="6858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23" y="9501474"/>
            <a:ext cx="18283238" cy="9601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3087350" y="622168"/>
            <a:ext cx="3943350" cy="863613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57300" y="622167"/>
            <a:ext cx="11601450" cy="8636133"/>
          </a:xfrm>
        </p:spPr>
        <p:txBody>
          <a:bodyPr vert="eaVert" lIns="45720" tIns="0" rIns="45720" bIns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27/10/2022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87209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27/10/2022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35565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763" y="9601200"/>
            <a:ext cx="18283238" cy="6858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23" y="9501474"/>
            <a:ext cx="18283238" cy="9601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45920" y="1138428"/>
            <a:ext cx="15087600" cy="534924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12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45920" y="6679692"/>
            <a:ext cx="15087600" cy="17145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3600" cap="all" spc="300" baseline="0">
                <a:solidFill>
                  <a:schemeClr val="tx2"/>
                </a:solidFill>
                <a:latin typeface="+mj-lt"/>
              </a:defRPr>
            </a:lvl1pPr>
            <a:lvl2pPr marL="685800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2pPr>
            <a:lvl3pPr marL="13716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3pPr>
            <a:lvl4pPr marL="20574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4pPr>
            <a:lvl5pPr marL="27432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5pPr>
            <a:lvl6pPr marL="34290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6pPr>
            <a:lvl7pPr marL="41148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7pPr>
            <a:lvl8pPr marL="48006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8pPr>
            <a:lvl9pPr marL="54864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27/10/2022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811487" y="6515100"/>
            <a:ext cx="1481328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082091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645920" y="429905"/>
            <a:ext cx="15087600" cy="2176136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45919" y="2768601"/>
            <a:ext cx="7406640" cy="603504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326880" y="2768603"/>
            <a:ext cx="7406640" cy="603504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27/10/2022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44942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645920" y="429905"/>
            <a:ext cx="15087600" cy="2176136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45920" y="2769078"/>
            <a:ext cx="7406640" cy="1104423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3000" b="0" cap="all" baseline="0">
                <a:solidFill>
                  <a:schemeClr val="tx2"/>
                </a:solidFill>
              </a:defRPr>
            </a:lvl1pPr>
            <a:lvl2pPr marL="685800" indent="0">
              <a:buNone/>
              <a:defRPr sz="3000" b="1"/>
            </a:lvl2pPr>
            <a:lvl3pPr marL="1371600" indent="0">
              <a:buNone/>
              <a:defRPr sz="2700" b="1"/>
            </a:lvl3pPr>
            <a:lvl4pPr marL="2057400" indent="0">
              <a:buNone/>
              <a:defRPr sz="2400" b="1"/>
            </a:lvl4pPr>
            <a:lvl5pPr marL="2743200" indent="0">
              <a:buNone/>
              <a:defRPr sz="2400" b="1"/>
            </a:lvl5pPr>
            <a:lvl6pPr marL="3429000" indent="0">
              <a:buNone/>
              <a:defRPr sz="2400" b="1"/>
            </a:lvl6pPr>
            <a:lvl7pPr marL="4114800" indent="0">
              <a:buNone/>
              <a:defRPr sz="2400" b="1"/>
            </a:lvl7pPr>
            <a:lvl8pPr marL="4800600" indent="0">
              <a:buNone/>
              <a:defRPr sz="2400" b="1"/>
            </a:lvl8pPr>
            <a:lvl9pPr marL="5486400" indent="0">
              <a:buNone/>
              <a:defRPr sz="24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45920" y="3873501"/>
            <a:ext cx="7406640" cy="50673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9326880" y="2769078"/>
            <a:ext cx="7406640" cy="1104423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3000" b="0" cap="all" baseline="0">
                <a:solidFill>
                  <a:schemeClr val="tx2"/>
                </a:solidFill>
              </a:defRPr>
            </a:lvl1pPr>
            <a:lvl2pPr marL="685800" indent="0">
              <a:buNone/>
              <a:defRPr sz="3000" b="1"/>
            </a:lvl2pPr>
            <a:lvl3pPr marL="1371600" indent="0">
              <a:buNone/>
              <a:defRPr sz="2700" b="1"/>
            </a:lvl3pPr>
            <a:lvl4pPr marL="2057400" indent="0">
              <a:buNone/>
              <a:defRPr sz="2400" b="1"/>
            </a:lvl4pPr>
            <a:lvl5pPr marL="2743200" indent="0">
              <a:buNone/>
              <a:defRPr sz="2400" b="1"/>
            </a:lvl5pPr>
            <a:lvl6pPr marL="3429000" indent="0">
              <a:buNone/>
              <a:defRPr sz="2400" b="1"/>
            </a:lvl6pPr>
            <a:lvl7pPr marL="4114800" indent="0">
              <a:buNone/>
              <a:defRPr sz="2400" b="1"/>
            </a:lvl7pPr>
            <a:lvl8pPr marL="4800600" indent="0">
              <a:buNone/>
              <a:defRPr sz="2400" b="1"/>
            </a:lvl8pPr>
            <a:lvl9pPr marL="5486400" indent="0">
              <a:buNone/>
              <a:defRPr sz="24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9326880" y="3873501"/>
            <a:ext cx="7406640" cy="50673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27/10/2022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42759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27/10/2022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66188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4763" y="9601200"/>
            <a:ext cx="18283238" cy="6858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23" y="9501474"/>
            <a:ext cx="18283238" cy="9601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27/10/2022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47902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25" y="0"/>
            <a:ext cx="6076187" cy="10287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6060107" y="0"/>
            <a:ext cx="96012" cy="10287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891538"/>
            <a:ext cx="4800600" cy="3429000"/>
          </a:xfrm>
        </p:spPr>
        <p:txBody>
          <a:bodyPr anchor="b">
            <a:normAutofit/>
          </a:bodyPr>
          <a:lstStyle>
            <a:lvl1pPr>
              <a:defRPr sz="54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200900" y="1097280"/>
            <a:ext cx="9738360" cy="78867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4389120"/>
            <a:ext cx="4800600" cy="5068686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2250">
                <a:solidFill>
                  <a:srgbClr val="FFFFFF"/>
                </a:solidFill>
              </a:defRPr>
            </a:lvl1pPr>
            <a:lvl2pPr marL="685800" indent="0">
              <a:buNone/>
              <a:defRPr sz="1800"/>
            </a:lvl2pPr>
            <a:lvl3pPr marL="1371600" indent="0">
              <a:buNone/>
              <a:defRPr sz="1500"/>
            </a:lvl3pPr>
            <a:lvl4pPr marL="2057400" indent="0">
              <a:buNone/>
              <a:defRPr sz="1350"/>
            </a:lvl4pPr>
            <a:lvl5pPr marL="2743200" indent="0">
              <a:buNone/>
              <a:defRPr sz="1350"/>
            </a:lvl5pPr>
            <a:lvl6pPr marL="3429000" indent="0">
              <a:buNone/>
              <a:defRPr sz="1350"/>
            </a:lvl6pPr>
            <a:lvl7pPr marL="4114800" indent="0">
              <a:buNone/>
              <a:defRPr sz="1350"/>
            </a:lvl7pPr>
            <a:lvl8pPr marL="4800600" indent="0">
              <a:buNone/>
              <a:defRPr sz="1350"/>
            </a:lvl8pPr>
            <a:lvl9pPr marL="5486400" indent="0">
              <a:buNone/>
              <a:defRPr sz="13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98268" y="9689678"/>
            <a:ext cx="3927765" cy="547688"/>
          </a:xfrm>
        </p:spPr>
        <p:txBody>
          <a:bodyPr/>
          <a:lstStyle>
            <a:lvl1pPr algn="l">
              <a:defRPr/>
            </a:lvl1pPr>
          </a:lstStyle>
          <a:p>
            <a:fld id="{1D8BD707-D9CF-40AE-B4C6-C98DA3205C09}" type="datetimeFigureOut">
              <a:rPr lang="en-US" smtClean="0"/>
              <a:pPr/>
              <a:t>27/10/2022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7200900" y="9689678"/>
            <a:ext cx="6972300" cy="547688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41347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" y="7429500"/>
            <a:ext cx="18283238" cy="28575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23" y="7372614"/>
            <a:ext cx="18283238" cy="9601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45920" y="7612380"/>
            <a:ext cx="15169896" cy="1234440"/>
          </a:xfrm>
        </p:spPr>
        <p:txBody>
          <a:bodyPr lIns="91440" tIns="0" rIns="91440" bIns="0" anchor="b">
            <a:noAutofit/>
          </a:bodyPr>
          <a:lstStyle>
            <a:lvl1pPr>
              <a:defRPr sz="54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3" y="0"/>
            <a:ext cx="18287978" cy="7372614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4800">
                <a:solidFill>
                  <a:schemeClr val="bg1"/>
                </a:solidFill>
              </a:defRPr>
            </a:lvl1pPr>
            <a:lvl2pPr marL="685800" indent="0">
              <a:buNone/>
              <a:defRPr sz="4200"/>
            </a:lvl2pPr>
            <a:lvl3pPr marL="1371600" indent="0">
              <a:buNone/>
              <a:defRPr sz="3600"/>
            </a:lvl3pPr>
            <a:lvl4pPr marL="2057400" indent="0">
              <a:buNone/>
              <a:defRPr sz="3000"/>
            </a:lvl4pPr>
            <a:lvl5pPr marL="2743200" indent="0">
              <a:buNone/>
              <a:defRPr sz="3000"/>
            </a:lvl5pPr>
            <a:lvl6pPr marL="3429000" indent="0">
              <a:buNone/>
              <a:defRPr sz="3000"/>
            </a:lvl6pPr>
            <a:lvl7pPr marL="4114800" indent="0">
              <a:buNone/>
              <a:defRPr sz="3000"/>
            </a:lvl7pPr>
            <a:lvl8pPr marL="4800600" indent="0">
              <a:buNone/>
              <a:defRPr sz="3000"/>
            </a:lvl8pPr>
            <a:lvl9pPr marL="5486400" indent="0">
              <a:buNone/>
              <a:defRPr sz="3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45920" y="8860535"/>
            <a:ext cx="15169896" cy="89154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900"/>
              </a:spcAft>
              <a:buNone/>
              <a:defRPr sz="2250">
                <a:solidFill>
                  <a:srgbClr val="FFFFFF"/>
                </a:solidFill>
              </a:defRPr>
            </a:lvl1pPr>
            <a:lvl2pPr marL="685800" indent="0">
              <a:buNone/>
              <a:defRPr sz="1800"/>
            </a:lvl2pPr>
            <a:lvl3pPr marL="1371600" indent="0">
              <a:buNone/>
              <a:defRPr sz="1500"/>
            </a:lvl3pPr>
            <a:lvl4pPr marL="2057400" indent="0">
              <a:buNone/>
              <a:defRPr sz="1350"/>
            </a:lvl4pPr>
            <a:lvl5pPr marL="2743200" indent="0">
              <a:buNone/>
              <a:defRPr sz="1350"/>
            </a:lvl5pPr>
            <a:lvl6pPr marL="3429000" indent="0">
              <a:buNone/>
              <a:defRPr sz="1350"/>
            </a:lvl6pPr>
            <a:lvl7pPr marL="4114800" indent="0">
              <a:buNone/>
              <a:defRPr sz="1350"/>
            </a:lvl7pPr>
            <a:lvl8pPr marL="4800600" indent="0">
              <a:buNone/>
              <a:defRPr sz="1350"/>
            </a:lvl8pPr>
            <a:lvl9pPr marL="5486400" indent="0">
              <a:buNone/>
              <a:defRPr sz="13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27/10/2022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47698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" y="9601200"/>
            <a:ext cx="18288000" cy="6858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" y="9501474"/>
            <a:ext cx="18288002" cy="9899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645920" y="429905"/>
            <a:ext cx="15087600" cy="217613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45920" y="2768601"/>
            <a:ext cx="15087600" cy="603504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645921" y="9689678"/>
            <a:ext cx="3708407" cy="547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350">
                <a:solidFill>
                  <a:srgbClr val="FFFFFF"/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27/10/2022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529278" y="9689678"/>
            <a:ext cx="7234206" cy="547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350" cap="all" baseline="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4850688" y="9689678"/>
            <a:ext cx="1968038" cy="547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575">
                <a:solidFill>
                  <a:srgbClr val="FFFFFF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1790298" y="2606768"/>
            <a:ext cx="149504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236203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  <p:sldLayoutId id="2147483696" r:id="rId6"/>
    <p:sldLayoutId id="2147483697" r:id="rId7"/>
    <p:sldLayoutId id="2147483698" r:id="rId8"/>
    <p:sldLayoutId id="2147483699" r:id="rId9"/>
    <p:sldLayoutId id="2147483700" r:id="rId10"/>
    <p:sldLayoutId id="2147483701" r:id="rId11"/>
  </p:sldLayoutIdLst>
  <p:txStyles>
    <p:titleStyle>
      <a:lvl1pPr algn="l" defTabSz="1371600" rtl="0" eaLnBrk="1" latinLnBrk="0" hangingPunct="1">
        <a:lnSpc>
          <a:spcPct val="85000"/>
        </a:lnSpc>
        <a:spcBef>
          <a:spcPct val="0"/>
        </a:spcBef>
        <a:buNone/>
        <a:defRPr sz="7200" kern="1200" spc="-75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137160" indent="-137160" algn="l" defTabSz="1371600" rtl="0" eaLnBrk="1" latinLnBrk="0" hangingPunct="1">
        <a:lnSpc>
          <a:spcPct val="90000"/>
        </a:lnSpc>
        <a:spcBef>
          <a:spcPts val="1800"/>
        </a:spcBef>
        <a:spcAft>
          <a:spcPts val="3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3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76072" indent="-274320" algn="l" defTabSz="1371600" rtl="0" eaLnBrk="1" latinLnBrk="0" hangingPunct="1">
        <a:lnSpc>
          <a:spcPct val="90000"/>
        </a:lnSpc>
        <a:spcBef>
          <a:spcPts val="300"/>
        </a:spcBef>
        <a:spcAft>
          <a:spcPts val="600"/>
        </a:spcAft>
        <a:buClr>
          <a:schemeClr val="accent1"/>
        </a:buClr>
        <a:buFont typeface="Calibri" pitchFamily="34" charset="0"/>
        <a:buChar char="◦"/>
        <a:defRPr sz="27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50392" indent="-274320" algn="l" defTabSz="1371600" rtl="0" eaLnBrk="1" latinLnBrk="0" hangingPunct="1">
        <a:lnSpc>
          <a:spcPct val="90000"/>
        </a:lnSpc>
        <a:spcBef>
          <a:spcPts val="300"/>
        </a:spcBef>
        <a:spcAft>
          <a:spcPts val="600"/>
        </a:spcAft>
        <a:buClr>
          <a:schemeClr val="accent1"/>
        </a:buClr>
        <a:buFont typeface="Calibri" pitchFamily="34" charset="0"/>
        <a:buChar char="◦"/>
        <a:defRPr sz="21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124712" indent="-274320" algn="l" defTabSz="1371600" rtl="0" eaLnBrk="1" latinLnBrk="0" hangingPunct="1">
        <a:lnSpc>
          <a:spcPct val="90000"/>
        </a:lnSpc>
        <a:spcBef>
          <a:spcPts val="300"/>
        </a:spcBef>
        <a:spcAft>
          <a:spcPts val="600"/>
        </a:spcAft>
        <a:buClr>
          <a:schemeClr val="accent1"/>
        </a:buClr>
        <a:buFont typeface="Calibri" pitchFamily="34" charset="0"/>
        <a:buChar char="◦"/>
        <a:defRPr sz="21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99032" indent="-274320" algn="l" defTabSz="1371600" rtl="0" eaLnBrk="1" latinLnBrk="0" hangingPunct="1">
        <a:lnSpc>
          <a:spcPct val="90000"/>
        </a:lnSpc>
        <a:spcBef>
          <a:spcPts val="300"/>
        </a:spcBef>
        <a:spcAft>
          <a:spcPts val="600"/>
        </a:spcAft>
        <a:buClr>
          <a:schemeClr val="accent1"/>
        </a:buClr>
        <a:buFont typeface="Calibri" pitchFamily="34" charset="0"/>
        <a:buChar char="◦"/>
        <a:defRPr sz="21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50000" indent="-342900" algn="l" defTabSz="1371600" rtl="0" eaLnBrk="1" latinLnBrk="0" hangingPunct="1">
        <a:lnSpc>
          <a:spcPct val="90000"/>
        </a:lnSpc>
        <a:spcBef>
          <a:spcPts val="300"/>
        </a:spcBef>
        <a:spcAft>
          <a:spcPts val="600"/>
        </a:spcAft>
        <a:buClr>
          <a:schemeClr val="accent1"/>
        </a:buClr>
        <a:buFont typeface="Calibri" pitchFamily="34" charset="0"/>
        <a:buChar char="◦"/>
        <a:defRPr sz="21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50000" indent="-342900" algn="l" defTabSz="1371600" rtl="0" eaLnBrk="1" latinLnBrk="0" hangingPunct="1">
        <a:lnSpc>
          <a:spcPct val="90000"/>
        </a:lnSpc>
        <a:spcBef>
          <a:spcPts val="300"/>
        </a:spcBef>
        <a:spcAft>
          <a:spcPts val="600"/>
        </a:spcAft>
        <a:buClr>
          <a:schemeClr val="accent1"/>
        </a:buClr>
        <a:buFont typeface="Calibri" pitchFamily="34" charset="0"/>
        <a:buChar char="◦"/>
        <a:defRPr sz="21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50000" indent="-342900" algn="l" defTabSz="1371600" rtl="0" eaLnBrk="1" latinLnBrk="0" hangingPunct="1">
        <a:lnSpc>
          <a:spcPct val="90000"/>
        </a:lnSpc>
        <a:spcBef>
          <a:spcPts val="300"/>
        </a:spcBef>
        <a:spcAft>
          <a:spcPts val="600"/>
        </a:spcAft>
        <a:buClr>
          <a:schemeClr val="accent1"/>
        </a:buClr>
        <a:buFont typeface="Calibri" pitchFamily="34" charset="0"/>
        <a:buChar char="◦"/>
        <a:defRPr sz="21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50000" indent="-342900" algn="l" defTabSz="1371600" rtl="0" eaLnBrk="1" latinLnBrk="0" hangingPunct="1">
        <a:lnSpc>
          <a:spcPct val="90000"/>
        </a:lnSpc>
        <a:spcBef>
          <a:spcPts val="300"/>
        </a:spcBef>
        <a:spcAft>
          <a:spcPts val="600"/>
        </a:spcAft>
        <a:buClr>
          <a:schemeClr val="accent1"/>
        </a:buClr>
        <a:buFont typeface="Calibri" pitchFamily="34" charset="0"/>
        <a:buChar char="◦"/>
        <a:defRPr sz="21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2pPr>
      <a:lvl3pPr marL="1371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2057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2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4290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114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800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486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13" Type="http://schemas.openxmlformats.org/officeDocument/2006/relationships/image" Target="../media/image27.svg"/><Relationship Id="rId18" Type="http://schemas.openxmlformats.org/officeDocument/2006/relationships/image" Target="../media/image9.png"/><Relationship Id="rId3" Type="http://schemas.openxmlformats.org/officeDocument/2006/relationships/image" Target="../media/image2.svg"/><Relationship Id="rId7" Type="http://schemas.openxmlformats.org/officeDocument/2006/relationships/image" Target="../media/image21.svg"/><Relationship Id="rId17" Type="http://schemas.openxmlformats.org/officeDocument/2006/relationships/image" Target="../media/image31.svg"/><Relationship Id="rId2" Type="http://schemas.openxmlformats.org/officeDocument/2006/relationships/image" Target="../media/image2.png"/><Relationship Id="rId16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19.svg"/><Relationship Id="rId15" Type="http://schemas.openxmlformats.org/officeDocument/2006/relationships/image" Target="../media/image29.svg"/><Relationship Id="rId10" Type="http://schemas.openxmlformats.org/officeDocument/2006/relationships/image" Target="../media/image6.png"/><Relationship Id="rId19" Type="http://schemas.openxmlformats.org/officeDocument/2006/relationships/image" Target="../media/image33.svg"/><Relationship Id="rId4" Type="http://schemas.openxmlformats.org/officeDocument/2006/relationships/image" Target="../media/image3.png"/><Relationship Id="rId9" Type="http://schemas.openxmlformats.org/officeDocument/2006/relationships/image" Target="../media/image23.svg"/><Relationship Id="rId14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72.svg"/><Relationship Id="rId3" Type="http://schemas.openxmlformats.org/officeDocument/2006/relationships/image" Target="../media/image2.svg"/><Relationship Id="rId7" Type="http://schemas.openxmlformats.org/officeDocument/2006/relationships/image" Target="../media/image44.png"/><Relationship Id="rId12" Type="http://schemas.openxmlformats.org/officeDocument/2006/relationships/image" Target="../media/image33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30.png"/><Relationship Id="rId11" Type="http://schemas.openxmlformats.org/officeDocument/2006/relationships/image" Target="../media/image9.png"/><Relationship Id="rId5" Type="http://schemas.openxmlformats.org/officeDocument/2006/relationships/image" Target="../media/image70.svg"/><Relationship Id="rId10" Type="http://schemas.openxmlformats.org/officeDocument/2006/relationships/image" Target="../media/image74.svg"/><Relationship Id="rId4" Type="http://schemas.openxmlformats.org/officeDocument/2006/relationships/image" Target="../media/image24.png"/><Relationship Id="rId9" Type="http://schemas.openxmlformats.org/officeDocument/2006/relationships/image" Target="../media/image38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13" Type="http://schemas.openxmlformats.org/officeDocument/2006/relationships/image" Target="../media/image68.svg"/><Relationship Id="rId3" Type="http://schemas.openxmlformats.org/officeDocument/2006/relationships/image" Target="../media/image2.svg"/><Relationship Id="rId7" Type="http://schemas.openxmlformats.org/officeDocument/2006/relationships/image" Target="../media/image64.svg"/><Relationship Id="rId12" Type="http://schemas.openxmlformats.org/officeDocument/2006/relationships/image" Target="../media/image4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1.png"/><Relationship Id="rId11" Type="http://schemas.openxmlformats.org/officeDocument/2006/relationships/image" Target="../media/image66.svg"/><Relationship Id="rId5" Type="http://schemas.openxmlformats.org/officeDocument/2006/relationships/image" Target="../media/image62.svg"/><Relationship Id="rId10" Type="http://schemas.openxmlformats.org/officeDocument/2006/relationships/image" Target="../media/image42.png"/><Relationship Id="rId4" Type="http://schemas.openxmlformats.org/officeDocument/2006/relationships/image" Target="../media/image40.png"/><Relationship Id="rId9" Type="http://schemas.openxmlformats.org/officeDocument/2006/relationships/image" Target="../media/image15.svg"/><Relationship Id="rId14" Type="http://schemas.openxmlformats.org/officeDocument/2006/relationships/image" Target="../media/image45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png"/><Relationship Id="rId7" Type="http://schemas.openxmlformats.org/officeDocument/2006/relationships/image" Target="../media/image64.sv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Relationship Id="rId11" Type="http://schemas.openxmlformats.org/officeDocument/2006/relationships/image" Target="../media/image66.svg"/><Relationship Id="rId10" Type="http://schemas.openxmlformats.org/officeDocument/2006/relationships/image" Target="../media/image42.png"/><Relationship Id="rId9" Type="http://schemas.openxmlformats.org/officeDocument/2006/relationships/image" Target="../media/image47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13" Type="http://schemas.openxmlformats.org/officeDocument/2006/relationships/image" Target="../media/image68.svg"/><Relationship Id="rId7" Type="http://schemas.openxmlformats.org/officeDocument/2006/relationships/image" Target="../media/image64.svg"/><Relationship Id="rId12" Type="http://schemas.openxmlformats.org/officeDocument/2006/relationships/image" Target="../media/image43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Relationship Id="rId11" Type="http://schemas.openxmlformats.org/officeDocument/2006/relationships/image" Target="../media/image66.svg"/><Relationship Id="rId10" Type="http://schemas.openxmlformats.org/officeDocument/2006/relationships/image" Target="../media/image42.png"/><Relationship Id="rId9" Type="http://schemas.openxmlformats.org/officeDocument/2006/relationships/image" Target="../media/image15.svg"/><Relationship Id="rId14" Type="http://schemas.openxmlformats.org/officeDocument/2006/relationships/image" Target="../media/image48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4.svg"/><Relationship Id="rId13" Type="http://schemas.openxmlformats.org/officeDocument/2006/relationships/image" Target="../media/image43.png"/><Relationship Id="rId3" Type="http://schemas.openxmlformats.org/officeDocument/2006/relationships/image" Target="../media/image2.svg"/><Relationship Id="rId7" Type="http://schemas.openxmlformats.org/officeDocument/2006/relationships/image" Target="../media/image41.png"/><Relationship Id="rId12" Type="http://schemas.openxmlformats.org/officeDocument/2006/relationships/image" Target="../media/image66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9.png"/><Relationship Id="rId11" Type="http://schemas.openxmlformats.org/officeDocument/2006/relationships/image" Target="../media/image42.png"/><Relationship Id="rId5" Type="http://schemas.openxmlformats.org/officeDocument/2006/relationships/image" Target="../media/image62.svg"/><Relationship Id="rId10" Type="http://schemas.openxmlformats.org/officeDocument/2006/relationships/image" Target="../media/image15.svg"/><Relationship Id="rId4" Type="http://schemas.openxmlformats.org/officeDocument/2006/relationships/image" Target="../media/image40.png"/><Relationship Id="rId9" Type="http://schemas.openxmlformats.org/officeDocument/2006/relationships/image" Target="../media/image22.png"/><Relationship Id="rId14" Type="http://schemas.openxmlformats.org/officeDocument/2006/relationships/image" Target="../media/image68.sv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5.svg"/><Relationship Id="rId13" Type="http://schemas.openxmlformats.org/officeDocument/2006/relationships/image" Target="../media/image52.png"/><Relationship Id="rId12" Type="http://schemas.openxmlformats.org/officeDocument/2006/relationships/image" Target="../media/image45.sv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7.xml"/><Relationship Id="rId11" Type="http://schemas.openxmlformats.org/officeDocument/2006/relationships/image" Target="../media/image15.png"/><Relationship Id="rId5" Type="http://schemas.openxmlformats.org/officeDocument/2006/relationships/image" Target="../media/image51.png"/><Relationship Id="rId10" Type="http://schemas.openxmlformats.org/officeDocument/2006/relationships/image" Target="../media/image37.svg"/><Relationship Id="rId4" Type="http://schemas.openxmlformats.org/officeDocument/2006/relationships/image" Target="../media/image110.svg"/><Relationship Id="rId9" Type="http://schemas.openxmlformats.org/officeDocument/2006/relationships/image" Target="../media/image11.png"/><Relationship Id="rId14" Type="http://schemas.openxmlformats.org/officeDocument/2006/relationships/image" Target="../media/image53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6.svg"/><Relationship Id="rId13" Type="http://schemas.openxmlformats.org/officeDocument/2006/relationships/image" Target="../media/image22.png"/><Relationship Id="rId3" Type="http://schemas.openxmlformats.org/officeDocument/2006/relationships/image" Target="../media/image47.svg"/><Relationship Id="rId12" Type="http://schemas.openxmlformats.org/officeDocument/2006/relationships/image" Target="../media/image39.svg"/><Relationship Id="rId2" Type="http://schemas.openxmlformats.org/officeDocument/2006/relationships/image" Target="../media/image31.png"/><Relationship Id="rId16" Type="http://schemas.openxmlformats.org/officeDocument/2006/relationships/image" Target="../media/image90.svg"/><Relationship Id="rId1" Type="http://schemas.openxmlformats.org/officeDocument/2006/relationships/slideLayout" Target="../slideLayouts/slideLayout7.xml"/><Relationship Id="rId11" Type="http://schemas.openxmlformats.org/officeDocument/2006/relationships/image" Target="../media/image12.png"/><Relationship Id="rId15" Type="http://schemas.openxmlformats.org/officeDocument/2006/relationships/image" Target="../media/image56.png"/><Relationship Id="rId10" Type="http://schemas.openxmlformats.org/officeDocument/2006/relationships/image" Target="../media/image108.svg"/><Relationship Id="rId4" Type="http://schemas.openxmlformats.org/officeDocument/2006/relationships/image" Target="../media/image54.png"/><Relationship Id="rId9" Type="http://schemas.openxmlformats.org/officeDocument/2006/relationships/image" Target="../media/image55.png"/><Relationship Id="rId14" Type="http://schemas.openxmlformats.org/officeDocument/2006/relationships/image" Target="../media/image15.svg"/></Relationships>
</file>

<file path=ppt/slides/_rels/slide17.xml.rels><?xml version="1.0" encoding="UTF-8" standalone="yes"?>
<Relationships xmlns="http://schemas.openxmlformats.org/package/2006/relationships"><Relationship Id="rId13" Type="http://schemas.openxmlformats.org/officeDocument/2006/relationships/image" Target="../media/image34.png"/><Relationship Id="rId3" Type="http://schemas.openxmlformats.org/officeDocument/2006/relationships/image" Target="../media/image47.svg"/><Relationship Id="rId12" Type="http://schemas.openxmlformats.org/officeDocument/2006/relationships/image" Target="../media/image56.svg"/><Relationship Id="rId2" Type="http://schemas.openxmlformats.org/officeDocument/2006/relationships/image" Target="../media/image31.png"/><Relationship Id="rId16" Type="http://schemas.openxmlformats.org/officeDocument/2006/relationships/image" Target="../media/image60.sv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3.png"/><Relationship Id="rId5" Type="http://schemas.openxmlformats.org/officeDocument/2006/relationships/image" Target="../media/image49.svg"/><Relationship Id="rId15" Type="http://schemas.openxmlformats.org/officeDocument/2006/relationships/image" Target="../media/image35.png"/><Relationship Id="rId4" Type="http://schemas.openxmlformats.org/officeDocument/2006/relationships/image" Target="../media/image32.png"/><Relationship Id="rId14" Type="http://schemas.openxmlformats.org/officeDocument/2006/relationships/image" Target="../media/image58.svg"/></Relationships>
</file>

<file path=ppt/slides/_rels/slide18.xml.rels><?xml version="1.0" encoding="UTF-8" standalone="yes"?>
<Relationships xmlns="http://schemas.openxmlformats.org/package/2006/relationships"><Relationship Id="rId13" Type="http://schemas.openxmlformats.org/officeDocument/2006/relationships/image" Target="../media/image37.png"/><Relationship Id="rId3" Type="http://schemas.openxmlformats.org/officeDocument/2006/relationships/image" Target="../media/image2.svg"/><Relationship Id="rId12" Type="http://schemas.openxmlformats.org/officeDocument/2006/relationships/image" Target="../media/image33.svg"/><Relationship Id="rId7" Type="http://schemas.openxmlformats.org/officeDocument/2006/relationships/image" Target="../media/image72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10" Type="http://schemas.openxmlformats.org/officeDocument/2006/relationships/image" Target="../media/image39.png"/><Relationship Id="rId4" Type="http://schemas.openxmlformats.org/officeDocument/2006/relationships/image" Target="../media/image38.png"/><Relationship Id="rId9" Type="http://schemas.openxmlformats.org/officeDocument/2006/relationships/image" Target="../media/image74.sv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10" Type="http://schemas.openxmlformats.org/officeDocument/2006/relationships/image" Target="../media/image48.png"/><Relationship Id="rId9" Type="http://schemas.openxmlformats.org/officeDocument/2006/relationships/image" Target="../media/image15.sv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image" Target="../media/image43.svg"/><Relationship Id="rId3" Type="http://schemas.openxmlformats.org/officeDocument/2006/relationships/image" Target="../media/image2.svg"/><Relationship Id="rId7" Type="http://schemas.openxmlformats.org/officeDocument/2006/relationships/image" Target="../media/image37.svg"/><Relationship Id="rId12" Type="http://schemas.openxmlformats.org/officeDocument/2006/relationships/image" Target="../media/image1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11" Type="http://schemas.openxmlformats.org/officeDocument/2006/relationships/image" Target="../media/image41.svg"/><Relationship Id="rId5" Type="http://schemas.openxmlformats.org/officeDocument/2006/relationships/image" Target="../media/image35.svg"/><Relationship Id="rId15" Type="http://schemas.openxmlformats.org/officeDocument/2006/relationships/image" Target="../media/image45.svg"/><Relationship Id="rId10" Type="http://schemas.openxmlformats.org/officeDocument/2006/relationships/image" Target="../media/image13.png"/><Relationship Id="rId4" Type="http://schemas.openxmlformats.org/officeDocument/2006/relationships/image" Target="../media/image10.png"/><Relationship Id="rId9" Type="http://schemas.openxmlformats.org/officeDocument/2006/relationships/image" Target="../media/image39.svg"/><Relationship Id="rId14" Type="http://schemas.openxmlformats.org/officeDocument/2006/relationships/image" Target="../media/image15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13" Type="http://schemas.openxmlformats.org/officeDocument/2006/relationships/image" Target="../media/image68.svg"/><Relationship Id="rId3" Type="http://schemas.openxmlformats.org/officeDocument/2006/relationships/image" Target="../media/image2.svg"/><Relationship Id="rId7" Type="http://schemas.openxmlformats.org/officeDocument/2006/relationships/image" Target="../media/image64.svg"/><Relationship Id="rId12" Type="http://schemas.openxmlformats.org/officeDocument/2006/relationships/image" Target="../media/image4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1.png"/><Relationship Id="rId11" Type="http://schemas.openxmlformats.org/officeDocument/2006/relationships/image" Target="../media/image66.svg"/><Relationship Id="rId5" Type="http://schemas.openxmlformats.org/officeDocument/2006/relationships/image" Target="../media/image62.svg"/><Relationship Id="rId10" Type="http://schemas.openxmlformats.org/officeDocument/2006/relationships/image" Target="../media/image42.png"/><Relationship Id="rId4" Type="http://schemas.openxmlformats.org/officeDocument/2006/relationships/image" Target="../media/image40.png"/><Relationship Id="rId9" Type="http://schemas.openxmlformats.org/officeDocument/2006/relationships/image" Target="../media/image15.sv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5.svg"/><Relationship Id="rId13" Type="http://schemas.openxmlformats.org/officeDocument/2006/relationships/image" Target="../media/image57.png"/><Relationship Id="rId12" Type="http://schemas.openxmlformats.org/officeDocument/2006/relationships/image" Target="../media/image45.sv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7.xml"/><Relationship Id="rId11" Type="http://schemas.openxmlformats.org/officeDocument/2006/relationships/image" Target="../media/image15.png"/><Relationship Id="rId5" Type="http://schemas.openxmlformats.org/officeDocument/2006/relationships/image" Target="../media/image51.png"/><Relationship Id="rId10" Type="http://schemas.openxmlformats.org/officeDocument/2006/relationships/image" Target="../media/image37.svg"/><Relationship Id="rId4" Type="http://schemas.openxmlformats.org/officeDocument/2006/relationships/image" Target="../media/image110.svg"/><Relationship Id="rId9" Type="http://schemas.openxmlformats.org/officeDocument/2006/relationships/image" Target="../media/image11.png"/><Relationship Id="rId14" Type="http://schemas.openxmlformats.org/officeDocument/2006/relationships/image" Target="../media/image58.png"/></Relationships>
</file>

<file path=ppt/slides/_rels/slide22.xml.rels><?xml version="1.0" encoding="UTF-8" standalone="yes"?>
<Relationships xmlns="http://schemas.openxmlformats.org/package/2006/relationships"><Relationship Id="rId13" Type="http://schemas.openxmlformats.org/officeDocument/2006/relationships/image" Target="../media/image47.png"/><Relationship Id="rId3" Type="http://schemas.openxmlformats.org/officeDocument/2006/relationships/image" Target="../media/image2.svg"/><Relationship Id="rId12" Type="http://schemas.openxmlformats.org/officeDocument/2006/relationships/image" Target="../media/image33.svg"/><Relationship Id="rId7" Type="http://schemas.openxmlformats.org/officeDocument/2006/relationships/image" Target="../media/image72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10" Type="http://schemas.openxmlformats.org/officeDocument/2006/relationships/image" Target="../media/image39.png"/><Relationship Id="rId4" Type="http://schemas.openxmlformats.org/officeDocument/2006/relationships/image" Target="../media/image38.png"/><Relationship Id="rId9" Type="http://schemas.openxmlformats.org/officeDocument/2006/relationships/image" Target="../media/image74.svg"/><Relationship Id="rId14" Type="http://schemas.openxmlformats.org/officeDocument/2006/relationships/image" Target="../media/image37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13" Type="http://schemas.openxmlformats.org/officeDocument/2006/relationships/image" Target="../media/image68.svg"/><Relationship Id="rId7" Type="http://schemas.openxmlformats.org/officeDocument/2006/relationships/image" Target="../media/image64.svg"/><Relationship Id="rId12" Type="http://schemas.openxmlformats.org/officeDocument/2006/relationships/image" Target="../media/image43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Relationship Id="rId11" Type="http://schemas.openxmlformats.org/officeDocument/2006/relationships/image" Target="../media/image66.svg"/><Relationship Id="rId10" Type="http://schemas.openxmlformats.org/officeDocument/2006/relationships/image" Target="../media/image42.png"/><Relationship Id="rId9" Type="http://schemas.openxmlformats.org/officeDocument/2006/relationships/image" Target="../media/image15.svg"/><Relationship Id="rId14" Type="http://schemas.openxmlformats.org/officeDocument/2006/relationships/image" Target="../media/image48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7" Type="http://schemas.openxmlformats.org/officeDocument/2006/relationships/image" Target="../media/image72.sv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4.png"/><Relationship Id="rId11" Type="http://schemas.openxmlformats.org/officeDocument/2006/relationships/image" Target="../media/image33.svg"/><Relationship Id="rId5" Type="http://schemas.openxmlformats.org/officeDocument/2006/relationships/image" Target="../media/image70.svg"/><Relationship Id="rId10" Type="http://schemas.openxmlformats.org/officeDocument/2006/relationships/image" Target="../media/image9.png"/><Relationship Id="rId9" Type="http://schemas.openxmlformats.org/officeDocument/2006/relationships/image" Target="../media/image74.sv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1.svg"/><Relationship Id="rId13" Type="http://schemas.openxmlformats.org/officeDocument/2006/relationships/image" Target="../media/image61.jpeg"/><Relationship Id="rId3" Type="http://schemas.openxmlformats.org/officeDocument/2006/relationships/image" Target="../media/image76.svg"/><Relationship Id="rId12" Type="http://schemas.openxmlformats.org/officeDocument/2006/relationships/image" Target="../media/image17.sv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Relationship Id="rId11" Type="http://schemas.openxmlformats.org/officeDocument/2006/relationships/image" Target="../media/image30.png"/><Relationship Id="rId10" Type="http://schemas.openxmlformats.org/officeDocument/2006/relationships/image" Target="../media/image83.svg"/><Relationship Id="rId4" Type="http://schemas.openxmlformats.org/officeDocument/2006/relationships/image" Target="../media/image59.png"/><Relationship Id="rId9" Type="http://schemas.openxmlformats.org/officeDocument/2006/relationships/image" Target="../media/image60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png"/><Relationship Id="rId13" Type="http://schemas.openxmlformats.org/officeDocument/2006/relationships/image" Target="../media/image63.png"/><Relationship Id="rId7" Type="http://schemas.openxmlformats.org/officeDocument/2006/relationships/image" Target="../media/image64.svg"/><Relationship Id="rId12" Type="http://schemas.openxmlformats.org/officeDocument/2006/relationships/image" Target="../media/image6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Relationship Id="rId11" Type="http://schemas.openxmlformats.org/officeDocument/2006/relationships/image" Target="../media/image66.svg"/><Relationship Id="rId10" Type="http://schemas.openxmlformats.org/officeDocument/2006/relationships/image" Target="../media/image37.sv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7.xml"/><Relationship Id="rId11" Type="http://schemas.openxmlformats.org/officeDocument/2006/relationships/image" Target="../media/image66.sv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81.svg"/><Relationship Id="rId3" Type="http://schemas.openxmlformats.org/officeDocument/2006/relationships/image" Target="../media/image76.svg"/><Relationship Id="rId12" Type="http://schemas.openxmlformats.org/officeDocument/2006/relationships/image" Target="../media/image17.sv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Relationship Id="rId11" Type="http://schemas.openxmlformats.org/officeDocument/2006/relationships/image" Target="../media/image30.png"/><Relationship Id="rId10" Type="http://schemas.openxmlformats.org/officeDocument/2006/relationships/image" Target="../media/image83.svg"/><Relationship Id="rId4" Type="http://schemas.openxmlformats.org/officeDocument/2006/relationships/image" Target="../media/image28.png"/><Relationship Id="rId9" Type="http://schemas.openxmlformats.org/officeDocument/2006/relationships/image" Target="../media/image65.png"/></Relationships>
</file>

<file path=ppt/slides/_rels/slide29.xml.rels><?xml version="1.0" encoding="UTF-8" standalone="yes"?>
<Relationships xmlns="http://schemas.openxmlformats.org/package/2006/relationships"><Relationship Id="rId13" Type="http://schemas.openxmlformats.org/officeDocument/2006/relationships/image" Target="../media/image39.png"/><Relationship Id="rId3" Type="http://schemas.openxmlformats.org/officeDocument/2006/relationships/image" Target="../media/image2.svg"/><Relationship Id="rId12" Type="http://schemas.openxmlformats.org/officeDocument/2006/relationships/image" Target="../media/image37.png"/><Relationship Id="rId7" Type="http://schemas.openxmlformats.org/officeDocument/2006/relationships/image" Target="../media/image72.svg"/><Relationship Id="rId17" Type="http://schemas.openxmlformats.org/officeDocument/2006/relationships/image" Target="../media/image69.png"/><Relationship Id="rId2" Type="http://schemas.openxmlformats.org/officeDocument/2006/relationships/image" Target="../media/image2.png"/><Relationship Id="rId16" Type="http://schemas.openxmlformats.org/officeDocument/2006/relationships/image" Target="../media/image68.png"/><Relationship Id="rId1" Type="http://schemas.openxmlformats.org/officeDocument/2006/relationships/slideLayout" Target="../slideLayouts/slideLayout7.xml"/><Relationship Id="rId11" Type="http://schemas.openxmlformats.org/officeDocument/2006/relationships/image" Target="../media/image66.png"/><Relationship Id="rId15" Type="http://schemas.openxmlformats.org/officeDocument/2006/relationships/image" Target="../media/image67.png"/><Relationship Id="rId10" Type="http://schemas.openxmlformats.org/officeDocument/2006/relationships/image" Target="../media/image47.png"/><Relationship Id="rId4" Type="http://schemas.openxmlformats.org/officeDocument/2006/relationships/image" Target="../media/image38.png"/><Relationship Id="rId9" Type="http://schemas.openxmlformats.org/officeDocument/2006/relationships/image" Target="../media/image74.svg"/><Relationship Id="rId14" Type="http://schemas.openxmlformats.org/officeDocument/2006/relationships/image" Target="../media/image33.sv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13" Type="http://schemas.openxmlformats.org/officeDocument/2006/relationships/image" Target="../media/image68.svg"/><Relationship Id="rId18" Type="http://schemas.openxmlformats.org/officeDocument/2006/relationships/image" Target="../media/image73.png"/><Relationship Id="rId7" Type="http://schemas.openxmlformats.org/officeDocument/2006/relationships/image" Target="../media/image64.svg"/><Relationship Id="rId12" Type="http://schemas.openxmlformats.org/officeDocument/2006/relationships/image" Target="../media/image43.png"/><Relationship Id="rId17" Type="http://schemas.openxmlformats.org/officeDocument/2006/relationships/image" Target="../media/image72.png"/><Relationship Id="rId2" Type="http://schemas.openxmlformats.org/officeDocument/2006/relationships/image" Target="../media/image41.png"/><Relationship Id="rId16" Type="http://schemas.openxmlformats.org/officeDocument/2006/relationships/image" Target="../media/image71.png"/><Relationship Id="rId1" Type="http://schemas.openxmlformats.org/officeDocument/2006/relationships/slideLayout" Target="../slideLayouts/slideLayout7.xml"/><Relationship Id="rId11" Type="http://schemas.openxmlformats.org/officeDocument/2006/relationships/image" Target="../media/image66.svg"/><Relationship Id="rId15" Type="http://schemas.openxmlformats.org/officeDocument/2006/relationships/image" Target="../media/image48.png"/><Relationship Id="rId10" Type="http://schemas.openxmlformats.org/officeDocument/2006/relationships/image" Target="../media/image42.png"/><Relationship Id="rId9" Type="http://schemas.openxmlformats.org/officeDocument/2006/relationships/image" Target="../media/image15.svg"/><Relationship Id="rId14" Type="http://schemas.openxmlformats.org/officeDocument/2006/relationships/image" Target="../media/image70.png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7" Type="http://schemas.openxmlformats.org/officeDocument/2006/relationships/image" Target="../media/image72.sv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4.png"/><Relationship Id="rId11" Type="http://schemas.openxmlformats.org/officeDocument/2006/relationships/image" Target="../media/image33.svg"/><Relationship Id="rId5" Type="http://schemas.openxmlformats.org/officeDocument/2006/relationships/image" Target="../media/image70.svg"/><Relationship Id="rId10" Type="http://schemas.openxmlformats.org/officeDocument/2006/relationships/image" Target="../media/image9.png"/><Relationship Id="rId9" Type="http://schemas.openxmlformats.org/officeDocument/2006/relationships/image" Target="../media/image74.svg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4.svg"/><Relationship Id="rId13" Type="http://schemas.openxmlformats.org/officeDocument/2006/relationships/image" Target="../media/image43.png"/><Relationship Id="rId3" Type="http://schemas.openxmlformats.org/officeDocument/2006/relationships/image" Target="../media/image2.svg"/><Relationship Id="rId7" Type="http://schemas.openxmlformats.org/officeDocument/2006/relationships/image" Target="../media/image41.png"/><Relationship Id="rId12" Type="http://schemas.openxmlformats.org/officeDocument/2006/relationships/image" Target="../media/image66.svg"/><Relationship Id="rId2" Type="http://schemas.openxmlformats.org/officeDocument/2006/relationships/image" Target="../media/image2.png"/><Relationship Id="rId16" Type="http://schemas.openxmlformats.org/officeDocument/2006/relationships/image" Target="../media/image7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4.png"/><Relationship Id="rId11" Type="http://schemas.openxmlformats.org/officeDocument/2006/relationships/image" Target="../media/image42.png"/><Relationship Id="rId5" Type="http://schemas.openxmlformats.org/officeDocument/2006/relationships/image" Target="../media/image62.svg"/><Relationship Id="rId15" Type="http://schemas.openxmlformats.org/officeDocument/2006/relationships/image" Target="../media/image75.png"/><Relationship Id="rId10" Type="http://schemas.openxmlformats.org/officeDocument/2006/relationships/image" Target="../media/image15.svg"/><Relationship Id="rId4" Type="http://schemas.openxmlformats.org/officeDocument/2006/relationships/image" Target="../media/image40.png"/><Relationship Id="rId9" Type="http://schemas.openxmlformats.org/officeDocument/2006/relationships/image" Target="../media/image22.png"/><Relationship Id="rId14" Type="http://schemas.openxmlformats.org/officeDocument/2006/relationships/image" Target="../media/image68.svg"/></Relationships>
</file>

<file path=ppt/slides/_rels/slide33.xml.rels><?xml version="1.0" encoding="UTF-8" standalone="yes"?>
<Relationships xmlns="http://schemas.openxmlformats.org/package/2006/relationships"><Relationship Id="rId18" Type="http://schemas.openxmlformats.org/officeDocument/2006/relationships/image" Target="../media/image79.png"/><Relationship Id="rId3" Type="http://schemas.openxmlformats.org/officeDocument/2006/relationships/image" Target="../media/image47.svg"/><Relationship Id="rId21" Type="http://schemas.openxmlformats.org/officeDocument/2006/relationships/image" Target="../media/image80.png"/><Relationship Id="rId17" Type="http://schemas.openxmlformats.org/officeDocument/2006/relationships/image" Target="../media/image78.png"/><Relationship Id="rId7" Type="http://schemas.openxmlformats.org/officeDocument/2006/relationships/image" Target="../media/image51.svg"/><Relationship Id="rId12" Type="http://schemas.openxmlformats.org/officeDocument/2006/relationships/image" Target="../media/image56.svg"/><Relationship Id="rId2" Type="http://schemas.openxmlformats.org/officeDocument/2006/relationships/image" Target="../media/image31.png"/><Relationship Id="rId16" Type="http://schemas.openxmlformats.org/officeDocument/2006/relationships/image" Target="../media/image60.svg"/><Relationship Id="rId20" Type="http://schemas.openxmlformats.org/officeDocument/2006/relationships/image" Target="../media/image62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7.png"/><Relationship Id="rId5" Type="http://schemas.openxmlformats.org/officeDocument/2006/relationships/image" Target="../media/image49.svg"/><Relationship Id="rId15" Type="http://schemas.openxmlformats.org/officeDocument/2006/relationships/image" Target="../media/image35.png"/><Relationship Id="rId10" Type="http://schemas.openxmlformats.org/officeDocument/2006/relationships/image" Target="../media/image34.png"/><Relationship Id="rId19" Type="http://schemas.openxmlformats.org/officeDocument/2006/relationships/image" Target="../media/image61.png"/><Relationship Id="rId4" Type="http://schemas.openxmlformats.org/officeDocument/2006/relationships/image" Target="../media/image32.png"/><Relationship Id="rId9" Type="http://schemas.openxmlformats.org/officeDocument/2006/relationships/image" Target="../media/image53.svg"/><Relationship Id="rId14" Type="http://schemas.openxmlformats.org/officeDocument/2006/relationships/image" Target="../media/image58.svg"/><Relationship Id="rId22" Type="http://schemas.openxmlformats.org/officeDocument/2006/relationships/image" Target="../media/image33.png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13" Type="http://schemas.openxmlformats.org/officeDocument/2006/relationships/image" Target="../media/image68.svg"/><Relationship Id="rId7" Type="http://schemas.openxmlformats.org/officeDocument/2006/relationships/image" Target="../media/image64.svg"/><Relationship Id="rId12" Type="http://schemas.openxmlformats.org/officeDocument/2006/relationships/image" Target="../media/image43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1.png"/><Relationship Id="rId11" Type="http://schemas.openxmlformats.org/officeDocument/2006/relationships/image" Target="../media/image66.svg"/><Relationship Id="rId5" Type="http://schemas.openxmlformats.org/officeDocument/2006/relationships/image" Target="../media/image62.svg"/><Relationship Id="rId15" Type="http://schemas.openxmlformats.org/officeDocument/2006/relationships/image" Target="../media/image83.png"/><Relationship Id="rId10" Type="http://schemas.openxmlformats.org/officeDocument/2006/relationships/image" Target="../media/image81.png"/><Relationship Id="rId9" Type="http://schemas.openxmlformats.org/officeDocument/2006/relationships/image" Target="../media/image15.svg"/><Relationship Id="rId14" Type="http://schemas.openxmlformats.org/officeDocument/2006/relationships/image" Target="../media/image82.png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13" Type="http://schemas.openxmlformats.org/officeDocument/2006/relationships/image" Target="../media/image68.svg"/><Relationship Id="rId7" Type="http://schemas.openxmlformats.org/officeDocument/2006/relationships/image" Target="../media/image64.svg"/><Relationship Id="rId12" Type="http://schemas.openxmlformats.org/officeDocument/2006/relationships/image" Target="../media/image43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Relationship Id="rId11" Type="http://schemas.openxmlformats.org/officeDocument/2006/relationships/image" Target="../media/image66.svg"/><Relationship Id="rId10" Type="http://schemas.openxmlformats.org/officeDocument/2006/relationships/image" Target="../media/image81.png"/><Relationship Id="rId9" Type="http://schemas.openxmlformats.org/officeDocument/2006/relationships/image" Target="../media/image15.svg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13" Type="http://schemas.openxmlformats.org/officeDocument/2006/relationships/image" Target="../media/image68.svg"/><Relationship Id="rId7" Type="http://schemas.openxmlformats.org/officeDocument/2006/relationships/image" Target="../media/image64.svg"/><Relationship Id="rId12" Type="http://schemas.openxmlformats.org/officeDocument/2006/relationships/image" Target="../media/image43.png"/><Relationship Id="rId2" Type="http://schemas.openxmlformats.org/officeDocument/2006/relationships/image" Target="../media/image41.png"/><Relationship Id="rId16" Type="http://schemas.openxmlformats.org/officeDocument/2006/relationships/image" Target="../media/image86.png"/><Relationship Id="rId1" Type="http://schemas.openxmlformats.org/officeDocument/2006/relationships/slideLayout" Target="../slideLayouts/slideLayout7.xml"/><Relationship Id="rId11" Type="http://schemas.openxmlformats.org/officeDocument/2006/relationships/image" Target="../media/image66.svg"/><Relationship Id="rId15" Type="http://schemas.openxmlformats.org/officeDocument/2006/relationships/image" Target="../media/image85.png"/><Relationship Id="rId10" Type="http://schemas.openxmlformats.org/officeDocument/2006/relationships/image" Target="../media/image81.png"/><Relationship Id="rId9" Type="http://schemas.openxmlformats.org/officeDocument/2006/relationships/image" Target="../media/image15.svg"/><Relationship Id="rId14" Type="http://schemas.openxmlformats.org/officeDocument/2006/relationships/image" Target="../media/image84.png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png"/><Relationship Id="rId13" Type="http://schemas.openxmlformats.org/officeDocument/2006/relationships/image" Target="../media/image68.svg"/><Relationship Id="rId18" Type="http://schemas.openxmlformats.org/officeDocument/2006/relationships/image" Target="../media/image720.png"/><Relationship Id="rId7" Type="http://schemas.openxmlformats.org/officeDocument/2006/relationships/image" Target="../media/image64.svg"/><Relationship Id="rId12" Type="http://schemas.openxmlformats.org/officeDocument/2006/relationships/image" Target="../media/image43.png"/><Relationship Id="rId17" Type="http://schemas.openxmlformats.org/officeDocument/2006/relationships/image" Target="../media/image710.png"/><Relationship Id="rId2" Type="http://schemas.openxmlformats.org/officeDocument/2006/relationships/image" Target="../media/image41.png"/><Relationship Id="rId16" Type="http://schemas.openxmlformats.org/officeDocument/2006/relationships/image" Target="../media/image700.png"/><Relationship Id="rId1" Type="http://schemas.openxmlformats.org/officeDocument/2006/relationships/slideLayout" Target="../slideLayouts/slideLayout7.xml"/><Relationship Id="rId11" Type="http://schemas.openxmlformats.org/officeDocument/2006/relationships/image" Target="../media/image66.svg"/><Relationship Id="rId15" Type="http://schemas.openxmlformats.org/officeDocument/2006/relationships/image" Target="../media/image690.png"/><Relationship Id="rId10" Type="http://schemas.openxmlformats.org/officeDocument/2006/relationships/image" Target="../media/image37.svg"/><Relationship Id="rId14" Type="http://schemas.openxmlformats.org/officeDocument/2006/relationships/image" Target="../media/image11.png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image" Target="../media/image97.svg"/><Relationship Id="rId3" Type="http://schemas.openxmlformats.org/officeDocument/2006/relationships/image" Target="../media/image2.svg"/><Relationship Id="rId12" Type="http://schemas.openxmlformats.org/officeDocument/2006/relationships/image" Target="../media/image101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8.png"/><Relationship Id="rId11" Type="http://schemas.openxmlformats.org/officeDocument/2006/relationships/image" Target="../media/image90.png"/><Relationship Id="rId5" Type="http://schemas.openxmlformats.org/officeDocument/2006/relationships/image" Target="../media/image94.svg"/><Relationship Id="rId10" Type="http://schemas.openxmlformats.org/officeDocument/2006/relationships/image" Target="../media/image99.svg"/><Relationship Id="rId4" Type="http://schemas.openxmlformats.org/officeDocument/2006/relationships/image" Target="../media/image87.png"/><Relationship Id="rId9" Type="http://schemas.openxmlformats.org/officeDocument/2006/relationships/image" Target="../media/image89.png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5.svg"/><Relationship Id="rId3" Type="http://schemas.openxmlformats.org/officeDocument/2006/relationships/image" Target="../media/image110.sv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7.xml"/><Relationship Id="rId10" Type="http://schemas.openxmlformats.org/officeDocument/2006/relationships/image" Target="../media/image37.svg"/><Relationship Id="rId4" Type="http://schemas.openxmlformats.org/officeDocument/2006/relationships/image" Target="../media/image51.png"/><Relationship Id="rId9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13" Type="http://schemas.openxmlformats.org/officeDocument/2006/relationships/image" Target="../media/image21.png"/><Relationship Id="rId18" Type="http://schemas.openxmlformats.org/officeDocument/2006/relationships/image" Target="../media/image17.svg"/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12" Type="http://schemas.openxmlformats.org/officeDocument/2006/relationships/image" Target="../media/image11.svg"/><Relationship Id="rId17" Type="http://schemas.openxmlformats.org/officeDocument/2006/relationships/image" Target="../media/image23.png"/><Relationship Id="rId2" Type="http://schemas.openxmlformats.org/officeDocument/2006/relationships/image" Target="../media/image2.png"/><Relationship Id="rId16" Type="http://schemas.openxmlformats.org/officeDocument/2006/relationships/image" Target="../media/image15.sv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png"/><Relationship Id="rId5" Type="http://schemas.openxmlformats.org/officeDocument/2006/relationships/image" Target="../media/image4.svg"/><Relationship Id="rId15" Type="http://schemas.openxmlformats.org/officeDocument/2006/relationships/image" Target="../media/image22.png"/><Relationship Id="rId10" Type="http://schemas.openxmlformats.org/officeDocument/2006/relationships/image" Target="../media/image20.png"/><Relationship Id="rId4" Type="http://schemas.openxmlformats.org/officeDocument/2006/relationships/image" Target="../media/image17.png"/><Relationship Id="rId9" Type="http://schemas.openxmlformats.org/officeDocument/2006/relationships/image" Target="../media/image8.svg"/><Relationship Id="rId14" Type="http://schemas.openxmlformats.org/officeDocument/2006/relationships/image" Target="../media/image13.svg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image" Target="../media/image92.png"/><Relationship Id="rId13" Type="http://schemas.openxmlformats.org/officeDocument/2006/relationships/image" Target="../media/image13.svg"/><Relationship Id="rId3" Type="http://schemas.openxmlformats.org/officeDocument/2006/relationships/image" Target="../media/image2.svg"/><Relationship Id="rId7" Type="http://schemas.openxmlformats.org/officeDocument/2006/relationships/image" Target="../media/image41.svg"/><Relationship Id="rId12" Type="http://schemas.openxmlformats.org/officeDocument/2006/relationships/image" Target="../media/image2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11" Type="http://schemas.openxmlformats.org/officeDocument/2006/relationships/image" Target="../media/image27.svg"/><Relationship Id="rId5" Type="http://schemas.openxmlformats.org/officeDocument/2006/relationships/image" Target="../media/image121.svg"/><Relationship Id="rId10" Type="http://schemas.openxmlformats.org/officeDocument/2006/relationships/image" Target="../media/image6.png"/><Relationship Id="rId4" Type="http://schemas.openxmlformats.org/officeDocument/2006/relationships/image" Target="../media/image91.png"/><Relationship Id="rId9" Type="http://schemas.openxmlformats.org/officeDocument/2006/relationships/image" Target="../media/image92.sv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7" Type="http://schemas.openxmlformats.org/officeDocument/2006/relationships/image" Target="../media/image117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png"/><Relationship Id="rId5" Type="http://schemas.openxmlformats.org/officeDocument/2006/relationships/image" Target="../media/image70.svg"/><Relationship Id="rId10" Type="http://schemas.openxmlformats.org/officeDocument/2006/relationships/image" Target="../media/image26.png"/><Relationship Id="rId4" Type="http://schemas.openxmlformats.org/officeDocument/2006/relationships/image" Target="../media/image24.png"/><Relationship Id="rId9" Type="http://schemas.openxmlformats.org/officeDocument/2006/relationships/image" Target="../media/image119.sv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1.svg"/><Relationship Id="rId3" Type="http://schemas.openxmlformats.org/officeDocument/2006/relationships/image" Target="../media/image76.svg"/><Relationship Id="rId12" Type="http://schemas.openxmlformats.org/officeDocument/2006/relationships/image" Target="../media/image17.sv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Relationship Id="rId11" Type="http://schemas.openxmlformats.org/officeDocument/2006/relationships/image" Target="../media/image30.png"/><Relationship Id="rId10" Type="http://schemas.openxmlformats.org/officeDocument/2006/relationships/image" Target="../media/image83.svg"/><Relationship Id="rId4" Type="http://schemas.openxmlformats.org/officeDocument/2006/relationships/image" Target="../media/image28.png"/><Relationship Id="rId9" Type="http://schemas.openxmlformats.org/officeDocument/2006/relationships/image" Target="../media/image29.png"/></Relationships>
</file>

<file path=ppt/slides/_rels/slide7.xml.rels><?xml version="1.0" encoding="UTF-8" standalone="yes"?>
<Relationships xmlns="http://schemas.openxmlformats.org/package/2006/relationships"><Relationship Id="rId13" Type="http://schemas.openxmlformats.org/officeDocument/2006/relationships/image" Target="../media/image34.png"/><Relationship Id="rId3" Type="http://schemas.openxmlformats.org/officeDocument/2006/relationships/image" Target="../media/image47.svg"/><Relationship Id="rId12" Type="http://schemas.openxmlformats.org/officeDocument/2006/relationships/image" Target="../media/image56.svg"/><Relationship Id="rId17" Type="http://schemas.openxmlformats.org/officeDocument/2006/relationships/image" Target="../media/image36.png"/><Relationship Id="rId2" Type="http://schemas.openxmlformats.org/officeDocument/2006/relationships/image" Target="../media/image31.png"/><Relationship Id="rId16" Type="http://schemas.openxmlformats.org/officeDocument/2006/relationships/image" Target="../media/image60.sv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3.png"/><Relationship Id="rId5" Type="http://schemas.openxmlformats.org/officeDocument/2006/relationships/image" Target="../media/image49.svg"/><Relationship Id="rId15" Type="http://schemas.openxmlformats.org/officeDocument/2006/relationships/image" Target="../media/image35.png"/><Relationship Id="rId4" Type="http://schemas.openxmlformats.org/officeDocument/2006/relationships/image" Target="../media/image32.png"/><Relationship Id="rId14" Type="http://schemas.openxmlformats.org/officeDocument/2006/relationships/image" Target="../media/image58.sv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3" Type="http://schemas.openxmlformats.org/officeDocument/2006/relationships/image" Target="../media/image2.svg"/><Relationship Id="rId7" Type="http://schemas.openxmlformats.org/officeDocument/2006/relationships/image" Target="../media/image72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11" Type="http://schemas.openxmlformats.org/officeDocument/2006/relationships/image" Target="../media/image33.svg"/><Relationship Id="rId10" Type="http://schemas.openxmlformats.org/officeDocument/2006/relationships/image" Target="../media/image39.png"/><Relationship Id="rId4" Type="http://schemas.openxmlformats.org/officeDocument/2006/relationships/image" Target="../media/image37.png"/><Relationship Id="rId9" Type="http://schemas.openxmlformats.org/officeDocument/2006/relationships/image" Target="../media/image74.sv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13" Type="http://schemas.openxmlformats.org/officeDocument/2006/relationships/image" Target="../media/image68.svg"/><Relationship Id="rId3" Type="http://schemas.openxmlformats.org/officeDocument/2006/relationships/image" Target="../media/image2.svg"/><Relationship Id="rId7" Type="http://schemas.openxmlformats.org/officeDocument/2006/relationships/image" Target="../media/image64.svg"/><Relationship Id="rId12" Type="http://schemas.openxmlformats.org/officeDocument/2006/relationships/image" Target="../media/image4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1.png"/><Relationship Id="rId11" Type="http://schemas.openxmlformats.org/officeDocument/2006/relationships/image" Target="../media/image66.svg"/><Relationship Id="rId5" Type="http://schemas.openxmlformats.org/officeDocument/2006/relationships/image" Target="../media/image62.svg"/><Relationship Id="rId10" Type="http://schemas.openxmlformats.org/officeDocument/2006/relationships/image" Target="../media/image42.png"/><Relationship Id="rId4" Type="http://schemas.openxmlformats.org/officeDocument/2006/relationships/image" Target="../media/image40.png"/><Relationship Id="rId9" Type="http://schemas.openxmlformats.org/officeDocument/2006/relationships/image" Target="../media/image15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EC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alphaModFix amt="19999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 b="43786"/>
          <a:stretch>
            <a:fillRect/>
          </a:stretch>
        </p:blipFill>
        <p:spPr>
          <a:xfrm>
            <a:off x="0" y="6607"/>
            <a:ext cx="18288000" cy="10280393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flipH="1">
            <a:off x="2398123" y="1130730"/>
            <a:ext cx="14782897" cy="8032146"/>
          </a:xfrm>
          <a:prstGeom prst="rect">
            <a:avLst/>
          </a:prstGeom>
        </p:spPr>
      </p:pic>
      <p:sp>
        <p:nvSpPr>
          <p:cNvPr id="4" name="TextBox 4"/>
          <p:cNvSpPr txBox="1"/>
          <p:nvPr/>
        </p:nvSpPr>
        <p:spPr>
          <a:xfrm>
            <a:off x="3500713" y="2824224"/>
            <a:ext cx="12817847" cy="303429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ct val="130000"/>
              </a:lnSpc>
            </a:pPr>
            <a:r>
              <a:rPr lang="en-US" sz="80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Chào</a:t>
            </a:r>
            <a:r>
              <a:rPr lang="en-US" sz="8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80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mừng</a:t>
            </a:r>
            <a:r>
              <a:rPr lang="en-US" sz="8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80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8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80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8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80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đến</a:t>
            </a:r>
            <a:r>
              <a:rPr lang="en-US" sz="8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80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với</a:t>
            </a:r>
            <a:r>
              <a:rPr lang="en-US" sz="8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80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8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80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giảng</a:t>
            </a:r>
            <a:r>
              <a:rPr lang="en-US" sz="8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80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hôm</a:t>
            </a:r>
            <a:r>
              <a:rPr lang="en-US" sz="8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nay!</a:t>
            </a:r>
            <a:endParaRPr lang="en-US" sz="80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-752723">
            <a:off x="15923514" y="8000521"/>
            <a:ext cx="2071506" cy="2721738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7809969" y="-1244846"/>
            <a:ext cx="2668061" cy="2884599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 rot="1697473">
            <a:off x="-33923" y="212153"/>
            <a:ext cx="1232340" cy="1207693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 rot="7840615">
            <a:off x="3365566" y="8093372"/>
            <a:ext cx="2348424" cy="768575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7"/>
              </a:ext>
            </a:extLst>
          </a:blip>
          <a:srcRect/>
          <a:stretch>
            <a:fillRect/>
          </a:stretch>
        </p:blipFill>
        <p:spPr>
          <a:xfrm>
            <a:off x="15599498" y="2089208"/>
            <a:ext cx="1061203" cy="1061203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9"/>
              </a:ext>
            </a:extLst>
          </a:blip>
          <a:srcRect/>
          <a:stretch>
            <a:fillRect/>
          </a:stretch>
        </p:blipFill>
        <p:spPr>
          <a:xfrm rot="-720983">
            <a:off x="-14920" y="7046108"/>
            <a:ext cx="1794567" cy="308791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CCEE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alphaModFix amt="19999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 b="43786"/>
          <a:stretch>
            <a:fillRect/>
          </a:stretch>
        </p:blipFill>
        <p:spPr>
          <a:xfrm>
            <a:off x="0" y="6607"/>
            <a:ext cx="18288000" cy="10280393"/>
          </a:xfrm>
          <a:prstGeom prst="rect">
            <a:avLst/>
          </a:prstGeom>
        </p:spPr>
      </p:pic>
      <p:grpSp>
        <p:nvGrpSpPr>
          <p:cNvPr id="3" name="Group 3"/>
          <p:cNvGrpSpPr/>
          <p:nvPr/>
        </p:nvGrpSpPr>
        <p:grpSpPr>
          <a:xfrm>
            <a:off x="3454641" y="3861307"/>
            <a:ext cx="14052612" cy="3125283"/>
            <a:chOff x="0" y="0"/>
            <a:chExt cx="18242782" cy="12091182"/>
          </a:xfrm>
        </p:grpSpPr>
        <p:grpSp>
          <p:nvGrpSpPr>
            <p:cNvPr id="4" name="Group 4"/>
            <p:cNvGrpSpPr/>
            <p:nvPr/>
          </p:nvGrpSpPr>
          <p:grpSpPr>
            <a:xfrm>
              <a:off x="0" y="281638"/>
              <a:ext cx="17924518" cy="11809544"/>
              <a:chOff x="0" y="0"/>
              <a:chExt cx="10805670" cy="7119301"/>
            </a:xfrm>
          </p:grpSpPr>
          <p:sp>
            <p:nvSpPr>
              <p:cNvPr id="5" name="Freeform 5"/>
              <p:cNvSpPr/>
              <p:nvPr/>
            </p:nvSpPr>
            <p:spPr>
              <a:xfrm>
                <a:off x="-4213" y="0"/>
                <a:ext cx="10809882" cy="7119301"/>
              </a:xfrm>
              <a:custGeom>
                <a:avLst/>
                <a:gdLst/>
                <a:ahLst/>
                <a:cxnLst/>
                <a:rect l="l" t="t" r="r" b="b"/>
                <a:pathLst>
                  <a:path w="10809882" h="7119301">
                    <a:moveTo>
                      <a:pt x="278431" y="16918"/>
                    </a:moveTo>
                    <a:cubicBezTo>
                      <a:pt x="278431" y="16918"/>
                      <a:pt x="604014" y="12258"/>
                      <a:pt x="1062558" y="12454"/>
                    </a:cubicBezTo>
                    <a:cubicBezTo>
                      <a:pt x="8804229" y="12671"/>
                      <a:pt x="10535814" y="0"/>
                      <a:pt x="10535814" y="0"/>
                    </a:cubicBezTo>
                    <a:cubicBezTo>
                      <a:pt x="10603278" y="0"/>
                      <a:pt x="10679215" y="0"/>
                      <a:pt x="10757988" y="85073"/>
                    </a:cubicBezTo>
                    <a:cubicBezTo>
                      <a:pt x="10800966" y="131488"/>
                      <a:pt x="10802035" y="240224"/>
                      <a:pt x="10802439" y="320281"/>
                    </a:cubicBezTo>
                    <a:cubicBezTo>
                      <a:pt x="10802439" y="320281"/>
                      <a:pt x="10800735" y="5267917"/>
                      <a:pt x="10800735" y="6356717"/>
                    </a:cubicBezTo>
                    <a:cubicBezTo>
                      <a:pt x="10800735" y="6570876"/>
                      <a:pt x="10809883" y="6870054"/>
                      <a:pt x="10809883" y="6870054"/>
                    </a:cubicBezTo>
                    <a:cubicBezTo>
                      <a:pt x="10809883" y="6998723"/>
                      <a:pt x="10805713" y="7119301"/>
                      <a:pt x="10552875" y="7111167"/>
                    </a:cubicBezTo>
                    <a:cubicBezTo>
                      <a:pt x="10552875" y="7111167"/>
                      <a:pt x="10176403" y="7090868"/>
                      <a:pt x="9081481" y="7098467"/>
                    </a:cubicBezTo>
                    <a:cubicBezTo>
                      <a:pt x="2545013" y="7106601"/>
                      <a:pt x="304023" y="7119301"/>
                      <a:pt x="304023" y="7119301"/>
                    </a:cubicBezTo>
                    <a:cubicBezTo>
                      <a:pt x="132548" y="7119301"/>
                      <a:pt x="4213" y="7018231"/>
                      <a:pt x="8532" y="6815685"/>
                    </a:cubicBezTo>
                    <a:cubicBezTo>
                      <a:pt x="8532" y="6815685"/>
                      <a:pt x="9630" y="6317143"/>
                      <a:pt x="4815" y="1670849"/>
                    </a:cubicBezTo>
                    <a:cubicBezTo>
                      <a:pt x="0" y="663668"/>
                      <a:pt x="25592" y="330596"/>
                      <a:pt x="25592" y="330596"/>
                    </a:cubicBezTo>
                    <a:cubicBezTo>
                      <a:pt x="27224" y="150571"/>
                      <a:pt x="143504" y="16918"/>
                      <a:pt x="278431" y="16918"/>
                    </a:cubicBezTo>
                    <a:close/>
                  </a:path>
                </a:pathLst>
              </a:custGeom>
              <a:solidFill>
                <a:srgbClr val="2F3A62"/>
              </a:solidFill>
            </p:spPr>
          </p:sp>
        </p:grpSp>
        <p:grpSp>
          <p:nvGrpSpPr>
            <p:cNvPr id="6" name="Group 6"/>
            <p:cNvGrpSpPr/>
            <p:nvPr/>
          </p:nvGrpSpPr>
          <p:grpSpPr>
            <a:xfrm>
              <a:off x="329479" y="0"/>
              <a:ext cx="17913303" cy="11727400"/>
              <a:chOff x="-4214" y="0"/>
              <a:chExt cx="10825343" cy="7087087"/>
            </a:xfrm>
          </p:grpSpPr>
          <p:sp>
            <p:nvSpPr>
              <p:cNvPr id="7" name="Freeform 7"/>
              <p:cNvSpPr/>
              <p:nvPr/>
            </p:nvSpPr>
            <p:spPr>
              <a:xfrm>
                <a:off x="-4214" y="0"/>
                <a:ext cx="10825343" cy="7087087"/>
              </a:xfrm>
              <a:custGeom>
                <a:avLst/>
                <a:gdLst/>
                <a:ahLst/>
                <a:cxnLst/>
                <a:rect l="l" t="t" r="r" b="b"/>
                <a:pathLst>
                  <a:path w="10825342" h="7087086">
                    <a:moveTo>
                      <a:pt x="278431" y="16918"/>
                    </a:moveTo>
                    <a:cubicBezTo>
                      <a:pt x="278431" y="16918"/>
                      <a:pt x="604014" y="12258"/>
                      <a:pt x="1062834" y="12454"/>
                    </a:cubicBezTo>
                    <a:cubicBezTo>
                      <a:pt x="8817733" y="12671"/>
                      <a:pt x="10551274" y="0"/>
                      <a:pt x="10551274" y="0"/>
                    </a:cubicBezTo>
                    <a:cubicBezTo>
                      <a:pt x="10618737" y="0"/>
                      <a:pt x="10694674" y="0"/>
                      <a:pt x="10773448" y="85073"/>
                    </a:cubicBezTo>
                    <a:cubicBezTo>
                      <a:pt x="10816426" y="131488"/>
                      <a:pt x="10817494" y="240224"/>
                      <a:pt x="10817899" y="320281"/>
                    </a:cubicBezTo>
                    <a:cubicBezTo>
                      <a:pt x="10817899" y="320281"/>
                      <a:pt x="10816195" y="5241263"/>
                      <a:pt x="10816195" y="6324502"/>
                    </a:cubicBezTo>
                    <a:cubicBezTo>
                      <a:pt x="10816195" y="6538661"/>
                      <a:pt x="10825342" y="6837839"/>
                      <a:pt x="10825342" y="6837839"/>
                    </a:cubicBezTo>
                    <a:cubicBezTo>
                      <a:pt x="10825342" y="6966508"/>
                      <a:pt x="10821173" y="7087086"/>
                      <a:pt x="10568335" y="7078952"/>
                    </a:cubicBezTo>
                    <a:cubicBezTo>
                      <a:pt x="10568335" y="7078952"/>
                      <a:pt x="10191862" y="7058653"/>
                      <a:pt x="9095459" y="7066252"/>
                    </a:cubicBezTo>
                    <a:cubicBezTo>
                      <a:pt x="2547822" y="7074386"/>
                      <a:pt x="304023" y="7087086"/>
                      <a:pt x="304023" y="7087086"/>
                    </a:cubicBezTo>
                    <a:cubicBezTo>
                      <a:pt x="132548" y="7087086"/>
                      <a:pt x="4213" y="6986016"/>
                      <a:pt x="8532" y="6783470"/>
                    </a:cubicBezTo>
                    <a:cubicBezTo>
                      <a:pt x="8532" y="6783470"/>
                      <a:pt x="9630" y="6284928"/>
                      <a:pt x="4815" y="1666310"/>
                    </a:cubicBezTo>
                    <a:cubicBezTo>
                      <a:pt x="0" y="663668"/>
                      <a:pt x="25592" y="330596"/>
                      <a:pt x="25592" y="330596"/>
                    </a:cubicBezTo>
                    <a:cubicBezTo>
                      <a:pt x="27224" y="150571"/>
                      <a:pt x="143504" y="16918"/>
                      <a:pt x="278431" y="16918"/>
                    </a:cubicBezTo>
                    <a:close/>
                  </a:path>
                </a:pathLst>
              </a:custGeom>
              <a:solidFill>
                <a:srgbClr val="FFF3E4"/>
              </a:solidFill>
            </p:spPr>
          </p:sp>
        </p:grpSp>
      </p:grpSp>
      <p:pic>
        <p:nvPicPr>
          <p:cNvPr id="8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flipH="1">
            <a:off x="-212074" y="-451175"/>
            <a:ext cx="6090210" cy="5751865"/>
          </a:xfrm>
          <a:prstGeom prst="rect">
            <a:avLst/>
          </a:prstGeom>
        </p:spPr>
      </p:pic>
      <p:sp>
        <p:nvSpPr>
          <p:cNvPr id="9" name="TextBox 9"/>
          <p:cNvSpPr txBox="1"/>
          <p:nvPr/>
        </p:nvSpPr>
        <p:spPr>
          <a:xfrm>
            <a:off x="-56086" y="1470370"/>
            <a:ext cx="5198981" cy="116281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640"/>
              </a:lnSpc>
            </a:pPr>
            <a:r>
              <a:rPr lang="en-US" sz="11500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Chú</a:t>
            </a:r>
            <a:r>
              <a:rPr lang="en-US" sz="115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ý</a:t>
            </a:r>
            <a:endParaRPr lang="en-US" sz="115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10"/>
              <p:cNvSpPr txBox="1"/>
              <p:nvPr/>
            </p:nvSpPr>
            <p:spPr>
              <a:xfrm>
                <a:off x="4850859" y="4207435"/>
                <a:ext cx="11513976" cy="2503249"/>
              </a:xfrm>
              <a:prstGeom prst="rect">
                <a:avLst/>
              </a:prstGeom>
            </p:spPr>
            <p:txBody>
              <a:bodyPr wrap="square" lIns="0" tIns="0" rIns="0" bIns="0" rtlCol="0" anchor="t">
                <a:spAutoFit/>
              </a:bodyPr>
              <a:lstStyle/>
              <a:p>
                <a:pPr algn="just">
                  <a:lnSpc>
                    <a:spcPct val="130000"/>
                  </a:lnSpc>
                </a:pPr>
                <a:r>
                  <a:rPr lang="en-US" sz="6600" dirty="0" smtClean="0"/>
                  <a:t>x </a:t>
                </a:r>
                <a14:m>
                  <m:oMath xmlns:m="http://schemas.openxmlformats.org/officeDocument/2006/math">
                    <m:r>
                      <a:rPr lang="en-US" sz="66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</m:oMath>
                </a14:m>
                <a:r>
                  <a:rPr lang="en-US" sz="6600" dirty="0" smtClean="0"/>
                  <a:t> ƯC(a, b, c) </a:t>
                </a:r>
              </a:p>
              <a:p>
                <a:pPr algn="just">
                  <a:lnSpc>
                    <a:spcPct val="130000"/>
                  </a:lnSpc>
                </a:pPr>
                <a:r>
                  <a:rPr lang="en-US" sz="6600" dirty="0" err="1" smtClean="0"/>
                  <a:t>nếu</a:t>
                </a:r>
                <a:r>
                  <a:rPr lang="en-US" sz="6600" dirty="0" smtClean="0"/>
                  <a:t> a </a:t>
                </a:r>
                <a14:m>
                  <m:oMath xmlns:m="http://schemas.openxmlformats.org/officeDocument/2006/math">
                    <m:r>
                      <a:rPr lang="en-US" sz="66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⋮</m:t>
                    </m:r>
                  </m:oMath>
                </a14:m>
                <a:r>
                  <a:rPr lang="en-US" sz="6600" dirty="0" smtClean="0"/>
                  <a:t> x, b </a:t>
                </a:r>
                <a14:m>
                  <m:oMath xmlns:m="http://schemas.openxmlformats.org/officeDocument/2006/math">
                    <m:r>
                      <a:rPr lang="en-US" sz="66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⋮</m:t>
                    </m:r>
                  </m:oMath>
                </a14:m>
                <a:r>
                  <a:rPr lang="en-US" sz="6600" dirty="0"/>
                  <a:t> </a:t>
                </a:r>
                <a:r>
                  <a:rPr lang="en-US" sz="6600" dirty="0" smtClean="0"/>
                  <a:t>x </a:t>
                </a:r>
                <a:r>
                  <a:rPr lang="en-US" sz="6600" dirty="0" err="1" smtClean="0"/>
                  <a:t>và</a:t>
                </a:r>
                <a:r>
                  <a:rPr lang="en-US" sz="6600" dirty="0" smtClean="0"/>
                  <a:t> c </a:t>
                </a:r>
                <a14:m>
                  <m:oMath xmlns:m="http://schemas.openxmlformats.org/officeDocument/2006/math">
                    <m:r>
                      <a:rPr lang="en-US" sz="66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⋮</m:t>
                    </m:r>
                  </m:oMath>
                </a14:m>
                <a:r>
                  <a:rPr lang="en-US" sz="6600" dirty="0"/>
                  <a:t> x</a:t>
                </a:r>
                <a:r>
                  <a:rPr lang="en-US" sz="6600" dirty="0" smtClean="0"/>
                  <a:t> </a:t>
                </a:r>
                <a:endParaRPr lang="en-US" sz="6600" dirty="0"/>
              </a:p>
            </p:txBody>
          </p:sp>
        </mc:Choice>
        <mc:Fallback xmlns="">
          <p:sp>
            <p:nvSpPr>
              <p:cNvPr id="10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50859" y="4207435"/>
                <a:ext cx="11513976" cy="2503249"/>
              </a:xfrm>
              <a:prstGeom prst="rect">
                <a:avLst/>
              </a:prstGeom>
              <a:blipFill>
                <a:blip r:embed="rId6"/>
                <a:stretch>
                  <a:fillRect l="-4447" t="-3893" b="-19221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1" name="Picture 1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 rot="553163">
            <a:off x="15544718" y="6670181"/>
            <a:ext cx="2406129" cy="3198209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 rot="-8762934">
            <a:off x="369179" y="8435125"/>
            <a:ext cx="2348424" cy="768575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2"/>
              </a:ext>
            </a:extLst>
          </a:blip>
          <a:srcRect/>
          <a:stretch>
            <a:fillRect/>
          </a:stretch>
        </p:blipFill>
        <p:spPr>
          <a:xfrm rot="-720983">
            <a:off x="716596" y="5028817"/>
            <a:ext cx="1794567" cy="308791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ADBC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alphaModFix amt="19999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 b="43786"/>
          <a:stretch>
            <a:fillRect/>
          </a:stretch>
        </p:blipFill>
        <p:spPr>
          <a:xfrm>
            <a:off x="0" y="6607"/>
            <a:ext cx="18288000" cy="10280393"/>
          </a:xfrm>
          <a:prstGeom prst="rect">
            <a:avLst/>
          </a:prstGeom>
        </p:spPr>
      </p:pic>
      <p:grpSp>
        <p:nvGrpSpPr>
          <p:cNvPr id="19" name="Group 18"/>
          <p:cNvGrpSpPr/>
          <p:nvPr/>
        </p:nvGrpSpPr>
        <p:grpSpPr>
          <a:xfrm>
            <a:off x="-520999" y="-20521"/>
            <a:ext cx="6312200" cy="1749479"/>
            <a:chOff x="-521000" y="-20521"/>
            <a:chExt cx="7912401" cy="1749479"/>
          </a:xfrm>
        </p:grpSpPr>
        <p:pic>
          <p:nvPicPr>
            <p:cNvPr id="3" name="Picture 3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rcRect/>
            <a:stretch>
              <a:fillRect/>
            </a:stretch>
          </p:blipFill>
          <p:spPr>
            <a:xfrm>
              <a:off x="-123239" y="-20521"/>
              <a:ext cx="7514640" cy="1749479"/>
            </a:xfrm>
            <a:prstGeom prst="rect">
              <a:avLst/>
            </a:prstGeom>
          </p:spPr>
        </p:pic>
        <p:sp>
          <p:nvSpPr>
            <p:cNvPr id="4" name="TextBox 4"/>
            <p:cNvSpPr txBox="1"/>
            <p:nvPr/>
          </p:nvSpPr>
          <p:spPr>
            <a:xfrm>
              <a:off x="-521000" y="303933"/>
              <a:ext cx="7589068" cy="101976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ts val="864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6600" b="1" i="0" u="none" strike="noStrike" kern="1200" cap="none" spc="0" normalizeH="0" baseline="0" noProof="0" dirty="0" err="1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Ví</a:t>
              </a:r>
              <a:r>
                <a:rPr kumimoji="0" lang="en-US" sz="6600" b="1" i="0" u="none" strike="noStrike" kern="1200" cap="none" spc="0" normalizeH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en-US" sz="6600" b="1" i="0" u="none" strike="noStrike" kern="1200" cap="none" spc="0" normalizeH="0" noProof="0" dirty="0" err="1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dụ</a:t>
              </a:r>
              <a:r>
                <a:rPr kumimoji="0" lang="en-US" sz="6600" b="1" i="0" u="none" strike="noStrike" kern="1200" cap="none" spc="0" normalizeH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en-US" sz="66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2</a:t>
              </a:r>
              <a:endParaRPr kumimoji="0" lang="en-US" sz="6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6407771" y="148413"/>
            <a:ext cx="9060830" cy="1580545"/>
            <a:chOff x="-3194" y="242459"/>
            <a:chExt cx="7752101" cy="4828441"/>
          </a:xfrm>
        </p:grpSpPr>
        <p:sp>
          <p:nvSpPr>
            <p:cNvPr id="6" name="Freeform 6"/>
            <p:cNvSpPr/>
            <p:nvPr/>
          </p:nvSpPr>
          <p:spPr>
            <a:xfrm>
              <a:off x="-3194" y="242459"/>
              <a:ext cx="7752101" cy="4828441"/>
            </a:xfrm>
            <a:custGeom>
              <a:avLst/>
              <a:gdLst/>
              <a:ahLst/>
              <a:cxnLst/>
              <a:rect l="l" t="t" r="r" b="b"/>
              <a:pathLst>
                <a:path w="8047623" h="5748858">
                  <a:moveTo>
                    <a:pt x="7419845" y="5694380"/>
                  </a:moveTo>
                  <a:cubicBezTo>
                    <a:pt x="7419845" y="5694380"/>
                    <a:pt x="6688970" y="5748858"/>
                    <a:pt x="5633256" y="5746236"/>
                  </a:cubicBezTo>
                  <a:cubicBezTo>
                    <a:pt x="3101516" y="5744074"/>
                    <a:pt x="1057074" y="5736249"/>
                    <a:pt x="1057074" y="5736249"/>
                  </a:cubicBezTo>
                  <a:cubicBezTo>
                    <a:pt x="812932" y="5727415"/>
                    <a:pt x="449110" y="5706185"/>
                    <a:pt x="282371" y="5648007"/>
                  </a:cubicBezTo>
                  <a:cubicBezTo>
                    <a:pt x="4469" y="5551044"/>
                    <a:pt x="0" y="5377765"/>
                    <a:pt x="0" y="4376960"/>
                  </a:cubicBezTo>
                  <a:lnTo>
                    <a:pt x="0" y="4376913"/>
                  </a:lnTo>
                  <a:cubicBezTo>
                    <a:pt x="8536" y="491230"/>
                    <a:pt x="0" y="345608"/>
                    <a:pt x="77597" y="223930"/>
                  </a:cubicBezTo>
                  <a:cubicBezTo>
                    <a:pt x="217372" y="4759"/>
                    <a:pt x="519255" y="4073"/>
                    <a:pt x="937909" y="4073"/>
                  </a:cubicBezTo>
                  <a:cubicBezTo>
                    <a:pt x="937909" y="4073"/>
                    <a:pt x="2039222" y="15681"/>
                    <a:pt x="4699719" y="7673"/>
                  </a:cubicBezTo>
                  <a:cubicBezTo>
                    <a:pt x="6470043" y="0"/>
                    <a:pt x="7186776" y="6979"/>
                    <a:pt x="7186776" y="6979"/>
                  </a:cubicBezTo>
                  <a:cubicBezTo>
                    <a:pt x="7555084" y="14458"/>
                    <a:pt x="7693344" y="42638"/>
                    <a:pt x="7891083" y="165219"/>
                  </a:cubicBezTo>
                  <a:cubicBezTo>
                    <a:pt x="8042101" y="258836"/>
                    <a:pt x="8047623" y="476157"/>
                    <a:pt x="8038482" y="4376913"/>
                  </a:cubicBezTo>
                  <a:lnTo>
                    <a:pt x="8038482" y="4376960"/>
                  </a:lnTo>
                  <a:cubicBezTo>
                    <a:pt x="8038481" y="5495730"/>
                    <a:pt x="7995697" y="5644318"/>
                    <a:pt x="7419845" y="5694380"/>
                  </a:cubicBezTo>
                  <a:close/>
                </a:path>
              </a:pathLst>
            </a:custGeom>
            <a:solidFill>
              <a:srgbClr val="FFF3E4"/>
            </a:solidFill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</p:grpSp>
      <p:sp>
        <p:nvSpPr>
          <p:cNvPr id="8" name="Freeform 8"/>
          <p:cNvSpPr/>
          <p:nvPr/>
        </p:nvSpPr>
        <p:spPr>
          <a:xfrm>
            <a:off x="1803772" y="6217139"/>
            <a:ext cx="16263964" cy="3906366"/>
          </a:xfrm>
          <a:custGeom>
            <a:avLst/>
            <a:gdLst/>
            <a:ahLst/>
            <a:cxnLst/>
            <a:rect l="l" t="t" r="r" b="b"/>
            <a:pathLst>
              <a:path w="8047623" h="5748858">
                <a:moveTo>
                  <a:pt x="7419845" y="5694380"/>
                </a:moveTo>
                <a:cubicBezTo>
                  <a:pt x="7419845" y="5694380"/>
                  <a:pt x="6688970" y="5748858"/>
                  <a:pt x="5633256" y="5746236"/>
                </a:cubicBezTo>
                <a:cubicBezTo>
                  <a:pt x="3101516" y="5744074"/>
                  <a:pt x="1057074" y="5736249"/>
                  <a:pt x="1057074" y="5736249"/>
                </a:cubicBezTo>
                <a:cubicBezTo>
                  <a:pt x="812932" y="5727415"/>
                  <a:pt x="449110" y="5706185"/>
                  <a:pt x="282371" y="5648007"/>
                </a:cubicBezTo>
                <a:cubicBezTo>
                  <a:pt x="4469" y="5551044"/>
                  <a:pt x="0" y="5377765"/>
                  <a:pt x="0" y="4376960"/>
                </a:cubicBezTo>
                <a:lnTo>
                  <a:pt x="0" y="4376913"/>
                </a:lnTo>
                <a:cubicBezTo>
                  <a:pt x="8536" y="491230"/>
                  <a:pt x="0" y="345608"/>
                  <a:pt x="77597" y="223930"/>
                </a:cubicBezTo>
                <a:cubicBezTo>
                  <a:pt x="217372" y="4759"/>
                  <a:pt x="519255" y="4073"/>
                  <a:pt x="937909" y="4073"/>
                </a:cubicBezTo>
                <a:cubicBezTo>
                  <a:pt x="937909" y="4073"/>
                  <a:pt x="2039222" y="15681"/>
                  <a:pt x="4699719" y="7673"/>
                </a:cubicBezTo>
                <a:cubicBezTo>
                  <a:pt x="6470043" y="0"/>
                  <a:pt x="7186776" y="6979"/>
                  <a:pt x="7186776" y="6979"/>
                </a:cubicBezTo>
                <a:cubicBezTo>
                  <a:pt x="7555084" y="14458"/>
                  <a:pt x="7693344" y="42638"/>
                  <a:pt x="7891083" y="165219"/>
                </a:cubicBezTo>
                <a:cubicBezTo>
                  <a:pt x="8042101" y="258836"/>
                  <a:pt x="8047623" y="476157"/>
                  <a:pt x="8038482" y="4376913"/>
                </a:cubicBezTo>
                <a:lnTo>
                  <a:pt x="8038482" y="4376960"/>
                </a:lnTo>
                <a:cubicBezTo>
                  <a:pt x="8038481" y="5495730"/>
                  <a:pt x="7995697" y="5644318"/>
                  <a:pt x="7419845" y="5694380"/>
                </a:cubicBezTo>
                <a:close/>
              </a:path>
            </a:pathLst>
          </a:custGeom>
          <a:solidFill>
            <a:schemeClr val="bg1"/>
          </a:solidFill>
        </p:spPr>
        <p:txBody>
          <a:bodyPr/>
          <a:lstStyle/>
          <a:p>
            <a:pPr>
              <a:lnSpc>
                <a:spcPct val="130000"/>
              </a:lnSpc>
            </a:pPr>
            <a:r>
              <a:rPr lang="en-US" sz="4800" dirty="0" err="1"/>
              <a:t>Độ</a:t>
            </a:r>
            <a:r>
              <a:rPr lang="en-US" sz="4800" dirty="0"/>
              <a:t> </a:t>
            </a:r>
            <a:r>
              <a:rPr lang="en-US" sz="4800" dirty="0" err="1"/>
              <a:t>dài</a:t>
            </a:r>
            <a:r>
              <a:rPr lang="en-US" sz="4800" dirty="0"/>
              <a:t> </a:t>
            </a:r>
            <a:r>
              <a:rPr lang="en-US" sz="4800" dirty="0" err="1"/>
              <a:t>lớn</a:t>
            </a:r>
            <a:r>
              <a:rPr lang="en-US" sz="4800" dirty="0"/>
              <a:t> </a:t>
            </a:r>
            <a:r>
              <a:rPr lang="en-US" sz="4800" dirty="0" err="1"/>
              <a:t>nhất</a:t>
            </a:r>
            <a:r>
              <a:rPr lang="en-US" sz="4800" dirty="0"/>
              <a:t> ( </a:t>
            </a:r>
            <a:r>
              <a:rPr lang="en-US" sz="4800" dirty="0" err="1"/>
              <a:t>đơn</a:t>
            </a:r>
            <a:r>
              <a:rPr lang="en-US" sz="4800" dirty="0"/>
              <a:t>  </a:t>
            </a:r>
            <a:r>
              <a:rPr lang="en-US" sz="4800" dirty="0" err="1"/>
              <a:t>vị</a:t>
            </a:r>
            <a:r>
              <a:rPr lang="en-US" sz="4800" dirty="0"/>
              <a:t> </a:t>
            </a:r>
            <a:r>
              <a:rPr lang="en-US" sz="4800" dirty="0" err="1"/>
              <a:t>dm</a:t>
            </a:r>
            <a:r>
              <a:rPr lang="en-US" sz="4800" dirty="0"/>
              <a:t>) </a:t>
            </a:r>
            <a:r>
              <a:rPr lang="en-US" sz="4800" dirty="0" err="1"/>
              <a:t>của</a:t>
            </a:r>
            <a:r>
              <a:rPr lang="en-US" sz="4800" dirty="0"/>
              <a:t> </a:t>
            </a:r>
            <a:r>
              <a:rPr lang="en-US" sz="4800" dirty="0" err="1"/>
              <a:t>mỗi</a:t>
            </a:r>
            <a:r>
              <a:rPr lang="en-US" sz="4800" dirty="0"/>
              <a:t> </a:t>
            </a:r>
            <a:r>
              <a:rPr lang="en-US" sz="4800" dirty="0" err="1"/>
              <a:t>thanh</a:t>
            </a:r>
            <a:r>
              <a:rPr lang="en-US" sz="4800" dirty="0"/>
              <a:t> </a:t>
            </a:r>
            <a:r>
              <a:rPr lang="en-US" sz="4800" dirty="0" err="1"/>
              <a:t>gỗ</a:t>
            </a:r>
            <a:r>
              <a:rPr lang="en-US" sz="4800" dirty="0"/>
              <a:t> </a:t>
            </a:r>
            <a:r>
              <a:rPr lang="en-US" sz="4800" dirty="0" err="1"/>
              <a:t>được</a:t>
            </a:r>
            <a:r>
              <a:rPr lang="en-US" sz="4800" dirty="0"/>
              <a:t> </a:t>
            </a:r>
            <a:r>
              <a:rPr lang="en-US" sz="4800" dirty="0" err="1"/>
              <a:t>cắt</a:t>
            </a:r>
            <a:r>
              <a:rPr lang="en-US" sz="4800" dirty="0"/>
              <a:t> </a:t>
            </a:r>
            <a:r>
              <a:rPr lang="en-US" sz="4800" dirty="0" err="1"/>
              <a:t>chính</a:t>
            </a:r>
            <a:r>
              <a:rPr lang="en-US" sz="4800" dirty="0"/>
              <a:t> </a:t>
            </a:r>
            <a:r>
              <a:rPr lang="en-US" sz="4800" dirty="0" err="1"/>
              <a:t>là</a:t>
            </a:r>
            <a:r>
              <a:rPr lang="en-US" sz="4800" dirty="0"/>
              <a:t> ƯCLN (18, 30) = 6.</a:t>
            </a:r>
          </a:p>
          <a:p>
            <a:pPr>
              <a:lnSpc>
                <a:spcPct val="130000"/>
              </a:lnSpc>
            </a:pPr>
            <a:r>
              <a:rPr lang="en-US" sz="4800" dirty="0" err="1"/>
              <a:t>Vậy</a:t>
            </a:r>
            <a:r>
              <a:rPr lang="en-US" sz="4800" dirty="0"/>
              <a:t>, </a:t>
            </a:r>
            <a:r>
              <a:rPr lang="en-US" sz="4800" dirty="0" err="1"/>
              <a:t>bác</a:t>
            </a:r>
            <a:r>
              <a:rPr lang="en-US" sz="4800" dirty="0"/>
              <a:t> </a:t>
            </a:r>
            <a:r>
              <a:rPr lang="en-US" sz="4800" dirty="0" err="1"/>
              <a:t>thợ</a:t>
            </a:r>
            <a:r>
              <a:rPr lang="en-US" sz="4800" dirty="0"/>
              <a:t> </a:t>
            </a:r>
            <a:r>
              <a:rPr lang="en-US" sz="4800" dirty="0" err="1"/>
              <a:t>mộc</a:t>
            </a:r>
            <a:r>
              <a:rPr lang="en-US" sz="4800" dirty="0"/>
              <a:t> </a:t>
            </a:r>
            <a:r>
              <a:rPr lang="en-US" sz="4800" dirty="0" err="1"/>
              <a:t>nên</a:t>
            </a:r>
            <a:r>
              <a:rPr lang="en-US" sz="4800" dirty="0"/>
              <a:t> </a:t>
            </a:r>
            <a:r>
              <a:rPr lang="en-US" sz="4800" dirty="0" err="1"/>
              <a:t>cắt</a:t>
            </a:r>
            <a:r>
              <a:rPr lang="en-US" sz="4800" dirty="0"/>
              <a:t> </a:t>
            </a:r>
            <a:r>
              <a:rPr lang="en-US" sz="4800" dirty="0" err="1"/>
              <a:t>các</a:t>
            </a:r>
            <a:r>
              <a:rPr lang="en-US" sz="4800" dirty="0"/>
              <a:t> </a:t>
            </a:r>
            <a:r>
              <a:rPr lang="en-US" sz="4800" dirty="0" err="1"/>
              <a:t>tấm</a:t>
            </a:r>
            <a:r>
              <a:rPr lang="en-US" sz="4800" dirty="0"/>
              <a:t> </a:t>
            </a:r>
            <a:r>
              <a:rPr lang="en-US" sz="4800" dirty="0" err="1"/>
              <a:t>gỗ</a:t>
            </a:r>
            <a:r>
              <a:rPr lang="en-US" sz="4800" dirty="0"/>
              <a:t> </a:t>
            </a:r>
            <a:r>
              <a:rPr lang="en-US" sz="4800" dirty="0" err="1"/>
              <a:t>thành</a:t>
            </a:r>
            <a:r>
              <a:rPr lang="en-US" sz="4800" dirty="0"/>
              <a:t> </a:t>
            </a:r>
            <a:r>
              <a:rPr lang="en-US" sz="4800" dirty="0" err="1"/>
              <a:t>các</a:t>
            </a:r>
            <a:r>
              <a:rPr lang="en-US" sz="4800" dirty="0"/>
              <a:t> </a:t>
            </a:r>
            <a:r>
              <a:rPr lang="en-US" sz="4800" dirty="0" err="1"/>
              <a:t>thanh</a:t>
            </a:r>
            <a:r>
              <a:rPr lang="en-US" sz="4800" dirty="0"/>
              <a:t> </a:t>
            </a:r>
            <a:r>
              <a:rPr lang="en-US" sz="4800" dirty="0" err="1"/>
              <a:t>gỗ</a:t>
            </a:r>
            <a:r>
              <a:rPr lang="en-US" sz="4800" dirty="0"/>
              <a:t> </a:t>
            </a:r>
            <a:r>
              <a:rPr lang="en-US" sz="4800" dirty="0" err="1"/>
              <a:t>dài</a:t>
            </a:r>
            <a:r>
              <a:rPr lang="en-US" sz="4800" dirty="0"/>
              <a:t> 6dm.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1556278" y="2340467"/>
            <a:ext cx="15117079" cy="71692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rgbClr val="272626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15" name="Picture 1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-2317294">
            <a:off x="-775192" y="-313195"/>
            <a:ext cx="2348424" cy="768575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598460" y="6217139"/>
            <a:ext cx="1061203" cy="1061203"/>
          </a:xfrm>
          <a:prstGeom prst="rect">
            <a:avLst/>
          </a:prstGeom>
        </p:spPr>
      </p:pic>
      <p:pic>
        <p:nvPicPr>
          <p:cNvPr id="17" name="Picture 17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16673357" y="-371267"/>
            <a:ext cx="2106146" cy="1936296"/>
          </a:xfrm>
          <a:prstGeom prst="rect">
            <a:avLst/>
          </a:prstGeom>
        </p:spPr>
      </p:pic>
      <p:pic>
        <p:nvPicPr>
          <p:cNvPr id="18" name="Picture 18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 rot="-772345">
            <a:off x="-317275" y="7172373"/>
            <a:ext cx="1499829" cy="3158683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5485029" y="384333"/>
            <a:ext cx="11131877" cy="10525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Em</a:t>
            </a:r>
            <a:r>
              <a:rPr kumimoji="0" lang="en-US" sz="4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8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hãy</a:t>
            </a:r>
            <a:r>
              <a:rPr kumimoji="0" lang="en-US" sz="48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8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giải</a:t>
            </a:r>
            <a:r>
              <a:rPr kumimoji="0" lang="en-US" sz="48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8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bài</a:t>
            </a:r>
            <a:r>
              <a:rPr kumimoji="0" lang="en-US" sz="48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8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toán</a:t>
            </a:r>
            <a:r>
              <a:rPr kumimoji="0" lang="en-US" sz="48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8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mở</a:t>
            </a:r>
            <a:r>
              <a:rPr kumimoji="0" lang="en-US" sz="48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8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đầu</a:t>
            </a:r>
            <a:r>
              <a:rPr kumimoji="0" lang="en-US" sz="48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</a:t>
            </a:r>
            <a:endParaRPr kumimoji="0" lang="vi-VN" sz="48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1026" name="Picture 2" descr="Hình ảnh Học Thảo Luận Viết Bài Tập Về Nhà Làm Bài Toán, Bé, Phiên, Dễ  Thương miễn phí tải tập tin PNG PSDComment và Vector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4922" y="1809358"/>
            <a:ext cx="4244286" cy="4244286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676652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5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uiExpand="1" build="allAtOnce" animBg="1"/>
      <p:bldP spid="2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-2317294">
            <a:off x="-775192" y="-313195"/>
            <a:ext cx="2348424" cy="76857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457200" y="728934"/>
                <a:ext cx="17007383" cy="8543877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3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US" sz="4800" b="1" i="1" u="sng" dirty="0">
                    <a:ea typeface="Calibri" panose="020F0502020204030204" pitchFamily="34" charset="0"/>
                  </a:rPr>
                  <a:t>* </a:t>
                </a:r>
                <a:r>
                  <a:rPr lang="en-US" sz="4800" b="1" i="1" u="sng" dirty="0" err="1">
                    <a:ea typeface="Calibri" panose="020F0502020204030204" pitchFamily="34" charset="0"/>
                  </a:rPr>
                  <a:t>Tìm</a:t>
                </a:r>
                <a:r>
                  <a:rPr lang="en-US" sz="4800" b="1" i="1" u="sng" dirty="0">
                    <a:ea typeface="Calibri" panose="020F0502020204030204" pitchFamily="34" charset="0"/>
                  </a:rPr>
                  <a:t> ƯCLN </a:t>
                </a:r>
                <a:r>
                  <a:rPr lang="en-US" sz="4800" b="1" i="1" u="sng" dirty="0" err="1">
                    <a:ea typeface="Calibri" panose="020F0502020204030204" pitchFamily="34" charset="0"/>
                  </a:rPr>
                  <a:t>trong</a:t>
                </a:r>
                <a:r>
                  <a:rPr lang="en-US" sz="4800" b="1" i="1" u="sng" dirty="0">
                    <a:ea typeface="Calibri" panose="020F0502020204030204" pitchFamily="34" charset="0"/>
                  </a:rPr>
                  <a:t> </a:t>
                </a:r>
                <a:r>
                  <a:rPr lang="en-US" sz="4800" b="1" i="1" u="sng" dirty="0" err="1">
                    <a:ea typeface="Calibri" panose="020F0502020204030204" pitchFamily="34" charset="0"/>
                  </a:rPr>
                  <a:t>trường</a:t>
                </a:r>
                <a:r>
                  <a:rPr lang="en-US" sz="4800" b="1" i="1" u="sng" dirty="0">
                    <a:ea typeface="Calibri" panose="020F0502020204030204" pitchFamily="34" charset="0"/>
                  </a:rPr>
                  <a:t> </a:t>
                </a:r>
                <a:r>
                  <a:rPr lang="en-US" sz="4800" b="1" i="1" u="sng" dirty="0" err="1">
                    <a:ea typeface="Calibri" panose="020F0502020204030204" pitchFamily="34" charset="0"/>
                  </a:rPr>
                  <a:t>hợp</a:t>
                </a:r>
                <a:r>
                  <a:rPr lang="en-US" sz="4800" b="1" i="1" u="sng" dirty="0">
                    <a:ea typeface="Calibri" panose="020F0502020204030204" pitchFamily="34" charset="0"/>
                  </a:rPr>
                  <a:t> </a:t>
                </a:r>
                <a:r>
                  <a:rPr lang="en-US" sz="4800" b="1" i="1" u="sng" dirty="0" err="1">
                    <a:ea typeface="Calibri" panose="020F0502020204030204" pitchFamily="34" charset="0"/>
                  </a:rPr>
                  <a:t>đặc</a:t>
                </a:r>
                <a:r>
                  <a:rPr lang="en-US" sz="4800" b="1" i="1" u="sng" dirty="0">
                    <a:ea typeface="Calibri" panose="020F0502020204030204" pitchFamily="34" charset="0"/>
                  </a:rPr>
                  <a:t> </a:t>
                </a:r>
                <a:r>
                  <a:rPr lang="en-US" sz="4800" b="1" i="1" u="sng" dirty="0" err="1">
                    <a:ea typeface="Calibri" panose="020F0502020204030204" pitchFamily="34" charset="0"/>
                  </a:rPr>
                  <a:t>biệt</a:t>
                </a:r>
                <a:r>
                  <a:rPr lang="en-US" sz="4800" b="1" i="1" u="sng" dirty="0">
                    <a:ea typeface="Calibri" panose="020F0502020204030204" pitchFamily="34" charset="0"/>
                  </a:rPr>
                  <a:t>:</a:t>
                </a:r>
                <a:endParaRPr lang="en-US" sz="4800" dirty="0">
                  <a:ea typeface="Calibri" panose="020F0502020204030204" pitchFamily="34" charset="0"/>
                </a:endParaRPr>
              </a:p>
              <a:p>
                <a:pPr algn="just">
                  <a:lnSpc>
                    <a:spcPct val="13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US" sz="4800" dirty="0">
                    <a:ea typeface="Calibri" panose="020F0502020204030204" pitchFamily="34" charset="0"/>
                  </a:rPr>
                  <a:t>+ </a:t>
                </a:r>
                <a:r>
                  <a:rPr lang="en-US" sz="4800" dirty="0" err="1">
                    <a:ea typeface="Calibri" panose="020F0502020204030204" pitchFamily="34" charset="0"/>
                  </a:rPr>
                  <a:t>Trong</a:t>
                </a:r>
                <a:r>
                  <a:rPr lang="en-US" sz="4800" dirty="0">
                    <a:ea typeface="Calibri" panose="020F0502020204030204" pitchFamily="34" charset="0"/>
                  </a:rPr>
                  <a:t> </a:t>
                </a:r>
                <a:r>
                  <a:rPr lang="en-US" sz="4800" dirty="0" err="1">
                    <a:ea typeface="Calibri" panose="020F0502020204030204" pitchFamily="34" charset="0"/>
                  </a:rPr>
                  <a:t>các</a:t>
                </a:r>
                <a:r>
                  <a:rPr lang="en-US" sz="4800" dirty="0">
                    <a:ea typeface="Calibri" panose="020F0502020204030204" pitchFamily="34" charset="0"/>
                  </a:rPr>
                  <a:t> </a:t>
                </a:r>
                <a:r>
                  <a:rPr lang="en-US" sz="4800" dirty="0" err="1">
                    <a:ea typeface="Calibri" panose="020F0502020204030204" pitchFamily="34" charset="0"/>
                  </a:rPr>
                  <a:t>số</a:t>
                </a:r>
                <a:r>
                  <a:rPr lang="en-US" sz="4800" dirty="0">
                    <a:ea typeface="Calibri" panose="020F0502020204030204" pitchFamily="34" charset="0"/>
                  </a:rPr>
                  <a:t> </a:t>
                </a:r>
                <a:r>
                  <a:rPr lang="en-US" sz="4800" dirty="0" err="1">
                    <a:ea typeface="Calibri" panose="020F0502020204030204" pitchFamily="34" charset="0"/>
                  </a:rPr>
                  <a:t>đã</a:t>
                </a:r>
                <a:r>
                  <a:rPr lang="en-US" sz="4800" dirty="0">
                    <a:ea typeface="Calibri" panose="020F0502020204030204" pitchFamily="34" charset="0"/>
                  </a:rPr>
                  <a:t> </a:t>
                </a:r>
                <a:r>
                  <a:rPr lang="en-US" sz="4800" dirty="0" err="1">
                    <a:ea typeface="Calibri" panose="020F0502020204030204" pitchFamily="34" charset="0"/>
                  </a:rPr>
                  <a:t>cho</a:t>
                </a:r>
                <a:r>
                  <a:rPr lang="en-US" sz="4800" dirty="0">
                    <a:ea typeface="Calibri" panose="020F0502020204030204" pitchFamily="34" charset="0"/>
                  </a:rPr>
                  <a:t>, </a:t>
                </a:r>
                <a:r>
                  <a:rPr lang="en-US" sz="4800" dirty="0" err="1">
                    <a:ea typeface="Calibri" panose="020F0502020204030204" pitchFamily="34" charset="0"/>
                  </a:rPr>
                  <a:t>nếu</a:t>
                </a:r>
                <a:r>
                  <a:rPr lang="en-US" sz="4800" dirty="0">
                    <a:ea typeface="Calibri" panose="020F0502020204030204" pitchFamily="34" charset="0"/>
                  </a:rPr>
                  <a:t> </a:t>
                </a:r>
                <a:r>
                  <a:rPr lang="en-US" sz="4800" dirty="0" err="1">
                    <a:ea typeface="Calibri" panose="020F0502020204030204" pitchFamily="34" charset="0"/>
                  </a:rPr>
                  <a:t>số</a:t>
                </a:r>
                <a:r>
                  <a:rPr lang="en-US" sz="4800" dirty="0">
                    <a:ea typeface="Calibri" panose="020F0502020204030204" pitchFamily="34" charset="0"/>
                  </a:rPr>
                  <a:t> </a:t>
                </a:r>
                <a:r>
                  <a:rPr lang="en-US" sz="4800" dirty="0" err="1">
                    <a:ea typeface="Calibri" panose="020F0502020204030204" pitchFamily="34" charset="0"/>
                  </a:rPr>
                  <a:t>nhỏ</a:t>
                </a:r>
                <a:r>
                  <a:rPr lang="en-US" sz="4800" dirty="0">
                    <a:ea typeface="Calibri" panose="020F0502020204030204" pitchFamily="34" charset="0"/>
                  </a:rPr>
                  <a:t> </a:t>
                </a:r>
                <a:r>
                  <a:rPr lang="en-US" sz="4800" dirty="0" err="1">
                    <a:ea typeface="Calibri" panose="020F0502020204030204" pitchFamily="34" charset="0"/>
                  </a:rPr>
                  <a:t>nhất</a:t>
                </a:r>
                <a:r>
                  <a:rPr lang="en-US" sz="4800" dirty="0">
                    <a:ea typeface="Calibri" panose="020F0502020204030204" pitchFamily="34" charset="0"/>
                  </a:rPr>
                  <a:t> </a:t>
                </a:r>
                <a:r>
                  <a:rPr lang="en-US" sz="4800" dirty="0" err="1">
                    <a:ea typeface="Calibri" panose="020F0502020204030204" pitchFamily="34" charset="0"/>
                  </a:rPr>
                  <a:t>là</a:t>
                </a:r>
                <a:r>
                  <a:rPr lang="en-US" sz="4800" dirty="0">
                    <a:ea typeface="Calibri" panose="020F0502020204030204" pitchFamily="34" charset="0"/>
                  </a:rPr>
                  <a:t> </a:t>
                </a:r>
                <a:r>
                  <a:rPr lang="en-US" sz="4800" dirty="0" err="1">
                    <a:ea typeface="Calibri" panose="020F0502020204030204" pitchFamily="34" charset="0"/>
                  </a:rPr>
                  <a:t>ước</a:t>
                </a:r>
                <a:r>
                  <a:rPr lang="en-US" sz="4800" dirty="0">
                    <a:ea typeface="Calibri" panose="020F0502020204030204" pitchFamily="34" charset="0"/>
                  </a:rPr>
                  <a:t> </a:t>
                </a:r>
                <a:r>
                  <a:rPr lang="en-US" sz="4800" dirty="0" err="1">
                    <a:ea typeface="Calibri" panose="020F0502020204030204" pitchFamily="34" charset="0"/>
                  </a:rPr>
                  <a:t>của</a:t>
                </a:r>
                <a:r>
                  <a:rPr lang="en-US" sz="4800" dirty="0">
                    <a:ea typeface="Calibri" panose="020F0502020204030204" pitchFamily="34" charset="0"/>
                  </a:rPr>
                  <a:t> </a:t>
                </a:r>
                <a:r>
                  <a:rPr lang="en-US" sz="4800" dirty="0" err="1">
                    <a:ea typeface="Calibri" panose="020F0502020204030204" pitchFamily="34" charset="0"/>
                  </a:rPr>
                  <a:t>các</a:t>
                </a:r>
                <a:r>
                  <a:rPr lang="en-US" sz="4800" dirty="0">
                    <a:ea typeface="Calibri" panose="020F0502020204030204" pitchFamily="34" charset="0"/>
                  </a:rPr>
                  <a:t> </a:t>
                </a:r>
                <a:r>
                  <a:rPr lang="en-US" sz="4800" dirty="0" err="1">
                    <a:ea typeface="Calibri" panose="020F0502020204030204" pitchFamily="34" charset="0"/>
                  </a:rPr>
                  <a:t>số</a:t>
                </a:r>
                <a:r>
                  <a:rPr lang="en-US" sz="4800" dirty="0">
                    <a:ea typeface="Calibri" panose="020F0502020204030204" pitchFamily="34" charset="0"/>
                  </a:rPr>
                  <a:t> </a:t>
                </a:r>
                <a:r>
                  <a:rPr lang="en-US" sz="4800" dirty="0" err="1">
                    <a:ea typeface="Calibri" panose="020F0502020204030204" pitchFamily="34" charset="0"/>
                  </a:rPr>
                  <a:t>còn</a:t>
                </a:r>
                <a:r>
                  <a:rPr lang="en-US" sz="4800" dirty="0">
                    <a:ea typeface="Calibri" panose="020F0502020204030204" pitchFamily="34" charset="0"/>
                  </a:rPr>
                  <a:t> </a:t>
                </a:r>
                <a:r>
                  <a:rPr lang="en-US" sz="4800" dirty="0" err="1">
                    <a:ea typeface="Calibri" panose="020F0502020204030204" pitchFamily="34" charset="0"/>
                  </a:rPr>
                  <a:t>lại</a:t>
                </a:r>
                <a:r>
                  <a:rPr lang="en-US" sz="4800" dirty="0">
                    <a:ea typeface="Calibri" panose="020F0502020204030204" pitchFamily="34" charset="0"/>
                  </a:rPr>
                  <a:t> </a:t>
                </a:r>
                <a:r>
                  <a:rPr lang="en-US" sz="4800" dirty="0" err="1">
                    <a:ea typeface="Calibri" panose="020F0502020204030204" pitchFamily="34" charset="0"/>
                  </a:rPr>
                  <a:t>thì</a:t>
                </a:r>
                <a:r>
                  <a:rPr lang="en-US" sz="4800" dirty="0">
                    <a:ea typeface="Calibri" panose="020F0502020204030204" pitchFamily="34" charset="0"/>
                  </a:rPr>
                  <a:t> ƯCLN </a:t>
                </a:r>
                <a:r>
                  <a:rPr lang="en-US" sz="4800" dirty="0" err="1">
                    <a:ea typeface="Calibri" panose="020F0502020204030204" pitchFamily="34" charset="0"/>
                  </a:rPr>
                  <a:t>của</a:t>
                </a:r>
                <a:r>
                  <a:rPr lang="en-US" sz="4800" dirty="0">
                    <a:ea typeface="Calibri" panose="020F0502020204030204" pitchFamily="34" charset="0"/>
                  </a:rPr>
                  <a:t> </a:t>
                </a:r>
                <a:r>
                  <a:rPr lang="en-US" sz="4800" dirty="0" err="1">
                    <a:ea typeface="Calibri" panose="020F0502020204030204" pitchFamily="34" charset="0"/>
                  </a:rPr>
                  <a:t>các</a:t>
                </a:r>
                <a:r>
                  <a:rPr lang="en-US" sz="4800" dirty="0">
                    <a:ea typeface="Calibri" panose="020F0502020204030204" pitchFamily="34" charset="0"/>
                  </a:rPr>
                  <a:t> </a:t>
                </a:r>
                <a:r>
                  <a:rPr lang="en-US" sz="4800" dirty="0" err="1">
                    <a:ea typeface="Calibri" panose="020F0502020204030204" pitchFamily="34" charset="0"/>
                  </a:rPr>
                  <a:t>số</a:t>
                </a:r>
                <a:r>
                  <a:rPr lang="en-US" sz="4800" dirty="0">
                    <a:ea typeface="Calibri" panose="020F0502020204030204" pitchFamily="34" charset="0"/>
                  </a:rPr>
                  <a:t> </a:t>
                </a:r>
                <a:r>
                  <a:rPr lang="en-US" sz="4800" dirty="0" err="1">
                    <a:ea typeface="Calibri" panose="020F0502020204030204" pitchFamily="34" charset="0"/>
                  </a:rPr>
                  <a:t>đã</a:t>
                </a:r>
                <a:r>
                  <a:rPr lang="en-US" sz="4800" dirty="0">
                    <a:ea typeface="Calibri" panose="020F0502020204030204" pitchFamily="34" charset="0"/>
                  </a:rPr>
                  <a:t> </a:t>
                </a:r>
                <a:r>
                  <a:rPr lang="en-US" sz="4800" dirty="0" err="1">
                    <a:ea typeface="Calibri" panose="020F0502020204030204" pitchFamily="34" charset="0"/>
                  </a:rPr>
                  <a:t>cho</a:t>
                </a:r>
                <a:r>
                  <a:rPr lang="en-US" sz="4800" dirty="0">
                    <a:ea typeface="Calibri" panose="020F0502020204030204" pitchFamily="34" charset="0"/>
                  </a:rPr>
                  <a:t> </a:t>
                </a:r>
                <a:r>
                  <a:rPr lang="en-US" sz="4800" dirty="0" err="1">
                    <a:ea typeface="Calibri" panose="020F0502020204030204" pitchFamily="34" charset="0"/>
                  </a:rPr>
                  <a:t>chính</a:t>
                </a:r>
                <a:r>
                  <a:rPr lang="en-US" sz="4800" dirty="0">
                    <a:ea typeface="Calibri" panose="020F0502020204030204" pitchFamily="34" charset="0"/>
                  </a:rPr>
                  <a:t> </a:t>
                </a:r>
                <a:r>
                  <a:rPr lang="en-US" sz="4800" dirty="0" err="1">
                    <a:ea typeface="Calibri" panose="020F0502020204030204" pitchFamily="34" charset="0"/>
                  </a:rPr>
                  <a:t>là</a:t>
                </a:r>
                <a:r>
                  <a:rPr lang="en-US" sz="4800" dirty="0">
                    <a:ea typeface="Calibri" panose="020F0502020204030204" pitchFamily="34" charset="0"/>
                  </a:rPr>
                  <a:t> </a:t>
                </a:r>
                <a:r>
                  <a:rPr lang="en-US" sz="4800" dirty="0" err="1">
                    <a:ea typeface="Calibri" panose="020F0502020204030204" pitchFamily="34" charset="0"/>
                  </a:rPr>
                  <a:t>số</a:t>
                </a:r>
                <a:r>
                  <a:rPr lang="en-US" sz="4800" dirty="0">
                    <a:ea typeface="Calibri" panose="020F0502020204030204" pitchFamily="34" charset="0"/>
                  </a:rPr>
                  <a:t> </a:t>
                </a:r>
                <a:r>
                  <a:rPr lang="en-US" sz="4800" dirty="0" err="1">
                    <a:ea typeface="Calibri" panose="020F0502020204030204" pitchFamily="34" charset="0"/>
                  </a:rPr>
                  <a:t>nhỏ</a:t>
                </a:r>
                <a:r>
                  <a:rPr lang="en-US" sz="4800" dirty="0">
                    <a:ea typeface="Calibri" panose="020F0502020204030204" pitchFamily="34" charset="0"/>
                  </a:rPr>
                  <a:t> </a:t>
                </a:r>
                <a:r>
                  <a:rPr lang="en-US" sz="4800" dirty="0" err="1">
                    <a:ea typeface="Calibri" panose="020F0502020204030204" pitchFamily="34" charset="0"/>
                  </a:rPr>
                  <a:t>nhất</a:t>
                </a:r>
                <a:r>
                  <a:rPr lang="en-US" sz="4800" dirty="0">
                    <a:ea typeface="Calibri" panose="020F0502020204030204" pitchFamily="34" charset="0"/>
                  </a:rPr>
                  <a:t> </a:t>
                </a:r>
                <a:r>
                  <a:rPr lang="en-US" sz="4800" dirty="0" err="1" smtClean="0">
                    <a:ea typeface="Calibri" panose="020F0502020204030204" pitchFamily="34" charset="0"/>
                  </a:rPr>
                  <a:t>ấy</a:t>
                </a:r>
                <a:r>
                  <a:rPr lang="en-US" sz="4800" dirty="0" smtClean="0">
                    <a:ea typeface="Calibri" panose="020F0502020204030204" pitchFamily="34" charset="0"/>
                  </a:rPr>
                  <a:t>:</a:t>
                </a:r>
                <a:endParaRPr lang="en-US" sz="4800" dirty="0">
                  <a:ea typeface="Calibri" panose="020F0502020204030204" pitchFamily="34" charset="0"/>
                </a:endParaRPr>
              </a:p>
              <a:p>
                <a:pPr algn="ctr">
                  <a:lnSpc>
                    <a:spcPct val="13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US" sz="4800" dirty="0" err="1">
                    <a:ea typeface="Calibri" panose="020F0502020204030204" pitchFamily="34" charset="0"/>
                  </a:rPr>
                  <a:t>Nếu</a:t>
                </a:r>
                <a:r>
                  <a:rPr lang="en-US" sz="4800" dirty="0">
                    <a:ea typeface="Calibri" panose="020F0502020204030204" pitchFamily="34" charset="0"/>
                  </a:rPr>
                  <a:t> a</a:t>
                </a:r>
                <a14:m>
                  <m:oMath xmlns:m="http://schemas.openxmlformats.org/officeDocument/2006/math">
                    <m:r>
                      <a:rPr lang="en-US" sz="4800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⋮</m:t>
                    </m:r>
                  </m:oMath>
                </a14:m>
                <a:r>
                  <a:rPr lang="en-US" sz="4800" dirty="0">
                    <a:ea typeface="Calibri" panose="020F0502020204030204" pitchFamily="34" charset="0"/>
                  </a:rPr>
                  <a:t> b </a:t>
                </a:r>
                <a:r>
                  <a:rPr lang="en-US" sz="4800" dirty="0" err="1">
                    <a:ea typeface="Calibri" panose="020F0502020204030204" pitchFamily="34" charset="0"/>
                  </a:rPr>
                  <a:t>thì</a:t>
                </a:r>
                <a:r>
                  <a:rPr lang="en-US" sz="4800" dirty="0">
                    <a:ea typeface="Calibri" panose="020F0502020204030204" pitchFamily="34" charset="0"/>
                  </a:rPr>
                  <a:t> ƯCLN ( a , b) = b.</a:t>
                </a:r>
              </a:p>
              <a:p>
                <a:pPr algn="just">
                  <a:lnSpc>
                    <a:spcPct val="13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US" sz="4800" dirty="0">
                    <a:ea typeface="Calibri" panose="020F0502020204030204" pitchFamily="34" charset="0"/>
                  </a:rPr>
                  <a:t>VD: </a:t>
                </a:r>
                <a:r>
                  <a:rPr lang="en-US" sz="4800" dirty="0" err="1">
                    <a:ea typeface="Calibri" panose="020F0502020204030204" pitchFamily="34" charset="0"/>
                  </a:rPr>
                  <a:t>Vì</a:t>
                </a:r>
                <a:r>
                  <a:rPr lang="en-US" sz="4800" dirty="0">
                    <a:ea typeface="Calibri" panose="020F0502020204030204" pitchFamily="34" charset="0"/>
                  </a:rPr>
                  <a:t> 18 </a:t>
                </a:r>
                <a14:m>
                  <m:oMath xmlns:m="http://schemas.openxmlformats.org/officeDocument/2006/math">
                    <m:r>
                      <a:rPr lang="en-US" sz="4800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⋮</m:t>
                    </m:r>
                  </m:oMath>
                </a14:m>
                <a:r>
                  <a:rPr lang="en-US" sz="4800" dirty="0">
                    <a:ea typeface="Calibri" panose="020F0502020204030204" pitchFamily="34" charset="0"/>
                  </a:rPr>
                  <a:t> 6 </a:t>
                </a:r>
                <a:r>
                  <a:rPr lang="en-US" sz="4800" dirty="0" err="1">
                    <a:ea typeface="Calibri" panose="020F0502020204030204" pitchFamily="34" charset="0"/>
                  </a:rPr>
                  <a:t>nên</a:t>
                </a:r>
                <a:r>
                  <a:rPr lang="en-US" sz="4800" dirty="0">
                    <a:ea typeface="Calibri" panose="020F0502020204030204" pitchFamily="34" charset="0"/>
                  </a:rPr>
                  <a:t> ta </a:t>
                </a:r>
                <a:r>
                  <a:rPr lang="en-US" sz="4800" dirty="0" err="1">
                    <a:ea typeface="Calibri" panose="020F0502020204030204" pitchFamily="34" charset="0"/>
                  </a:rPr>
                  <a:t>có</a:t>
                </a:r>
                <a:r>
                  <a:rPr lang="en-US" sz="4800" dirty="0">
                    <a:ea typeface="Calibri" panose="020F0502020204030204" pitchFamily="34" charset="0"/>
                  </a:rPr>
                  <a:t> ƯCLN (18, 6) = </a:t>
                </a:r>
                <a:r>
                  <a:rPr lang="en-US" sz="4800" dirty="0" smtClean="0">
                    <a:ea typeface="Calibri" panose="020F0502020204030204" pitchFamily="34" charset="0"/>
                  </a:rPr>
                  <a:t>6</a:t>
                </a:r>
                <a:r>
                  <a:rPr lang="en-US" sz="4800" dirty="0">
                    <a:ea typeface="Calibri" panose="020F0502020204030204" pitchFamily="34" charset="0"/>
                  </a:rPr>
                  <a:t> </a:t>
                </a:r>
              </a:p>
              <a:p>
                <a:pPr algn="just">
                  <a:lnSpc>
                    <a:spcPct val="13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US" sz="4800" dirty="0">
                    <a:ea typeface="Calibri" panose="020F0502020204030204" pitchFamily="34" charset="0"/>
                  </a:rPr>
                  <a:t>+ </a:t>
                </a:r>
                <a:r>
                  <a:rPr lang="en-US" sz="4800" dirty="0" err="1">
                    <a:ea typeface="Calibri" panose="020F0502020204030204" pitchFamily="34" charset="0"/>
                  </a:rPr>
                  <a:t>Số</a:t>
                </a:r>
                <a:r>
                  <a:rPr lang="en-US" sz="4800" dirty="0">
                    <a:ea typeface="Calibri" panose="020F0502020204030204" pitchFamily="34" charset="0"/>
                  </a:rPr>
                  <a:t> 1 </a:t>
                </a:r>
                <a:r>
                  <a:rPr lang="en-US" sz="4800" dirty="0" err="1">
                    <a:ea typeface="Calibri" panose="020F0502020204030204" pitchFamily="34" charset="0"/>
                  </a:rPr>
                  <a:t>chỉ</a:t>
                </a:r>
                <a:r>
                  <a:rPr lang="en-US" sz="4800" dirty="0">
                    <a:ea typeface="Calibri" panose="020F0502020204030204" pitchFamily="34" charset="0"/>
                  </a:rPr>
                  <a:t> </a:t>
                </a:r>
                <a:r>
                  <a:rPr lang="en-US" sz="4800" dirty="0" err="1">
                    <a:ea typeface="Calibri" panose="020F0502020204030204" pitchFamily="34" charset="0"/>
                  </a:rPr>
                  <a:t>có</a:t>
                </a:r>
                <a:r>
                  <a:rPr lang="en-US" sz="4800" dirty="0">
                    <a:ea typeface="Calibri" panose="020F0502020204030204" pitchFamily="34" charset="0"/>
                  </a:rPr>
                  <a:t> </a:t>
                </a:r>
                <a:r>
                  <a:rPr lang="en-US" sz="4800" dirty="0" err="1">
                    <a:ea typeface="Calibri" panose="020F0502020204030204" pitchFamily="34" charset="0"/>
                  </a:rPr>
                  <a:t>một</a:t>
                </a:r>
                <a:r>
                  <a:rPr lang="en-US" sz="4800" dirty="0">
                    <a:ea typeface="Calibri" panose="020F0502020204030204" pitchFamily="34" charset="0"/>
                  </a:rPr>
                  <a:t> </a:t>
                </a:r>
                <a:r>
                  <a:rPr lang="en-US" sz="4800" dirty="0" err="1">
                    <a:ea typeface="Calibri" panose="020F0502020204030204" pitchFamily="34" charset="0"/>
                  </a:rPr>
                  <a:t>ước</a:t>
                </a:r>
                <a:r>
                  <a:rPr lang="en-US" sz="4800" dirty="0">
                    <a:ea typeface="Calibri" panose="020F0502020204030204" pitchFamily="34" charset="0"/>
                  </a:rPr>
                  <a:t> </a:t>
                </a:r>
                <a:r>
                  <a:rPr lang="en-US" sz="4800" dirty="0" err="1">
                    <a:ea typeface="Calibri" panose="020F0502020204030204" pitchFamily="34" charset="0"/>
                  </a:rPr>
                  <a:t>là</a:t>
                </a:r>
                <a:r>
                  <a:rPr lang="en-US" sz="4800" dirty="0">
                    <a:ea typeface="Calibri" panose="020F0502020204030204" pitchFamily="34" charset="0"/>
                  </a:rPr>
                  <a:t> 1. Do </a:t>
                </a:r>
                <a:r>
                  <a:rPr lang="en-US" sz="4800" dirty="0" err="1">
                    <a:ea typeface="Calibri" panose="020F0502020204030204" pitchFamily="34" charset="0"/>
                  </a:rPr>
                  <a:t>đó</a:t>
                </a:r>
                <a:r>
                  <a:rPr lang="en-US" sz="4800" dirty="0">
                    <a:ea typeface="Calibri" panose="020F0502020204030204" pitchFamily="34" charset="0"/>
                  </a:rPr>
                  <a:t> </a:t>
                </a:r>
                <a:r>
                  <a:rPr lang="en-US" sz="4800" dirty="0" err="1">
                    <a:ea typeface="Calibri" panose="020F0502020204030204" pitchFamily="34" charset="0"/>
                  </a:rPr>
                  <a:t>với</a:t>
                </a:r>
                <a:r>
                  <a:rPr lang="en-US" sz="4800" dirty="0">
                    <a:ea typeface="Calibri" panose="020F0502020204030204" pitchFamily="34" charset="0"/>
                  </a:rPr>
                  <a:t> </a:t>
                </a:r>
                <a:r>
                  <a:rPr lang="en-US" sz="4800" dirty="0" err="1">
                    <a:ea typeface="Calibri" panose="020F0502020204030204" pitchFamily="34" charset="0"/>
                  </a:rPr>
                  <a:t>mọi</a:t>
                </a:r>
                <a:r>
                  <a:rPr lang="en-US" sz="4800" dirty="0">
                    <a:ea typeface="Calibri" panose="020F0502020204030204" pitchFamily="34" charset="0"/>
                  </a:rPr>
                  <a:t> </a:t>
                </a:r>
                <a:r>
                  <a:rPr lang="en-US" sz="4800" dirty="0" err="1">
                    <a:ea typeface="Calibri" panose="020F0502020204030204" pitchFamily="34" charset="0"/>
                  </a:rPr>
                  <a:t>số</a:t>
                </a:r>
                <a:r>
                  <a:rPr lang="en-US" sz="4800" dirty="0">
                    <a:ea typeface="Calibri" panose="020F0502020204030204" pitchFamily="34" charset="0"/>
                  </a:rPr>
                  <a:t> </a:t>
                </a:r>
                <a:r>
                  <a:rPr lang="en-US" sz="4800" dirty="0" err="1">
                    <a:ea typeface="Calibri" panose="020F0502020204030204" pitchFamily="34" charset="0"/>
                  </a:rPr>
                  <a:t>tự</a:t>
                </a:r>
                <a:r>
                  <a:rPr lang="en-US" sz="4800" dirty="0">
                    <a:ea typeface="Calibri" panose="020F0502020204030204" pitchFamily="34" charset="0"/>
                  </a:rPr>
                  <a:t> </a:t>
                </a:r>
                <a:r>
                  <a:rPr lang="en-US" sz="4800" dirty="0" err="1">
                    <a:ea typeface="Calibri" panose="020F0502020204030204" pitchFamily="34" charset="0"/>
                  </a:rPr>
                  <a:t>nhiên</a:t>
                </a:r>
                <a:r>
                  <a:rPr lang="en-US" sz="4800" dirty="0">
                    <a:ea typeface="Calibri" panose="020F0502020204030204" pitchFamily="34" charset="0"/>
                  </a:rPr>
                  <a:t> a </a:t>
                </a:r>
                <a:r>
                  <a:rPr lang="en-US" sz="4800" dirty="0" err="1">
                    <a:ea typeface="Calibri" panose="020F0502020204030204" pitchFamily="34" charset="0"/>
                  </a:rPr>
                  <a:t>và</a:t>
                </a:r>
                <a:r>
                  <a:rPr lang="en-US" sz="4800" dirty="0">
                    <a:ea typeface="Calibri" panose="020F0502020204030204" pitchFamily="34" charset="0"/>
                  </a:rPr>
                  <a:t> b, ta </a:t>
                </a:r>
                <a:r>
                  <a:rPr lang="en-US" sz="4800" dirty="0" err="1">
                    <a:ea typeface="Calibri" panose="020F0502020204030204" pitchFamily="34" charset="0"/>
                  </a:rPr>
                  <a:t>có</a:t>
                </a:r>
                <a:r>
                  <a:rPr lang="en-US" sz="4800" dirty="0">
                    <a:ea typeface="Calibri" panose="020F0502020204030204" pitchFamily="34" charset="0"/>
                  </a:rPr>
                  <a:t>:</a:t>
                </a:r>
              </a:p>
              <a:p>
                <a:pPr algn="just">
                  <a:lnSpc>
                    <a:spcPct val="13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US" sz="4800" dirty="0">
                    <a:ea typeface="Calibri" panose="020F0502020204030204" pitchFamily="34" charset="0"/>
                  </a:rPr>
                  <a:t>ƯCLN ( a , 1) = 1; ƯCLN (a , b , 1) = 1</a:t>
                </a:r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" y="728934"/>
                <a:ext cx="17007383" cy="8543877"/>
              </a:xfrm>
              <a:prstGeom prst="rect">
                <a:avLst/>
              </a:prstGeom>
              <a:blipFill>
                <a:blip r:embed="rId8"/>
                <a:stretch>
                  <a:fillRect l="-1613" t="-286" r="-1613" b="-1642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5" name="Picture 24"/>
          <p:cNvPicPr>
            <a:picLocks noChangeAspect="1"/>
          </p:cNvPicPr>
          <p:nvPr/>
        </p:nvPicPr>
        <p:blipFill>
          <a:blip r:embed="rId9">
            <a:clrChange>
              <a:clrFrom>
                <a:srgbClr val="FCF8F5"/>
              </a:clrFrom>
              <a:clrTo>
                <a:srgbClr val="FCF8F5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-137964" y="-114300"/>
            <a:ext cx="1371399" cy="1104244"/>
          </a:xfrm>
          <a:prstGeom prst="roundRect">
            <a:avLst/>
          </a:prstGeom>
        </p:spPr>
      </p:pic>
      <p:pic>
        <p:nvPicPr>
          <p:cNvPr id="17" name="Picture 17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16404583" y="-239214"/>
            <a:ext cx="2106146" cy="1936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26325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000"/>
                            </p:stCondLst>
                            <p:childTnLst>
                              <p:par>
                                <p:cTn id="4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allAtOnce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5"/>
          <p:cNvGrpSpPr/>
          <p:nvPr/>
        </p:nvGrpSpPr>
        <p:grpSpPr>
          <a:xfrm>
            <a:off x="3429000" y="71092"/>
            <a:ext cx="6952733" cy="1398351"/>
            <a:chOff x="-3195" y="242459"/>
            <a:chExt cx="8047623" cy="5748858"/>
          </a:xfrm>
        </p:grpSpPr>
        <p:sp>
          <p:nvSpPr>
            <p:cNvPr id="6" name="Freeform 6"/>
            <p:cNvSpPr/>
            <p:nvPr/>
          </p:nvSpPr>
          <p:spPr>
            <a:xfrm>
              <a:off x="-3195" y="242459"/>
              <a:ext cx="8047623" cy="5748858"/>
            </a:xfrm>
            <a:custGeom>
              <a:avLst/>
              <a:gdLst/>
              <a:ahLst/>
              <a:cxnLst/>
              <a:rect l="l" t="t" r="r" b="b"/>
              <a:pathLst>
                <a:path w="8047623" h="5748858">
                  <a:moveTo>
                    <a:pt x="7419845" y="5694380"/>
                  </a:moveTo>
                  <a:cubicBezTo>
                    <a:pt x="7419845" y="5694380"/>
                    <a:pt x="6688970" y="5748858"/>
                    <a:pt x="5633256" y="5746236"/>
                  </a:cubicBezTo>
                  <a:cubicBezTo>
                    <a:pt x="3101516" y="5744074"/>
                    <a:pt x="1057074" y="5736249"/>
                    <a:pt x="1057074" y="5736249"/>
                  </a:cubicBezTo>
                  <a:cubicBezTo>
                    <a:pt x="812932" y="5727415"/>
                    <a:pt x="449110" y="5706185"/>
                    <a:pt x="282371" y="5648007"/>
                  </a:cubicBezTo>
                  <a:cubicBezTo>
                    <a:pt x="4469" y="5551044"/>
                    <a:pt x="0" y="5377765"/>
                    <a:pt x="0" y="4376960"/>
                  </a:cubicBezTo>
                  <a:lnTo>
                    <a:pt x="0" y="4376913"/>
                  </a:lnTo>
                  <a:cubicBezTo>
                    <a:pt x="8536" y="491230"/>
                    <a:pt x="0" y="345608"/>
                    <a:pt x="77597" y="223930"/>
                  </a:cubicBezTo>
                  <a:cubicBezTo>
                    <a:pt x="217372" y="4759"/>
                    <a:pt x="519255" y="4073"/>
                    <a:pt x="937909" y="4073"/>
                  </a:cubicBezTo>
                  <a:cubicBezTo>
                    <a:pt x="937909" y="4073"/>
                    <a:pt x="2039222" y="15681"/>
                    <a:pt x="4699719" y="7673"/>
                  </a:cubicBezTo>
                  <a:cubicBezTo>
                    <a:pt x="6470043" y="0"/>
                    <a:pt x="7186776" y="6979"/>
                    <a:pt x="7186776" y="6979"/>
                  </a:cubicBezTo>
                  <a:cubicBezTo>
                    <a:pt x="7555084" y="14458"/>
                    <a:pt x="7693344" y="42638"/>
                    <a:pt x="7891083" y="165219"/>
                  </a:cubicBezTo>
                  <a:cubicBezTo>
                    <a:pt x="8042101" y="258836"/>
                    <a:pt x="8047623" y="476157"/>
                    <a:pt x="8038482" y="4376913"/>
                  </a:cubicBezTo>
                  <a:lnTo>
                    <a:pt x="8038482" y="4376960"/>
                  </a:lnTo>
                  <a:cubicBezTo>
                    <a:pt x="8038481" y="5495730"/>
                    <a:pt x="7995697" y="5644318"/>
                    <a:pt x="7419845" y="5694380"/>
                  </a:cubicBezTo>
                  <a:close/>
                </a:path>
              </a:pathLst>
            </a:custGeom>
            <a:solidFill>
              <a:srgbClr val="FFF3E4"/>
            </a:solidFill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</p:grpSp>
      <p:sp>
        <p:nvSpPr>
          <p:cNvPr id="10" name="TextBox 10"/>
          <p:cNvSpPr txBox="1"/>
          <p:nvPr/>
        </p:nvSpPr>
        <p:spPr>
          <a:xfrm>
            <a:off x="1556278" y="2340467"/>
            <a:ext cx="15117079" cy="71692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rgbClr val="272626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15" name="Picture 1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-2317294">
            <a:off x="-775192" y="-313195"/>
            <a:ext cx="2348424" cy="768575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3509654" y="295798"/>
            <a:ext cx="1061203" cy="1061203"/>
          </a:xfrm>
          <a:prstGeom prst="rect">
            <a:avLst/>
          </a:prstGeom>
        </p:spPr>
      </p:pic>
      <p:pic>
        <p:nvPicPr>
          <p:cNvPr id="17" name="Picture 17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16673357" y="-371267"/>
            <a:ext cx="2106146" cy="1936296"/>
          </a:xfrm>
          <a:prstGeom prst="rect">
            <a:avLst/>
          </a:prstGeom>
        </p:spPr>
      </p:pic>
      <p:pic>
        <p:nvPicPr>
          <p:cNvPr id="18" name="Picture 18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 rot="-772345">
            <a:off x="-317275" y="7172373"/>
            <a:ext cx="1499829" cy="3158683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4358984" y="410900"/>
            <a:ext cx="620278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Tìm</a:t>
            </a:r>
            <a:r>
              <a:rPr kumimoji="0" lang="en-US" sz="48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ƯCLN (90, 10)</a:t>
            </a:r>
            <a:endParaRPr kumimoji="0" lang="vi-VN" sz="48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1515555" y="2279725"/>
            <a:ext cx="16010445" cy="83099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4800" dirty="0"/>
              <a:t>Ư (90) = { 1; 2; 3; 5; 6; 9; 10; 15; 18; 30; 45; 90}</a:t>
            </a:r>
          </a:p>
        </p:txBody>
      </p:sp>
      <p:sp>
        <p:nvSpPr>
          <p:cNvPr id="12" name="Rectangle 11"/>
          <p:cNvSpPr/>
          <p:nvPr/>
        </p:nvSpPr>
        <p:spPr>
          <a:xfrm>
            <a:off x="1515554" y="5716310"/>
            <a:ext cx="8198078" cy="1200329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non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4800" dirty="0" smtClean="0">
                <a:solidFill>
                  <a:srgbClr val="000000"/>
                </a:solidFill>
                <a:ea typeface="Calibri" panose="020F0502020204030204" pitchFamily="34" charset="0"/>
              </a:rPr>
              <a:t>=&gt;</a:t>
            </a:r>
            <a:r>
              <a:rPr lang="vi-VN" sz="4800" dirty="0" smtClean="0">
                <a:solidFill>
                  <a:srgbClr val="000000"/>
                </a:solidFill>
                <a:ea typeface="Calibri" panose="020F0502020204030204" pitchFamily="34" charset="0"/>
              </a:rPr>
              <a:t> ƯC(</a:t>
            </a:r>
            <a:r>
              <a:rPr lang="en-US" sz="4800" dirty="0" smtClean="0">
                <a:solidFill>
                  <a:srgbClr val="000000"/>
                </a:solidFill>
                <a:ea typeface="Calibri" panose="020F0502020204030204" pitchFamily="34" charset="0"/>
              </a:rPr>
              <a:t>90</a:t>
            </a:r>
            <a:r>
              <a:rPr lang="vi-VN" sz="4800" dirty="0" smtClean="0">
                <a:solidFill>
                  <a:srgbClr val="000000"/>
                </a:solidFill>
                <a:ea typeface="Calibri" panose="020F0502020204030204" pitchFamily="34" charset="0"/>
              </a:rPr>
              <a:t>, </a:t>
            </a:r>
            <a:r>
              <a:rPr lang="en-US" sz="4800" dirty="0" smtClean="0">
                <a:solidFill>
                  <a:srgbClr val="000000"/>
                </a:solidFill>
                <a:ea typeface="Calibri" panose="020F0502020204030204" pitchFamily="34" charset="0"/>
              </a:rPr>
              <a:t>10</a:t>
            </a:r>
            <a:r>
              <a:rPr lang="vi-VN" sz="4800" dirty="0" smtClean="0">
                <a:solidFill>
                  <a:srgbClr val="000000"/>
                </a:solidFill>
                <a:ea typeface="Calibri" panose="020F0502020204030204" pitchFamily="34" charset="0"/>
              </a:rPr>
              <a:t>) </a:t>
            </a:r>
            <a:r>
              <a:rPr lang="vi-VN" sz="4800" dirty="0">
                <a:solidFill>
                  <a:srgbClr val="000000"/>
                </a:solidFill>
                <a:ea typeface="Calibri" panose="020F0502020204030204" pitchFamily="34" charset="0"/>
              </a:rPr>
              <a:t>= {</a:t>
            </a:r>
            <a:r>
              <a:rPr lang="vi-VN" sz="4800" dirty="0" smtClean="0">
                <a:solidFill>
                  <a:srgbClr val="000000"/>
                </a:solidFill>
                <a:ea typeface="Calibri" panose="020F0502020204030204" pitchFamily="34" charset="0"/>
              </a:rPr>
              <a:t>1</a:t>
            </a:r>
            <a:r>
              <a:rPr lang="en-US" sz="4800" dirty="0" smtClean="0">
                <a:solidFill>
                  <a:srgbClr val="000000"/>
                </a:solidFill>
                <a:ea typeface="Calibri" panose="020F0502020204030204" pitchFamily="34" charset="0"/>
              </a:rPr>
              <a:t>; 2; 5; 10</a:t>
            </a:r>
            <a:r>
              <a:rPr lang="vi-VN" sz="4800" dirty="0" smtClean="0">
                <a:solidFill>
                  <a:srgbClr val="000000"/>
                </a:solidFill>
                <a:ea typeface="Calibri" panose="020F0502020204030204" pitchFamily="34" charset="0"/>
              </a:rPr>
              <a:t>}.</a:t>
            </a:r>
            <a:endParaRPr lang="en-US" sz="4800" dirty="0">
              <a:solidFill>
                <a:srgbClr val="000000"/>
              </a:solidFill>
              <a:ea typeface="Calibri" panose="020F0502020204030204" pitchFamily="3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1556278" y="7680715"/>
            <a:ext cx="6688049" cy="120032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non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4800" dirty="0" err="1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Vậy</a:t>
            </a:r>
            <a:r>
              <a:rPr lang="en-US" sz="4800" dirty="0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vi-VN" sz="4800" dirty="0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ƯCLN(</a:t>
            </a:r>
            <a:r>
              <a:rPr lang="en-US" sz="4800" dirty="0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90</a:t>
            </a:r>
            <a:r>
              <a:rPr lang="vi-VN" sz="4800" dirty="0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en-US" sz="4800" dirty="0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10</a:t>
            </a:r>
            <a:r>
              <a:rPr lang="vi-VN" sz="4800" dirty="0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) </a:t>
            </a:r>
            <a:r>
              <a:rPr lang="vi-VN" sz="48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= </a:t>
            </a:r>
            <a:r>
              <a:rPr lang="en-US" sz="4800" dirty="0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10</a:t>
            </a:r>
            <a:endParaRPr lang="en-US" sz="4800" dirty="0">
              <a:solidFill>
                <a:srgbClr val="000000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515554" y="3858658"/>
            <a:ext cx="16010445" cy="83099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4800" dirty="0"/>
              <a:t>Ư </a:t>
            </a:r>
            <a:r>
              <a:rPr lang="en-US" sz="4800" dirty="0" smtClean="0"/>
              <a:t>(10</a:t>
            </a:r>
            <a:r>
              <a:rPr lang="en-US" sz="4800" dirty="0"/>
              <a:t>) = { 1; </a:t>
            </a:r>
            <a:r>
              <a:rPr lang="en-US" sz="4800" dirty="0" smtClean="0"/>
              <a:t>2; 5; 10}</a:t>
            </a:r>
            <a:endParaRPr lang="en-US" sz="4800" dirty="0"/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1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486419" y="35845"/>
            <a:ext cx="1517916" cy="14936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43311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8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5" grpId="0" animBg="1"/>
      <p:bldP spid="12" grpId="0" animBg="1"/>
      <p:bldP spid="13" grpId="0" animBg="1"/>
      <p:bldP spid="19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ADBC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alphaModFix amt="19999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 b="43786"/>
          <a:stretch>
            <a:fillRect/>
          </a:stretch>
        </p:blipFill>
        <p:spPr>
          <a:xfrm>
            <a:off x="0" y="6607"/>
            <a:ext cx="18288000" cy="10280393"/>
          </a:xfrm>
          <a:prstGeom prst="rect">
            <a:avLst/>
          </a:prstGeom>
        </p:spPr>
      </p:pic>
      <p:grpSp>
        <p:nvGrpSpPr>
          <p:cNvPr id="19" name="Group 18"/>
          <p:cNvGrpSpPr/>
          <p:nvPr/>
        </p:nvGrpSpPr>
        <p:grpSpPr>
          <a:xfrm>
            <a:off x="-636421" y="-20520"/>
            <a:ext cx="6432289" cy="1389290"/>
            <a:chOff x="-660626" y="-20521"/>
            <a:chExt cx="7781136" cy="1686412"/>
          </a:xfrm>
        </p:grpSpPr>
        <p:pic>
          <p:nvPicPr>
            <p:cNvPr id="3" name="Picture 3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rcRect/>
            <a:stretch>
              <a:fillRect/>
            </a:stretch>
          </p:blipFill>
          <p:spPr>
            <a:xfrm>
              <a:off x="-123238" y="-20521"/>
              <a:ext cx="7243748" cy="1686412"/>
            </a:xfrm>
            <a:prstGeom prst="rect">
              <a:avLst/>
            </a:prstGeom>
          </p:spPr>
        </p:pic>
        <p:sp>
          <p:nvSpPr>
            <p:cNvPr id="4" name="TextBox 4"/>
            <p:cNvSpPr txBox="1"/>
            <p:nvPr/>
          </p:nvSpPr>
          <p:spPr>
            <a:xfrm>
              <a:off x="-660626" y="1301"/>
              <a:ext cx="7589068" cy="110286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ts val="864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6600" b="1" i="0" u="none" strike="noStrike" kern="1200" cap="none" spc="0" normalizeH="0" baseline="0" noProof="0" dirty="0" err="1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Luyện</a:t>
              </a:r>
              <a:r>
                <a:rPr kumimoji="0" lang="en-US" sz="66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en-US" sz="6600" b="1" i="0" u="none" strike="noStrike" kern="1200" cap="none" spc="0" normalizeH="0" baseline="0" noProof="0" dirty="0" err="1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tập</a:t>
              </a:r>
              <a:r>
                <a:rPr kumimoji="0" lang="en-US" sz="66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1</a:t>
              </a:r>
              <a:endParaRPr kumimoji="0" lang="en-US" sz="6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-151321" y="1407628"/>
            <a:ext cx="18930823" cy="3906222"/>
            <a:chOff x="705038" y="164573"/>
            <a:chExt cx="7880404" cy="8146059"/>
          </a:xfrm>
        </p:grpSpPr>
        <p:sp>
          <p:nvSpPr>
            <p:cNvPr id="6" name="Freeform 6"/>
            <p:cNvSpPr/>
            <p:nvPr/>
          </p:nvSpPr>
          <p:spPr>
            <a:xfrm>
              <a:off x="705038" y="164573"/>
              <a:ext cx="7880404" cy="8146059"/>
            </a:xfrm>
            <a:custGeom>
              <a:avLst/>
              <a:gdLst/>
              <a:ahLst/>
              <a:cxnLst/>
              <a:rect l="l" t="t" r="r" b="b"/>
              <a:pathLst>
                <a:path w="8047623" h="5748858">
                  <a:moveTo>
                    <a:pt x="7419845" y="5694380"/>
                  </a:moveTo>
                  <a:cubicBezTo>
                    <a:pt x="7419845" y="5694380"/>
                    <a:pt x="6688970" y="5748858"/>
                    <a:pt x="5633256" y="5746236"/>
                  </a:cubicBezTo>
                  <a:cubicBezTo>
                    <a:pt x="3101516" y="5744074"/>
                    <a:pt x="1057074" y="5736249"/>
                    <a:pt x="1057074" y="5736249"/>
                  </a:cubicBezTo>
                  <a:cubicBezTo>
                    <a:pt x="812932" y="5727415"/>
                    <a:pt x="449110" y="5706185"/>
                    <a:pt x="282371" y="5648007"/>
                  </a:cubicBezTo>
                  <a:cubicBezTo>
                    <a:pt x="4469" y="5551044"/>
                    <a:pt x="0" y="5377765"/>
                    <a:pt x="0" y="4376960"/>
                  </a:cubicBezTo>
                  <a:lnTo>
                    <a:pt x="0" y="4376913"/>
                  </a:lnTo>
                  <a:cubicBezTo>
                    <a:pt x="8536" y="491230"/>
                    <a:pt x="0" y="345608"/>
                    <a:pt x="77597" y="223930"/>
                  </a:cubicBezTo>
                  <a:cubicBezTo>
                    <a:pt x="217372" y="4759"/>
                    <a:pt x="519255" y="4073"/>
                    <a:pt x="937909" y="4073"/>
                  </a:cubicBezTo>
                  <a:cubicBezTo>
                    <a:pt x="937909" y="4073"/>
                    <a:pt x="2039222" y="15681"/>
                    <a:pt x="4699719" y="7673"/>
                  </a:cubicBezTo>
                  <a:cubicBezTo>
                    <a:pt x="6470043" y="0"/>
                    <a:pt x="7186776" y="6979"/>
                    <a:pt x="7186776" y="6979"/>
                  </a:cubicBezTo>
                  <a:cubicBezTo>
                    <a:pt x="7555084" y="14458"/>
                    <a:pt x="7693344" y="42638"/>
                    <a:pt x="7891083" y="165219"/>
                  </a:cubicBezTo>
                  <a:cubicBezTo>
                    <a:pt x="8042101" y="258836"/>
                    <a:pt x="8047623" y="476157"/>
                    <a:pt x="8038482" y="4376913"/>
                  </a:cubicBezTo>
                  <a:lnTo>
                    <a:pt x="8038482" y="4376960"/>
                  </a:lnTo>
                  <a:cubicBezTo>
                    <a:pt x="8038481" y="5495730"/>
                    <a:pt x="7995697" y="5644318"/>
                    <a:pt x="7419845" y="5694380"/>
                  </a:cubicBezTo>
                  <a:close/>
                </a:path>
              </a:pathLst>
            </a:custGeom>
            <a:solidFill>
              <a:srgbClr val="FFF3E4"/>
            </a:solidFill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Freeform 8"/>
              <p:cNvSpPr/>
              <p:nvPr/>
            </p:nvSpPr>
            <p:spPr>
              <a:xfrm>
                <a:off x="1382736" y="5906909"/>
                <a:ext cx="16828476" cy="3787032"/>
              </a:xfrm>
              <a:custGeom>
                <a:avLst/>
                <a:gdLst/>
                <a:ahLst/>
                <a:cxnLst/>
                <a:rect l="l" t="t" r="r" b="b"/>
                <a:pathLst>
                  <a:path w="8047623" h="5748858">
                    <a:moveTo>
                      <a:pt x="7419845" y="5694380"/>
                    </a:moveTo>
                    <a:cubicBezTo>
                      <a:pt x="7419845" y="5694380"/>
                      <a:pt x="6688970" y="5748858"/>
                      <a:pt x="5633256" y="5746236"/>
                    </a:cubicBezTo>
                    <a:cubicBezTo>
                      <a:pt x="3101516" y="5744074"/>
                      <a:pt x="1057074" y="5736249"/>
                      <a:pt x="1057074" y="5736249"/>
                    </a:cubicBezTo>
                    <a:cubicBezTo>
                      <a:pt x="812932" y="5727415"/>
                      <a:pt x="449110" y="5706185"/>
                      <a:pt x="282371" y="5648007"/>
                    </a:cubicBezTo>
                    <a:cubicBezTo>
                      <a:pt x="4469" y="5551044"/>
                      <a:pt x="0" y="5377765"/>
                      <a:pt x="0" y="4376960"/>
                    </a:cubicBezTo>
                    <a:lnTo>
                      <a:pt x="0" y="4376913"/>
                    </a:lnTo>
                    <a:cubicBezTo>
                      <a:pt x="8536" y="491230"/>
                      <a:pt x="0" y="345608"/>
                      <a:pt x="77597" y="223930"/>
                    </a:cubicBezTo>
                    <a:cubicBezTo>
                      <a:pt x="217372" y="4759"/>
                      <a:pt x="519255" y="4073"/>
                      <a:pt x="937909" y="4073"/>
                    </a:cubicBezTo>
                    <a:cubicBezTo>
                      <a:pt x="937909" y="4073"/>
                      <a:pt x="2039222" y="15681"/>
                      <a:pt x="4699719" y="7673"/>
                    </a:cubicBezTo>
                    <a:cubicBezTo>
                      <a:pt x="6470043" y="0"/>
                      <a:pt x="7186776" y="6979"/>
                      <a:pt x="7186776" y="6979"/>
                    </a:cubicBezTo>
                    <a:cubicBezTo>
                      <a:pt x="7555084" y="14458"/>
                      <a:pt x="7693344" y="42638"/>
                      <a:pt x="7891083" y="165219"/>
                    </a:cubicBezTo>
                    <a:cubicBezTo>
                      <a:pt x="8042101" y="258836"/>
                      <a:pt x="8047623" y="476157"/>
                      <a:pt x="8038482" y="4376913"/>
                    </a:cubicBezTo>
                    <a:lnTo>
                      <a:pt x="8038482" y="4376960"/>
                    </a:lnTo>
                    <a:cubicBezTo>
                      <a:pt x="8038481" y="5495730"/>
                      <a:pt x="7995697" y="5644318"/>
                      <a:pt x="7419845" y="5694380"/>
                    </a:cubicBezTo>
                    <a:close/>
                  </a:path>
                </a:pathLst>
              </a:custGeom>
              <a:solidFill>
                <a:schemeClr val="bg1"/>
              </a:solidFill>
            </p:spPr>
            <p:txBody>
              <a:bodyPr/>
              <a:lstStyle/>
              <a:p>
                <a:pPr lvl="0" algn="ctr">
                  <a:lnSpc>
                    <a:spcPct val="130000"/>
                  </a:lnSpc>
                  <a:defRPr/>
                </a:pPr>
                <a:r>
                  <a:rPr kumimoji="0" lang="en-US" sz="4400" b="0" i="0" u="none" strike="noStrike" kern="1200" cap="none" spc="0" normalizeH="0" baseline="0" noProof="0" dirty="0" err="1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</a:rPr>
                  <a:t>Có</a:t>
                </a:r>
                <a:r>
                  <a:rPr kumimoji="0" lang="en-US" sz="4400" b="0" i="0" u="none" strike="noStrike" kern="1200" cap="none" spc="0" normalizeH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</a:rPr>
                  <a:t> Ư(12) = {1; 2; 3; 4; 6; 12}</a:t>
                </a:r>
              </a:p>
              <a:p>
                <a:pPr lvl="0" algn="ctr">
                  <a:lnSpc>
                    <a:spcPct val="130000"/>
                  </a:lnSpc>
                  <a:defRPr/>
                </a:pPr>
                <a:r>
                  <a:rPr lang="en-US" sz="4400" baseline="0" dirty="0">
                    <a:solidFill>
                      <a:prstClr val="black"/>
                    </a:solidFill>
                  </a:rPr>
                  <a:t>	</a:t>
                </a:r>
                <a:r>
                  <a:rPr lang="en-US" sz="4400" dirty="0" smtClean="0">
                    <a:solidFill>
                      <a:prstClr val="black"/>
                    </a:solidFill>
                  </a:rPr>
                  <a:t>Ư(15) = {1; 3; 5; 15}</a:t>
                </a:r>
              </a:p>
              <a:p>
                <a:pPr marL="571500" lvl="0" indent="-571500" algn="ctr">
                  <a:lnSpc>
                    <a:spcPct val="130000"/>
                  </a:lnSpc>
                  <a:buFont typeface="Symbol" panose="05050102010706020507" pitchFamily="18" charset="2"/>
                  <a:buChar char="Þ"/>
                  <a:defRPr/>
                </a:pPr>
                <a:r>
                  <a:rPr lang="en-US" sz="4400" dirty="0" smtClean="0">
                    <a:solidFill>
                      <a:prstClr val="black"/>
                    </a:solidFill>
                  </a:rPr>
                  <a:t> 3 </a:t>
                </a:r>
                <a14:m>
                  <m:oMath xmlns:m="http://schemas.openxmlformats.org/officeDocument/2006/math">
                    <m:r>
                      <a:rPr lang="en-US" sz="440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</m:oMath>
                </a14:m>
                <a:r>
                  <a:rPr lang="en-US" sz="4400" dirty="0" smtClean="0">
                    <a:solidFill>
                      <a:prstClr val="black"/>
                    </a:solidFill>
                  </a:rPr>
                  <a:t> ƯC(12, 15)</a:t>
                </a:r>
              </a:p>
              <a:p>
                <a:pPr lvl="0" algn="ctr">
                  <a:lnSpc>
                    <a:spcPct val="130000"/>
                  </a:lnSpc>
                  <a:defRPr/>
                </a:pPr>
                <a:r>
                  <a:rPr kumimoji="0" lang="en-US" sz="4400" b="0" i="0" u="none" strike="noStrike" kern="1200" cap="none" spc="0" normalizeH="0" baseline="0" noProof="0" dirty="0" err="1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</a:rPr>
                  <a:t>Vậy</a:t>
                </a:r>
                <a:r>
                  <a:rPr kumimoji="0" lang="en-US" sz="4400" b="0" i="0" u="none" strike="noStrike" kern="1200" cap="none" spc="0" normalizeH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</a:rPr>
                  <a:t> </a:t>
                </a:r>
                <a:r>
                  <a:rPr kumimoji="0" lang="en-US" sz="4400" b="0" i="0" u="none" strike="noStrike" kern="1200" cap="none" spc="0" normalizeH="0" noProof="0" dirty="0" err="1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</a:rPr>
                  <a:t>bố</a:t>
                </a:r>
                <a:r>
                  <a:rPr kumimoji="0" lang="en-US" sz="4400" b="0" i="0" u="none" strike="noStrike" kern="1200" cap="none" spc="0" normalizeH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</a:rPr>
                  <a:t> </a:t>
                </a:r>
                <a:r>
                  <a:rPr kumimoji="0" lang="en-US" sz="4400" b="0" i="0" u="none" strike="noStrike" kern="1200" cap="none" spc="0" normalizeH="0" noProof="0" dirty="0" err="1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</a:rPr>
                  <a:t>có</a:t>
                </a:r>
                <a:r>
                  <a:rPr kumimoji="0" lang="en-US" sz="4400" b="0" i="0" u="none" strike="noStrike" kern="1200" cap="none" spc="0" normalizeH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</a:rPr>
                  <a:t> </a:t>
                </a:r>
                <a:r>
                  <a:rPr kumimoji="0" lang="en-US" sz="4400" b="0" i="0" u="none" strike="noStrike" kern="1200" cap="none" spc="0" normalizeH="0" noProof="0" dirty="0" err="1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</a:rPr>
                  <a:t>thể</a:t>
                </a:r>
                <a:r>
                  <a:rPr kumimoji="0" lang="en-US" sz="4400" b="0" i="0" u="none" strike="noStrike" kern="1200" cap="none" spc="0" normalizeH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</a:rPr>
                  <a:t> </a:t>
                </a:r>
                <a:r>
                  <a:rPr kumimoji="0" lang="en-US" sz="4400" b="0" i="0" u="none" strike="noStrike" kern="1200" cap="none" spc="0" normalizeH="0" noProof="0" dirty="0" err="1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</a:rPr>
                  <a:t>thực</a:t>
                </a:r>
                <a:r>
                  <a:rPr kumimoji="0" lang="en-US" sz="4400" b="0" i="0" u="none" strike="noStrike" kern="1200" cap="none" spc="0" normalizeH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</a:rPr>
                  <a:t> </a:t>
                </a:r>
                <a:r>
                  <a:rPr kumimoji="0" lang="en-US" sz="4400" b="0" i="0" u="none" strike="noStrike" kern="1200" cap="none" spc="0" normalizeH="0" noProof="0" dirty="0" err="1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</a:rPr>
                  <a:t>hiện</a:t>
                </a:r>
                <a:r>
                  <a:rPr kumimoji="0" lang="en-US" sz="4400" b="0" i="0" u="none" strike="noStrike" kern="1200" cap="none" spc="0" normalizeH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</a:rPr>
                  <a:t> </a:t>
                </a:r>
                <a:r>
                  <a:rPr kumimoji="0" lang="en-US" sz="4400" b="0" i="0" u="none" strike="noStrike" kern="1200" cap="none" spc="0" normalizeH="0" noProof="0" dirty="0" err="1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</a:rPr>
                  <a:t>được</a:t>
                </a:r>
                <a:r>
                  <a:rPr kumimoji="0" lang="en-US" sz="4400" b="0" i="0" u="none" strike="noStrike" kern="1200" cap="none" spc="0" normalizeH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</a:rPr>
                  <a:t> </a:t>
                </a:r>
                <a:r>
                  <a:rPr kumimoji="0" lang="en-US" sz="4400" b="0" i="0" u="none" strike="noStrike" kern="1200" cap="none" spc="0" normalizeH="0" noProof="0" dirty="0" err="1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</a:rPr>
                  <a:t>phé</a:t>
                </a:r>
                <a:r>
                  <a:rPr lang="en-US" sz="4400" dirty="0" smtClean="0">
                    <a:solidFill>
                      <a:prstClr val="black"/>
                    </a:solidFill>
                  </a:rPr>
                  <a:t>p chia </a:t>
                </a:r>
                <a:r>
                  <a:rPr lang="en-US" sz="4400" dirty="0" err="1" smtClean="0">
                    <a:solidFill>
                      <a:prstClr val="black"/>
                    </a:solidFill>
                  </a:rPr>
                  <a:t>này</a:t>
                </a:r>
                <a:endParaRPr kumimoji="0" lang="en-US" sz="4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</mc:Choice>
        <mc:Fallback xmlns="">
          <p:sp>
            <p:nvSpPr>
              <p:cNvPr id="8" name="Freeform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82736" y="5906909"/>
                <a:ext cx="16828476" cy="3787032"/>
              </a:xfrm>
              <a:custGeom>
                <a:avLst/>
                <a:gdLst/>
                <a:ahLst/>
                <a:cxnLst/>
                <a:rect l="l" t="t" r="r" b="b"/>
                <a:pathLst>
                  <a:path w="8047623" h="5748858">
                    <a:moveTo>
                      <a:pt x="7419845" y="5694380"/>
                    </a:moveTo>
                    <a:cubicBezTo>
                      <a:pt x="7419845" y="5694380"/>
                      <a:pt x="6688970" y="5748858"/>
                      <a:pt x="5633256" y="5746236"/>
                    </a:cubicBezTo>
                    <a:cubicBezTo>
                      <a:pt x="3101516" y="5744074"/>
                      <a:pt x="1057074" y="5736249"/>
                      <a:pt x="1057074" y="5736249"/>
                    </a:cubicBezTo>
                    <a:cubicBezTo>
                      <a:pt x="812932" y="5727415"/>
                      <a:pt x="449110" y="5706185"/>
                      <a:pt x="282371" y="5648007"/>
                    </a:cubicBezTo>
                    <a:cubicBezTo>
                      <a:pt x="4469" y="5551044"/>
                      <a:pt x="0" y="5377765"/>
                      <a:pt x="0" y="4376960"/>
                    </a:cubicBezTo>
                    <a:lnTo>
                      <a:pt x="0" y="4376913"/>
                    </a:lnTo>
                    <a:cubicBezTo>
                      <a:pt x="8536" y="491230"/>
                      <a:pt x="0" y="345608"/>
                      <a:pt x="77597" y="223930"/>
                    </a:cubicBezTo>
                    <a:cubicBezTo>
                      <a:pt x="217372" y="4759"/>
                      <a:pt x="519255" y="4073"/>
                      <a:pt x="937909" y="4073"/>
                    </a:cubicBezTo>
                    <a:cubicBezTo>
                      <a:pt x="937909" y="4073"/>
                      <a:pt x="2039222" y="15681"/>
                      <a:pt x="4699719" y="7673"/>
                    </a:cubicBezTo>
                    <a:cubicBezTo>
                      <a:pt x="6470043" y="0"/>
                      <a:pt x="7186776" y="6979"/>
                      <a:pt x="7186776" y="6979"/>
                    </a:cubicBezTo>
                    <a:cubicBezTo>
                      <a:pt x="7555084" y="14458"/>
                      <a:pt x="7693344" y="42638"/>
                      <a:pt x="7891083" y="165219"/>
                    </a:cubicBezTo>
                    <a:cubicBezTo>
                      <a:pt x="8042101" y="258836"/>
                      <a:pt x="8047623" y="476157"/>
                      <a:pt x="8038482" y="4376913"/>
                    </a:cubicBezTo>
                    <a:lnTo>
                      <a:pt x="8038482" y="4376960"/>
                    </a:lnTo>
                    <a:cubicBezTo>
                      <a:pt x="8038481" y="5495730"/>
                      <a:pt x="7995697" y="5644318"/>
                      <a:pt x="7419845" y="5694380"/>
                    </a:cubicBezTo>
                    <a:close/>
                  </a:path>
                </a:pathLst>
              </a:custGeom>
              <a:blipFill>
                <a:blip r:embed="rId6"/>
                <a:stretch>
                  <a:fillRect t="-644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TextBox 10"/>
          <p:cNvSpPr txBox="1"/>
          <p:nvPr/>
        </p:nvSpPr>
        <p:spPr>
          <a:xfrm>
            <a:off x="1556278" y="2340467"/>
            <a:ext cx="15117079" cy="71692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rgbClr val="272626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15" name="Picture 1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 rot="-2317294">
            <a:off x="-775192" y="-313195"/>
            <a:ext cx="2348424" cy="768575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>
            <a:off x="-151321" y="1343273"/>
            <a:ext cx="885256" cy="885256"/>
          </a:xfrm>
          <a:prstGeom prst="rect">
            <a:avLst/>
          </a:prstGeom>
        </p:spPr>
      </p:pic>
      <p:pic>
        <p:nvPicPr>
          <p:cNvPr id="17" name="Picture 17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2"/>
              </a:ext>
            </a:extLst>
          </a:blip>
          <a:srcRect/>
          <a:stretch>
            <a:fillRect/>
          </a:stretch>
        </p:blipFill>
        <p:spPr>
          <a:xfrm>
            <a:off x="16673357" y="-371267"/>
            <a:ext cx="2106146" cy="1936296"/>
          </a:xfrm>
          <a:prstGeom prst="rect">
            <a:avLst/>
          </a:prstGeom>
        </p:spPr>
      </p:pic>
      <p:pic>
        <p:nvPicPr>
          <p:cNvPr id="18" name="Picture 18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4"/>
              </a:ext>
            </a:extLst>
          </a:blip>
          <a:srcRect/>
          <a:stretch>
            <a:fillRect/>
          </a:stretch>
        </p:blipFill>
        <p:spPr>
          <a:xfrm rot="-772345">
            <a:off x="-317275" y="7172373"/>
            <a:ext cx="1499829" cy="3158683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733935" y="1700553"/>
            <a:ext cx="17554065" cy="36132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Bố</a:t>
            </a: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44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kumimoji="0" lang="en-US" sz="44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12 </a:t>
            </a:r>
            <a:r>
              <a:rPr kumimoji="0" lang="en-US" sz="44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quả</a:t>
            </a:r>
            <a:r>
              <a:rPr kumimoji="0" lang="en-US" sz="44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44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bóng</a:t>
            </a:r>
            <a:r>
              <a:rPr kumimoji="0" lang="en-US" sz="44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44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màu</a:t>
            </a:r>
            <a:r>
              <a:rPr kumimoji="0" lang="en-US" sz="44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44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xanh</a:t>
            </a:r>
            <a:r>
              <a:rPr kumimoji="0" lang="en-US" sz="44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44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kumimoji="0" lang="en-US" sz="44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15 </a:t>
            </a:r>
            <a:r>
              <a:rPr kumimoji="0" lang="en-US" sz="44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quả</a:t>
            </a:r>
            <a:r>
              <a:rPr kumimoji="0" lang="en-US" sz="44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44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bóng</a:t>
            </a:r>
            <a:r>
              <a:rPr kumimoji="0" lang="en-US" sz="44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44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màu</a:t>
            </a:r>
            <a:r>
              <a:rPr kumimoji="0" lang="en-US" sz="44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44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đỏ</a:t>
            </a:r>
            <a:r>
              <a:rPr kumimoji="0" lang="en-US" sz="44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kumimoji="0" lang="en-US" sz="44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Bố</a:t>
            </a:r>
            <a:r>
              <a:rPr kumimoji="0" lang="en-US" sz="44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44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muốn</a:t>
            </a:r>
            <a:r>
              <a:rPr kumimoji="0" lang="en-US" sz="44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chia </a:t>
            </a:r>
            <a:r>
              <a:rPr kumimoji="0" lang="en-US" sz="44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kumimoji="0" lang="en-US" sz="44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44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bóng</a:t>
            </a:r>
            <a:r>
              <a:rPr kumimoji="0" lang="en-US" sz="44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44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cho</a:t>
            </a:r>
            <a:r>
              <a:rPr lang="en-US" sz="4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anh</a:t>
            </a:r>
            <a:r>
              <a:rPr lang="en-US" sz="44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44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Việt</a:t>
            </a:r>
            <a:r>
              <a:rPr lang="en-US" sz="44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4400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Hà</a:t>
            </a:r>
            <a:r>
              <a:rPr lang="en-US" sz="44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44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Nam </a:t>
            </a:r>
            <a:r>
              <a:rPr lang="en-US" sz="4400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đều</a:t>
            </a:r>
            <a:r>
              <a:rPr lang="en-US" sz="44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như</a:t>
            </a:r>
            <a:r>
              <a:rPr lang="en-US" sz="44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nhau</a:t>
            </a:r>
            <a:r>
              <a:rPr lang="en-US" sz="44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gồm</a:t>
            </a:r>
            <a:r>
              <a:rPr lang="en-US" sz="44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cả</a:t>
            </a:r>
            <a:r>
              <a:rPr lang="en-US" sz="44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bóng</a:t>
            </a:r>
            <a:r>
              <a:rPr lang="en-US" sz="44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màu</a:t>
            </a:r>
            <a:r>
              <a:rPr lang="en-US" sz="44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xanh</a:t>
            </a:r>
            <a:r>
              <a:rPr lang="en-US" sz="44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44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bóng</a:t>
            </a:r>
            <a:r>
              <a:rPr lang="en-US" sz="44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màu</a:t>
            </a:r>
            <a:r>
              <a:rPr lang="en-US" sz="44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đỏ</a:t>
            </a:r>
            <a:r>
              <a:rPr lang="en-US" sz="44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4400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Hỏi</a:t>
            </a:r>
            <a:r>
              <a:rPr lang="en-US" sz="44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bố</a:t>
            </a:r>
            <a:r>
              <a:rPr lang="en-US" sz="44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44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thực</a:t>
            </a:r>
            <a:r>
              <a:rPr lang="en-US" sz="44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hiện</a:t>
            </a:r>
            <a:r>
              <a:rPr lang="en-US" sz="44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sz="44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điều</a:t>
            </a:r>
            <a:r>
              <a:rPr lang="en-US" sz="44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đó</a:t>
            </a:r>
            <a:r>
              <a:rPr lang="en-US" sz="44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hay </a:t>
            </a:r>
            <a:r>
              <a:rPr lang="en-US" sz="4400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không</a:t>
            </a:r>
            <a:r>
              <a:rPr lang="en-US" sz="44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kumimoji="0" lang="vi-VN" sz="44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838169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6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"/>
                            </p:stCondLst>
                            <p:childTnLst>
                              <p:par>
                                <p:cTn id="38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0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uiExpand="1" build="allAtOnce" animBg="1"/>
      <p:bldP spid="20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3"/>
          <p:cNvSpPr/>
          <p:nvPr/>
        </p:nvSpPr>
        <p:spPr>
          <a:xfrm>
            <a:off x="1524000" y="1665507"/>
            <a:ext cx="15783966" cy="3959446"/>
          </a:xfrm>
          <a:custGeom>
            <a:avLst/>
            <a:gdLst/>
            <a:ahLst/>
            <a:cxnLst/>
            <a:rect l="l" t="t" r="r" b="b"/>
            <a:pathLst>
              <a:path w="8250011" h="5464765">
                <a:moveTo>
                  <a:pt x="278431" y="16918"/>
                </a:moveTo>
                <a:cubicBezTo>
                  <a:pt x="278431" y="16918"/>
                  <a:pt x="604014" y="12258"/>
                  <a:pt x="1016982" y="12454"/>
                </a:cubicBezTo>
                <a:cubicBezTo>
                  <a:pt x="6568136" y="12671"/>
                  <a:pt x="7975943" y="0"/>
                  <a:pt x="7975943" y="0"/>
                </a:cubicBezTo>
                <a:cubicBezTo>
                  <a:pt x="8043407" y="0"/>
                  <a:pt x="8119344" y="0"/>
                  <a:pt x="8198117" y="85073"/>
                </a:cubicBezTo>
                <a:cubicBezTo>
                  <a:pt x="8241095" y="131488"/>
                  <a:pt x="8242163" y="240224"/>
                  <a:pt x="8242568" y="320281"/>
                </a:cubicBezTo>
                <a:cubicBezTo>
                  <a:pt x="8242568" y="320281"/>
                  <a:pt x="8240864" y="3898986"/>
                  <a:pt x="8240864" y="4702181"/>
                </a:cubicBezTo>
                <a:cubicBezTo>
                  <a:pt x="8240864" y="4916340"/>
                  <a:pt x="8250011" y="5215519"/>
                  <a:pt x="8250011" y="5215519"/>
                </a:cubicBezTo>
                <a:cubicBezTo>
                  <a:pt x="8250011" y="5344188"/>
                  <a:pt x="8245842" y="5464765"/>
                  <a:pt x="7993004" y="5456631"/>
                </a:cubicBezTo>
                <a:cubicBezTo>
                  <a:pt x="7993004" y="5456631"/>
                  <a:pt x="7616532" y="5436333"/>
                  <a:pt x="6766938" y="5443931"/>
                </a:cubicBezTo>
                <a:cubicBezTo>
                  <a:pt x="2079974" y="5452065"/>
                  <a:pt x="304023" y="5464765"/>
                  <a:pt x="304023" y="5464765"/>
                </a:cubicBezTo>
                <a:cubicBezTo>
                  <a:pt x="132548" y="5464765"/>
                  <a:pt x="4213" y="5363696"/>
                  <a:pt x="8532" y="5161149"/>
                </a:cubicBezTo>
                <a:cubicBezTo>
                  <a:pt x="8532" y="5161149"/>
                  <a:pt x="9630" y="4662608"/>
                  <a:pt x="4815" y="1437739"/>
                </a:cubicBezTo>
                <a:cubicBezTo>
                  <a:pt x="0" y="663668"/>
                  <a:pt x="25592" y="330596"/>
                  <a:pt x="25592" y="330596"/>
                </a:cubicBezTo>
                <a:cubicBezTo>
                  <a:pt x="27224" y="150571"/>
                  <a:pt x="143504" y="16918"/>
                  <a:pt x="278431" y="16918"/>
                </a:cubicBezTo>
                <a:close/>
              </a:path>
            </a:pathLst>
          </a:custGeom>
          <a:noFill/>
        </p:spPr>
        <p:txBody>
          <a:bodyPr/>
          <a:lstStyle/>
          <a:p>
            <a:pPr marL="0" marR="0" lvl="0" indent="0" algn="just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dirty="0" err="1" smtClean="0">
                <a:solidFill>
                  <a:prstClr val="black"/>
                </a:solidFill>
                <a:latin typeface="Arial" panose="020B0604020202020204"/>
              </a:rPr>
              <a:t>Tuần</a:t>
            </a:r>
            <a:r>
              <a:rPr lang="en-US" sz="3600" dirty="0" smtClean="0">
                <a:solidFill>
                  <a:prstClr val="black"/>
                </a:solidFill>
                <a:latin typeface="Arial" panose="020B0604020202020204"/>
              </a:rPr>
              <a:t> </a:t>
            </a:r>
            <a:r>
              <a:rPr lang="en-US" sz="3600" dirty="0" err="1" smtClean="0">
                <a:solidFill>
                  <a:prstClr val="black"/>
                </a:solidFill>
                <a:latin typeface="Arial" panose="020B0604020202020204"/>
              </a:rPr>
              <a:t>này</a:t>
            </a:r>
            <a:r>
              <a:rPr lang="en-US" sz="3600" dirty="0" smtClean="0">
                <a:solidFill>
                  <a:prstClr val="black"/>
                </a:solidFill>
                <a:latin typeface="Arial" panose="020B0604020202020204"/>
              </a:rPr>
              <a:t> </a:t>
            </a:r>
            <a:r>
              <a:rPr lang="en-US" sz="3600" dirty="0" err="1" smtClean="0">
                <a:solidFill>
                  <a:prstClr val="black"/>
                </a:solidFill>
                <a:latin typeface="Arial" panose="020B0604020202020204"/>
              </a:rPr>
              <a:t>lớp</a:t>
            </a:r>
            <a:r>
              <a:rPr lang="en-US" sz="3600" dirty="0" smtClean="0">
                <a:solidFill>
                  <a:prstClr val="black"/>
                </a:solidFill>
                <a:latin typeface="Arial" panose="020B0604020202020204"/>
              </a:rPr>
              <a:t> 6A </a:t>
            </a:r>
            <a:r>
              <a:rPr lang="en-US" sz="3600" dirty="0" err="1" smtClean="0">
                <a:solidFill>
                  <a:prstClr val="black"/>
                </a:solidFill>
                <a:latin typeface="Arial" panose="020B0604020202020204"/>
              </a:rPr>
              <a:t>và</a:t>
            </a:r>
            <a:r>
              <a:rPr lang="en-US" sz="3600" dirty="0" smtClean="0">
                <a:solidFill>
                  <a:prstClr val="black"/>
                </a:solidFill>
                <a:latin typeface="Arial" panose="020B0604020202020204"/>
              </a:rPr>
              <a:t> 6B </a:t>
            </a:r>
            <a:r>
              <a:rPr lang="en-US" sz="3600" dirty="0" err="1" smtClean="0">
                <a:solidFill>
                  <a:prstClr val="black"/>
                </a:solidFill>
                <a:latin typeface="Arial" panose="020B0604020202020204"/>
              </a:rPr>
              <a:t>gồm</a:t>
            </a:r>
            <a:r>
              <a:rPr lang="en-US" sz="3600" dirty="0" smtClean="0">
                <a:solidFill>
                  <a:prstClr val="black"/>
                </a:solidFill>
                <a:latin typeface="Arial" panose="020B0604020202020204"/>
              </a:rPr>
              <a:t> 40 </a:t>
            </a:r>
            <a:r>
              <a:rPr lang="en-US" sz="3600" dirty="0" err="1" smtClean="0">
                <a:solidFill>
                  <a:prstClr val="black"/>
                </a:solidFill>
                <a:latin typeface="Arial" panose="020B0604020202020204"/>
              </a:rPr>
              <a:t>học</a:t>
            </a:r>
            <a:r>
              <a:rPr lang="en-US" sz="3600" dirty="0" smtClean="0">
                <a:solidFill>
                  <a:prstClr val="black"/>
                </a:solidFill>
                <a:latin typeface="Arial" panose="020B0604020202020204"/>
              </a:rPr>
              <a:t> </a:t>
            </a:r>
            <a:r>
              <a:rPr lang="en-US" sz="3600" dirty="0" err="1" smtClean="0">
                <a:solidFill>
                  <a:prstClr val="black"/>
                </a:solidFill>
                <a:latin typeface="Arial" panose="020B0604020202020204"/>
              </a:rPr>
              <a:t>sinh</a:t>
            </a:r>
            <a:r>
              <a:rPr lang="en-US" sz="3600" dirty="0" smtClean="0">
                <a:solidFill>
                  <a:prstClr val="black"/>
                </a:solidFill>
                <a:latin typeface="Arial" panose="020B0604020202020204"/>
              </a:rPr>
              <a:t> </a:t>
            </a:r>
            <a:r>
              <a:rPr lang="en-US" sz="3600" dirty="0" err="1" smtClean="0">
                <a:solidFill>
                  <a:prstClr val="black"/>
                </a:solidFill>
                <a:latin typeface="Arial" panose="020B0604020202020204"/>
              </a:rPr>
              <a:t>nữ</a:t>
            </a:r>
            <a:r>
              <a:rPr lang="en-US" sz="3600" dirty="0" smtClean="0">
                <a:solidFill>
                  <a:prstClr val="black"/>
                </a:solidFill>
                <a:latin typeface="Arial" panose="020B0604020202020204"/>
              </a:rPr>
              <a:t> </a:t>
            </a:r>
            <a:r>
              <a:rPr lang="en-US" sz="3600" dirty="0" err="1" smtClean="0">
                <a:solidFill>
                  <a:prstClr val="black"/>
                </a:solidFill>
                <a:latin typeface="Arial" panose="020B0604020202020204"/>
              </a:rPr>
              <a:t>và</a:t>
            </a:r>
            <a:r>
              <a:rPr lang="en-US" sz="3600" dirty="0" smtClean="0">
                <a:solidFill>
                  <a:prstClr val="black"/>
                </a:solidFill>
                <a:latin typeface="Arial" panose="020B0604020202020204"/>
              </a:rPr>
              <a:t> 36 </a:t>
            </a:r>
            <a:r>
              <a:rPr lang="en-US" sz="3600" dirty="0" err="1" smtClean="0">
                <a:solidFill>
                  <a:prstClr val="black"/>
                </a:solidFill>
                <a:latin typeface="Arial" panose="020B0604020202020204"/>
              </a:rPr>
              <a:t>nam</a:t>
            </a:r>
            <a:r>
              <a:rPr lang="en-US" sz="3600" dirty="0" smtClean="0">
                <a:solidFill>
                  <a:prstClr val="black"/>
                </a:solidFill>
                <a:latin typeface="Arial" panose="020B0604020202020204"/>
              </a:rPr>
              <a:t> </a:t>
            </a:r>
            <a:r>
              <a:rPr lang="en-US" sz="3600" dirty="0" err="1" smtClean="0">
                <a:solidFill>
                  <a:prstClr val="black"/>
                </a:solidFill>
                <a:latin typeface="Arial" panose="020B0604020202020204"/>
              </a:rPr>
              <a:t>được</a:t>
            </a:r>
            <a:r>
              <a:rPr lang="en-US" sz="3600" dirty="0" smtClean="0">
                <a:solidFill>
                  <a:prstClr val="black"/>
                </a:solidFill>
                <a:latin typeface="Arial" panose="020B0604020202020204"/>
              </a:rPr>
              <a:t> </a:t>
            </a:r>
            <a:r>
              <a:rPr lang="en-US" sz="3600" dirty="0" err="1" smtClean="0">
                <a:solidFill>
                  <a:prstClr val="black"/>
                </a:solidFill>
                <a:latin typeface="Arial" panose="020B0604020202020204"/>
              </a:rPr>
              <a:t>phân</a:t>
            </a:r>
            <a:r>
              <a:rPr lang="en-US" sz="3600" dirty="0" smtClean="0">
                <a:solidFill>
                  <a:prstClr val="black"/>
                </a:solidFill>
                <a:latin typeface="Arial" panose="020B0604020202020204"/>
              </a:rPr>
              <a:t> </a:t>
            </a:r>
            <a:r>
              <a:rPr lang="en-US" sz="3600" dirty="0" err="1" smtClean="0">
                <a:solidFill>
                  <a:prstClr val="black"/>
                </a:solidFill>
                <a:latin typeface="Arial" panose="020B0604020202020204"/>
              </a:rPr>
              <a:t>công</a:t>
            </a:r>
            <a:r>
              <a:rPr lang="en-US" sz="3600" dirty="0" smtClean="0">
                <a:solidFill>
                  <a:prstClr val="black"/>
                </a:solidFill>
                <a:latin typeface="Arial" panose="020B0604020202020204"/>
              </a:rPr>
              <a:t> </a:t>
            </a:r>
            <a:r>
              <a:rPr lang="en-US" sz="3600" dirty="0" err="1" smtClean="0">
                <a:solidFill>
                  <a:prstClr val="black"/>
                </a:solidFill>
                <a:latin typeface="Arial" panose="020B0604020202020204"/>
              </a:rPr>
              <a:t>đi</a:t>
            </a:r>
            <a:r>
              <a:rPr lang="en-US" sz="3600" dirty="0" smtClean="0">
                <a:solidFill>
                  <a:prstClr val="black"/>
                </a:solidFill>
                <a:latin typeface="Arial" panose="020B0604020202020204"/>
              </a:rPr>
              <a:t> </a:t>
            </a:r>
            <a:r>
              <a:rPr lang="en-US" sz="3600" dirty="0" err="1" smtClean="0">
                <a:solidFill>
                  <a:prstClr val="black"/>
                </a:solidFill>
                <a:latin typeface="Arial" panose="020B0604020202020204"/>
              </a:rPr>
              <a:t>thu</a:t>
            </a:r>
            <a:r>
              <a:rPr lang="en-US" sz="3600" dirty="0" smtClean="0">
                <a:solidFill>
                  <a:prstClr val="black"/>
                </a:solidFill>
                <a:latin typeface="Arial" panose="020B0604020202020204"/>
              </a:rPr>
              <a:t> </a:t>
            </a:r>
            <a:r>
              <a:rPr lang="en-US" sz="3600" dirty="0" err="1" smtClean="0">
                <a:solidFill>
                  <a:prstClr val="black"/>
                </a:solidFill>
                <a:latin typeface="Arial" panose="020B0604020202020204"/>
              </a:rPr>
              <a:t>gom</a:t>
            </a:r>
            <a:r>
              <a:rPr lang="en-US" sz="3600" dirty="0" smtClean="0">
                <a:solidFill>
                  <a:prstClr val="black"/>
                </a:solidFill>
                <a:latin typeface="Arial" panose="020B0604020202020204"/>
              </a:rPr>
              <a:t> </a:t>
            </a:r>
            <a:r>
              <a:rPr lang="en-US" sz="3600" dirty="0" err="1" smtClean="0">
                <a:solidFill>
                  <a:prstClr val="black"/>
                </a:solidFill>
                <a:latin typeface="Arial" panose="020B0604020202020204"/>
              </a:rPr>
              <a:t>rác</a:t>
            </a:r>
            <a:r>
              <a:rPr lang="en-US" sz="3600" dirty="0" smtClean="0">
                <a:solidFill>
                  <a:prstClr val="black"/>
                </a:solidFill>
                <a:latin typeface="Arial" panose="020B0604020202020204"/>
              </a:rPr>
              <a:t> </a:t>
            </a:r>
            <a:r>
              <a:rPr lang="en-US" sz="3600" dirty="0" err="1" smtClean="0">
                <a:solidFill>
                  <a:prstClr val="black"/>
                </a:solidFill>
                <a:latin typeface="Arial" panose="020B0604020202020204"/>
              </a:rPr>
              <a:t>làm</a:t>
            </a:r>
            <a:r>
              <a:rPr lang="en-US" sz="3600" dirty="0" smtClean="0">
                <a:solidFill>
                  <a:prstClr val="black"/>
                </a:solidFill>
                <a:latin typeface="Arial" panose="020B0604020202020204"/>
              </a:rPr>
              <a:t> </a:t>
            </a:r>
            <a:r>
              <a:rPr lang="en-US" sz="3600" dirty="0" err="1" smtClean="0">
                <a:solidFill>
                  <a:prstClr val="black"/>
                </a:solidFill>
                <a:latin typeface="Arial" panose="020B0604020202020204"/>
              </a:rPr>
              <a:t>sạch</a:t>
            </a:r>
            <a:r>
              <a:rPr lang="en-US" sz="3600" dirty="0" smtClean="0">
                <a:solidFill>
                  <a:prstClr val="black"/>
                </a:solidFill>
                <a:latin typeface="Arial" panose="020B0604020202020204"/>
              </a:rPr>
              <a:t> </a:t>
            </a:r>
            <a:r>
              <a:rPr lang="en-US" sz="3600" dirty="0" err="1" smtClean="0">
                <a:solidFill>
                  <a:prstClr val="black"/>
                </a:solidFill>
                <a:latin typeface="Arial" panose="020B0604020202020204"/>
              </a:rPr>
              <a:t>bờ</a:t>
            </a:r>
            <a:r>
              <a:rPr lang="en-US" sz="3600" dirty="0" smtClean="0">
                <a:solidFill>
                  <a:prstClr val="black"/>
                </a:solidFill>
                <a:latin typeface="Arial" panose="020B0604020202020204"/>
              </a:rPr>
              <a:t> </a:t>
            </a:r>
            <a:r>
              <a:rPr lang="en-US" sz="3600" dirty="0" err="1" smtClean="0">
                <a:solidFill>
                  <a:prstClr val="black"/>
                </a:solidFill>
                <a:latin typeface="Arial" panose="020B0604020202020204"/>
              </a:rPr>
              <a:t>biển</a:t>
            </a:r>
            <a:r>
              <a:rPr lang="en-US" sz="3600" dirty="0" smtClean="0">
                <a:solidFill>
                  <a:prstClr val="black"/>
                </a:solidFill>
                <a:latin typeface="Arial" panose="020B0604020202020204"/>
              </a:rPr>
              <a:t> ở </a:t>
            </a:r>
            <a:r>
              <a:rPr lang="en-US" sz="3600" dirty="0" err="1" smtClean="0">
                <a:solidFill>
                  <a:prstClr val="black"/>
                </a:solidFill>
                <a:latin typeface="Arial" panose="020B0604020202020204"/>
              </a:rPr>
              <a:t>địa</a:t>
            </a:r>
            <a:r>
              <a:rPr lang="en-US" sz="3600" dirty="0" smtClean="0">
                <a:solidFill>
                  <a:prstClr val="black"/>
                </a:solidFill>
                <a:latin typeface="Arial" panose="020B0604020202020204"/>
              </a:rPr>
              <a:t> </a:t>
            </a:r>
            <a:r>
              <a:rPr lang="en-US" sz="3600" dirty="0" err="1" smtClean="0">
                <a:solidFill>
                  <a:prstClr val="black"/>
                </a:solidFill>
                <a:latin typeface="Arial" panose="020B0604020202020204"/>
              </a:rPr>
              <a:t>phương</a:t>
            </a:r>
            <a:r>
              <a:rPr lang="en-US" sz="3600" dirty="0" smtClean="0">
                <a:solidFill>
                  <a:prstClr val="black"/>
                </a:solidFill>
                <a:latin typeface="Arial" panose="020B0604020202020204"/>
              </a:rPr>
              <a:t>. </a:t>
            </a:r>
            <a:r>
              <a:rPr lang="en-US" sz="3600" dirty="0" err="1" smtClean="0">
                <a:solidFill>
                  <a:prstClr val="black"/>
                </a:solidFill>
                <a:latin typeface="Arial" panose="020B0604020202020204"/>
              </a:rPr>
              <a:t>Nếu</a:t>
            </a:r>
            <a:r>
              <a:rPr lang="en-US" sz="3600" dirty="0" smtClean="0">
                <a:solidFill>
                  <a:prstClr val="black"/>
                </a:solidFill>
                <a:latin typeface="Arial" panose="020B0604020202020204"/>
              </a:rPr>
              <a:t> chia </a:t>
            </a:r>
            <a:r>
              <a:rPr lang="en-US" sz="3600" dirty="0" err="1" smtClean="0">
                <a:solidFill>
                  <a:prstClr val="black"/>
                </a:solidFill>
                <a:latin typeface="Arial" panose="020B0604020202020204"/>
              </a:rPr>
              <a:t>nhóm</a:t>
            </a:r>
            <a:r>
              <a:rPr lang="en-US" sz="3600" dirty="0" smtClean="0">
                <a:solidFill>
                  <a:prstClr val="black"/>
                </a:solidFill>
                <a:latin typeface="Arial" panose="020B0604020202020204"/>
              </a:rPr>
              <a:t> </a:t>
            </a:r>
            <a:r>
              <a:rPr lang="en-US" sz="3600" dirty="0" err="1" smtClean="0">
                <a:solidFill>
                  <a:prstClr val="black"/>
                </a:solidFill>
                <a:latin typeface="Arial" panose="020B0604020202020204"/>
              </a:rPr>
              <a:t>sao</a:t>
            </a:r>
            <a:r>
              <a:rPr lang="en-US" sz="3600" dirty="0" smtClean="0">
                <a:solidFill>
                  <a:prstClr val="black"/>
                </a:solidFill>
                <a:latin typeface="Arial" panose="020B0604020202020204"/>
              </a:rPr>
              <a:t> </a:t>
            </a:r>
            <a:r>
              <a:rPr lang="en-US" sz="3600" dirty="0" err="1" smtClean="0">
                <a:solidFill>
                  <a:prstClr val="black"/>
                </a:solidFill>
                <a:latin typeface="Arial" panose="020B0604020202020204"/>
              </a:rPr>
              <a:t>cho</a:t>
            </a:r>
            <a:r>
              <a:rPr lang="en-US" sz="3600" dirty="0" smtClean="0">
                <a:solidFill>
                  <a:prstClr val="black"/>
                </a:solidFill>
                <a:latin typeface="Arial" panose="020B0604020202020204"/>
              </a:rPr>
              <a:t> </a:t>
            </a:r>
            <a:r>
              <a:rPr lang="en-US" sz="3600" dirty="0" err="1" smtClean="0">
                <a:solidFill>
                  <a:prstClr val="black"/>
                </a:solidFill>
                <a:latin typeface="Arial" panose="020B0604020202020204"/>
              </a:rPr>
              <a:t>số</a:t>
            </a:r>
            <a:r>
              <a:rPr lang="en-US" sz="3600" dirty="0" smtClean="0">
                <a:solidFill>
                  <a:prstClr val="black"/>
                </a:solidFill>
                <a:latin typeface="Arial" panose="020B0604020202020204"/>
              </a:rPr>
              <a:t> </a:t>
            </a:r>
            <a:r>
              <a:rPr lang="en-US" sz="3600" dirty="0" err="1" smtClean="0">
                <a:solidFill>
                  <a:prstClr val="black"/>
                </a:solidFill>
                <a:latin typeface="Arial" panose="020B0604020202020204"/>
              </a:rPr>
              <a:t>học</a:t>
            </a:r>
            <a:r>
              <a:rPr lang="en-US" sz="3600" dirty="0" smtClean="0">
                <a:solidFill>
                  <a:prstClr val="black"/>
                </a:solidFill>
                <a:latin typeface="Arial" panose="020B0604020202020204"/>
              </a:rPr>
              <a:t> </a:t>
            </a:r>
            <a:r>
              <a:rPr lang="en-US" sz="3600" dirty="0" err="1" smtClean="0">
                <a:solidFill>
                  <a:prstClr val="black"/>
                </a:solidFill>
                <a:latin typeface="Arial" panose="020B0604020202020204"/>
              </a:rPr>
              <a:t>sinh</a:t>
            </a:r>
            <a:r>
              <a:rPr lang="en-US" sz="3600" dirty="0" smtClean="0">
                <a:solidFill>
                  <a:prstClr val="black"/>
                </a:solidFill>
                <a:latin typeface="Arial" panose="020B0604020202020204"/>
              </a:rPr>
              <a:t> </a:t>
            </a:r>
            <a:r>
              <a:rPr lang="en-US" sz="3600" dirty="0" err="1" smtClean="0">
                <a:solidFill>
                  <a:prstClr val="black"/>
                </a:solidFill>
                <a:latin typeface="Arial" panose="020B0604020202020204"/>
              </a:rPr>
              <a:t>nam</a:t>
            </a:r>
            <a:r>
              <a:rPr lang="en-US" sz="3600" dirty="0" smtClean="0">
                <a:solidFill>
                  <a:prstClr val="black"/>
                </a:solidFill>
                <a:latin typeface="Arial" panose="020B0604020202020204"/>
              </a:rPr>
              <a:t> </a:t>
            </a:r>
            <a:r>
              <a:rPr lang="en-US" sz="3600" dirty="0" err="1" smtClean="0">
                <a:solidFill>
                  <a:prstClr val="black"/>
                </a:solidFill>
                <a:latin typeface="Arial" panose="020B0604020202020204"/>
              </a:rPr>
              <a:t>và</a:t>
            </a:r>
            <a:r>
              <a:rPr lang="en-US" sz="3600" dirty="0" smtClean="0">
                <a:solidFill>
                  <a:prstClr val="black"/>
                </a:solidFill>
                <a:latin typeface="Arial" panose="020B0604020202020204"/>
              </a:rPr>
              <a:t> </a:t>
            </a:r>
            <a:r>
              <a:rPr lang="en-US" sz="3600" dirty="0" err="1" smtClean="0">
                <a:solidFill>
                  <a:prstClr val="black"/>
                </a:solidFill>
                <a:latin typeface="Arial" panose="020B0604020202020204"/>
              </a:rPr>
              <a:t>nữ</a:t>
            </a:r>
            <a:r>
              <a:rPr lang="en-US" sz="3600" dirty="0" smtClean="0">
                <a:solidFill>
                  <a:prstClr val="black"/>
                </a:solidFill>
                <a:latin typeface="Arial" panose="020B0604020202020204"/>
              </a:rPr>
              <a:t> </a:t>
            </a:r>
            <a:r>
              <a:rPr lang="en-US" sz="3600" dirty="0" err="1" smtClean="0">
                <a:solidFill>
                  <a:prstClr val="black"/>
                </a:solidFill>
                <a:latin typeface="Arial" panose="020B0604020202020204"/>
              </a:rPr>
              <a:t>trong</a:t>
            </a:r>
            <a:r>
              <a:rPr lang="en-US" sz="3600" dirty="0" smtClean="0">
                <a:solidFill>
                  <a:prstClr val="black"/>
                </a:solidFill>
                <a:latin typeface="Arial" panose="020B0604020202020204"/>
              </a:rPr>
              <a:t> </a:t>
            </a:r>
            <a:r>
              <a:rPr lang="en-US" sz="3600" dirty="0" err="1" smtClean="0">
                <a:solidFill>
                  <a:prstClr val="black"/>
                </a:solidFill>
                <a:latin typeface="Arial" panose="020B0604020202020204"/>
              </a:rPr>
              <a:t>các</a:t>
            </a:r>
            <a:r>
              <a:rPr lang="en-US" sz="3600" dirty="0" smtClean="0">
                <a:solidFill>
                  <a:prstClr val="black"/>
                </a:solidFill>
                <a:latin typeface="Arial" panose="020B0604020202020204"/>
              </a:rPr>
              <a:t> </a:t>
            </a:r>
            <a:r>
              <a:rPr lang="en-US" sz="3600" dirty="0" err="1" smtClean="0">
                <a:solidFill>
                  <a:prstClr val="black"/>
                </a:solidFill>
                <a:latin typeface="Arial" panose="020B0604020202020204"/>
              </a:rPr>
              <a:t>nhóm</a:t>
            </a:r>
            <a:r>
              <a:rPr lang="en-US" sz="3600" dirty="0" smtClean="0">
                <a:solidFill>
                  <a:prstClr val="black"/>
                </a:solidFill>
                <a:latin typeface="Arial" panose="020B0604020202020204"/>
              </a:rPr>
              <a:t> </a:t>
            </a:r>
            <a:r>
              <a:rPr lang="en-US" sz="3600" dirty="0" err="1" smtClean="0">
                <a:solidFill>
                  <a:prstClr val="black"/>
                </a:solidFill>
                <a:latin typeface="Arial" panose="020B0604020202020204"/>
              </a:rPr>
              <a:t>bằng</a:t>
            </a:r>
            <a:r>
              <a:rPr lang="en-US" sz="3600" dirty="0" smtClean="0">
                <a:solidFill>
                  <a:prstClr val="black"/>
                </a:solidFill>
                <a:latin typeface="Arial" panose="020B0604020202020204"/>
              </a:rPr>
              <a:t> </a:t>
            </a:r>
            <a:r>
              <a:rPr lang="en-US" sz="3600" dirty="0" err="1" smtClean="0">
                <a:solidFill>
                  <a:prstClr val="black"/>
                </a:solidFill>
                <a:latin typeface="Arial" panose="020B0604020202020204"/>
              </a:rPr>
              <a:t>nhau</a:t>
            </a:r>
            <a:r>
              <a:rPr lang="en-US" sz="3600" dirty="0" smtClean="0">
                <a:solidFill>
                  <a:prstClr val="black"/>
                </a:solidFill>
                <a:latin typeface="Arial" panose="020B0604020202020204"/>
              </a:rPr>
              <a:t> </a:t>
            </a:r>
            <a:r>
              <a:rPr lang="en-US" sz="3600" dirty="0" err="1" smtClean="0">
                <a:solidFill>
                  <a:prstClr val="black"/>
                </a:solidFill>
                <a:latin typeface="Arial" panose="020B0604020202020204"/>
              </a:rPr>
              <a:t>thì</a:t>
            </a:r>
            <a:r>
              <a:rPr lang="en-US" sz="3600" dirty="0" smtClean="0">
                <a:solidFill>
                  <a:prstClr val="black"/>
                </a:solidFill>
                <a:latin typeface="Arial" panose="020B0604020202020204"/>
              </a:rPr>
              <a:t>:</a:t>
            </a:r>
          </a:p>
          <a:p>
            <a:pPr marL="742950" marR="0" lvl="0" indent="-742950" algn="just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lphaLcParenR"/>
              <a:tabLst/>
              <a:defRPr/>
            </a:pPr>
            <a:r>
              <a:rPr kumimoji="0" lang="en-US" sz="3600" b="0" i="1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/>
              </a:rPr>
              <a:t>Có</a:t>
            </a:r>
            <a:r>
              <a:rPr kumimoji="0" lang="en-US" sz="3600" b="0" i="1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/>
              </a:rPr>
              <a:t> </a:t>
            </a:r>
            <a:r>
              <a:rPr kumimoji="0" lang="en-US" sz="3600" b="0" i="1" u="none" strike="noStrike" kern="1200" cap="none" spc="0" normalizeH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/>
              </a:rPr>
              <a:t>thể</a:t>
            </a:r>
            <a:r>
              <a:rPr kumimoji="0" lang="en-US" sz="3600" b="0" i="1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/>
              </a:rPr>
              <a:t> chia </a:t>
            </a:r>
            <a:r>
              <a:rPr kumimoji="0" lang="en-US" sz="3600" b="0" i="1" u="none" strike="noStrike" kern="1200" cap="none" spc="0" normalizeH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/>
              </a:rPr>
              <a:t>được</a:t>
            </a:r>
            <a:r>
              <a:rPr kumimoji="0" lang="en-US" sz="3600" b="0" i="1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/>
              </a:rPr>
              <a:t> </a:t>
            </a:r>
            <a:r>
              <a:rPr kumimoji="0" lang="en-US" sz="3600" b="0" i="1" u="none" strike="noStrike" kern="1200" cap="none" spc="0" normalizeH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/>
              </a:rPr>
              <a:t>thành</a:t>
            </a:r>
            <a:r>
              <a:rPr kumimoji="0" lang="en-US" sz="3600" b="0" i="1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/>
              </a:rPr>
              <a:t> </a:t>
            </a:r>
            <a:r>
              <a:rPr kumimoji="0" lang="en-US" sz="3600" b="0" i="1" u="none" strike="noStrike" kern="1200" cap="none" spc="0" normalizeH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/>
              </a:rPr>
              <a:t>bao</a:t>
            </a:r>
            <a:r>
              <a:rPr kumimoji="0" lang="en-US" sz="3600" b="0" i="1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/>
              </a:rPr>
              <a:t> </a:t>
            </a:r>
            <a:r>
              <a:rPr kumimoji="0" lang="en-US" sz="3600" b="0" i="1" u="none" strike="noStrike" kern="1200" cap="none" spc="0" normalizeH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/>
              </a:rPr>
              <a:t>nhiêu</a:t>
            </a:r>
            <a:r>
              <a:rPr kumimoji="0" lang="en-US" sz="3600" b="0" i="1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/>
              </a:rPr>
              <a:t> </a:t>
            </a:r>
            <a:r>
              <a:rPr kumimoji="0" lang="en-US" sz="3600" b="0" i="1" u="none" strike="noStrike" kern="1200" cap="none" spc="0" normalizeH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/>
              </a:rPr>
              <a:t>nhóm</a:t>
            </a:r>
            <a:r>
              <a:rPr kumimoji="0" lang="en-US" sz="3600" b="0" i="1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/>
              </a:rPr>
              <a:t> </a:t>
            </a:r>
            <a:r>
              <a:rPr kumimoji="0" lang="en-US" sz="3600" b="0" i="1" u="none" strike="noStrike" kern="1200" cap="none" spc="0" normalizeH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/>
              </a:rPr>
              <a:t>học</a:t>
            </a:r>
            <a:r>
              <a:rPr kumimoji="0" lang="en-US" sz="3600" b="0" i="1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/>
              </a:rPr>
              <a:t> </a:t>
            </a:r>
            <a:r>
              <a:rPr kumimoji="0" lang="en-US" sz="3600" b="0" i="1" u="none" strike="noStrike" kern="1200" cap="none" spc="0" normalizeH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/>
              </a:rPr>
              <a:t>sinh</a:t>
            </a:r>
            <a:r>
              <a:rPr kumimoji="0" lang="en-US" sz="3600" b="0" i="1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/>
              </a:rPr>
              <a:t>?</a:t>
            </a:r>
          </a:p>
        </p:txBody>
      </p:sp>
      <p:grpSp>
        <p:nvGrpSpPr>
          <p:cNvPr id="4" name="Group 4"/>
          <p:cNvGrpSpPr/>
          <p:nvPr/>
        </p:nvGrpSpPr>
        <p:grpSpPr>
          <a:xfrm>
            <a:off x="6423999" y="30782"/>
            <a:ext cx="5234601" cy="1669696"/>
            <a:chOff x="0" y="-4262"/>
            <a:chExt cx="3326384" cy="1044440"/>
          </a:xfrm>
        </p:grpSpPr>
        <p:sp>
          <p:nvSpPr>
            <p:cNvPr id="5" name="Freeform 5"/>
            <p:cNvSpPr/>
            <p:nvPr/>
          </p:nvSpPr>
          <p:spPr>
            <a:xfrm>
              <a:off x="0" y="-4262"/>
              <a:ext cx="3326384" cy="1044440"/>
            </a:xfrm>
            <a:custGeom>
              <a:avLst/>
              <a:gdLst/>
              <a:ahLst/>
              <a:cxnLst/>
              <a:rect l="l" t="t" r="r" b="b"/>
              <a:pathLst>
                <a:path w="3443102" h="1144961">
                  <a:moveTo>
                    <a:pt x="2504203" y="1133773"/>
                  </a:moveTo>
                  <a:cubicBezTo>
                    <a:pt x="2504203" y="1133773"/>
                    <a:pt x="2084450" y="1144961"/>
                    <a:pt x="1621865" y="1142339"/>
                  </a:cubicBezTo>
                  <a:cubicBezTo>
                    <a:pt x="1584822" y="1140177"/>
                    <a:pt x="1057073" y="1132352"/>
                    <a:pt x="1057073" y="1132352"/>
                  </a:cubicBezTo>
                  <a:cubicBezTo>
                    <a:pt x="812931" y="1123518"/>
                    <a:pt x="565145" y="1106537"/>
                    <a:pt x="398404" y="1048359"/>
                  </a:cubicBezTo>
                  <a:cubicBezTo>
                    <a:pt x="120505" y="951398"/>
                    <a:pt x="0" y="773869"/>
                    <a:pt x="0" y="577261"/>
                  </a:cubicBezTo>
                  <a:lnTo>
                    <a:pt x="0" y="577259"/>
                  </a:lnTo>
                  <a:cubicBezTo>
                    <a:pt x="8536" y="440430"/>
                    <a:pt x="34263" y="311302"/>
                    <a:pt x="140291" y="225758"/>
                  </a:cubicBezTo>
                  <a:cubicBezTo>
                    <a:pt x="342602" y="62530"/>
                    <a:pt x="736658" y="7673"/>
                    <a:pt x="1155311" y="7673"/>
                  </a:cubicBezTo>
                  <a:cubicBezTo>
                    <a:pt x="1155311" y="7673"/>
                    <a:pt x="1551711" y="15681"/>
                    <a:pt x="1584822" y="7673"/>
                  </a:cubicBezTo>
                  <a:cubicBezTo>
                    <a:pt x="1865523" y="0"/>
                    <a:pt x="2329451" y="7673"/>
                    <a:pt x="2329451" y="7673"/>
                  </a:cubicBezTo>
                  <a:cubicBezTo>
                    <a:pt x="2697758" y="15152"/>
                    <a:pt x="3061071" y="84484"/>
                    <a:pt x="3258811" y="207066"/>
                  </a:cubicBezTo>
                  <a:cubicBezTo>
                    <a:pt x="3409828" y="300683"/>
                    <a:pt x="3443102" y="425358"/>
                    <a:pt x="3433962" y="577261"/>
                  </a:cubicBezTo>
                  <a:lnTo>
                    <a:pt x="3433962" y="577262"/>
                  </a:lnTo>
                  <a:cubicBezTo>
                    <a:pt x="3433962" y="891835"/>
                    <a:pt x="3150965" y="1105932"/>
                    <a:pt x="2504203" y="1133773"/>
                  </a:cubicBezTo>
                  <a:close/>
                </a:path>
              </a:pathLst>
            </a:custGeom>
            <a:solidFill>
              <a:srgbClr val="9CCEE9"/>
            </a:solidFill>
          </p:spPr>
        </p:sp>
      </p:grpSp>
      <p:sp>
        <p:nvSpPr>
          <p:cNvPr id="6" name="TextBox 6"/>
          <p:cNvSpPr txBox="1"/>
          <p:nvPr/>
        </p:nvSpPr>
        <p:spPr>
          <a:xfrm>
            <a:off x="5647181" y="484002"/>
            <a:ext cx="7071841" cy="101976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864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Vận</a:t>
            </a:r>
            <a:r>
              <a:rPr kumimoji="0" lang="en-US" sz="6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</a:t>
            </a:r>
            <a:r>
              <a:rPr kumimoji="0" lang="en-US" sz="66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dụng</a:t>
            </a:r>
            <a:r>
              <a:rPr kumimoji="0" lang="en-US" sz="6600" b="1" i="0" u="none" strike="noStrike" kern="1200" cap="none" spc="0" normalizeH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1</a:t>
            </a:r>
            <a:endParaRPr kumimoji="0" lang="en-US" sz="66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pic>
        <p:nvPicPr>
          <p:cNvPr id="10" name="Picture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8309424" y="-884021"/>
            <a:ext cx="2402117" cy="1491070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 rot="-6207245" flipV="1">
            <a:off x="16761064" y="8772309"/>
            <a:ext cx="1093804" cy="1834122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>
            <a:off x="16493209" y="30782"/>
            <a:ext cx="1833896" cy="1805483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2"/>
              </a:ext>
            </a:extLst>
          </a:blip>
          <a:srcRect/>
          <a:stretch>
            <a:fillRect/>
          </a:stretch>
        </p:blipFill>
        <p:spPr>
          <a:xfrm rot="-548903">
            <a:off x="-312239" y="-85579"/>
            <a:ext cx="2482113" cy="2635449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-370168" y="4316618"/>
                <a:ext cx="17359183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36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Gọi</a:t>
                </a:r>
                <a:r>
                  <a:rPr lang="en-US" sz="36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x </a:t>
                </a:r>
                <a:r>
                  <a:rPr lang="en-US" sz="36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là</a:t>
                </a:r>
                <a:r>
                  <a:rPr lang="en-US" sz="36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số</a:t>
                </a:r>
                <a:r>
                  <a:rPr lang="en-US" sz="36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 </a:t>
                </a:r>
                <a:r>
                  <a:rPr lang="en-US" sz="36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nhóm</a:t>
                </a:r>
                <a:r>
                  <a:rPr lang="en-US" sz="36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học</a:t>
                </a:r>
                <a:r>
                  <a:rPr lang="en-US" sz="36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sinh</a:t>
                </a:r>
                <a:r>
                  <a:rPr lang="en-US" sz="36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chia </a:t>
                </a:r>
                <a:r>
                  <a:rPr lang="en-US" sz="36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được</a:t>
                </a:r>
                <a:r>
                  <a:rPr lang="en-US" sz="36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(</a:t>
                </a:r>
                <a:r>
                  <a:rPr lang="en-US" sz="36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nhóm</a:t>
                </a:r>
                <a:r>
                  <a:rPr lang="en-US" sz="36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, x </a:t>
                </a:r>
                <a14:m>
                  <m:oMath xmlns:m="http://schemas.openxmlformats.org/officeDocument/2006/math">
                    <m:r>
                      <a:rPr lang="en-US" sz="36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∈</m:t>
                    </m:r>
                  </m:oMath>
                </a14:m>
                <a:r>
                  <a:rPr lang="en-US" sz="36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6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ℕ</m:t>
                    </m:r>
                  </m:oMath>
                </a14:m>
                <a:r>
                  <a:rPr lang="en-US" sz="3600" baseline="30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*</a:t>
                </a:r>
                <a:r>
                  <a:rPr lang="en-US" sz="36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, x &gt; 1)</a:t>
                </a:r>
                <a:endParaRPr lang="vi-VN" sz="3600" dirty="0" smtClean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370168" y="4316618"/>
                <a:ext cx="17359183" cy="646331"/>
              </a:xfrm>
              <a:prstGeom prst="rect">
                <a:avLst/>
              </a:prstGeom>
              <a:blipFill>
                <a:blip r:embed="rId13"/>
                <a:stretch>
                  <a:fillRect t="-14151" b="-34906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2363596" y="4962949"/>
                <a:ext cx="17359183" cy="369331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30000"/>
                  </a:lnSpc>
                </a:pPr>
                <a:r>
                  <a:rPr lang="en-US" sz="36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Khi</a:t>
                </a:r>
                <a:r>
                  <a:rPr lang="en-US" sz="36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đó</a:t>
                </a:r>
                <a:r>
                  <a:rPr lang="en-US" sz="36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x </a:t>
                </a:r>
                <a14:m>
                  <m:oMath xmlns:m="http://schemas.openxmlformats.org/officeDocument/2006/math">
                    <m:r>
                      <a:rPr lang="en-US" sz="36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∈</m:t>
                    </m:r>
                  </m:oMath>
                </a14:m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ƯC(36, 40) </a:t>
                </a:r>
              </a:p>
              <a:p>
                <a:pPr algn="just">
                  <a:lnSpc>
                    <a:spcPct val="130000"/>
                  </a:lnSpc>
                </a:pPr>
                <a:r>
                  <a:rPr lang="en-US" sz="36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Ta </a:t>
                </a:r>
                <a:r>
                  <a:rPr lang="en-US" sz="36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có</a:t>
                </a:r>
                <a:r>
                  <a:rPr lang="en-US" sz="36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: Ư(36) ={1; 2; 3; 4; 6; 9; 12; 18; 36}</a:t>
                </a:r>
              </a:p>
              <a:p>
                <a:pPr algn="just">
                  <a:lnSpc>
                    <a:spcPct val="130000"/>
                  </a:lnSpc>
                </a:pPr>
                <a:r>
                  <a:rPr lang="en-US" sz="36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Ư(60) = { 1; 2; 4; 5; 8; 10; 20; 40}</a:t>
                </a:r>
              </a:p>
              <a:p>
                <a:pPr algn="just">
                  <a:lnSpc>
                    <a:spcPct val="130000"/>
                  </a:lnSpc>
                </a:pPr>
                <a:r>
                  <a:rPr lang="en-US" sz="36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Vì</a:t>
                </a:r>
                <a:r>
                  <a:rPr lang="en-US" sz="36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x &gt; 1 </a:t>
                </a:r>
                <a:r>
                  <a:rPr lang="en-US" sz="36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và</a:t>
                </a:r>
                <a:r>
                  <a:rPr lang="en-US" sz="36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x </a:t>
                </a:r>
                <a14:m>
                  <m:oMath xmlns:m="http://schemas.openxmlformats.org/officeDocument/2006/math">
                    <m:r>
                      <a:rPr lang="en-US" sz="36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∈</m:t>
                    </m:r>
                  </m:oMath>
                </a14:m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ƯC (36, 40)</a:t>
                </a:r>
              </a:p>
              <a:p>
                <a:pPr algn="just">
                  <a:lnSpc>
                    <a:spcPct val="130000"/>
                  </a:lnSpc>
                </a:pPr>
                <a:r>
                  <a:rPr lang="en-US" sz="36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=&gt; x </a:t>
                </a:r>
                <a14:m>
                  <m:oMath xmlns:m="http://schemas.openxmlformats.org/officeDocument/2006/math">
                    <m:r>
                      <a:rPr lang="en-US" sz="36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∈</m:t>
                    </m:r>
                  </m:oMath>
                </a14:m>
                <a:r>
                  <a:rPr lang="en-US" sz="36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{2; 4}. </a:t>
                </a:r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63596" y="4962949"/>
                <a:ext cx="17359183" cy="3693319"/>
              </a:xfrm>
              <a:prstGeom prst="rect">
                <a:avLst/>
              </a:prstGeom>
              <a:blipFill>
                <a:blip r:embed="rId14"/>
                <a:stretch>
                  <a:fillRect l="-1089" b="-3300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Rectangle 10"/>
          <p:cNvSpPr/>
          <p:nvPr/>
        </p:nvSpPr>
        <p:spPr>
          <a:xfrm>
            <a:off x="1631531" y="8545469"/>
            <a:ext cx="11067453" cy="69602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just">
              <a:lnSpc>
                <a:spcPct val="120000"/>
              </a:lnSpc>
              <a:defRPr/>
            </a:pPr>
            <a:r>
              <a:rPr lang="en-US" sz="3600" i="1" dirty="0" smtClean="0">
                <a:solidFill>
                  <a:srgbClr val="002060"/>
                </a:solidFill>
              </a:rPr>
              <a:t>b) </a:t>
            </a:r>
            <a:r>
              <a:rPr lang="en-US" sz="3600" i="1" dirty="0" err="1" smtClean="0">
                <a:solidFill>
                  <a:srgbClr val="002060"/>
                </a:solidFill>
              </a:rPr>
              <a:t>Có</a:t>
            </a:r>
            <a:r>
              <a:rPr lang="en-US" sz="3600" i="1" dirty="0" smtClean="0">
                <a:solidFill>
                  <a:srgbClr val="002060"/>
                </a:solidFill>
              </a:rPr>
              <a:t> </a:t>
            </a:r>
            <a:r>
              <a:rPr lang="en-US" sz="3600" i="1" dirty="0" err="1">
                <a:solidFill>
                  <a:srgbClr val="002060"/>
                </a:solidFill>
              </a:rPr>
              <a:t>thể</a:t>
            </a:r>
            <a:r>
              <a:rPr lang="en-US" sz="3600" i="1" dirty="0">
                <a:solidFill>
                  <a:srgbClr val="002060"/>
                </a:solidFill>
              </a:rPr>
              <a:t> chia </a:t>
            </a:r>
            <a:r>
              <a:rPr lang="en-US" sz="3600" i="1" dirty="0" err="1">
                <a:solidFill>
                  <a:srgbClr val="002060"/>
                </a:solidFill>
              </a:rPr>
              <a:t>được</a:t>
            </a:r>
            <a:r>
              <a:rPr lang="en-US" sz="3600" i="1" dirty="0">
                <a:solidFill>
                  <a:srgbClr val="002060"/>
                </a:solidFill>
              </a:rPr>
              <a:t> </a:t>
            </a:r>
            <a:r>
              <a:rPr lang="en-US" sz="3600" i="1" dirty="0" err="1">
                <a:solidFill>
                  <a:srgbClr val="002060"/>
                </a:solidFill>
              </a:rPr>
              <a:t>thành</a:t>
            </a:r>
            <a:r>
              <a:rPr lang="en-US" sz="3600" i="1" dirty="0">
                <a:solidFill>
                  <a:srgbClr val="002060"/>
                </a:solidFill>
              </a:rPr>
              <a:t> </a:t>
            </a:r>
            <a:r>
              <a:rPr lang="en-US" sz="3600" i="1" dirty="0" err="1">
                <a:solidFill>
                  <a:srgbClr val="002060"/>
                </a:solidFill>
              </a:rPr>
              <a:t>bao</a:t>
            </a:r>
            <a:r>
              <a:rPr lang="en-US" sz="3600" i="1" dirty="0">
                <a:solidFill>
                  <a:srgbClr val="002060"/>
                </a:solidFill>
              </a:rPr>
              <a:t> </a:t>
            </a:r>
            <a:r>
              <a:rPr lang="en-US" sz="3600" i="1" dirty="0" err="1">
                <a:solidFill>
                  <a:srgbClr val="002060"/>
                </a:solidFill>
              </a:rPr>
              <a:t>nhiêu</a:t>
            </a:r>
            <a:r>
              <a:rPr lang="en-US" sz="3600" i="1" dirty="0">
                <a:solidFill>
                  <a:srgbClr val="002060"/>
                </a:solidFill>
              </a:rPr>
              <a:t> </a:t>
            </a:r>
            <a:r>
              <a:rPr lang="en-US" sz="3600" i="1" dirty="0" err="1">
                <a:solidFill>
                  <a:srgbClr val="002060"/>
                </a:solidFill>
              </a:rPr>
              <a:t>nhóm</a:t>
            </a:r>
            <a:r>
              <a:rPr lang="en-US" sz="3600" i="1" dirty="0">
                <a:solidFill>
                  <a:srgbClr val="002060"/>
                </a:solidFill>
              </a:rPr>
              <a:t> </a:t>
            </a:r>
            <a:r>
              <a:rPr lang="en-US" sz="3600" i="1" dirty="0" err="1">
                <a:solidFill>
                  <a:srgbClr val="002060"/>
                </a:solidFill>
              </a:rPr>
              <a:t>học</a:t>
            </a:r>
            <a:r>
              <a:rPr lang="en-US" sz="3600" i="1" dirty="0">
                <a:solidFill>
                  <a:srgbClr val="002060"/>
                </a:solidFill>
              </a:rPr>
              <a:t> </a:t>
            </a:r>
            <a:r>
              <a:rPr lang="en-US" sz="3600" i="1" dirty="0" err="1">
                <a:solidFill>
                  <a:srgbClr val="002060"/>
                </a:solidFill>
              </a:rPr>
              <a:t>sinh</a:t>
            </a:r>
            <a:r>
              <a:rPr lang="en-US" sz="3600" i="1" dirty="0">
                <a:solidFill>
                  <a:srgbClr val="002060"/>
                </a:solidFill>
              </a:rPr>
              <a:t>?</a:t>
            </a:r>
          </a:p>
        </p:txBody>
      </p:sp>
      <p:sp>
        <p:nvSpPr>
          <p:cNvPr id="23" name="Rectangle 22"/>
          <p:cNvSpPr/>
          <p:nvPr/>
        </p:nvSpPr>
        <p:spPr>
          <a:xfrm>
            <a:off x="2236352" y="9302599"/>
            <a:ext cx="16030866" cy="7571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0" lvl="0" algn="just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</a:rPr>
              <a:t>b) </a:t>
            </a:r>
            <a:r>
              <a:rPr kumimoji="0" lang="en-US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</a:rPr>
              <a:t>Số</a:t>
            </a:r>
            <a:r>
              <a:rPr kumimoji="0" lang="en-US" sz="36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</a:rPr>
              <a:t> </a:t>
            </a:r>
            <a:r>
              <a:rPr kumimoji="0" lang="en-US" sz="36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</a:rPr>
              <a:t>nhóm</a:t>
            </a:r>
            <a:r>
              <a:rPr kumimoji="0" lang="en-US" sz="36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</a:rPr>
              <a:t> chia </a:t>
            </a:r>
            <a:r>
              <a:rPr kumimoji="0" lang="en-US" sz="36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</a:rPr>
              <a:t>được</a:t>
            </a:r>
            <a:r>
              <a:rPr kumimoji="0" lang="en-US" sz="36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</a:rPr>
              <a:t> </a:t>
            </a:r>
            <a:r>
              <a:rPr kumimoji="0" lang="en-US" sz="36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</a:rPr>
              <a:t>nhiều</a:t>
            </a:r>
            <a:r>
              <a:rPr kumimoji="0" lang="en-US" sz="36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</a:rPr>
              <a:t> </a:t>
            </a:r>
            <a:r>
              <a:rPr kumimoji="0" lang="en-US" sz="36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</a:rPr>
              <a:t>nhất</a:t>
            </a:r>
            <a:r>
              <a:rPr kumimoji="0" lang="en-US" sz="36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</a:rPr>
              <a:t> </a:t>
            </a:r>
            <a:r>
              <a:rPr kumimoji="0" lang="en-US" sz="36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</a:rPr>
              <a:t>là</a:t>
            </a:r>
            <a:r>
              <a:rPr kumimoji="0" lang="en-US" sz="36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</a:rPr>
              <a:t>:  </a:t>
            </a:r>
            <a:r>
              <a:rPr lang="en-US" sz="3600" dirty="0" smtClean="0">
                <a:solidFill>
                  <a:prstClr val="black"/>
                </a:solidFill>
                <a:latin typeface="Arial" panose="020B0604020202020204"/>
              </a:rPr>
              <a:t>x = ƯCLN (36, 40) =  4</a:t>
            </a:r>
            <a:endParaRPr kumimoji="0" lang="vi-VN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516613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allAtOnce"/>
      <p:bldP spid="8" grpId="0" build="allAtOnce"/>
      <p:bldP spid="20" grpId="0" uiExpand="1" build="allAtOnce"/>
      <p:bldP spid="11" grpId="0"/>
      <p:bldP spid="2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EC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2946472" y="3009900"/>
            <a:ext cx="13055527" cy="5105400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>
            <a:off x="16002000" y="8904988"/>
            <a:ext cx="2605378" cy="1414250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 rot="-651484">
            <a:off x="15933944" y="218911"/>
            <a:ext cx="2741489" cy="1444243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2"/>
              </a:ext>
            </a:extLst>
          </a:blip>
          <a:srcRect/>
          <a:stretch>
            <a:fillRect/>
          </a:stretch>
        </p:blipFill>
        <p:spPr>
          <a:xfrm>
            <a:off x="-609600" y="8303817"/>
            <a:ext cx="2986993" cy="2616592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4"/>
              </a:ext>
            </a:extLst>
          </a:blip>
          <a:srcRect/>
          <a:stretch>
            <a:fillRect/>
          </a:stretch>
        </p:blipFill>
        <p:spPr>
          <a:xfrm>
            <a:off x="16774087" y="498098"/>
            <a:ext cx="1061203" cy="1061203"/>
          </a:xfrm>
          <a:prstGeom prst="rect">
            <a:avLst/>
          </a:prstGeom>
        </p:spPr>
      </p:pic>
      <p:sp>
        <p:nvSpPr>
          <p:cNvPr id="14" name="TextBox 4"/>
          <p:cNvSpPr txBox="1"/>
          <p:nvPr/>
        </p:nvSpPr>
        <p:spPr>
          <a:xfrm>
            <a:off x="4484896" y="3945991"/>
            <a:ext cx="10327212" cy="288078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ct val="130000"/>
              </a:lnSpc>
            </a:pPr>
            <a:r>
              <a:rPr lang="en-US" sz="7200" b="1" dirty="0" smtClean="0">
                <a:solidFill>
                  <a:srgbClr val="C00000"/>
                </a:solidFill>
              </a:rPr>
              <a:t>2. CÁCH TÌM ƯỚC CHUNG LỚN NHẤT</a:t>
            </a:r>
            <a:endParaRPr lang="en-US" sz="7200" b="1" dirty="0">
              <a:solidFill>
                <a:srgbClr val="C00000"/>
              </a:solidFill>
            </a:endParaRPr>
          </a:p>
        </p:txBody>
      </p:sp>
      <p:pic>
        <p:nvPicPr>
          <p:cNvPr id="15" name="Picture 9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6"/>
              </a:ext>
            </a:extLst>
          </a:blip>
          <a:srcRect/>
          <a:stretch>
            <a:fillRect/>
          </a:stretch>
        </p:blipFill>
        <p:spPr>
          <a:xfrm rot="-1115936">
            <a:off x="-267712" y="-749298"/>
            <a:ext cx="2307514" cy="249479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EC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-124883" y="855"/>
            <a:ext cx="17860947" cy="9398913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1054974">
            <a:off x="239374" y="6760829"/>
            <a:ext cx="1344592" cy="2757152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2"/>
              </a:ext>
            </a:extLst>
          </a:blip>
          <a:srcRect/>
          <a:stretch>
            <a:fillRect/>
          </a:stretch>
        </p:blipFill>
        <p:spPr>
          <a:xfrm>
            <a:off x="16449354" y="8679201"/>
            <a:ext cx="2797216" cy="1979041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4"/>
              </a:ext>
            </a:extLst>
          </a:blip>
          <a:srcRect/>
          <a:stretch>
            <a:fillRect/>
          </a:stretch>
        </p:blipFill>
        <p:spPr>
          <a:xfrm>
            <a:off x="112297" y="855"/>
            <a:ext cx="1462949" cy="1436350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6"/>
              </a:ext>
            </a:extLst>
          </a:blip>
          <a:srcRect/>
          <a:stretch>
            <a:fillRect/>
          </a:stretch>
        </p:blipFill>
        <p:spPr>
          <a:xfrm rot="8001359">
            <a:off x="15938805" y="8667238"/>
            <a:ext cx="2058223" cy="477318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1946105" y="2800704"/>
            <a:ext cx="1413209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1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Bước</a:t>
            </a:r>
            <a:r>
              <a:rPr kumimoji="0" lang="en-US" sz="4000" b="1" i="1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1</a:t>
            </a:r>
            <a:r>
              <a:rPr kumimoji="0" lang="en-US" sz="4000" i="1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</a:t>
            </a:r>
            <a:r>
              <a:rPr kumimoji="0" lang="en-US" sz="40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Phân</a:t>
            </a:r>
            <a:r>
              <a:rPr kumimoji="0" lang="en-US" sz="40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tích</a:t>
            </a:r>
            <a:r>
              <a:rPr kumimoji="0" lang="en-US" sz="40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24 </a:t>
            </a:r>
            <a:r>
              <a:rPr kumimoji="0" lang="en-US" sz="40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và</a:t>
            </a:r>
            <a:r>
              <a:rPr kumimoji="0" lang="en-US" sz="40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60 </a:t>
            </a:r>
            <a:r>
              <a:rPr kumimoji="0" lang="en-US" sz="40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ra</a:t>
            </a:r>
            <a:r>
              <a:rPr kumimoji="0" lang="en-US" sz="40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thừa</a:t>
            </a:r>
            <a:r>
              <a:rPr kumimoji="0" lang="en-US" sz="40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số</a:t>
            </a:r>
            <a:r>
              <a:rPr kumimoji="0" lang="en-US" sz="40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nguyên</a:t>
            </a:r>
            <a:r>
              <a:rPr kumimoji="0" lang="en-US" sz="40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tố</a:t>
            </a:r>
            <a:r>
              <a:rPr kumimoji="0" lang="en-US" sz="40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, ta </a:t>
            </a:r>
            <a:r>
              <a:rPr kumimoji="0" lang="en-US" sz="40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được</a:t>
            </a:r>
            <a:r>
              <a:rPr lang="en-US" sz="4000" noProof="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kumimoji="0" lang="vi-VN" sz="40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1969004" y="5074029"/>
            <a:ext cx="1610402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>
              <a:defRPr/>
            </a:pPr>
            <a:r>
              <a:rPr lang="en-US" sz="4000" b="1" i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Bước</a:t>
            </a:r>
            <a:r>
              <a:rPr lang="en-US" sz="4000" b="1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i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</a:t>
            </a:r>
            <a:r>
              <a:rPr lang="en-US" sz="40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 </a:t>
            </a:r>
            <a:r>
              <a:rPr lang="en-US" sz="4000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thấy</a:t>
            </a:r>
            <a:r>
              <a:rPr lang="en-US" sz="40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 </a:t>
            </a:r>
            <a:r>
              <a:rPr lang="en-US" sz="4000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40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3 </a:t>
            </a:r>
            <a:r>
              <a:rPr lang="en-US" sz="4000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40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40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thừa</a:t>
            </a:r>
            <a:r>
              <a:rPr lang="en-US" sz="40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40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nguyên</a:t>
            </a:r>
            <a:r>
              <a:rPr lang="en-US" sz="40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tố</a:t>
            </a:r>
            <a:r>
              <a:rPr lang="en-US" sz="40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chung</a:t>
            </a:r>
            <a:r>
              <a:rPr lang="en-US" sz="40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40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24 </a:t>
            </a:r>
            <a:r>
              <a:rPr lang="en-US" sz="4000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40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60.</a:t>
            </a:r>
            <a:endParaRPr lang="vi-VN" sz="4000" dirty="0">
              <a:solidFill>
                <a:prstClr val="black"/>
              </a:solidFill>
              <a:cs typeface="Arial" panose="020B0604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907757" y="1733248"/>
            <a:ext cx="1343832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Ta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thể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tìm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ƯCLN(24, 60)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theo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bước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sau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vi-VN" sz="4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4893500" y="3618159"/>
            <a:ext cx="625774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24 = </a:t>
            </a:r>
            <a:r>
              <a:rPr kumimoji="0" lang="en-US" sz="400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2. 2.</a:t>
            </a:r>
            <a:r>
              <a:rPr kumimoji="0" lang="en-US" sz="400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2. 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400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= 2</a:t>
            </a:r>
            <a:r>
              <a:rPr lang="en-US" sz="4000" baseline="30000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kumimoji="0" lang="en-US" sz="4000" u="none" strike="noStrike" kern="1200" cap="none" spc="0" normalizeH="0" baseline="30000" noProof="0" dirty="0" smtClean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00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.3</a:t>
            </a:r>
            <a:endParaRPr kumimoji="0" lang="vi-VN" sz="4000" b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5814452" y="4435614"/>
            <a:ext cx="562493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60 = </a:t>
            </a:r>
            <a:r>
              <a:rPr kumimoji="0" lang="en-US" sz="400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2. 2. 3</a:t>
            </a:r>
            <a:r>
              <a:rPr kumimoji="0" lang="en-US" sz="400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 5 =2</a:t>
            </a:r>
            <a:r>
              <a:rPr lang="en-US" sz="4000" baseline="30000" noProof="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kumimoji="0" lang="en-US" sz="4000" u="none" strike="noStrike" kern="1200" cap="none" spc="0" normalizeH="0" baseline="30000" noProof="0" dirty="0" smtClean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00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.3. 5</a:t>
            </a:r>
            <a:endParaRPr kumimoji="0" lang="vi-VN" sz="4000" b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1969005" y="6412907"/>
            <a:ext cx="16104025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sz="4000" b="1" i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Bước</a:t>
            </a:r>
            <a:r>
              <a:rPr lang="en-US" sz="4000" b="1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i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</a:t>
            </a:r>
            <a:r>
              <a:rPr lang="en-US" sz="40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phân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tích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ra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thừa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nguyên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tố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24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60,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mũ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nhỏ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nhất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thừa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chung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2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2,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mũ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nhỏ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nhất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thừa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chung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3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1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nên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ƯCLN(24, 60) = </a:t>
            </a:r>
            <a:r>
              <a:rPr lang="en-US" sz="40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4000" b="1" baseline="300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40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. 3 </a:t>
            </a:r>
            <a:r>
              <a:rPr lang="en-US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= 12 </a:t>
            </a:r>
            <a:endParaRPr lang="en-US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812426" y="-10399"/>
            <a:ext cx="15589281" cy="1501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4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Tìm</a:t>
            </a:r>
            <a:r>
              <a:rPr lang="en-US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ước</a:t>
            </a:r>
            <a:r>
              <a:rPr lang="en-US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chung</a:t>
            </a:r>
            <a:r>
              <a:rPr lang="en-US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lớn</a:t>
            </a:r>
            <a:r>
              <a:rPr lang="en-US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nhất</a:t>
            </a:r>
            <a:r>
              <a:rPr lang="en-US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bằng</a:t>
            </a:r>
            <a:r>
              <a:rPr lang="en-US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cách</a:t>
            </a:r>
            <a:r>
              <a:rPr lang="en-US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phân</a:t>
            </a:r>
            <a:r>
              <a:rPr lang="en-US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tích</a:t>
            </a:r>
            <a:r>
              <a:rPr lang="en-US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ra</a:t>
            </a:r>
            <a:r>
              <a:rPr lang="en-US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thừa</a:t>
            </a:r>
            <a:r>
              <a:rPr lang="en-US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nguyên</a:t>
            </a:r>
            <a:r>
              <a:rPr lang="en-US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tố</a:t>
            </a:r>
            <a:r>
              <a:rPr lang="en-US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vi-VN" sz="40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377584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7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7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7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75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37" grpId="0"/>
      <p:bldP spid="9" grpId="0"/>
      <p:bldP spid="46" grpId="0"/>
      <p:bldP spid="47" grpId="0"/>
      <p:bldP spid="48" grpId="0"/>
      <p:bldP spid="10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CCEE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alphaModFix amt="19999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 b="43786"/>
          <a:stretch>
            <a:fillRect/>
          </a:stretch>
        </p:blipFill>
        <p:spPr>
          <a:xfrm>
            <a:off x="0" y="6607"/>
            <a:ext cx="18288000" cy="10280393"/>
          </a:xfrm>
          <a:prstGeom prst="rect">
            <a:avLst/>
          </a:prstGeom>
          <a:noFill/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-8762934">
            <a:off x="540142" y="7931636"/>
            <a:ext cx="2348424" cy="768575"/>
          </a:xfrm>
          <a:prstGeom prst="rect">
            <a:avLst/>
          </a:prstGeom>
        </p:spPr>
      </p:pic>
      <p:grpSp>
        <p:nvGrpSpPr>
          <p:cNvPr id="3" name="Group 3"/>
          <p:cNvGrpSpPr/>
          <p:nvPr/>
        </p:nvGrpSpPr>
        <p:grpSpPr>
          <a:xfrm>
            <a:off x="525710" y="530561"/>
            <a:ext cx="17228891" cy="8759915"/>
            <a:chOff x="-1142240" y="-340348"/>
            <a:chExt cx="21369576" cy="15144748"/>
          </a:xfrm>
          <a:solidFill>
            <a:srgbClr val="FFFFCC"/>
          </a:solidFill>
        </p:grpSpPr>
        <p:grpSp>
          <p:nvGrpSpPr>
            <p:cNvPr id="4" name="Group 4"/>
            <p:cNvGrpSpPr/>
            <p:nvPr/>
          </p:nvGrpSpPr>
          <p:grpSpPr>
            <a:xfrm>
              <a:off x="1108646" y="281638"/>
              <a:ext cx="17134134" cy="11010445"/>
              <a:chOff x="668340" y="0"/>
              <a:chExt cx="10329192" cy="6637570"/>
            </a:xfrm>
            <a:grpFill/>
          </p:grpSpPr>
          <p:sp>
            <p:nvSpPr>
              <p:cNvPr id="5" name="Freeform 5"/>
              <p:cNvSpPr/>
              <p:nvPr/>
            </p:nvSpPr>
            <p:spPr>
              <a:xfrm>
                <a:off x="668340" y="0"/>
                <a:ext cx="10329192" cy="6637570"/>
              </a:xfrm>
              <a:custGeom>
                <a:avLst/>
                <a:gdLst/>
                <a:ahLst/>
                <a:cxnLst/>
                <a:rect l="l" t="t" r="r" b="b"/>
                <a:pathLst>
                  <a:path w="10809882" h="7119301">
                    <a:moveTo>
                      <a:pt x="278431" y="16918"/>
                    </a:moveTo>
                    <a:cubicBezTo>
                      <a:pt x="278431" y="16918"/>
                      <a:pt x="604014" y="12258"/>
                      <a:pt x="1062558" y="12454"/>
                    </a:cubicBezTo>
                    <a:cubicBezTo>
                      <a:pt x="8804229" y="12671"/>
                      <a:pt x="10535814" y="0"/>
                      <a:pt x="10535814" y="0"/>
                    </a:cubicBezTo>
                    <a:cubicBezTo>
                      <a:pt x="10603278" y="0"/>
                      <a:pt x="10679215" y="0"/>
                      <a:pt x="10757988" y="85073"/>
                    </a:cubicBezTo>
                    <a:cubicBezTo>
                      <a:pt x="10800966" y="131488"/>
                      <a:pt x="10802035" y="240224"/>
                      <a:pt x="10802439" y="320281"/>
                    </a:cubicBezTo>
                    <a:cubicBezTo>
                      <a:pt x="10802439" y="320281"/>
                      <a:pt x="10800735" y="5267917"/>
                      <a:pt x="10800735" y="6356717"/>
                    </a:cubicBezTo>
                    <a:cubicBezTo>
                      <a:pt x="10800735" y="6570876"/>
                      <a:pt x="10809883" y="6870054"/>
                      <a:pt x="10809883" y="6870054"/>
                    </a:cubicBezTo>
                    <a:cubicBezTo>
                      <a:pt x="10809883" y="6998723"/>
                      <a:pt x="10805713" y="7119301"/>
                      <a:pt x="10552875" y="7111167"/>
                    </a:cubicBezTo>
                    <a:cubicBezTo>
                      <a:pt x="10552875" y="7111167"/>
                      <a:pt x="10176403" y="7090868"/>
                      <a:pt x="9081481" y="7098467"/>
                    </a:cubicBezTo>
                    <a:cubicBezTo>
                      <a:pt x="2545013" y="7106601"/>
                      <a:pt x="304023" y="7119301"/>
                      <a:pt x="304023" y="7119301"/>
                    </a:cubicBezTo>
                    <a:cubicBezTo>
                      <a:pt x="132548" y="7119301"/>
                      <a:pt x="4213" y="7018231"/>
                      <a:pt x="8532" y="6815685"/>
                    </a:cubicBezTo>
                    <a:cubicBezTo>
                      <a:pt x="8532" y="6815685"/>
                      <a:pt x="9630" y="6317143"/>
                      <a:pt x="4815" y="1670849"/>
                    </a:cubicBezTo>
                    <a:cubicBezTo>
                      <a:pt x="0" y="663668"/>
                      <a:pt x="25592" y="330596"/>
                      <a:pt x="25592" y="330596"/>
                    </a:cubicBezTo>
                    <a:cubicBezTo>
                      <a:pt x="27224" y="150571"/>
                      <a:pt x="143504" y="16918"/>
                      <a:pt x="278431" y="16918"/>
                    </a:cubicBezTo>
                    <a:close/>
                  </a:path>
                </a:pathLst>
              </a:custGeom>
              <a:grpFill/>
            </p:spPr>
          </p:sp>
        </p:grpSp>
        <p:grpSp>
          <p:nvGrpSpPr>
            <p:cNvPr id="6" name="Group 6"/>
            <p:cNvGrpSpPr/>
            <p:nvPr/>
          </p:nvGrpSpPr>
          <p:grpSpPr>
            <a:xfrm>
              <a:off x="-1142240" y="-340348"/>
              <a:ext cx="21369576" cy="15144748"/>
              <a:chOff x="-893601" y="-205679"/>
              <a:chExt cx="12914033" cy="9152255"/>
            </a:xfrm>
            <a:grpFill/>
          </p:grpSpPr>
          <p:sp>
            <p:nvSpPr>
              <p:cNvPr id="7" name="Freeform 7"/>
              <p:cNvSpPr/>
              <p:nvPr/>
            </p:nvSpPr>
            <p:spPr>
              <a:xfrm>
                <a:off x="-893601" y="-205679"/>
                <a:ext cx="12914033" cy="9152255"/>
              </a:xfrm>
              <a:custGeom>
                <a:avLst/>
                <a:gdLst/>
                <a:ahLst/>
                <a:cxnLst/>
                <a:rect l="l" t="t" r="r" b="b"/>
                <a:pathLst>
                  <a:path w="10825342" h="7087086">
                    <a:moveTo>
                      <a:pt x="278431" y="16918"/>
                    </a:moveTo>
                    <a:cubicBezTo>
                      <a:pt x="278431" y="16918"/>
                      <a:pt x="604014" y="12258"/>
                      <a:pt x="1062834" y="12454"/>
                    </a:cubicBezTo>
                    <a:cubicBezTo>
                      <a:pt x="8817733" y="12671"/>
                      <a:pt x="10551274" y="0"/>
                      <a:pt x="10551274" y="0"/>
                    </a:cubicBezTo>
                    <a:cubicBezTo>
                      <a:pt x="10618737" y="0"/>
                      <a:pt x="10694674" y="0"/>
                      <a:pt x="10773448" y="85073"/>
                    </a:cubicBezTo>
                    <a:cubicBezTo>
                      <a:pt x="10816426" y="131488"/>
                      <a:pt x="10817494" y="240224"/>
                      <a:pt x="10817899" y="320281"/>
                    </a:cubicBezTo>
                    <a:cubicBezTo>
                      <a:pt x="10817899" y="320281"/>
                      <a:pt x="10816195" y="5241263"/>
                      <a:pt x="10816195" y="6324502"/>
                    </a:cubicBezTo>
                    <a:cubicBezTo>
                      <a:pt x="10816195" y="6538661"/>
                      <a:pt x="10825342" y="6837839"/>
                      <a:pt x="10825342" y="6837839"/>
                    </a:cubicBezTo>
                    <a:cubicBezTo>
                      <a:pt x="10825342" y="6966508"/>
                      <a:pt x="10821173" y="7087086"/>
                      <a:pt x="10568335" y="7078952"/>
                    </a:cubicBezTo>
                    <a:cubicBezTo>
                      <a:pt x="10568335" y="7078952"/>
                      <a:pt x="10191862" y="7058653"/>
                      <a:pt x="9095459" y="7066252"/>
                    </a:cubicBezTo>
                    <a:cubicBezTo>
                      <a:pt x="2547822" y="7074386"/>
                      <a:pt x="304023" y="7087086"/>
                      <a:pt x="304023" y="7087086"/>
                    </a:cubicBezTo>
                    <a:cubicBezTo>
                      <a:pt x="132548" y="7087086"/>
                      <a:pt x="4213" y="6986016"/>
                      <a:pt x="8532" y="6783470"/>
                    </a:cubicBezTo>
                    <a:cubicBezTo>
                      <a:pt x="8532" y="6783470"/>
                      <a:pt x="9630" y="6284928"/>
                      <a:pt x="4815" y="1666310"/>
                    </a:cubicBezTo>
                    <a:cubicBezTo>
                      <a:pt x="0" y="663668"/>
                      <a:pt x="25592" y="330596"/>
                      <a:pt x="25592" y="330596"/>
                    </a:cubicBezTo>
                    <a:cubicBezTo>
                      <a:pt x="27224" y="150571"/>
                      <a:pt x="143504" y="16918"/>
                      <a:pt x="278431" y="16918"/>
                    </a:cubicBezTo>
                    <a:close/>
                  </a:path>
                </a:pathLst>
              </a:custGeom>
              <a:grpFill/>
              <a:ln>
                <a:solidFill>
                  <a:schemeClr val="tx1"/>
                </a:solidFill>
                <a:prstDash val="dash"/>
              </a:ln>
            </p:spPr>
          </p:sp>
        </p:grpSp>
      </p:grpSp>
      <p:sp>
        <p:nvSpPr>
          <p:cNvPr id="10" name="TextBox 10"/>
          <p:cNvSpPr txBox="1"/>
          <p:nvPr/>
        </p:nvSpPr>
        <p:spPr>
          <a:xfrm>
            <a:off x="1391661" y="1157740"/>
            <a:ext cx="16317476" cy="86030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Các</a:t>
            </a:r>
            <a:r>
              <a:rPr kumimoji="0" lang="en-US" sz="4800" b="1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800" b="1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bước</a:t>
            </a:r>
            <a:r>
              <a:rPr kumimoji="0" lang="en-US" sz="4800" b="1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800" b="1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tìm</a:t>
            </a:r>
            <a:r>
              <a:rPr kumimoji="0" lang="en-US" sz="4800" b="1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ƯCLN </a:t>
            </a:r>
            <a:r>
              <a:rPr kumimoji="0" lang="en-US" sz="4800" b="1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của</a:t>
            </a:r>
            <a:r>
              <a:rPr kumimoji="0" lang="en-US" sz="4800" b="1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800" b="1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hai</a:t>
            </a:r>
            <a:r>
              <a:rPr kumimoji="0" lang="en-US" sz="4800" b="1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hay </a:t>
            </a:r>
            <a:r>
              <a:rPr kumimoji="0" lang="en-US" sz="4800" b="1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nhiều</a:t>
            </a:r>
            <a:r>
              <a:rPr kumimoji="0" lang="en-US" sz="4800" b="1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800" b="1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số</a:t>
            </a:r>
            <a:r>
              <a:rPr kumimoji="0" lang="en-US" sz="4800" b="1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800" b="1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lớn</a:t>
            </a:r>
            <a:r>
              <a:rPr kumimoji="0" lang="en-US" sz="4800" b="1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800" b="1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hơn</a:t>
            </a:r>
            <a:r>
              <a:rPr kumimoji="0" lang="en-US" sz="4800" b="1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1: 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7" name="TextBox 10"/>
          <p:cNvSpPr txBox="1"/>
          <p:nvPr/>
        </p:nvSpPr>
        <p:spPr>
          <a:xfrm>
            <a:off x="1106364" y="2458411"/>
            <a:ext cx="16282305" cy="88024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lvl="0" algn="just">
              <a:lnSpc>
                <a:spcPct val="130000"/>
              </a:lnSpc>
              <a:defRPr/>
            </a:pPr>
            <a:r>
              <a:rPr kumimoji="0" lang="en-US" sz="4800" b="1" i="1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Arial" panose="020B0604020202020204" pitchFamily="34" charset="0"/>
              </a:rPr>
              <a:t>Bước</a:t>
            </a:r>
            <a:r>
              <a:rPr kumimoji="0" lang="en-US" sz="4800" b="1" i="1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Arial" panose="020B0604020202020204" pitchFamily="34" charset="0"/>
              </a:rPr>
              <a:t> 1. </a:t>
            </a:r>
            <a:r>
              <a:rPr lang="vi-VN" sz="4800" b="1" dirty="0">
                <a:solidFill>
                  <a:srgbClr val="002060"/>
                </a:solidFill>
              </a:rPr>
              <a:t>Phân tích mỗi số ra thừa số nguyên tố.</a:t>
            </a:r>
            <a:endParaRPr kumimoji="0" lang="en-US" sz="4800" b="1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cs typeface="Arial" panose="020B0604020202020204" pitchFamily="34" charset="0"/>
            </a:endParaRPr>
          </a:p>
        </p:txBody>
      </p:sp>
      <p:sp>
        <p:nvSpPr>
          <p:cNvPr id="21" name="TextBox 10"/>
          <p:cNvSpPr txBox="1"/>
          <p:nvPr/>
        </p:nvSpPr>
        <p:spPr>
          <a:xfrm>
            <a:off x="1033638" y="4255288"/>
            <a:ext cx="16282305" cy="73866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vi-VN" sz="4800" b="1" i="1" dirty="0">
                <a:solidFill>
                  <a:srgbClr val="FF0000"/>
                </a:solidFill>
              </a:rPr>
              <a:t>Bước </a:t>
            </a:r>
            <a:r>
              <a:rPr lang="vi-VN" sz="4800" b="1" i="1" dirty="0" smtClean="0">
                <a:solidFill>
                  <a:srgbClr val="FF0000"/>
                </a:solidFill>
              </a:rPr>
              <a:t>2</a:t>
            </a:r>
            <a:r>
              <a:rPr lang="en-US" sz="4800" b="1" i="1" dirty="0" smtClean="0">
                <a:solidFill>
                  <a:srgbClr val="FF0000"/>
                </a:solidFill>
              </a:rPr>
              <a:t>.</a:t>
            </a:r>
            <a:r>
              <a:rPr lang="vi-VN" sz="4800" b="1" i="1" dirty="0" smtClean="0">
                <a:solidFill>
                  <a:srgbClr val="FF0000"/>
                </a:solidFill>
              </a:rPr>
              <a:t> </a:t>
            </a:r>
            <a:r>
              <a:rPr lang="vi-VN" sz="4800" b="1" dirty="0">
                <a:solidFill>
                  <a:srgbClr val="002060"/>
                </a:solidFill>
              </a:rPr>
              <a:t>Chọn ra các </a:t>
            </a:r>
            <a:r>
              <a:rPr lang="vi-VN" sz="4800" b="1" dirty="0">
                <a:solidFill>
                  <a:srgbClr val="00B0F0"/>
                </a:solidFill>
              </a:rPr>
              <a:t>thừa số nguyên tố chung</a:t>
            </a:r>
            <a:r>
              <a:rPr lang="vi-VN" sz="4800" b="1" dirty="0">
                <a:solidFill>
                  <a:srgbClr val="002060"/>
                </a:solidFill>
              </a:rPr>
              <a:t>.</a:t>
            </a:r>
            <a:endParaRPr lang="en-US" sz="4800" b="1" dirty="0">
              <a:solidFill>
                <a:srgbClr val="002060"/>
              </a:solidFill>
            </a:endParaRPr>
          </a:p>
        </p:txBody>
      </p:sp>
      <p:sp>
        <p:nvSpPr>
          <p:cNvPr id="22" name="TextBox 10"/>
          <p:cNvSpPr txBox="1"/>
          <p:nvPr/>
        </p:nvSpPr>
        <p:spPr>
          <a:xfrm>
            <a:off x="1026711" y="5851301"/>
            <a:ext cx="16282305" cy="192052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130000"/>
              </a:lnSpc>
            </a:pPr>
            <a:r>
              <a:rPr lang="vi-VN" sz="4800" b="1" i="1" dirty="0">
                <a:solidFill>
                  <a:srgbClr val="FF0000"/>
                </a:solidFill>
              </a:rPr>
              <a:t>Bước </a:t>
            </a:r>
            <a:r>
              <a:rPr lang="vi-VN" sz="4800" b="1" i="1" dirty="0" smtClean="0">
                <a:solidFill>
                  <a:srgbClr val="FF0000"/>
                </a:solidFill>
              </a:rPr>
              <a:t>3</a:t>
            </a:r>
            <a:r>
              <a:rPr lang="en-US" sz="4800" b="1" i="1" dirty="0" smtClean="0">
                <a:solidFill>
                  <a:srgbClr val="FF0000"/>
                </a:solidFill>
              </a:rPr>
              <a:t>.</a:t>
            </a:r>
            <a:r>
              <a:rPr lang="vi-VN" sz="4800" b="1" i="1" dirty="0" smtClean="0">
                <a:solidFill>
                  <a:srgbClr val="FF0000"/>
                </a:solidFill>
              </a:rPr>
              <a:t> </a:t>
            </a:r>
            <a:r>
              <a:rPr lang="en-US" sz="4800" b="1" dirty="0" err="1" smtClean="0">
                <a:solidFill>
                  <a:srgbClr val="002060"/>
                </a:solidFill>
              </a:rPr>
              <a:t>Lập</a:t>
            </a:r>
            <a:r>
              <a:rPr lang="en-US" sz="4800" b="1" dirty="0" smtClean="0">
                <a:solidFill>
                  <a:srgbClr val="002060"/>
                </a:solidFill>
              </a:rPr>
              <a:t> </a:t>
            </a:r>
            <a:r>
              <a:rPr lang="en-US" sz="4800" b="1" dirty="0" err="1" smtClean="0">
                <a:solidFill>
                  <a:srgbClr val="002060"/>
                </a:solidFill>
              </a:rPr>
              <a:t>tích</a:t>
            </a:r>
            <a:r>
              <a:rPr lang="en-US" sz="4800" b="1" dirty="0" smtClean="0">
                <a:solidFill>
                  <a:srgbClr val="002060"/>
                </a:solidFill>
              </a:rPr>
              <a:t> </a:t>
            </a:r>
            <a:r>
              <a:rPr lang="en-US" sz="4800" b="1" dirty="0" err="1" smtClean="0">
                <a:solidFill>
                  <a:srgbClr val="002060"/>
                </a:solidFill>
              </a:rPr>
              <a:t>các</a:t>
            </a:r>
            <a:r>
              <a:rPr lang="en-US" sz="4800" b="1" dirty="0" smtClean="0">
                <a:solidFill>
                  <a:srgbClr val="002060"/>
                </a:solidFill>
              </a:rPr>
              <a:t> </a:t>
            </a:r>
            <a:r>
              <a:rPr lang="en-US" sz="4800" b="1" dirty="0" err="1" smtClean="0">
                <a:solidFill>
                  <a:srgbClr val="002060"/>
                </a:solidFill>
              </a:rPr>
              <a:t>thừa</a:t>
            </a:r>
            <a:r>
              <a:rPr lang="en-US" sz="4800" b="1" dirty="0" smtClean="0">
                <a:solidFill>
                  <a:srgbClr val="002060"/>
                </a:solidFill>
              </a:rPr>
              <a:t> </a:t>
            </a:r>
            <a:r>
              <a:rPr lang="en-US" sz="4800" b="1" dirty="0" err="1" smtClean="0">
                <a:solidFill>
                  <a:srgbClr val="002060"/>
                </a:solidFill>
              </a:rPr>
              <a:t>số</a:t>
            </a:r>
            <a:r>
              <a:rPr lang="en-US" sz="4800" b="1" dirty="0" smtClean="0">
                <a:solidFill>
                  <a:srgbClr val="002060"/>
                </a:solidFill>
              </a:rPr>
              <a:t> </a:t>
            </a:r>
            <a:r>
              <a:rPr lang="en-US" sz="4800" b="1" dirty="0" err="1" smtClean="0">
                <a:solidFill>
                  <a:srgbClr val="002060"/>
                </a:solidFill>
              </a:rPr>
              <a:t>đã</a:t>
            </a:r>
            <a:r>
              <a:rPr lang="en-US" sz="4800" b="1" dirty="0" smtClean="0">
                <a:solidFill>
                  <a:srgbClr val="002060"/>
                </a:solidFill>
              </a:rPr>
              <a:t> </a:t>
            </a:r>
            <a:r>
              <a:rPr lang="en-US" sz="4800" b="1" dirty="0" err="1" smtClean="0">
                <a:solidFill>
                  <a:srgbClr val="002060"/>
                </a:solidFill>
              </a:rPr>
              <a:t>chọn</a:t>
            </a:r>
            <a:r>
              <a:rPr lang="en-US" sz="4800" b="1" dirty="0" smtClean="0">
                <a:solidFill>
                  <a:srgbClr val="002060"/>
                </a:solidFill>
              </a:rPr>
              <a:t>, </a:t>
            </a:r>
            <a:r>
              <a:rPr lang="en-US" sz="4800" b="1" dirty="0" err="1" smtClean="0">
                <a:solidFill>
                  <a:srgbClr val="002060"/>
                </a:solidFill>
              </a:rPr>
              <a:t>mỗi</a:t>
            </a:r>
            <a:r>
              <a:rPr lang="en-US" sz="4800" b="1" dirty="0" smtClean="0">
                <a:solidFill>
                  <a:srgbClr val="002060"/>
                </a:solidFill>
              </a:rPr>
              <a:t> </a:t>
            </a:r>
            <a:r>
              <a:rPr lang="en-US" sz="4800" b="1" dirty="0" err="1" smtClean="0">
                <a:solidFill>
                  <a:srgbClr val="002060"/>
                </a:solidFill>
              </a:rPr>
              <a:t>thừa</a:t>
            </a:r>
            <a:r>
              <a:rPr lang="en-US" sz="4800" b="1" dirty="0" smtClean="0">
                <a:solidFill>
                  <a:srgbClr val="002060"/>
                </a:solidFill>
              </a:rPr>
              <a:t> </a:t>
            </a:r>
            <a:r>
              <a:rPr lang="en-US" sz="4800" b="1" dirty="0" err="1" smtClean="0">
                <a:solidFill>
                  <a:srgbClr val="002060"/>
                </a:solidFill>
              </a:rPr>
              <a:t>số</a:t>
            </a:r>
            <a:r>
              <a:rPr lang="en-US" sz="4800" b="1" dirty="0" smtClean="0">
                <a:solidFill>
                  <a:srgbClr val="002060"/>
                </a:solidFill>
              </a:rPr>
              <a:t> </a:t>
            </a:r>
            <a:r>
              <a:rPr lang="en-US" sz="4800" b="1" dirty="0" err="1" smtClean="0">
                <a:solidFill>
                  <a:srgbClr val="002060"/>
                </a:solidFill>
              </a:rPr>
              <a:t>lấy</a:t>
            </a:r>
            <a:r>
              <a:rPr lang="en-US" sz="4800" b="1" dirty="0" smtClean="0">
                <a:solidFill>
                  <a:srgbClr val="002060"/>
                </a:solidFill>
              </a:rPr>
              <a:t> </a:t>
            </a:r>
            <a:r>
              <a:rPr lang="en-US" sz="4800" b="1" dirty="0" err="1" smtClean="0">
                <a:solidFill>
                  <a:srgbClr val="002060"/>
                </a:solidFill>
              </a:rPr>
              <a:t>với</a:t>
            </a:r>
            <a:r>
              <a:rPr lang="en-US" sz="4800" b="1" dirty="0" smtClean="0">
                <a:solidFill>
                  <a:srgbClr val="002060"/>
                </a:solidFill>
              </a:rPr>
              <a:t> </a:t>
            </a:r>
            <a:r>
              <a:rPr lang="en-US" sz="4800" b="1" dirty="0" err="1" smtClean="0">
                <a:solidFill>
                  <a:srgbClr val="00B0F0"/>
                </a:solidFill>
              </a:rPr>
              <a:t>số</a:t>
            </a:r>
            <a:r>
              <a:rPr lang="en-US" sz="4800" b="1" dirty="0" smtClean="0">
                <a:solidFill>
                  <a:srgbClr val="00B0F0"/>
                </a:solidFill>
              </a:rPr>
              <a:t> </a:t>
            </a:r>
            <a:r>
              <a:rPr lang="en-US" sz="4800" b="1" dirty="0" err="1" smtClean="0">
                <a:solidFill>
                  <a:srgbClr val="00B0F0"/>
                </a:solidFill>
              </a:rPr>
              <a:t>mũ</a:t>
            </a:r>
            <a:r>
              <a:rPr lang="en-US" sz="4800" b="1" dirty="0" smtClean="0">
                <a:solidFill>
                  <a:srgbClr val="00B0F0"/>
                </a:solidFill>
              </a:rPr>
              <a:t> </a:t>
            </a:r>
            <a:r>
              <a:rPr lang="en-US" sz="4800" b="1" dirty="0" err="1" smtClean="0">
                <a:solidFill>
                  <a:srgbClr val="00B0F0"/>
                </a:solidFill>
              </a:rPr>
              <a:t>nhỏ</a:t>
            </a:r>
            <a:r>
              <a:rPr lang="en-US" sz="4800" b="1" dirty="0" smtClean="0">
                <a:solidFill>
                  <a:srgbClr val="00B0F0"/>
                </a:solidFill>
              </a:rPr>
              <a:t> </a:t>
            </a:r>
            <a:r>
              <a:rPr lang="en-US" sz="4800" b="1" dirty="0" err="1" smtClean="0">
                <a:solidFill>
                  <a:srgbClr val="00B0F0"/>
                </a:solidFill>
              </a:rPr>
              <a:t>nhất</a:t>
            </a:r>
            <a:r>
              <a:rPr lang="en-US" sz="4800" b="1" dirty="0" smtClean="0">
                <a:solidFill>
                  <a:srgbClr val="002060"/>
                </a:solidFill>
              </a:rPr>
              <a:t>. </a:t>
            </a:r>
            <a:r>
              <a:rPr lang="en-US" sz="4800" b="1" dirty="0" err="1" smtClean="0">
                <a:solidFill>
                  <a:srgbClr val="002060"/>
                </a:solidFill>
              </a:rPr>
              <a:t>Tích</a:t>
            </a:r>
            <a:r>
              <a:rPr lang="en-US" sz="4800" b="1" dirty="0" smtClean="0">
                <a:solidFill>
                  <a:srgbClr val="002060"/>
                </a:solidFill>
              </a:rPr>
              <a:t> </a:t>
            </a:r>
            <a:r>
              <a:rPr lang="en-US" sz="4800" b="1" dirty="0" err="1" smtClean="0">
                <a:solidFill>
                  <a:srgbClr val="002060"/>
                </a:solidFill>
              </a:rPr>
              <a:t>đó</a:t>
            </a:r>
            <a:r>
              <a:rPr lang="en-US" sz="4800" b="1" dirty="0" smtClean="0">
                <a:solidFill>
                  <a:srgbClr val="002060"/>
                </a:solidFill>
              </a:rPr>
              <a:t> </a:t>
            </a:r>
            <a:r>
              <a:rPr lang="en-US" sz="4800" b="1" dirty="0" err="1" smtClean="0">
                <a:solidFill>
                  <a:srgbClr val="002060"/>
                </a:solidFill>
              </a:rPr>
              <a:t>là</a:t>
            </a:r>
            <a:r>
              <a:rPr lang="en-US" sz="4800" b="1" dirty="0" smtClean="0">
                <a:solidFill>
                  <a:srgbClr val="002060"/>
                </a:solidFill>
              </a:rPr>
              <a:t> ƯCLN </a:t>
            </a:r>
            <a:r>
              <a:rPr lang="en-US" sz="4800" b="1" dirty="0" err="1" smtClean="0">
                <a:solidFill>
                  <a:srgbClr val="002060"/>
                </a:solidFill>
              </a:rPr>
              <a:t>phải</a:t>
            </a:r>
            <a:r>
              <a:rPr lang="en-US" sz="4800" b="1" dirty="0" smtClean="0">
                <a:solidFill>
                  <a:srgbClr val="002060"/>
                </a:solidFill>
              </a:rPr>
              <a:t> </a:t>
            </a:r>
            <a:r>
              <a:rPr lang="en-US" sz="4800" b="1" dirty="0" err="1" smtClean="0">
                <a:solidFill>
                  <a:srgbClr val="002060"/>
                </a:solidFill>
              </a:rPr>
              <a:t>tìm</a:t>
            </a:r>
            <a:r>
              <a:rPr lang="en-US" sz="4800" b="1" dirty="0" smtClean="0">
                <a:solidFill>
                  <a:srgbClr val="002060"/>
                </a:solidFill>
              </a:rPr>
              <a:t>.</a:t>
            </a:r>
            <a:endParaRPr lang="en-US" sz="4800" b="1" dirty="0">
              <a:solidFill>
                <a:srgbClr val="002060"/>
              </a:solidFill>
            </a:endParaRPr>
          </a:p>
        </p:txBody>
      </p:sp>
      <p:pic>
        <p:nvPicPr>
          <p:cNvPr id="13" name="Picture 13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2"/>
              </a:ext>
            </a:extLst>
          </a:blip>
          <a:srcRect/>
          <a:stretch>
            <a:fillRect/>
          </a:stretch>
        </p:blipFill>
        <p:spPr>
          <a:xfrm rot="-720983">
            <a:off x="-84943" y="7925943"/>
            <a:ext cx="1324256" cy="2278652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553163">
            <a:off x="17120798" y="-1061737"/>
            <a:ext cx="1561645" cy="20757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69634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7" grpId="0"/>
      <p:bldP spid="21" grpId="0"/>
      <p:bldP spid="2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5"/>
          <p:cNvGrpSpPr/>
          <p:nvPr/>
        </p:nvGrpSpPr>
        <p:grpSpPr>
          <a:xfrm>
            <a:off x="3429000" y="71092"/>
            <a:ext cx="14330054" cy="2481608"/>
            <a:chOff x="-3195" y="242459"/>
            <a:chExt cx="16586696" cy="10202312"/>
          </a:xfrm>
        </p:grpSpPr>
        <p:sp>
          <p:nvSpPr>
            <p:cNvPr id="3" name="Freeform 6"/>
            <p:cNvSpPr/>
            <p:nvPr/>
          </p:nvSpPr>
          <p:spPr>
            <a:xfrm>
              <a:off x="-3195" y="242459"/>
              <a:ext cx="16586696" cy="10202312"/>
            </a:xfrm>
            <a:custGeom>
              <a:avLst/>
              <a:gdLst/>
              <a:ahLst/>
              <a:cxnLst/>
              <a:rect l="l" t="t" r="r" b="b"/>
              <a:pathLst>
                <a:path w="8047623" h="5748858">
                  <a:moveTo>
                    <a:pt x="7419845" y="5694380"/>
                  </a:moveTo>
                  <a:cubicBezTo>
                    <a:pt x="7419845" y="5694380"/>
                    <a:pt x="6688970" y="5748858"/>
                    <a:pt x="5633256" y="5746236"/>
                  </a:cubicBezTo>
                  <a:cubicBezTo>
                    <a:pt x="3101516" y="5744074"/>
                    <a:pt x="1057074" y="5736249"/>
                    <a:pt x="1057074" y="5736249"/>
                  </a:cubicBezTo>
                  <a:cubicBezTo>
                    <a:pt x="812932" y="5727415"/>
                    <a:pt x="449110" y="5706185"/>
                    <a:pt x="282371" y="5648007"/>
                  </a:cubicBezTo>
                  <a:cubicBezTo>
                    <a:pt x="4469" y="5551044"/>
                    <a:pt x="0" y="5377765"/>
                    <a:pt x="0" y="4376960"/>
                  </a:cubicBezTo>
                  <a:lnTo>
                    <a:pt x="0" y="4376913"/>
                  </a:lnTo>
                  <a:cubicBezTo>
                    <a:pt x="8536" y="491230"/>
                    <a:pt x="0" y="345608"/>
                    <a:pt x="77597" y="223930"/>
                  </a:cubicBezTo>
                  <a:cubicBezTo>
                    <a:pt x="217372" y="4759"/>
                    <a:pt x="519255" y="4073"/>
                    <a:pt x="937909" y="4073"/>
                  </a:cubicBezTo>
                  <a:cubicBezTo>
                    <a:pt x="937909" y="4073"/>
                    <a:pt x="2039222" y="15681"/>
                    <a:pt x="4699719" y="7673"/>
                  </a:cubicBezTo>
                  <a:cubicBezTo>
                    <a:pt x="6470043" y="0"/>
                    <a:pt x="7186776" y="6979"/>
                    <a:pt x="7186776" y="6979"/>
                  </a:cubicBezTo>
                  <a:cubicBezTo>
                    <a:pt x="7555084" y="14458"/>
                    <a:pt x="7693344" y="42638"/>
                    <a:pt x="7891083" y="165219"/>
                  </a:cubicBezTo>
                  <a:cubicBezTo>
                    <a:pt x="8042101" y="258836"/>
                    <a:pt x="8047623" y="476157"/>
                    <a:pt x="8038482" y="4376913"/>
                  </a:cubicBezTo>
                  <a:lnTo>
                    <a:pt x="8038482" y="4376960"/>
                  </a:lnTo>
                  <a:cubicBezTo>
                    <a:pt x="8038481" y="5495730"/>
                    <a:pt x="7995697" y="5644318"/>
                    <a:pt x="7419845" y="5694380"/>
                  </a:cubicBezTo>
                  <a:close/>
                </a:path>
              </a:pathLst>
            </a:custGeom>
            <a:solidFill>
              <a:srgbClr val="FFF3E4"/>
            </a:solidFill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</p:grpSp>
      <p:pic>
        <p:nvPicPr>
          <p:cNvPr id="4" name="Picture 1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3165392" y="379727"/>
            <a:ext cx="1061203" cy="106120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622592" y="219127"/>
            <a:ext cx="13400070" cy="19128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Tìm</a:t>
            </a:r>
            <a:r>
              <a:rPr kumimoji="0" lang="en-US" sz="4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ƯCLN (45, 150),</a:t>
            </a:r>
          </a:p>
          <a:p>
            <a:pPr marL="0" marR="0" lvl="0" indent="0" algn="just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8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biết</a:t>
            </a:r>
            <a:r>
              <a:rPr kumimoji="0" lang="en-US" sz="4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45 = 3</a:t>
            </a:r>
            <a:r>
              <a:rPr kumimoji="0" lang="en-US" sz="4800" b="0" i="0" u="none" strike="noStrike" kern="1200" cap="none" spc="0" normalizeH="0" baseline="3000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</a:t>
            </a:r>
            <a:r>
              <a:rPr kumimoji="0" lang="en-US" sz="4800" b="0" i="0" u="none" strike="noStrike" kern="1200" cap="none" spc="0" normalizeH="0" baseline="-2500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 5 </a:t>
            </a:r>
            <a:r>
              <a:rPr kumimoji="0" lang="en-US" sz="48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và</a:t>
            </a:r>
            <a:r>
              <a:rPr kumimoji="0" lang="en-US" sz="4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150 = 2 . 3. 5</a:t>
            </a:r>
            <a:r>
              <a:rPr kumimoji="0" lang="en-US" sz="4800" b="0" i="0" u="none" strike="noStrike" kern="1200" cap="none" spc="0" normalizeH="0" baseline="3000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</a:t>
            </a:r>
            <a:endParaRPr kumimoji="0" lang="vi-VN" sz="48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486419" y="35845"/>
            <a:ext cx="1517916" cy="1493629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7010400" y="3009900"/>
            <a:ext cx="5181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1" u="sng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Giải</a:t>
            </a:r>
            <a:r>
              <a:rPr kumimoji="0" lang="en-US" sz="4800" b="1" i="1" u="sng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</a:t>
            </a:r>
            <a:endParaRPr kumimoji="0" lang="vi-VN" sz="4800" b="1" i="1" u="sng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900054" y="5067300"/>
            <a:ext cx="14859000" cy="2973122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 pitchFamily="34" charset="0"/>
              </a:rPr>
              <a:t>Có</a:t>
            </a:r>
            <a:r>
              <a:rPr kumimoji="0" lang="en-US" sz="4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 pitchFamily="34" charset="0"/>
              </a:rPr>
              <a:t> : </a:t>
            </a: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 pitchFamily="34" charset="0"/>
              </a:rPr>
              <a:t>45 = 3</a:t>
            </a:r>
            <a:r>
              <a:rPr kumimoji="0" lang="en-US" sz="4800" b="0" i="0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 pitchFamily="34" charset="0"/>
              </a:rPr>
              <a:t>2</a:t>
            </a:r>
            <a:r>
              <a:rPr kumimoji="0" lang="en-US" sz="4800" b="0" i="0" u="none" strike="noStrike" kern="120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 pitchFamily="34" charset="0"/>
              </a:rPr>
              <a:t>. </a:t>
            </a:r>
            <a:r>
              <a:rPr kumimoji="0" lang="en-US" sz="4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 pitchFamily="34" charset="0"/>
              </a:rPr>
              <a:t>5</a:t>
            </a:r>
          </a:p>
          <a:p>
            <a:pPr marL="0" marR="0" lvl="0" indent="0" algn="just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 pitchFamily="34" charset="0"/>
              </a:rPr>
              <a:t>	</a:t>
            </a:r>
            <a:r>
              <a:rPr kumimoji="0" lang="en-US" sz="4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 pitchFamily="34" charset="0"/>
              </a:rPr>
              <a:t>150 = 2 . 3. </a:t>
            </a:r>
            <a:r>
              <a:rPr kumimoji="0" lang="en-US" sz="4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 pitchFamily="34" charset="0"/>
              </a:rPr>
              <a:t>5</a:t>
            </a:r>
            <a:r>
              <a:rPr kumimoji="0" lang="en-US" sz="4800" b="0" i="0" u="none" strike="noStrike" kern="1200" cap="none" spc="0" normalizeH="0" baseline="3000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 pitchFamily="34" charset="0"/>
              </a:rPr>
              <a:t>2</a:t>
            </a:r>
          </a:p>
          <a:p>
            <a:pPr marL="0" marR="0" lvl="0" indent="0" algn="just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 pitchFamily="34" charset="0"/>
              </a:rPr>
              <a:t>=&gt; ƯCLN(45,  150) = </a:t>
            </a:r>
            <a:r>
              <a:rPr kumimoji="0" lang="en-US" sz="4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 pitchFamily="34" charset="0"/>
              </a:rPr>
              <a:t>3 . 5 </a:t>
            </a:r>
            <a:r>
              <a:rPr kumimoji="0" lang="en-US" sz="4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 pitchFamily="34" charset="0"/>
              </a:rPr>
              <a:t>= 15</a:t>
            </a:r>
            <a:endParaRPr kumimoji="0" lang="vi-VN" sz="4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296742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8" grpId="0" uiExpand="1" build="allAtOnce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CCEE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alphaModFix amt="19999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 b="43786"/>
          <a:stretch>
            <a:fillRect/>
          </a:stretch>
        </p:blipFill>
        <p:spPr>
          <a:xfrm>
            <a:off x="0" y="6607"/>
            <a:ext cx="18288000" cy="10280393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4016518" y="2344033"/>
            <a:ext cx="12366482" cy="5254724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6198082" y="-69094"/>
            <a:ext cx="2122534" cy="2089649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-404314">
            <a:off x="1124591" y="6765871"/>
            <a:ext cx="3137285" cy="2748247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 flipH="1">
            <a:off x="15925800" y="7526906"/>
            <a:ext cx="2195826" cy="3135793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 rot="-1616706">
            <a:off x="6017790" y="1574875"/>
            <a:ext cx="673623" cy="1834122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 rot="-548903">
            <a:off x="366495" y="-341994"/>
            <a:ext cx="2482113" cy="2635449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5294622" y="3620559"/>
            <a:ext cx="10624251" cy="221599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13800" b="1" dirty="0" smtClean="0">
                <a:ln/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KHỞI ĐỘNG</a:t>
            </a:r>
            <a:endParaRPr lang="en-US" sz="13800" b="1" dirty="0">
              <a:ln/>
              <a:solidFill>
                <a:schemeClr val="accent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ADBC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alphaModFix amt="19999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 b="43786"/>
          <a:stretch>
            <a:fillRect/>
          </a:stretch>
        </p:blipFill>
        <p:spPr>
          <a:xfrm>
            <a:off x="0" y="6607"/>
            <a:ext cx="18288000" cy="10280393"/>
          </a:xfrm>
          <a:prstGeom prst="rect">
            <a:avLst/>
          </a:prstGeom>
        </p:spPr>
      </p:pic>
      <p:grpSp>
        <p:nvGrpSpPr>
          <p:cNvPr id="19" name="Group 18"/>
          <p:cNvGrpSpPr/>
          <p:nvPr/>
        </p:nvGrpSpPr>
        <p:grpSpPr>
          <a:xfrm>
            <a:off x="-521000" y="-20521"/>
            <a:ext cx="7912401" cy="1749479"/>
            <a:chOff x="-521000" y="-20521"/>
            <a:chExt cx="7912401" cy="1749479"/>
          </a:xfrm>
        </p:grpSpPr>
        <p:pic>
          <p:nvPicPr>
            <p:cNvPr id="3" name="Picture 3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rcRect/>
            <a:stretch>
              <a:fillRect/>
            </a:stretch>
          </p:blipFill>
          <p:spPr>
            <a:xfrm>
              <a:off x="-123239" y="-20521"/>
              <a:ext cx="7514640" cy="1749479"/>
            </a:xfrm>
            <a:prstGeom prst="rect">
              <a:avLst/>
            </a:prstGeom>
          </p:spPr>
        </p:pic>
        <p:sp>
          <p:nvSpPr>
            <p:cNvPr id="4" name="TextBox 4"/>
            <p:cNvSpPr txBox="1"/>
            <p:nvPr/>
          </p:nvSpPr>
          <p:spPr>
            <a:xfrm>
              <a:off x="-521000" y="303933"/>
              <a:ext cx="7589068" cy="110286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ts val="864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6600" b="1" i="0" u="none" strike="noStrike" kern="1200" cap="none" spc="0" normalizeH="0" baseline="0" noProof="0" dirty="0" err="1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Luyện</a:t>
              </a:r>
              <a:r>
                <a:rPr kumimoji="0" lang="en-US" sz="66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en-US" sz="6600" b="1" i="0" u="none" strike="noStrike" kern="1200" cap="none" spc="0" normalizeH="0" baseline="0" noProof="0" dirty="0" err="1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tập</a:t>
              </a:r>
              <a:r>
                <a:rPr kumimoji="0" lang="en-US" sz="66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2</a:t>
              </a:r>
              <a:endParaRPr kumimoji="0" lang="en-US" sz="6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1299382" y="1941902"/>
            <a:ext cx="14931218" cy="1223778"/>
            <a:chOff x="-3195" y="242459"/>
            <a:chExt cx="8047623" cy="5748858"/>
          </a:xfrm>
        </p:grpSpPr>
        <p:sp>
          <p:nvSpPr>
            <p:cNvPr id="6" name="Freeform 6"/>
            <p:cNvSpPr/>
            <p:nvPr/>
          </p:nvSpPr>
          <p:spPr>
            <a:xfrm>
              <a:off x="-3195" y="242459"/>
              <a:ext cx="8047623" cy="5748858"/>
            </a:xfrm>
            <a:custGeom>
              <a:avLst/>
              <a:gdLst/>
              <a:ahLst/>
              <a:cxnLst/>
              <a:rect l="l" t="t" r="r" b="b"/>
              <a:pathLst>
                <a:path w="8047623" h="5748858">
                  <a:moveTo>
                    <a:pt x="7419845" y="5694380"/>
                  </a:moveTo>
                  <a:cubicBezTo>
                    <a:pt x="7419845" y="5694380"/>
                    <a:pt x="6688970" y="5748858"/>
                    <a:pt x="5633256" y="5746236"/>
                  </a:cubicBezTo>
                  <a:cubicBezTo>
                    <a:pt x="3101516" y="5744074"/>
                    <a:pt x="1057074" y="5736249"/>
                    <a:pt x="1057074" y="5736249"/>
                  </a:cubicBezTo>
                  <a:cubicBezTo>
                    <a:pt x="812932" y="5727415"/>
                    <a:pt x="449110" y="5706185"/>
                    <a:pt x="282371" y="5648007"/>
                  </a:cubicBezTo>
                  <a:cubicBezTo>
                    <a:pt x="4469" y="5551044"/>
                    <a:pt x="0" y="5377765"/>
                    <a:pt x="0" y="4376960"/>
                  </a:cubicBezTo>
                  <a:lnTo>
                    <a:pt x="0" y="4376913"/>
                  </a:lnTo>
                  <a:cubicBezTo>
                    <a:pt x="8536" y="491230"/>
                    <a:pt x="0" y="345608"/>
                    <a:pt x="77597" y="223930"/>
                  </a:cubicBezTo>
                  <a:cubicBezTo>
                    <a:pt x="217372" y="4759"/>
                    <a:pt x="519255" y="4073"/>
                    <a:pt x="937909" y="4073"/>
                  </a:cubicBezTo>
                  <a:cubicBezTo>
                    <a:pt x="937909" y="4073"/>
                    <a:pt x="2039222" y="15681"/>
                    <a:pt x="4699719" y="7673"/>
                  </a:cubicBezTo>
                  <a:cubicBezTo>
                    <a:pt x="6470043" y="0"/>
                    <a:pt x="7186776" y="6979"/>
                    <a:pt x="7186776" y="6979"/>
                  </a:cubicBezTo>
                  <a:cubicBezTo>
                    <a:pt x="7555084" y="14458"/>
                    <a:pt x="7693344" y="42638"/>
                    <a:pt x="7891083" y="165219"/>
                  </a:cubicBezTo>
                  <a:cubicBezTo>
                    <a:pt x="8042101" y="258836"/>
                    <a:pt x="8047623" y="476157"/>
                    <a:pt x="8038482" y="4376913"/>
                  </a:cubicBezTo>
                  <a:lnTo>
                    <a:pt x="8038482" y="4376960"/>
                  </a:lnTo>
                  <a:cubicBezTo>
                    <a:pt x="8038481" y="5495730"/>
                    <a:pt x="7995697" y="5644318"/>
                    <a:pt x="7419845" y="5694380"/>
                  </a:cubicBezTo>
                  <a:close/>
                </a:path>
              </a:pathLst>
            </a:custGeom>
            <a:solidFill>
              <a:srgbClr val="FFF3E4"/>
            </a:solidFill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</p:grpSp>
      <p:grpSp>
        <p:nvGrpSpPr>
          <p:cNvPr id="7" name="Group 7"/>
          <p:cNvGrpSpPr/>
          <p:nvPr/>
        </p:nvGrpSpPr>
        <p:grpSpPr>
          <a:xfrm>
            <a:off x="6113970" y="4500410"/>
            <a:ext cx="6001694" cy="999130"/>
            <a:chOff x="-1510704" y="-2608469"/>
            <a:chExt cx="14031500" cy="4886813"/>
          </a:xfrm>
          <a:solidFill>
            <a:schemeClr val="bg1"/>
          </a:solidFill>
        </p:grpSpPr>
        <p:sp>
          <p:nvSpPr>
            <p:cNvPr id="8" name="Freeform 8"/>
            <p:cNvSpPr/>
            <p:nvPr/>
          </p:nvSpPr>
          <p:spPr>
            <a:xfrm>
              <a:off x="-1510704" y="-2608469"/>
              <a:ext cx="14031500" cy="4886813"/>
            </a:xfrm>
            <a:custGeom>
              <a:avLst/>
              <a:gdLst/>
              <a:ahLst/>
              <a:cxnLst/>
              <a:rect l="l" t="t" r="r" b="b"/>
              <a:pathLst>
                <a:path w="8047623" h="5748858">
                  <a:moveTo>
                    <a:pt x="7419845" y="5694380"/>
                  </a:moveTo>
                  <a:cubicBezTo>
                    <a:pt x="7419845" y="5694380"/>
                    <a:pt x="6688970" y="5748858"/>
                    <a:pt x="5633256" y="5746236"/>
                  </a:cubicBezTo>
                  <a:cubicBezTo>
                    <a:pt x="3101516" y="5744074"/>
                    <a:pt x="1057074" y="5736249"/>
                    <a:pt x="1057074" y="5736249"/>
                  </a:cubicBezTo>
                  <a:cubicBezTo>
                    <a:pt x="812932" y="5727415"/>
                    <a:pt x="449110" y="5706185"/>
                    <a:pt x="282371" y="5648007"/>
                  </a:cubicBezTo>
                  <a:cubicBezTo>
                    <a:pt x="4469" y="5551044"/>
                    <a:pt x="0" y="5377765"/>
                    <a:pt x="0" y="4376960"/>
                  </a:cubicBezTo>
                  <a:lnTo>
                    <a:pt x="0" y="4376913"/>
                  </a:lnTo>
                  <a:cubicBezTo>
                    <a:pt x="8536" y="491230"/>
                    <a:pt x="0" y="345608"/>
                    <a:pt x="77597" y="223930"/>
                  </a:cubicBezTo>
                  <a:cubicBezTo>
                    <a:pt x="217372" y="4759"/>
                    <a:pt x="519255" y="4073"/>
                    <a:pt x="937909" y="4073"/>
                  </a:cubicBezTo>
                  <a:cubicBezTo>
                    <a:pt x="937909" y="4073"/>
                    <a:pt x="2039222" y="15681"/>
                    <a:pt x="4699719" y="7673"/>
                  </a:cubicBezTo>
                  <a:cubicBezTo>
                    <a:pt x="6470043" y="0"/>
                    <a:pt x="7186776" y="6979"/>
                    <a:pt x="7186776" y="6979"/>
                  </a:cubicBezTo>
                  <a:cubicBezTo>
                    <a:pt x="7555084" y="14458"/>
                    <a:pt x="7693344" y="42638"/>
                    <a:pt x="7891083" y="165219"/>
                  </a:cubicBezTo>
                  <a:cubicBezTo>
                    <a:pt x="8042101" y="258836"/>
                    <a:pt x="8047623" y="476157"/>
                    <a:pt x="8038482" y="4376913"/>
                  </a:cubicBezTo>
                  <a:lnTo>
                    <a:pt x="8038482" y="4376960"/>
                  </a:lnTo>
                  <a:cubicBezTo>
                    <a:pt x="8038481" y="5495730"/>
                    <a:pt x="7995697" y="5644318"/>
                    <a:pt x="7419845" y="5694380"/>
                  </a:cubicBezTo>
                  <a:close/>
                </a:path>
              </a:pathLst>
            </a:custGeom>
            <a:grpFill/>
          </p:spPr>
          <p:txBody>
            <a:bodyPr/>
            <a:lstStyle/>
            <a:p>
              <a:pPr algn="ctr"/>
              <a:r>
                <a:rPr lang="en-US" sz="4800" dirty="0" smtClean="0"/>
                <a:t>36</a:t>
              </a:r>
              <a:r>
                <a:rPr lang="vi-VN" sz="4800" dirty="0" smtClean="0"/>
                <a:t> </a:t>
              </a:r>
              <a:r>
                <a:rPr lang="vi-VN" sz="4800" dirty="0"/>
                <a:t>= </a:t>
              </a:r>
              <a:r>
                <a:rPr lang="en-US" sz="4800" dirty="0" smtClean="0"/>
                <a:t>2</a:t>
              </a:r>
              <a:r>
                <a:rPr lang="en-US" sz="4800" baseline="30000" dirty="0" smtClean="0"/>
                <a:t>2</a:t>
              </a:r>
              <a:r>
                <a:rPr lang="en-US" sz="4800" dirty="0" smtClean="0"/>
                <a:t>.</a:t>
              </a:r>
              <a:r>
                <a:rPr lang="vi-VN" sz="4800" dirty="0" smtClean="0"/>
                <a:t>3</a:t>
              </a:r>
              <a:r>
                <a:rPr lang="vi-VN" sz="4800" baseline="30000" dirty="0" smtClean="0"/>
                <a:t>2</a:t>
              </a:r>
              <a:r>
                <a:rPr lang="en-US" sz="4800" dirty="0" smtClean="0"/>
                <a:t>. </a:t>
              </a:r>
              <a:endParaRPr lang="en-US" sz="4800" dirty="0"/>
            </a:p>
          </p:txBody>
        </p:sp>
      </p:grpSp>
      <p:sp>
        <p:nvSpPr>
          <p:cNvPr id="10" name="TextBox 10"/>
          <p:cNvSpPr txBox="1"/>
          <p:nvPr/>
        </p:nvSpPr>
        <p:spPr>
          <a:xfrm>
            <a:off x="1556278" y="2340467"/>
            <a:ext cx="15117079" cy="71692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rgbClr val="272626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15" name="Picture 1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-2317294">
            <a:off x="-775192" y="-313195"/>
            <a:ext cx="2348424" cy="768575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1556278" y="1973491"/>
            <a:ext cx="1061203" cy="1061203"/>
          </a:xfrm>
          <a:prstGeom prst="rect">
            <a:avLst/>
          </a:prstGeom>
        </p:spPr>
      </p:pic>
      <p:pic>
        <p:nvPicPr>
          <p:cNvPr id="17" name="Picture 17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16673357" y="-371267"/>
            <a:ext cx="2106146" cy="1936296"/>
          </a:xfrm>
          <a:prstGeom prst="rect">
            <a:avLst/>
          </a:prstGeom>
        </p:spPr>
      </p:pic>
      <p:pic>
        <p:nvPicPr>
          <p:cNvPr id="18" name="Picture 18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 rot="-772345">
            <a:off x="-317275" y="7172373"/>
            <a:ext cx="1499829" cy="3158683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5575936" y="2119373"/>
            <a:ext cx="926210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Tìm</a:t>
            </a:r>
            <a:r>
              <a:rPr kumimoji="0" lang="en-US" sz="48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ƯCLN (36, 84)</a:t>
            </a:r>
            <a:endParaRPr kumimoji="0" lang="vi-VN" sz="48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grpSp>
        <p:nvGrpSpPr>
          <p:cNvPr id="22" name="Group 7"/>
          <p:cNvGrpSpPr/>
          <p:nvPr/>
        </p:nvGrpSpPr>
        <p:grpSpPr>
          <a:xfrm>
            <a:off x="6113970" y="6163724"/>
            <a:ext cx="5544359" cy="1005463"/>
            <a:chOff x="-1510704" y="-2608469"/>
            <a:chExt cx="10257332" cy="4886813"/>
          </a:xfrm>
          <a:solidFill>
            <a:schemeClr val="bg1"/>
          </a:solidFill>
        </p:grpSpPr>
        <p:sp>
          <p:nvSpPr>
            <p:cNvPr id="23" name="Freeform 8"/>
            <p:cNvSpPr/>
            <p:nvPr/>
          </p:nvSpPr>
          <p:spPr>
            <a:xfrm>
              <a:off x="-1510704" y="-2608469"/>
              <a:ext cx="10257332" cy="4886813"/>
            </a:xfrm>
            <a:custGeom>
              <a:avLst/>
              <a:gdLst/>
              <a:ahLst/>
              <a:cxnLst/>
              <a:rect l="l" t="t" r="r" b="b"/>
              <a:pathLst>
                <a:path w="8047623" h="5748858">
                  <a:moveTo>
                    <a:pt x="7419845" y="5694380"/>
                  </a:moveTo>
                  <a:cubicBezTo>
                    <a:pt x="7419845" y="5694380"/>
                    <a:pt x="6688970" y="5748858"/>
                    <a:pt x="5633256" y="5746236"/>
                  </a:cubicBezTo>
                  <a:cubicBezTo>
                    <a:pt x="3101516" y="5744074"/>
                    <a:pt x="1057074" y="5736249"/>
                    <a:pt x="1057074" y="5736249"/>
                  </a:cubicBezTo>
                  <a:cubicBezTo>
                    <a:pt x="812932" y="5727415"/>
                    <a:pt x="449110" y="5706185"/>
                    <a:pt x="282371" y="5648007"/>
                  </a:cubicBezTo>
                  <a:cubicBezTo>
                    <a:pt x="4469" y="5551044"/>
                    <a:pt x="0" y="5377765"/>
                    <a:pt x="0" y="4376960"/>
                  </a:cubicBezTo>
                  <a:lnTo>
                    <a:pt x="0" y="4376913"/>
                  </a:lnTo>
                  <a:cubicBezTo>
                    <a:pt x="8536" y="491230"/>
                    <a:pt x="0" y="345608"/>
                    <a:pt x="77597" y="223930"/>
                  </a:cubicBezTo>
                  <a:cubicBezTo>
                    <a:pt x="217372" y="4759"/>
                    <a:pt x="519255" y="4073"/>
                    <a:pt x="937909" y="4073"/>
                  </a:cubicBezTo>
                  <a:cubicBezTo>
                    <a:pt x="937909" y="4073"/>
                    <a:pt x="2039222" y="15681"/>
                    <a:pt x="4699719" y="7673"/>
                  </a:cubicBezTo>
                  <a:cubicBezTo>
                    <a:pt x="6470043" y="0"/>
                    <a:pt x="7186776" y="6979"/>
                    <a:pt x="7186776" y="6979"/>
                  </a:cubicBezTo>
                  <a:cubicBezTo>
                    <a:pt x="7555084" y="14458"/>
                    <a:pt x="7693344" y="42638"/>
                    <a:pt x="7891083" y="165219"/>
                  </a:cubicBezTo>
                  <a:cubicBezTo>
                    <a:pt x="8042101" y="258836"/>
                    <a:pt x="8047623" y="476157"/>
                    <a:pt x="8038482" y="4376913"/>
                  </a:cubicBezTo>
                  <a:lnTo>
                    <a:pt x="8038482" y="4376960"/>
                  </a:lnTo>
                  <a:cubicBezTo>
                    <a:pt x="8038481" y="5495730"/>
                    <a:pt x="7995697" y="5644318"/>
                    <a:pt x="7419845" y="5694380"/>
                  </a:cubicBezTo>
                  <a:close/>
                </a:path>
              </a:pathLst>
            </a:custGeom>
            <a:grpFill/>
          </p:spPr>
          <p:txBody>
            <a:bodyPr/>
            <a:lstStyle/>
            <a:p>
              <a:pPr algn="ctr"/>
              <a:r>
                <a:rPr lang="en-US" sz="4800" dirty="0" smtClean="0"/>
                <a:t>84</a:t>
              </a:r>
              <a:r>
                <a:rPr lang="vi-VN" sz="4800" dirty="0" smtClean="0"/>
                <a:t> </a:t>
              </a:r>
              <a:r>
                <a:rPr lang="vi-VN" sz="4800" dirty="0"/>
                <a:t>= </a:t>
              </a:r>
              <a:r>
                <a:rPr lang="vi-VN" sz="4800" dirty="0" smtClean="0"/>
                <a:t>2</a:t>
              </a:r>
              <a:r>
                <a:rPr lang="en-US" sz="4800" baseline="30000" dirty="0"/>
                <a:t>2</a:t>
              </a:r>
              <a:r>
                <a:rPr lang="vi-VN" sz="4800" dirty="0" smtClean="0"/>
                <a:t>. 3</a:t>
              </a:r>
              <a:r>
                <a:rPr lang="en-US" sz="4800" dirty="0" smtClean="0"/>
                <a:t> . 7</a:t>
              </a:r>
              <a:endParaRPr lang="en-US" sz="4800" dirty="0"/>
            </a:p>
          </p:txBody>
        </p:sp>
      </p:grpSp>
      <p:grpSp>
        <p:nvGrpSpPr>
          <p:cNvPr id="26" name="Group 7"/>
          <p:cNvGrpSpPr/>
          <p:nvPr/>
        </p:nvGrpSpPr>
        <p:grpSpPr>
          <a:xfrm>
            <a:off x="3604772" y="8103178"/>
            <a:ext cx="11233269" cy="1231322"/>
            <a:chOff x="-1510704" y="-2608469"/>
            <a:chExt cx="10257332" cy="4886813"/>
          </a:xfrm>
          <a:solidFill>
            <a:schemeClr val="bg1"/>
          </a:solidFill>
        </p:grpSpPr>
        <p:sp>
          <p:nvSpPr>
            <p:cNvPr id="27" name="Freeform 8"/>
            <p:cNvSpPr/>
            <p:nvPr/>
          </p:nvSpPr>
          <p:spPr>
            <a:xfrm>
              <a:off x="-1510704" y="-2608469"/>
              <a:ext cx="10257332" cy="4886813"/>
            </a:xfrm>
            <a:custGeom>
              <a:avLst/>
              <a:gdLst/>
              <a:ahLst/>
              <a:cxnLst/>
              <a:rect l="l" t="t" r="r" b="b"/>
              <a:pathLst>
                <a:path w="8047623" h="5748858">
                  <a:moveTo>
                    <a:pt x="7419845" y="5694380"/>
                  </a:moveTo>
                  <a:cubicBezTo>
                    <a:pt x="7419845" y="5694380"/>
                    <a:pt x="6688970" y="5748858"/>
                    <a:pt x="5633256" y="5746236"/>
                  </a:cubicBezTo>
                  <a:cubicBezTo>
                    <a:pt x="3101516" y="5744074"/>
                    <a:pt x="1057074" y="5736249"/>
                    <a:pt x="1057074" y="5736249"/>
                  </a:cubicBezTo>
                  <a:cubicBezTo>
                    <a:pt x="812932" y="5727415"/>
                    <a:pt x="449110" y="5706185"/>
                    <a:pt x="282371" y="5648007"/>
                  </a:cubicBezTo>
                  <a:cubicBezTo>
                    <a:pt x="4469" y="5551044"/>
                    <a:pt x="0" y="5377765"/>
                    <a:pt x="0" y="4376960"/>
                  </a:cubicBezTo>
                  <a:lnTo>
                    <a:pt x="0" y="4376913"/>
                  </a:lnTo>
                  <a:cubicBezTo>
                    <a:pt x="8536" y="491230"/>
                    <a:pt x="0" y="345608"/>
                    <a:pt x="77597" y="223930"/>
                  </a:cubicBezTo>
                  <a:cubicBezTo>
                    <a:pt x="217372" y="4759"/>
                    <a:pt x="519255" y="4073"/>
                    <a:pt x="937909" y="4073"/>
                  </a:cubicBezTo>
                  <a:cubicBezTo>
                    <a:pt x="937909" y="4073"/>
                    <a:pt x="2039222" y="15681"/>
                    <a:pt x="4699719" y="7673"/>
                  </a:cubicBezTo>
                  <a:cubicBezTo>
                    <a:pt x="6470043" y="0"/>
                    <a:pt x="7186776" y="6979"/>
                    <a:pt x="7186776" y="6979"/>
                  </a:cubicBezTo>
                  <a:cubicBezTo>
                    <a:pt x="7555084" y="14458"/>
                    <a:pt x="7693344" y="42638"/>
                    <a:pt x="7891083" y="165219"/>
                  </a:cubicBezTo>
                  <a:cubicBezTo>
                    <a:pt x="8042101" y="258836"/>
                    <a:pt x="8047623" y="476157"/>
                    <a:pt x="8038482" y="4376913"/>
                  </a:cubicBezTo>
                  <a:lnTo>
                    <a:pt x="8038482" y="4376960"/>
                  </a:lnTo>
                  <a:cubicBezTo>
                    <a:pt x="8038481" y="5495730"/>
                    <a:pt x="7995697" y="5644318"/>
                    <a:pt x="7419845" y="5694380"/>
                  </a:cubicBezTo>
                  <a:close/>
                </a:path>
              </a:pathLst>
            </a:custGeom>
            <a:grpFill/>
          </p:spPr>
          <p:txBody>
            <a:bodyPr/>
            <a:lstStyle/>
            <a:p>
              <a:pPr algn="ctr"/>
              <a:r>
                <a:rPr lang="vi-VN" sz="4800" dirty="0"/>
                <a:t>=&gt; ƯCLN </a:t>
              </a:r>
              <a:r>
                <a:rPr lang="vi-VN" sz="4800" dirty="0" smtClean="0"/>
                <a:t>(</a:t>
              </a:r>
              <a:r>
                <a:rPr lang="en-US" sz="4800" dirty="0" smtClean="0"/>
                <a:t>36,</a:t>
              </a:r>
              <a:r>
                <a:rPr lang="vi-VN" sz="4800" dirty="0" smtClean="0"/>
                <a:t> </a:t>
              </a:r>
              <a:r>
                <a:rPr lang="en-US" sz="4800" dirty="0" smtClean="0"/>
                <a:t>84</a:t>
              </a:r>
              <a:r>
                <a:rPr lang="vi-VN" sz="4800" dirty="0" smtClean="0"/>
                <a:t>) </a:t>
              </a:r>
              <a:r>
                <a:rPr lang="vi-VN" sz="4800" dirty="0"/>
                <a:t>= </a:t>
              </a:r>
              <a:r>
                <a:rPr lang="en-US" sz="4800" dirty="0"/>
                <a:t>2</a:t>
              </a:r>
              <a:r>
                <a:rPr lang="vi-VN" sz="4800" baseline="30000" dirty="0" smtClean="0"/>
                <a:t>2</a:t>
              </a:r>
              <a:r>
                <a:rPr lang="en-US" sz="4800" dirty="0" smtClean="0"/>
                <a:t>. 3 </a:t>
              </a:r>
              <a:r>
                <a:rPr lang="vi-VN" sz="4800" dirty="0" smtClean="0"/>
                <a:t>= 1</a:t>
              </a:r>
              <a:r>
                <a:rPr lang="en-US" sz="4800" dirty="0" smtClean="0"/>
                <a:t>2</a:t>
              </a:r>
              <a:endParaRPr lang="en-US" sz="4800" dirty="0"/>
            </a:p>
          </p:txBody>
        </p:sp>
      </p:grpSp>
    </p:spTree>
    <p:extLst>
      <p:ext uri="{BB962C8B-B14F-4D97-AF65-F5344CB8AC3E}">
        <p14:creationId xmlns:p14="http://schemas.microsoft.com/office/powerpoint/2010/main" val="16252329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524000" y="1665507"/>
            <a:ext cx="15783966" cy="3959446"/>
            <a:chOff x="126907" y="-723355"/>
            <a:chExt cx="16814305" cy="9595995"/>
          </a:xfrm>
        </p:grpSpPr>
        <p:sp>
          <p:nvSpPr>
            <p:cNvPr id="3" name="Freeform 3"/>
            <p:cNvSpPr/>
            <p:nvPr/>
          </p:nvSpPr>
          <p:spPr>
            <a:xfrm>
              <a:off x="126907" y="-723355"/>
              <a:ext cx="16814305" cy="9595995"/>
            </a:xfrm>
            <a:custGeom>
              <a:avLst/>
              <a:gdLst/>
              <a:ahLst/>
              <a:cxnLst/>
              <a:rect l="l" t="t" r="r" b="b"/>
              <a:pathLst>
                <a:path w="8250011" h="5464765">
                  <a:moveTo>
                    <a:pt x="278431" y="16918"/>
                  </a:moveTo>
                  <a:cubicBezTo>
                    <a:pt x="278431" y="16918"/>
                    <a:pt x="604014" y="12258"/>
                    <a:pt x="1016982" y="12454"/>
                  </a:cubicBezTo>
                  <a:cubicBezTo>
                    <a:pt x="6568136" y="12671"/>
                    <a:pt x="7975943" y="0"/>
                    <a:pt x="7975943" y="0"/>
                  </a:cubicBezTo>
                  <a:cubicBezTo>
                    <a:pt x="8043407" y="0"/>
                    <a:pt x="8119344" y="0"/>
                    <a:pt x="8198117" y="85073"/>
                  </a:cubicBezTo>
                  <a:cubicBezTo>
                    <a:pt x="8241095" y="131488"/>
                    <a:pt x="8242163" y="240224"/>
                    <a:pt x="8242568" y="320281"/>
                  </a:cubicBezTo>
                  <a:cubicBezTo>
                    <a:pt x="8242568" y="320281"/>
                    <a:pt x="8240864" y="3898986"/>
                    <a:pt x="8240864" y="4702181"/>
                  </a:cubicBezTo>
                  <a:cubicBezTo>
                    <a:pt x="8240864" y="4916340"/>
                    <a:pt x="8250011" y="5215519"/>
                    <a:pt x="8250011" y="5215519"/>
                  </a:cubicBezTo>
                  <a:cubicBezTo>
                    <a:pt x="8250011" y="5344188"/>
                    <a:pt x="8245842" y="5464765"/>
                    <a:pt x="7993004" y="5456631"/>
                  </a:cubicBezTo>
                  <a:cubicBezTo>
                    <a:pt x="7993004" y="5456631"/>
                    <a:pt x="7616532" y="5436333"/>
                    <a:pt x="6766938" y="5443931"/>
                  </a:cubicBezTo>
                  <a:cubicBezTo>
                    <a:pt x="2079974" y="5452065"/>
                    <a:pt x="304023" y="5464765"/>
                    <a:pt x="304023" y="5464765"/>
                  </a:cubicBezTo>
                  <a:cubicBezTo>
                    <a:pt x="132548" y="5464765"/>
                    <a:pt x="4213" y="5363696"/>
                    <a:pt x="8532" y="5161149"/>
                  </a:cubicBezTo>
                  <a:cubicBezTo>
                    <a:pt x="8532" y="5161149"/>
                    <a:pt x="9630" y="4662608"/>
                    <a:pt x="4815" y="1437739"/>
                  </a:cubicBezTo>
                  <a:cubicBezTo>
                    <a:pt x="0" y="663668"/>
                    <a:pt x="25592" y="330596"/>
                    <a:pt x="25592" y="330596"/>
                  </a:cubicBezTo>
                  <a:cubicBezTo>
                    <a:pt x="27224" y="150571"/>
                    <a:pt x="143504" y="16918"/>
                    <a:pt x="278431" y="16918"/>
                  </a:cubicBezTo>
                  <a:close/>
                </a:path>
              </a:pathLst>
            </a:custGeom>
            <a:noFill/>
          </p:spPr>
          <p:txBody>
            <a:bodyPr/>
            <a:lstStyle/>
            <a:p>
              <a:pPr marL="0" marR="0" lvl="0" indent="0" algn="just" defTabSz="91440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0" i="0" u="none" strike="noStrike" kern="1200" cap="none" spc="0" normalizeH="0" baseline="0" noProof="0" dirty="0" err="1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Một</a:t>
              </a:r>
              <a:r>
                <a:rPr kumimoji="0" lang="en-US" sz="4000" b="0" i="0" u="none" strike="noStrike" kern="1200" cap="none" spc="0" normalizeH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 </a:t>
              </a:r>
              <a:r>
                <a:rPr kumimoji="0" lang="en-US" sz="4000" b="0" i="0" u="none" strike="noStrike" kern="1200" cap="none" spc="0" normalizeH="0" noProof="0" dirty="0" err="1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đại</a:t>
              </a:r>
              <a:r>
                <a:rPr kumimoji="0" lang="en-US" sz="4000" b="0" i="0" u="none" strike="noStrike" kern="1200" cap="none" spc="0" normalizeH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 </a:t>
              </a:r>
              <a:r>
                <a:rPr kumimoji="0" lang="en-US" sz="4000" b="0" i="0" u="none" strike="noStrike" kern="1200" cap="none" spc="0" normalizeH="0" noProof="0" dirty="0" err="1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đội</a:t>
              </a:r>
              <a:r>
                <a:rPr kumimoji="0" lang="en-US" sz="4000" b="0" i="0" u="none" strike="noStrike" kern="1200" cap="none" spc="0" normalizeH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 </a:t>
              </a:r>
              <a:r>
                <a:rPr kumimoji="0" lang="en-US" sz="4000" b="0" i="0" u="none" strike="noStrike" kern="1200" cap="none" spc="0" normalizeH="0" noProof="0" dirty="0" err="1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bộ</a:t>
              </a:r>
              <a:r>
                <a:rPr kumimoji="0" lang="en-US" sz="4000" b="0" i="0" u="none" strike="noStrike" kern="1200" cap="none" spc="0" normalizeH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 </a:t>
              </a:r>
              <a:r>
                <a:rPr kumimoji="0" lang="en-US" sz="4000" b="0" i="0" u="none" strike="noStrike" kern="1200" cap="none" spc="0" normalizeH="0" noProof="0" dirty="0" err="1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binh</a:t>
              </a:r>
              <a:r>
                <a:rPr kumimoji="0" lang="en-US" sz="4000" b="0" i="0" u="none" strike="noStrike" kern="1200" cap="none" spc="0" normalizeH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 </a:t>
              </a:r>
              <a:r>
                <a:rPr kumimoji="0" lang="en-US" sz="4000" b="0" i="0" u="none" strike="noStrike" kern="1200" cap="none" spc="0" normalizeH="0" noProof="0" dirty="0" err="1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có</a:t>
              </a:r>
              <a:r>
                <a:rPr kumimoji="0" lang="en-US" sz="4000" b="0" i="0" u="none" strike="noStrike" kern="1200" cap="none" spc="0" normalizeH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 </a:t>
              </a:r>
              <a:r>
                <a:rPr kumimoji="0" lang="en-US" sz="4000" b="0" i="0" u="none" strike="noStrike" kern="1200" cap="none" spc="0" normalizeH="0" noProof="0" dirty="0" err="1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ba</a:t>
              </a:r>
              <a:r>
                <a:rPr kumimoji="0" lang="en-US" sz="4000" b="0" i="0" u="none" strike="noStrike" kern="1200" cap="none" spc="0" normalizeH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 </a:t>
              </a:r>
              <a:r>
                <a:rPr kumimoji="0" lang="en-US" sz="4000" b="0" i="0" u="none" strike="noStrike" kern="1200" cap="none" spc="0" normalizeH="0" noProof="0" dirty="0" err="1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trung</a:t>
              </a:r>
              <a:r>
                <a:rPr kumimoji="0" lang="en-US" sz="4000" b="0" i="0" u="none" strike="noStrike" kern="1200" cap="none" spc="0" normalizeH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 </a:t>
              </a:r>
              <a:r>
                <a:rPr kumimoji="0" lang="en-US" sz="4000" b="0" i="0" u="none" strike="noStrike" kern="1200" cap="none" spc="0" normalizeH="0" noProof="0" dirty="0" err="1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đội</a:t>
              </a:r>
              <a:r>
                <a:rPr kumimoji="0" lang="en-US" sz="4000" b="0" i="0" u="none" strike="noStrike" kern="1200" cap="none" spc="0" normalizeH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: </a:t>
              </a:r>
              <a:r>
                <a:rPr kumimoji="0" lang="en-US" sz="4000" b="0" i="0" u="none" strike="noStrike" kern="1200" cap="none" spc="0" normalizeH="0" noProof="0" dirty="0" err="1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trung</a:t>
              </a:r>
              <a:r>
                <a:rPr kumimoji="0" lang="en-US" sz="4000" b="0" i="0" u="none" strike="noStrike" kern="1200" cap="none" spc="0" normalizeH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 </a:t>
              </a:r>
              <a:r>
                <a:rPr kumimoji="0" lang="en-US" sz="4000" b="0" i="0" u="none" strike="noStrike" kern="1200" cap="none" spc="0" normalizeH="0" noProof="0" dirty="0" err="1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đội</a:t>
              </a:r>
              <a:r>
                <a:rPr kumimoji="0" lang="en-US" sz="4000" b="0" i="0" u="none" strike="noStrike" kern="1200" cap="none" spc="0" normalizeH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 I </a:t>
              </a:r>
              <a:r>
                <a:rPr kumimoji="0" lang="en-US" sz="4000" b="0" i="0" u="none" strike="noStrike" kern="1200" cap="none" spc="0" normalizeH="0" noProof="0" dirty="0" err="1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có</a:t>
              </a:r>
              <a:r>
                <a:rPr kumimoji="0" lang="en-US" sz="4000" b="0" i="0" u="none" strike="noStrike" kern="1200" cap="none" spc="0" normalizeH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 24 </a:t>
              </a:r>
              <a:r>
                <a:rPr kumimoji="0" lang="en-US" sz="4000" b="0" i="0" u="none" strike="noStrike" kern="1200" cap="none" spc="0" normalizeH="0" noProof="0" dirty="0" err="1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chiến</a:t>
              </a:r>
              <a:r>
                <a:rPr kumimoji="0" lang="en-US" sz="4000" b="0" i="0" u="none" strike="noStrike" kern="1200" cap="none" spc="0" normalizeH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 </a:t>
              </a:r>
              <a:r>
                <a:rPr kumimoji="0" lang="en-US" sz="4000" b="0" i="0" u="none" strike="noStrike" kern="1200" cap="none" spc="0" normalizeH="0" noProof="0" dirty="0" err="1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sĩ</a:t>
              </a:r>
              <a:r>
                <a:rPr kumimoji="0" lang="en-US" sz="4000" b="0" i="0" u="none" strike="noStrike" kern="1200" cap="none" spc="0" normalizeH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, </a:t>
              </a:r>
              <a:r>
                <a:rPr kumimoji="0" lang="en-US" sz="4000" b="0" i="0" u="none" strike="noStrike" kern="1200" cap="none" spc="0" normalizeH="0" noProof="0" dirty="0" err="1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trung</a:t>
              </a:r>
              <a:r>
                <a:rPr kumimoji="0" lang="en-US" sz="4000" b="0" i="0" u="none" strike="noStrike" kern="1200" cap="none" spc="0" normalizeH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 </a:t>
              </a:r>
              <a:r>
                <a:rPr kumimoji="0" lang="en-US" sz="4000" b="0" i="0" u="none" strike="noStrike" kern="1200" cap="none" spc="0" normalizeH="0" noProof="0" dirty="0" err="1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đội</a:t>
              </a:r>
              <a:r>
                <a:rPr kumimoji="0" lang="en-US" sz="4000" b="0" i="0" u="none" strike="noStrike" kern="1200" cap="none" spc="0" normalizeH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 II </a:t>
              </a:r>
              <a:r>
                <a:rPr kumimoji="0" lang="en-US" sz="4000" b="0" i="0" u="none" strike="noStrike" kern="1200" cap="none" spc="0" normalizeH="0" noProof="0" dirty="0" err="1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có</a:t>
              </a:r>
              <a:r>
                <a:rPr kumimoji="0" lang="en-US" sz="4000" b="0" i="0" u="none" strike="noStrike" kern="1200" cap="none" spc="0" normalizeH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 28 </a:t>
              </a:r>
              <a:r>
                <a:rPr kumimoji="0" lang="en-US" sz="4000" b="0" i="0" u="none" strike="noStrike" kern="1200" cap="none" spc="0" normalizeH="0" noProof="0" dirty="0" err="1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chiến</a:t>
              </a:r>
              <a:r>
                <a:rPr kumimoji="0" lang="en-US" sz="4000" b="0" i="0" u="none" strike="noStrike" kern="1200" cap="none" spc="0" normalizeH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 </a:t>
              </a:r>
              <a:r>
                <a:rPr kumimoji="0" lang="en-US" sz="4000" b="0" i="0" u="none" strike="noStrike" kern="1200" cap="none" spc="0" normalizeH="0" noProof="0" dirty="0" err="1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sĩ</a:t>
              </a:r>
              <a:r>
                <a:rPr kumimoji="0" lang="en-US" sz="4000" b="0" i="0" u="none" strike="noStrike" kern="1200" cap="none" spc="0" normalizeH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, </a:t>
              </a:r>
              <a:r>
                <a:rPr kumimoji="0" lang="en-US" sz="4000" b="0" i="0" u="none" strike="noStrike" kern="1200" cap="none" spc="0" normalizeH="0" noProof="0" dirty="0" err="1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trung</a:t>
              </a:r>
              <a:r>
                <a:rPr kumimoji="0" lang="en-US" sz="4000" b="0" i="0" u="none" strike="noStrike" kern="1200" cap="none" spc="0" normalizeH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 </a:t>
              </a:r>
              <a:r>
                <a:rPr kumimoji="0" lang="en-US" sz="4000" b="0" i="0" u="none" strike="noStrike" kern="1200" cap="none" spc="0" normalizeH="0" noProof="0" dirty="0" err="1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đội</a:t>
              </a:r>
              <a:r>
                <a:rPr kumimoji="0" lang="en-US" sz="4000" b="0" i="0" u="none" strike="noStrike" kern="1200" cap="none" spc="0" normalizeH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 III </a:t>
              </a:r>
              <a:r>
                <a:rPr kumimoji="0" lang="en-US" sz="4000" b="0" i="0" u="none" strike="noStrike" kern="1200" cap="none" spc="0" normalizeH="0" noProof="0" dirty="0" err="1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có</a:t>
              </a:r>
              <a:r>
                <a:rPr kumimoji="0" lang="en-US" sz="4000" b="0" i="0" u="none" strike="noStrike" kern="1200" cap="none" spc="0" normalizeH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 36 </a:t>
              </a:r>
              <a:r>
                <a:rPr kumimoji="0" lang="en-US" sz="4000" b="0" i="0" u="none" strike="noStrike" kern="1200" cap="none" spc="0" normalizeH="0" noProof="0" dirty="0" err="1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chiến</a:t>
              </a:r>
              <a:r>
                <a:rPr kumimoji="0" lang="en-US" sz="4000" b="0" i="0" u="none" strike="noStrike" kern="1200" cap="none" spc="0" normalizeH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 </a:t>
              </a:r>
              <a:r>
                <a:rPr kumimoji="0" lang="en-US" sz="4000" b="0" i="0" u="none" strike="noStrike" kern="1200" cap="none" spc="0" normalizeH="0" noProof="0" dirty="0" err="1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sĩ</a:t>
              </a:r>
              <a:r>
                <a:rPr kumimoji="0" lang="en-US" sz="4000" b="0" i="0" u="none" strike="noStrike" kern="1200" cap="none" spc="0" normalizeH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. </a:t>
              </a:r>
              <a:r>
                <a:rPr kumimoji="0" lang="en-US" sz="4000" b="0" i="0" u="none" strike="noStrike" kern="1200" cap="none" spc="0" normalizeH="0" noProof="0" dirty="0" err="1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Trong</a:t>
              </a:r>
              <a:r>
                <a:rPr kumimoji="0" lang="en-US" sz="4000" b="0" i="0" u="none" strike="noStrike" kern="1200" cap="none" spc="0" normalizeH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 </a:t>
              </a:r>
              <a:r>
                <a:rPr kumimoji="0" lang="en-US" sz="4000" b="0" i="0" u="none" strike="noStrike" kern="1200" cap="none" spc="0" normalizeH="0" noProof="0" dirty="0" err="1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cuộ</a:t>
              </a:r>
              <a:r>
                <a:rPr lang="en-US" sz="4000" dirty="0" smtClean="0">
                  <a:solidFill>
                    <a:prstClr val="black"/>
                  </a:solidFill>
                  <a:latin typeface="Arial" panose="020B0604020202020204"/>
                </a:rPr>
                <a:t>c </a:t>
              </a:r>
              <a:r>
                <a:rPr lang="en-US" sz="4000" dirty="0" err="1" smtClean="0">
                  <a:solidFill>
                    <a:prstClr val="black"/>
                  </a:solidFill>
                  <a:latin typeface="Arial" panose="020B0604020202020204"/>
                </a:rPr>
                <a:t>diễu</a:t>
              </a:r>
              <a:r>
                <a:rPr lang="en-US" sz="4000" dirty="0" smtClean="0">
                  <a:solidFill>
                    <a:prstClr val="black"/>
                  </a:solidFill>
                  <a:latin typeface="Arial" panose="020B0604020202020204"/>
                </a:rPr>
                <a:t> </a:t>
              </a:r>
              <a:r>
                <a:rPr lang="en-US" sz="4000" dirty="0" err="1" smtClean="0">
                  <a:solidFill>
                    <a:prstClr val="black"/>
                  </a:solidFill>
                  <a:latin typeface="Arial" panose="020B0604020202020204"/>
                </a:rPr>
                <a:t>binh</a:t>
              </a:r>
              <a:r>
                <a:rPr lang="en-US" sz="4000" dirty="0" smtClean="0">
                  <a:solidFill>
                    <a:prstClr val="black"/>
                  </a:solidFill>
                  <a:latin typeface="Arial" panose="020B0604020202020204"/>
                </a:rPr>
                <a:t>, </a:t>
              </a:r>
              <a:r>
                <a:rPr lang="en-US" sz="4000" dirty="0" err="1" smtClean="0">
                  <a:solidFill>
                    <a:prstClr val="black"/>
                  </a:solidFill>
                  <a:latin typeface="Arial" panose="020B0604020202020204"/>
                </a:rPr>
                <a:t>cả</a:t>
              </a:r>
              <a:r>
                <a:rPr lang="en-US" sz="4000" dirty="0" smtClean="0">
                  <a:solidFill>
                    <a:prstClr val="black"/>
                  </a:solidFill>
                  <a:latin typeface="Arial" panose="020B0604020202020204"/>
                </a:rPr>
                <a:t> </a:t>
              </a:r>
              <a:r>
                <a:rPr lang="en-US" sz="4000" dirty="0" err="1" smtClean="0">
                  <a:solidFill>
                    <a:prstClr val="black"/>
                  </a:solidFill>
                  <a:latin typeface="Arial" panose="020B0604020202020204"/>
                </a:rPr>
                <a:t>ba</a:t>
              </a:r>
              <a:r>
                <a:rPr lang="en-US" sz="4000" dirty="0" smtClean="0">
                  <a:solidFill>
                    <a:prstClr val="black"/>
                  </a:solidFill>
                  <a:latin typeface="Arial" panose="020B0604020202020204"/>
                </a:rPr>
                <a:t> </a:t>
              </a:r>
              <a:r>
                <a:rPr lang="en-US" sz="4000" dirty="0" err="1" smtClean="0">
                  <a:solidFill>
                    <a:prstClr val="black"/>
                  </a:solidFill>
                  <a:latin typeface="Arial" panose="020B0604020202020204"/>
                </a:rPr>
                <a:t>trung</a:t>
              </a:r>
              <a:r>
                <a:rPr lang="en-US" sz="4000" dirty="0" smtClean="0">
                  <a:solidFill>
                    <a:prstClr val="black"/>
                  </a:solidFill>
                  <a:latin typeface="Arial" panose="020B0604020202020204"/>
                </a:rPr>
                <a:t> </a:t>
              </a:r>
              <a:r>
                <a:rPr lang="en-US" sz="4000" dirty="0" err="1" smtClean="0">
                  <a:solidFill>
                    <a:prstClr val="black"/>
                  </a:solidFill>
                  <a:latin typeface="Arial" panose="020B0604020202020204"/>
                </a:rPr>
                <a:t>đội</a:t>
              </a:r>
              <a:r>
                <a:rPr lang="en-US" sz="4000" dirty="0" smtClean="0">
                  <a:solidFill>
                    <a:prstClr val="black"/>
                  </a:solidFill>
                  <a:latin typeface="Arial" panose="020B0604020202020204"/>
                </a:rPr>
                <a:t> </a:t>
              </a:r>
              <a:r>
                <a:rPr lang="en-US" sz="4000" dirty="0" err="1" smtClean="0">
                  <a:solidFill>
                    <a:prstClr val="black"/>
                  </a:solidFill>
                  <a:latin typeface="Arial" panose="020B0604020202020204"/>
                </a:rPr>
                <a:t>phải</a:t>
              </a:r>
              <a:r>
                <a:rPr lang="en-US" sz="4000" dirty="0" smtClean="0">
                  <a:solidFill>
                    <a:prstClr val="black"/>
                  </a:solidFill>
                  <a:latin typeface="Arial" panose="020B0604020202020204"/>
                </a:rPr>
                <a:t> </a:t>
              </a:r>
              <a:r>
                <a:rPr lang="en-US" sz="4000" dirty="0" err="1" smtClean="0">
                  <a:solidFill>
                    <a:prstClr val="black"/>
                  </a:solidFill>
                  <a:latin typeface="Arial" panose="020B0604020202020204"/>
                </a:rPr>
                <a:t>xếp</a:t>
              </a:r>
              <a:r>
                <a:rPr lang="en-US" sz="4000" dirty="0" smtClean="0">
                  <a:solidFill>
                    <a:prstClr val="black"/>
                  </a:solidFill>
                  <a:latin typeface="Arial" panose="020B0604020202020204"/>
                </a:rPr>
                <a:t> </a:t>
              </a:r>
              <a:r>
                <a:rPr lang="en-US" sz="4000" dirty="0" err="1" smtClean="0">
                  <a:solidFill>
                    <a:prstClr val="black"/>
                  </a:solidFill>
                  <a:latin typeface="Arial" panose="020B0604020202020204"/>
                </a:rPr>
                <a:t>thành</a:t>
              </a:r>
              <a:r>
                <a:rPr lang="en-US" sz="4000" dirty="0" smtClean="0">
                  <a:solidFill>
                    <a:prstClr val="black"/>
                  </a:solidFill>
                  <a:latin typeface="Arial" panose="020B0604020202020204"/>
                </a:rPr>
                <a:t> </a:t>
              </a:r>
              <a:r>
                <a:rPr lang="en-US" sz="4000" dirty="0" err="1" smtClean="0">
                  <a:solidFill>
                    <a:prstClr val="black"/>
                  </a:solidFill>
                  <a:latin typeface="Arial" panose="020B0604020202020204"/>
                </a:rPr>
                <a:t>các</a:t>
              </a:r>
              <a:r>
                <a:rPr lang="en-US" sz="4000" dirty="0" smtClean="0">
                  <a:solidFill>
                    <a:prstClr val="black"/>
                  </a:solidFill>
                  <a:latin typeface="Arial" panose="020B0604020202020204"/>
                </a:rPr>
                <a:t> </a:t>
              </a:r>
              <a:r>
                <a:rPr lang="en-US" sz="4000" dirty="0" err="1" smtClean="0">
                  <a:solidFill>
                    <a:prstClr val="black"/>
                  </a:solidFill>
                  <a:latin typeface="Arial" panose="020B0604020202020204"/>
                </a:rPr>
                <a:t>hàng</a:t>
              </a:r>
              <a:r>
                <a:rPr lang="en-US" sz="4000" dirty="0" smtClean="0">
                  <a:solidFill>
                    <a:prstClr val="black"/>
                  </a:solidFill>
                  <a:latin typeface="Arial" panose="020B0604020202020204"/>
                </a:rPr>
                <a:t> </a:t>
              </a:r>
              <a:r>
                <a:rPr lang="en-US" sz="4000" dirty="0" err="1" smtClean="0">
                  <a:solidFill>
                    <a:prstClr val="black"/>
                  </a:solidFill>
                  <a:latin typeface="Arial" panose="020B0604020202020204"/>
                </a:rPr>
                <a:t>dọc</a:t>
              </a:r>
              <a:r>
                <a:rPr lang="en-US" sz="4000" dirty="0" smtClean="0">
                  <a:solidFill>
                    <a:prstClr val="black"/>
                  </a:solidFill>
                  <a:latin typeface="Arial" panose="020B0604020202020204"/>
                </a:rPr>
                <a:t> </a:t>
              </a:r>
              <a:r>
                <a:rPr lang="en-US" sz="4000" dirty="0" err="1" smtClean="0">
                  <a:solidFill>
                    <a:prstClr val="black"/>
                  </a:solidFill>
                  <a:latin typeface="Arial" panose="020B0604020202020204"/>
                </a:rPr>
                <a:t>đều</a:t>
              </a:r>
              <a:r>
                <a:rPr lang="en-US" sz="4000" dirty="0" smtClean="0">
                  <a:solidFill>
                    <a:prstClr val="black"/>
                  </a:solidFill>
                  <a:latin typeface="Arial" panose="020B0604020202020204"/>
                </a:rPr>
                <a:t> </a:t>
              </a:r>
              <a:r>
                <a:rPr lang="en-US" sz="4000" dirty="0" err="1" smtClean="0">
                  <a:solidFill>
                    <a:prstClr val="black"/>
                  </a:solidFill>
                  <a:latin typeface="Arial" panose="020B0604020202020204"/>
                </a:rPr>
                <a:t>nhau</a:t>
              </a:r>
              <a:r>
                <a:rPr lang="en-US" sz="4000" dirty="0" smtClean="0">
                  <a:solidFill>
                    <a:prstClr val="black"/>
                  </a:solidFill>
                  <a:latin typeface="Arial" panose="020B0604020202020204"/>
                </a:rPr>
                <a:t> </a:t>
              </a:r>
              <a:r>
                <a:rPr lang="en-US" sz="4000" dirty="0" err="1" smtClean="0">
                  <a:solidFill>
                    <a:prstClr val="black"/>
                  </a:solidFill>
                  <a:latin typeface="Arial" panose="020B0604020202020204"/>
                </a:rPr>
                <a:t>mà</a:t>
              </a:r>
              <a:r>
                <a:rPr lang="en-US" sz="4000" dirty="0" smtClean="0">
                  <a:solidFill>
                    <a:prstClr val="black"/>
                  </a:solidFill>
                  <a:latin typeface="Arial" panose="020B0604020202020204"/>
                </a:rPr>
                <a:t> </a:t>
              </a:r>
              <a:r>
                <a:rPr lang="en-US" sz="4000" dirty="0" err="1" smtClean="0">
                  <a:solidFill>
                    <a:prstClr val="black"/>
                  </a:solidFill>
                  <a:latin typeface="Arial" panose="020B0604020202020204"/>
                </a:rPr>
                <a:t>không</a:t>
              </a:r>
              <a:r>
                <a:rPr lang="en-US" sz="4000" dirty="0" smtClean="0">
                  <a:solidFill>
                    <a:prstClr val="black"/>
                  </a:solidFill>
                  <a:latin typeface="Arial" panose="020B0604020202020204"/>
                </a:rPr>
                <a:t> </a:t>
              </a:r>
              <a:r>
                <a:rPr lang="en-US" sz="4000" dirty="0" err="1" smtClean="0">
                  <a:solidFill>
                    <a:prstClr val="black"/>
                  </a:solidFill>
                  <a:latin typeface="Arial" panose="020B0604020202020204"/>
                </a:rPr>
                <a:t>có</a:t>
              </a:r>
              <a:r>
                <a:rPr lang="en-US" sz="4000" dirty="0" smtClean="0">
                  <a:solidFill>
                    <a:prstClr val="black"/>
                  </a:solidFill>
                  <a:latin typeface="Arial" panose="020B0604020202020204"/>
                </a:rPr>
                <a:t> </a:t>
              </a:r>
              <a:r>
                <a:rPr lang="en-US" sz="4000" dirty="0" err="1" smtClean="0">
                  <a:solidFill>
                    <a:prstClr val="black"/>
                  </a:solidFill>
                  <a:latin typeface="Arial" panose="020B0604020202020204"/>
                </a:rPr>
                <a:t>chiến</a:t>
              </a:r>
              <a:r>
                <a:rPr lang="en-US" sz="4000" dirty="0" smtClean="0">
                  <a:solidFill>
                    <a:prstClr val="black"/>
                  </a:solidFill>
                  <a:latin typeface="Arial" panose="020B0604020202020204"/>
                </a:rPr>
                <a:t> </a:t>
              </a:r>
              <a:r>
                <a:rPr lang="en-US" sz="4000" dirty="0" err="1" smtClean="0">
                  <a:solidFill>
                    <a:prstClr val="black"/>
                  </a:solidFill>
                  <a:latin typeface="Arial" panose="020B0604020202020204"/>
                </a:rPr>
                <a:t>sĩ</a:t>
              </a:r>
              <a:r>
                <a:rPr lang="en-US" sz="4000" dirty="0" smtClean="0">
                  <a:solidFill>
                    <a:prstClr val="black"/>
                  </a:solidFill>
                  <a:latin typeface="Arial" panose="020B0604020202020204"/>
                </a:rPr>
                <a:t> </a:t>
              </a:r>
              <a:r>
                <a:rPr lang="en-US" sz="4000" dirty="0" err="1" smtClean="0">
                  <a:solidFill>
                    <a:prstClr val="black"/>
                  </a:solidFill>
                  <a:latin typeface="Arial" panose="020B0604020202020204"/>
                </a:rPr>
                <a:t>nào</a:t>
              </a:r>
              <a:r>
                <a:rPr lang="en-US" sz="4000" dirty="0" smtClean="0">
                  <a:solidFill>
                    <a:prstClr val="black"/>
                  </a:solidFill>
                  <a:latin typeface="Arial" panose="020B0604020202020204"/>
                </a:rPr>
                <a:t> </a:t>
              </a:r>
              <a:r>
                <a:rPr lang="en-US" sz="4000" dirty="0" err="1" smtClean="0">
                  <a:solidFill>
                    <a:prstClr val="black"/>
                  </a:solidFill>
                  <a:latin typeface="Arial" panose="020B0604020202020204"/>
                </a:rPr>
                <a:t>trong</a:t>
              </a:r>
              <a:r>
                <a:rPr lang="en-US" sz="4000" dirty="0" smtClean="0">
                  <a:solidFill>
                    <a:prstClr val="black"/>
                  </a:solidFill>
                  <a:latin typeface="Arial" panose="020B0604020202020204"/>
                </a:rPr>
                <a:t> </a:t>
              </a:r>
              <a:r>
                <a:rPr lang="en-US" sz="4000" dirty="0" err="1" smtClean="0">
                  <a:solidFill>
                    <a:prstClr val="black"/>
                  </a:solidFill>
                  <a:latin typeface="Arial" panose="020B0604020202020204"/>
                </a:rPr>
                <a:t>mỗi</a:t>
              </a:r>
              <a:r>
                <a:rPr lang="en-US" sz="4000" dirty="0" smtClean="0">
                  <a:solidFill>
                    <a:prstClr val="black"/>
                  </a:solidFill>
                  <a:latin typeface="Arial" panose="020B0604020202020204"/>
                </a:rPr>
                <a:t> </a:t>
              </a:r>
              <a:r>
                <a:rPr lang="en-US" sz="4000" dirty="0" err="1" smtClean="0">
                  <a:solidFill>
                    <a:prstClr val="black"/>
                  </a:solidFill>
                  <a:latin typeface="Arial" panose="020B0604020202020204"/>
                </a:rPr>
                <a:t>trung</a:t>
              </a:r>
              <a:r>
                <a:rPr lang="en-US" sz="4000" dirty="0" smtClean="0">
                  <a:solidFill>
                    <a:prstClr val="black"/>
                  </a:solidFill>
                  <a:latin typeface="Arial" panose="020B0604020202020204"/>
                </a:rPr>
                <a:t> </a:t>
              </a:r>
              <a:r>
                <a:rPr lang="en-US" sz="4000" dirty="0" err="1" smtClean="0">
                  <a:solidFill>
                    <a:prstClr val="black"/>
                  </a:solidFill>
                  <a:latin typeface="Arial" panose="020B0604020202020204"/>
                </a:rPr>
                <a:t>đội</a:t>
              </a:r>
              <a:r>
                <a:rPr lang="en-US" sz="4000" dirty="0" smtClean="0">
                  <a:solidFill>
                    <a:prstClr val="black"/>
                  </a:solidFill>
                  <a:latin typeface="Arial" panose="020B0604020202020204"/>
                </a:rPr>
                <a:t> </a:t>
              </a:r>
              <a:r>
                <a:rPr lang="en-US" sz="4000" dirty="0" err="1" smtClean="0">
                  <a:solidFill>
                    <a:prstClr val="black"/>
                  </a:solidFill>
                  <a:latin typeface="Arial" panose="020B0604020202020204"/>
                </a:rPr>
                <a:t>bị</a:t>
              </a:r>
              <a:r>
                <a:rPr lang="en-US" sz="4000" dirty="0" smtClean="0">
                  <a:solidFill>
                    <a:prstClr val="black"/>
                  </a:solidFill>
                  <a:latin typeface="Arial" panose="020B0604020202020204"/>
                </a:rPr>
                <a:t> </a:t>
              </a:r>
              <a:r>
                <a:rPr lang="en-US" sz="4000" dirty="0" err="1" smtClean="0">
                  <a:solidFill>
                    <a:prstClr val="black"/>
                  </a:solidFill>
                  <a:latin typeface="Arial" panose="020B0604020202020204"/>
                </a:rPr>
                <a:t>lẻ</a:t>
              </a:r>
              <a:r>
                <a:rPr lang="en-US" sz="4000" dirty="0" smtClean="0">
                  <a:solidFill>
                    <a:prstClr val="black"/>
                  </a:solidFill>
                  <a:latin typeface="Arial" panose="020B0604020202020204"/>
                </a:rPr>
                <a:t> </a:t>
              </a:r>
              <a:r>
                <a:rPr lang="en-US" sz="4000" dirty="0" err="1" smtClean="0">
                  <a:solidFill>
                    <a:prstClr val="black"/>
                  </a:solidFill>
                  <a:latin typeface="Arial" panose="020B0604020202020204"/>
                </a:rPr>
                <a:t>hàng</a:t>
              </a:r>
              <a:r>
                <a:rPr lang="en-US" sz="4000" dirty="0" smtClean="0">
                  <a:solidFill>
                    <a:prstClr val="black"/>
                  </a:solidFill>
                  <a:latin typeface="Arial" panose="020B0604020202020204"/>
                </a:rPr>
                <a:t>. </a:t>
              </a:r>
              <a:r>
                <a:rPr lang="en-US" sz="4000" dirty="0" err="1" smtClean="0">
                  <a:solidFill>
                    <a:prstClr val="black"/>
                  </a:solidFill>
                  <a:latin typeface="Arial" panose="020B0604020202020204"/>
                </a:rPr>
                <a:t>Hỏi</a:t>
              </a:r>
              <a:r>
                <a:rPr lang="en-US" sz="4000" dirty="0" smtClean="0">
                  <a:solidFill>
                    <a:prstClr val="black"/>
                  </a:solidFill>
                  <a:latin typeface="Arial" panose="020B0604020202020204"/>
                </a:rPr>
                <a:t> </a:t>
              </a:r>
              <a:r>
                <a:rPr lang="en-US" sz="4000" dirty="0" err="1" smtClean="0">
                  <a:solidFill>
                    <a:prstClr val="black"/>
                  </a:solidFill>
                  <a:latin typeface="Arial" panose="020B0604020202020204"/>
                </a:rPr>
                <a:t>có</a:t>
              </a:r>
              <a:r>
                <a:rPr lang="en-US" sz="4000" dirty="0" smtClean="0">
                  <a:solidFill>
                    <a:prstClr val="black"/>
                  </a:solidFill>
                  <a:latin typeface="Arial" panose="020B0604020202020204"/>
                </a:rPr>
                <a:t> </a:t>
              </a:r>
              <a:r>
                <a:rPr lang="en-US" sz="4000" dirty="0" err="1" smtClean="0">
                  <a:solidFill>
                    <a:prstClr val="black"/>
                  </a:solidFill>
                  <a:latin typeface="Arial" panose="020B0604020202020204"/>
                </a:rPr>
                <a:t>thể</a:t>
              </a:r>
              <a:r>
                <a:rPr lang="en-US" sz="4000" dirty="0" smtClean="0">
                  <a:solidFill>
                    <a:prstClr val="black"/>
                  </a:solidFill>
                  <a:latin typeface="Arial" panose="020B0604020202020204"/>
                </a:rPr>
                <a:t> </a:t>
              </a:r>
              <a:r>
                <a:rPr lang="en-US" sz="4000" dirty="0" err="1" smtClean="0">
                  <a:solidFill>
                    <a:prstClr val="black"/>
                  </a:solidFill>
                  <a:latin typeface="Arial" panose="020B0604020202020204"/>
                </a:rPr>
                <a:t>xếp</a:t>
              </a:r>
              <a:r>
                <a:rPr lang="en-US" sz="4000" dirty="0" smtClean="0">
                  <a:solidFill>
                    <a:prstClr val="black"/>
                  </a:solidFill>
                  <a:latin typeface="Arial" panose="020B0604020202020204"/>
                </a:rPr>
                <a:t> </a:t>
              </a:r>
              <a:r>
                <a:rPr lang="en-US" sz="4000" dirty="0" err="1" smtClean="0">
                  <a:solidFill>
                    <a:prstClr val="black"/>
                  </a:solidFill>
                  <a:latin typeface="Arial" panose="020B0604020202020204"/>
                </a:rPr>
                <a:t>được</a:t>
              </a:r>
              <a:r>
                <a:rPr lang="en-US" sz="4000" dirty="0" smtClean="0">
                  <a:solidFill>
                    <a:prstClr val="black"/>
                  </a:solidFill>
                  <a:latin typeface="Arial" panose="020B0604020202020204"/>
                </a:rPr>
                <a:t> </a:t>
              </a:r>
              <a:r>
                <a:rPr lang="en-US" sz="4000" dirty="0" err="1" smtClean="0">
                  <a:solidFill>
                    <a:prstClr val="black"/>
                  </a:solidFill>
                  <a:latin typeface="Arial" panose="020B0604020202020204"/>
                </a:rPr>
                <a:t>nhiều</a:t>
              </a:r>
              <a:r>
                <a:rPr lang="en-US" sz="4000" dirty="0" smtClean="0">
                  <a:solidFill>
                    <a:prstClr val="black"/>
                  </a:solidFill>
                  <a:latin typeface="Arial" panose="020B0604020202020204"/>
                </a:rPr>
                <a:t> </a:t>
              </a:r>
              <a:r>
                <a:rPr lang="en-US" sz="4000" dirty="0" err="1" smtClean="0">
                  <a:solidFill>
                    <a:prstClr val="black"/>
                  </a:solidFill>
                  <a:latin typeface="Arial" panose="020B0604020202020204"/>
                </a:rPr>
                <a:t>nhất</a:t>
              </a:r>
              <a:r>
                <a:rPr lang="en-US" sz="4000" dirty="0" smtClean="0">
                  <a:solidFill>
                    <a:prstClr val="black"/>
                  </a:solidFill>
                  <a:latin typeface="Arial" panose="020B0604020202020204"/>
                </a:rPr>
                <a:t> </a:t>
              </a:r>
              <a:r>
                <a:rPr lang="en-US" sz="4000" dirty="0" err="1" smtClean="0">
                  <a:solidFill>
                    <a:prstClr val="black"/>
                  </a:solidFill>
                  <a:latin typeface="Arial" panose="020B0604020202020204"/>
                </a:rPr>
                <a:t>bao</a:t>
              </a:r>
              <a:r>
                <a:rPr lang="en-US" sz="4000" dirty="0" smtClean="0">
                  <a:solidFill>
                    <a:prstClr val="black"/>
                  </a:solidFill>
                  <a:latin typeface="Arial" panose="020B0604020202020204"/>
                </a:rPr>
                <a:t> </a:t>
              </a:r>
              <a:r>
                <a:rPr lang="en-US" sz="4000" dirty="0" err="1" smtClean="0">
                  <a:solidFill>
                    <a:prstClr val="black"/>
                  </a:solidFill>
                  <a:latin typeface="Arial" panose="020B0604020202020204"/>
                </a:rPr>
                <a:t>nhiêu</a:t>
              </a:r>
              <a:r>
                <a:rPr lang="en-US" sz="4000" dirty="0" smtClean="0">
                  <a:solidFill>
                    <a:prstClr val="black"/>
                  </a:solidFill>
                  <a:latin typeface="Arial" panose="020B0604020202020204"/>
                </a:rPr>
                <a:t> </a:t>
              </a:r>
              <a:r>
                <a:rPr lang="en-US" sz="4000" dirty="0" err="1" smtClean="0">
                  <a:solidFill>
                    <a:prstClr val="black"/>
                  </a:solidFill>
                  <a:latin typeface="Arial" panose="020B0604020202020204"/>
                </a:rPr>
                <a:t>hàng</a:t>
              </a:r>
              <a:r>
                <a:rPr lang="en-US" sz="4000" dirty="0" smtClean="0">
                  <a:solidFill>
                    <a:prstClr val="black"/>
                  </a:solidFill>
                  <a:latin typeface="Arial" panose="020B0604020202020204"/>
                </a:rPr>
                <a:t> </a:t>
              </a:r>
              <a:r>
                <a:rPr lang="en-US" sz="4000" dirty="0" err="1" smtClean="0">
                  <a:solidFill>
                    <a:prstClr val="black"/>
                  </a:solidFill>
                  <a:latin typeface="Arial" panose="020B0604020202020204"/>
                </a:rPr>
                <a:t>dọc</a:t>
              </a:r>
              <a:r>
                <a:rPr lang="en-US" sz="4000" dirty="0" smtClean="0">
                  <a:solidFill>
                    <a:prstClr val="black"/>
                  </a:solidFill>
                  <a:latin typeface="Arial" panose="020B0604020202020204"/>
                </a:rPr>
                <a:t>?</a:t>
              </a:r>
              <a:endParaRPr kumimoji="0" lang="vi-VN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</p:grpSp>
      <p:grpSp>
        <p:nvGrpSpPr>
          <p:cNvPr id="4" name="Group 4"/>
          <p:cNvGrpSpPr/>
          <p:nvPr/>
        </p:nvGrpSpPr>
        <p:grpSpPr>
          <a:xfrm>
            <a:off x="6423999" y="30782"/>
            <a:ext cx="5234601" cy="1669696"/>
            <a:chOff x="0" y="-4262"/>
            <a:chExt cx="3326384" cy="1044440"/>
          </a:xfrm>
        </p:grpSpPr>
        <p:sp>
          <p:nvSpPr>
            <p:cNvPr id="5" name="Freeform 5"/>
            <p:cNvSpPr/>
            <p:nvPr/>
          </p:nvSpPr>
          <p:spPr>
            <a:xfrm>
              <a:off x="0" y="-4262"/>
              <a:ext cx="3326384" cy="1044440"/>
            </a:xfrm>
            <a:custGeom>
              <a:avLst/>
              <a:gdLst/>
              <a:ahLst/>
              <a:cxnLst/>
              <a:rect l="l" t="t" r="r" b="b"/>
              <a:pathLst>
                <a:path w="3443102" h="1144961">
                  <a:moveTo>
                    <a:pt x="2504203" y="1133773"/>
                  </a:moveTo>
                  <a:cubicBezTo>
                    <a:pt x="2504203" y="1133773"/>
                    <a:pt x="2084450" y="1144961"/>
                    <a:pt x="1621865" y="1142339"/>
                  </a:cubicBezTo>
                  <a:cubicBezTo>
                    <a:pt x="1584822" y="1140177"/>
                    <a:pt x="1057073" y="1132352"/>
                    <a:pt x="1057073" y="1132352"/>
                  </a:cubicBezTo>
                  <a:cubicBezTo>
                    <a:pt x="812931" y="1123518"/>
                    <a:pt x="565145" y="1106537"/>
                    <a:pt x="398404" y="1048359"/>
                  </a:cubicBezTo>
                  <a:cubicBezTo>
                    <a:pt x="120505" y="951398"/>
                    <a:pt x="0" y="773869"/>
                    <a:pt x="0" y="577261"/>
                  </a:cubicBezTo>
                  <a:lnTo>
                    <a:pt x="0" y="577259"/>
                  </a:lnTo>
                  <a:cubicBezTo>
                    <a:pt x="8536" y="440430"/>
                    <a:pt x="34263" y="311302"/>
                    <a:pt x="140291" y="225758"/>
                  </a:cubicBezTo>
                  <a:cubicBezTo>
                    <a:pt x="342602" y="62530"/>
                    <a:pt x="736658" y="7673"/>
                    <a:pt x="1155311" y="7673"/>
                  </a:cubicBezTo>
                  <a:cubicBezTo>
                    <a:pt x="1155311" y="7673"/>
                    <a:pt x="1551711" y="15681"/>
                    <a:pt x="1584822" y="7673"/>
                  </a:cubicBezTo>
                  <a:cubicBezTo>
                    <a:pt x="1865523" y="0"/>
                    <a:pt x="2329451" y="7673"/>
                    <a:pt x="2329451" y="7673"/>
                  </a:cubicBezTo>
                  <a:cubicBezTo>
                    <a:pt x="2697758" y="15152"/>
                    <a:pt x="3061071" y="84484"/>
                    <a:pt x="3258811" y="207066"/>
                  </a:cubicBezTo>
                  <a:cubicBezTo>
                    <a:pt x="3409828" y="300683"/>
                    <a:pt x="3443102" y="425358"/>
                    <a:pt x="3433962" y="577261"/>
                  </a:cubicBezTo>
                  <a:lnTo>
                    <a:pt x="3433962" y="577262"/>
                  </a:lnTo>
                  <a:cubicBezTo>
                    <a:pt x="3433962" y="891835"/>
                    <a:pt x="3150965" y="1105932"/>
                    <a:pt x="2504203" y="1133773"/>
                  </a:cubicBezTo>
                  <a:close/>
                </a:path>
              </a:pathLst>
            </a:custGeom>
            <a:solidFill>
              <a:srgbClr val="9CCEE9"/>
            </a:solidFill>
          </p:spPr>
        </p:sp>
      </p:grpSp>
      <p:sp>
        <p:nvSpPr>
          <p:cNvPr id="6" name="TextBox 6"/>
          <p:cNvSpPr txBox="1"/>
          <p:nvPr/>
        </p:nvSpPr>
        <p:spPr>
          <a:xfrm>
            <a:off x="5647181" y="484002"/>
            <a:ext cx="7071841" cy="110286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864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Vận</a:t>
            </a:r>
            <a:r>
              <a:rPr kumimoji="0" lang="en-US" sz="6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</a:t>
            </a:r>
            <a:r>
              <a:rPr kumimoji="0" lang="en-US" sz="66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dụng</a:t>
            </a:r>
            <a:r>
              <a:rPr kumimoji="0" lang="en-US" sz="6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2</a:t>
            </a:r>
            <a:endParaRPr kumimoji="0" lang="en-US" sz="66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pic>
        <p:nvPicPr>
          <p:cNvPr id="10" name="Picture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8309424" y="-884021"/>
            <a:ext cx="2402117" cy="1491070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 rot="-6207245" flipV="1">
            <a:off x="16761064" y="8772309"/>
            <a:ext cx="1093804" cy="1834122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>
            <a:off x="16493209" y="30782"/>
            <a:ext cx="1833896" cy="1805483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2"/>
              </a:ext>
            </a:extLst>
          </a:blip>
          <a:srcRect/>
          <a:stretch>
            <a:fillRect/>
          </a:stretch>
        </p:blipFill>
        <p:spPr>
          <a:xfrm rot="-548903">
            <a:off x="-312239" y="-85579"/>
            <a:ext cx="2482113" cy="2635449"/>
          </a:xfrm>
          <a:prstGeom prst="rect">
            <a:avLst/>
          </a:prstGeom>
        </p:spPr>
      </p:pic>
      <p:grpSp>
        <p:nvGrpSpPr>
          <p:cNvPr id="18" name="Group 2"/>
          <p:cNvGrpSpPr/>
          <p:nvPr/>
        </p:nvGrpSpPr>
        <p:grpSpPr>
          <a:xfrm>
            <a:off x="8360385" y="5274629"/>
            <a:ext cx="1747356" cy="900280"/>
            <a:chOff x="7466002" y="-6553940"/>
            <a:chExt cx="1861419" cy="2181892"/>
          </a:xfrm>
          <a:solidFill>
            <a:schemeClr val="accent4">
              <a:lumMod val="20000"/>
              <a:lumOff val="80000"/>
            </a:schemeClr>
          </a:solidFill>
        </p:grpSpPr>
        <p:sp>
          <p:nvSpPr>
            <p:cNvPr id="19" name="Freeform 3"/>
            <p:cNvSpPr/>
            <p:nvPr/>
          </p:nvSpPr>
          <p:spPr>
            <a:xfrm>
              <a:off x="7466002" y="-6553940"/>
              <a:ext cx="1861419" cy="2181892"/>
            </a:xfrm>
            <a:custGeom>
              <a:avLst/>
              <a:gdLst/>
              <a:ahLst/>
              <a:cxnLst/>
              <a:rect l="l" t="t" r="r" b="b"/>
              <a:pathLst>
                <a:path w="8250011" h="5464765">
                  <a:moveTo>
                    <a:pt x="278431" y="16918"/>
                  </a:moveTo>
                  <a:cubicBezTo>
                    <a:pt x="278431" y="16918"/>
                    <a:pt x="604014" y="12258"/>
                    <a:pt x="1016982" y="12454"/>
                  </a:cubicBezTo>
                  <a:cubicBezTo>
                    <a:pt x="6568136" y="12671"/>
                    <a:pt x="7975943" y="0"/>
                    <a:pt x="7975943" y="0"/>
                  </a:cubicBezTo>
                  <a:cubicBezTo>
                    <a:pt x="8043407" y="0"/>
                    <a:pt x="8119344" y="0"/>
                    <a:pt x="8198117" y="85073"/>
                  </a:cubicBezTo>
                  <a:cubicBezTo>
                    <a:pt x="8241095" y="131488"/>
                    <a:pt x="8242163" y="240224"/>
                    <a:pt x="8242568" y="320281"/>
                  </a:cubicBezTo>
                  <a:cubicBezTo>
                    <a:pt x="8242568" y="320281"/>
                    <a:pt x="8240864" y="3898986"/>
                    <a:pt x="8240864" y="4702181"/>
                  </a:cubicBezTo>
                  <a:cubicBezTo>
                    <a:pt x="8240864" y="4916340"/>
                    <a:pt x="8250011" y="5215519"/>
                    <a:pt x="8250011" y="5215519"/>
                  </a:cubicBezTo>
                  <a:cubicBezTo>
                    <a:pt x="8250011" y="5344188"/>
                    <a:pt x="8245842" y="5464765"/>
                    <a:pt x="7993004" y="5456631"/>
                  </a:cubicBezTo>
                  <a:cubicBezTo>
                    <a:pt x="7993004" y="5456631"/>
                    <a:pt x="7616532" y="5436333"/>
                    <a:pt x="6766938" y="5443931"/>
                  </a:cubicBezTo>
                  <a:cubicBezTo>
                    <a:pt x="2079974" y="5452065"/>
                    <a:pt x="304023" y="5464765"/>
                    <a:pt x="304023" y="5464765"/>
                  </a:cubicBezTo>
                  <a:cubicBezTo>
                    <a:pt x="132548" y="5464765"/>
                    <a:pt x="4213" y="5363696"/>
                    <a:pt x="8532" y="5161149"/>
                  </a:cubicBezTo>
                  <a:cubicBezTo>
                    <a:pt x="8532" y="5161149"/>
                    <a:pt x="9630" y="4662608"/>
                    <a:pt x="4815" y="1437739"/>
                  </a:cubicBezTo>
                  <a:cubicBezTo>
                    <a:pt x="0" y="663668"/>
                    <a:pt x="25592" y="330596"/>
                    <a:pt x="25592" y="330596"/>
                  </a:cubicBezTo>
                  <a:cubicBezTo>
                    <a:pt x="27224" y="150571"/>
                    <a:pt x="143504" y="16918"/>
                    <a:pt x="278431" y="16918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</p:spPr>
          <p:txBody>
            <a:bodyPr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1" i="0" u="sng" strike="noStrike" kern="1200" cap="none" spc="0" normalizeH="0" baseline="0" noProof="0" dirty="0" err="1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Giải</a:t>
              </a:r>
              <a:r>
                <a:rPr kumimoji="0" lang="en-US" sz="4400" b="1" i="0" u="sng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:</a:t>
              </a:r>
              <a:endParaRPr kumimoji="0" lang="vi-VN" sz="44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-319207" y="6122874"/>
                <a:ext cx="17359183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4000" b="0" i="0" u="none" strike="noStrike" kern="1200" cap="none" spc="0" normalizeH="0" baseline="0" noProof="0" dirty="0" err="1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Gọi</a:t>
                </a:r>
                <a:r>
                  <a:rPr kumimoji="0" lang="en-US" sz="40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x </a:t>
                </a:r>
                <a:r>
                  <a:rPr kumimoji="0" lang="en-US" sz="4000" b="0" i="0" u="none" strike="noStrike" kern="1200" cap="none" spc="0" normalizeH="0" baseline="0" noProof="0" dirty="0" err="1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là</a:t>
                </a:r>
                <a:r>
                  <a:rPr kumimoji="0" lang="en-US" sz="40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số</a:t>
                </a:r>
                <a:r>
                  <a:rPr kumimoji="0" lang="en-US" sz="40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 </a:t>
                </a:r>
                <a:r>
                  <a:rPr kumimoji="0" lang="en-US" sz="4000" b="0" i="0" u="none" strike="noStrike" kern="1200" cap="none" spc="0" normalizeH="0" baseline="0" noProof="0" dirty="0" err="1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hàng</a:t>
                </a:r>
                <a:r>
                  <a:rPr kumimoji="0" lang="en-US" sz="4000" b="0" i="0" u="none" strike="noStrike" kern="1200" cap="none" spc="0" normalizeH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:r>
                  <a:rPr kumimoji="0" lang="en-US" sz="4000" b="0" i="0" u="none" strike="noStrike" kern="1200" cap="none" spc="0" normalizeH="0" noProof="0" dirty="0" err="1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dọc</a:t>
                </a:r>
                <a:r>
                  <a:rPr kumimoji="0" lang="en-US" sz="4000" b="0" i="0" u="none" strike="noStrike" kern="1200" cap="none" spc="0" normalizeH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:r>
                  <a:rPr kumimoji="0" lang="en-US" sz="4000" b="0" i="0" u="none" strike="noStrike" kern="1200" cap="none" spc="0" normalizeH="0" noProof="0" dirty="0" err="1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nhiều</a:t>
                </a:r>
                <a:r>
                  <a:rPr kumimoji="0" lang="en-US" sz="4000" b="0" i="0" u="none" strike="noStrike" kern="1200" cap="none" spc="0" normalizeH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:r>
                  <a:rPr kumimoji="0" lang="en-US" sz="4000" b="0" i="0" u="none" strike="noStrike" kern="1200" cap="none" spc="0" normalizeH="0" noProof="0" dirty="0" err="1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nhất</a:t>
                </a:r>
                <a:r>
                  <a:rPr kumimoji="0" lang="en-US" sz="4000" b="0" i="0" u="none" strike="noStrike" kern="1200" cap="none" spc="0" normalizeH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:r>
                  <a:rPr kumimoji="0" lang="en-US" sz="4000" b="0" i="0" u="none" strike="noStrike" kern="1200" cap="none" spc="0" normalizeH="0" noProof="0" dirty="0" err="1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có</a:t>
                </a:r>
                <a:r>
                  <a:rPr kumimoji="0" lang="en-US" sz="4000" b="0" i="0" u="none" strike="noStrike" kern="1200" cap="none" spc="0" normalizeH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:r>
                  <a:rPr kumimoji="0" lang="en-US" sz="4000" b="0" i="0" u="none" strike="noStrike" kern="1200" cap="none" spc="0" normalizeH="0" noProof="0" dirty="0" err="1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thể</a:t>
                </a:r>
                <a:r>
                  <a:rPr kumimoji="0" lang="en-US" sz="4000" b="0" i="0" u="none" strike="noStrike" kern="1200" cap="none" spc="0" normalizeH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:r>
                  <a:rPr kumimoji="0" lang="en-US" sz="4000" b="0" i="0" u="none" strike="noStrike" kern="1200" cap="none" spc="0" normalizeH="0" noProof="0" dirty="0" err="1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xếp</a:t>
                </a:r>
                <a:r>
                  <a:rPr kumimoji="0" lang="en-US" sz="4000" b="0" i="0" u="none" strike="noStrike" kern="1200" cap="none" spc="0" normalizeH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:r>
                  <a:rPr kumimoji="0" lang="en-US" sz="4000" b="0" i="0" u="none" strike="noStrike" kern="1200" cap="none" spc="0" normalizeH="0" noProof="0" dirty="0" err="1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được</a:t>
                </a:r>
                <a:r>
                  <a:rPr kumimoji="0" lang="en-US" sz="40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, x </a:t>
                </a:r>
                <a14:m>
                  <m:oMath xmlns:m="http://schemas.openxmlformats.org/officeDocument/2006/math">
                    <m:r>
                      <a:rPr kumimoji="0" lang="en-US" sz="40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∈</m:t>
                    </m:r>
                  </m:oMath>
                </a14:m>
                <a:r>
                  <a:rPr kumimoji="0" lang="en-US" sz="40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kumimoji="0" lang="en-US" sz="40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ℕ</m:t>
                    </m:r>
                  </m:oMath>
                </a14:m>
                <a:r>
                  <a:rPr kumimoji="0" lang="en-US" sz="4000" b="0" i="0" u="none" strike="noStrike" kern="1200" cap="none" spc="0" normalizeH="0" baseline="3000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*</a:t>
                </a:r>
                <a:r>
                  <a:rPr kumimoji="0" lang="en-US" sz="40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, x &gt; 1)</a:t>
                </a:r>
                <a:endParaRPr kumimoji="0" lang="vi-VN" sz="40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319207" y="6122874"/>
                <a:ext cx="17359183" cy="707886"/>
              </a:xfrm>
              <a:prstGeom prst="rect">
                <a:avLst/>
              </a:prstGeom>
              <a:blipFill>
                <a:blip r:embed="rId13"/>
                <a:stretch>
                  <a:fillRect t="-15385" b="-35043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1428149" y="6778067"/>
                <a:ext cx="17359183" cy="329320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just" defTabSz="914400" rtl="0" eaLnBrk="1" fontAlgn="auto" latinLnBrk="0" hangingPunct="1">
                  <a:lnSpc>
                    <a:spcPct val="13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4000" b="0" i="0" u="none" strike="noStrike" kern="1200" cap="none" spc="0" normalizeH="0" baseline="0" noProof="0" dirty="0" err="1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</a:rPr>
                  <a:t>Khi</a:t>
                </a:r>
                <a:r>
                  <a:rPr kumimoji="0" lang="en-US" sz="40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</a:rPr>
                  <a:t>đó</a:t>
                </a:r>
                <a:r>
                  <a:rPr kumimoji="0" lang="en-US" sz="40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</a:rPr>
                  <a:t> x </a:t>
                </a:r>
                <a14:m>
                  <m:oMath xmlns:m="http://schemas.openxmlformats.org/officeDocument/2006/math">
                    <m:r>
                      <a:rPr kumimoji="0" lang="en-US" sz="40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∈</m:t>
                    </m:r>
                  </m:oMath>
                </a14:m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</a:rPr>
                  <a:t>ƯCLN(24, 28, 36) </a:t>
                </a:r>
              </a:p>
              <a:p>
                <a:pPr marL="0" marR="0" lvl="0" indent="0" algn="just" defTabSz="914400" rtl="0" eaLnBrk="1" fontAlgn="auto" latinLnBrk="0" hangingPunct="1">
                  <a:lnSpc>
                    <a:spcPct val="13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40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</a:rPr>
                  <a:t>Ta </a:t>
                </a:r>
                <a:r>
                  <a:rPr kumimoji="0" lang="en-US" sz="4000" b="0" i="0" u="none" strike="noStrike" kern="1200" cap="none" spc="0" normalizeH="0" baseline="0" noProof="0" dirty="0" err="1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</a:rPr>
                  <a:t>có</a:t>
                </a:r>
                <a:r>
                  <a:rPr kumimoji="0" lang="en-US" sz="40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</a:rPr>
                  <a:t>: 24 = 2</a:t>
                </a:r>
                <a:r>
                  <a:rPr kumimoji="0" lang="en-US" sz="4000" b="0" i="0" u="none" strike="noStrike" kern="1200" cap="none" spc="0" normalizeH="0" baseline="3000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</a:rPr>
                  <a:t>3</a:t>
                </a:r>
                <a:r>
                  <a:rPr kumimoji="0" lang="en-US" sz="4000" b="0" i="0" u="none" strike="noStrike" kern="1200" cap="none" spc="0" normalizeH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</a:rPr>
                  <a:t>. 3	;	</a:t>
                </a:r>
                <a:r>
                  <a:rPr lang="en-US" sz="4000" baseline="0" dirty="0" smtClean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28 = 2</a:t>
                </a:r>
                <a:r>
                  <a:rPr lang="en-US" sz="4000" baseline="30000" dirty="0" smtClean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2</a:t>
                </a:r>
                <a:r>
                  <a:rPr lang="en-US" sz="4000" dirty="0" smtClean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. 7	; 	</a:t>
                </a:r>
                <a:r>
                  <a:rPr lang="en-US" sz="4000" noProof="0" dirty="0" smtClean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36 = 2</a:t>
                </a:r>
                <a:r>
                  <a:rPr lang="en-US" sz="4000" baseline="30000" noProof="0" dirty="0" smtClean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2</a:t>
                </a:r>
                <a:r>
                  <a:rPr lang="en-US" sz="4000" noProof="0" dirty="0" smtClean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. 3</a:t>
                </a:r>
                <a:r>
                  <a:rPr lang="en-US" sz="4000" baseline="30000" noProof="0" dirty="0" smtClean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2</a:t>
                </a:r>
              </a:p>
              <a:p>
                <a:pPr marL="571500" indent="-571500" algn="just">
                  <a:lnSpc>
                    <a:spcPct val="130000"/>
                  </a:lnSpc>
                  <a:buFont typeface="Symbol" panose="05050102010706020507" pitchFamily="18" charset="2"/>
                  <a:buChar char="Þ"/>
                </a:pPr>
                <a:r>
                  <a:rPr lang="en-US" sz="4000" dirty="0" smtClean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ƯCLN(24</a:t>
                </a:r>
                <a:r>
                  <a:rPr lang="en-US" sz="4000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, 28, 36) </a:t>
                </a:r>
                <a:r>
                  <a:rPr lang="en-US" sz="4000" dirty="0" smtClean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= 2</a:t>
                </a:r>
                <a:r>
                  <a:rPr lang="en-US" sz="4000" baseline="30000" dirty="0" smtClean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2</a:t>
                </a:r>
                <a:r>
                  <a:rPr lang="en-US" sz="4000" dirty="0" smtClean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  <a:p>
                <a:pPr algn="just">
                  <a:lnSpc>
                    <a:spcPct val="130000"/>
                  </a:lnSpc>
                </a:pPr>
                <a:r>
                  <a:rPr lang="en-US" sz="4000" dirty="0" err="1" smtClean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Vậy</a:t>
                </a:r>
                <a:r>
                  <a:rPr lang="en-US" sz="4000" dirty="0" smtClean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 smtClean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có</a:t>
                </a:r>
                <a:r>
                  <a:rPr lang="en-US" sz="4000" dirty="0" smtClean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 smtClean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thể</a:t>
                </a:r>
                <a:r>
                  <a:rPr lang="en-US" sz="4000" dirty="0" smtClean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 smtClean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xếp</a:t>
                </a:r>
                <a:r>
                  <a:rPr lang="en-US" sz="4000" dirty="0" smtClean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 smtClean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được</a:t>
                </a:r>
                <a:r>
                  <a:rPr lang="en-US" sz="4000" dirty="0" smtClean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 smtClean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nhiều</a:t>
                </a:r>
                <a:r>
                  <a:rPr lang="en-US" sz="4000" dirty="0" smtClean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 smtClean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nhất</a:t>
                </a:r>
                <a:r>
                  <a:rPr lang="en-US" sz="4000" dirty="0" smtClean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4 </a:t>
                </a:r>
                <a:r>
                  <a:rPr lang="en-US" sz="4000" dirty="0" err="1" smtClean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hàng</a:t>
                </a:r>
                <a:r>
                  <a:rPr lang="en-US" sz="4000" dirty="0" smtClean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 smtClean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dọc</a:t>
                </a:r>
                <a:r>
                  <a:rPr lang="en-US" sz="4000" dirty="0" smtClean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28149" y="6778067"/>
                <a:ext cx="17359183" cy="3293209"/>
              </a:xfrm>
              <a:prstGeom prst="rect">
                <a:avLst/>
              </a:prstGeom>
              <a:blipFill>
                <a:blip r:embed="rId14"/>
                <a:stretch>
                  <a:fillRect l="-1264" t="-185" b="-4630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14089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allAtOnce"/>
      <p:bldP spid="20" grpId="0" uiExpand="1" build="allAtOnce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CCEE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alphaModFix amt="19999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 b="43786"/>
          <a:stretch>
            <a:fillRect/>
          </a:stretch>
        </p:blipFill>
        <p:spPr>
          <a:xfrm>
            <a:off x="0" y="6607"/>
            <a:ext cx="18288000" cy="10280393"/>
          </a:xfrm>
          <a:prstGeom prst="rect">
            <a:avLst/>
          </a:prstGeom>
          <a:noFill/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-8762934">
            <a:off x="540142" y="7931636"/>
            <a:ext cx="2348424" cy="768575"/>
          </a:xfrm>
          <a:prstGeom prst="rect">
            <a:avLst/>
          </a:prstGeom>
        </p:spPr>
      </p:pic>
      <p:grpSp>
        <p:nvGrpSpPr>
          <p:cNvPr id="3" name="Group 3"/>
          <p:cNvGrpSpPr/>
          <p:nvPr/>
        </p:nvGrpSpPr>
        <p:grpSpPr>
          <a:xfrm>
            <a:off x="935953" y="5185871"/>
            <a:ext cx="17228891" cy="4463391"/>
            <a:chOff x="-1142240" y="-340348"/>
            <a:chExt cx="21369576" cy="15144748"/>
          </a:xfrm>
          <a:solidFill>
            <a:srgbClr val="FFFFCC"/>
          </a:solidFill>
        </p:grpSpPr>
        <p:grpSp>
          <p:nvGrpSpPr>
            <p:cNvPr id="4" name="Group 4"/>
            <p:cNvGrpSpPr/>
            <p:nvPr/>
          </p:nvGrpSpPr>
          <p:grpSpPr>
            <a:xfrm>
              <a:off x="1108646" y="281638"/>
              <a:ext cx="17134134" cy="11010445"/>
              <a:chOff x="668340" y="0"/>
              <a:chExt cx="10329192" cy="6637570"/>
            </a:xfrm>
            <a:grpFill/>
          </p:grpSpPr>
          <p:sp>
            <p:nvSpPr>
              <p:cNvPr id="5" name="Freeform 5"/>
              <p:cNvSpPr/>
              <p:nvPr/>
            </p:nvSpPr>
            <p:spPr>
              <a:xfrm>
                <a:off x="668340" y="0"/>
                <a:ext cx="10329192" cy="6637570"/>
              </a:xfrm>
              <a:custGeom>
                <a:avLst/>
                <a:gdLst/>
                <a:ahLst/>
                <a:cxnLst/>
                <a:rect l="l" t="t" r="r" b="b"/>
                <a:pathLst>
                  <a:path w="10809882" h="7119301">
                    <a:moveTo>
                      <a:pt x="278431" y="16918"/>
                    </a:moveTo>
                    <a:cubicBezTo>
                      <a:pt x="278431" y="16918"/>
                      <a:pt x="604014" y="12258"/>
                      <a:pt x="1062558" y="12454"/>
                    </a:cubicBezTo>
                    <a:cubicBezTo>
                      <a:pt x="8804229" y="12671"/>
                      <a:pt x="10535814" y="0"/>
                      <a:pt x="10535814" y="0"/>
                    </a:cubicBezTo>
                    <a:cubicBezTo>
                      <a:pt x="10603278" y="0"/>
                      <a:pt x="10679215" y="0"/>
                      <a:pt x="10757988" y="85073"/>
                    </a:cubicBezTo>
                    <a:cubicBezTo>
                      <a:pt x="10800966" y="131488"/>
                      <a:pt x="10802035" y="240224"/>
                      <a:pt x="10802439" y="320281"/>
                    </a:cubicBezTo>
                    <a:cubicBezTo>
                      <a:pt x="10802439" y="320281"/>
                      <a:pt x="10800735" y="5267917"/>
                      <a:pt x="10800735" y="6356717"/>
                    </a:cubicBezTo>
                    <a:cubicBezTo>
                      <a:pt x="10800735" y="6570876"/>
                      <a:pt x="10809883" y="6870054"/>
                      <a:pt x="10809883" y="6870054"/>
                    </a:cubicBezTo>
                    <a:cubicBezTo>
                      <a:pt x="10809883" y="6998723"/>
                      <a:pt x="10805713" y="7119301"/>
                      <a:pt x="10552875" y="7111167"/>
                    </a:cubicBezTo>
                    <a:cubicBezTo>
                      <a:pt x="10552875" y="7111167"/>
                      <a:pt x="10176403" y="7090868"/>
                      <a:pt x="9081481" y="7098467"/>
                    </a:cubicBezTo>
                    <a:cubicBezTo>
                      <a:pt x="2545013" y="7106601"/>
                      <a:pt x="304023" y="7119301"/>
                      <a:pt x="304023" y="7119301"/>
                    </a:cubicBezTo>
                    <a:cubicBezTo>
                      <a:pt x="132548" y="7119301"/>
                      <a:pt x="4213" y="7018231"/>
                      <a:pt x="8532" y="6815685"/>
                    </a:cubicBezTo>
                    <a:cubicBezTo>
                      <a:pt x="8532" y="6815685"/>
                      <a:pt x="9630" y="6317143"/>
                      <a:pt x="4815" y="1670849"/>
                    </a:cubicBezTo>
                    <a:cubicBezTo>
                      <a:pt x="0" y="663668"/>
                      <a:pt x="25592" y="330596"/>
                      <a:pt x="25592" y="330596"/>
                    </a:cubicBezTo>
                    <a:cubicBezTo>
                      <a:pt x="27224" y="150571"/>
                      <a:pt x="143504" y="16918"/>
                      <a:pt x="278431" y="16918"/>
                    </a:cubicBezTo>
                    <a:close/>
                  </a:path>
                </a:pathLst>
              </a:custGeom>
              <a:grpFill/>
            </p:spPr>
          </p:sp>
        </p:grpSp>
        <p:grpSp>
          <p:nvGrpSpPr>
            <p:cNvPr id="6" name="Group 6"/>
            <p:cNvGrpSpPr/>
            <p:nvPr/>
          </p:nvGrpSpPr>
          <p:grpSpPr>
            <a:xfrm>
              <a:off x="-1142240" y="-340348"/>
              <a:ext cx="21369576" cy="15144748"/>
              <a:chOff x="-893601" y="-205679"/>
              <a:chExt cx="12914033" cy="9152255"/>
            </a:xfrm>
            <a:grpFill/>
          </p:grpSpPr>
          <p:sp>
            <p:nvSpPr>
              <p:cNvPr id="7" name="Freeform 7"/>
              <p:cNvSpPr/>
              <p:nvPr/>
            </p:nvSpPr>
            <p:spPr>
              <a:xfrm>
                <a:off x="-893601" y="-205679"/>
                <a:ext cx="12914033" cy="9152255"/>
              </a:xfrm>
              <a:custGeom>
                <a:avLst/>
                <a:gdLst/>
                <a:ahLst/>
                <a:cxnLst/>
                <a:rect l="l" t="t" r="r" b="b"/>
                <a:pathLst>
                  <a:path w="10825342" h="7087086">
                    <a:moveTo>
                      <a:pt x="278431" y="16918"/>
                    </a:moveTo>
                    <a:cubicBezTo>
                      <a:pt x="278431" y="16918"/>
                      <a:pt x="604014" y="12258"/>
                      <a:pt x="1062834" y="12454"/>
                    </a:cubicBezTo>
                    <a:cubicBezTo>
                      <a:pt x="8817733" y="12671"/>
                      <a:pt x="10551274" y="0"/>
                      <a:pt x="10551274" y="0"/>
                    </a:cubicBezTo>
                    <a:cubicBezTo>
                      <a:pt x="10618737" y="0"/>
                      <a:pt x="10694674" y="0"/>
                      <a:pt x="10773448" y="85073"/>
                    </a:cubicBezTo>
                    <a:cubicBezTo>
                      <a:pt x="10816426" y="131488"/>
                      <a:pt x="10817494" y="240224"/>
                      <a:pt x="10817899" y="320281"/>
                    </a:cubicBezTo>
                    <a:cubicBezTo>
                      <a:pt x="10817899" y="320281"/>
                      <a:pt x="10816195" y="5241263"/>
                      <a:pt x="10816195" y="6324502"/>
                    </a:cubicBezTo>
                    <a:cubicBezTo>
                      <a:pt x="10816195" y="6538661"/>
                      <a:pt x="10825342" y="6837839"/>
                      <a:pt x="10825342" y="6837839"/>
                    </a:cubicBezTo>
                    <a:cubicBezTo>
                      <a:pt x="10825342" y="6966508"/>
                      <a:pt x="10821173" y="7087086"/>
                      <a:pt x="10568335" y="7078952"/>
                    </a:cubicBezTo>
                    <a:cubicBezTo>
                      <a:pt x="10568335" y="7078952"/>
                      <a:pt x="10191862" y="7058653"/>
                      <a:pt x="9095459" y="7066252"/>
                    </a:cubicBezTo>
                    <a:cubicBezTo>
                      <a:pt x="2547822" y="7074386"/>
                      <a:pt x="304023" y="7087086"/>
                      <a:pt x="304023" y="7087086"/>
                    </a:cubicBezTo>
                    <a:cubicBezTo>
                      <a:pt x="132548" y="7087086"/>
                      <a:pt x="4213" y="6986016"/>
                      <a:pt x="8532" y="6783470"/>
                    </a:cubicBezTo>
                    <a:cubicBezTo>
                      <a:pt x="8532" y="6783470"/>
                      <a:pt x="9630" y="6284928"/>
                      <a:pt x="4815" y="1666310"/>
                    </a:cubicBezTo>
                    <a:cubicBezTo>
                      <a:pt x="0" y="663668"/>
                      <a:pt x="25592" y="330596"/>
                      <a:pt x="25592" y="330596"/>
                    </a:cubicBezTo>
                    <a:cubicBezTo>
                      <a:pt x="27224" y="150571"/>
                      <a:pt x="143504" y="16918"/>
                      <a:pt x="278431" y="16918"/>
                    </a:cubicBezTo>
                    <a:close/>
                  </a:path>
                </a:pathLst>
              </a:custGeom>
              <a:grpFill/>
              <a:ln>
                <a:solidFill>
                  <a:schemeClr val="tx1"/>
                </a:solidFill>
                <a:prstDash val="dash"/>
              </a:ln>
            </p:spPr>
          </p:sp>
        </p:grpSp>
      </p:grpSp>
      <p:sp>
        <p:nvSpPr>
          <p:cNvPr id="10" name="TextBox 10"/>
          <p:cNvSpPr txBox="1"/>
          <p:nvPr/>
        </p:nvSpPr>
        <p:spPr>
          <a:xfrm>
            <a:off x="1760971" y="5485462"/>
            <a:ext cx="16317476" cy="86030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800" b="1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Để</a:t>
            </a:r>
            <a:r>
              <a:rPr lang="en-US" sz="48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48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tìm</a:t>
            </a:r>
            <a:r>
              <a:rPr kumimoji="0" lang="en-US" sz="4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8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ước</a:t>
            </a:r>
            <a:r>
              <a:rPr kumimoji="0" lang="en-US" sz="4800" b="1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800" b="1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chung</a:t>
            </a:r>
            <a:r>
              <a:rPr kumimoji="0" lang="en-US" sz="4800" b="1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800" b="1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của</a:t>
            </a:r>
            <a:r>
              <a:rPr kumimoji="0" lang="en-US" sz="4800" b="1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800" b="1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các</a:t>
            </a:r>
            <a:r>
              <a:rPr kumimoji="0" lang="en-US" sz="4800" b="1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800" b="1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số</a:t>
            </a:r>
            <a:r>
              <a:rPr kumimoji="0" lang="en-US" sz="4800" b="1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, ta </a:t>
            </a:r>
            <a:r>
              <a:rPr kumimoji="0" lang="en-US" sz="4800" b="1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có</a:t>
            </a:r>
            <a:r>
              <a:rPr kumimoji="0" lang="en-US" sz="4800" b="1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800" b="1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thể</a:t>
            </a:r>
            <a:r>
              <a:rPr kumimoji="0" lang="en-US" sz="4800" b="1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800" b="1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làm</a:t>
            </a:r>
            <a:r>
              <a:rPr kumimoji="0" lang="en-US" sz="4800" b="1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800" b="1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như</a:t>
            </a:r>
            <a:r>
              <a:rPr kumimoji="0" lang="en-US" sz="4800" b="1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800" b="1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sau</a:t>
            </a:r>
            <a:r>
              <a:rPr kumimoji="0" lang="en-US" sz="4800" b="1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</a:t>
            </a:r>
          </a:p>
        </p:txBody>
      </p:sp>
      <p:sp>
        <p:nvSpPr>
          <p:cNvPr id="17" name="TextBox 10"/>
          <p:cNvSpPr txBox="1"/>
          <p:nvPr/>
        </p:nvSpPr>
        <p:spPr>
          <a:xfrm>
            <a:off x="1475674" y="6786133"/>
            <a:ext cx="16282305" cy="96026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1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 pitchFamily="34" charset="0"/>
              </a:rPr>
              <a:t>1. </a:t>
            </a:r>
            <a:r>
              <a:rPr kumimoji="0" lang="en-US" sz="4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Tìm</a:t>
            </a:r>
            <a:r>
              <a:rPr kumimoji="0" lang="en-US" sz="4800" b="1" i="0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ƯCLN </a:t>
            </a:r>
            <a:r>
              <a:rPr kumimoji="0" lang="en-US" sz="4800" b="1" i="0" u="none" strike="noStrike" kern="1200" cap="none" spc="0" normalizeH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của</a:t>
            </a:r>
            <a:r>
              <a:rPr kumimoji="0" lang="en-US" sz="4800" b="1" i="0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4800" b="1" i="0" u="none" strike="noStrike" kern="1200" cap="none" spc="0" normalizeH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các</a:t>
            </a:r>
            <a:r>
              <a:rPr kumimoji="0" lang="en-US" sz="4800" b="1" i="0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4800" b="1" i="0" u="none" strike="noStrike" kern="1200" cap="none" spc="0" normalizeH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số</a:t>
            </a:r>
            <a:r>
              <a:rPr kumimoji="0" lang="en-US" sz="4800" b="1" i="0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4800" b="1" i="0" u="none" strike="noStrike" kern="1200" cap="none" spc="0" normalizeH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đó</a:t>
            </a:r>
            <a:r>
              <a:rPr kumimoji="0" lang="en-US" sz="4800" b="1" i="0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.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21" name="TextBox 10"/>
          <p:cNvSpPr txBox="1"/>
          <p:nvPr/>
        </p:nvSpPr>
        <p:spPr>
          <a:xfrm>
            <a:off x="1402948" y="8583010"/>
            <a:ext cx="16282305" cy="73866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800" b="1" i="1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2</a:t>
            </a:r>
            <a:r>
              <a:rPr kumimoji="0" lang="en-US" sz="4800" b="1" i="1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.</a:t>
            </a:r>
            <a:r>
              <a:rPr kumimoji="0" lang="vi-VN" sz="4800" b="1" i="1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4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Tìm</a:t>
            </a:r>
            <a:r>
              <a:rPr kumimoji="0" lang="en-US" sz="4800" b="1" i="0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4800" b="1" i="0" u="none" strike="noStrike" kern="1200" cap="none" spc="0" normalizeH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các</a:t>
            </a:r>
            <a:r>
              <a:rPr kumimoji="0" lang="en-US" sz="4800" b="1" i="0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4800" b="1" i="0" u="none" strike="noStrike" kern="1200" cap="none" spc="0" normalizeH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ước</a:t>
            </a:r>
            <a:r>
              <a:rPr kumimoji="0" lang="en-US" sz="4800" b="1" i="0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4800" b="1" i="0" u="none" strike="noStrike" kern="1200" cap="none" spc="0" normalizeH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của</a:t>
            </a:r>
            <a:r>
              <a:rPr kumimoji="0" lang="en-US" sz="4800" b="1" i="0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ƯCLN </a:t>
            </a:r>
            <a:r>
              <a:rPr kumimoji="0" lang="en-US" sz="4800" b="1" i="0" u="none" strike="noStrike" kern="1200" cap="none" spc="0" normalizeH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đó</a:t>
            </a:r>
            <a:r>
              <a:rPr kumimoji="0" lang="en-US" sz="4800" b="1" i="0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.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pic>
        <p:nvPicPr>
          <p:cNvPr id="13" name="Picture 13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2"/>
              </a:ext>
            </a:extLst>
          </a:blip>
          <a:srcRect/>
          <a:stretch>
            <a:fillRect/>
          </a:stretch>
        </p:blipFill>
        <p:spPr>
          <a:xfrm rot="-720983">
            <a:off x="-84943" y="7925943"/>
            <a:ext cx="1324256" cy="2278652"/>
          </a:xfrm>
          <a:prstGeom prst="rect">
            <a:avLst/>
          </a:prstGeom>
        </p:spPr>
      </p:pic>
      <p:sp>
        <p:nvSpPr>
          <p:cNvPr id="26" name="Round Diagonal Corner Rectangle 25"/>
          <p:cNvSpPr/>
          <p:nvPr/>
        </p:nvSpPr>
        <p:spPr>
          <a:xfrm>
            <a:off x="935953" y="1086092"/>
            <a:ext cx="17228891" cy="3575542"/>
          </a:xfrm>
          <a:prstGeom prst="round2DiagRect">
            <a:avLst/>
          </a:prstGeom>
          <a:solidFill>
            <a:srgbClr val="65C1C9">
              <a:lumMod val="40000"/>
              <a:lumOff val="60000"/>
            </a:srgb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18288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lang="vi-VN" sz="2800" b="0" i="0" u="none" strike="noStrike" kern="0" cap="none" spc="0" normalizeH="0" baseline="0" noProof="0">
              <a:ln>
                <a:noFill/>
              </a:ln>
              <a:solidFill>
                <a:srgbClr val="FFFBE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  <a:sym typeface="Arial"/>
            </a:endParaRPr>
          </a:p>
        </p:txBody>
      </p:sp>
      <p:pic>
        <p:nvPicPr>
          <p:cNvPr id="27" name="Picture 26"/>
          <p:cNvPicPr>
            <a:picLocks noChangeAspect="1"/>
          </p:cNvPicPr>
          <p:nvPr/>
        </p:nvPicPr>
        <p:blipFill>
          <a:blip r:embed="rId13">
            <a:clrChange>
              <a:clrFrom>
                <a:srgbClr val="FCF8F5"/>
              </a:clrFrom>
              <a:clrTo>
                <a:srgbClr val="FCF8F5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211024" y="1227530"/>
            <a:ext cx="1405266" cy="1181100"/>
          </a:xfrm>
          <a:prstGeom prst="roundRect">
            <a:avLst/>
          </a:prstGeom>
        </p:spPr>
      </p:pic>
      <p:sp>
        <p:nvSpPr>
          <p:cNvPr id="28" name="TextBox 27"/>
          <p:cNvSpPr txBox="1"/>
          <p:nvPr/>
        </p:nvSpPr>
        <p:spPr>
          <a:xfrm>
            <a:off x="2770106" y="1336037"/>
            <a:ext cx="1378904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defTabSz="1828800">
              <a:buClr>
                <a:srgbClr val="000000"/>
              </a:buClr>
              <a:defRPr/>
            </a:pPr>
            <a:r>
              <a:rPr lang="en-US" sz="4800" b="1" kern="0" dirty="0" err="1" smtClean="0">
                <a:solidFill>
                  <a:srgbClr val="000000"/>
                </a:solidFill>
                <a:cs typeface="Arial"/>
                <a:sym typeface="Arial"/>
              </a:rPr>
              <a:t>Tìm</a:t>
            </a:r>
            <a:r>
              <a:rPr lang="en-US" sz="4800" b="1" kern="0" dirty="0" smtClean="0">
                <a:solidFill>
                  <a:srgbClr val="000000"/>
                </a:solidFill>
                <a:cs typeface="Arial"/>
                <a:sym typeface="Arial"/>
              </a:rPr>
              <a:t> </a:t>
            </a:r>
            <a:r>
              <a:rPr lang="en-US" sz="4800" b="1" kern="0" dirty="0" err="1" smtClean="0">
                <a:solidFill>
                  <a:srgbClr val="000000"/>
                </a:solidFill>
                <a:cs typeface="Arial"/>
                <a:sym typeface="Arial"/>
              </a:rPr>
              <a:t>ước</a:t>
            </a:r>
            <a:r>
              <a:rPr lang="en-US" sz="4800" b="1" kern="0" dirty="0" smtClean="0">
                <a:solidFill>
                  <a:srgbClr val="000000"/>
                </a:solidFill>
                <a:cs typeface="Arial"/>
                <a:sym typeface="Arial"/>
              </a:rPr>
              <a:t> </a:t>
            </a:r>
            <a:r>
              <a:rPr lang="en-US" sz="4800" b="1" kern="0" dirty="0" err="1" smtClean="0">
                <a:solidFill>
                  <a:srgbClr val="000000"/>
                </a:solidFill>
                <a:cs typeface="Arial"/>
                <a:sym typeface="Arial"/>
              </a:rPr>
              <a:t>chung</a:t>
            </a:r>
            <a:r>
              <a:rPr lang="en-US" sz="4800" b="1" kern="0" dirty="0" smtClean="0">
                <a:solidFill>
                  <a:srgbClr val="000000"/>
                </a:solidFill>
                <a:cs typeface="Arial"/>
                <a:sym typeface="Arial"/>
              </a:rPr>
              <a:t> </a:t>
            </a:r>
            <a:r>
              <a:rPr lang="en-US" sz="4800" b="1" kern="0" dirty="0" err="1" smtClean="0">
                <a:solidFill>
                  <a:srgbClr val="000000"/>
                </a:solidFill>
                <a:cs typeface="Arial"/>
                <a:sym typeface="Arial"/>
              </a:rPr>
              <a:t>từ</a:t>
            </a:r>
            <a:r>
              <a:rPr lang="en-US" sz="4800" b="1" kern="0" dirty="0" smtClean="0">
                <a:solidFill>
                  <a:srgbClr val="000000"/>
                </a:solidFill>
                <a:cs typeface="Arial"/>
                <a:sym typeface="Arial"/>
              </a:rPr>
              <a:t> </a:t>
            </a:r>
            <a:r>
              <a:rPr lang="en-US" sz="4800" b="1" kern="0" dirty="0" err="1" smtClean="0">
                <a:solidFill>
                  <a:srgbClr val="000000"/>
                </a:solidFill>
                <a:cs typeface="Arial"/>
                <a:sym typeface="Arial"/>
              </a:rPr>
              <a:t>ước</a:t>
            </a:r>
            <a:r>
              <a:rPr lang="en-US" sz="4800" b="1" kern="0" dirty="0" smtClean="0">
                <a:solidFill>
                  <a:srgbClr val="000000"/>
                </a:solidFill>
                <a:cs typeface="Arial"/>
                <a:sym typeface="Arial"/>
              </a:rPr>
              <a:t> </a:t>
            </a:r>
            <a:r>
              <a:rPr lang="en-US" sz="4800" b="1" kern="0" dirty="0" err="1" smtClean="0">
                <a:solidFill>
                  <a:srgbClr val="000000"/>
                </a:solidFill>
                <a:cs typeface="Arial"/>
                <a:sym typeface="Arial"/>
              </a:rPr>
              <a:t>chung</a:t>
            </a:r>
            <a:r>
              <a:rPr lang="en-US" sz="4800" b="1" kern="0" dirty="0" smtClean="0">
                <a:solidFill>
                  <a:srgbClr val="000000"/>
                </a:solidFill>
                <a:cs typeface="Arial"/>
                <a:sym typeface="Arial"/>
              </a:rPr>
              <a:t> </a:t>
            </a:r>
            <a:r>
              <a:rPr lang="en-US" sz="4800" b="1" kern="0" dirty="0" err="1" smtClean="0">
                <a:solidFill>
                  <a:srgbClr val="000000"/>
                </a:solidFill>
                <a:cs typeface="Arial"/>
                <a:sym typeface="Arial"/>
              </a:rPr>
              <a:t>lớn</a:t>
            </a:r>
            <a:r>
              <a:rPr lang="en-US" sz="4800" b="1" kern="0" dirty="0" smtClean="0">
                <a:solidFill>
                  <a:srgbClr val="000000"/>
                </a:solidFill>
                <a:cs typeface="Arial"/>
                <a:sym typeface="Arial"/>
              </a:rPr>
              <a:t> </a:t>
            </a:r>
            <a:r>
              <a:rPr lang="en-US" sz="4800" b="1" kern="0" dirty="0" err="1" smtClean="0">
                <a:solidFill>
                  <a:srgbClr val="000000"/>
                </a:solidFill>
                <a:cs typeface="Arial"/>
                <a:sym typeface="Arial"/>
              </a:rPr>
              <a:t>nhất</a:t>
            </a:r>
            <a:endParaRPr lang="vi-VN" sz="4800" b="1" kern="0" dirty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1166918" y="2432341"/>
            <a:ext cx="1672360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 algn="just" defTabSz="1828800">
              <a:buClr>
                <a:srgbClr val="000000"/>
              </a:buClr>
              <a:buFont typeface="Arial" panose="020B0604020202020204" pitchFamily="34" charset="0"/>
              <a:buChar char="•"/>
              <a:defRPr/>
            </a:pPr>
            <a:r>
              <a:rPr lang="en-US" sz="4800" kern="0" dirty="0" smtClean="0">
                <a:solidFill>
                  <a:srgbClr val="000000"/>
                </a:solidFill>
                <a:cs typeface="Arial"/>
                <a:sym typeface="Arial"/>
              </a:rPr>
              <a:t>Ta </a:t>
            </a:r>
            <a:r>
              <a:rPr lang="en-US" sz="4800" kern="0" dirty="0" err="1" smtClean="0">
                <a:solidFill>
                  <a:srgbClr val="000000"/>
                </a:solidFill>
                <a:cs typeface="Arial"/>
                <a:sym typeface="Arial"/>
              </a:rPr>
              <a:t>đã</a:t>
            </a:r>
            <a:r>
              <a:rPr lang="en-US" sz="4800" kern="0" dirty="0" smtClean="0">
                <a:solidFill>
                  <a:srgbClr val="000000"/>
                </a:solidFill>
                <a:cs typeface="Arial"/>
                <a:sym typeface="Arial"/>
              </a:rPr>
              <a:t> </a:t>
            </a:r>
            <a:r>
              <a:rPr lang="en-US" sz="4800" kern="0" dirty="0" err="1" smtClean="0">
                <a:solidFill>
                  <a:srgbClr val="000000"/>
                </a:solidFill>
                <a:cs typeface="Arial"/>
                <a:sym typeface="Arial"/>
              </a:rPr>
              <a:t>biết</a:t>
            </a:r>
            <a:r>
              <a:rPr lang="en-US" sz="4800" kern="0" dirty="0" smtClean="0">
                <a:solidFill>
                  <a:srgbClr val="000000"/>
                </a:solidFill>
                <a:cs typeface="Arial"/>
                <a:sym typeface="Arial"/>
              </a:rPr>
              <a:t> ƯC (24, 28) = {1; 2; 4} </a:t>
            </a:r>
            <a:r>
              <a:rPr lang="en-US" sz="4800" kern="0" dirty="0" err="1" smtClean="0">
                <a:solidFill>
                  <a:srgbClr val="000000"/>
                </a:solidFill>
                <a:cs typeface="Arial"/>
                <a:sym typeface="Arial"/>
              </a:rPr>
              <a:t>và</a:t>
            </a:r>
            <a:r>
              <a:rPr lang="en-US" sz="4800" kern="0" dirty="0" smtClean="0">
                <a:solidFill>
                  <a:srgbClr val="000000"/>
                </a:solidFill>
                <a:cs typeface="Arial"/>
                <a:sym typeface="Arial"/>
              </a:rPr>
              <a:t> ƯCLN (24, 28) = 4</a:t>
            </a:r>
            <a:endParaRPr lang="en-US" sz="4800" kern="0" dirty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1180987" y="3493467"/>
            <a:ext cx="17044650" cy="9787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85800" indent="-685800" algn="just" defTabSz="1828800">
              <a:lnSpc>
                <a:spcPct val="120000"/>
              </a:lnSpc>
              <a:spcBef>
                <a:spcPts val="1200"/>
              </a:spcBef>
              <a:spcAft>
                <a:spcPts val="1200"/>
              </a:spcAft>
              <a:buClr>
                <a:srgbClr val="000000"/>
              </a:buClr>
              <a:buFont typeface="Arial" panose="020B0604020202020204" pitchFamily="34" charset="0"/>
              <a:buChar char="•"/>
              <a:defRPr/>
            </a:pPr>
            <a:r>
              <a:rPr lang="en-US" sz="4800" kern="0" dirty="0" smtClean="0">
                <a:solidFill>
                  <a:srgbClr val="000000"/>
                </a:solidFill>
                <a:ea typeface="Calibri" panose="020F0502020204030204" pitchFamily="34" charset="0"/>
                <a:cs typeface="Arial"/>
                <a:sym typeface="Arial"/>
              </a:rPr>
              <a:t>Ta </a:t>
            </a:r>
            <a:r>
              <a:rPr lang="en-US" sz="4800" kern="0" dirty="0" err="1" smtClean="0">
                <a:solidFill>
                  <a:srgbClr val="000000"/>
                </a:solidFill>
                <a:ea typeface="Calibri" panose="020F0502020204030204" pitchFamily="34" charset="0"/>
                <a:cs typeface="Arial"/>
                <a:sym typeface="Arial"/>
              </a:rPr>
              <a:t>thấy</a:t>
            </a:r>
            <a:r>
              <a:rPr lang="en-US" sz="4800" kern="0" dirty="0" smtClean="0">
                <a:solidFill>
                  <a:srgbClr val="000000"/>
                </a:solidFill>
                <a:ea typeface="Calibri" panose="020F0502020204030204" pitchFamily="34" charset="0"/>
                <a:cs typeface="Arial"/>
                <a:sym typeface="Arial"/>
              </a:rPr>
              <a:t> 1; 2; 4 </a:t>
            </a:r>
            <a:r>
              <a:rPr lang="en-US" sz="4800" kern="0" dirty="0" err="1" smtClean="0">
                <a:solidFill>
                  <a:srgbClr val="000000"/>
                </a:solidFill>
                <a:ea typeface="Calibri" panose="020F0502020204030204" pitchFamily="34" charset="0"/>
                <a:cs typeface="Arial"/>
                <a:sym typeface="Arial"/>
              </a:rPr>
              <a:t>là</a:t>
            </a:r>
            <a:r>
              <a:rPr lang="en-US" sz="4800" kern="0" dirty="0" smtClean="0">
                <a:solidFill>
                  <a:srgbClr val="000000"/>
                </a:solidFill>
                <a:ea typeface="Calibri" panose="020F0502020204030204" pitchFamily="34" charset="0"/>
                <a:cs typeface="Arial"/>
                <a:sym typeface="Arial"/>
              </a:rPr>
              <a:t> </a:t>
            </a:r>
            <a:r>
              <a:rPr lang="en-US" sz="4800" kern="0" dirty="0" err="1" smtClean="0">
                <a:solidFill>
                  <a:srgbClr val="000000"/>
                </a:solidFill>
                <a:ea typeface="Calibri" panose="020F0502020204030204" pitchFamily="34" charset="0"/>
                <a:cs typeface="Arial"/>
                <a:sym typeface="Arial"/>
              </a:rPr>
              <a:t>tất</a:t>
            </a:r>
            <a:r>
              <a:rPr lang="en-US" sz="4800" kern="0" dirty="0" smtClean="0">
                <a:solidFill>
                  <a:srgbClr val="000000"/>
                </a:solidFill>
                <a:ea typeface="Calibri" panose="020F0502020204030204" pitchFamily="34" charset="0"/>
                <a:cs typeface="Arial"/>
                <a:sym typeface="Arial"/>
              </a:rPr>
              <a:t> </a:t>
            </a:r>
            <a:r>
              <a:rPr lang="en-US" sz="4800" kern="0" dirty="0" err="1" smtClean="0">
                <a:solidFill>
                  <a:srgbClr val="000000"/>
                </a:solidFill>
                <a:ea typeface="Calibri" panose="020F0502020204030204" pitchFamily="34" charset="0"/>
                <a:cs typeface="Arial"/>
                <a:sym typeface="Arial"/>
              </a:rPr>
              <a:t>cả</a:t>
            </a:r>
            <a:r>
              <a:rPr lang="en-US" sz="4800" kern="0" dirty="0" smtClean="0">
                <a:solidFill>
                  <a:srgbClr val="000000"/>
                </a:solidFill>
                <a:ea typeface="Calibri" panose="020F0502020204030204" pitchFamily="34" charset="0"/>
                <a:cs typeface="Arial"/>
                <a:sym typeface="Arial"/>
              </a:rPr>
              <a:t> </a:t>
            </a:r>
            <a:r>
              <a:rPr lang="en-US" sz="4800" kern="0" dirty="0" err="1" smtClean="0">
                <a:solidFill>
                  <a:srgbClr val="000000"/>
                </a:solidFill>
                <a:ea typeface="Calibri" panose="020F0502020204030204" pitchFamily="34" charset="0"/>
                <a:cs typeface="Arial"/>
                <a:sym typeface="Arial"/>
              </a:rPr>
              <a:t>ước</a:t>
            </a:r>
            <a:r>
              <a:rPr lang="en-US" sz="4800" kern="0" dirty="0" smtClean="0">
                <a:solidFill>
                  <a:srgbClr val="000000"/>
                </a:solidFill>
                <a:ea typeface="Calibri" panose="020F0502020204030204" pitchFamily="34" charset="0"/>
                <a:cs typeface="Arial"/>
                <a:sym typeface="Arial"/>
              </a:rPr>
              <a:t> </a:t>
            </a:r>
            <a:r>
              <a:rPr lang="en-US" sz="4800" kern="0" dirty="0" err="1" smtClean="0">
                <a:solidFill>
                  <a:srgbClr val="000000"/>
                </a:solidFill>
                <a:ea typeface="Calibri" panose="020F0502020204030204" pitchFamily="34" charset="0"/>
                <a:cs typeface="Arial"/>
                <a:sym typeface="Arial"/>
              </a:rPr>
              <a:t>của</a:t>
            </a:r>
            <a:r>
              <a:rPr lang="en-US" sz="4800" kern="0" dirty="0" smtClean="0">
                <a:solidFill>
                  <a:srgbClr val="000000"/>
                </a:solidFill>
                <a:ea typeface="Calibri" panose="020F0502020204030204" pitchFamily="34" charset="0"/>
                <a:cs typeface="Arial"/>
                <a:sym typeface="Arial"/>
              </a:rPr>
              <a:t> 4.</a:t>
            </a:r>
            <a:endParaRPr lang="en-US" sz="4800" b="1" kern="0" dirty="0">
              <a:solidFill>
                <a:srgbClr val="000000"/>
              </a:solidFill>
              <a:ea typeface="Calibri" panose="020F0502020204030204" pitchFamily="34" charset="0"/>
              <a:cs typeface="Arial"/>
              <a:sym typeface="Arial"/>
            </a:endParaRPr>
          </a:p>
        </p:txBody>
      </p:sp>
      <p:pic>
        <p:nvPicPr>
          <p:cNvPr id="11" name="Picture 11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553163">
            <a:off x="17120798" y="-1061737"/>
            <a:ext cx="1561645" cy="20757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07258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7" grpId="0"/>
      <p:bldP spid="21" grpId="0"/>
      <p:bldP spid="26" grpId="0" animBg="1"/>
      <p:bldP spid="28" grpId="0"/>
      <p:bldP spid="29" grpId="0"/>
      <p:bldP spid="30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5"/>
          <p:cNvGrpSpPr/>
          <p:nvPr/>
        </p:nvGrpSpPr>
        <p:grpSpPr>
          <a:xfrm>
            <a:off x="1556278" y="117298"/>
            <a:ext cx="14096999" cy="1398351"/>
            <a:chOff x="-3195" y="242459"/>
            <a:chExt cx="8047623" cy="5748858"/>
          </a:xfrm>
        </p:grpSpPr>
        <p:sp>
          <p:nvSpPr>
            <p:cNvPr id="6" name="Freeform 6"/>
            <p:cNvSpPr/>
            <p:nvPr/>
          </p:nvSpPr>
          <p:spPr>
            <a:xfrm>
              <a:off x="-3195" y="242459"/>
              <a:ext cx="8047623" cy="5748858"/>
            </a:xfrm>
            <a:custGeom>
              <a:avLst/>
              <a:gdLst/>
              <a:ahLst/>
              <a:cxnLst/>
              <a:rect l="l" t="t" r="r" b="b"/>
              <a:pathLst>
                <a:path w="8047623" h="5748858">
                  <a:moveTo>
                    <a:pt x="7419845" y="5694380"/>
                  </a:moveTo>
                  <a:cubicBezTo>
                    <a:pt x="7419845" y="5694380"/>
                    <a:pt x="6688970" y="5748858"/>
                    <a:pt x="5633256" y="5746236"/>
                  </a:cubicBezTo>
                  <a:cubicBezTo>
                    <a:pt x="3101516" y="5744074"/>
                    <a:pt x="1057074" y="5736249"/>
                    <a:pt x="1057074" y="5736249"/>
                  </a:cubicBezTo>
                  <a:cubicBezTo>
                    <a:pt x="812932" y="5727415"/>
                    <a:pt x="449110" y="5706185"/>
                    <a:pt x="282371" y="5648007"/>
                  </a:cubicBezTo>
                  <a:cubicBezTo>
                    <a:pt x="4469" y="5551044"/>
                    <a:pt x="0" y="5377765"/>
                    <a:pt x="0" y="4376960"/>
                  </a:cubicBezTo>
                  <a:lnTo>
                    <a:pt x="0" y="4376913"/>
                  </a:lnTo>
                  <a:cubicBezTo>
                    <a:pt x="8536" y="491230"/>
                    <a:pt x="0" y="345608"/>
                    <a:pt x="77597" y="223930"/>
                  </a:cubicBezTo>
                  <a:cubicBezTo>
                    <a:pt x="217372" y="4759"/>
                    <a:pt x="519255" y="4073"/>
                    <a:pt x="937909" y="4073"/>
                  </a:cubicBezTo>
                  <a:cubicBezTo>
                    <a:pt x="937909" y="4073"/>
                    <a:pt x="2039222" y="15681"/>
                    <a:pt x="4699719" y="7673"/>
                  </a:cubicBezTo>
                  <a:cubicBezTo>
                    <a:pt x="6470043" y="0"/>
                    <a:pt x="7186776" y="6979"/>
                    <a:pt x="7186776" y="6979"/>
                  </a:cubicBezTo>
                  <a:cubicBezTo>
                    <a:pt x="7555084" y="14458"/>
                    <a:pt x="7693344" y="42638"/>
                    <a:pt x="7891083" y="165219"/>
                  </a:cubicBezTo>
                  <a:cubicBezTo>
                    <a:pt x="8042101" y="258836"/>
                    <a:pt x="8047623" y="476157"/>
                    <a:pt x="8038482" y="4376913"/>
                  </a:cubicBezTo>
                  <a:lnTo>
                    <a:pt x="8038482" y="4376960"/>
                  </a:lnTo>
                  <a:cubicBezTo>
                    <a:pt x="8038481" y="5495730"/>
                    <a:pt x="7995697" y="5644318"/>
                    <a:pt x="7419845" y="5694380"/>
                  </a:cubicBezTo>
                  <a:close/>
                </a:path>
              </a:pathLst>
            </a:custGeom>
            <a:solidFill>
              <a:srgbClr val="FFF3E4"/>
            </a:solidFill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</p:grpSp>
      <p:sp>
        <p:nvSpPr>
          <p:cNvPr id="10" name="TextBox 10"/>
          <p:cNvSpPr txBox="1"/>
          <p:nvPr/>
        </p:nvSpPr>
        <p:spPr>
          <a:xfrm>
            <a:off x="1556278" y="2340467"/>
            <a:ext cx="15117079" cy="71692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rgbClr val="272626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15" name="Picture 1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-2317294">
            <a:off x="-775192" y="-313195"/>
            <a:ext cx="2348424" cy="768575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1636933" y="342004"/>
            <a:ext cx="1061203" cy="1061203"/>
          </a:xfrm>
          <a:prstGeom prst="rect">
            <a:avLst/>
          </a:prstGeom>
        </p:spPr>
      </p:pic>
      <p:pic>
        <p:nvPicPr>
          <p:cNvPr id="17" name="Picture 17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16673357" y="-371267"/>
            <a:ext cx="2106146" cy="1936296"/>
          </a:xfrm>
          <a:prstGeom prst="rect">
            <a:avLst/>
          </a:prstGeom>
        </p:spPr>
      </p:pic>
      <p:pic>
        <p:nvPicPr>
          <p:cNvPr id="18" name="Picture 18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 rot="-772345">
            <a:off x="-317275" y="7172373"/>
            <a:ext cx="1499829" cy="3158683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2486262" y="457106"/>
            <a:ext cx="1324766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800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Biết</a:t>
            </a:r>
            <a:r>
              <a:rPr lang="en-US" sz="48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4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ƯCLN (75, 105)= 15. </a:t>
            </a:r>
            <a:r>
              <a:rPr kumimoji="0" lang="en-US" sz="48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Hãy</a:t>
            </a:r>
            <a:r>
              <a:rPr kumimoji="0" lang="en-US" sz="48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8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tìm</a:t>
            </a:r>
            <a:r>
              <a:rPr kumimoji="0" lang="en-US" sz="48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ƯC(75,  105</a:t>
            </a:r>
            <a:endParaRPr kumimoji="0" lang="vi-VN" sz="48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1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19017" y="123942"/>
            <a:ext cx="1517916" cy="1493629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1664642" y="2568013"/>
            <a:ext cx="9144000" cy="2873159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lnSpc>
                <a:spcPct val="130000"/>
              </a:lnSpc>
            </a:pPr>
            <a:r>
              <a:rPr lang="en-US" sz="4800" dirty="0" err="1" smtClean="0"/>
              <a:t>Có</a:t>
            </a:r>
            <a:r>
              <a:rPr lang="en-US" sz="4800" dirty="0" smtClean="0"/>
              <a:t>: 75</a:t>
            </a:r>
            <a:r>
              <a:rPr lang="vi-VN" sz="4800" dirty="0" smtClean="0"/>
              <a:t> </a:t>
            </a:r>
            <a:r>
              <a:rPr lang="vi-VN" sz="4800" dirty="0"/>
              <a:t>= </a:t>
            </a:r>
            <a:r>
              <a:rPr lang="en-US" sz="4800" dirty="0" smtClean="0"/>
              <a:t>3.5</a:t>
            </a:r>
            <a:r>
              <a:rPr lang="vi-VN" sz="4800" baseline="30000" dirty="0" smtClean="0"/>
              <a:t>2</a:t>
            </a:r>
            <a:r>
              <a:rPr lang="en-US" sz="4800" dirty="0"/>
              <a:t>. </a:t>
            </a:r>
          </a:p>
          <a:p>
            <a:pPr algn="just">
              <a:lnSpc>
                <a:spcPct val="130000"/>
              </a:lnSpc>
            </a:pPr>
            <a:r>
              <a:rPr lang="en-US" sz="4800" dirty="0" smtClean="0"/>
              <a:t>	 105</a:t>
            </a:r>
            <a:r>
              <a:rPr lang="vi-VN" sz="4800" dirty="0" smtClean="0"/>
              <a:t> =</a:t>
            </a:r>
            <a:r>
              <a:rPr lang="en-US" sz="4800" dirty="0" smtClean="0"/>
              <a:t> 3. 5. </a:t>
            </a:r>
            <a:r>
              <a:rPr lang="en-US" sz="4800" dirty="0"/>
              <a:t>7</a:t>
            </a:r>
          </a:p>
          <a:p>
            <a:pPr algn="just">
              <a:lnSpc>
                <a:spcPct val="130000"/>
              </a:lnSpc>
            </a:pPr>
            <a:r>
              <a:rPr lang="vi-VN" sz="4800" dirty="0"/>
              <a:t>=&gt; ƯCLN </a:t>
            </a:r>
            <a:r>
              <a:rPr lang="vi-VN" sz="4800" dirty="0" smtClean="0"/>
              <a:t>(</a:t>
            </a:r>
            <a:r>
              <a:rPr lang="en-US" sz="4800" dirty="0" smtClean="0"/>
              <a:t>75, 105</a:t>
            </a:r>
            <a:r>
              <a:rPr lang="vi-VN" sz="4800" dirty="0" smtClean="0"/>
              <a:t>) </a:t>
            </a:r>
            <a:r>
              <a:rPr lang="vi-VN" sz="4800" dirty="0"/>
              <a:t>= </a:t>
            </a:r>
            <a:r>
              <a:rPr lang="en-US" sz="4800" dirty="0" smtClean="0"/>
              <a:t>3 . 5 </a:t>
            </a:r>
            <a:r>
              <a:rPr lang="vi-VN" sz="4800" dirty="0" smtClean="0"/>
              <a:t>= 1</a:t>
            </a:r>
            <a:r>
              <a:rPr lang="en-US" sz="4800" dirty="0" smtClean="0"/>
              <a:t>5</a:t>
            </a:r>
            <a:endParaRPr lang="en-US" sz="4800" dirty="0"/>
          </a:p>
        </p:txBody>
      </p:sp>
      <p:sp>
        <p:nvSpPr>
          <p:cNvPr id="3" name="Rectangle 2"/>
          <p:cNvSpPr/>
          <p:nvPr/>
        </p:nvSpPr>
        <p:spPr>
          <a:xfrm>
            <a:off x="1594912" y="5919179"/>
            <a:ext cx="11347978" cy="106343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4800" b="1" dirty="0">
                <a:ea typeface="Calibri" panose="020F0502020204030204" pitchFamily="34" charset="0"/>
              </a:rPr>
              <a:t>=&gt; ƯC ( 75, 105) = Ư (15) = {1; 3; 5; 15}</a:t>
            </a:r>
          </a:p>
        </p:txBody>
      </p:sp>
    </p:spTree>
    <p:extLst>
      <p:ext uri="{BB962C8B-B14F-4D97-AF65-F5344CB8AC3E}">
        <p14:creationId xmlns:p14="http://schemas.microsoft.com/office/powerpoint/2010/main" val="13922332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500"/>
                            </p:stCondLst>
                            <p:childTnLst>
                              <p:par>
                                <p:cTn id="2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" grpId="0" uiExpand="1" build="allAtOnce"/>
      <p:bldP spid="3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3"/>
          <p:cNvGrpSpPr/>
          <p:nvPr/>
        </p:nvGrpSpPr>
        <p:grpSpPr>
          <a:xfrm>
            <a:off x="3581401" y="2633189"/>
            <a:ext cx="14052612" cy="6701311"/>
            <a:chOff x="0" y="0"/>
            <a:chExt cx="18242782" cy="12091182"/>
          </a:xfrm>
        </p:grpSpPr>
        <p:grpSp>
          <p:nvGrpSpPr>
            <p:cNvPr id="4" name="Group 4"/>
            <p:cNvGrpSpPr/>
            <p:nvPr/>
          </p:nvGrpSpPr>
          <p:grpSpPr>
            <a:xfrm>
              <a:off x="0" y="281638"/>
              <a:ext cx="17924518" cy="11809544"/>
              <a:chOff x="0" y="0"/>
              <a:chExt cx="10805670" cy="7119301"/>
            </a:xfrm>
          </p:grpSpPr>
          <p:sp>
            <p:nvSpPr>
              <p:cNvPr id="5" name="Freeform 5"/>
              <p:cNvSpPr/>
              <p:nvPr/>
            </p:nvSpPr>
            <p:spPr>
              <a:xfrm>
                <a:off x="-4213" y="0"/>
                <a:ext cx="10809882" cy="7119301"/>
              </a:xfrm>
              <a:custGeom>
                <a:avLst/>
                <a:gdLst/>
                <a:ahLst/>
                <a:cxnLst/>
                <a:rect l="l" t="t" r="r" b="b"/>
                <a:pathLst>
                  <a:path w="10809882" h="7119301">
                    <a:moveTo>
                      <a:pt x="278431" y="16918"/>
                    </a:moveTo>
                    <a:cubicBezTo>
                      <a:pt x="278431" y="16918"/>
                      <a:pt x="604014" y="12258"/>
                      <a:pt x="1062558" y="12454"/>
                    </a:cubicBezTo>
                    <a:cubicBezTo>
                      <a:pt x="8804229" y="12671"/>
                      <a:pt x="10535814" y="0"/>
                      <a:pt x="10535814" y="0"/>
                    </a:cubicBezTo>
                    <a:cubicBezTo>
                      <a:pt x="10603278" y="0"/>
                      <a:pt x="10679215" y="0"/>
                      <a:pt x="10757988" y="85073"/>
                    </a:cubicBezTo>
                    <a:cubicBezTo>
                      <a:pt x="10800966" y="131488"/>
                      <a:pt x="10802035" y="240224"/>
                      <a:pt x="10802439" y="320281"/>
                    </a:cubicBezTo>
                    <a:cubicBezTo>
                      <a:pt x="10802439" y="320281"/>
                      <a:pt x="10800735" y="5267917"/>
                      <a:pt x="10800735" y="6356717"/>
                    </a:cubicBezTo>
                    <a:cubicBezTo>
                      <a:pt x="10800735" y="6570876"/>
                      <a:pt x="10809883" y="6870054"/>
                      <a:pt x="10809883" y="6870054"/>
                    </a:cubicBezTo>
                    <a:cubicBezTo>
                      <a:pt x="10809883" y="6998723"/>
                      <a:pt x="10805713" y="7119301"/>
                      <a:pt x="10552875" y="7111167"/>
                    </a:cubicBezTo>
                    <a:cubicBezTo>
                      <a:pt x="10552875" y="7111167"/>
                      <a:pt x="10176403" y="7090868"/>
                      <a:pt x="9081481" y="7098467"/>
                    </a:cubicBezTo>
                    <a:cubicBezTo>
                      <a:pt x="2545013" y="7106601"/>
                      <a:pt x="304023" y="7119301"/>
                      <a:pt x="304023" y="7119301"/>
                    </a:cubicBezTo>
                    <a:cubicBezTo>
                      <a:pt x="132548" y="7119301"/>
                      <a:pt x="4213" y="7018231"/>
                      <a:pt x="8532" y="6815685"/>
                    </a:cubicBezTo>
                    <a:cubicBezTo>
                      <a:pt x="8532" y="6815685"/>
                      <a:pt x="9630" y="6317143"/>
                      <a:pt x="4815" y="1670849"/>
                    </a:cubicBezTo>
                    <a:cubicBezTo>
                      <a:pt x="0" y="663668"/>
                      <a:pt x="25592" y="330596"/>
                      <a:pt x="25592" y="330596"/>
                    </a:cubicBezTo>
                    <a:cubicBezTo>
                      <a:pt x="27224" y="150571"/>
                      <a:pt x="143504" y="16918"/>
                      <a:pt x="278431" y="16918"/>
                    </a:cubicBezTo>
                    <a:close/>
                  </a:path>
                </a:pathLst>
              </a:custGeom>
              <a:solidFill>
                <a:srgbClr val="2F3A62"/>
              </a:solidFill>
            </p:spPr>
          </p:sp>
        </p:grpSp>
        <p:grpSp>
          <p:nvGrpSpPr>
            <p:cNvPr id="6" name="Group 6"/>
            <p:cNvGrpSpPr/>
            <p:nvPr/>
          </p:nvGrpSpPr>
          <p:grpSpPr>
            <a:xfrm>
              <a:off x="336452" y="0"/>
              <a:ext cx="17906330" cy="11727398"/>
              <a:chOff x="0" y="0"/>
              <a:chExt cx="10821129" cy="7087086"/>
            </a:xfrm>
          </p:grpSpPr>
          <p:sp>
            <p:nvSpPr>
              <p:cNvPr id="7" name="Freeform 7"/>
              <p:cNvSpPr/>
              <p:nvPr/>
            </p:nvSpPr>
            <p:spPr>
              <a:xfrm>
                <a:off x="-4213" y="0"/>
                <a:ext cx="10825342" cy="7087086"/>
              </a:xfrm>
              <a:custGeom>
                <a:avLst/>
                <a:gdLst/>
                <a:ahLst/>
                <a:cxnLst/>
                <a:rect l="l" t="t" r="r" b="b"/>
                <a:pathLst>
                  <a:path w="10825342" h="7087086">
                    <a:moveTo>
                      <a:pt x="278431" y="16918"/>
                    </a:moveTo>
                    <a:cubicBezTo>
                      <a:pt x="278431" y="16918"/>
                      <a:pt x="604014" y="12258"/>
                      <a:pt x="1062834" y="12454"/>
                    </a:cubicBezTo>
                    <a:cubicBezTo>
                      <a:pt x="8817733" y="12671"/>
                      <a:pt x="10551274" y="0"/>
                      <a:pt x="10551274" y="0"/>
                    </a:cubicBezTo>
                    <a:cubicBezTo>
                      <a:pt x="10618737" y="0"/>
                      <a:pt x="10694674" y="0"/>
                      <a:pt x="10773448" y="85073"/>
                    </a:cubicBezTo>
                    <a:cubicBezTo>
                      <a:pt x="10816426" y="131488"/>
                      <a:pt x="10817494" y="240224"/>
                      <a:pt x="10817899" y="320281"/>
                    </a:cubicBezTo>
                    <a:cubicBezTo>
                      <a:pt x="10817899" y="320281"/>
                      <a:pt x="10816195" y="5241263"/>
                      <a:pt x="10816195" y="6324502"/>
                    </a:cubicBezTo>
                    <a:cubicBezTo>
                      <a:pt x="10816195" y="6538661"/>
                      <a:pt x="10825342" y="6837839"/>
                      <a:pt x="10825342" y="6837839"/>
                    </a:cubicBezTo>
                    <a:cubicBezTo>
                      <a:pt x="10825342" y="6966508"/>
                      <a:pt x="10821173" y="7087086"/>
                      <a:pt x="10568335" y="7078952"/>
                    </a:cubicBezTo>
                    <a:cubicBezTo>
                      <a:pt x="10568335" y="7078952"/>
                      <a:pt x="10191862" y="7058653"/>
                      <a:pt x="9095459" y="7066252"/>
                    </a:cubicBezTo>
                    <a:cubicBezTo>
                      <a:pt x="2547822" y="7074386"/>
                      <a:pt x="304023" y="7087086"/>
                      <a:pt x="304023" y="7087086"/>
                    </a:cubicBezTo>
                    <a:cubicBezTo>
                      <a:pt x="132548" y="7087086"/>
                      <a:pt x="4213" y="6986016"/>
                      <a:pt x="8532" y="6783470"/>
                    </a:cubicBezTo>
                    <a:cubicBezTo>
                      <a:pt x="8532" y="6783470"/>
                      <a:pt x="9630" y="6284928"/>
                      <a:pt x="4815" y="1666310"/>
                    </a:cubicBezTo>
                    <a:cubicBezTo>
                      <a:pt x="0" y="663668"/>
                      <a:pt x="25592" y="330596"/>
                      <a:pt x="25592" y="330596"/>
                    </a:cubicBezTo>
                    <a:cubicBezTo>
                      <a:pt x="27224" y="150571"/>
                      <a:pt x="143504" y="16918"/>
                      <a:pt x="278431" y="16918"/>
                    </a:cubicBezTo>
                    <a:close/>
                  </a:path>
                </a:pathLst>
              </a:custGeom>
              <a:solidFill>
                <a:srgbClr val="FFF3E4"/>
              </a:solidFill>
            </p:spPr>
          </p:sp>
        </p:grpSp>
      </p:grpSp>
      <p:pic>
        <p:nvPicPr>
          <p:cNvPr id="8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flipH="1">
            <a:off x="-212074" y="-451175"/>
            <a:ext cx="6090210" cy="5751865"/>
          </a:xfrm>
          <a:prstGeom prst="rect">
            <a:avLst/>
          </a:prstGeom>
        </p:spPr>
      </p:pic>
      <p:sp>
        <p:nvSpPr>
          <p:cNvPr id="9" name="TextBox 9"/>
          <p:cNvSpPr txBox="1"/>
          <p:nvPr/>
        </p:nvSpPr>
        <p:spPr>
          <a:xfrm>
            <a:off x="-56086" y="1470370"/>
            <a:ext cx="5198981" cy="116281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864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5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Chú</a:t>
            </a:r>
            <a:r>
              <a:rPr kumimoji="0" lang="en-US" sz="115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ý</a:t>
            </a:r>
            <a:endParaRPr kumimoji="0" lang="en-US" sz="115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0" name="TextBox 10"/>
          <p:cNvSpPr txBox="1"/>
          <p:nvPr/>
        </p:nvSpPr>
        <p:spPr>
          <a:xfrm>
            <a:off x="5137033" y="3439208"/>
            <a:ext cx="11513976" cy="192052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vi-VN" sz="4800" dirty="0"/>
              <a:t>- </a:t>
            </a:r>
            <a:r>
              <a:rPr lang="en-US" sz="4800" dirty="0" err="1" smtClean="0"/>
              <a:t>Khi</a:t>
            </a:r>
            <a:r>
              <a:rPr lang="en-US" sz="4800" dirty="0" smtClean="0"/>
              <a:t> </a:t>
            </a:r>
            <a:r>
              <a:rPr lang="en-US" sz="4800" dirty="0" err="1" smtClean="0"/>
              <a:t>tìm</a:t>
            </a:r>
            <a:r>
              <a:rPr lang="en-US" sz="4800" dirty="0" smtClean="0"/>
              <a:t> </a:t>
            </a:r>
            <a:r>
              <a:rPr lang="en-US" sz="4800" dirty="0" err="1" smtClean="0"/>
              <a:t>ước</a:t>
            </a:r>
            <a:r>
              <a:rPr lang="en-US" sz="4800" dirty="0" smtClean="0"/>
              <a:t> </a:t>
            </a:r>
            <a:r>
              <a:rPr lang="en-US" sz="4800" dirty="0" err="1" smtClean="0"/>
              <a:t>chung</a:t>
            </a:r>
            <a:r>
              <a:rPr lang="en-US" sz="4800" dirty="0" smtClean="0"/>
              <a:t> </a:t>
            </a:r>
            <a:r>
              <a:rPr lang="en-US" sz="4800" dirty="0" err="1" smtClean="0"/>
              <a:t>của</a:t>
            </a:r>
            <a:r>
              <a:rPr lang="en-US" sz="4800" dirty="0" smtClean="0"/>
              <a:t> </a:t>
            </a:r>
            <a:r>
              <a:rPr lang="en-US" sz="4800" dirty="0" err="1" smtClean="0"/>
              <a:t>các</a:t>
            </a:r>
            <a:r>
              <a:rPr lang="en-US" sz="4800" dirty="0" smtClean="0"/>
              <a:t> </a:t>
            </a:r>
            <a:r>
              <a:rPr lang="en-US" sz="4800" dirty="0" err="1" smtClean="0"/>
              <a:t>số</a:t>
            </a:r>
            <a:r>
              <a:rPr lang="en-US" sz="4800" dirty="0" smtClean="0"/>
              <a:t>, </a:t>
            </a:r>
            <a:r>
              <a:rPr lang="en-US" sz="4800" dirty="0" err="1" smtClean="0"/>
              <a:t>người</a:t>
            </a:r>
            <a:r>
              <a:rPr lang="en-US" sz="4800" dirty="0" smtClean="0"/>
              <a:t> ta </a:t>
            </a:r>
            <a:r>
              <a:rPr lang="en-US" sz="4800" dirty="0" err="1" smtClean="0"/>
              <a:t>thường</a:t>
            </a:r>
            <a:r>
              <a:rPr lang="en-US" sz="4800" dirty="0" smtClean="0"/>
              <a:t> </a:t>
            </a:r>
            <a:r>
              <a:rPr lang="en-US" sz="4800" dirty="0" err="1" smtClean="0"/>
              <a:t>dựa</a:t>
            </a:r>
            <a:r>
              <a:rPr lang="en-US" sz="4800" dirty="0" smtClean="0"/>
              <a:t> </a:t>
            </a:r>
            <a:r>
              <a:rPr lang="en-US" sz="4800" dirty="0" err="1" smtClean="0"/>
              <a:t>vào</a:t>
            </a:r>
            <a:r>
              <a:rPr lang="en-US" sz="4800" dirty="0" smtClean="0"/>
              <a:t> ƯCLN </a:t>
            </a:r>
            <a:r>
              <a:rPr lang="en-US" sz="4800" dirty="0" err="1" smtClean="0"/>
              <a:t>của</a:t>
            </a:r>
            <a:r>
              <a:rPr lang="en-US" sz="4800" dirty="0" smtClean="0"/>
              <a:t> </a:t>
            </a:r>
            <a:r>
              <a:rPr lang="en-US" sz="4800" dirty="0" err="1" smtClean="0"/>
              <a:t>chúng</a:t>
            </a:r>
            <a:r>
              <a:rPr lang="en-US" sz="4800" dirty="0" smtClean="0"/>
              <a:t>.</a:t>
            </a:r>
            <a:endParaRPr lang="en-US" sz="4800" dirty="0"/>
          </a:p>
        </p:txBody>
      </p:sp>
      <p:pic>
        <p:nvPicPr>
          <p:cNvPr id="11" name="Picture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553163">
            <a:off x="16430949" y="8578263"/>
            <a:ext cx="2406129" cy="3198209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-8762934">
            <a:off x="369179" y="8435125"/>
            <a:ext cx="2348424" cy="768575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 rot="-720983">
            <a:off x="716596" y="5028817"/>
            <a:ext cx="1794567" cy="3087917"/>
          </a:xfrm>
          <a:prstGeom prst="rect">
            <a:avLst/>
          </a:prstGeom>
        </p:spPr>
      </p:pic>
      <p:sp>
        <p:nvSpPr>
          <p:cNvPr id="15" name="TextBox 10"/>
          <p:cNvSpPr txBox="1"/>
          <p:nvPr/>
        </p:nvSpPr>
        <p:spPr>
          <a:xfrm>
            <a:off x="5137033" y="5284460"/>
            <a:ext cx="11513976" cy="182056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vi-VN" sz="4800" dirty="0">
                <a:cs typeface="Arial" panose="020B0604020202020204" pitchFamily="34" charset="0"/>
              </a:rPr>
              <a:t>Chẳng hạn: </a:t>
            </a:r>
            <a:endParaRPr lang="en-US" sz="4800" dirty="0" smtClean="0">
              <a:cs typeface="Arial" panose="020B0604020202020204" pitchFamily="34" charset="0"/>
            </a:endParaRPr>
          </a:p>
          <a:p>
            <a:pPr algn="ctr">
              <a:lnSpc>
                <a:spcPct val="130000"/>
              </a:lnSpc>
            </a:pPr>
            <a:r>
              <a:rPr lang="vi-VN" sz="4800" b="1" dirty="0" smtClean="0">
                <a:cs typeface="Arial" panose="020B0604020202020204" pitchFamily="34" charset="0"/>
              </a:rPr>
              <a:t>ƯCLN </a:t>
            </a:r>
            <a:r>
              <a:rPr lang="vi-VN" sz="4800" b="1" dirty="0">
                <a:cs typeface="Arial" panose="020B0604020202020204" pitchFamily="34" charset="0"/>
              </a:rPr>
              <a:t>(168, 180) = 2</a:t>
            </a:r>
            <a:r>
              <a:rPr lang="vi-VN" sz="4800" b="1" baseline="30000" dirty="0">
                <a:cs typeface="Arial" panose="020B0604020202020204" pitchFamily="34" charset="0"/>
              </a:rPr>
              <a:t>2</a:t>
            </a:r>
            <a:r>
              <a:rPr lang="vi-VN" sz="4800" b="1" dirty="0">
                <a:cs typeface="Arial" panose="020B0604020202020204" pitchFamily="34" charset="0"/>
              </a:rPr>
              <a:t>.3</a:t>
            </a:r>
            <a:r>
              <a:rPr lang="vi-VN" sz="4800" b="1" baseline="30000" dirty="0">
                <a:cs typeface="Arial" panose="020B0604020202020204" pitchFamily="34" charset="0"/>
              </a:rPr>
              <a:t>1</a:t>
            </a:r>
            <a:r>
              <a:rPr lang="vi-VN" sz="4800" b="1" dirty="0">
                <a:cs typeface="Arial" panose="020B0604020202020204" pitchFamily="34" charset="0"/>
              </a:rPr>
              <a:t> = 4.3 = </a:t>
            </a:r>
            <a:r>
              <a:rPr lang="vi-VN" sz="4800" b="1" dirty="0" smtClean="0">
                <a:cs typeface="Arial" panose="020B0604020202020204" pitchFamily="34" charset="0"/>
              </a:rPr>
              <a:t>12</a:t>
            </a:r>
            <a:r>
              <a:rPr lang="en-US" sz="4800" b="1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16" name="TextBox 10"/>
          <p:cNvSpPr txBox="1"/>
          <p:nvPr/>
        </p:nvSpPr>
        <p:spPr>
          <a:xfrm>
            <a:off x="4074531" y="7227355"/>
            <a:ext cx="12815805" cy="96026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en-US" sz="4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=&gt; ƯC (168, 180) = Ư(12) = {1; 2; 3; 4; 6; 12}</a:t>
            </a:r>
            <a:endParaRPr lang="en-US" sz="4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044856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750"/>
                            </p:stCondLst>
                            <p:childTnLst>
                              <p:par>
                                <p:cTn id="26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5" grpId="0"/>
      <p:bldP spid="16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4512" y="342353"/>
            <a:ext cx="18419495" cy="9797684"/>
            <a:chOff x="-4213" y="0"/>
            <a:chExt cx="10825342" cy="5989925"/>
          </a:xfrm>
          <a:solidFill>
            <a:schemeClr val="accent4">
              <a:lumMod val="20000"/>
              <a:lumOff val="80000"/>
            </a:schemeClr>
          </a:solidFill>
        </p:grpSpPr>
        <p:sp>
          <p:nvSpPr>
            <p:cNvPr id="3" name="Freeform 3"/>
            <p:cNvSpPr/>
            <p:nvPr/>
          </p:nvSpPr>
          <p:spPr>
            <a:xfrm>
              <a:off x="-4213" y="0"/>
              <a:ext cx="10825342" cy="5989925"/>
            </a:xfrm>
            <a:custGeom>
              <a:avLst/>
              <a:gdLst/>
              <a:ahLst/>
              <a:cxnLst/>
              <a:rect l="l" t="t" r="r" b="b"/>
              <a:pathLst>
                <a:path w="10825342" h="5776630">
                  <a:moveTo>
                    <a:pt x="278431" y="16918"/>
                  </a:moveTo>
                  <a:cubicBezTo>
                    <a:pt x="278431" y="16918"/>
                    <a:pt x="604014" y="12258"/>
                    <a:pt x="1062834" y="12454"/>
                  </a:cubicBezTo>
                  <a:cubicBezTo>
                    <a:pt x="8817733" y="12671"/>
                    <a:pt x="10551274" y="0"/>
                    <a:pt x="10551274" y="0"/>
                  </a:cubicBezTo>
                  <a:cubicBezTo>
                    <a:pt x="10618737" y="0"/>
                    <a:pt x="10694674" y="0"/>
                    <a:pt x="10773448" y="85073"/>
                  </a:cubicBezTo>
                  <a:cubicBezTo>
                    <a:pt x="10816426" y="131488"/>
                    <a:pt x="10817494" y="240224"/>
                    <a:pt x="10817899" y="320281"/>
                  </a:cubicBezTo>
                  <a:cubicBezTo>
                    <a:pt x="10817899" y="320281"/>
                    <a:pt x="10816195" y="4157017"/>
                    <a:pt x="10816195" y="5014045"/>
                  </a:cubicBezTo>
                  <a:cubicBezTo>
                    <a:pt x="10816195" y="5228205"/>
                    <a:pt x="10825342" y="5527383"/>
                    <a:pt x="10825342" y="5527383"/>
                  </a:cubicBezTo>
                  <a:cubicBezTo>
                    <a:pt x="10825342" y="5656052"/>
                    <a:pt x="10821173" y="5776630"/>
                    <a:pt x="10568335" y="5768495"/>
                  </a:cubicBezTo>
                  <a:cubicBezTo>
                    <a:pt x="10568335" y="5768495"/>
                    <a:pt x="10191862" y="5748197"/>
                    <a:pt x="9095459" y="5755795"/>
                  </a:cubicBezTo>
                  <a:cubicBezTo>
                    <a:pt x="2547822" y="5763930"/>
                    <a:pt x="304023" y="5776630"/>
                    <a:pt x="304023" y="5776630"/>
                  </a:cubicBezTo>
                  <a:cubicBezTo>
                    <a:pt x="132548" y="5776630"/>
                    <a:pt x="4213" y="5675561"/>
                    <a:pt x="8532" y="5473013"/>
                  </a:cubicBezTo>
                  <a:cubicBezTo>
                    <a:pt x="8532" y="5473013"/>
                    <a:pt x="9630" y="4974472"/>
                    <a:pt x="4815" y="1481678"/>
                  </a:cubicBezTo>
                  <a:cubicBezTo>
                    <a:pt x="0" y="663668"/>
                    <a:pt x="25592" y="330596"/>
                    <a:pt x="25592" y="330596"/>
                  </a:cubicBezTo>
                  <a:cubicBezTo>
                    <a:pt x="27224" y="150571"/>
                    <a:pt x="143504" y="16918"/>
                    <a:pt x="278431" y="16918"/>
                  </a:cubicBezTo>
                  <a:close/>
                </a:path>
              </a:pathLst>
            </a:custGeom>
            <a:grpFill/>
          </p:spPr>
        </p:sp>
      </p:grpSp>
      <p:grpSp>
        <p:nvGrpSpPr>
          <p:cNvPr id="4" name="Group 4"/>
          <p:cNvGrpSpPr/>
          <p:nvPr/>
        </p:nvGrpSpPr>
        <p:grpSpPr>
          <a:xfrm>
            <a:off x="5846553" y="233495"/>
            <a:ext cx="6935412" cy="1155560"/>
            <a:chOff x="0" y="0"/>
            <a:chExt cx="3435356" cy="1138475"/>
          </a:xfrm>
        </p:grpSpPr>
        <p:sp>
          <p:nvSpPr>
            <p:cNvPr id="5" name="Freeform 5"/>
            <p:cNvSpPr/>
            <p:nvPr/>
          </p:nvSpPr>
          <p:spPr>
            <a:xfrm>
              <a:off x="0" y="-4262"/>
              <a:ext cx="3443102" cy="1144961"/>
            </a:xfrm>
            <a:custGeom>
              <a:avLst/>
              <a:gdLst/>
              <a:ahLst/>
              <a:cxnLst/>
              <a:rect l="l" t="t" r="r" b="b"/>
              <a:pathLst>
                <a:path w="3443102" h="1144961">
                  <a:moveTo>
                    <a:pt x="2504203" y="1133773"/>
                  </a:moveTo>
                  <a:cubicBezTo>
                    <a:pt x="2504203" y="1133773"/>
                    <a:pt x="2084450" y="1144961"/>
                    <a:pt x="1621865" y="1142339"/>
                  </a:cubicBezTo>
                  <a:cubicBezTo>
                    <a:pt x="1584822" y="1140177"/>
                    <a:pt x="1057073" y="1132352"/>
                    <a:pt x="1057073" y="1132352"/>
                  </a:cubicBezTo>
                  <a:cubicBezTo>
                    <a:pt x="812931" y="1123518"/>
                    <a:pt x="565145" y="1106537"/>
                    <a:pt x="398404" y="1048359"/>
                  </a:cubicBezTo>
                  <a:cubicBezTo>
                    <a:pt x="120505" y="951398"/>
                    <a:pt x="0" y="773869"/>
                    <a:pt x="0" y="577261"/>
                  </a:cubicBezTo>
                  <a:lnTo>
                    <a:pt x="0" y="577259"/>
                  </a:lnTo>
                  <a:cubicBezTo>
                    <a:pt x="8536" y="440430"/>
                    <a:pt x="34263" y="311302"/>
                    <a:pt x="140291" y="225758"/>
                  </a:cubicBezTo>
                  <a:cubicBezTo>
                    <a:pt x="342602" y="62530"/>
                    <a:pt x="736658" y="7673"/>
                    <a:pt x="1155311" y="7673"/>
                  </a:cubicBezTo>
                  <a:cubicBezTo>
                    <a:pt x="1155311" y="7673"/>
                    <a:pt x="1551711" y="15681"/>
                    <a:pt x="1584822" y="7673"/>
                  </a:cubicBezTo>
                  <a:cubicBezTo>
                    <a:pt x="1865523" y="0"/>
                    <a:pt x="2329451" y="7673"/>
                    <a:pt x="2329451" y="7673"/>
                  </a:cubicBezTo>
                  <a:cubicBezTo>
                    <a:pt x="2697758" y="15152"/>
                    <a:pt x="3061071" y="84484"/>
                    <a:pt x="3258811" y="207066"/>
                  </a:cubicBezTo>
                  <a:cubicBezTo>
                    <a:pt x="3409828" y="300683"/>
                    <a:pt x="3443102" y="425358"/>
                    <a:pt x="3433962" y="577261"/>
                  </a:cubicBezTo>
                  <a:lnTo>
                    <a:pt x="3433962" y="577262"/>
                  </a:lnTo>
                  <a:cubicBezTo>
                    <a:pt x="3433962" y="891835"/>
                    <a:pt x="3150965" y="1105932"/>
                    <a:pt x="2504203" y="1133773"/>
                  </a:cubicBezTo>
                  <a:close/>
                </a:path>
              </a:pathLst>
            </a:custGeom>
            <a:solidFill>
              <a:srgbClr val="FDF5B6"/>
            </a:solidFill>
          </p:spPr>
        </p:sp>
      </p:grpSp>
      <p:pic>
        <p:nvPicPr>
          <p:cNvPr id="6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7804052" y="-201270"/>
            <a:ext cx="3020414" cy="720862"/>
          </a:xfrm>
          <a:prstGeom prst="rect">
            <a:avLst/>
          </a:prstGeom>
        </p:spPr>
      </p:pic>
      <p:sp>
        <p:nvSpPr>
          <p:cNvPr id="7" name="TextBox 7"/>
          <p:cNvSpPr txBox="1"/>
          <p:nvPr/>
        </p:nvSpPr>
        <p:spPr>
          <a:xfrm>
            <a:off x="5349913" y="236954"/>
            <a:ext cx="7928692" cy="101976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864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Thử</a:t>
            </a:r>
            <a:r>
              <a:rPr kumimoji="0" lang="en-US" sz="6000" b="1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6000" b="1" i="0" u="none" strike="noStrike" kern="120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thách</a:t>
            </a:r>
            <a:r>
              <a:rPr kumimoji="0" lang="en-US" sz="6000" b="1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6000" b="1" i="0" u="none" strike="noStrike" kern="120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nhỏ</a:t>
            </a:r>
            <a:endParaRPr kumimoji="0" lang="en-US" sz="6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14" name="Picture 1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 rot="803959">
            <a:off x="16424417" y="8532278"/>
            <a:ext cx="1703842" cy="1578789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 rot="-442419">
            <a:off x="-342780" y="9695082"/>
            <a:ext cx="1111383" cy="891422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2"/>
              </a:ext>
            </a:extLst>
          </a:blip>
          <a:srcRect/>
          <a:stretch>
            <a:fillRect/>
          </a:stretch>
        </p:blipFill>
        <p:spPr>
          <a:xfrm rot="-2627376">
            <a:off x="478343" y="-315278"/>
            <a:ext cx="947383" cy="2122534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12912" y="2260729"/>
            <a:ext cx="11121699" cy="82176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Vào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ngày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thứ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Bảy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cô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Lan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tổ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chức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cho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học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sinh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đi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tham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quan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Bảo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tàng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Dân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tộc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học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học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sinh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đóng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tiền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mua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vé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mỗi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vé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tiền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cô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Lan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thu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từng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ngày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ghi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lại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ở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bảng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bên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742950" indent="-742950" algn="just">
              <a:lnSpc>
                <a:spcPct val="120000"/>
              </a:lnSpc>
              <a:buAutoNum type="alphaLcParenR"/>
            </a:pP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Hỏi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tiền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để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mua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vé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(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giá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vé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theo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đơn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vị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nghìn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đồng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thể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bao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nhiêu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biết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giá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vé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lớn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hơn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2 000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đồng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  <a:p>
            <a:pPr marL="742950" indent="-742950" algn="just">
              <a:lnSpc>
                <a:spcPct val="120000"/>
              </a:lnSpc>
              <a:buAutoNum type="alphaLcParenR"/>
            </a:pP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bao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nhiêu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học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sinh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tham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gia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chuyến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đi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biết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học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sinh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lớp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khoảng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từ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20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đến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40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người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vi-VN" sz="4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04381577"/>
              </p:ext>
            </p:extLst>
          </p:nvPr>
        </p:nvGraphicFramePr>
        <p:xfrm>
          <a:off x="11618308" y="2950258"/>
          <a:ext cx="6153167" cy="5630832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2647969">
                  <a:extLst>
                    <a:ext uri="{9D8B030D-6E8A-4147-A177-3AD203B41FA5}">
                      <a16:colId xmlns="" xmlns:a16="http://schemas.microsoft.com/office/drawing/2014/main" val="344238"/>
                    </a:ext>
                  </a:extLst>
                </a:gridCol>
                <a:gridCol w="3505198">
                  <a:extLst>
                    <a:ext uri="{9D8B030D-6E8A-4147-A177-3AD203B41FA5}">
                      <a16:colId xmlns="" xmlns:a16="http://schemas.microsoft.com/office/drawing/2014/main" val="3387372247"/>
                    </a:ext>
                  </a:extLst>
                </a:gridCol>
              </a:tblGrid>
              <a:tr h="1080048">
                <a:tc>
                  <a:txBody>
                    <a:bodyPr/>
                    <a:lstStyle/>
                    <a:p>
                      <a:pPr algn="ctr"/>
                      <a:r>
                        <a:rPr lang="en-US" sz="4000" dirty="0" err="1" smtClean="0"/>
                        <a:t>Ngày</a:t>
                      </a:r>
                      <a:r>
                        <a:rPr lang="en-US" sz="4000" baseline="0" dirty="0" smtClean="0"/>
                        <a:t> </a:t>
                      </a:r>
                      <a:endParaRPr lang="vi-VN" sz="4000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dirty="0" err="1" smtClean="0"/>
                        <a:t>Số</a:t>
                      </a:r>
                      <a:r>
                        <a:rPr lang="en-US" sz="4000" baseline="0" dirty="0" smtClean="0"/>
                        <a:t> </a:t>
                      </a:r>
                      <a:r>
                        <a:rPr lang="en-US" sz="4000" baseline="0" dirty="0" err="1" smtClean="0"/>
                        <a:t>tiền</a:t>
                      </a:r>
                      <a:r>
                        <a:rPr lang="en-US" sz="4000" baseline="0" dirty="0" smtClean="0"/>
                        <a:t> </a:t>
                      </a:r>
                      <a:r>
                        <a:rPr lang="en-US" sz="4000" baseline="0" dirty="0" err="1" smtClean="0"/>
                        <a:t>đóng</a:t>
                      </a:r>
                      <a:r>
                        <a:rPr lang="en-US" sz="4000" baseline="0" dirty="0" smtClean="0"/>
                        <a:t> </a:t>
                      </a:r>
                    </a:p>
                    <a:p>
                      <a:pPr algn="ctr"/>
                      <a:r>
                        <a:rPr lang="en-US" sz="4000" baseline="0" dirty="0" smtClean="0"/>
                        <a:t>( </a:t>
                      </a:r>
                      <a:r>
                        <a:rPr lang="en-US" sz="4000" baseline="0" dirty="0" err="1" smtClean="0"/>
                        <a:t>đồng</a:t>
                      </a:r>
                      <a:r>
                        <a:rPr lang="en-US" sz="4000" baseline="0" dirty="0" smtClean="0"/>
                        <a:t>)</a:t>
                      </a:r>
                      <a:endParaRPr lang="vi-VN" sz="4000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931529607"/>
                  </a:ext>
                </a:extLst>
              </a:tr>
              <a:tr h="1080048">
                <a:tc>
                  <a:txBody>
                    <a:bodyPr/>
                    <a:lstStyle/>
                    <a:p>
                      <a:pPr algn="ctr"/>
                      <a:r>
                        <a:rPr lang="en-US" sz="4000" dirty="0" err="1" smtClean="0"/>
                        <a:t>Thứ</a:t>
                      </a:r>
                      <a:r>
                        <a:rPr lang="en-US" sz="4000" baseline="0" dirty="0" smtClean="0"/>
                        <a:t> Hai</a:t>
                      </a:r>
                      <a:endParaRPr lang="vi-VN" sz="4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dirty="0" smtClean="0"/>
                        <a:t>56 000</a:t>
                      </a:r>
                      <a:endParaRPr lang="vi-VN" sz="4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696020482"/>
                  </a:ext>
                </a:extLst>
              </a:tr>
              <a:tr h="1080048">
                <a:tc>
                  <a:txBody>
                    <a:bodyPr/>
                    <a:lstStyle/>
                    <a:p>
                      <a:pPr algn="ctr"/>
                      <a:r>
                        <a:rPr lang="en-US" sz="4000" dirty="0" err="1" smtClean="0"/>
                        <a:t>Thứ</a:t>
                      </a:r>
                      <a:r>
                        <a:rPr lang="en-US" sz="4000" dirty="0" smtClean="0"/>
                        <a:t> Ba</a:t>
                      </a:r>
                      <a:endParaRPr lang="vi-VN" sz="4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dirty="0" smtClean="0"/>
                        <a:t>28 000</a:t>
                      </a:r>
                      <a:endParaRPr lang="vi-VN" sz="4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150779233"/>
                  </a:ext>
                </a:extLst>
              </a:tr>
              <a:tr h="1080048">
                <a:tc>
                  <a:txBody>
                    <a:bodyPr/>
                    <a:lstStyle/>
                    <a:p>
                      <a:pPr algn="ctr"/>
                      <a:r>
                        <a:rPr lang="en-US" sz="4000" dirty="0" err="1" smtClean="0"/>
                        <a:t>Thứ</a:t>
                      </a:r>
                      <a:r>
                        <a:rPr lang="en-US" sz="4000" baseline="0" dirty="0" smtClean="0"/>
                        <a:t> </a:t>
                      </a:r>
                      <a:r>
                        <a:rPr lang="en-US" sz="4000" baseline="0" dirty="0" err="1" smtClean="0"/>
                        <a:t>Tư</a:t>
                      </a:r>
                      <a:endParaRPr lang="vi-VN" sz="4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dirty="0" smtClean="0"/>
                        <a:t>42 000</a:t>
                      </a:r>
                      <a:endParaRPr lang="vi-VN" sz="4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4230751403"/>
                  </a:ext>
                </a:extLst>
              </a:tr>
              <a:tr h="1080048">
                <a:tc>
                  <a:txBody>
                    <a:bodyPr/>
                    <a:lstStyle/>
                    <a:p>
                      <a:pPr algn="ctr"/>
                      <a:r>
                        <a:rPr lang="en-US" sz="4000" dirty="0" err="1" smtClean="0"/>
                        <a:t>Thứ</a:t>
                      </a:r>
                      <a:r>
                        <a:rPr lang="en-US" sz="4000" baseline="0" dirty="0" smtClean="0"/>
                        <a:t> </a:t>
                      </a:r>
                      <a:r>
                        <a:rPr lang="en-US" sz="4000" baseline="0" dirty="0" err="1" smtClean="0"/>
                        <a:t>Năm</a:t>
                      </a:r>
                      <a:endParaRPr lang="vi-VN" sz="4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dirty="0" smtClean="0"/>
                        <a:t>98</a:t>
                      </a:r>
                      <a:r>
                        <a:rPr lang="en-US" sz="4000" baseline="0" dirty="0" smtClean="0"/>
                        <a:t> 000</a:t>
                      </a:r>
                      <a:endParaRPr lang="vi-VN" sz="4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552884181"/>
                  </a:ext>
                </a:extLst>
              </a:tr>
            </a:tbl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4918461" y="1540951"/>
            <a:ext cx="8360144" cy="70788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HOẠT ĐỘNG NHÓM ĐÔI</a:t>
            </a:r>
            <a:endParaRPr lang="vi-VN" sz="4000" b="1" dirty="0" smtClean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050" name="Picture 2" descr="Quy trình dạy học vần, tập đọc lớp 1 - Tin Tức Giáo Dục Học Tập Tiny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14167" y="280544"/>
            <a:ext cx="4133624" cy="216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315500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10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5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-2317294">
            <a:off x="-741572" y="24971"/>
            <a:ext cx="2348424" cy="768575"/>
          </a:xfrm>
          <a:prstGeom prst="rect">
            <a:avLst/>
          </a:prstGeom>
        </p:spPr>
      </p:pic>
      <p:pic>
        <p:nvPicPr>
          <p:cNvPr id="17" name="Picture 1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16673357" y="-371267"/>
            <a:ext cx="2106146" cy="1936296"/>
          </a:xfrm>
          <a:prstGeom prst="rect">
            <a:avLst/>
          </a:prstGeom>
        </p:spPr>
      </p:pic>
      <p:pic>
        <p:nvPicPr>
          <p:cNvPr id="40" name="Picture 15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>
            <a:off x="-411526" y="-256431"/>
            <a:ext cx="1248995" cy="1229644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6858000" y="55315"/>
            <a:ext cx="3810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i="1" u="sng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r>
              <a:rPr lang="en-US" sz="4000" b="1" i="1" u="sng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vi-VN" sz="4000" b="1" i="1" u="sng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1416019" y="1004386"/>
                <a:ext cx="16310411" cy="90301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742950" indent="-742950">
                  <a:lnSpc>
                    <a:spcPct val="120000"/>
                  </a:lnSpc>
                  <a:buAutoNum type="alphaLcParenR"/>
                </a:pPr>
                <a:r>
                  <a:rPr lang="en-US" sz="4400" dirty="0" err="1" smtClean="0"/>
                  <a:t>Gọi</a:t>
                </a:r>
                <a:r>
                  <a:rPr lang="en-US" sz="4400" dirty="0" smtClean="0"/>
                  <a:t> </a:t>
                </a:r>
                <a:r>
                  <a:rPr lang="en-US" sz="4400" dirty="0" err="1"/>
                  <a:t>số</a:t>
                </a:r>
                <a:r>
                  <a:rPr lang="en-US" sz="4400" dirty="0"/>
                  <a:t> </a:t>
                </a:r>
                <a:r>
                  <a:rPr lang="en-US" sz="4400" dirty="0" err="1"/>
                  <a:t>tiền</a:t>
                </a:r>
                <a:r>
                  <a:rPr lang="en-US" sz="4400" dirty="0"/>
                  <a:t> </a:t>
                </a:r>
                <a:r>
                  <a:rPr lang="en-US" sz="4400" dirty="0" err="1"/>
                  <a:t>để</a:t>
                </a:r>
                <a:r>
                  <a:rPr lang="en-US" sz="4400" dirty="0"/>
                  <a:t> </a:t>
                </a:r>
                <a:r>
                  <a:rPr lang="en-US" sz="4400" dirty="0" err="1"/>
                  <a:t>mua</a:t>
                </a:r>
                <a:r>
                  <a:rPr lang="en-US" sz="4400" dirty="0"/>
                  <a:t> </a:t>
                </a:r>
                <a:r>
                  <a:rPr lang="en-US" sz="4400" dirty="0" err="1"/>
                  <a:t>một</a:t>
                </a:r>
                <a:r>
                  <a:rPr lang="en-US" sz="4400" dirty="0"/>
                  <a:t> </a:t>
                </a:r>
                <a:r>
                  <a:rPr lang="en-US" sz="4400" dirty="0" err="1"/>
                  <a:t>vé</a:t>
                </a:r>
                <a:r>
                  <a:rPr lang="en-US" sz="4400" dirty="0"/>
                  <a:t> </a:t>
                </a:r>
                <a:r>
                  <a:rPr lang="en-US" sz="4400" dirty="0" err="1"/>
                  <a:t>là</a:t>
                </a:r>
                <a:r>
                  <a:rPr lang="en-US" sz="4400" dirty="0"/>
                  <a:t>: </a:t>
                </a:r>
                <a:r>
                  <a:rPr lang="en-US" sz="4400" dirty="0" smtClean="0"/>
                  <a:t>x (</a:t>
                </a:r>
                <a:r>
                  <a:rPr lang="en-US" sz="4400" dirty="0" err="1" smtClean="0"/>
                  <a:t>nghìn</a:t>
                </a:r>
                <a:r>
                  <a:rPr lang="en-US" sz="4400" dirty="0" smtClean="0"/>
                  <a:t> </a:t>
                </a:r>
                <a:r>
                  <a:rPr lang="en-US" sz="4400" dirty="0" err="1"/>
                  <a:t>đồng</a:t>
                </a:r>
                <a:r>
                  <a:rPr lang="en-US" sz="4400" dirty="0"/>
                  <a:t>, x</a:t>
                </a:r>
                <a14:m>
                  <m:oMath xmlns:m="http://schemas.openxmlformats.org/officeDocument/2006/math">
                    <m:r>
                      <a:rPr lang="en-US" sz="4400" i="1">
                        <a:latin typeface="Cambria Math" panose="02040503050406030204" pitchFamily="18" charset="0"/>
                      </a:rPr>
                      <m:t>∈</m:t>
                    </m:r>
                  </m:oMath>
                </a14:m>
                <a:r>
                  <a:rPr lang="en-US" sz="4400" dirty="0"/>
                  <a:t> N</a:t>
                </a:r>
                <a:r>
                  <a:rPr lang="en-US" sz="4400" baseline="30000" dirty="0"/>
                  <a:t>*</a:t>
                </a:r>
                <a:r>
                  <a:rPr lang="en-US" sz="4400" dirty="0"/>
                  <a:t>, </a:t>
                </a:r>
                <a:r>
                  <a:rPr lang="en-US" sz="4400" dirty="0" smtClean="0"/>
                  <a:t>x &gt; 2).</a:t>
                </a:r>
                <a:endParaRPr lang="en-US" sz="4400" dirty="0"/>
              </a:p>
              <a:p>
                <a:pPr>
                  <a:lnSpc>
                    <a:spcPct val="120000"/>
                  </a:lnSpc>
                </a:pPr>
                <a:r>
                  <a:rPr lang="en-US" sz="4400" dirty="0" smtClean="0"/>
                  <a:t>=&gt; x </a:t>
                </a:r>
                <a14:m>
                  <m:oMath xmlns:m="http://schemas.openxmlformats.org/officeDocument/2006/math">
                    <m:r>
                      <a:rPr lang="en-US" sz="4400" i="1">
                        <a:latin typeface="Cambria Math" panose="02040503050406030204" pitchFamily="18" charset="0"/>
                      </a:rPr>
                      <m:t>∈</m:t>
                    </m:r>
                  </m:oMath>
                </a14:m>
                <a:r>
                  <a:rPr lang="en-US" sz="4400" dirty="0"/>
                  <a:t> ƯC ( 56, 28, 42, 98) </a:t>
                </a:r>
              </a:p>
              <a:p>
                <a:pPr algn="ctr">
                  <a:lnSpc>
                    <a:spcPct val="120000"/>
                  </a:lnSpc>
                </a:pPr>
                <a:r>
                  <a:rPr lang="en-US" sz="4400" dirty="0"/>
                  <a:t>56 = 2</a:t>
                </a:r>
                <a:r>
                  <a:rPr lang="en-US" sz="4400" baseline="30000" dirty="0"/>
                  <a:t>3</a:t>
                </a:r>
                <a:r>
                  <a:rPr lang="en-US" sz="4400" dirty="0"/>
                  <a:t>.7 </a:t>
                </a:r>
              </a:p>
              <a:p>
                <a:pPr algn="ctr">
                  <a:lnSpc>
                    <a:spcPct val="120000"/>
                  </a:lnSpc>
                </a:pPr>
                <a:r>
                  <a:rPr lang="en-US" sz="4400" dirty="0"/>
                  <a:t>28 = 2</a:t>
                </a:r>
                <a:r>
                  <a:rPr lang="en-US" sz="4400" baseline="30000" dirty="0"/>
                  <a:t>2</a:t>
                </a:r>
                <a:r>
                  <a:rPr lang="en-US" sz="4400" dirty="0"/>
                  <a:t>.7</a:t>
                </a:r>
              </a:p>
              <a:p>
                <a:pPr algn="ctr">
                  <a:lnSpc>
                    <a:spcPct val="120000"/>
                  </a:lnSpc>
                </a:pPr>
                <a:r>
                  <a:rPr lang="en-US" sz="4400" dirty="0"/>
                  <a:t>42 = 2.3.7</a:t>
                </a:r>
              </a:p>
              <a:p>
                <a:pPr algn="ctr">
                  <a:lnSpc>
                    <a:spcPct val="120000"/>
                  </a:lnSpc>
                </a:pPr>
                <a:r>
                  <a:rPr lang="en-US" sz="4400" dirty="0"/>
                  <a:t>98 = 2.7</a:t>
                </a:r>
                <a:r>
                  <a:rPr lang="en-US" sz="4400" baseline="30000" dirty="0"/>
                  <a:t>2</a:t>
                </a:r>
                <a:endParaRPr lang="en-US" sz="4400" dirty="0"/>
              </a:p>
              <a:p>
                <a:pPr marL="571500" indent="-571500">
                  <a:lnSpc>
                    <a:spcPct val="120000"/>
                  </a:lnSpc>
                  <a:buFont typeface="Symbol" panose="05050102010706020507" pitchFamily="18" charset="2"/>
                  <a:buChar char="Þ"/>
                </a:pPr>
                <a:r>
                  <a:rPr lang="en-US" sz="4400" dirty="0" smtClean="0"/>
                  <a:t>ƯCLN </a:t>
                </a:r>
                <a:r>
                  <a:rPr lang="en-US" sz="4400" dirty="0"/>
                  <a:t>(56, 28, 42, 98) = 2.7 = </a:t>
                </a:r>
                <a:r>
                  <a:rPr lang="en-US" sz="4400" dirty="0" smtClean="0"/>
                  <a:t>14</a:t>
                </a:r>
              </a:p>
              <a:p>
                <a:pPr marL="571500" indent="-571500">
                  <a:lnSpc>
                    <a:spcPct val="120000"/>
                  </a:lnSpc>
                  <a:buFont typeface="Symbol" panose="05050102010706020507" pitchFamily="18" charset="2"/>
                  <a:buChar char="Þ"/>
                </a:pPr>
                <a:r>
                  <a:rPr lang="en-US" sz="4400" dirty="0" smtClean="0"/>
                  <a:t>ƯC </a:t>
                </a:r>
                <a:r>
                  <a:rPr lang="en-US" sz="4400" dirty="0"/>
                  <a:t>( 56, 28, 42, 98) = Ư (14) </a:t>
                </a:r>
                <a:endParaRPr lang="en-US" sz="4400" dirty="0" smtClean="0"/>
              </a:p>
              <a:p>
                <a:pPr>
                  <a:lnSpc>
                    <a:spcPct val="120000"/>
                  </a:lnSpc>
                </a:pPr>
                <a:r>
                  <a:rPr lang="en-US" sz="4400" dirty="0"/>
                  <a:t>	</a:t>
                </a:r>
                <a:r>
                  <a:rPr lang="en-US" sz="4400" dirty="0" smtClean="0"/>
                  <a:t>				    = </a:t>
                </a:r>
                <a:r>
                  <a:rPr lang="en-US" sz="4400" dirty="0"/>
                  <a:t>{1; 2; 7; 14}</a:t>
                </a:r>
              </a:p>
              <a:p>
                <a:pPr>
                  <a:lnSpc>
                    <a:spcPct val="120000"/>
                  </a:lnSpc>
                </a:pPr>
                <a:r>
                  <a:rPr lang="en-US" sz="4400" dirty="0" err="1"/>
                  <a:t>Vì</a:t>
                </a:r>
                <a:r>
                  <a:rPr lang="en-US" sz="4400" dirty="0"/>
                  <a:t> </a:t>
                </a:r>
                <a:r>
                  <a:rPr lang="en-US" sz="4400" dirty="0" smtClean="0"/>
                  <a:t>x &gt; 2 =&gt; </a:t>
                </a:r>
                <a:r>
                  <a:rPr lang="en-US" sz="4400" dirty="0"/>
                  <a:t>x </a:t>
                </a:r>
                <a14:m>
                  <m:oMath xmlns:m="http://schemas.openxmlformats.org/officeDocument/2006/math">
                    <m:r>
                      <a:rPr lang="en-US" sz="4400" i="1">
                        <a:latin typeface="Cambria Math" panose="02040503050406030204" pitchFamily="18" charset="0"/>
                      </a:rPr>
                      <m:t>∈</m:t>
                    </m:r>
                  </m:oMath>
                </a14:m>
                <a:r>
                  <a:rPr lang="en-US" sz="4400" dirty="0"/>
                  <a:t> {</a:t>
                </a:r>
                <a:r>
                  <a:rPr lang="en-US" sz="4400" dirty="0" smtClean="0"/>
                  <a:t>7; 14}</a:t>
                </a:r>
                <a:endParaRPr lang="en-US" sz="4400" dirty="0"/>
              </a:p>
              <a:p>
                <a:pPr>
                  <a:lnSpc>
                    <a:spcPct val="120000"/>
                  </a:lnSpc>
                </a:pPr>
                <a:r>
                  <a:rPr lang="en-US" sz="4400" dirty="0" err="1"/>
                  <a:t>Vậy</a:t>
                </a:r>
                <a:r>
                  <a:rPr lang="en-US" sz="4400" dirty="0"/>
                  <a:t> </a:t>
                </a:r>
                <a:r>
                  <a:rPr lang="en-US" sz="4400" dirty="0" err="1"/>
                  <a:t>Giá</a:t>
                </a:r>
                <a:r>
                  <a:rPr lang="en-US" sz="4400" dirty="0"/>
                  <a:t> </a:t>
                </a:r>
                <a:r>
                  <a:rPr lang="en-US" sz="4400" dirty="0" err="1"/>
                  <a:t>tiền</a:t>
                </a:r>
                <a:r>
                  <a:rPr lang="en-US" sz="4400" dirty="0"/>
                  <a:t> </a:t>
                </a:r>
                <a:r>
                  <a:rPr lang="en-US" sz="4400" dirty="0" err="1"/>
                  <a:t>một</a:t>
                </a:r>
                <a:r>
                  <a:rPr lang="en-US" sz="4400" dirty="0"/>
                  <a:t> </a:t>
                </a:r>
                <a:r>
                  <a:rPr lang="en-US" sz="4400" dirty="0" err="1"/>
                  <a:t>vé</a:t>
                </a:r>
                <a:r>
                  <a:rPr lang="en-US" sz="4400" dirty="0"/>
                  <a:t> </a:t>
                </a:r>
                <a:r>
                  <a:rPr lang="en-US" sz="4400" dirty="0" err="1"/>
                  <a:t>có</a:t>
                </a:r>
                <a:r>
                  <a:rPr lang="en-US" sz="4400" dirty="0"/>
                  <a:t> </a:t>
                </a:r>
                <a:r>
                  <a:rPr lang="en-US" sz="4400" dirty="0" err="1"/>
                  <a:t>thể</a:t>
                </a:r>
                <a:r>
                  <a:rPr lang="en-US" sz="4400" dirty="0"/>
                  <a:t> </a:t>
                </a:r>
                <a:r>
                  <a:rPr lang="en-US" sz="4400" dirty="0" err="1"/>
                  <a:t>là</a:t>
                </a:r>
                <a:r>
                  <a:rPr lang="en-US" sz="4400" dirty="0"/>
                  <a:t> 7000 </a:t>
                </a:r>
                <a:r>
                  <a:rPr lang="en-US" sz="4400" dirty="0" err="1" smtClean="0"/>
                  <a:t>đồng</a:t>
                </a:r>
                <a:r>
                  <a:rPr lang="en-US" sz="4400" dirty="0" smtClean="0"/>
                  <a:t> </a:t>
                </a:r>
                <a:r>
                  <a:rPr lang="en-US" sz="4400" dirty="0" err="1" smtClean="0"/>
                  <a:t>hoặc</a:t>
                </a:r>
                <a:r>
                  <a:rPr lang="en-US" sz="4400" dirty="0" smtClean="0"/>
                  <a:t> 14 000 </a:t>
                </a:r>
                <a:r>
                  <a:rPr lang="en-US" sz="4400" dirty="0" err="1" smtClean="0"/>
                  <a:t>đồng</a:t>
                </a:r>
                <a:r>
                  <a:rPr lang="en-US" sz="4400" dirty="0" smtClean="0"/>
                  <a:t>.</a:t>
                </a:r>
                <a:endParaRPr lang="en-US" sz="4400" dirty="0"/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16019" y="1004386"/>
                <a:ext cx="16310411" cy="9030164"/>
              </a:xfrm>
              <a:prstGeom prst="rect">
                <a:avLst/>
              </a:prstGeom>
              <a:blipFill rotWithShape="0">
                <a:blip r:embed="rId13"/>
                <a:stretch>
                  <a:fillRect l="-1532" t="-810" b="-141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443183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4000"/>
                            </p:stCondLst>
                            <p:childTnLst>
                              <p:par>
                                <p:cTn id="3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0"/>
                            </p:stCondLst>
                            <p:childTnLst>
                              <p:par>
                                <p:cTn id="4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6000"/>
                            </p:stCondLst>
                            <p:childTnLst>
                              <p:par>
                                <p:cTn id="4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7000"/>
                            </p:stCondLst>
                            <p:childTnLst>
                              <p:par>
                                <p:cTn id="5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8000"/>
                            </p:stCondLst>
                            <p:childTnLst>
                              <p:par>
                                <p:cTn id="5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9000"/>
                            </p:stCondLst>
                            <p:childTnLst>
                              <p:par>
                                <p:cTn id="6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10000"/>
                            </p:stCondLst>
                            <p:childTnLst>
                              <p:par>
                                <p:cTn id="7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allAtOnce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98714" y="-78842"/>
            <a:ext cx="8610600" cy="89736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3600" dirty="0" smtClean="0">
                <a:ea typeface="Calibri" panose="020F0502020204030204" pitchFamily="34" charset="0"/>
              </a:rPr>
              <a:t>b) </a:t>
            </a:r>
            <a:r>
              <a:rPr lang="en-US" sz="3600" b="1" dirty="0" smtClean="0">
                <a:solidFill>
                  <a:srgbClr val="002060"/>
                </a:solidFill>
                <a:ea typeface="Calibri" panose="020F0502020204030204" pitchFamily="34" charset="0"/>
              </a:rPr>
              <a:t>TH1: </a:t>
            </a:r>
            <a:r>
              <a:rPr lang="en-US" sz="3600" b="1" dirty="0" err="1" smtClean="0">
                <a:solidFill>
                  <a:srgbClr val="002060"/>
                </a:solidFill>
                <a:ea typeface="Calibri" panose="020F0502020204030204" pitchFamily="34" charset="0"/>
              </a:rPr>
              <a:t>Giá</a:t>
            </a:r>
            <a:r>
              <a:rPr lang="en-US" sz="3600" b="1" dirty="0" smtClean="0">
                <a:solidFill>
                  <a:srgbClr val="002060"/>
                </a:solidFill>
                <a:ea typeface="Calibri" panose="020F0502020204030204" pitchFamily="34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ea typeface="Calibri" panose="020F0502020204030204" pitchFamily="34" charset="0"/>
              </a:rPr>
              <a:t>vé</a:t>
            </a:r>
            <a:r>
              <a:rPr lang="en-US" sz="3600" b="1" dirty="0" smtClean="0">
                <a:solidFill>
                  <a:srgbClr val="002060"/>
                </a:solidFill>
                <a:ea typeface="Calibri" panose="020F0502020204030204" pitchFamily="34" charset="0"/>
              </a:rPr>
              <a:t>: 7000 </a:t>
            </a:r>
            <a:r>
              <a:rPr lang="en-US" sz="3600" b="1" dirty="0" err="1" smtClean="0">
                <a:solidFill>
                  <a:srgbClr val="002060"/>
                </a:solidFill>
                <a:ea typeface="Calibri" panose="020F0502020204030204" pitchFamily="34" charset="0"/>
              </a:rPr>
              <a:t>đồng</a:t>
            </a:r>
            <a:endParaRPr lang="en-US" sz="3600" b="1" dirty="0" smtClean="0">
              <a:solidFill>
                <a:srgbClr val="002060"/>
              </a:solidFill>
              <a:ea typeface="Calibri" panose="020F0502020204030204" pitchFamily="34" charset="0"/>
            </a:endParaRPr>
          </a:p>
          <a:p>
            <a:pPr algn="just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3600" dirty="0" err="1" smtClean="0">
                <a:ea typeface="Calibri" panose="020F0502020204030204" pitchFamily="34" charset="0"/>
              </a:rPr>
              <a:t>Số</a:t>
            </a:r>
            <a:r>
              <a:rPr lang="en-US" sz="3600" dirty="0" smtClean="0">
                <a:ea typeface="Calibri" panose="020F0502020204030204" pitchFamily="34" charset="0"/>
              </a:rPr>
              <a:t> </a:t>
            </a:r>
            <a:r>
              <a:rPr lang="en-US" sz="3600" dirty="0" err="1">
                <a:ea typeface="Calibri" panose="020F0502020204030204" pitchFamily="34" charset="0"/>
              </a:rPr>
              <a:t>học</a:t>
            </a:r>
            <a:r>
              <a:rPr lang="en-US" sz="3600" dirty="0">
                <a:ea typeface="Calibri" panose="020F0502020204030204" pitchFamily="34" charset="0"/>
              </a:rPr>
              <a:t> </a:t>
            </a:r>
            <a:r>
              <a:rPr lang="en-US" sz="3600" dirty="0" err="1">
                <a:ea typeface="Calibri" panose="020F0502020204030204" pitchFamily="34" charset="0"/>
              </a:rPr>
              <a:t>sinh</a:t>
            </a:r>
            <a:r>
              <a:rPr lang="en-US" sz="3600" dirty="0">
                <a:ea typeface="Calibri" panose="020F0502020204030204" pitchFamily="34" charset="0"/>
              </a:rPr>
              <a:t> </a:t>
            </a:r>
            <a:r>
              <a:rPr lang="en-US" sz="3600" dirty="0" err="1">
                <a:ea typeface="Calibri" panose="020F0502020204030204" pitchFamily="34" charset="0"/>
              </a:rPr>
              <a:t>ngày</a:t>
            </a:r>
            <a:r>
              <a:rPr lang="en-US" sz="3600" dirty="0">
                <a:ea typeface="Calibri" panose="020F0502020204030204" pitchFamily="34" charset="0"/>
              </a:rPr>
              <a:t> </a:t>
            </a:r>
            <a:r>
              <a:rPr lang="en-US" sz="3600" dirty="0" err="1">
                <a:ea typeface="Calibri" panose="020F0502020204030204" pitchFamily="34" charset="0"/>
              </a:rPr>
              <a:t>Thứ</a:t>
            </a:r>
            <a:r>
              <a:rPr lang="en-US" sz="3600" dirty="0">
                <a:ea typeface="Calibri" panose="020F0502020204030204" pitchFamily="34" charset="0"/>
              </a:rPr>
              <a:t> Hai </a:t>
            </a:r>
            <a:r>
              <a:rPr lang="en-US" sz="3600" dirty="0" err="1">
                <a:ea typeface="Calibri" panose="020F0502020204030204" pitchFamily="34" charset="0"/>
              </a:rPr>
              <a:t>đóng</a:t>
            </a:r>
            <a:r>
              <a:rPr lang="en-US" sz="3600" dirty="0">
                <a:ea typeface="Calibri" panose="020F0502020204030204" pitchFamily="34" charset="0"/>
              </a:rPr>
              <a:t> </a:t>
            </a:r>
            <a:r>
              <a:rPr lang="en-US" sz="3600" dirty="0" err="1">
                <a:ea typeface="Calibri" panose="020F0502020204030204" pitchFamily="34" charset="0"/>
              </a:rPr>
              <a:t>tiền</a:t>
            </a:r>
            <a:r>
              <a:rPr lang="en-US" sz="3600" dirty="0">
                <a:ea typeface="Calibri" panose="020F0502020204030204" pitchFamily="34" charset="0"/>
              </a:rPr>
              <a:t> </a:t>
            </a:r>
            <a:r>
              <a:rPr lang="en-US" sz="3600" dirty="0" err="1">
                <a:ea typeface="Calibri" panose="020F0502020204030204" pitchFamily="34" charset="0"/>
              </a:rPr>
              <a:t>là</a:t>
            </a:r>
            <a:r>
              <a:rPr lang="en-US" sz="3600" dirty="0">
                <a:ea typeface="Calibri" panose="020F0502020204030204" pitchFamily="34" charset="0"/>
              </a:rPr>
              <a:t>:</a:t>
            </a:r>
          </a:p>
          <a:p>
            <a:pPr algn="just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3600" dirty="0">
                <a:ea typeface="Calibri" panose="020F0502020204030204" pitchFamily="34" charset="0"/>
              </a:rPr>
              <a:t>56 000 : 7000  = 8 (</a:t>
            </a:r>
            <a:r>
              <a:rPr lang="en-US" sz="3600" dirty="0" err="1">
                <a:ea typeface="Calibri" panose="020F0502020204030204" pitchFamily="34" charset="0"/>
              </a:rPr>
              <a:t>học</a:t>
            </a:r>
            <a:r>
              <a:rPr lang="en-US" sz="3600" dirty="0">
                <a:ea typeface="Calibri" panose="020F0502020204030204" pitchFamily="34" charset="0"/>
              </a:rPr>
              <a:t> </a:t>
            </a:r>
            <a:r>
              <a:rPr lang="en-US" sz="3600" dirty="0" err="1">
                <a:ea typeface="Calibri" panose="020F0502020204030204" pitchFamily="34" charset="0"/>
              </a:rPr>
              <a:t>sinh</a:t>
            </a:r>
            <a:r>
              <a:rPr lang="en-US" sz="3600" dirty="0">
                <a:ea typeface="Calibri" panose="020F0502020204030204" pitchFamily="34" charset="0"/>
              </a:rPr>
              <a:t>)</a:t>
            </a:r>
          </a:p>
          <a:p>
            <a:pPr algn="just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3600" dirty="0" err="1">
                <a:ea typeface="Calibri" panose="020F0502020204030204" pitchFamily="34" charset="0"/>
              </a:rPr>
              <a:t>Số</a:t>
            </a:r>
            <a:r>
              <a:rPr lang="en-US" sz="3600" dirty="0">
                <a:ea typeface="Calibri" panose="020F0502020204030204" pitchFamily="34" charset="0"/>
              </a:rPr>
              <a:t> </a:t>
            </a:r>
            <a:r>
              <a:rPr lang="en-US" sz="3600" dirty="0" err="1">
                <a:ea typeface="Calibri" panose="020F0502020204030204" pitchFamily="34" charset="0"/>
              </a:rPr>
              <a:t>học</a:t>
            </a:r>
            <a:r>
              <a:rPr lang="en-US" sz="3600" dirty="0">
                <a:ea typeface="Calibri" panose="020F0502020204030204" pitchFamily="34" charset="0"/>
              </a:rPr>
              <a:t> </a:t>
            </a:r>
            <a:r>
              <a:rPr lang="en-US" sz="3600" dirty="0" err="1">
                <a:ea typeface="Calibri" panose="020F0502020204030204" pitchFamily="34" charset="0"/>
              </a:rPr>
              <a:t>sinh</a:t>
            </a:r>
            <a:r>
              <a:rPr lang="en-US" sz="3600" dirty="0">
                <a:ea typeface="Calibri" panose="020F0502020204030204" pitchFamily="34" charset="0"/>
              </a:rPr>
              <a:t> </a:t>
            </a:r>
            <a:r>
              <a:rPr lang="en-US" sz="3600" dirty="0" err="1">
                <a:ea typeface="Calibri" panose="020F0502020204030204" pitchFamily="34" charset="0"/>
              </a:rPr>
              <a:t>ngày</a:t>
            </a:r>
            <a:r>
              <a:rPr lang="en-US" sz="3600" dirty="0">
                <a:ea typeface="Calibri" panose="020F0502020204030204" pitchFamily="34" charset="0"/>
              </a:rPr>
              <a:t> </a:t>
            </a:r>
            <a:r>
              <a:rPr lang="en-US" sz="3600" dirty="0" err="1">
                <a:ea typeface="Calibri" panose="020F0502020204030204" pitchFamily="34" charset="0"/>
              </a:rPr>
              <a:t>Thứ</a:t>
            </a:r>
            <a:r>
              <a:rPr lang="en-US" sz="3600" dirty="0">
                <a:ea typeface="Calibri" panose="020F0502020204030204" pitchFamily="34" charset="0"/>
              </a:rPr>
              <a:t> Ba </a:t>
            </a:r>
            <a:r>
              <a:rPr lang="en-US" sz="3600" dirty="0" err="1">
                <a:ea typeface="Calibri" panose="020F0502020204030204" pitchFamily="34" charset="0"/>
              </a:rPr>
              <a:t>đóng</a:t>
            </a:r>
            <a:r>
              <a:rPr lang="en-US" sz="3600" dirty="0">
                <a:ea typeface="Calibri" panose="020F0502020204030204" pitchFamily="34" charset="0"/>
              </a:rPr>
              <a:t> </a:t>
            </a:r>
            <a:r>
              <a:rPr lang="en-US" sz="3600" dirty="0" err="1">
                <a:ea typeface="Calibri" panose="020F0502020204030204" pitchFamily="34" charset="0"/>
              </a:rPr>
              <a:t>tiền</a:t>
            </a:r>
            <a:r>
              <a:rPr lang="en-US" sz="3600" dirty="0">
                <a:ea typeface="Calibri" panose="020F0502020204030204" pitchFamily="34" charset="0"/>
              </a:rPr>
              <a:t> </a:t>
            </a:r>
            <a:r>
              <a:rPr lang="en-US" sz="3600" dirty="0" err="1">
                <a:ea typeface="Calibri" panose="020F0502020204030204" pitchFamily="34" charset="0"/>
              </a:rPr>
              <a:t>là</a:t>
            </a:r>
            <a:r>
              <a:rPr lang="en-US" sz="3600" dirty="0">
                <a:ea typeface="Calibri" panose="020F0502020204030204" pitchFamily="34" charset="0"/>
              </a:rPr>
              <a:t>:</a:t>
            </a:r>
          </a:p>
          <a:p>
            <a:pPr algn="just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3600" dirty="0">
                <a:ea typeface="Calibri" panose="020F0502020204030204" pitchFamily="34" charset="0"/>
              </a:rPr>
              <a:t>28 000 : 7000 = 4 (</a:t>
            </a:r>
            <a:r>
              <a:rPr lang="en-US" sz="3600" dirty="0" err="1">
                <a:ea typeface="Calibri" panose="020F0502020204030204" pitchFamily="34" charset="0"/>
              </a:rPr>
              <a:t>học</a:t>
            </a:r>
            <a:r>
              <a:rPr lang="en-US" sz="3600" dirty="0">
                <a:ea typeface="Calibri" panose="020F0502020204030204" pitchFamily="34" charset="0"/>
              </a:rPr>
              <a:t> </a:t>
            </a:r>
            <a:r>
              <a:rPr lang="en-US" sz="3600" dirty="0" err="1">
                <a:ea typeface="Calibri" panose="020F0502020204030204" pitchFamily="34" charset="0"/>
              </a:rPr>
              <a:t>sinh</a:t>
            </a:r>
            <a:r>
              <a:rPr lang="en-US" sz="3600" dirty="0">
                <a:ea typeface="Calibri" panose="020F0502020204030204" pitchFamily="34" charset="0"/>
              </a:rPr>
              <a:t>)</a:t>
            </a:r>
          </a:p>
          <a:p>
            <a:pPr algn="just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3600" dirty="0" err="1">
                <a:ea typeface="Calibri" panose="020F0502020204030204" pitchFamily="34" charset="0"/>
              </a:rPr>
              <a:t>Số</a:t>
            </a:r>
            <a:r>
              <a:rPr lang="en-US" sz="3600" dirty="0">
                <a:ea typeface="Calibri" panose="020F0502020204030204" pitchFamily="34" charset="0"/>
              </a:rPr>
              <a:t> </a:t>
            </a:r>
            <a:r>
              <a:rPr lang="en-US" sz="3600" dirty="0" err="1">
                <a:ea typeface="Calibri" panose="020F0502020204030204" pitchFamily="34" charset="0"/>
              </a:rPr>
              <a:t>học</a:t>
            </a:r>
            <a:r>
              <a:rPr lang="en-US" sz="3600" dirty="0">
                <a:ea typeface="Calibri" panose="020F0502020204030204" pitchFamily="34" charset="0"/>
              </a:rPr>
              <a:t> </a:t>
            </a:r>
            <a:r>
              <a:rPr lang="en-US" sz="3600" dirty="0" err="1">
                <a:ea typeface="Calibri" panose="020F0502020204030204" pitchFamily="34" charset="0"/>
              </a:rPr>
              <a:t>sinh</a:t>
            </a:r>
            <a:r>
              <a:rPr lang="en-US" sz="3600" dirty="0">
                <a:ea typeface="Calibri" panose="020F0502020204030204" pitchFamily="34" charset="0"/>
              </a:rPr>
              <a:t> </a:t>
            </a:r>
            <a:r>
              <a:rPr lang="en-US" sz="3600" dirty="0" err="1">
                <a:ea typeface="Calibri" panose="020F0502020204030204" pitchFamily="34" charset="0"/>
              </a:rPr>
              <a:t>ngày</a:t>
            </a:r>
            <a:r>
              <a:rPr lang="en-US" sz="3600" dirty="0">
                <a:ea typeface="Calibri" panose="020F0502020204030204" pitchFamily="34" charset="0"/>
              </a:rPr>
              <a:t> </a:t>
            </a:r>
            <a:r>
              <a:rPr lang="en-US" sz="3600" dirty="0" err="1">
                <a:ea typeface="Calibri" panose="020F0502020204030204" pitchFamily="34" charset="0"/>
              </a:rPr>
              <a:t>thứ</a:t>
            </a:r>
            <a:r>
              <a:rPr lang="en-US" sz="3600" dirty="0">
                <a:ea typeface="Calibri" panose="020F0502020204030204" pitchFamily="34" charset="0"/>
              </a:rPr>
              <a:t> </a:t>
            </a:r>
            <a:r>
              <a:rPr lang="en-US" sz="3600" dirty="0" err="1">
                <a:ea typeface="Calibri" panose="020F0502020204030204" pitchFamily="34" charset="0"/>
              </a:rPr>
              <a:t>Tư</a:t>
            </a:r>
            <a:r>
              <a:rPr lang="en-US" sz="3600" dirty="0">
                <a:ea typeface="Calibri" panose="020F0502020204030204" pitchFamily="34" charset="0"/>
              </a:rPr>
              <a:t> </a:t>
            </a:r>
            <a:r>
              <a:rPr lang="en-US" sz="3600" dirty="0" err="1">
                <a:ea typeface="Calibri" panose="020F0502020204030204" pitchFamily="34" charset="0"/>
              </a:rPr>
              <a:t>đóng</a:t>
            </a:r>
            <a:r>
              <a:rPr lang="en-US" sz="3600" dirty="0">
                <a:ea typeface="Calibri" panose="020F0502020204030204" pitchFamily="34" charset="0"/>
              </a:rPr>
              <a:t> </a:t>
            </a:r>
            <a:r>
              <a:rPr lang="en-US" sz="3600" dirty="0" err="1">
                <a:ea typeface="Calibri" panose="020F0502020204030204" pitchFamily="34" charset="0"/>
              </a:rPr>
              <a:t>tiền</a:t>
            </a:r>
            <a:r>
              <a:rPr lang="en-US" sz="3600" dirty="0">
                <a:ea typeface="Calibri" panose="020F0502020204030204" pitchFamily="34" charset="0"/>
              </a:rPr>
              <a:t> </a:t>
            </a:r>
            <a:r>
              <a:rPr lang="en-US" sz="3600" dirty="0" err="1">
                <a:ea typeface="Calibri" panose="020F0502020204030204" pitchFamily="34" charset="0"/>
              </a:rPr>
              <a:t>là</a:t>
            </a:r>
            <a:r>
              <a:rPr lang="en-US" sz="3600" dirty="0">
                <a:ea typeface="Calibri" panose="020F0502020204030204" pitchFamily="34" charset="0"/>
              </a:rPr>
              <a:t>:</a:t>
            </a:r>
          </a:p>
          <a:p>
            <a:pPr algn="just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3600" dirty="0">
                <a:ea typeface="Calibri" panose="020F0502020204030204" pitchFamily="34" charset="0"/>
              </a:rPr>
              <a:t>42 000 : 7000 =6 (</a:t>
            </a:r>
            <a:r>
              <a:rPr lang="en-US" sz="3600" dirty="0" err="1">
                <a:ea typeface="Calibri" panose="020F0502020204030204" pitchFamily="34" charset="0"/>
              </a:rPr>
              <a:t>học</a:t>
            </a:r>
            <a:r>
              <a:rPr lang="en-US" sz="3600" dirty="0">
                <a:ea typeface="Calibri" panose="020F0502020204030204" pitchFamily="34" charset="0"/>
              </a:rPr>
              <a:t> </a:t>
            </a:r>
            <a:r>
              <a:rPr lang="en-US" sz="3600" dirty="0" err="1">
                <a:ea typeface="Calibri" panose="020F0502020204030204" pitchFamily="34" charset="0"/>
              </a:rPr>
              <a:t>sinh</a:t>
            </a:r>
            <a:r>
              <a:rPr lang="en-US" sz="3600" dirty="0">
                <a:ea typeface="Calibri" panose="020F0502020204030204" pitchFamily="34" charset="0"/>
              </a:rPr>
              <a:t>)</a:t>
            </a:r>
          </a:p>
          <a:p>
            <a:pPr algn="just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3600" dirty="0" err="1">
                <a:ea typeface="Calibri" panose="020F0502020204030204" pitchFamily="34" charset="0"/>
              </a:rPr>
              <a:t>Số</a:t>
            </a:r>
            <a:r>
              <a:rPr lang="en-US" sz="3600" dirty="0">
                <a:ea typeface="Calibri" panose="020F0502020204030204" pitchFamily="34" charset="0"/>
              </a:rPr>
              <a:t> </a:t>
            </a:r>
            <a:r>
              <a:rPr lang="en-US" sz="3600" dirty="0" err="1">
                <a:ea typeface="Calibri" panose="020F0502020204030204" pitchFamily="34" charset="0"/>
              </a:rPr>
              <a:t>học</a:t>
            </a:r>
            <a:r>
              <a:rPr lang="en-US" sz="3600" dirty="0">
                <a:ea typeface="Calibri" panose="020F0502020204030204" pitchFamily="34" charset="0"/>
              </a:rPr>
              <a:t> </a:t>
            </a:r>
            <a:r>
              <a:rPr lang="en-US" sz="3600" dirty="0" err="1">
                <a:ea typeface="Calibri" panose="020F0502020204030204" pitchFamily="34" charset="0"/>
              </a:rPr>
              <a:t>sinh</a:t>
            </a:r>
            <a:r>
              <a:rPr lang="en-US" sz="3600" dirty="0">
                <a:ea typeface="Calibri" panose="020F0502020204030204" pitchFamily="34" charset="0"/>
              </a:rPr>
              <a:t> </a:t>
            </a:r>
            <a:r>
              <a:rPr lang="en-US" sz="3600" dirty="0" err="1">
                <a:ea typeface="Calibri" panose="020F0502020204030204" pitchFamily="34" charset="0"/>
              </a:rPr>
              <a:t>ngày</a:t>
            </a:r>
            <a:r>
              <a:rPr lang="en-US" sz="3600" dirty="0">
                <a:ea typeface="Calibri" panose="020F0502020204030204" pitchFamily="34" charset="0"/>
              </a:rPr>
              <a:t> </a:t>
            </a:r>
            <a:r>
              <a:rPr lang="en-US" sz="3600" dirty="0" err="1">
                <a:ea typeface="Calibri" panose="020F0502020204030204" pitchFamily="34" charset="0"/>
              </a:rPr>
              <a:t>thứ</a:t>
            </a:r>
            <a:r>
              <a:rPr lang="en-US" sz="3600" dirty="0">
                <a:ea typeface="Calibri" panose="020F0502020204030204" pitchFamily="34" charset="0"/>
              </a:rPr>
              <a:t> </a:t>
            </a:r>
            <a:r>
              <a:rPr lang="en-US" sz="3600" dirty="0" err="1">
                <a:ea typeface="Calibri" panose="020F0502020204030204" pitchFamily="34" charset="0"/>
              </a:rPr>
              <a:t>Năm</a:t>
            </a:r>
            <a:r>
              <a:rPr lang="en-US" sz="3600" dirty="0">
                <a:ea typeface="Calibri" panose="020F0502020204030204" pitchFamily="34" charset="0"/>
              </a:rPr>
              <a:t> </a:t>
            </a:r>
            <a:r>
              <a:rPr lang="en-US" sz="3600" dirty="0" err="1">
                <a:ea typeface="Calibri" panose="020F0502020204030204" pitchFamily="34" charset="0"/>
              </a:rPr>
              <a:t>đóng</a:t>
            </a:r>
            <a:r>
              <a:rPr lang="en-US" sz="3600" dirty="0">
                <a:ea typeface="Calibri" panose="020F0502020204030204" pitchFamily="34" charset="0"/>
              </a:rPr>
              <a:t> </a:t>
            </a:r>
            <a:r>
              <a:rPr lang="en-US" sz="3600" dirty="0" err="1">
                <a:ea typeface="Calibri" panose="020F0502020204030204" pitchFamily="34" charset="0"/>
              </a:rPr>
              <a:t>tiền</a:t>
            </a:r>
            <a:r>
              <a:rPr lang="en-US" sz="3600" dirty="0">
                <a:ea typeface="Calibri" panose="020F0502020204030204" pitchFamily="34" charset="0"/>
              </a:rPr>
              <a:t> </a:t>
            </a:r>
            <a:r>
              <a:rPr lang="en-US" sz="3600" dirty="0" err="1">
                <a:ea typeface="Calibri" panose="020F0502020204030204" pitchFamily="34" charset="0"/>
              </a:rPr>
              <a:t>là</a:t>
            </a:r>
            <a:r>
              <a:rPr lang="en-US" sz="3600" dirty="0">
                <a:ea typeface="Calibri" panose="020F0502020204030204" pitchFamily="34" charset="0"/>
              </a:rPr>
              <a:t>:</a:t>
            </a:r>
          </a:p>
          <a:p>
            <a:pPr algn="just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3600" dirty="0">
                <a:ea typeface="Calibri" panose="020F0502020204030204" pitchFamily="34" charset="0"/>
              </a:rPr>
              <a:t>98 000 : 7000 = 14 ( </a:t>
            </a:r>
            <a:r>
              <a:rPr lang="en-US" sz="3600" dirty="0" err="1">
                <a:ea typeface="Calibri" panose="020F0502020204030204" pitchFamily="34" charset="0"/>
              </a:rPr>
              <a:t>học</a:t>
            </a:r>
            <a:r>
              <a:rPr lang="en-US" sz="3600" dirty="0">
                <a:ea typeface="Calibri" panose="020F0502020204030204" pitchFamily="34" charset="0"/>
              </a:rPr>
              <a:t> </a:t>
            </a:r>
            <a:r>
              <a:rPr lang="en-US" sz="3600" dirty="0" err="1">
                <a:ea typeface="Calibri" panose="020F0502020204030204" pitchFamily="34" charset="0"/>
              </a:rPr>
              <a:t>sinh</a:t>
            </a:r>
            <a:r>
              <a:rPr lang="en-US" sz="3600" dirty="0">
                <a:ea typeface="Calibri" panose="020F0502020204030204" pitchFamily="34" charset="0"/>
              </a:rPr>
              <a:t>)</a:t>
            </a:r>
          </a:p>
          <a:p>
            <a:pPr algn="just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3600" dirty="0" err="1">
                <a:ea typeface="Calibri" panose="020F0502020204030204" pitchFamily="34" charset="0"/>
              </a:rPr>
              <a:t>Tổng</a:t>
            </a:r>
            <a:r>
              <a:rPr lang="en-US" sz="3600" dirty="0">
                <a:ea typeface="Calibri" panose="020F0502020204030204" pitchFamily="34" charset="0"/>
              </a:rPr>
              <a:t> </a:t>
            </a:r>
            <a:r>
              <a:rPr lang="en-US" sz="3600" dirty="0" err="1">
                <a:ea typeface="Calibri" panose="020F0502020204030204" pitchFamily="34" charset="0"/>
              </a:rPr>
              <a:t>số</a:t>
            </a:r>
            <a:r>
              <a:rPr lang="en-US" sz="3600" dirty="0">
                <a:ea typeface="Calibri" panose="020F0502020204030204" pitchFamily="34" charset="0"/>
              </a:rPr>
              <a:t>  </a:t>
            </a:r>
            <a:r>
              <a:rPr lang="en-US" sz="3600" dirty="0" err="1">
                <a:ea typeface="Calibri" panose="020F0502020204030204" pitchFamily="34" charset="0"/>
              </a:rPr>
              <a:t>học</a:t>
            </a:r>
            <a:r>
              <a:rPr lang="en-US" sz="3600" dirty="0">
                <a:ea typeface="Calibri" panose="020F0502020204030204" pitchFamily="34" charset="0"/>
              </a:rPr>
              <a:t> </a:t>
            </a:r>
            <a:r>
              <a:rPr lang="en-US" sz="3600" dirty="0" err="1">
                <a:ea typeface="Calibri" panose="020F0502020204030204" pitchFamily="34" charset="0"/>
              </a:rPr>
              <a:t>sinh</a:t>
            </a:r>
            <a:r>
              <a:rPr lang="en-US" sz="3600" dirty="0">
                <a:ea typeface="Calibri" panose="020F0502020204030204" pitchFamily="34" charset="0"/>
              </a:rPr>
              <a:t> </a:t>
            </a:r>
            <a:r>
              <a:rPr lang="en-US" sz="3600" dirty="0" err="1">
                <a:ea typeface="Calibri" panose="020F0502020204030204" pitchFamily="34" charset="0"/>
              </a:rPr>
              <a:t>tham</a:t>
            </a:r>
            <a:r>
              <a:rPr lang="en-US" sz="3600" dirty="0">
                <a:ea typeface="Calibri" panose="020F0502020204030204" pitchFamily="34" charset="0"/>
              </a:rPr>
              <a:t> </a:t>
            </a:r>
            <a:r>
              <a:rPr lang="en-US" sz="3600" dirty="0" err="1">
                <a:ea typeface="Calibri" panose="020F0502020204030204" pitchFamily="34" charset="0"/>
              </a:rPr>
              <a:t>gia</a:t>
            </a:r>
            <a:r>
              <a:rPr lang="en-US" sz="3600" dirty="0">
                <a:ea typeface="Calibri" panose="020F0502020204030204" pitchFamily="34" charset="0"/>
              </a:rPr>
              <a:t> </a:t>
            </a:r>
            <a:r>
              <a:rPr lang="en-US" sz="3600" dirty="0" err="1">
                <a:ea typeface="Calibri" panose="020F0502020204030204" pitchFamily="34" charset="0"/>
              </a:rPr>
              <a:t>chuyến</a:t>
            </a:r>
            <a:r>
              <a:rPr lang="en-US" sz="3600" dirty="0">
                <a:ea typeface="Calibri" panose="020F0502020204030204" pitchFamily="34" charset="0"/>
              </a:rPr>
              <a:t> </a:t>
            </a:r>
            <a:r>
              <a:rPr lang="en-US" sz="3600" dirty="0" err="1">
                <a:ea typeface="Calibri" panose="020F0502020204030204" pitchFamily="34" charset="0"/>
              </a:rPr>
              <a:t>đi</a:t>
            </a:r>
            <a:r>
              <a:rPr lang="en-US" sz="3600" dirty="0">
                <a:ea typeface="Calibri" panose="020F0502020204030204" pitchFamily="34" charset="0"/>
              </a:rPr>
              <a:t> </a:t>
            </a:r>
            <a:r>
              <a:rPr lang="en-US" sz="3600" dirty="0" err="1">
                <a:ea typeface="Calibri" panose="020F0502020204030204" pitchFamily="34" charset="0"/>
              </a:rPr>
              <a:t>là</a:t>
            </a:r>
            <a:r>
              <a:rPr lang="en-US" sz="3600" dirty="0">
                <a:ea typeface="Calibri" panose="020F0502020204030204" pitchFamily="34" charset="0"/>
              </a:rPr>
              <a:t>:</a:t>
            </a:r>
          </a:p>
          <a:p>
            <a:pPr algn="just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3600" dirty="0">
                <a:ea typeface="Calibri" panose="020F0502020204030204" pitchFamily="34" charset="0"/>
              </a:rPr>
              <a:t>8 + 4 + 6 + 14= 32 ( </a:t>
            </a:r>
            <a:r>
              <a:rPr lang="en-US" sz="3600" dirty="0" err="1">
                <a:ea typeface="Calibri" panose="020F0502020204030204" pitchFamily="34" charset="0"/>
              </a:rPr>
              <a:t>học</a:t>
            </a:r>
            <a:r>
              <a:rPr lang="en-US" sz="3600" dirty="0">
                <a:ea typeface="Calibri" panose="020F0502020204030204" pitchFamily="34" charset="0"/>
              </a:rPr>
              <a:t> </a:t>
            </a:r>
            <a:r>
              <a:rPr lang="en-US" sz="3600" dirty="0" err="1">
                <a:ea typeface="Calibri" panose="020F0502020204030204" pitchFamily="34" charset="0"/>
              </a:rPr>
              <a:t>sinh</a:t>
            </a:r>
            <a:r>
              <a:rPr lang="en-US" sz="3600" dirty="0">
                <a:ea typeface="Calibri" panose="020F0502020204030204" pitchFamily="34" charset="0"/>
              </a:rPr>
              <a:t>)</a:t>
            </a:r>
          </a:p>
          <a:p>
            <a:pPr>
              <a:lnSpc>
                <a:spcPct val="110000"/>
              </a:lnSpc>
            </a:pPr>
            <a:r>
              <a:rPr lang="en-US" sz="3600" dirty="0" err="1">
                <a:ea typeface="Calibri" panose="020F0502020204030204" pitchFamily="34" charset="0"/>
              </a:rPr>
              <a:t>Vậy</a:t>
            </a:r>
            <a:r>
              <a:rPr lang="en-US" sz="3600" dirty="0">
                <a:ea typeface="Calibri" panose="020F0502020204030204" pitchFamily="34" charset="0"/>
              </a:rPr>
              <a:t> </a:t>
            </a:r>
            <a:r>
              <a:rPr lang="en-US" sz="3600" dirty="0" err="1">
                <a:ea typeface="Calibri" panose="020F0502020204030204" pitchFamily="34" charset="0"/>
              </a:rPr>
              <a:t>có</a:t>
            </a:r>
            <a:r>
              <a:rPr lang="en-US" sz="3600" dirty="0">
                <a:ea typeface="Calibri" panose="020F0502020204030204" pitchFamily="34" charset="0"/>
              </a:rPr>
              <a:t> 32 </a:t>
            </a:r>
            <a:r>
              <a:rPr lang="en-US" sz="3600" dirty="0" err="1">
                <a:ea typeface="Calibri" panose="020F0502020204030204" pitchFamily="34" charset="0"/>
              </a:rPr>
              <a:t>học</a:t>
            </a:r>
            <a:r>
              <a:rPr lang="en-US" sz="3600" dirty="0">
                <a:ea typeface="Calibri" panose="020F0502020204030204" pitchFamily="34" charset="0"/>
              </a:rPr>
              <a:t> </a:t>
            </a:r>
            <a:r>
              <a:rPr lang="en-US" sz="3600" dirty="0" err="1">
                <a:ea typeface="Calibri" panose="020F0502020204030204" pitchFamily="34" charset="0"/>
              </a:rPr>
              <a:t>sinh</a:t>
            </a:r>
            <a:r>
              <a:rPr lang="en-US" sz="3600" dirty="0">
                <a:ea typeface="Calibri" panose="020F0502020204030204" pitchFamily="34" charset="0"/>
              </a:rPr>
              <a:t> </a:t>
            </a:r>
            <a:r>
              <a:rPr lang="en-US" sz="3600" dirty="0" err="1">
                <a:ea typeface="Calibri" panose="020F0502020204030204" pitchFamily="34" charset="0"/>
              </a:rPr>
              <a:t>tham</a:t>
            </a:r>
            <a:r>
              <a:rPr lang="en-US" sz="3600" dirty="0">
                <a:ea typeface="Calibri" panose="020F0502020204030204" pitchFamily="34" charset="0"/>
              </a:rPr>
              <a:t> </a:t>
            </a:r>
            <a:r>
              <a:rPr lang="en-US" sz="3600" dirty="0" err="1">
                <a:ea typeface="Calibri" panose="020F0502020204030204" pitchFamily="34" charset="0"/>
              </a:rPr>
              <a:t>gia</a:t>
            </a:r>
            <a:r>
              <a:rPr lang="en-US" sz="3600" dirty="0">
                <a:ea typeface="Calibri" panose="020F0502020204030204" pitchFamily="34" charset="0"/>
              </a:rPr>
              <a:t> </a:t>
            </a:r>
            <a:r>
              <a:rPr lang="en-US" sz="3600" dirty="0" err="1">
                <a:ea typeface="Calibri" panose="020F0502020204030204" pitchFamily="34" charset="0"/>
              </a:rPr>
              <a:t>chuyến</a:t>
            </a:r>
            <a:r>
              <a:rPr lang="en-US" sz="3600" dirty="0">
                <a:ea typeface="Calibri" panose="020F0502020204030204" pitchFamily="34" charset="0"/>
              </a:rPr>
              <a:t> </a:t>
            </a:r>
            <a:r>
              <a:rPr lang="en-US" sz="3600" dirty="0" err="1">
                <a:ea typeface="Calibri" panose="020F0502020204030204" pitchFamily="34" charset="0"/>
              </a:rPr>
              <a:t>đi</a:t>
            </a:r>
            <a:r>
              <a:rPr lang="en-US" sz="3600" dirty="0">
                <a:ea typeface="Calibri" panose="020F0502020204030204" pitchFamily="34" charset="0"/>
              </a:rPr>
              <a:t>.</a:t>
            </a:r>
            <a:endParaRPr lang="vi-VN" sz="3600" dirty="0"/>
          </a:p>
        </p:txBody>
      </p:sp>
      <p:pic>
        <p:nvPicPr>
          <p:cNvPr id="3" name="Picture 1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16687800" y="8815848"/>
            <a:ext cx="1981200" cy="1471152"/>
          </a:xfrm>
          <a:prstGeom prst="rect">
            <a:avLst/>
          </a:prstGeom>
        </p:spPr>
      </p:pic>
      <p:cxnSp>
        <p:nvCxnSpPr>
          <p:cNvPr id="5" name="Straight Connector 4"/>
          <p:cNvCxnSpPr/>
          <p:nvPr/>
        </p:nvCxnSpPr>
        <p:spPr>
          <a:xfrm>
            <a:off x="8541327" y="228600"/>
            <a:ext cx="0" cy="877824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ctangle 5"/>
          <p:cNvSpPr/>
          <p:nvPr/>
        </p:nvSpPr>
        <p:spPr>
          <a:xfrm>
            <a:off x="8877300" y="0"/>
            <a:ext cx="8610600" cy="89736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3600" b="1" dirty="0" smtClean="0">
                <a:solidFill>
                  <a:srgbClr val="002060"/>
                </a:solidFill>
                <a:ea typeface="Calibri" panose="020F0502020204030204" pitchFamily="34" charset="0"/>
              </a:rPr>
              <a:t>TH2: </a:t>
            </a:r>
            <a:r>
              <a:rPr lang="en-US" sz="3600" b="1" dirty="0" err="1" smtClean="0">
                <a:solidFill>
                  <a:srgbClr val="002060"/>
                </a:solidFill>
                <a:ea typeface="Calibri" panose="020F0502020204030204" pitchFamily="34" charset="0"/>
              </a:rPr>
              <a:t>Giá</a:t>
            </a:r>
            <a:r>
              <a:rPr lang="en-US" sz="3600" b="1" dirty="0" smtClean="0">
                <a:solidFill>
                  <a:srgbClr val="002060"/>
                </a:solidFill>
                <a:ea typeface="Calibri" panose="020F0502020204030204" pitchFamily="34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ea typeface="Calibri" panose="020F0502020204030204" pitchFamily="34" charset="0"/>
              </a:rPr>
              <a:t>vé</a:t>
            </a:r>
            <a:r>
              <a:rPr lang="en-US" sz="3600" b="1" dirty="0" smtClean="0">
                <a:solidFill>
                  <a:srgbClr val="002060"/>
                </a:solidFill>
                <a:ea typeface="Calibri" panose="020F0502020204030204" pitchFamily="34" charset="0"/>
              </a:rPr>
              <a:t>: 14 000 </a:t>
            </a:r>
            <a:r>
              <a:rPr lang="en-US" sz="3600" b="1" dirty="0" err="1" smtClean="0">
                <a:solidFill>
                  <a:srgbClr val="002060"/>
                </a:solidFill>
                <a:ea typeface="Calibri" panose="020F0502020204030204" pitchFamily="34" charset="0"/>
              </a:rPr>
              <a:t>đồng</a:t>
            </a:r>
            <a:endParaRPr lang="en-US" sz="3600" b="1" dirty="0" smtClean="0">
              <a:solidFill>
                <a:srgbClr val="002060"/>
              </a:solidFill>
              <a:ea typeface="Calibri" panose="020F0502020204030204" pitchFamily="34" charset="0"/>
            </a:endParaRPr>
          </a:p>
          <a:p>
            <a:pPr algn="just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3600" dirty="0" err="1" smtClean="0">
                <a:ea typeface="Calibri" panose="020F0502020204030204" pitchFamily="34" charset="0"/>
              </a:rPr>
              <a:t>Số</a:t>
            </a:r>
            <a:r>
              <a:rPr lang="en-US" sz="3600" dirty="0" smtClean="0">
                <a:ea typeface="Calibri" panose="020F0502020204030204" pitchFamily="34" charset="0"/>
              </a:rPr>
              <a:t> </a:t>
            </a:r>
            <a:r>
              <a:rPr lang="en-US" sz="3600" dirty="0" err="1">
                <a:ea typeface="Calibri" panose="020F0502020204030204" pitchFamily="34" charset="0"/>
              </a:rPr>
              <a:t>học</a:t>
            </a:r>
            <a:r>
              <a:rPr lang="en-US" sz="3600" dirty="0">
                <a:ea typeface="Calibri" panose="020F0502020204030204" pitchFamily="34" charset="0"/>
              </a:rPr>
              <a:t> </a:t>
            </a:r>
            <a:r>
              <a:rPr lang="en-US" sz="3600" dirty="0" err="1">
                <a:ea typeface="Calibri" panose="020F0502020204030204" pitchFamily="34" charset="0"/>
              </a:rPr>
              <a:t>sinh</a:t>
            </a:r>
            <a:r>
              <a:rPr lang="en-US" sz="3600" dirty="0">
                <a:ea typeface="Calibri" panose="020F0502020204030204" pitchFamily="34" charset="0"/>
              </a:rPr>
              <a:t> </a:t>
            </a:r>
            <a:r>
              <a:rPr lang="en-US" sz="3600" dirty="0" err="1">
                <a:ea typeface="Calibri" panose="020F0502020204030204" pitchFamily="34" charset="0"/>
              </a:rPr>
              <a:t>ngày</a:t>
            </a:r>
            <a:r>
              <a:rPr lang="en-US" sz="3600" dirty="0">
                <a:ea typeface="Calibri" panose="020F0502020204030204" pitchFamily="34" charset="0"/>
              </a:rPr>
              <a:t> </a:t>
            </a:r>
            <a:r>
              <a:rPr lang="en-US" sz="3600" dirty="0" err="1">
                <a:ea typeface="Calibri" panose="020F0502020204030204" pitchFamily="34" charset="0"/>
              </a:rPr>
              <a:t>Thứ</a:t>
            </a:r>
            <a:r>
              <a:rPr lang="en-US" sz="3600" dirty="0">
                <a:ea typeface="Calibri" panose="020F0502020204030204" pitchFamily="34" charset="0"/>
              </a:rPr>
              <a:t> Hai </a:t>
            </a:r>
            <a:r>
              <a:rPr lang="en-US" sz="3600" dirty="0" err="1">
                <a:ea typeface="Calibri" panose="020F0502020204030204" pitchFamily="34" charset="0"/>
              </a:rPr>
              <a:t>đóng</a:t>
            </a:r>
            <a:r>
              <a:rPr lang="en-US" sz="3600" dirty="0">
                <a:ea typeface="Calibri" panose="020F0502020204030204" pitchFamily="34" charset="0"/>
              </a:rPr>
              <a:t> </a:t>
            </a:r>
            <a:r>
              <a:rPr lang="en-US" sz="3600" dirty="0" err="1">
                <a:ea typeface="Calibri" panose="020F0502020204030204" pitchFamily="34" charset="0"/>
              </a:rPr>
              <a:t>tiền</a:t>
            </a:r>
            <a:r>
              <a:rPr lang="en-US" sz="3600" dirty="0">
                <a:ea typeface="Calibri" panose="020F0502020204030204" pitchFamily="34" charset="0"/>
              </a:rPr>
              <a:t> </a:t>
            </a:r>
            <a:r>
              <a:rPr lang="en-US" sz="3600" dirty="0" err="1">
                <a:ea typeface="Calibri" panose="020F0502020204030204" pitchFamily="34" charset="0"/>
              </a:rPr>
              <a:t>là</a:t>
            </a:r>
            <a:r>
              <a:rPr lang="en-US" sz="3600" dirty="0">
                <a:ea typeface="Calibri" panose="020F0502020204030204" pitchFamily="34" charset="0"/>
              </a:rPr>
              <a:t>:</a:t>
            </a:r>
          </a:p>
          <a:p>
            <a:pPr algn="just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3600" dirty="0">
                <a:ea typeface="Calibri" panose="020F0502020204030204" pitchFamily="34" charset="0"/>
              </a:rPr>
              <a:t>56 000 : </a:t>
            </a:r>
            <a:r>
              <a:rPr lang="en-US" sz="3600" dirty="0" smtClean="0">
                <a:ea typeface="Calibri" panose="020F0502020204030204" pitchFamily="34" charset="0"/>
              </a:rPr>
              <a:t>14000  </a:t>
            </a:r>
            <a:r>
              <a:rPr lang="en-US" sz="3600" dirty="0">
                <a:ea typeface="Calibri" panose="020F0502020204030204" pitchFamily="34" charset="0"/>
              </a:rPr>
              <a:t>= </a:t>
            </a:r>
            <a:r>
              <a:rPr lang="en-US" sz="3600" dirty="0" smtClean="0">
                <a:ea typeface="Calibri" panose="020F0502020204030204" pitchFamily="34" charset="0"/>
              </a:rPr>
              <a:t>4 </a:t>
            </a:r>
            <a:r>
              <a:rPr lang="en-US" sz="3600" dirty="0">
                <a:ea typeface="Calibri" panose="020F0502020204030204" pitchFamily="34" charset="0"/>
              </a:rPr>
              <a:t>(</a:t>
            </a:r>
            <a:r>
              <a:rPr lang="en-US" sz="3600" dirty="0" err="1">
                <a:ea typeface="Calibri" panose="020F0502020204030204" pitchFamily="34" charset="0"/>
              </a:rPr>
              <a:t>học</a:t>
            </a:r>
            <a:r>
              <a:rPr lang="en-US" sz="3600" dirty="0">
                <a:ea typeface="Calibri" panose="020F0502020204030204" pitchFamily="34" charset="0"/>
              </a:rPr>
              <a:t> </a:t>
            </a:r>
            <a:r>
              <a:rPr lang="en-US" sz="3600" dirty="0" err="1">
                <a:ea typeface="Calibri" panose="020F0502020204030204" pitchFamily="34" charset="0"/>
              </a:rPr>
              <a:t>sinh</a:t>
            </a:r>
            <a:r>
              <a:rPr lang="en-US" sz="3600" dirty="0">
                <a:ea typeface="Calibri" panose="020F0502020204030204" pitchFamily="34" charset="0"/>
              </a:rPr>
              <a:t>)</a:t>
            </a:r>
          </a:p>
          <a:p>
            <a:pPr algn="just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3600" dirty="0" err="1">
                <a:ea typeface="Calibri" panose="020F0502020204030204" pitchFamily="34" charset="0"/>
              </a:rPr>
              <a:t>Số</a:t>
            </a:r>
            <a:r>
              <a:rPr lang="en-US" sz="3600" dirty="0">
                <a:ea typeface="Calibri" panose="020F0502020204030204" pitchFamily="34" charset="0"/>
              </a:rPr>
              <a:t> </a:t>
            </a:r>
            <a:r>
              <a:rPr lang="en-US" sz="3600" dirty="0" err="1">
                <a:ea typeface="Calibri" panose="020F0502020204030204" pitchFamily="34" charset="0"/>
              </a:rPr>
              <a:t>học</a:t>
            </a:r>
            <a:r>
              <a:rPr lang="en-US" sz="3600" dirty="0">
                <a:ea typeface="Calibri" panose="020F0502020204030204" pitchFamily="34" charset="0"/>
              </a:rPr>
              <a:t> </a:t>
            </a:r>
            <a:r>
              <a:rPr lang="en-US" sz="3600" dirty="0" err="1">
                <a:ea typeface="Calibri" panose="020F0502020204030204" pitchFamily="34" charset="0"/>
              </a:rPr>
              <a:t>sinh</a:t>
            </a:r>
            <a:r>
              <a:rPr lang="en-US" sz="3600" dirty="0">
                <a:ea typeface="Calibri" panose="020F0502020204030204" pitchFamily="34" charset="0"/>
              </a:rPr>
              <a:t> </a:t>
            </a:r>
            <a:r>
              <a:rPr lang="en-US" sz="3600" dirty="0" err="1">
                <a:ea typeface="Calibri" panose="020F0502020204030204" pitchFamily="34" charset="0"/>
              </a:rPr>
              <a:t>ngày</a:t>
            </a:r>
            <a:r>
              <a:rPr lang="en-US" sz="3600" dirty="0">
                <a:ea typeface="Calibri" panose="020F0502020204030204" pitchFamily="34" charset="0"/>
              </a:rPr>
              <a:t> </a:t>
            </a:r>
            <a:r>
              <a:rPr lang="en-US" sz="3600" dirty="0" err="1">
                <a:ea typeface="Calibri" panose="020F0502020204030204" pitchFamily="34" charset="0"/>
              </a:rPr>
              <a:t>Thứ</a:t>
            </a:r>
            <a:r>
              <a:rPr lang="en-US" sz="3600" dirty="0">
                <a:ea typeface="Calibri" panose="020F0502020204030204" pitchFamily="34" charset="0"/>
              </a:rPr>
              <a:t> Ba </a:t>
            </a:r>
            <a:r>
              <a:rPr lang="en-US" sz="3600" dirty="0" err="1">
                <a:ea typeface="Calibri" panose="020F0502020204030204" pitchFamily="34" charset="0"/>
              </a:rPr>
              <a:t>đóng</a:t>
            </a:r>
            <a:r>
              <a:rPr lang="en-US" sz="3600" dirty="0">
                <a:ea typeface="Calibri" panose="020F0502020204030204" pitchFamily="34" charset="0"/>
              </a:rPr>
              <a:t> </a:t>
            </a:r>
            <a:r>
              <a:rPr lang="en-US" sz="3600" dirty="0" err="1">
                <a:ea typeface="Calibri" panose="020F0502020204030204" pitchFamily="34" charset="0"/>
              </a:rPr>
              <a:t>tiền</a:t>
            </a:r>
            <a:r>
              <a:rPr lang="en-US" sz="3600" dirty="0">
                <a:ea typeface="Calibri" panose="020F0502020204030204" pitchFamily="34" charset="0"/>
              </a:rPr>
              <a:t> </a:t>
            </a:r>
            <a:r>
              <a:rPr lang="en-US" sz="3600" dirty="0" err="1">
                <a:ea typeface="Calibri" panose="020F0502020204030204" pitchFamily="34" charset="0"/>
              </a:rPr>
              <a:t>là</a:t>
            </a:r>
            <a:r>
              <a:rPr lang="en-US" sz="3600" dirty="0">
                <a:ea typeface="Calibri" panose="020F0502020204030204" pitchFamily="34" charset="0"/>
              </a:rPr>
              <a:t>:</a:t>
            </a:r>
          </a:p>
          <a:p>
            <a:pPr algn="just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3600" dirty="0">
                <a:ea typeface="Calibri" panose="020F0502020204030204" pitchFamily="34" charset="0"/>
              </a:rPr>
              <a:t>28 000 : </a:t>
            </a:r>
            <a:r>
              <a:rPr lang="en-US" sz="3600" dirty="0" smtClean="0">
                <a:ea typeface="Calibri" panose="020F0502020204030204" pitchFamily="34" charset="0"/>
              </a:rPr>
              <a:t>14000 </a:t>
            </a:r>
            <a:r>
              <a:rPr lang="en-US" sz="3600" dirty="0">
                <a:ea typeface="Calibri" panose="020F0502020204030204" pitchFamily="34" charset="0"/>
              </a:rPr>
              <a:t>= </a:t>
            </a:r>
            <a:r>
              <a:rPr lang="en-US" sz="3600" dirty="0" smtClean="0">
                <a:ea typeface="Calibri" panose="020F0502020204030204" pitchFamily="34" charset="0"/>
              </a:rPr>
              <a:t>2 </a:t>
            </a:r>
            <a:r>
              <a:rPr lang="en-US" sz="3600" dirty="0">
                <a:ea typeface="Calibri" panose="020F0502020204030204" pitchFamily="34" charset="0"/>
              </a:rPr>
              <a:t>(</a:t>
            </a:r>
            <a:r>
              <a:rPr lang="en-US" sz="3600" dirty="0" err="1">
                <a:ea typeface="Calibri" panose="020F0502020204030204" pitchFamily="34" charset="0"/>
              </a:rPr>
              <a:t>học</a:t>
            </a:r>
            <a:r>
              <a:rPr lang="en-US" sz="3600" dirty="0">
                <a:ea typeface="Calibri" panose="020F0502020204030204" pitchFamily="34" charset="0"/>
              </a:rPr>
              <a:t> </a:t>
            </a:r>
            <a:r>
              <a:rPr lang="en-US" sz="3600" dirty="0" err="1">
                <a:ea typeface="Calibri" panose="020F0502020204030204" pitchFamily="34" charset="0"/>
              </a:rPr>
              <a:t>sinh</a:t>
            </a:r>
            <a:r>
              <a:rPr lang="en-US" sz="3600" dirty="0">
                <a:ea typeface="Calibri" panose="020F0502020204030204" pitchFamily="34" charset="0"/>
              </a:rPr>
              <a:t>)</a:t>
            </a:r>
          </a:p>
          <a:p>
            <a:pPr algn="just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3600" dirty="0" err="1">
                <a:ea typeface="Calibri" panose="020F0502020204030204" pitchFamily="34" charset="0"/>
              </a:rPr>
              <a:t>Số</a:t>
            </a:r>
            <a:r>
              <a:rPr lang="en-US" sz="3600" dirty="0">
                <a:ea typeface="Calibri" panose="020F0502020204030204" pitchFamily="34" charset="0"/>
              </a:rPr>
              <a:t> </a:t>
            </a:r>
            <a:r>
              <a:rPr lang="en-US" sz="3600" dirty="0" err="1">
                <a:ea typeface="Calibri" panose="020F0502020204030204" pitchFamily="34" charset="0"/>
              </a:rPr>
              <a:t>học</a:t>
            </a:r>
            <a:r>
              <a:rPr lang="en-US" sz="3600" dirty="0">
                <a:ea typeface="Calibri" panose="020F0502020204030204" pitchFamily="34" charset="0"/>
              </a:rPr>
              <a:t> </a:t>
            </a:r>
            <a:r>
              <a:rPr lang="en-US" sz="3600" dirty="0" err="1">
                <a:ea typeface="Calibri" panose="020F0502020204030204" pitchFamily="34" charset="0"/>
              </a:rPr>
              <a:t>sinh</a:t>
            </a:r>
            <a:r>
              <a:rPr lang="en-US" sz="3600" dirty="0">
                <a:ea typeface="Calibri" panose="020F0502020204030204" pitchFamily="34" charset="0"/>
              </a:rPr>
              <a:t> </a:t>
            </a:r>
            <a:r>
              <a:rPr lang="en-US" sz="3600" dirty="0" err="1">
                <a:ea typeface="Calibri" panose="020F0502020204030204" pitchFamily="34" charset="0"/>
              </a:rPr>
              <a:t>ngày</a:t>
            </a:r>
            <a:r>
              <a:rPr lang="en-US" sz="3600" dirty="0">
                <a:ea typeface="Calibri" panose="020F0502020204030204" pitchFamily="34" charset="0"/>
              </a:rPr>
              <a:t> </a:t>
            </a:r>
            <a:r>
              <a:rPr lang="en-US" sz="3600" dirty="0" err="1">
                <a:ea typeface="Calibri" panose="020F0502020204030204" pitchFamily="34" charset="0"/>
              </a:rPr>
              <a:t>thứ</a:t>
            </a:r>
            <a:r>
              <a:rPr lang="en-US" sz="3600" dirty="0">
                <a:ea typeface="Calibri" panose="020F0502020204030204" pitchFamily="34" charset="0"/>
              </a:rPr>
              <a:t> </a:t>
            </a:r>
            <a:r>
              <a:rPr lang="en-US" sz="3600" dirty="0" err="1">
                <a:ea typeface="Calibri" panose="020F0502020204030204" pitchFamily="34" charset="0"/>
              </a:rPr>
              <a:t>Tư</a:t>
            </a:r>
            <a:r>
              <a:rPr lang="en-US" sz="3600" dirty="0">
                <a:ea typeface="Calibri" panose="020F0502020204030204" pitchFamily="34" charset="0"/>
              </a:rPr>
              <a:t> </a:t>
            </a:r>
            <a:r>
              <a:rPr lang="en-US" sz="3600" dirty="0" err="1">
                <a:ea typeface="Calibri" panose="020F0502020204030204" pitchFamily="34" charset="0"/>
              </a:rPr>
              <a:t>đóng</a:t>
            </a:r>
            <a:r>
              <a:rPr lang="en-US" sz="3600" dirty="0">
                <a:ea typeface="Calibri" panose="020F0502020204030204" pitchFamily="34" charset="0"/>
              </a:rPr>
              <a:t> </a:t>
            </a:r>
            <a:r>
              <a:rPr lang="en-US" sz="3600" dirty="0" err="1">
                <a:ea typeface="Calibri" panose="020F0502020204030204" pitchFamily="34" charset="0"/>
              </a:rPr>
              <a:t>tiền</a:t>
            </a:r>
            <a:r>
              <a:rPr lang="en-US" sz="3600" dirty="0">
                <a:ea typeface="Calibri" panose="020F0502020204030204" pitchFamily="34" charset="0"/>
              </a:rPr>
              <a:t> </a:t>
            </a:r>
            <a:r>
              <a:rPr lang="en-US" sz="3600" dirty="0" err="1">
                <a:ea typeface="Calibri" panose="020F0502020204030204" pitchFamily="34" charset="0"/>
              </a:rPr>
              <a:t>là</a:t>
            </a:r>
            <a:r>
              <a:rPr lang="en-US" sz="3600" dirty="0">
                <a:ea typeface="Calibri" panose="020F0502020204030204" pitchFamily="34" charset="0"/>
              </a:rPr>
              <a:t>:</a:t>
            </a:r>
          </a:p>
          <a:p>
            <a:pPr algn="just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3600" dirty="0">
                <a:ea typeface="Calibri" panose="020F0502020204030204" pitchFamily="34" charset="0"/>
              </a:rPr>
              <a:t>42 000 : </a:t>
            </a:r>
            <a:r>
              <a:rPr lang="en-US" sz="3600" dirty="0" smtClean="0">
                <a:ea typeface="Calibri" panose="020F0502020204030204" pitchFamily="34" charset="0"/>
              </a:rPr>
              <a:t>14000 =3 </a:t>
            </a:r>
            <a:r>
              <a:rPr lang="en-US" sz="3600" dirty="0">
                <a:ea typeface="Calibri" panose="020F0502020204030204" pitchFamily="34" charset="0"/>
              </a:rPr>
              <a:t>(</a:t>
            </a:r>
            <a:r>
              <a:rPr lang="en-US" sz="3600" dirty="0" err="1">
                <a:ea typeface="Calibri" panose="020F0502020204030204" pitchFamily="34" charset="0"/>
              </a:rPr>
              <a:t>học</a:t>
            </a:r>
            <a:r>
              <a:rPr lang="en-US" sz="3600" dirty="0">
                <a:ea typeface="Calibri" panose="020F0502020204030204" pitchFamily="34" charset="0"/>
              </a:rPr>
              <a:t> </a:t>
            </a:r>
            <a:r>
              <a:rPr lang="en-US" sz="3600" dirty="0" err="1">
                <a:ea typeface="Calibri" panose="020F0502020204030204" pitchFamily="34" charset="0"/>
              </a:rPr>
              <a:t>sinh</a:t>
            </a:r>
            <a:r>
              <a:rPr lang="en-US" sz="3600" dirty="0">
                <a:ea typeface="Calibri" panose="020F0502020204030204" pitchFamily="34" charset="0"/>
              </a:rPr>
              <a:t>)</a:t>
            </a:r>
          </a:p>
          <a:p>
            <a:pPr algn="just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3600" dirty="0" err="1">
                <a:ea typeface="Calibri" panose="020F0502020204030204" pitchFamily="34" charset="0"/>
              </a:rPr>
              <a:t>Số</a:t>
            </a:r>
            <a:r>
              <a:rPr lang="en-US" sz="3600" dirty="0">
                <a:ea typeface="Calibri" panose="020F0502020204030204" pitchFamily="34" charset="0"/>
              </a:rPr>
              <a:t> </a:t>
            </a:r>
            <a:r>
              <a:rPr lang="en-US" sz="3600" dirty="0" err="1">
                <a:ea typeface="Calibri" panose="020F0502020204030204" pitchFamily="34" charset="0"/>
              </a:rPr>
              <a:t>học</a:t>
            </a:r>
            <a:r>
              <a:rPr lang="en-US" sz="3600" dirty="0">
                <a:ea typeface="Calibri" panose="020F0502020204030204" pitchFamily="34" charset="0"/>
              </a:rPr>
              <a:t> </a:t>
            </a:r>
            <a:r>
              <a:rPr lang="en-US" sz="3600" dirty="0" err="1">
                <a:ea typeface="Calibri" panose="020F0502020204030204" pitchFamily="34" charset="0"/>
              </a:rPr>
              <a:t>sinh</a:t>
            </a:r>
            <a:r>
              <a:rPr lang="en-US" sz="3600" dirty="0">
                <a:ea typeface="Calibri" panose="020F0502020204030204" pitchFamily="34" charset="0"/>
              </a:rPr>
              <a:t> </a:t>
            </a:r>
            <a:r>
              <a:rPr lang="en-US" sz="3600" dirty="0" err="1">
                <a:ea typeface="Calibri" panose="020F0502020204030204" pitchFamily="34" charset="0"/>
              </a:rPr>
              <a:t>ngày</a:t>
            </a:r>
            <a:r>
              <a:rPr lang="en-US" sz="3600" dirty="0">
                <a:ea typeface="Calibri" panose="020F0502020204030204" pitchFamily="34" charset="0"/>
              </a:rPr>
              <a:t> </a:t>
            </a:r>
            <a:r>
              <a:rPr lang="en-US" sz="3600" dirty="0" err="1">
                <a:ea typeface="Calibri" panose="020F0502020204030204" pitchFamily="34" charset="0"/>
              </a:rPr>
              <a:t>thứ</a:t>
            </a:r>
            <a:r>
              <a:rPr lang="en-US" sz="3600" dirty="0">
                <a:ea typeface="Calibri" panose="020F0502020204030204" pitchFamily="34" charset="0"/>
              </a:rPr>
              <a:t> </a:t>
            </a:r>
            <a:r>
              <a:rPr lang="en-US" sz="3600" dirty="0" err="1">
                <a:ea typeface="Calibri" panose="020F0502020204030204" pitchFamily="34" charset="0"/>
              </a:rPr>
              <a:t>Năm</a:t>
            </a:r>
            <a:r>
              <a:rPr lang="en-US" sz="3600" dirty="0">
                <a:ea typeface="Calibri" panose="020F0502020204030204" pitchFamily="34" charset="0"/>
              </a:rPr>
              <a:t> </a:t>
            </a:r>
            <a:r>
              <a:rPr lang="en-US" sz="3600" dirty="0" err="1">
                <a:ea typeface="Calibri" panose="020F0502020204030204" pitchFamily="34" charset="0"/>
              </a:rPr>
              <a:t>đóng</a:t>
            </a:r>
            <a:r>
              <a:rPr lang="en-US" sz="3600" dirty="0">
                <a:ea typeface="Calibri" panose="020F0502020204030204" pitchFamily="34" charset="0"/>
              </a:rPr>
              <a:t> </a:t>
            </a:r>
            <a:r>
              <a:rPr lang="en-US" sz="3600" dirty="0" err="1">
                <a:ea typeface="Calibri" panose="020F0502020204030204" pitchFamily="34" charset="0"/>
              </a:rPr>
              <a:t>tiền</a:t>
            </a:r>
            <a:r>
              <a:rPr lang="en-US" sz="3600" dirty="0">
                <a:ea typeface="Calibri" panose="020F0502020204030204" pitchFamily="34" charset="0"/>
              </a:rPr>
              <a:t> </a:t>
            </a:r>
            <a:r>
              <a:rPr lang="en-US" sz="3600" dirty="0" err="1">
                <a:ea typeface="Calibri" panose="020F0502020204030204" pitchFamily="34" charset="0"/>
              </a:rPr>
              <a:t>là</a:t>
            </a:r>
            <a:r>
              <a:rPr lang="en-US" sz="3600" dirty="0">
                <a:ea typeface="Calibri" panose="020F0502020204030204" pitchFamily="34" charset="0"/>
              </a:rPr>
              <a:t>:</a:t>
            </a:r>
          </a:p>
          <a:p>
            <a:pPr algn="just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3600" dirty="0">
                <a:ea typeface="Calibri" panose="020F0502020204030204" pitchFamily="34" charset="0"/>
              </a:rPr>
              <a:t>98 000 : </a:t>
            </a:r>
            <a:r>
              <a:rPr lang="en-US" sz="3600" dirty="0" smtClean="0">
                <a:ea typeface="Calibri" panose="020F0502020204030204" pitchFamily="34" charset="0"/>
              </a:rPr>
              <a:t>14000 </a:t>
            </a:r>
            <a:r>
              <a:rPr lang="en-US" sz="3600" dirty="0">
                <a:ea typeface="Calibri" panose="020F0502020204030204" pitchFamily="34" charset="0"/>
              </a:rPr>
              <a:t>= 7</a:t>
            </a:r>
            <a:r>
              <a:rPr lang="en-US" sz="3600" dirty="0" smtClean="0">
                <a:ea typeface="Calibri" panose="020F0502020204030204" pitchFamily="34" charset="0"/>
              </a:rPr>
              <a:t> </a:t>
            </a:r>
            <a:r>
              <a:rPr lang="en-US" sz="3600" dirty="0">
                <a:ea typeface="Calibri" panose="020F0502020204030204" pitchFamily="34" charset="0"/>
              </a:rPr>
              <a:t>( </a:t>
            </a:r>
            <a:r>
              <a:rPr lang="en-US" sz="3600" dirty="0" err="1">
                <a:ea typeface="Calibri" panose="020F0502020204030204" pitchFamily="34" charset="0"/>
              </a:rPr>
              <a:t>học</a:t>
            </a:r>
            <a:r>
              <a:rPr lang="en-US" sz="3600" dirty="0">
                <a:ea typeface="Calibri" panose="020F0502020204030204" pitchFamily="34" charset="0"/>
              </a:rPr>
              <a:t> </a:t>
            </a:r>
            <a:r>
              <a:rPr lang="en-US" sz="3600" dirty="0" err="1">
                <a:ea typeface="Calibri" panose="020F0502020204030204" pitchFamily="34" charset="0"/>
              </a:rPr>
              <a:t>sinh</a:t>
            </a:r>
            <a:r>
              <a:rPr lang="en-US" sz="3600" dirty="0">
                <a:ea typeface="Calibri" panose="020F0502020204030204" pitchFamily="34" charset="0"/>
              </a:rPr>
              <a:t>)</a:t>
            </a:r>
          </a:p>
          <a:p>
            <a:pPr algn="just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3600" dirty="0" err="1">
                <a:ea typeface="Calibri" panose="020F0502020204030204" pitchFamily="34" charset="0"/>
              </a:rPr>
              <a:t>Tổng</a:t>
            </a:r>
            <a:r>
              <a:rPr lang="en-US" sz="3600" dirty="0">
                <a:ea typeface="Calibri" panose="020F0502020204030204" pitchFamily="34" charset="0"/>
              </a:rPr>
              <a:t> </a:t>
            </a:r>
            <a:r>
              <a:rPr lang="en-US" sz="3600" dirty="0" err="1">
                <a:ea typeface="Calibri" panose="020F0502020204030204" pitchFamily="34" charset="0"/>
              </a:rPr>
              <a:t>số</a:t>
            </a:r>
            <a:r>
              <a:rPr lang="en-US" sz="3600" dirty="0">
                <a:ea typeface="Calibri" panose="020F0502020204030204" pitchFamily="34" charset="0"/>
              </a:rPr>
              <a:t>  </a:t>
            </a:r>
            <a:r>
              <a:rPr lang="en-US" sz="3600" dirty="0" err="1">
                <a:ea typeface="Calibri" panose="020F0502020204030204" pitchFamily="34" charset="0"/>
              </a:rPr>
              <a:t>học</a:t>
            </a:r>
            <a:r>
              <a:rPr lang="en-US" sz="3600" dirty="0">
                <a:ea typeface="Calibri" panose="020F0502020204030204" pitchFamily="34" charset="0"/>
              </a:rPr>
              <a:t> </a:t>
            </a:r>
            <a:r>
              <a:rPr lang="en-US" sz="3600" dirty="0" err="1">
                <a:ea typeface="Calibri" panose="020F0502020204030204" pitchFamily="34" charset="0"/>
              </a:rPr>
              <a:t>sinh</a:t>
            </a:r>
            <a:r>
              <a:rPr lang="en-US" sz="3600" dirty="0">
                <a:ea typeface="Calibri" panose="020F0502020204030204" pitchFamily="34" charset="0"/>
              </a:rPr>
              <a:t> </a:t>
            </a:r>
            <a:r>
              <a:rPr lang="en-US" sz="3600" dirty="0" err="1">
                <a:ea typeface="Calibri" panose="020F0502020204030204" pitchFamily="34" charset="0"/>
              </a:rPr>
              <a:t>tham</a:t>
            </a:r>
            <a:r>
              <a:rPr lang="en-US" sz="3600" dirty="0">
                <a:ea typeface="Calibri" panose="020F0502020204030204" pitchFamily="34" charset="0"/>
              </a:rPr>
              <a:t> </a:t>
            </a:r>
            <a:r>
              <a:rPr lang="en-US" sz="3600" dirty="0" err="1">
                <a:ea typeface="Calibri" panose="020F0502020204030204" pitchFamily="34" charset="0"/>
              </a:rPr>
              <a:t>gia</a:t>
            </a:r>
            <a:r>
              <a:rPr lang="en-US" sz="3600" dirty="0">
                <a:ea typeface="Calibri" panose="020F0502020204030204" pitchFamily="34" charset="0"/>
              </a:rPr>
              <a:t> </a:t>
            </a:r>
            <a:r>
              <a:rPr lang="en-US" sz="3600" dirty="0" err="1">
                <a:ea typeface="Calibri" panose="020F0502020204030204" pitchFamily="34" charset="0"/>
              </a:rPr>
              <a:t>chuyến</a:t>
            </a:r>
            <a:r>
              <a:rPr lang="en-US" sz="3600" dirty="0">
                <a:ea typeface="Calibri" panose="020F0502020204030204" pitchFamily="34" charset="0"/>
              </a:rPr>
              <a:t> </a:t>
            </a:r>
            <a:r>
              <a:rPr lang="en-US" sz="3600" dirty="0" err="1">
                <a:ea typeface="Calibri" panose="020F0502020204030204" pitchFamily="34" charset="0"/>
              </a:rPr>
              <a:t>đi</a:t>
            </a:r>
            <a:r>
              <a:rPr lang="en-US" sz="3600" dirty="0">
                <a:ea typeface="Calibri" panose="020F0502020204030204" pitchFamily="34" charset="0"/>
              </a:rPr>
              <a:t> </a:t>
            </a:r>
            <a:r>
              <a:rPr lang="en-US" sz="3600" dirty="0" err="1">
                <a:ea typeface="Calibri" panose="020F0502020204030204" pitchFamily="34" charset="0"/>
              </a:rPr>
              <a:t>là</a:t>
            </a:r>
            <a:r>
              <a:rPr lang="en-US" sz="3600" dirty="0">
                <a:ea typeface="Calibri" panose="020F0502020204030204" pitchFamily="34" charset="0"/>
              </a:rPr>
              <a:t>:</a:t>
            </a:r>
          </a:p>
          <a:p>
            <a:pPr algn="just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3600" dirty="0" smtClean="0">
                <a:ea typeface="Calibri" panose="020F0502020204030204" pitchFamily="34" charset="0"/>
              </a:rPr>
              <a:t>4 </a:t>
            </a:r>
            <a:r>
              <a:rPr lang="en-US" sz="3600" dirty="0">
                <a:ea typeface="Calibri" panose="020F0502020204030204" pitchFamily="34" charset="0"/>
              </a:rPr>
              <a:t>+ </a:t>
            </a:r>
            <a:r>
              <a:rPr lang="en-US" sz="3600" dirty="0" smtClean="0">
                <a:ea typeface="Calibri" panose="020F0502020204030204" pitchFamily="34" charset="0"/>
              </a:rPr>
              <a:t>2 </a:t>
            </a:r>
            <a:r>
              <a:rPr lang="en-US" sz="3600" dirty="0">
                <a:ea typeface="Calibri" panose="020F0502020204030204" pitchFamily="34" charset="0"/>
              </a:rPr>
              <a:t>+ </a:t>
            </a:r>
            <a:r>
              <a:rPr lang="en-US" sz="3600" dirty="0" smtClean="0">
                <a:ea typeface="Calibri" panose="020F0502020204030204" pitchFamily="34" charset="0"/>
              </a:rPr>
              <a:t>3 </a:t>
            </a:r>
            <a:r>
              <a:rPr lang="en-US" sz="3600" dirty="0">
                <a:ea typeface="Calibri" panose="020F0502020204030204" pitchFamily="34" charset="0"/>
              </a:rPr>
              <a:t>+ 7</a:t>
            </a:r>
            <a:r>
              <a:rPr lang="en-US" sz="3600" dirty="0" smtClean="0">
                <a:ea typeface="Calibri" panose="020F0502020204030204" pitchFamily="34" charset="0"/>
              </a:rPr>
              <a:t>= 16 </a:t>
            </a:r>
            <a:r>
              <a:rPr lang="en-US" sz="3600" dirty="0">
                <a:ea typeface="Calibri" panose="020F0502020204030204" pitchFamily="34" charset="0"/>
              </a:rPr>
              <a:t>( </a:t>
            </a:r>
            <a:r>
              <a:rPr lang="en-US" sz="3600" dirty="0" err="1">
                <a:ea typeface="Calibri" panose="020F0502020204030204" pitchFamily="34" charset="0"/>
              </a:rPr>
              <a:t>học</a:t>
            </a:r>
            <a:r>
              <a:rPr lang="en-US" sz="3600" dirty="0">
                <a:ea typeface="Calibri" panose="020F0502020204030204" pitchFamily="34" charset="0"/>
              </a:rPr>
              <a:t> </a:t>
            </a:r>
            <a:r>
              <a:rPr lang="en-US" sz="3600" dirty="0" err="1">
                <a:ea typeface="Calibri" panose="020F0502020204030204" pitchFamily="34" charset="0"/>
              </a:rPr>
              <a:t>sinh</a:t>
            </a:r>
            <a:r>
              <a:rPr lang="en-US" sz="3600" dirty="0">
                <a:ea typeface="Calibri" panose="020F0502020204030204" pitchFamily="34" charset="0"/>
              </a:rPr>
              <a:t>)</a:t>
            </a:r>
          </a:p>
          <a:p>
            <a:pPr>
              <a:lnSpc>
                <a:spcPct val="110000"/>
              </a:lnSpc>
            </a:pPr>
            <a:r>
              <a:rPr lang="en-US" sz="3600" dirty="0" err="1">
                <a:ea typeface="Calibri" panose="020F0502020204030204" pitchFamily="34" charset="0"/>
              </a:rPr>
              <a:t>Vậy</a:t>
            </a:r>
            <a:r>
              <a:rPr lang="en-US" sz="3600" dirty="0">
                <a:ea typeface="Calibri" panose="020F0502020204030204" pitchFamily="34" charset="0"/>
              </a:rPr>
              <a:t> </a:t>
            </a:r>
            <a:r>
              <a:rPr lang="en-US" sz="3600" dirty="0" err="1">
                <a:ea typeface="Calibri" panose="020F0502020204030204" pitchFamily="34" charset="0"/>
              </a:rPr>
              <a:t>có</a:t>
            </a:r>
            <a:r>
              <a:rPr lang="en-US" sz="3600" dirty="0">
                <a:ea typeface="Calibri" panose="020F0502020204030204" pitchFamily="34" charset="0"/>
              </a:rPr>
              <a:t> </a:t>
            </a:r>
            <a:r>
              <a:rPr lang="en-US" sz="3600" dirty="0" smtClean="0">
                <a:ea typeface="Calibri" panose="020F0502020204030204" pitchFamily="34" charset="0"/>
              </a:rPr>
              <a:t>16 </a:t>
            </a:r>
            <a:r>
              <a:rPr lang="en-US" sz="3600" dirty="0" err="1">
                <a:ea typeface="Calibri" panose="020F0502020204030204" pitchFamily="34" charset="0"/>
              </a:rPr>
              <a:t>học</a:t>
            </a:r>
            <a:r>
              <a:rPr lang="en-US" sz="3600" dirty="0">
                <a:ea typeface="Calibri" panose="020F0502020204030204" pitchFamily="34" charset="0"/>
              </a:rPr>
              <a:t> </a:t>
            </a:r>
            <a:r>
              <a:rPr lang="en-US" sz="3600" dirty="0" err="1">
                <a:ea typeface="Calibri" panose="020F0502020204030204" pitchFamily="34" charset="0"/>
              </a:rPr>
              <a:t>sinh</a:t>
            </a:r>
            <a:r>
              <a:rPr lang="en-US" sz="3600" dirty="0">
                <a:ea typeface="Calibri" panose="020F0502020204030204" pitchFamily="34" charset="0"/>
              </a:rPr>
              <a:t> </a:t>
            </a:r>
            <a:r>
              <a:rPr lang="en-US" sz="3600" dirty="0" err="1">
                <a:ea typeface="Calibri" panose="020F0502020204030204" pitchFamily="34" charset="0"/>
              </a:rPr>
              <a:t>tham</a:t>
            </a:r>
            <a:r>
              <a:rPr lang="en-US" sz="3600" dirty="0">
                <a:ea typeface="Calibri" panose="020F0502020204030204" pitchFamily="34" charset="0"/>
              </a:rPr>
              <a:t> </a:t>
            </a:r>
            <a:r>
              <a:rPr lang="en-US" sz="3600" dirty="0" err="1">
                <a:ea typeface="Calibri" panose="020F0502020204030204" pitchFamily="34" charset="0"/>
              </a:rPr>
              <a:t>gia</a:t>
            </a:r>
            <a:r>
              <a:rPr lang="en-US" sz="3600" dirty="0">
                <a:ea typeface="Calibri" panose="020F0502020204030204" pitchFamily="34" charset="0"/>
              </a:rPr>
              <a:t> </a:t>
            </a:r>
            <a:r>
              <a:rPr lang="en-US" sz="3600" dirty="0" err="1">
                <a:ea typeface="Calibri" panose="020F0502020204030204" pitchFamily="34" charset="0"/>
              </a:rPr>
              <a:t>chuyến</a:t>
            </a:r>
            <a:r>
              <a:rPr lang="en-US" sz="3600" dirty="0">
                <a:ea typeface="Calibri" panose="020F0502020204030204" pitchFamily="34" charset="0"/>
              </a:rPr>
              <a:t> </a:t>
            </a:r>
            <a:r>
              <a:rPr lang="en-US" sz="3600" dirty="0" err="1">
                <a:ea typeface="Calibri" panose="020F0502020204030204" pitchFamily="34" charset="0"/>
              </a:rPr>
              <a:t>đi</a:t>
            </a:r>
            <a:r>
              <a:rPr lang="en-US" sz="3600" dirty="0">
                <a:ea typeface="Calibri" panose="020F0502020204030204" pitchFamily="34" charset="0"/>
              </a:rPr>
              <a:t>.</a:t>
            </a:r>
            <a:endParaRPr lang="vi-VN" sz="3600" dirty="0"/>
          </a:p>
        </p:txBody>
      </p:sp>
      <p:sp>
        <p:nvSpPr>
          <p:cNvPr id="7" name="TextBox 6"/>
          <p:cNvSpPr txBox="1"/>
          <p:nvPr/>
        </p:nvSpPr>
        <p:spPr>
          <a:xfrm>
            <a:off x="98714" y="8973675"/>
            <a:ext cx="1658908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0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Vì</a:t>
            </a:r>
            <a:r>
              <a:rPr lang="en-US" sz="4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40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4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học</a:t>
            </a:r>
            <a:r>
              <a:rPr lang="en-US" sz="4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sinh</a:t>
            </a:r>
            <a:r>
              <a:rPr lang="en-US" sz="4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4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lớp</a:t>
            </a:r>
            <a:r>
              <a:rPr lang="en-US" sz="4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khoảng</a:t>
            </a:r>
            <a:r>
              <a:rPr lang="en-US" sz="4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20 </a:t>
            </a:r>
            <a:r>
              <a:rPr lang="en-US" sz="40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đến</a:t>
            </a:r>
            <a:r>
              <a:rPr lang="en-US" sz="4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40 </a:t>
            </a:r>
            <a:r>
              <a:rPr lang="en-US" sz="40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người</a:t>
            </a:r>
            <a:r>
              <a:rPr lang="en-US" sz="4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=&gt; </a:t>
            </a:r>
            <a:r>
              <a:rPr lang="en-US" sz="40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4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học</a:t>
            </a:r>
            <a:r>
              <a:rPr lang="en-US" sz="4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sinh</a:t>
            </a:r>
            <a:r>
              <a:rPr lang="en-US" sz="4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tham</a:t>
            </a:r>
            <a:r>
              <a:rPr lang="en-US" sz="4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gia</a:t>
            </a:r>
            <a:r>
              <a:rPr lang="en-US" sz="4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chuyến</a:t>
            </a:r>
            <a:r>
              <a:rPr lang="en-US" sz="4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đi</a:t>
            </a:r>
            <a:r>
              <a:rPr lang="en-US" sz="4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4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32 </a:t>
            </a:r>
            <a:r>
              <a:rPr lang="en-US" sz="40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học</a:t>
            </a:r>
            <a:r>
              <a:rPr lang="en-US" sz="4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sinh</a:t>
            </a:r>
            <a:r>
              <a:rPr lang="en-US" sz="4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(</a:t>
            </a:r>
            <a:r>
              <a:rPr lang="en-US" sz="40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giá</a:t>
            </a:r>
            <a:r>
              <a:rPr lang="en-US" sz="4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vé</a:t>
            </a:r>
            <a:r>
              <a:rPr lang="en-US" sz="4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7000 </a:t>
            </a:r>
            <a:r>
              <a:rPr lang="en-US" sz="40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đồng</a:t>
            </a:r>
            <a:r>
              <a:rPr lang="en-US" sz="4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.)</a:t>
            </a:r>
            <a:endParaRPr lang="vi-VN" sz="40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324483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00"/>
                            </p:stCondLst>
                            <p:childTnLst>
                              <p:par>
                                <p:cTn id="2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500"/>
                            </p:stCondLst>
                            <p:childTnLst>
                              <p:par>
                                <p:cTn id="38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2000"/>
                            </p:stCondLst>
                            <p:childTnLst>
                              <p:par>
                                <p:cTn id="47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2500"/>
                            </p:stCondLst>
                            <p:childTnLst>
                              <p:par>
                                <p:cTn id="5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3000"/>
                            </p:stCondLst>
                            <p:childTnLst>
                              <p:par>
                                <p:cTn id="6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500"/>
                            </p:stCondLst>
                            <p:childTnLst>
                              <p:par>
                                <p:cTn id="8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1000"/>
                            </p:stCondLst>
                            <p:childTnLst>
                              <p:par>
                                <p:cTn id="9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1500"/>
                            </p:stCondLst>
                            <p:childTnLst>
                              <p:par>
                                <p:cTn id="9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1" dur="50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2" dur="50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5" dur="500" fill="hold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6" dur="500" fill="hold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2000"/>
                            </p:stCondLst>
                            <p:childTnLst>
                              <p:par>
                                <p:cTn id="108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0" dur="500" fill="hold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1" dur="500" fill="hold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4" dur="500" fill="hold"/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5" dur="500" fill="hold"/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2500"/>
                            </p:stCondLst>
                            <p:childTnLst>
                              <p:par>
                                <p:cTn id="117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9" dur="500" fill="hold"/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0" dur="500" fill="hold"/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allAtOnce"/>
      <p:bldP spid="6" grpId="0" uiExpand="1" build="allAtOnce"/>
      <p:bldP spid="7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685800" y="495301"/>
            <a:ext cx="16916399" cy="9448799"/>
            <a:chOff x="0" y="0"/>
            <a:chExt cx="10821129" cy="5776630"/>
          </a:xfrm>
          <a:solidFill>
            <a:schemeClr val="accent3">
              <a:lumMod val="60000"/>
              <a:lumOff val="40000"/>
            </a:schemeClr>
          </a:solidFill>
        </p:grpSpPr>
        <p:sp>
          <p:nvSpPr>
            <p:cNvPr id="3" name="Freeform 3"/>
            <p:cNvSpPr/>
            <p:nvPr/>
          </p:nvSpPr>
          <p:spPr>
            <a:xfrm>
              <a:off x="-4213" y="0"/>
              <a:ext cx="10825342" cy="5776630"/>
            </a:xfrm>
            <a:custGeom>
              <a:avLst/>
              <a:gdLst/>
              <a:ahLst/>
              <a:cxnLst/>
              <a:rect l="l" t="t" r="r" b="b"/>
              <a:pathLst>
                <a:path w="10825342" h="5776630">
                  <a:moveTo>
                    <a:pt x="278431" y="16918"/>
                  </a:moveTo>
                  <a:cubicBezTo>
                    <a:pt x="278431" y="16918"/>
                    <a:pt x="604014" y="12258"/>
                    <a:pt x="1062834" y="12454"/>
                  </a:cubicBezTo>
                  <a:cubicBezTo>
                    <a:pt x="8817733" y="12671"/>
                    <a:pt x="10551274" y="0"/>
                    <a:pt x="10551274" y="0"/>
                  </a:cubicBezTo>
                  <a:cubicBezTo>
                    <a:pt x="10618737" y="0"/>
                    <a:pt x="10694674" y="0"/>
                    <a:pt x="10773448" y="85073"/>
                  </a:cubicBezTo>
                  <a:cubicBezTo>
                    <a:pt x="10816426" y="131488"/>
                    <a:pt x="10817494" y="240224"/>
                    <a:pt x="10817899" y="320281"/>
                  </a:cubicBezTo>
                  <a:cubicBezTo>
                    <a:pt x="10817899" y="320281"/>
                    <a:pt x="10816195" y="4157017"/>
                    <a:pt x="10816195" y="5014045"/>
                  </a:cubicBezTo>
                  <a:cubicBezTo>
                    <a:pt x="10816195" y="5228205"/>
                    <a:pt x="10825342" y="5527383"/>
                    <a:pt x="10825342" y="5527383"/>
                  </a:cubicBezTo>
                  <a:cubicBezTo>
                    <a:pt x="10825342" y="5656052"/>
                    <a:pt x="10821173" y="5776630"/>
                    <a:pt x="10568335" y="5768495"/>
                  </a:cubicBezTo>
                  <a:cubicBezTo>
                    <a:pt x="10568335" y="5768495"/>
                    <a:pt x="10191862" y="5748197"/>
                    <a:pt x="9095459" y="5755795"/>
                  </a:cubicBezTo>
                  <a:cubicBezTo>
                    <a:pt x="2547822" y="5763930"/>
                    <a:pt x="304023" y="5776630"/>
                    <a:pt x="304023" y="5776630"/>
                  </a:cubicBezTo>
                  <a:cubicBezTo>
                    <a:pt x="132548" y="5776630"/>
                    <a:pt x="4213" y="5675561"/>
                    <a:pt x="8532" y="5473013"/>
                  </a:cubicBezTo>
                  <a:cubicBezTo>
                    <a:pt x="8532" y="5473013"/>
                    <a:pt x="9630" y="4974472"/>
                    <a:pt x="4815" y="1481678"/>
                  </a:cubicBezTo>
                  <a:cubicBezTo>
                    <a:pt x="0" y="663668"/>
                    <a:pt x="25592" y="330596"/>
                    <a:pt x="25592" y="330596"/>
                  </a:cubicBezTo>
                  <a:cubicBezTo>
                    <a:pt x="27224" y="150571"/>
                    <a:pt x="143504" y="16918"/>
                    <a:pt x="278431" y="16918"/>
                  </a:cubicBezTo>
                  <a:close/>
                </a:path>
              </a:pathLst>
            </a:custGeom>
            <a:grpFill/>
          </p:spPr>
        </p:sp>
      </p:grpSp>
      <p:grpSp>
        <p:nvGrpSpPr>
          <p:cNvPr id="4" name="Group 4"/>
          <p:cNvGrpSpPr/>
          <p:nvPr/>
        </p:nvGrpSpPr>
        <p:grpSpPr>
          <a:xfrm>
            <a:off x="5943599" y="1028700"/>
            <a:ext cx="6584717" cy="3067784"/>
            <a:chOff x="0" y="0"/>
            <a:chExt cx="3435356" cy="1138475"/>
          </a:xfrm>
        </p:grpSpPr>
        <p:sp>
          <p:nvSpPr>
            <p:cNvPr id="5" name="Freeform 5"/>
            <p:cNvSpPr/>
            <p:nvPr/>
          </p:nvSpPr>
          <p:spPr>
            <a:xfrm>
              <a:off x="0" y="-4262"/>
              <a:ext cx="3443102" cy="1144961"/>
            </a:xfrm>
            <a:custGeom>
              <a:avLst/>
              <a:gdLst/>
              <a:ahLst/>
              <a:cxnLst/>
              <a:rect l="l" t="t" r="r" b="b"/>
              <a:pathLst>
                <a:path w="3443102" h="1144961">
                  <a:moveTo>
                    <a:pt x="2504203" y="1133773"/>
                  </a:moveTo>
                  <a:cubicBezTo>
                    <a:pt x="2504203" y="1133773"/>
                    <a:pt x="2084450" y="1144961"/>
                    <a:pt x="1621865" y="1142339"/>
                  </a:cubicBezTo>
                  <a:cubicBezTo>
                    <a:pt x="1584822" y="1140177"/>
                    <a:pt x="1057073" y="1132352"/>
                    <a:pt x="1057073" y="1132352"/>
                  </a:cubicBezTo>
                  <a:cubicBezTo>
                    <a:pt x="812931" y="1123518"/>
                    <a:pt x="565145" y="1106537"/>
                    <a:pt x="398404" y="1048359"/>
                  </a:cubicBezTo>
                  <a:cubicBezTo>
                    <a:pt x="120505" y="951398"/>
                    <a:pt x="0" y="773869"/>
                    <a:pt x="0" y="577261"/>
                  </a:cubicBezTo>
                  <a:lnTo>
                    <a:pt x="0" y="577259"/>
                  </a:lnTo>
                  <a:cubicBezTo>
                    <a:pt x="8536" y="440430"/>
                    <a:pt x="34263" y="311302"/>
                    <a:pt x="140291" y="225758"/>
                  </a:cubicBezTo>
                  <a:cubicBezTo>
                    <a:pt x="342602" y="62530"/>
                    <a:pt x="736658" y="7673"/>
                    <a:pt x="1155311" y="7673"/>
                  </a:cubicBezTo>
                  <a:cubicBezTo>
                    <a:pt x="1155311" y="7673"/>
                    <a:pt x="1551711" y="15681"/>
                    <a:pt x="1584822" y="7673"/>
                  </a:cubicBezTo>
                  <a:cubicBezTo>
                    <a:pt x="1865523" y="0"/>
                    <a:pt x="2329451" y="7673"/>
                    <a:pt x="2329451" y="7673"/>
                  </a:cubicBezTo>
                  <a:cubicBezTo>
                    <a:pt x="2697758" y="15152"/>
                    <a:pt x="3061071" y="84484"/>
                    <a:pt x="3258811" y="207066"/>
                  </a:cubicBezTo>
                  <a:cubicBezTo>
                    <a:pt x="3409828" y="300683"/>
                    <a:pt x="3443102" y="425358"/>
                    <a:pt x="3433962" y="577261"/>
                  </a:cubicBezTo>
                  <a:lnTo>
                    <a:pt x="3433962" y="577262"/>
                  </a:lnTo>
                  <a:cubicBezTo>
                    <a:pt x="3433962" y="891835"/>
                    <a:pt x="3150965" y="1105932"/>
                    <a:pt x="2504203" y="1133773"/>
                  </a:cubicBezTo>
                  <a:close/>
                </a:path>
              </a:pathLst>
            </a:custGeom>
            <a:solidFill>
              <a:srgbClr val="FDF5B6"/>
            </a:solidFill>
          </p:spPr>
        </p:sp>
      </p:grpSp>
      <p:pic>
        <p:nvPicPr>
          <p:cNvPr id="6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7766910" y="745988"/>
            <a:ext cx="3020414" cy="720862"/>
          </a:xfrm>
          <a:prstGeom prst="rect">
            <a:avLst/>
          </a:prstGeom>
        </p:spPr>
      </p:pic>
      <p:sp>
        <p:nvSpPr>
          <p:cNvPr id="7" name="TextBox 7"/>
          <p:cNvSpPr txBox="1"/>
          <p:nvPr/>
        </p:nvSpPr>
        <p:spPr>
          <a:xfrm>
            <a:off x="6320708" y="2511319"/>
            <a:ext cx="5941248" cy="116281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864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5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Tiết</a:t>
            </a:r>
            <a:r>
              <a:rPr kumimoji="0" lang="en-US" sz="115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3</a:t>
            </a:r>
            <a:endParaRPr kumimoji="0" lang="en-US" sz="115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14" name="Picture 1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 rot="803959">
            <a:off x="16084212" y="7729382"/>
            <a:ext cx="2122534" cy="1966751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 rot="-442419">
            <a:off x="56598" y="8098640"/>
            <a:ext cx="1803012" cy="1446166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2"/>
              </a:ext>
            </a:extLst>
          </a:blip>
          <a:srcRect/>
          <a:stretch>
            <a:fillRect/>
          </a:stretch>
        </p:blipFill>
        <p:spPr>
          <a:xfrm rot="-2627376">
            <a:off x="478343" y="-315278"/>
            <a:ext cx="947383" cy="2122534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336313" y="4624390"/>
            <a:ext cx="17608786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3. </a:t>
            </a:r>
            <a:r>
              <a:rPr lang="en-US" sz="7200" b="1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RÚT GỌN VỀ PHẦN SỐ TỐI GIẢN</a:t>
            </a:r>
            <a:endParaRPr kumimoji="0" lang="en-US" sz="7200" b="1" i="0" u="none" strike="noStrike" kern="1200" cap="none" spc="0" normalizeH="0" noProof="0" dirty="0" smtClean="0">
              <a:ln>
                <a:noFill/>
              </a:ln>
              <a:solidFill>
                <a:schemeClr val="accent2">
                  <a:lumMod val="75000"/>
                </a:schemeClr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1" i="0" u="none" strike="noStrike" kern="1200" cap="none" spc="0" normalizeH="0" noProof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+ </a:t>
            </a: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1" i="0" u="none" strike="noStrike" kern="1200" cap="none" spc="0" normalizeH="0" noProof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LUYỆN TẬP – VẬN DỤNG</a:t>
            </a:r>
            <a:endParaRPr kumimoji="0" lang="vi-VN" sz="7200" b="1" i="0" u="none" strike="noStrike" kern="1200" cap="none" spc="0" normalizeH="0" baseline="0" noProof="0" dirty="0" smtClean="0">
              <a:ln>
                <a:noFill/>
              </a:ln>
              <a:solidFill>
                <a:schemeClr val="accent2">
                  <a:lumMod val="75000"/>
                </a:schemeClr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560420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CCEE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alphaModFix amt="19999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 b="43786"/>
          <a:stretch>
            <a:fillRect/>
          </a:stretch>
        </p:blipFill>
        <p:spPr>
          <a:xfrm>
            <a:off x="0" y="6607"/>
            <a:ext cx="18288000" cy="10280393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-8762934">
            <a:off x="540142" y="7931636"/>
            <a:ext cx="2348424" cy="768575"/>
          </a:xfrm>
          <a:prstGeom prst="rect">
            <a:avLst/>
          </a:prstGeom>
        </p:spPr>
      </p:pic>
      <p:sp>
        <p:nvSpPr>
          <p:cNvPr id="26" name="Round Diagonal Corner Rectangle 25"/>
          <p:cNvSpPr/>
          <p:nvPr/>
        </p:nvSpPr>
        <p:spPr>
          <a:xfrm>
            <a:off x="525709" y="6607"/>
            <a:ext cx="17699928" cy="10310873"/>
          </a:xfrm>
          <a:prstGeom prst="round2DiagRect">
            <a:avLst/>
          </a:prstGeom>
          <a:solidFill>
            <a:schemeClr val="accent5">
              <a:lumMod val="40000"/>
              <a:lumOff val="60000"/>
            </a:scheme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1828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lang="vi-VN" sz="2800" b="0" i="0" u="none" strike="noStrike" kern="0" cap="none" spc="0" normalizeH="0" baseline="0" noProof="0">
              <a:ln>
                <a:noFill/>
              </a:ln>
              <a:solidFill>
                <a:srgbClr val="FFFBE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  <a:sym typeface="Arial"/>
            </a:endParaRPr>
          </a:p>
        </p:txBody>
      </p:sp>
      <p:pic>
        <p:nvPicPr>
          <p:cNvPr id="27" name="Picture 26"/>
          <p:cNvPicPr>
            <a:picLocks noChangeAspect="1"/>
          </p:cNvPicPr>
          <p:nvPr/>
        </p:nvPicPr>
        <p:blipFill>
          <a:blip r:embed="rId10">
            <a:clrChange>
              <a:clrFrom>
                <a:srgbClr val="FCF8F5"/>
              </a:clrFrom>
              <a:clrTo>
                <a:srgbClr val="FCF8F5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187914" y="133893"/>
            <a:ext cx="1405266" cy="1181100"/>
          </a:xfrm>
          <a:prstGeom prst="roundRect">
            <a:avLst/>
          </a:prstGeom>
        </p:spPr>
      </p:pic>
      <p:sp>
        <p:nvSpPr>
          <p:cNvPr id="28" name="TextBox 27"/>
          <p:cNvSpPr txBox="1"/>
          <p:nvPr/>
        </p:nvSpPr>
        <p:spPr>
          <a:xfrm>
            <a:off x="2746996" y="242400"/>
            <a:ext cx="1378904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1828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sz="44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/>
                <a:sym typeface="Arial"/>
              </a:rPr>
              <a:t>Vận</a:t>
            </a:r>
            <a:r>
              <a:rPr kumimoji="0" lang="en-US" sz="4400" b="1" i="0" u="none" strike="noStrike" kern="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/>
                <a:sym typeface="Arial"/>
              </a:rPr>
              <a:t> </a:t>
            </a:r>
            <a:r>
              <a:rPr kumimoji="0" lang="en-US" sz="4400" b="1" i="0" u="none" strike="noStrike" kern="0" cap="none" spc="0" normalizeH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/>
                <a:sym typeface="Arial"/>
              </a:rPr>
              <a:t>dụng</a:t>
            </a:r>
            <a:r>
              <a:rPr kumimoji="0" lang="en-US" sz="4400" b="1" i="0" u="none" strike="noStrike" kern="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/>
                <a:sym typeface="Arial"/>
              </a:rPr>
              <a:t> ƯCLN </a:t>
            </a:r>
            <a:r>
              <a:rPr kumimoji="0" lang="en-US" sz="4400" b="1" i="0" u="none" strike="noStrike" kern="0" cap="none" spc="0" normalizeH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/>
                <a:sym typeface="Arial"/>
              </a:rPr>
              <a:t>để</a:t>
            </a:r>
            <a:r>
              <a:rPr kumimoji="0" lang="en-US" sz="4400" b="1" i="0" u="none" strike="noStrike" kern="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/>
                <a:sym typeface="Arial"/>
              </a:rPr>
              <a:t> </a:t>
            </a:r>
            <a:r>
              <a:rPr kumimoji="0" lang="en-US" sz="4400" b="1" i="0" u="none" strike="noStrike" kern="0" cap="none" spc="0" normalizeH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/>
                <a:sym typeface="Arial"/>
              </a:rPr>
              <a:t>rút</a:t>
            </a:r>
            <a:r>
              <a:rPr kumimoji="0" lang="en-US" sz="4400" b="1" i="0" u="none" strike="noStrike" kern="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/>
                <a:sym typeface="Arial"/>
              </a:rPr>
              <a:t> </a:t>
            </a:r>
            <a:r>
              <a:rPr kumimoji="0" lang="en-US" sz="4400" b="1" i="0" u="none" strike="noStrike" kern="0" cap="none" spc="0" normalizeH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/>
                <a:sym typeface="Arial"/>
              </a:rPr>
              <a:t>gọn</a:t>
            </a:r>
            <a:r>
              <a:rPr kumimoji="0" lang="en-US" sz="4400" b="1" i="0" u="none" strike="noStrike" kern="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/>
                <a:sym typeface="Arial"/>
              </a:rPr>
              <a:t> </a:t>
            </a:r>
            <a:r>
              <a:rPr kumimoji="0" lang="en-US" sz="4400" b="1" i="0" u="none" strike="noStrike" kern="0" cap="none" spc="0" normalizeH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/>
                <a:sym typeface="Arial"/>
              </a:rPr>
              <a:t>về</a:t>
            </a:r>
            <a:r>
              <a:rPr kumimoji="0" lang="en-US" sz="4400" b="1" i="0" u="none" strike="noStrike" kern="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/>
                <a:sym typeface="Arial"/>
              </a:rPr>
              <a:t> </a:t>
            </a:r>
            <a:r>
              <a:rPr kumimoji="0" lang="en-US" sz="4400" b="1" i="0" u="none" strike="noStrike" kern="0" cap="none" spc="0" normalizeH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/>
                <a:sym typeface="Arial"/>
              </a:rPr>
              <a:t>phân</a:t>
            </a:r>
            <a:r>
              <a:rPr kumimoji="0" lang="en-US" sz="4400" b="1" i="0" u="none" strike="noStrike" kern="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/>
                <a:sym typeface="Arial"/>
              </a:rPr>
              <a:t> </a:t>
            </a:r>
            <a:r>
              <a:rPr kumimoji="0" lang="en-US" sz="4400" b="1" i="0" u="none" strike="noStrike" kern="0" cap="none" spc="0" normalizeH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/>
                <a:sym typeface="Arial"/>
              </a:rPr>
              <a:t>số</a:t>
            </a:r>
            <a:r>
              <a:rPr kumimoji="0" lang="en-US" sz="4400" b="1" i="0" u="none" strike="noStrike" kern="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/>
                <a:sym typeface="Arial"/>
              </a:rPr>
              <a:t> </a:t>
            </a:r>
            <a:r>
              <a:rPr kumimoji="0" lang="en-US" sz="4400" b="1" i="0" u="none" strike="noStrike" kern="0" cap="none" spc="0" normalizeH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/>
                <a:sym typeface="Arial"/>
              </a:rPr>
              <a:t>tối</a:t>
            </a:r>
            <a:r>
              <a:rPr kumimoji="0" lang="en-US" sz="4400" b="1" i="0" u="none" strike="noStrike" kern="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/>
                <a:sym typeface="Arial"/>
              </a:rPr>
              <a:t> </a:t>
            </a:r>
            <a:r>
              <a:rPr kumimoji="0" lang="en-US" sz="4400" b="1" i="0" u="none" strike="noStrike" kern="0" cap="none" spc="0" normalizeH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/>
                <a:sym typeface="Arial"/>
              </a:rPr>
              <a:t>giản</a:t>
            </a:r>
            <a:endParaRPr kumimoji="0" lang="vi-VN" sz="44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/>
              <a:sym typeface="Arial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1153278" y="1268321"/>
            <a:ext cx="16723606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marR="0" lvl="0" indent="-571500" algn="just" defTabSz="1828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4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/>
                <a:sym typeface="Arial"/>
              </a:rPr>
              <a:t>Ta </a:t>
            </a:r>
            <a:r>
              <a:rPr kumimoji="0" lang="en-US" sz="44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/>
                <a:sym typeface="Arial"/>
              </a:rPr>
              <a:t>rút</a:t>
            </a:r>
            <a:r>
              <a:rPr kumimoji="0" lang="en-US" sz="4400" b="0" i="0" u="none" strike="noStrike" kern="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/>
                <a:sym typeface="Arial"/>
              </a:rPr>
              <a:t> </a:t>
            </a:r>
            <a:r>
              <a:rPr kumimoji="0" lang="en-US" sz="4400" b="0" i="0" u="none" strike="noStrike" kern="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/>
                <a:sym typeface="Arial"/>
              </a:rPr>
              <a:t>gọn</a:t>
            </a:r>
            <a:r>
              <a:rPr kumimoji="0" lang="en-US" sz="4400" b="0" i="0" u="none" strike="noStrike" kern="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/>
                <a:sym typeface="Arial"/>
              </a:rPr>
              <a:t> </a:t>
            </a:r>
            <a:r>
              <a:rPr kumimoji="0" lang="en-US" sz="4400" b="0" i="0" u="none" strike="noStrike" kern="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/>
                <a:sym typeface="Arial"/>
              </a:rPr>
              <a:t>phân</a:t>
            </a:r>
            <a:r>
              <a:rPr kumimoji="0" lang="en-US" sz="4400" b="0" i="0" u="none" strike="noStrike" kern="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/>
                <a:sym typeface="Arial"/>
              </a:rPr>
              <a:t> </a:t>
            </a:r>
            <a:r>
              <a:rPr kumimoji="0" lang="en-US" sz="4400" b="0" i="0" u="none" strike="noStrike" kern="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/>
                <a:sym typeface="Arial"/>
              </a:rPr>
              <a:t>số</a:t>
            </a:r>
            <a:r>
              <a:rPr kumimoji="0" lang="en-US" sz="4400" b="0" i="0" u="none" strike="noStrike" kern="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/>
                <a:sym typeface="Arial"/>
              </a:rPr>
              <a:t> </a:t>
            </a:r>
            <a:r>
              <a:rPr kumimoji="0" lang="en-US" sz="4400" b="0" i="0" u="none" strike="noStrike" kern="0" cap="none" spc="0" normalizeH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/>
                <a:sym typeface="Arial"/>
              </a:rPr>
              <a:t>bằng</a:t>
            </a:r>
            <a:r>
              <a:rPr kumimoji="0" lang="en-US" sz="4400" b="0" i="0" u="none" strike="noStrike" kern="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/>
                <a:sym typeface="Arial"/>
              </a:rPr>
              <a:t> </a:t>
            </a:r>
            <a:r>
              <a:rPr kumimoji="0" lang="en-US" sz="4400" b="0" i="0" u="none" strike="noStrike" kern="0" cap="none" spc="0" normalizeH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/>
                <a:sym typeface="Arial"/>
              </a:rPr>
              <a:t>cách</a:t>
            </a:r>
            <a:r>
              <a:rPr kumimoji="0" lang="en-US" sz="4400" b="0" i="0" u="none" strike="noStrike" kern="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/>
                <a:sym typeface="Arial"/>
              </a:rPr>
              <a:t> chia </a:t>
            </a:r>
            <a:r>
              <a:rPr kumimoji="0" lang="en-US" sz="4400" b="0" i="0" u="none" strike="noStrike" kern="0" cap="none" spc="0" normalizeH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/>
                <a:sym typeface="Arial"/>
              </a:rPr>
              <a:t>cả</a:t>
            </a:r>
            <a:r>
              <a:rPr kumimoji="0" lang="en-US" sz="4400" b="0" i="0" u="none" strike="noStrike" kern="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/>
                <a:sym typeface="Arial"/>
              </a:rPr>
              <a:t> </a:t>
            </a:r>
            <a:r>
              <a:rPr kumimoji="0" lang="en-US" sz="4400" b="0" i="0" u="none" strike="noStrike" kern="0" cap="none" spc="0" normalizeH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/>
                <a:sym typeface="Arial"/>
              </a:rPr>
              <a:t>tử</a:t>
            </a:r>
            <a:r>
              <a:rPr kumimoji="0" lang="en-US" sz="4400" b="0" i="0" u="none" strike="noStrike" kern="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/>
                <a:sym typeface="Arial"/>
              </a:rPr>
              <a:t> </a:t>
            </a:r>
            <a:r>
              <a:rPr kumimoji="0" lang="en-US" sz="4400" b="0" i="0" u="none" strike="noStrike" kern="0" cap="none" spc="0" normalizeH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/>
                <a:sym typeface="Arial"/>
              </a:rPr>
              <a:t>và</a:t>
            </a:r>
            <a:r>
              <a:rPr kumimoji="0" lang="en-US" sz="4400" b="0" i="0" u="none" strike="noStrike" kern="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/>
                <a:sym typeface="Arial"/>
              </a:rPr>
              <a:t> </a:t>
            </a:r>
            <a:r>
              <a:rPr kumimoji="0" lang="en-US" sz="4400" b="0" i="0" u="none" strike="noStrike" kern="0" cap="none" spc="0" normalizeH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/>
                <a:sym typeface="Arial"/>
              </a:rPr>
              <a:t>mẫu</a:t>
            </a:r>
            <a:r>
              <a:rPr kumimoji="0" lang="en-US" sz="4400" b="0" i="0" u="none" strike="noStrike" kern="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/>
                <a:sym typeface="Arial"/>
              </a:rPr>
              <a:t> </a:t>
            </a:r>
            <a:r>
              <a:rPr kumimoji="0" lang="en-US" sz="4400" b="0" i="0" u="none" strike="noStrike" kern="0" cap="none" spc="0" normalizeH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/>
                <a:sym typeface="Arial"/>
              </a:rPr>
              <a:t>của</a:t>
            </a:r>
            <a:r>
              <a:rPr kumimoji="0" lang="en-US" sz="4400" b="0" i="0" u="none" strike="noStrike" kern="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/>
                <a:sym typeface="Arial"/>
              </a:rPr>
              <a:t> </a:t>
            </a:r>
            <a:r>
              <a:rPr kumimoji="0" lang="en-US" sz="4400" b="0" i="0" u="none" strike="noStrike" kern="0" cap="none" spc="0" normalizeH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/>
                <a:sym typeface="Arial"/>
              </a:rPr>
              <a:t>phân</a:t>
            </a:r>
            <a:r>
              <a:rPr kumimoji="0" lang="en-US" sz="4400" b="0" i="0" u="none" strike="noStrike" kern="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/>
                <a:sym typeface="Arial"/>
              </a:rPr>
              <a:t> </a:t>
            </a:r>
            <a:r>
              <a:rPr kumimoji="0" lang="en-US" sz="4400" b="0" i="0" u="none" strike="noStrike" kern="0" cap="none" spc="0" normalizeH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/>
                <a:sym typeface="Arial"/>
              </a:rPr>
              <a:t>số</a:t>
            </a:r>
            <a:r>
              <a:rPr kumimoji="0" lang="en-US" sz="4400" b="0" i="0" u="none" strike="noStrike" kern="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/>
                <a:sym typeface="Arial"/>
              </a:rPr>
              <a:t> </a:t>
            </a:r>
            <a:r>
              <a:rPr kumimoji="0" lang="en-US" sz="4400" b="0" i="0" u="none" strike="noStrike" kern="0" cap="none" spc="0" normalizeH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/>
                <a:sym typeface="Arial"/>
              </a:rPr>
              <a:t>đó</a:t>
            </a:r>
            <a:r>
              <a:rPr kumimoji="0" lang="en-US" sz="4400" b="0" i="0" u="none" strike="noStrike" kern="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/>
                <a:sym typeface="Arial"/>
              </a:rPr>
              <a:t> </a:t>
            </a:r>
            <a:r>
              <a:rPr kumimoji="0" lang="en-US" sz="4400" b="0" i="0" u="none" strike="noStrike" kern="0" cap="none" spc="0" normalizeH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/>
                <a:sym typeface="Arial"/>
              </a:rPr>
              <a:t>cho</a:t>
            </a:r>
            <a:r>
              <a:rPr kumimoji="0" lang="en-US" sz="4400" b="0" i="0" u="none" strike="noStrike" kern="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/>
                <a:sym typeface="Arial"/>
              </a:rPr>
              <a:t> </a:t>
            </a:r>
            <a:r>
              <a:rPr kumimoji="0" lang="en-US" sz="4400" b="0" i="0" u="none" strike="noStrike" kern="0" cap="none" spc="0" normalizeH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/>
                <a:sym typeface="Arial"/>
              </a:rPr>
              <a:t>một</a:t>
            </a:r>
            <a:r>
              <a:rPr kumimoji="0" lang="en-US" sz="4400" b="0" i="0" u="none" strike="noStrike" kern="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/>
                <a:sym typeface="Arial"/>
              </a:rPr>
              <a:t> </a:t>
            </a:r>
            <a:r>
              <a:rPr kumimoji="0" lang="en-US" sz="4400" b="0" i="0" u="none" strike="noStrike" kern="0" cap="none" spc="0" normalizeH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/>
                <a:sym typeface="Arial"/>
              </a:rPr>
              <a:t>ước</a:t>
            </a:r>
            <a:r>
              <a:rPr kumimoji="0" lang="en-US" sz="4400" b="0" i="0" u="none" strike="noStrike" kern="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/>
                <a:sym typeface="Arial"/>
              </a:rPr>
              <a:t> </a:t>
            </a:r>
            <a:r>
              <a:rPr kumimoji="0" lang="en-US" sz="4400" b="0" i="0" u="none" strike="noStrike" kern="0" cap="none" spc="0" normalizeH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/>
                <a:sym typeface="Arial"/>
              </a:rPr>
              <a:t>chung</a:t>
            </a:r>
            <a:r>
              <a:rPr kumimoji="0" lang="en-US" sz="4400" b="0" i="0" u="none" strike="noStrike" kern="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/>
                <a:sym typeface="Arial"/>
              </a:rPr>
              <a:t> </a:t>
            </a:r>
            <a:r>
              <a:rPr kumimoji="0" lang="en-US" sz="4400" b="0" i="0" u="none" strike="noStrike" kern="0" cap="none" spc="0" normalizeH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/>
                <a:sym typeface="Arial"/>
              </a:rPr>
              <a:t>khác</a:t>
            </a:r>
            <a:r>
              <a:rPr kumimoji="0" lang="en-US" sz="4400" b="0" i="0" u="none" strike="noStrike" kern="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/>
                <a:sym typeface="Arial"/>
              </a:rPr>
              <a:t> 1 (</a:t>
            </a:r>
            <a:r>
              <a:rPr kumimoji="0" lang="en-US" sz="4400" b="0" i="0" u="none" strike="noStrike" kern="0" cap="none" spc="0" normalizeH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/>
                <a:sym typeface="Arial"/>
              </a:rPr>
              <a:t>nếu</a:t>
            </a:r>
            <a:r>
              <a:rPr kumimoji="0" lang="en-US" sz="4400" b="0" i="0" u="none" strike="noStrike" kern="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/>
                <a:sym typeface="Arial"/>
              </a:rPr>
              <a:t> </a:t>
            </a:r>
            <a:r>
              <a:rPr kumimoji="0" lang="en-US" sz="4400" b="0" i="0" u="none" strike="noStrike" kern="0" cap="none" spc="0" normalizeH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/>
                <a:sym typeface="Arial"/>
              </a:rPr>
              <a:t>có</a:t>
            </a:r>
            <a:r>
              <a:rPr kumimoji="0" lang="en-US" sz="4400" b="0" i="0" u="none" strike="noStrike" kern="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/>
                <a:sym typeface="Arial"/>
              </a:rPr>
              <a:t>).</a:t>
            </a:r>
            <a:endParaRPr kumimoji="0" lang="en-US" sz="4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/>
              <a:sym typeface="Arial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Rectangle 29"/>
              <p:cNvSpPr/>
              <p:nvPr/>
            </p:nvSpPr>
            <p:spPr>
              <a:xfrm>
                <a:off x="1153278" y="2576707"/>
                <a:ext cx="17044650" cy="191738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685800" marR="0" lvl="0" indent="-685800" algn="just" defTabSz="1828800" rtl="0" eaLnBrk="1" fontAlgn="auto" latinLnBrk="0" hangingPunct="1">
                  <a:lnSpc>
                    <a:spcPct val="120000"/>
                  </a:lnSpc>
                  <a:spcBef>
                    <a:spcPts val="1200"/>
                  </a:spcBef>
                  <a:spcAft>
                    <a:spcPts val="1200"/>
                  </a:spcAft>
                  <a:buClr>
                    <a:srgbClr val="000000"/>
                  </a:buClr>
                  <a:buSzTx/>
                  <a:buFont typeface="Arial" panose="020B0604020202020204" pitchFamily="34" charset="0"/>
                  <a:buChar char="•"/>
                  <a:tabLst/>
                  <a:defRPr/>
                </a:pPr>
                <a:r>
                  <a:rPr kumimoji="0" lang="en-US" sz="44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ea typeface="Calibri" panose="020F0502020204030204" pitchFamily="34" charset="0"/>
                    <a:cs typeface="Arial"/>
                    <a:sym typeface="Arial"/>
                  </a:rPr>
                  <a:t>Phân</a:t>
                </a:r>
                <a:r>
                  <a:rPr kumimoji="0" lang="en-US" sz="4400" b="0" i="0" u="none" strike="noStrike" kern="0" cap="none" spc="0" normalizeH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ea typeface="Calibri" panose="020F0502020204030204" pitchFamily="34" charset="0"/>
                    <a:cs typeface="Arial"/>
                    <a:sym typeface="Arial"/>
                  </a:rPr>
                  <a:t> </a:t>
                </a:r>
                <a:r>
                  <a:rPr kumimoji="0" lang="en-US" sz="4400" b="0" i="0" u="none" strike="noStrike" kern="0" cap="none" spc="0" normalizeH="0" noProof="0" dirty="0" err="1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ea typeface="Calibri" panose="020F0502020204030204" pitchFamily="34" charset="0"/>
                    <a:cs typeface="Arial"/>
                    <a:sym typeface="Arial"/>
                  </a:rPr>
                  <a:t>số</a:t>
                </a:r>
                <a:r>
                  <a:rPr kumimoji="0" lang="en-US" sz="4400" b="0" i="0" u="none" strike="noStrike" kern="0" cap="none" spc="0" normalizeH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ea typeface="Calibri" panose="020F0502020204030204" pitchFamily="34" charset="0"/>
                    <a:cs typeface="Arial"/>
                    <a:sym typeface="Arial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en-US" sz="4400" b="0" i="1" u="none" strike="noStrike" kern="0" cap="none" spc="0" normalizeH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Arial"/>
                            <a:sym typeface="Arial"/>
                          </a:rPr>
                        </m:ctrlPr>
                      </m:fPr>
                      <m:num>
                        <m:r>
                          <a:rPr kumimoji="0" lang="en-US" sz="4400" b="0" i="1" u="none" strike="noStrike" kern="0" cap="none" spc="0" normalizeH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Arial"/>
                            <a:sym typeface="Arial"/>
                          </a:rPr>
                          <m:t>𝑎</m:t>
                        </m:r>
                      </m:num>
                      <m:den>
                        <m:r>
                          <a:rPr kumimoji="0" lang="en-US" sz="4400" b="0" i="1" u="none" strike="noStrike" kern="0" cap="none" spc="0" normalizeH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Arial"/>
                            <a:sym typeface="Arial"/>
                          </a:rPr>
                          <m:t>𝑏</m:t>
                        </m:r>
                      </m:den>
                    </m:f>
                  </m:oMath>
                </a14:m>
                <a:r>
                  <a:rPr kumimoji="0" lang="en-US" sz="4400" b="1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ea typeface="Calibri" panose="020F0502020204030204" pitchFamily="34" charset="0"/>
                    <a:cs typeface="Arial"/>
                    <a:sym typeface="Arial"/>
                  </a:rPr>
                  <a:t> </a:t>
                </a:r>
                <a:r>
                  <a:rPr lang="en-US" sz="4400" kern="0" dirty="0" err="1" smtClean="0">
                    <a:solidFill>
                      <a:srgbClr val="000000"/>
                    </a:solidFill>
                    <a:ea typeface="Calibri" panose="020F0502020204030204" pitchFamily="34" charset="0"/>
                    <a:cs typeface="Arial"/>
                    <a:sym typeface="Arial"/>
                  </a:rPr>
                  <a:t>được</a:t>
                </a:r>
                <a:r>
                  <a:rPr lang="en-US" sz="4400" kern="0" dirty="0" smtClean="0">
                    <a:solidFill>
                      <a:srgbClr val="000000"/>
                    </a:solidFill>
                    <a:ea typeface="Calibri" panose="020F0502020204030204" pitchFamily="34" charset="0"/>
                    <a:cs typeface="Arial"/>
                    <a:sym typeface="Arial"/>
                  </a:rPr>
                  <a:t> </a:t>
                </a:r>
                <a:r>
                  <a:rPr lang="en-US" sz="4400" kern="0" dirty="0" err="1" smtClean="0">
                    <a:solidFill>
                      <a:srgbClr val="000000"/>
                    </a:solidFill>
                    <a:ea typeface="Calibri" panose="020F0502020204030204" pitchFamily="34" charset="0"/>
                    <a:cs typeface="Arial"/>
                    <a:sym typeface="Arial"/>
                  </a:rPr>
                  <a:t>gọi</a:t>
                </a:r>
                <a:r>
                  <a:rPr lang="en-US" sz="4400" kern="0" dirty="0" smtClean="0">
                    <a:solidFill>
                      <a:srgbClr val="000000"/>
                    </a:solidFill>
                    <a:ea typeface="Calibri" panose="020F0502020204030204" pitchFamily="34" charset="0"/>
                    <a:cs typeface="Arial"/>
                    <a:sym typeface="Arial"/>
                  </a:rPr>
                  <a:t> </a:t>
                </a:r>
                <a:r>
                  <a:rPr lang="en-US" sz="4400" kern="0" dirty="0" err="1" smtClean="0">
                    <a:solidFill>
                      <a:srgbClr val="000000"/>
                    </a:solidFill>
                    <a:ea typeface="Calibri" panose="020F0502020204030204" pitchFamily="34" charset="0"/>
                    <a:cs typeface="Arial"/>
                    <a:sym typeface="Arial"/>
                  </a:rPr>
                  <a:t>là</a:t>
                </a:r>
                <a:r>
                  <a:rPr lang="en-US" sz="4400" kern="0" dirty="0" smtClean="0">
                    <a:solidFill>
                      <a:srgbClr val="000000"/>
                    </a:solidFill>
                    <a:ea typeface="Calibri" panose="020F0502020204030204" pitchFamily="34" charset="0"/>
                    <a:cs typeface="Arial"/>
                    <a:sym typeface="Arial"/>
                  </a:rPr>
                  <a:t> </a:t>
                </a:r>
                <a:r>
                  <a:rPr lang="en-US" sz="4400" kern="0" dirty="0" err="1" smtClean="0">
                    <a:solidFill>
                      <a:srgbClr val="FF0000"/>
                    </a:solidFill>
                    <a:ea typeface="Calibri" panose="020F0502020204030204" pitchFamily="34" charset="0"/>
                    <a:cs typeface="Arial"/>
                    <a:sym typeface="Arial"/>
                  </a:rPr>
                  <a:t>phân</a:t>
                </a:r>
                <a:r>
                  <a:rPr lang="en-US" sz="4400" kern="0" dirty="0" smtClean="0">
                    <a:solidFill>
                      <a:srgbClr val="FF0000"/>
                    </a:solidFill>
                    <a:ea typeface="Calibri" panose="020F0502020204030204" pitchFamily="34" charset="0"/>
                    <a:cs typeface="Arial"/>
                    <a:sym typeface="Arial"/>
                  </a:rPr>
                  <a:t> </a:t>
                </a:r>
                <a:r>
                  <a:rPr lang="en-US" sz="4400" kern="0" dirty="0" err="1" smtClean="0">
                    <a:solidFill>
                      <a:srgbClr val="FF0000"/>
                    </a:solidFill>
                    <a:ea typeface="Calibri" panose="020F0502020204030204" pitchFamily="34" charset="0"/>
                    <a:cs typeface="Arial"/>
                    <a:sym typeface="Arial"/>
                  </a:rPr>
                  <a:t>số</a:t>
                </a:r>
                <a:r>
                  <a:rPr lang="en-US" sz="4400" kern="0" dirty="0" smtClean="0">
                    <a:solidFill>
                      <a:srgbClr val="FF0000"/>
                    </a:solidFill>
                    <a:ea typeface="Calibri" panose="020F0502020204030204" pitchFamily="34" charset="0"/>
                    <a:cs typeface="Arial"/>
                    <a:sym typeface="Arial"/>
                  </a:rPr>
                  <a:t> </a:t>
                </a:r>
                <a:r>
                  <a:rPr lang="en-US" sz="4400" kern="0" dirty="0" err="1" smtClean="0">
                    <a:solidFill>
                      <a:srgbClr val="FF0000"/>
                    </a:solidFill>
                    <a:ea typeface="Calibri" panose="020F0502020204030204" pitchFamily="34" charset="0"/>
                    <a:cs typeface="Arial"/>
                    <a:sym typeface="Arial"/>
                  </a:rPr>
                  <a:t>tối</a:t>
                </a:r>
                <a:r>
                  <a:rPr lang="en-US" sz="4400" kern="0" dirty="0" smtClean="0">
                    <a:solidFill>
                      <a:srgbClr val="FF0000"/>
                    </a:solidFill>
                    <a:ea typeface="Calibri" panose="020F0502020204030204" pitchFamily="34" charset="0"/>
                    <a:cs typeface="Arial"/>
                    <a:sym typeface="Arial"/>
                  </a:rPr>
                  <a:t> </a:t>
                </a:r>
                <a:r>
                  <a:rPr lang="en-US" sz="4400" kern="0" dirty="0" err="1" smtClean="0">
                    <a:solidFill>
                      <a:srgbClr val="FF0000"/>
                    </a:solidFill>
                    <a:ea typeface="Calibri" panose="020F0502020204030204" pitchFamily="34" charset="0"/>
                    <a:cs typeface="Arial"/>
                    <a:sym typeface="Arial"/>
                  </a:rPr>
                  <a:t>giản</a:t>
                </a:r>
                <a:r>
                  <a:rPr lang="en-US" sz="4400" kern="0" dirty="0" smtClean="0">
                    <a:solidFill>
                      <a:srgbClr val="FF0000"/>
                    </a:solidFill>
                    <a:ea typeface="Calibri" panose="020F0502020204030204" pitchFamily="34" charset="0"/>
                    <a:cs typeface="Arial"/>
                    <a:sym typeface="Arial"/>
                  </a:rPr>
                  <a:t> </a:t>
                </a:r>
                <a:r>
                  <a:rPr lang="en-US" sz="4400" kern="0" dirty="0" err="1" smtClean="0">
                    <a:solidFill>
                      <a:srgbClr val="000000"/>
                    </a:solidFill>
                    <a:ea typeface="Calibri" panose="020F0502020204030204" pitchFamily="34" charset="0"/>
                    <a:cs typeface="Arial"/>
                    <a:sym typeface="Arial"/>
                  </a:rPr>
                  <a:t>nếu</a:t>
                </a:r>
                <a:r>
                  <a:rPr lang="en-US" sz="4400" kern="0" dirty="0" smtClean="0">
                    <a:solidFill>
                      <a:srgbClr val="000000"/>
                    </a:solidFill>
                    <a:ea typeface="Calibri" panose="020F0502020204030204" pitchFamily="34" charset="0"/>
                    <a:cs typeface="Arial"/>
                    <a:sym typeface="Arial"/>
                  </a:rPr>
                  <a:t> a </a:t>
                </a:r>
                <a:r>
                  <a:rPr lang="en-US" sz="4400" kern="0" dirty="0" err="1" smtClean="0">
                    <a:solidFill>
                      <a:srgbClr val="000000"/>
                    </a:solidFill>
                    <a:ea typeface="Calibri" panose="020F0502020204030204" pitchFamily="34" charset="0"/>
                    <a:cs typeface="Arial"/>
                    <a:sym typeface="Arial"/>
                  </a:rPr>
                  <a:t>và</a:t>
                </a:r>
                <a:r>
                  <a:rPr lang="en-US" sz="4400" kern="0" dirty="0" smtClean="0">
                    <a:solidFill>
                      <a:srgbClr val="000000"/>
                    </a:solidFill>
                    <a:ea typeface="Calibri" panose="020F0502020204030204" pitchFamily="34" charset="0"/>
                    <a:cs typeface="Arial"/>
                    <a:sym typeface="Arial"/>
                  </a:rPr>
                  <a:t> b </a:t>
                </a:r>
                <a:r>
                  <a:rPr lang="en-US" sz="4400" kern="0" dirty="0" err="1" smtClean="0">
                    <a:solidFill>
                      <a:srgbClr val="000000"/>
                    </a:solidFill>
                    <a:ea typeface="Calibri" panose="020F0502020204030204" pitchFamily="34" charset="0"/>
                    <a:cs typeface="Arial"/>
                    <a:sym typeface="Arial"/>
                  </a:rPr>
                  <a:t>không</a:t>
                </a:r>
                <a:r>
                  <a:rPr lang="en-US" sz="4400" kern="0" dirty="0" smtClean="0">
                    <a:solidFill>
                      <a:srgbClr val="000000"/>
                    </a:solidFill>
                    <a:ea typeface="Calibri" panose="020F0502020204030204" pitchFamily="34" charset="0"/>
                    <a:cs typeface="Arial"/>
                    <a:sym typeface="Arial"/>
                  </a:rPr>
                  <a:t> </a:t>
                </a:r>
                <a:r>
                  <a:rPr lang="en-US" sz="4400" kern="0" dirty="0" err="1" smtClean="0">
                    <a:solidFill>
                      <a:srgbClr val="000000"/>
                    </a:solidFill>
                    <a:ea typeface="Calibri" panose="020F0502020204030204" pitchFamily="34" charset="0"/>
                    <a:cs typeface="Arial"/>
                    <a:sym typeface="Arial"/>
                  </a:rPr>
                  <a:t>có</a:t>
                </a:r>
                <a:r>
                  <a:rPr lang="en-US" sz="4400" kern="0" dirty="0" smtClean="0">
                    <a:solidFill>
                      <a:srgbClr val="000000"/>
                    </a:solidFill>
                    <a:ea typeface="Calibri" panose="020F0502020204030204" pitchFamily="34" charset="0"/>
                    <a:cs typeface="Arial"/>
                    <a:sym typeface="Arial"/>
                  </a:rPr>
                  <a:t> </a:t>
                </a:r>
                <a:r>
                  <a:rPr lang="en-US" sz="4400" kern="0" dirty="0" err="1" smtClean="0">
                    <a:solidFill>
                      <a:srgbClr val="000000"/>
                    </a:solidFill>
                    <a:ea typeface="Calibri" panose="020F0502020204030204" pitchFamily="34" charset="0"/>
                    <a:cs typeface="Arial"/>
                    <a:sym typeface="Arial"/>
                  </a:rPr>
                  <a:t>ước</a:t>
                </a:r>
                <a:r>
                  <a:rPr lang="en-US" sz="4400" kern="0" dirty="0" smtClean="0">
                    <a:solidFill>
                      <a:srgbClr val="000000"/>
                    </a:solidFill>
                    <a:ea typeface="Calibri" panose="020F0502020204030204" pitchFamily="34" charset="0"/>
                    <a:cs typeface="Arial"/>
                    <a:sym typeface="Arial"/>
                  </a:rPr>
                  <a:t> </a:t>
                </a:r>
                <a:r>
                  <a:rPr lang="en-US" sz="4400" kern="0" dirty="0" err="1" smtClean="0">
                    <a:solidFill>
                      <a:srgbClr val="000000"/>
                    </a:solidFill>
                    <a:ea typeface="Calibri" panose="020F0502020204030204" pitchFamily="34" charset="0"/>
                    <a:cs typeface="Arial"/>
                    <a:sym typeface="Arial"/>
                  </a:rPr>
                  <a:t>chung</a:t>
                </a:r>
                <a:r>
                  <a:rPr lang="en-US" sz="4400" kern="0" dirty="0" smtClean="0">
                    <a:solidFill>
                      <a:srgbClr val="000000"/>
                    </a:solidFill>
                    <a:ea typeface="Calibri" panose="020F0502020204030204" pitchFamily="34" charset="0"/>
                    <a:cs typeface="Arial"/>
                    <a:sym typeface="Arial"/>
                  </a:rPr>
                  <a:t> </a:t>
                </a:r>
                <a:r>
                  <a:rPr lang="en-US" sz="4400" kern="0" dirty="0" err="1" smtClean="0">
                    <a:solidFill>
                      <a:srgbClr val="000000"/>
                    </a:solidFill>
                    <a:ea typeface="Calibri" panose="020F0502020204030204" pitchFamily="34" charset="0"/>
                    <a:cs typeface="Arial"/>
                    <a:sym typeface="Arial"/>
                  </a:rPr>
                  <a:t>nào</a:t>
                </a:r>
                <a:r>
                  <a:rPr lang="en-US" sz="4400" kern="0" dirty="0" smtClean="0">
                    <a:solidFill>
                      <a:srgbClr val="000000"/>
                    </a:solidFill>
                    <a:ea typeface="Calibri" panose="020F0502020204030204" pitchFamily="34" charset="0"/>
                    <a:cs typeface="Arial"/>
                    <a:sym typeface="Arial"/>
                  </a:rPr>
                  <a:t> </a:t>
                </a:r>
                <a:r>
                  <a:rPr lang="en-US" sz="4400" kern="0" dirty="0" err="1" smtClean="0">
                    <a:solidFill>
                      <a:srgbClr val="000000"/>
                    </a:solidFill>
                    <a:ea typeface="Calibri" panose="020F0502020204030204" pitchFamily="34" charset="0"/>
                    <a:cs typeface="Arial"/>
                    <a:sym typeface="Arial"/>
                  </a:rPr>
                  <a:t>khác</a:t>
                </a:r>
                <a:r>
                  <a:rPr lang="en-US" sz="4400" kern="0" dirty="0" smtClean="0">
                    <a:solidFill>
                      <a:srgbClr val="000000"/>
                    </a:solidFill>
                    <a:ea typeface="Calibri" panose="020F0502020204030204" pitchFamily="34" charset="0"/>
                    <a:cs typeface="Arial"/>
                    <a:sym typeface="Arial"/>
                  </a:rPr>
                  <a:t> 1, </a:t>
                </a:r>
                <a:r>
                  <a:rPr lang="en-US" sz="4400" kern="0" dirty="0" err="1" smtClean="0">
                    <a:solidFill>
                      <a:srgbClr val="000000"/>
                    </a:solidFill>
                    <a:ea typeface="Calibri" panose="020F0502020204030204" pitchFamily="34" charset="0"/>
                    <a:cs typeface="Arial"/>
                    <a:sym typeface="Arial"/>
                  </a:rPr>
                  <a:t>nghĩa</a:t>
                </a:r>
                <a:r>
                  <a:rPr lang="en-US" sz="4400" kern="0" dirty="0" smtClean="0">
                    <a:solidFill>
                      <a:srgbClr val="000000"/>
                    </a:solidFill>
                    <a:ea typeface="Calibri" panose="020F0502020204030204" pitchFamily="34" charset="0"/>
                    <a:cs typeface="Arial"/>
                    <a:sym typeface="Arial"/>
                  </a:rPr>
                  <a:t> </a:t>
                </a:r>
                <a:r>
                  <a:rPr lang="en-US" sz="4400" kern="0" dirty="0" err="1" smtClean="0">
                    <a:solidFill>
                      <a:srgbClr val="000000"/>
                    </a:solidFill>
                    <a:ea typeface="Calibri" panose="020F0502020204030204" pitchFamily="34" charset="0"/>
                    <a:cs typeface="Arial"/>
                    <a:sym typeface="Arial"/>
                  </a:rPr>
                  <a:t>là</a:t>
                </a:r>
                <a:r>
                  <a:rPr lang="en-US" sz="4400" kern="0" dirty="0" smtClean="0">
                    <a:solidFill>
                      <a:srgbClr val="000000"/>
                    </a:solidFill>
                    <a:ea typeface="Calibri" panose="020F0502020204030204" pitchFamily="34" charset="0"/>
                    <a:cs typeface="Arial"/>
                    <a:sym typeface="Arial"/>
                  </a:rPr>
                  <a:t> ƯCLN(a, b) = 1.</a:t>
                </a:r>
              </a:p>
            </p:txBody>
          </p:sp>
        </mc:Choice>
        <mc:Fallback xmlns="">
          <p:sp>
            <p:nvSpPr>
              <p:cNvPr id="30" name="Rectangle 2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53278" y="2576707"/>
                <a:ext cx="17044650" cy="1917384"/>
              </a:xfrm>
              <a:prstGeom prst="rect">
                <a:avLst/>
              </a:prstGeom>
              <a:blipFill>
                <a:blip r:embed="rId11"/>
                <a:stretch>
                  <a:fillRect l="-1288" r="-1466" b="-13694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1" name="Picture 11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553163">
            <a:off x="17120798" y="-1061737"/>
            <a:ext cx="1561645" cy="2075727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4"/>
              </a:ext>
            </a:extLst>
          </a:blip>
          <a:srcRect/>
          <a:stretch>
            <a:fillRect/>
          </a:stretch>
        </p:blipFill>
        <p:spPr>
          <a:xfrm rot="-720983">
            <a:off x="-84943" y="7925943"/>
            <a:ext cx="1324256" cy="2278652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9" name="Rectangle 18"/>
              <p:cNvSpPr/>
              <p:nvPr/>
            </p:nvSpPr>
            <p:spPr>
              <a:xfrm>
                <a:off x="2579325" y="4649793"/>
                <a:ext cx="11682958" cy="107035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sz="4400" b="1" dirty="0"/>
                  <a:t>VD: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400" i="1">
                            <a:latin typeface="Cambria Math" panose="02040503050406030204" pitchFamily="18" charset="0"/>
                          </a:rPr>
                          <m:t>18</m:t>
                        </m:r>
                      </m:num>
                      <m:den>
                        <m:r>
                          <a:rPr lang="en-US" sz="4400" i="1">
                            <a:latin typeface="Cambria Math" panose="02040503050406030204" pitchFamily="18" charset="0"/>
                          </a:rPr>
                          <m:t>30</m:t>
                        </m:r>
                      </m:den>
                    </m:f>
                    <m:r>
                      <a:rPr lang="en-US" sz="4400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4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400" i="1">
                            <a:latin typeface="Cambria Math" panose="02040503050406030204" pitchFamily="18" charset="0"/>
                          </a:rPr>
                          <m:t>6</m:t>
                        </m:r>
                      </m:num>
                      <m:den>
                        <m:r>
                          <a:rPr lang="en-US" sz="4400" i="1">
                            <a:latin typeface="Cambria Math" panose="02040503050406030204" pitchFamily="18" charset="0"/>
                          </a:rPr>
                          <m:t>10</m:t>
                        </m:r>
                      </m:den>
                    </m:f>
                    <m:r>
                      <a:rPr lang="en-US" sz="4400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4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400" i="1"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en-US" sz="4400" i="1"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</m:oMath>
                </a14:m>
                <a:r>
                  <a:rPr lang="en-US" sz="4400" dirty="0"/>
                  <a:t>  </a:t>
                </a:r>
              </a:p>
            </p:txBody>
          </p:sp>
        </mc:Choice>
        <mc:Fallback xmlns="">
          <p:sp>
            <p:nvSpPr>
              <p:cNvPr id="19" name="Rectangle 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79325" y="4649793"/>
                <a:ext cx="11682958" cy="1070358"/>
              </a:xfrm>
              <a:prstGeom prst="rect">
                <a:avLst/>
              </a:prstGeom>
              <a:blipFill>
                <a:blip r:embed="rId15"/>
                <a:stretch>
                  <a:fillRect b="-11429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Rectangle 19"/>
              <p:cNvSpPr/>
              <p:nvPr/>
            </p:nvSpPr>
            <p:spPr>
              <a:xfrm>
                <a:off x="1212169" y="5570006"/>
                <a:ext cx="17044650" cy="166539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571500" indent="-571500">
                  <a:buFont typeface="Arial" panose="020B0604020202020204" pitchFamily="34" charset="0"/>
                  <a:buChar char="•"/>
                </a:pPr>
                <a:r>
                  <a:rPr lang="en-US" sz="4400" dirty="0" err="1"/>
                  <a:t>Để</a:t>
                </a:r>
                <a:r>
                  <a:rPr lang="en-US" sz="4400" dirty="0"/>
                  <a:t> </a:t>
                </a:r>
                <a:r>
                  <a:rPr lang="en-US" sz="4400" dirty="0" err="1"/>
                  <a:t>đưa</a:t>
                </a:r>
                <a:r>
                  <a:rPr lang="en-US" sz="4400" dirty="0"/>
                  <a:t> </a:t>
                </a:r>
                <a:r>
                  <a:rPr lang="en-US" sz="4400" dirty="0" err="1"/>
                  <a:t>một</a:t>
                </a:r>
                <a:r>
                  <a:rPr lang="en-US" sz="4400" dirty="0"/>
                  <a:t> </a:t>
                </a:r>
                <a:r>
                  <a:rPr lang="en-US" sz="4400" dirty="0" err="1"/>
                  <a:t>phân</a:t>
                </a:r>
                <a:r>
                  <a:rPr lang="en-US" sz="4400" dirty="0"/>
                  <a:t> </a:t>
                </a:r>
                <a:r>
                  <a:rPr lang="en-US" sz="4400" dirty="0" err="1"/>
                  <a:t>số</a:t>
                </a:r>
                <a:r>
                  <a:rPr lang="en-US" sz="4400" dirty="0"/>
                  <a:t> </a:t>
                </a:r>
                <a:r>
                  <a:rPr lang="en-US" sz="4400" dirty="0" err="1"/>
                  <a:t>chưa</a:t>
                </a:r>
                <a:r>
                  <a:rPr lang="en-US" sz="4400" dirty="0"/>
                  <a:t> </a:t>
                </a:r>
                <a:r>
                  <a:rPr lang="en-US" sz="4400" dirty="0" err="1"/>
                  <a:t>tối</a:t>
                </a:r>
                <a:r>
                  <a:rPr lang="en-US" sz="4400" dirty="0"/>
                  <a:t> </a:t>
                </a:r>
                <a:r>
                  <a:rPr lang="en-US" sz="4400" dirty="0" err="1"/>
                  <a:t>giản</a:t>
                </a:r>
                <a:r>
                  <a:rPr lang="en-US" sz="4400" dirty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400" i="1">
                            <a:latin typeface="Cambria Math" panose="02040503050406030204" pitchFamily="18" charset="0"/>
                          </a:rPr>
                          <m:t>𝑎</m:t>
                        </m:r>
                      </m:num>
                      <m:den>
                        <m:r>
                          <a:rPr lang="en-US" sz="4400" i="1">
                            <a:latin typeface="Cambria Math" panose="02040503050406030204" pitchFamily="18" charset="0"/>
                          </a:rPr>
                          <m:t>𝑏</m:t>
                        </m:r>
                      </m:den>
                    </m:f>
                  </m:oMath>
                </a14:m>
                <a:r>
                  <a:rPr lang="en-US" sz="4400" dirty="0"/>
                  <a:t> </a:t>
                </a:r>
                <a:r>
                  <a:rPr lang="en-US" sz="4400" dirty="0" err="1"/>
                  <a:t>về</a:t>
                </a:r>
                <a:r>
                  <a:rPr lang="en-US" sz="4400" dirty="0"/>
                  <a:t> </a:t>
                </a:r>
                <a:r>
                  <a:rPr lang="en-US" sz="4400" dirty="0" err="1"/>
                  <a:t>phân</a:t>
                </a:r>
                <a:r>
                  <a:rPr lang="en-US" sz="4400" dirty="0"/>
                  <a:t> </a:t>
                </a:r>
                <a:r>
                  <a:rPr lang="en-US" sz="4400" dirty="0" err="1"/>
                  <a:t>số</a:t>
                </a:r>
                <a:r>
                  <a:rPr lang="en-US" sz="4400" dirty="0"/>
                  <a:t> </a:t>
                </a:r>
                <a:r>
                  <a:rPr lang="en-US" sz="4400" dirty="0" err="1"/>
                  <a:t>tối</a:t>
                </a:r>
                <a:r>
                  <a:rPr lang="en-US" sz="4400" dirty="0"/>
                  <a:t> </a:t>
                </a:r>
                <a:r>
                  <a:rPr lang="en-US" sz="4400" dirty="0" err="1"/>
                  <a:t>giản</a:t>
                </a:r>
                <a:r>
                  <a:rPr lang="en-US" sz="4400" dirty="0"/>
                  <a:t>, ta chia </a:t>
                </a:r>
                <a:r>
                  <a:rPr lang="en-US" sz="4400" dirty="0" err="1"/>
                  <a:t>cả</a:t>
                </a:r>
                <a:r>
                  <a:rPr lang="en-US" sz="4400" dirty="0"/>
                  <a:t> </a:t>
                </a:r>
                <a:r>
                  <a:rPr lang="en-US" sz="4400" dirty="0" err="1"/>
                  <a:t>tử</a:t>
                </a:r>
                <a:r>
                  <a:rPr lang="en-US" sz="4400" dirty="0"/>
                  <a:t> </a:t>
                </a:r>
                <a:r>
                  <a:rPr lang="en-US" sz="4400" dirty="0" err="1"/>
                  <a:t>và</a:t>
                </a:r>
                <a:r>
                  <a:rPr lang="en-US" sz="4400" dirty="0"/>
                  <a:t> </a:t>
                </a:r>
                <a:r>
                  <a:rPr lang="en-US" sz="4400" dirty="0" err="1"/>
                  <a:t>mẫu</a:t>
                </a:r>
                <a:r>
                  <a:rPr lang="en-US" sz="4400" dirty="0"/>
                  <a:t> </a:t>
                </a:r>
                <a:r>
                  <a:rPr lang="en-US" sz="4400" dirty="0" err="1"/>
                  <a:t>cho</a:t>
                </a:r>
                <a:r>
                  <a:rPr lang="en-US" sz="4400" dirty="0"/>
                  <a:t> ƯCLN(</a:t>
                </a:r>
                <a:r>
                  <a:rPr lang="en-US" sz="4400" dirty="0" err="1"/>
                  <a:t>a,b</a:t>
                </a:r>
                <a:r>
                  <a:rPr lang="en-US" sz="4400" dirty="0"/>
                  <a:t>).</a:t>
                </a:r>
              </a:p>
            </p:txBody>
          </p:sp>
        </mc:Choice>
        <mc:Fallback xmlns="">
          <p:sp>
            <p:nvSpPr>
              <p:cNvPr id="20" name="Rectangle 1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12169" y="5570006"/>
                <a:ext cx="17044650" cy="1665392"/>
              </a:xfrm>
              <a:prstGeom prst="rect">
                <a:avLst/>
              </a:prstGeom>
              <a:blipFill>
                <a:blip r:embed="rId16"/>
                <a:stretch>
                  <a:fillRect l="-1323" t="-4396" b="-16484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Rectangle 21"/>
              <p:cNvSpPr/>
              <p:nvPr/>
            </p:nvSpPr>
            <p:spPr>
              <a:xfrm>
                <a:off x="3329213" y="7075576"/>
                <a:ext cx="12371736" cy="331975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>
                  <a:lnSpc>
                    <a:spcPct val="110000"/>
                  </a:lnSpc>
                </a:pPr>
                <a:r>
                  <a:rPr lang="en-US" sz="4400" b="1" dirty="0"/>
                  <a:t>VD: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400" i="1">
                            <a:latin typeface="Cambria Math" panose="02040503050406030204" pitchFamily="18" charset="0"/>
                          </a:rPr>
                          <m:t>18</m:t>
                        </m:r>
                      </m:num>
                      <m:den>
                        <m:r>
                          <a:rPr lang="en-US" sz="4400" i="1">
                            <a:latin typeface="Cambria Math" panose="02040503050406030204" pitchFamily="18" charset="0"/>
                          </a:rPr>
                          <m:t>30</m:t>
                        </m:r>
                      </m:den>
                    </m:f>
                  </m:oMath>
                </a14:m>
                <a:r>
                  <a:rPr lang="en-US" sz="4400" dirty="0"/>
                  <a:t> </a:t>
                </a:r>
                <a:r>
                  <a:rPr lang="en-US" sz="4400" dirty="0" err="1"/>
                  <a:t>chưa</a:t>
                </a:r>
                <a:r>
                  <a:rPr lang="en-US" sz="4400" dirty="0"/>
                  <a:t> </a:t>
                </a:r>
                <a:r>
                  <a:rPr lang="en-US" sz="4400" dirty="0" err="1"/>
                  <a:t>tối</a:t>
                </a:r>
                <a:r>
                  <a:rPr lang="en-US" sz="4400" dirty="0"/>
                  <a:t> </a:t>
                </a:r>
                <a:r>
                  <a:rPr lang="en-US" sz="4400" dirty="0" err="1"/>
                  <a:t>giản</a:t>
                </a:r>
                <a:r>
                  <a:rPr lang="en-US" sz="4400" dirty="0"/>
                  <a:t> </a:t>
                </a:r>
                <a:r>
                  <a:rPr lang="en-US" sz="4400" dirty="0" err="1"/>
                  <a:t>và</a:t>
                </a:r>
                <a:r>
                  <a:rPr lang="en-US" sz="4400" dirty="0"/>
                  <a:t> ƯCLN(18, 30) = 6 </a:t>
                </a:r>
              </a:p>
              <a:p>
                <a:pPr algn="ctr">
                  <a:lnSpc>
                    <a:spcPct val="110000"/>
                  </a:lnSpc>
                </a:pPr>
                <a:r>
                  <a:rPr lang="en-US" sz="4400" dirty="0"/>
                  <a:t>=&gt;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400" i="1">
                            <a:latin typeface="Cambria Math" panose="02040503050406030204" pitchFamily="18" charset="0"/>
                          </a:rPr>
                          <m:t>18</m:t>
                        </m:r>
                      </m:num>
                      <m:den>
                        <m:r>
                          <a:rPr lang="en-US" sz="4400" i="1">
                            <a:latin typeface="Cambria Math" panose="02040503050406030204" pitchFamily="18" charset="0"/>
                          </a:rPr>
                          <m:t>30</m:t>
                        </m:r>
                      </m:den>
                    </m:f>
                    <m:r>
                      <a:rPr lang="en-US" sz="4400" i="1">
                        <a:latin typeface="Cambria Math" panose="02040503050406030204" pitchFamily="18" charset="0"/>
                      </a:rPr>
                      <m:t>= </m:t>
                    </m:r>
                    <m:f>
                      <m:fPr>
                        <m:ctrlPr>
                          <a:rPr lang="en-US" sz="4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400" i="1">
                            <a:latin typeface="Cambria Math" panose="02040503050406030204" pitchFamily="18" charset="0"/>
                          </a:rPr>
                          <m:t>18  : 6</m:t>
                        </m:r>
                      </m:num>
                      <m:den>
                        <m:r>
                          <a:rPr lang="en-US" sz="4400" i="1">
                            <a:latin typeface="Cambria Math" panose="02040503050406030204" pitchFamily="18" charset="0"/>
                          </a:rPr>
                          <m:t>30  : 6</m:t>
                        </m:r>
                      </m:den>
                    </m:f>
                    <m:r>
                      <a:rPr lang="en-US" sz="4400" i="1">
                        <a:latin typeface="Cambria Math" panose="02040503050406030204" pitchFamily="18" charset="0"/>
                      </a:rPr>
                      <m:t>= </m:t>
                    </m:r>
                    <m:f>
                      <m:fPr>
                        <m:ctrlPr>
                          <a:rPr lang="en-US" sz="4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400" i="1"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en-US" sz="4400" i="1"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</m:oMath>
                </a14:m>
                <a:endParaRPr lang="en-US" sz="4400" dirty="0"/>
              </a:p>
              <a:p>
                <a:pPr algn="ctr">
                  <a:lnSpc>
                    <a:spcPct val="110000"/>
                  </a:lnSpc>
                </a:pPr>
                <a:r>
                  <a:rPr lang="en-US" sz="4400" dirty="0"/>
                  <a:t>Ta </a:t>
                </a:r>
                <a:r>
                  <a:rPr lang="en-US" sz="4400" dirty="0" err="1"/>
                  <a:t>có</a:t>
                </a:r>
                <a:r>
                  <a:rPr lang="en-US" sz="4400" dirty="0"/>
                  <a:t>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400" i="1"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en-US" sz="4400" i="1"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</m:oMath>
                </a14:m>
                <a:r>
                  <a:rPr lang="en-US" sz="4400" dirty="0"/>
                  <a:t> </a:t>
                </a:r>
                <a:r>
                  <a:rPr lang="en-US" sz="4400" dirty="0" err="1"/>
                  <a:t>là</a:t>
                </a:r>
                <a:r>
                  <a:rPr lang="en-US" sz="4400" dirty="0"/>
                  <a:t> </a:t>
                </a:r>
                <a:r>
                  <a:rPr lang="en-US" sz="4400" dirty="0" err="1"/>
                  <a:t>phân</a:t>
                </a:r>
                <a:r>
                  <a:rPr lang="en-US" sz="4400" dirty="0"/>
                  <a:t> </a:t>
                </a:r>
                <a:r>
                  <a:rPr lang="en-US" sz="4400" dirty="0" err="1"/>
                  <a:t>số</a:t>
                </a:r>
                <a:r>
                  <a:rPr lang="en-US" sz="4400" dirty="0"/>
                  <a:t> </a:t>
                </a:r>
                <a:r>
                  <a:rPr lang="en-US" sz="4400" dirty="0" err="1"/>
                  <a:t>tối</a:t>
                </a:r>
                <a:r>
                  <a:rPr lang="en-US" sz="4400" dirty="0"/>
                  <a:t> </a:t>
                </a:r>
                <a:r>
                  <a:rPr lang="en-US" sz="4400" dirty="0" err="1"/>
                  <a:t>giản</a:t>
                </a:r>
                <a:r>
                  <a:rPr lang="en-US" sz="4400" dirty="0"/>
                  <a:t>.</a:t>
                </a:r>
              </a:p>
            </p:txBody>
          </p:sp>
        </mc:Choice>
        <mc:Fallback xmlns="">
          <p:sp>
            <p:nvSpPr>
              <p:cNvPr id="22" name="Rectangle 2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29213" y="7075576"/>
                <a:ext cx="12371736" cy="3319755"/>
              </a:xfrm>
              <a:prstGeom prst="rect">
                <a:avLst/>
              </a:prstGeom>
              <a:blipFill>
                <a:blip r:embed="rId17"/>
                <a:stretch>
                  <a:fillRect b="-3125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972496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28" grpId="0"/>
      <p:bldP spid="29" grpId="0"/>
      <p:bldP spid="30" grpId="0"/>
      <p:bldP spid="19" grpId="0"/>
      <p:bldP spid="20" grpId="0"/>
      <p:bldP spid="2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705237"/>
            <a:ext cx="5486400" cy="2057400"/>
          </a:xfrm>
          <a:prstGeom prst="rect">
            <a:avLst/>
          </a:prstGeom>
          <a:solidFill>
            <a:srgbClr val="D7C09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7" name="Rectangle 6"/>
          <p:cNvSpPr/>
          <p:nvPr/>
        </p:nvSpPr>
        <p:spPr>
          <a:xfrm>
            <a:off x="0" y="3313375"/>
            <a:ext cx="8200739" cy="2057400"/>
          </a:xfrm>
          <a:prstGeom prst="rect">
            <a:avLst/>
          </a:prstGeom>
          <a:solidFill>
            <a:srgbClr val="D7C09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pic>
        <p:nvPicPr>
          <p:cNvPr id="1034" name="Picture 10" descr="Kệ Sách Gỗ Treo Tường 4 Tầng 120x82x15cm KT06-120 » SIB DECO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8003" y="5898653"/>
            <a:ext cx="4560511" cy="45605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438400" y="-2649"/>
            <a:ext cx="1905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18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dm</a:t>
            </a:r>
            <a:endParaRPr lang="vi-VN" sz="4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286000" y="5683195"/>
            <a:ext cx="1905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30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dm</a:t>
            </a:r>
            <a:endParaRPr lang="vi-VN" sz="4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524000" y="2751594"/>
            <a:ext cx="2819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+</a:t>
            </a:r>
            <a:endParaRPr lang="vi-VN" sz="4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 rot="5400000">
            <a:off x="11255829" y="2221677"/>
            <a:ext cx="3365976" cy="1081921"/>
          </a:xfrm>
          <a:prstGeom prst="rect">
            <a:avLst/>
          </a:prstGeom>
          <a:solidFill>
            <a:srgbClr val="D7C09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1" name="Rectangle 10"/>
          <p:cNvSpPr/>
          <p:nvPr/>
        </p:nvSpPr>
        <p:spPr>
          <a:xfrm rot="5400000">
            <a:off x="13039028" y="2221678"/>
            <a:ext cx="3365976" cy="1081921"/>
          </a:xfrm>
          <a:prstGeom prst="rect">
            <a:avLst/>
          </a:prstGeom>
          <a:solidFill>
            <a:srgbClr val="D7C09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2" name="Rectangle 11"/>
          <p:cNvSpPr/>
          <p:nvPr/>
        </p:nvSpPr>
        <p:spPr>
          <a:xfrm rot="5400000">
            <a:off x="14898365" y="2221678"/>
            <a:ext cx="3365976" cy="1081921"/>
          </a:xfrm>
          <a:prstGeom prst="rect">
            <a:avLst/>
          </a:prstGeom>
          <a:solidFill>
            <a:srgbClr val="D7C09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8" name="TextBox 7"/>
          <p:cNvSpPr txBox="1"/>
          <p:nvPr/>
        </p:nvSpPr>
        <p:spPr>
          <a:xfrm>
            <a:off x="12902859" y="0"/>
            <a:ext cx="365367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x </a:t>
            </a:r>
            <a:r>
              <a:rPr lang="en-US" sz="4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lớn</a:t>
            </a:r>
            <a:r>
              <a:rPr lang="en-US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nhất</a:t>
            </a:r>
            <a:endParaRPr lang="vi-VN" sz="4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>
            <a:off x="14181055" y="1079649"/>
            <a:ext cx="1097280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17122314" y="3771900"/>
            <a:ext cx="154668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….</a:t>
            </a:r>
            <a:endParaRPr lang="vi-VN" sz="40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Cloud Callout 16"/>
          <p:cNvSpPr/>
          <p:nvPr/>
        </p:nvSpPr>
        <p:spPr>
          <a:xfrm>
            <a:off x="10318522" y="6781834"/>
            <a:ext cx="8350478" cy="2794148"/>
          </a:xfrm>
          <a:prstGeom prst="cloudCallout">
            <a:avLst>
              <a:gd name="adj1" fmla="val 9820"/>
              <a:gd name="adj2" fmla="val -126583"/>
            </a:avLst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r>
              <a:rPr lang="nl-NL" sz="4000" b="1" dirty="0">
                <a:solidFill>
                  <a:srgbClr val="002060"/>
                </a:solidFill>
              </a:rPr>
              <a:t>Đ</a:t>
            </a:r>
            <a:r>
              <a:rPr lang="nl-NL" sz="4000" b="1" dirty="0" smtClean="0">
                <a:solidFill>
                  <a:srgbClr val="002060"/>
                </a:solidFill>
              </a:rPr>
              <a:t>ộ </a:t>
            </a:r>
            <a:r>
              <a:rPr lang="nl-NL" sz="4000" b="1" dirty="0">
                <a:solidFill>
                  <a:srgbClr val="002060"/>
                </a:solidFill>
              </a:rPr>
              <a:t>dài lớn nhất có thể của mỗi thanh gỗ được </a:t>
            </a:r>
            <a:r>
              <a:rPr lang="nl-NL" sz="4000" b="1" dirty="0" smtClean="0">
                <a:solidFill>
                  <a:srgbClr val="002060"/>
                </a:solidFill>
              </a:rPr>
              <a:t>cắt?</a:t>
            </a:r>
            <a:endParaRPr lang="vi-VN" sz="4000" b="1" dirty="0">
              <a:solidFill>
                <a:srgbClr val="002060"/>
              </a:solidFill>
            </a:endParaRPr>
          </a:p>
        </p:txBody>
      </p:sp>
      <p:sp>
        <p:nvSpPr>
          <p:cNvPr id="19" name="Right Arrow 18"/>
          <p:cNvSpPr/>
          <p:nvPr/>
        </p:nvSpPr>
        <p:spPr>
          <a:xfrm>
            <a:off x="8200739" y="1562100"/>
            <a:ext cx="3534061" cy="22098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20" name="Rectangle 19"/>
          <p:cNvSpPr/>
          <p:nvPr/>
        </p:nvSpPr>
        <p:spPr>
          <a:xfrm>
            <a:off x="7712185" y="349749"/>
            <a:ext cx="3478712" cy="12926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30000"/>
              </a:lnSpc>
            </a:pPr>
            <a:r>
              <a:rPr lang="nl-NL" sz="2000" b="1" dirty="0" smtClean="0">
                <a:solidFill>
                  <a:srgbClr val="C00000"/>
                </a:solidFill>
              </a:rPr>
              <a:t>Cắt thành các </a:t>
            </a:r>
            <a:r>
              <a:rPr lang="nl-NL" sz="2000" b="1" dirty="0">
                <a:solidFill>
                  <a:srgbClr val="C00000"/>
                </a:solidFill>
              </a:rPr>
              <a:t>thanh gỗ </a:t>
            </a:r>
            <a:r>
              <a:rPr lang="nl-NL" sz="2000" b="1" dirty="0" smtClean="0">
                <a:solidFill>
                  <a:srgbClr val="C00000"/>
                </a:solidFill>
              </a:rPr>
              <a:t>có độ dài như nhau </a:t>
            </a:r>
            <a:r>
              <a:rPr lang="nl-NL" sz="2000" b="1" dirty="0">
                <a:solidFill>
                  <a:srgbClr val="C00000"/>
                </a:solidFill>
              </a:rPr>
              <a:t>mà không để thừa mẫu gỗ nào?</a:t>
            </a:r>
            <a:endParaRPr lang="vi-VN" sz="20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33099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500"/>
                                        <p:tgtEl>
                                          <p:spTgt spid="1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4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4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4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5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00"/>
                            </p:stCondLst>
                            <p:childTnLst>
                              <p:par>
                                <p:cTn id="5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000"/>
                            </p:stCondLst>
                            <p:childTnLst>
                              <p:par>
                                <p:cTn id="5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7" grpId="0" animBg="1"/>
      <p:bldP spid="3" grpId="0"/>
      <p:bldP spid="6" grpId="0"/>
      <p:bldP spid="4" grpId="0"/>
      <p:bldP spid="10" grpId="0" animBg="1"/>
      <p:bldP spid="11" grpId="0" animBg="1"/>
      <p:bldP spid="12" grpId="0" animBg="1"/>
      <p:bldP spid="8" grpId="0"/>
      <p:bldP spid="16" grpId="0"/>
      <p:bldP spid="17" grpId="0" animBg="1"/>
      <p:bldP spid="19" grpId="0" animBg="1"/>
      <p:bldP spid="20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5"/>
          <p:cNvGrpSpPr/>
          <p:nvPr/>
        </p:nvGrpSpPr>
        <p:grpSpPr>
          <a:xfrm>
            <a:off x="1556278" y="117298"/>
            <a:ext cx="17223225" cy="2450715"/>
            <a:chOff x="-3195" y="242459"/>
            <a:chExt cx="8047623" cy="10075305"/>
          </a:xfrm>
        </p:grpSpPr>
        <p:sp>
          <p:nvSpPr>
            <p:cNvPr id="6" name="Freeform 6"/>
            <p:cNvSpPr/>
            <p:nvPr/>
          </p:nvSpPr>
          <p:spPr>
            <a:xfrm>
              <a:off x="-3195" y="242459"/>
              <a:ext cx="8047623" cy="10075305"/>
            </a:xfrm>
            <a:custGeom>
              <a:avLst/>
              <a:gdLst/>
              <a:ahLst/>
              <a:cxnLst/>
              <a:rect l="l" t="t" r="r" b="b"/>
              <a:pathLst>
                <a:path w="8047623" h="5748858">
                  <a:moveTo>
                    <a:pt x="7419845" y="5694380"/>
                  </a:moveTo>
                  <a:cubicBezTo>
                    <a:pt x="7419845" y="5694380"/>
                    <a:pt x="6688970" y="5748858"/>
                    <a:pt x="5633256" y="5746236"/>
                  </a:cubicBezTo>
                  <a:cubicBezTo>
                    <a:pt x="3101516" y="5744074"/>
                    <a:pt x="1057074" y="5736249"/>
                    <a:pt x="1057074" y="5736249"/>
                  </a:cubicBezTo>
                  <a:cubicBezTo>
                    <a:pt x="812932" y="5727415"/>
                    <a:pt x="449110" y="5706185"/>
                    <a:pt x="282371" y="5648007"/>
                  </a:cubicBezTo>
                  <a:cubicBezTo>
                    <a:pt x="4469" y="5551044"/>
                    <a:pt x="0" y="5377765"/>
                    <a:pt x="0" y="4376960"/>
                  </a:cubicBezTo>
                  <a:lnTo>
                    <a:pt x="0" y="4376913"/>
                  </a:lnTo>
                  <a:cubicBezTo>
                    <a:pt x="8536" y="491230"/>
                    <a:pt x="0" y="345608"/>
                    <a:pt x="77597" y="223930"/>
                  </a:cubicBezTo>
                  <a:cubicBezTo>
                    <a:pt x="217372" y="4759"/>
                    <a:pt x="519255" y="4073"/>
                    <a:pt x="937909" y="4073"/>
                  </a:cubicBezTo>
                  <a:cubicBezTo>
                    <a:pt x="937909" y="4073"/>
                    <a:pt x="2039222" y="15681"/>
                    <a:pt x="4699719" y="7673"/>
                  </a:cubicBezTo>
                  <a:cubicBezTo>
                    <a:pt x="6470043" y="0"/>
                    <a:pt x="7186776" y="6979"/>
                    <a:pt x="7186776" y="6979"/>
                  </a:cubicBezTo>
                  <a:cubicBezTo>
                    <a:pt x="7555084" y="14458"/>
                    <a:pt x="7693344" y="42638"/>
                    <a:pt x="7891083" y="165219"/>
                  </a:cubicBezTo>
                  <a:cubicBezTo>
                    <a:pt x="8042101" y="258836"/>
                    <a:pt x="8047623" y="476157"/>
                    <a:pt x="8038482" y="4376913"/>
                  </a:cubicBezTo>
                  <a:lnTo>
                    <a:pt x="8038482" y="4376960"/>
                  </a:lnTo>
                  <a:cubicBezTo>
                    <a:pt x="8038481" y="5495730"/>
                    <a:pt x="7995697" y="5644318"/>
                    <a:pt x="7419845" y="5694380"/>
                  </a:cubicBezTo>
                  <a:close/>
                </a:path>
              </a:pathLst>
            </a:custGeom>
            <a:solidFill>
              <a:srgbClr val="FFF3E4"/>
            </a:solidFill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</p:grpSp>
      <p:sp>
        <p:nvSpPr>
          <p:cNvPr id="10" name="TextBox 10"/>
          <p:cNvSpPr txBox="1"/>
          <p:nvPr/>
        </p:nvSpPr>
        <p:spPr>
          <a:xfrm>
            <a:off x="1556278" y="2340467"/>
            <a:ext cx="15117079" cy="71692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rgbClr val="272626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15" name="Picture 1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-2317294">
            <a:off x="-775192" y="-313195"/>
            <a:ext cx="2348424" cy="768575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1636933" y="342004"/>
            <a:ext cx="1061203" cy="1061203"/>
          </a:xfrm>
          <a:prstGeom prst="rect">
            <a:avLst/>
          </a:prstGeom>
        </p:spPr>
      </p:pic>
      <p:pic>
        <p:nvPicPr>
          <p:cNvPr id="17" name="Picture 17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16673357" y="-371267"/>
            <a:ext cx="2106146" cy="1936296"/>
          </a:xfrm>
          <a:prstGeom prst="rect">
            <a:avLst/>
          </a:prstGeom>
        </p:spPr>
      </p:pic>
      <p:pic>
        <p:nvPicPr>
          <p:cNvPr id="18" name="Picture 18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 rot="-772345">
            <a:off x="-317275" y="7172373"/>
            <a:ext cx="1499829" cy="3158683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2486262" y="457106"/>
                <a:ext cx="14658738" cy="18801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just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48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Phân</a:t>
                </a:r>
                <a:r>
                  <a:rPr kumimoji="0" lang="en-US" sz="4800" b="0" i="0" u="none" strike="noStrike" kern="1200" cap="none" spc="0" normalizeH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:r>
                  <a:rPr kumimoji="0" lang="en-US" sz="4800" b="0" i="0" u="none" strike="noStrike" kern="1200" cap="none" spc="0" normalizeH="0" noProof="0" dirty="0" err="1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số</a:t>
                </a:r>
                <a:r>
                  <a:rPr kumimoji="0" lang="en-US" sz="4800" b="0" i="0" u="none" strike="noStrike" kern="1200" cap="none" spc="0" normalizeH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en-US" sz="4800" b="0" i="1" u="none" strike="noStrike" kern="1200" cap="none" spc="0" normalizeH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kumimoji="0" lang="en-US" sz="4800" b="0" i="1" u="none" strike="noStrike" kern="1200" cap="none" spc="0" normalizeH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Arial" panose="020B0604020202020204" pitchFamily="34" charset="0"/>
                          </a:rPr>
                          <m:t>16</m:t>
                        </m:r>
                      </m:num>
                      <m:den>
                        <m:r>
                          <a:rPr kumimoji="0" lang="en-US" sz="4800" b="0" i="1" u="none" strike="noStrike" kern="1200" cap="none" spc="0" normalizeH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Arial" panose="020B0604020202020204" pitchFamily="34" charset="0"/>
                          </a:rPr>
                          <m:t>10</m:t>
                        </m:r>
                      </m:den>
                    </m:f>
                  </m:oMath>
                </a14:m>
                <a:r>
                  <a:rPr kumimoji="0" lang="en-US" sz="48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:r>
                  <a:rPr kumimoji="0" lang="en-US" sz="4800" b="0" i="0" u="none" strike="noStrike" kern="1200" cap="none" spc="0" normalizeH="0" baseline="0" noProof="0" dirty="0" err="1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đã</a:t>
                </a:r>
                <a:r>
                  <a:rPr kumimoji="0" lang="en-US" sz="4800" b="0" i="0" u="none" strike="noStrike" kern="1200" cap="none" spc="0" normalizeH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:r>
                  <a:rPr kumimoji="0" lang="en-US" sz="4800" b="0" i="0" u="none" strike="noStrike" kern="1200" cap="none" spc="0" normalizeH="0" noProof="0" dirty="0" err="1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là</a:t>
                </a:r>
                <a:r>
                  <a:rPr kumimoji="0" lang="en-US" sz="4800" b="0" i="0" u="none" strike="noStrike" kern="1200" cap="none" spc="0" normalizeH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:r>
                  <a:rPr kumimoji="0" lang="en-US" sz="4800" b="0" i="0" u="none" strike="noStrike" kern="1200" cap="none" spc="0" normalizeH="0" noProof="0" dirty="0" err="1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phân</a:t>
                </a:r>
                <a:r>
                  <a:rPr kumimoji="0" lang="en-US" sz="4800" b="0" i="0" u="none" strike="noStrike" kern="1200" cap="none" spc="0" normalizeH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:r>
                  <a:rPr kumimoji="0" lang="en-US" sz="4800" b="0" i="0" u="none" strike="noStrike" kern="1200" cap="none" spc="0" normalizeH="0" noProof="0" dirty="0" err="1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số</a:t>
                </a:r>
                <a:r>
                  <a:rPr kumimoji="0" lang="en-US" sz="4800" b="0" i="0" u="none" strike="noStrike" kern="1200" cap="none" spc="0" normalizeH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:r>
                  <a:rPr kumimoji="0" lang="en-US" sz="4800" b="0" i="0" u="none" strike="noStrike" kern="1200" cap="none" spc="0" normalizeH="0" noProof="0" dirty="0" err="1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tối</a:t>
                </a:r>
                <a:r>
                  <a:rPr kumimoji="0" lang="en-US" sz="4800" b="0" i="0" u="none" strike="noStrike" kern="1200" cap="none" spc="0" normalizeH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:r>
                  <a:rPr kumimoji="0" lang="en-US" sz="4800" b="0" i="0" u="none" strike="noStrike" kern="1200" cap="none" spc="0" normalizeH="0" noProof="0" dirty="0" err="1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giản</a:t>
                </a:r>
                <a:r>
                  <a:rPr kumimoji="0" lang="en-US" sz="4800" b="0" i="0" u="none" strike="noStrike" kern="1200" cap="none" spc="0" normalizeH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:r>
                  <a:rPr kumimoji="0" lang="en-US" sz="4800" b="0" i="0" u="none" strike="noStrike" kern="1200" cap="none" spc="0" normalizeH="0" noProof="0" dirty="0" err="1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chưa</a:t>
                </a:r>
                <a:r>
                  <a:rPr kumimoji="0" lang="en-US" sz="4800" b="0" i="0" u="none" strike="noStrike" kern="1200" cap="none" spc="0" normalizeH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? </a:t>
                </a:r>
                <a:r>
                  <a:rPr kumimoji="0" lang="en-US" sz="4800" b="0" i="0" u="none" strike="noStrike" kern="1200" cap="none" spc="0" normalizeH="0" noProof="0" dirty="0" err="1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Nếu</a:t>
                </a:r>
                <a:r>
                  <a:rPr kumimoji="0" lang="en-US" sz="4800" b="0" i="0" u="none" strike="noStrike" kern="1200" cap="none" spc="0" normalizeH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:r>
                  <a:rPr kumimoji="0" lang="en-US" sz="4800" b="0" i="0" u="none" strike="noStrike" kern="1200" cap="none" spc="0" normalizeH="0" noProof="0" dirty="0" err="1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chưa</a:t>
                </a:r>
                <a:r>
                  <a:rPr lang="en-US" sz="4800" dirty="0" smtClean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, hay </a:t>
                </a:r>
                <a:r>
                  <a:rPr lang="en-US" sz="4800" dirty="0" err="1" smtClean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rút</a:t>
                </a:r>
                <a:r>
                  <a:rPr lang="en-US" sz="4800" dirty="0" smtClean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800" dirty="0" err="1" smtClean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gọn</a:t>
                </a:r>
                <a:r>
                  <a:rPr lang="en-US" sz="4800" dirty="0" smtClean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800" dirty="0" err="1" smtClean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về</a:t>
                </a:r>
                <a:r>
                  <a:rPr lang="en-US" sz="4800" dirty="0" smtClean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800" dirty="0" err="1" smtClean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phân</a:t>
                </a:r>
                <a:r>
                  <a:rPr lang="en-US" sz="4800" dirty="0" smtClean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800" dirty="0" err="1" smtClean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số</a:t>
                </a:r>
                <a:r>
                  <a:rPr lang="en-US" sz="4800" dirty="0" smtClean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800" dirty="0" err="1" smtClean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tối</a:t>
                </a:r>
                <a:r>
                  <a:rPr lang="en-US" sz="4800" dirty="0" smtClean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800" dirty="0" err="1" smtClean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giản</a:t>
                </a:r>
                <a:r>
                  <a:rPr lang="en-US" sz="4800" dirty="0" smtClean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  <a:endParaRPr kumimoji="0" lang="vi-VN" sz="48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86262" y="457106"/>
                <a:ext cx="14658738" cy="1880130"/>
              </a:xfrm>
              <a:prstGeom prst="rect">
                <a:avLst/>
              </a:prstGeom>
              <a:blipFill>
                <a:blip r:embed="rId14"/>
                <a:stretch>
                  <a:fillRect l="-1913" t="-649" r="-1830" b="-16234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1" name="Picture 20"/>
          <p:cNvPicPr>
            <a:picLocks noChangeAspect="1"/>
          </p:cNvPicPr>
          <p:nvPr/>
        </p:nvPicPr>
        <p:blipFill>
          <a:blip r:embed="rId1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19017" y="123942"/>
            <a:ext cx="1517916" cy="1493629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1289520" y="3946776"/>
                <a:ext cx="13575358" cy="189789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/>
                <a14:m>
                  <m:oMath xmlns:m="http://schemas.openxmlformats.org/officeDocument/2006/math">
                    <m:f>
                      <m:fPr>
                        <m:ctrlPr>
                          <a:rPr lang="en-US" sz="4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800" i="1">
                            <a:latin typeface="Cambria Math" panose="02040503050406030204" pitchFamily="18" charset="0"/>
                          </a:rPr>
                          <m:t>16</m:t>
                        </m:r>
                      </m:num>
                      <m:den>
                        <m:r>
                          <a:rPr lang="en-US" sz="4800" i="1">
                            <a:latin typeface="Cambria Math" panose="02040503050406030204" pitchFamily="18" charset="0"/>
                          </a:rPr>
                          <m:t>10</m:t>
                        </m:r>
                      </m:den>
                    </m:f>
                  </m:oMath>
                </a14:m>
                <a:r>
                  <a:rPr lang="en-US" sz="4800" dirty="0"/>
                  <a:t> </a:t>
                </a:r>
                <a:r>
                  <a:rPr lang="en-US" sz="4800" dirty="0" err="1"/>
                  <a:t>chưa</a:t>
                </a:r>
                <a:r>
                  <a:rPr lang="en-US" sz="4800" dirty="0"/>
                  <a:t> </a:t>
                </a:r>
                <a:r>
                  <a:rPr lang="en-US" sz="4800" dirty="0" err="1"/>
                  <a:t>là</a:t>
                </a:r>
                <a:r>
                  <a:rPr lang="en-US" sz="4800" dirty="0"/>
                  <a:t> </a:t>
                </a:r>
                <a:r>
                  <a:rPr lang="en-US" sz="4800" dirty="0" err="1"/>
                  <a:t>phân</a:t>
                </a:r>
                <a:r>
                  <a:rPr lang="en-US" sz="4800" dirty="0"/>
                  <a:t> </a:t>
                </a:r>
                <a:r>
                  <a:rPr lang="en-US" sz="4800" dirty="0" err="1"/>
                  <a:t>số</a:t>
                </a:r>
                <a:r>
                  <a:rPr lang="en-US" sz="4800" dirty="0"/>
                  <a:t> </a:t>
                </a:r>
                <a:r>
                  <a:rPr lang="en-US" sz="4800" dirty="0" err="1"/>
                  <a:t>tối</a:t>
                </a:r>
                <a:r>
                  <a:rPr lang="en-US" sz="4800" dirty="0"/>
                  <a:t> </a:t>
                </a:r>
                <a:r>
                  <a:rPr lang="en-US" sz="4800" dirty="0" err="1" smtClean="0"/>
                  <a:t>giản</a:t>
                </a:r>
                <a:r>
                  <a:rPr lang="en-US" sz="4800" dirty="0" smtClean="0"/>
                  <a:t> </a:t>
                </a:r>
                <a:r>
                  <a:rPr lang="en-US" sz="4800" dirty="0" err="1" smtClean="0">
                    <a:solidFill>
                      <a:prstClr val="black"/>
                    </a:solidFill>
                  </a:rPr>
                  <a:t>v</a:t>
                </a:r>
                <a:r>
                  <a:rPr lang="en-US" sz="4800" dirty="0" err="1" smtClean="0">
                    <a:solidFill>
                      <a:prstClr val="black"/>
                    </a:solidFill>
                    <a:ea typeface="Calibri" panose="020F0502020204030204" pitchFamily="34" charset="0"/>
                  </a:rPr>
                  <a:t>ì</a:t>
                </a:r>
                <a:r>
                  <a:rPr lang="en-US" sz="4800" dirty="0" smtClean="0">
                    <a:solidFill>
                      <a:prstClr val="black"/>
                    </a:solidFill>
                    <a:ea typeface="Calibri" panose="020F0502020204030204" pitchFamily="34" charset="0"/>
                  </a:rPr>
                  <a:t> </a:t>
                </a:r>
                <a:r>
                  <a:rPr lang="en-US" sz="4800" dirty="0">
                    <a:solidFill>
                      <a:prstClr val="black"/>
                    </a:solidFill>
                    <a:ea typeface="Calibri" panose="020F0502020204030204" pitchFamily="34" charset="0"/>
                  </a:rPr>
                  <a:t>ƯCLN(16, 10) = 2</a:t>
                </a:r>
              </a:p>
              <a:p>
                <a:r>
                  <a:rPr lang="en-US" sz="4800" dirty="0" smtClean="0"/>
                  <a:t>.</a:t>
                </a:r>
                <a:endParaRPr lang="en-US" sz="4800" dirty="0"/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89520" y="3946776"/>
                <a:ext cx="13575358" cy="1897892"/>
              </a:xfrm>
              <a:prstGeom prst="rect">
                <a:avLst/>
              </a:prstGeom>
              <a:blipFill>
                <a:blip r:embed="rId16"/>
                <a:stretch>
                  <a:fillRect l="-2066" t="-641" b="-14744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/>
          <p:cNvSpPr txBox="1"/>
          <p:nvPr/>
        </p:nvSpPr>
        <p:spPr>
          <a:xfrm>
            <a:off x="7310922" y="2647961"/>
            <a:ext cx="3962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i="1" u="sng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r>
              <a:rPr lang="en-US" sz="4800" b="1" i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vi-VN" sz="4800" b="1" i="1" u="sng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angle 13"/>
              <p:cNvSpPr/>
              <p:nvPr/>
            </p:nvSpPr>
            <p:spPr>
              <a:xfrm>
                <a:off x="1636933" y="5844668"/>
                <a:ext cx="10402667" cy="142596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6000" dirty="0"/>
                  <a:t>=&gt;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60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6000" b="1" i="1">
                            <a:latin typeface="Cambria Math" panose="02040503050406030204" pitchFamily="18" charset="0"/>
                          </a:rPr>
                          <m:t>𝟏𝟔</m:t>
                        </m:r>
                      </m:num>
                      <m:den>
                        <m:r>
                          <a:rPr lang="en-US" sz="6000" b="1" i="1">
                            <a:latin typeface="Cambria Math" panose="02040503050406030204" pitchFamily="18" charset="0"/>
                          </a:rPr>
                          <m:t>𝟏𝟎</m:t>
                        </m:r>
                      </m:den>
                    </m:f>
                    <m:r>
                      <a:rPr lang="en-US" sz="6000" b="1" i="1">
                        <a:latin typeface="Cambria Math" panose="02040503050406030204" pitchFamily="18" charset="0"/>
                      </a:rPr>
                      <m:t>= </m:t>
                    </m:r>
                    <m:f>
                      <m:fPr>
                        <m:ctrlPr>
                          <a:rPr lang="en-US" sz="60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6000" b="1" i="1">
                            <a:latin typeface="Cambria Math" panose="02040503050406030204" pitchFamily="18" charset="0"/>
                          </a:rPr>
                          <m:t>𝟏𝟔</m:t>
                        </m:r>
                        <m:r>
                          <a:rPr lang="en-US" sz="6000" b="1" i="1">
                            <a:latin typeface="Cambria Math" panose="02040503050406030204" pitchFamily="18" charset="0"/>
                          </a:rPr>
                          <m:t>  : </m:t>
                        </m:r>
                        <m:r>
                          <a:rPr lang="en-US" sz="6000" b="1" i="1">
                            <a:latin typeface="Cambria Math" panose="02040503050406030204" pitchFamily="18" charset="0"/>
                          </a:rPr>
                          <m:t>𝟐</m:t>
                        </m:r>
                      </m:num>
                      <m:den>
                        <m:r>
                          <a:rPr lang="en-US" sz="6000" b="1" i="1">
                            <a:latin typeface="Cambria Math" panose="02040503050406030204" pitchFamily="18" charset="0"/>
                          </a:rPr>
                          <m:t>𝟏𝟎</m:t>
                        </m:r>
                        <m:r>
                          <a:rPr lang="en-US" sz="6000" b="1" i="1">
                            <a:latin typeface="Cambria Math" panose="02040503050406030204" pitchFamily="18" charset="0"/>
                          </a:rPr>
                          <m:t>  : </m:t>
                        </m:r>
                        <m:r>
                          <a:rPr lang="en-US" sz="6000" b="1" i="1">
                            <a:latin typeface="Cambria Math" panose="02040503050406030204" pitchFamily="18" charset="0"/>
                          </a:rPr>
                          <m:t>𝟐</m:t>
                        </m:r>
                      </m:den>
                    </m:f>
                    <m:r>
                      <a:rPr lang="en-US" sz="6000" b="1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60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6000" b="1" i="1">
                            <a:latin typeface="Cambria Math" panose="02040503050406030204" pitchFamily="18" charset="0"/>
                          </a:rPr>
                          <m:t>𝟖</m:t>
                        </m:r>
                      </m:num>
                      <m:den>
                        <m:r>
                          <a:rPr lang="en-US" sz="6000" b="1" i="1">
                            <a:latin typeface="Cambria Math" panose="02040503050406030204" pitchFamily="18" charset="0"/>
                          </a:rPr>
                          <m:t>𝟓</m:t>
                        </m:r>
                      </m:den>
                    </m:f>
                  </m:oMath>
                </a14:m>
                <a:endParaRPr lang="en-US" sz="6000" b="1" dirty="0"/>
              </a:p>
            </p:txBody>
          </p:sp>
        </mc:Choice>
        <mc:Fallback xmlns="">
          <p:sp>
            <p:nvSpPr>
              <p:cNvPr id="14" name="Rectangle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36933" y="5844668"/>
                <a:ext cx="10402667" cy="1425968"/>
              </a:xfrm>
              <a:prstGeom prst="rect">
                <a:avLst/>
              </a:prstGeom>
              <a:blipFill>
                <a:blip r:embed="rId17"/>
                <a:stretch>
                  <a:fillRect l="-3576" b="-12821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Rectangle 18"/>
              <p:cNvSpPr/>
              <p:nvPr/>
            </p:nvSpPr>
            <p:spPr>
              <a:xfrm>
                <a:off x="3411526" y="8151549"/>
                <a:ext cx="8628074" cy="169270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US" sz="4800" b="1" dirty="0" err="1" smtClean="0">
                    <a:solidFill>
                      <a:prstClr val="black"/>
                    </a:solidFill>
                    <a:latin typeface="Arial" panose="020B0604020202020204"/>
                    <a:ea typeface="Calibri" panose="020F0502020204030204" pitchFamily="34" charset="0"/>
                  </a:rPr>
                  <a:t>Vậy</a:t>
                </a:r>
                <a:r>
                  <a:rPr lang="en-US" sz="4800" b="1" dirty="0" smtClean="0">
                    <a:solidFill>
                      <a:prstClr val="black"/>
                    </a:solidFill>
                    <a:latin typeface="Arial" panose="020B0604020202020204"/>
                    <a:ea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8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𝟖</m:t>
                        </m:r>
                      </m:num>
                      <m:den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𝟓</m:t>
                        </m:r>
                      </m:den>
                    </m:f>
                  </m:oMath>
                </a14:m>
                <a:r>
                  <a:rPr kumimoji="0" lang="en-US" sz="4800" b="1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/>
                    <a:ea typeface="Calibri" panose="020F0502020204030204" pitchFamily="34" charset="0"/>
                    <a:cs typeface="+mn-cs"/>
                  </a:rPr>
                  <a:t> </a:t>
                </a:r>
                <a:r>
                  <a:rPr kumimoji="0" lang="en-US" sz="4800" b="1" i="0" u="none" strike="noStrike" kern="1200" cap="none" spc="0" normalizeH="0" baseline="0" noProof="0" dirty="0" err="1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/>
                    <a:ea typeface="Calibri" panose="020F0502020204030204" pitchFamily="34" charset="0"/>
                    <a:cs typeface="+mn-cs"/>
                  </a:rPr>
                  <a:t>là</a:t>
                </a:r>
                <a:r>
                  <a:rPr kumimoji="0" lang="en-US" sz="4800" b="1" i="0" u="none" strike="noStrike" kern="1200" cap="none" spc="0" normalizeH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/>
                    <a:ea typeface="Calibri" panose="020F0502020204030204" pitchFamily="34" charset="0"/>
                    <a:cs typeface="+mn-cs"/>
                  </a:rPr>
                  <a:t> </a:t>
                </a:r>
                <a:r>
                  <a:rPr kumimoji="0" lang="en-US" sz="4800" b="1" i="0" u="none" strike="noStrike" kern="1200" cap="none" spc="0" normalizeH="0" noProof="0" dirty="0" err="1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/>
                    <a:ea typeface="Calibri" panose="020F0502020204030204" pitchFamily="34" charset="0"/>
                    <a:cs typeface="+mn-cs"/>
                  </a:rPr>
                  <a:t>phân</a:t>
                </a:r>
                <a:r>
                  <a:rPr kumimoji="0" lang="en-US" sz="4800" b="1" i="0" u="none" strike="noStrike" kern="1200" cap="none" spc="0" normalizeH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/>
                    <a:ea typeface="Calibri" panose="020F0502020204030204" pitchFamily="34" charset="0"/>
                    <a:cs typeface="+mn-cs"/>
                  </a:rPr>
                  <a:t> </a:t>
                </a:r>
                <a:r>
                  <a:rPr kumimoji="0" lang="en-US" sz="4800" b="1" i="0" u="none" strike="noStrike" kern="1200" cap="none" spc="0" normalizeH="0" noProof="0" dirty="0" err="1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/>
                    <a:ea typeface="Calibri" panose="020F0502020204030204" pitchFamily="34" charset="0"/>
                    <a:cs typeface="+mn-cs"/>
                  </a:rPr>
                  <a:t>số</a:t>
                </a:r>
                <a:r>
                  <a:rPr kumimoji="0" lang="en-US" sz="4800" b="1" i="0" u="none" strike="noStrike" kern="1200" cap="none" spc="0" normalizeH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/>
                    <a:ea typeface="Calibri" panose="020F0502020204030204" pitchFamily="34" charset="0"/>
                    <a:cs typeface="+mn-cs"/>
                  </a:rPr>
                  <a:t> </a:t>
                </a:r>
                <a:r>
                  <a:rPr kumimoji="0" lang="en-US" sz="4800" b="1" i="0" u="none" strike="noStrike" kern="1200" cap="none" spc="0" normalizeH="0" noProof="0" dirty="0" err="1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/>
                    <a:ea typeface="Calibri" panose="020F0502020204030204" pitchFamily="34" charset="0"/>
                    <a:cs typeface="+mn-cs"/>
                  </a:rPr>
                  <a:t>tối</a:t>
                </a:r>
                <a:r>
                  <a:rPr kumimoji="0" lang="en-US" sz="4800" b="1" i="0" u="none" strike="noStrike" kern="1200" cap="none" spc="0" normalizeH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/>
                    <a:ea typeface="Calibri" panose="020F0502020204030204" pitchFamily="34" charset="0"/>
                    <a:cs typeface="+mn-cs"/>
                  </a:rPr>
                  <a:t> </a:t>
                </a:r>
                <a:r>
                  <a:rPr kumimoji="0" lang="en-US" sz="4800" b="1" i="0" u="none" strike="noStrike" kern="1200" cap="none" spc="0" normalizeH="0" noProof="0" dirty="0" err="1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/>
                    <a:ea typeface="Calibri" panose="020F0502020204030204" pitchFamily="34" charset="0"/>
                    <a:cs typeface="+mn-cs"/>
                  </a:rPr>
                  <a:t>giản</a:t>
                </a:r>
                <a:r>
                  <a:rPr kumimoji="0" lang="en-US" sz="4800" b="1" i="0" u="none" strike="noStrike" kern="1200" cap="none" spc="0" normalizeH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/>
                    <a:ea typeface="Calibri" panose="020F0502020204030204" pitchFamily="34" charset="0"/>
                    <a:cs typeface="+mn-cs"/>
                  </a:rPr>
                  <a:t>.</a:t>
                </a:r>
                <a:endPara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ea typeface="Calibri" panose="020F0502020204030204" pitchFamily="34" charset="0"/>
                  <a:cs typeface="+mn-cs"/>
                </a:endParaRPr>
              </a:p>
            </p:txBody>
          </p:sp>
        </mc:Choice>
        <mc:Fallback xmlns="">
          <p:sp>
            <p:nvSpPr>
              <p:cNvPr id="19" name="Rectangle 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11526" y="8151549"/>
                <a:ext cx="8628074" cy="1692707"/>
              </a:xfrm>
              <a:prstGeom prst="rect">
                <a:avLst/>
              </a:prstGeom>
              <a:blipFill>
                <a:blip r:embed="rId18"/>
                <a:stretch>
                  <a:fillRect l="-3251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114506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" grpId="0" uiExpand="1" build="allAtOnce"/>
      <p:bldP spid="14" grpId="0"/>
      <p:bldP spid="19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3"/>
          <p:cNvGrpSpPr/>
          <p:nvPr/>
        </p:nvGrpSpPr>
        <p:grpSpPr>
          <a:xfrm>
            <a:off x="3581401" y="2633189"/>
            <a:ext cx="14052612" cy="5772981"/>
            <a:chOff x="0" y="0"/>
            <a:chExt cx="18242782" cy="12091182"/>
          </a:xfrm>
        </p:grpSpPr>
        <p:grpSp>
          <p:nvGrpSpPr>
            <p:cNvPr id="4" name="Group 4"/>
            <p:cNvGrpSpPr/>
            <p:nvPr/>
          </p:nvGrpSpPr>
          <p:grpSpPr>
            <a:xfrm>
              <a:off x="0" y="281638"/>
              <a:ext cx="17924518" cy="11809544"/>
              <a:chOff x="0" y="0"/>
              <a:chExt cx="10805670" cy="7119301"/>
            </a:xfrm>
          </p:grpSpPr>
          <p:sp>
            <p:nvSpPr>
              <p:cNvPr id="5" name="Freeform 5"/>
              <p:cNvSpPr/>
              <p:nvPr/>
            </p:nvSpPr>
            <p:spPr>
              <a:xfrm>
                <a:off x="-4213" y="0"/>
                <a:ext cx="10809882" cy="7119301"/>
              </a:xfrm>
              <a:custGeom>
                <a:avLst/>
                <a:gdLst/>
                <a:ahLst/>
                <a:cxnLst/>
                <a:rect l="l" t="t" r="r" b="b"/>
                <a:pathLst>
                  <a:path w="10809882" h="7119301">
                    <a:moveTo>
                      <a:pt x="278431" y="16918"/>
                    </a:moveTo>
                    <a:cubicBezTo>
                      <a:pt x="278431" y="16918"/>
                      <a:pt x="604014" y="12258"/>
                      <a:pt x="1062558" y="12454"/>
                    </a:cubicBezTo>
                    <a:cubicBezTo>
                      <a:pt x="8804229" y="12671"/>
                      <a:pt x="10535814" y="0"/>
                      <a:pt x="10535814" y="0"/>
                    </a:cubicBezTo>
                    <a:cubicBezTo>
                      <a:pt x="10603278" y="0"/>
                      <a:pt x="10679215" y="0"/>
                      <a:pt x="10757988" y="85073"/>
                    </a:cubicBezTo>
                    <a:cubicBezTo>
                      <a:pt x="10800966" y="131488"/>
                      <a:pt x="10802035" y="240224"/>
                      <a:pt x="10802439" y="320281"/>
                    </a:cubicBezTo>
                    <a:cubicBezTo>
                      <a:pt x="10802439" y="320281"/>
                      <a:pt x="10800735" y="5267917"/>
                      <a:pt x="10800735" y="6356717"/>
                    </a:cubicBezTo>
                    <a:cubicBezTo>
                      <a:pt x="10800735" y="6570876"/>
                      <a:pt x="10809883" y="6870054"/>
                      <a:pt x="10809883" y="6870054"/>
                    </a:cubicBezTo>
                    <a:cubicBezTo>
                      <a:pt x="10809883" y="6998723"/>
                      <a:pt x="10805713" y="7119301"/>
                      <a:pt x="10552875" y="7111167"/>
                    </a:cubicBezTo>
                    <a:cubicBezTo>
                      <a:pt x="10552875" y="7111167"/>
                      <a:pt x="10176403" y="7090868"/>
                      <a:pt x="9081481" y="7098467"/>
                    </a:cubicBezTo>
                    <a:cubicBezTo>
                      <a:pt x="2545013" y="7106601"/>
                      <a:pt x="304023" y="7119301"/>
                      <a:pt x="304023" y="7119301"/>
                    </a:cubicBezTo>
                    <a:cubicBezTo>
                      <a:pt x="132548" y="7119301"/>
                      <a:pt x="4213" y="7018231"/>
                      <a:pt x="8532" y="6815685"/>
                    </a:cubicBezTo>
                    <a:cubicBezTo>
                      <a:pt x="8532" y="6815685"/>
                      <a:pt x="9630" y="6317143"/>
                      <a:pt x="4815" y="1670849"/>
                    </a:cubicBezTo>
                    <a:cubicBezTo>
                      <a:pt x="0" y="663668"/>
                      <a:pt x="25592" y="330596"/>
                      <a:pt x="25592" y="330596"/>
                    </a:cubicBezTo>
                    <a:cubicBezTo>
                      <a:pt x="27224" y="150571"/>
                      <a:pt x="143504" y="16918"/>
                      <a:pt x="278431" y="16918"/>
                    </a:cubicBezTo>
                    <a:close/>
                  </a:path>
                </a:pathLst>
              </a:custGeom>
              <a:solidFill>
                <a:srgbClr val="2F3A62"/>
              </a:solidFill>
            </p:spPr>
          </p:sp>
        </p:grpSp>
        <p:grpSp>
          <p:nvGrpSpPr>
            <p:cNvPr id="6" name="Group 6"/>
            <p:cNvGrpSpPr/>
            <p:nvPr/>
          </p:nvGrpSpPr>
          <p:grpSpPr>
            <a:xfrm>
              <a:off x="336452" y="0"/>
              <a:ext cx="17906330" cy="11727398"/>
              <a:chOff x="0" y="0"/>
              <a:chExt cx="10821129" cy="7087086"/>
            </a:xfrm>
          </p:grpSpPr>
          <p:sp>
            <p:nvSpPr>
              <p:cNvPr id="7" name="Freeform 7"/>
              <p:cNvSpPr/>
              <p:nvPr/>
            </p:nvSpPr>
            <p:spPr>
              <a:xfrm>
                <a:off x="-4213" y="0"/>
                <a:ext cx="10825342" cy="7087086"/>
              </a:xfrm>
              <a:custGeom>
                <a:avLst/>
                <a:gdLst/>
                <a:ahLst/>
                <a:cxnLst/>
                <a:rect l="l" t="t" r="r" b="b"/>
                <a:pathLst>
                  <a:path w="10825342" h="7087086">
                    <a:moveTo>
                      <a:pt x="278431" y="16918"/>
                    </a:moveTo>
                    <a:cubicBezTo>
                      <a:pt x="278431" y="16918"/>
                      <a:pt x="604014" y="12258"/>
                      <a:pt x="1062834" y="12454"/>
                    </a:cubicBezTo>
                    <a:cubicBezTo>
                      <a:pt x="8817733" y="12671"/>
                      <a:pt x="10551274" y="0"/>
                      <a:pt x="10551274" y="0"/>
                    </a:cubicBezTo>
                    <a:cubicBezTo>
                      <a:pt x="10618737" y="0"/>
                      <a:pt x="10694674" y="0"/>
                      <a:pt x="10773448" y="85073"/>
                    </a:cubicBezTo>
                    <a:cubicBezTo>
                      <a:pt x="10816426" y="131488"/>
                      <a:pt x="10817494" y="240224"/>
                      <a:pt x="10817899" y="320281"/>
                    </a:cubicBezTo>
                    <a:cubicBezTo>
                      <a:pt x="10817899" y="320281"/>
                      <a:pt x="10816195" y="5241263"/>
                      <a:pt x="10816195" y="6324502"/>
                    </a:cubicBezTo>
                    <a:cubicBezTo>
                      <a:pt x="10816195" y="6538661"/>
                      <a:pt x="10825342" y="6837839"/>
                      <a:pt x="10825342" y="6837839"/>
                    </a:cubicBezTo>
                    <a:cubicBezTo>
                      <a:pt x="10825342" y="6966508"/>
                      <a:pt x="10821173" y="7087086"/>
                      <a:pt x="10568335" y="7078952"/>
                    </a:cubicBezTo>
                    <a:cubicBezTo>
                      <a:pt x="10568335" y="7078952"/>
                      <a:pt x="10191862" y="7058653"/>
                      <a:pt x="9095459" y="7066252"/>
                    </a:cubicBezTo>
                    <a:cubicBezTo>
                      <a:pt x="2547822" y="7074386"/>
                      <a:pt x="304023" y="7087086"/>
                      <a:pt x="304023" y="7087086"/>
                    </a:cubicBezTo>
                    <a:cubicBezTo>
                      <a:pt x="132548" y="7087086"/>
                      <a:pt x="4213" y="6986016"/>
                      <a:pt x="8532" y="6783470"/>
                    </a:cubicBezTo>
                    <a:cubicBezTo>
                      <a:pt x="8532" y="6783470"/>
                      <a:pt x="9630" y="6284928"/>
                      <a:pt x="4815" y="1666310"/>
                    </a:cubicBezTo>
                    <a:cubicBezTo>
                      <a:pt x="0" y="663668"/>
                      <a:pt x="25592" y="330596"/>
                      <a:pt x="25592" y="330596"/>
                    </a:cubicBezTo>
                    <a:cubicBezTo>
                      <a:pt x="27224" y="150571"/>
                      <a:pt x="143504" y="16918"/>
                      <a:pt x="278431" y="16918"/>
                    </a:cubicBezTo>
                    <a:close/>
                  </a:path>
                </a:pathLst>
              </a:custGeom>
              <a:solidFill>
                <a:srgbClr val="FFF3E4"/>
              </a:solidFill>
            </p:spPr>
          </p:sp>
        </p:grpSp>
      </p:grpSp>
      <p:pic>
        <p:nvPicPr>
          <p:cNvPr id="8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flipH="1">
            <a:off x="-212074" y="-451175"/>
            <a:ext cx="6090210" cy="5751865"/>
          </a:xfrm>
          <a:prstGeom prst="rect">
            <a:avLst/>
          </a:prstGeom>
        </p:spPr>
      </p:pic>
      <p:sp>
        <p:nvSpPr>
          <p:cNvPr id="9" name="TextBox 9"/>
          <p:cNvSpPr txBox="1"/>
          <p:nvPr/>
        </p:nvSpPr>
        <p:spPr>
          <a:xfrm>
            <a:off x="-56086" y="1470370"/>
            <a:ext cx="5198981" cy="116281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864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5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Chú</a:t>
            </a:r>
            <a:r>
              <a:rPr kumimoji="0" lang="en-US" sz="115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ý</a:t>
            </a:r>
            <a:endParaRPr kumimoji="0" lang="en-US" sz="115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0" name="TextBox 10"/>
          <p:cNvSpPr txBox="1"/>
          <p:nvPr/>
        </p:nvSpPr>
        <p:spPr>
          <a:xfrm>
            <a:off x="5142895" y="3834108"/>
            <a:ext cx="11742318" cy="360098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lvl="0" algn="just">
              <a:lnSpc>
                <a:spcPct val="130000"/>
              </a:lnSpc>
            </a:pPr>
            <a:r>
              <a:rPr lang="en-US" sz="6000" dirty="0" err="1"/>
              <a:t>Nếu</a:t>
            </a:r>
            <a:r>
              <a:rPr lang="en-US" sz="6000" dirty="0"/>
              <a:t> ƯCLN( a, b) = 1 </a:t>
            </a:r>
            <a:r>
              <a:rPr lang="en-US" sz="6000" dirty="0" err="1"/>
              <a:t>thì</a:t>
            </a:r>
            <a:r>
              <a:rPr lang="en-US" sz="6000" dirty="0"/>
              <a:t> </a:t>
            </a:r>
            <a:r>
              <a:rPr lang="en-US" sz="6000" dirty="0" err="1"/>
              <a:t>hai</a:t>
            </a:r>
            <a:r>
              <a:rPr lang="en-US" sz="6000" dirty="0"/>
              <a:t> </a:t>
            </a:r>
            <a:r>
              <a:rPr lang="en-US" sz="6000" dirty="0" err="1"/>
              <a:t>số</a:t>
            </a:r>
            <a:r>
              <a:rPr lang="en-US" sz="6000" dirty="0"/>
              <a:t> a, b </a:t>
            </a:r>
            <a:r>
              <a:rPr lang="en-US" sz="6000" dirty="0" err="1"/>
              <a:t>được</a:t>
            </a:r>
            <a:r>
              <a:rPr lang="en-US" sz="6000" dirty="0"/>
              <a:t> </a:t>
            </a:r>
            <a:r>
              <a:rPr lang="en-US" sz="6000" dirty="0" err="1"/>
              <a:t>gọi</a:t>
            </a:r>
            <a:r>
              <a:rPr lang="en-US" sz="6000" dirty="0"/>
              <a:t> </a:t>
            </a:r>
            <a:r>
              <a:rPr lang="en-US" sz="6000" dirty="0" err="1"/>
              <a:t>là</a:t>
            </a:r>
            <a:r>
              <a:rPr lang="en-US" sz="6000" dirty="0"/>
              <a:t> </a:t>
            </a:r>
            <a:r>
              <a:rPr lang="en-US" sz="6000" dirty="0" err="1"/>
              <a:t>hai</a:t>
            </a:r>
            <a:r>
              <a:rPr lang="en-US" sz="6000" dirty="0"/>
              <a:t> </a:t>
            </a:r>
            <a:r>
              <a:rPr lang="en-US" sz="6000" dirty="0" err="1"/>
              <a:t>số</a:t>
            </a:r>
            <a:r>
              <a:rPr lang="en-US" sz="6000" dirty="0"/>
              <a:t> </a:t>
            </a:r>
            <a:r>
              <a:rPr lang="en-US" sz="6000" dirty="0" err="1"/>
              <a:t>nguyên</a:t>
            </a:r>
            <a:r>
              <a:rPr lang="en-US" sz="6000" dirty="0"/>
              <a:t> </a:t>
            </a:r>
            <a:r>
              <a:rPr lang="en-US" sz="6000" dirty="0" err="1"/>
              <a:t>tố</a:t>
            </a:r>
            <a:r>
              <a:rPr lang="en-US" sz="6000" dirty="0"/>
              <a:t> </a:t>
            </a:r>
            <a:r>
              <a:rPr lang="en-US" sz="6000" dirty="0" err="1"/>
              <a:t>cùng</a:t>
            </a:r>
            <a:r>
              <a:rPr lang="en-US" sz="6000" dirty="0"/>
              <a:t> </a:t>
            </a:r>
            <a:r>
              <a:rPr lang="en-US" sz="6000" dirty="0" err="1"/>
              <a:t>nhau</a:t>
            </a:r>
            <a:r>
              <a:rPr lang="en-US" sz="6000" dirty="0"/>
              <a:t>.</a:t>
            </a:r>
            <a:endParaRPr kumimoji="0" lang="en-US" sz="16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pic>
        <p:nvPicPr>
          <p:cNvPr id="11" name="Picture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553163">
            <a:off x="16430949" y="8578263"/>
            <a:ext cx="2406129" cy="3198209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-8762934">
            <a:off x="369179" y="8435125"/>
            <a:ext cx="2348424" cy="768575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 rot="-720983">
            <a:off x="716596" y="5028817"/>
            <a:ext cx="1794567" cy="30879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12922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ADBC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alphaModFix amt="19999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 b="43786"/>
          <a:stretch>
            <a:fillRect/>
          </a:stretch>
        </p:blipFill>
        <p:spPr>
          <a:xfrm>
            <a:off x="0" y="6607"/>
            <a:ext cx="18288000" cy="10280393"/>
          </a:xfrm>
          <a:prstGeom prst="rect">
            <a:avLst/>
          </a:prstGeom>
        </p:spPr>
      </p:pic>
      <p:grpSp>
        <p:nvGrpSpPr>
          <p:cNvPr id="19" name="Group 18"/>
          <p:cNvGrpSpPr/>
          <p:nvPr/>
        </p:nvGrpSpPr>
        <p:grpSpPr>
          <a:xfrm>
            <a:off x="-520999" y="-20521"/>
            <a:ext cx="5931200" cy="1749479"/>
            <a:chOff x="-521000" y="-20521"/>
            <a:chExt cx="7912401" cy="1749479"/>
          </a:xfrm>
        </p:grpSpPr>
        <p:pic>
          <p:nvPicPr>
            <p:cNvPr id="3" name="Picture 3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rcRect/>
            <a:stretch>
              <a:fillRect/>
            </a:stretch>
          </p:blipFill>
          <p:spPr>
            <a:xfrm>
              <a:off x="-123239" y="-20521"/>
              <a:ext cx="7514640" cy="1749479"/>
            </a:xfrm>
            <a:prstGeom prst="rect">
              <a:avLst/>
            </a:prstGeom>
          </p:spPr>
        </p:pic>
        <p:sp>
          <p:nvSpPr>
            <p:cNvPr id="4" name="TextBox 4"/>
            <p:cNvSpPr txBox="1"/>
            <p:nvPr/>
          </p:nvSpPr>
          <p:spPr>
            <a:xfrm>
              <a:off x="-521000" y="303933"/>
              <a:ext cx="7589068" cy="110286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ts val="864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6600" b="1" i="0" u="none" strike="noStrike" kern="1200" cap="none" spc="0" normalizeH="0" baseline="0" noProof="0" dirty="0" err="1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Luyện</a:t>
              </a:r>
              <a:r>
                <a:rPr kumimoji="0" lang="en-US" sz="66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en-US" sz="6600" b="1" i="0" u="none" strike="noStrike" kern="1200" cap="none" spc="0" normalizeH="0" baseline="0" noProof="0" dirty="0" err="1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tập</a:t>
              </a:r>
              <a:r>
                <a:rPr kumimoji="0" lang="en-US" sz="66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3</a:t>
              </a:r>
              <a:endParaRPr kumimoji="0" lang="en-US" sz="6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1299382" y="1941901"/>
            <a:ext cx="15987644" cy="2453593"/>
            <a:chOff x="-3195" y="242459"/>
            <a:chExt cx="8047623" cy="4490503"/>
          </a:xfrm>
        </p:grpSpPr>
        <p:sp>
          <p:nvSpPr>
            <p:cNvPr id="6" name="Freeform 6"/>
            <p:cNvSpPr/>
            <p:nvPr/>
          </p:nvSpPr>
          <p:spPr>
            <a:xfrm>
              <a:off x="-3195" y="242459"/>
              <a:ext cx="8047623" cy="4490503"/>
            </a:xfrm>
            <a:custGeom>
              <a:avLst/>
              <a:gdLst/>
              <a:ahLst/>
              <a:cxnLst/>
              <a:rect l="l" t="t" r="r" b="b"/>
              <a:pathLst>
                <a:path w="8047623" h="5748858">
                  <a:moveTo>
                    <a:pt x="7419845" y="5694380"/>
                  </a:moveTo>
                  <a:cubicBezTo>
                    <a:pt x="7419845" y="5694380"/>
                    <a:pt x="6688970" y="5748858"/>
                    <a:pt x="5633256" y="5746236"/>
                  </a:cubicBezTo>
                  <a:cubicBezTo>
                    <a:pt x="3101516" y="5744074"/>
                    <a:pt x="1057074" y="5736249"/>
                    <a:pt x="1057074" y="5736249"/>
                  </a:cubicBezTo>
                  <a:cubicBezTo>
                    <a:pt x="812932" y="5727415"/>
                    <a:pt x="449110" y="5706185"/>
                    <a:pt x="282371" y="5648007"/>
                  </a:cubicBezTo>
                  <a:cubicBezTo>
                    <a:pt x="4469" y="5551044"/>
                    <a:pt x="0" y="5377765"/>
                    <a:pt x="0" y="4376960"/>
                  </a:cubicBezTo>
                  <a:lnTo>
                    <a:pt x="0" y="4376913"/>
                  </a:lnTo>
                  <a:cubicBezTo>
                    <a:pt x="8536" y="491230"/>
                    <a:pt x="0" y="345608"/>
                    <a:pt x="77597" y="223930"/>
                  </a:cubicBezTo>
                  <a:cubicBezTo>
                    <a:pt x="217372" y="4759"/>
                    <a:pt x="519255" y="4073"/>
                    <a:pt x="937909" y="4073"/>
                  </a:cubicBezTo>
                  <a:cubicBezTo>
                    <a:pt x="937909" y="4073"/>
                    <a:pt x="2039222" y="15681"/>
                    <a:pt x="4699719" y="7673"/>
                  </a:cubicBezTo>
                  <a:cubicBezTo>
                    <a:pt x="6470043" y="0"/>
                    <a:pt x="7186776" y="6979"/>
                    <a:pt x="7186776" y="6979"/>
                  </a:cubicBezTo>
                  <a:cubicBezTo>
                    <a:pt x="7555084" y="14458"/>
                    <a:pt x="7693344" y="42638"/>
                    <a:pt x="7891083" y="165219"/>
                  </a:cubicBezTo>
                  <a:cubicBezTo>
                    <a:pt x="8042101" y="258836"/>
                    <a:pt x="8047623" y="476157"/>
                    <a:pt x="8038482" y="4376913"/>
                  </a:cubicBezTo>
                  <a:lnTo>
                    <a:pt x="8038482" y="4376960"/>
                  </a:lnTo>
                  <a:cubicBezTo>
                    <a:pt x="8038481" y="5495730"/>
                    <a:pt x="7995697" y="5644318"/>
                    <a:pt x="7419845" y="5694380"/>
                  </a:cubicBezTo>
                  <a:close/>
                </a:path>
              </a:pathLst>
            </a:custGeom>
            <a:solidFill>
              <a:srgbClr val="FFF3E4"/>
            </a:solidFill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</p:grpSp>
      <p:grpSp>
        <p:nvGrpSpPr>
          <p:cNvPr id="7" name="Group 7"/>
          <p:cNvGrpSpPr/>
          <p:nvPr/>
        </p:nvGrpSpPr>
        <p:grpSpPr>
          <a:xfrm>
            <a:off x="1937732" y="5183156"/>
            <a:ext cx="7206267" cy="1861841"/>
            <a:chOff x="-1607434" y="-916708"/>
            <a:chExt cx="11180424" cy="8603070"/>
          </a:xfrm>
          <a:solidFill>
            <a:schemeClr val="bg1"/>
          </a:solidFill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" name="Freeform 8"/>
                <p:cNvSpPr/>
                <p:nvPr/>
              </p:nvSpPr>
              <p:spPr>
                <a:xfrm>
                  <a:off x="-1607434" y="-916708"/>
                  <a:ext cx="11180424" cy="860307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047623" h="5748858">
                      <a:moveTo>
                        <a:pt x="7419845" y="5694380"/>
                      </a:moveTo>
                      <a:cubicBezTo>
                        <a:pt x="7419845" y="5694380"/>
                        <a:pt x="6688970" y="5748858"/>
                        <a:pt x="5633256" y="5746236"/>
                      </a:cubicBezTo>
                      <a:cubicBezTo>
                        <a:pt x="3101516" y="5744074"/>
                        <a:pt x="1057074" y="5736249"/>
                        <a:pt x="1057074" y="5736249"/>
                      </a:cubicBezTo>
                      <a:cubicBezTo>
                        <a:pt x="812932" y="5727415"/>
                        <a:pt x="449110" y="5706185"/>
                        <a:pt x="282371" y="5648007"/>
                      </a:cubicBezTo>
                      <a:cubicBezTo>
                        <a:pt x="4469" y="5551044"/>
                        <a:pt x="0" y="5377765"/>
                        <a:pt x="0" y="4376960"/>
                      </a:cubicBezTo>
                      <a:lnTo>
                        <a:pt x="0" y="4376913"/>
                      </a:lnTo>
                      <a:cubicBezTo>
                        <a:pt x="8536" y="491230"/>
                        <a:pt x="0" y="345608"/>
                        <a:pt x="77597" y="223930"/>
                      </a:cubicBezTo>
                      <a:cubicBezTo>
                        <a:pt x="217372" y="4759"/>
                        <a:pt x="519255" y="4073"/>
                        <a:pt x="937909" y="4073"/>
                      </a:cubicBezTo>
                      <a:cubicBezTo>
                        <a:pt x="937909" y="4073"/>
                        <a:pt x="2039222" y="15681"/>
                        <a:pt x="4699719" y="7673"/>
                      </a:cubicBezTo>
                      <a:cubicBezTo>
                        <a:pt x="6470043" y="0"/>
                        <a:pt x="7186776" y="6979"/>
                        <a:pt x="7186776" y="6979"/>
                      </a:cubicBezTo>
                      <a:cubicBezTo>
                        <a:pt x="7555084" y="14458"/>
                        <a:pt x="7693344" y="42638"/>
                        <a:pt x="7891083" y="165219"/>
                      </a:cubicBezTo>
                      <a:cubicBezTo>
                        <a:pt x="8042101" y="258836"/>
                        <a:pt x="8047623" y="476157"/>
                        <a:pt x="8038482" y="4376913"/>
                      </a:cubicBezTo>
                      <a:lnTo>
                        <a:pt x="8038482" y="4376960"/>
                      </a:lnTo>
                      <a:cubicBezTo>
                        <a:pt x="8038481" y="5495730"/>
                        <a:pt x="7995697" y="5644318"/>
                        <a:pt x="7419845" y="5694380"/>
                      </a:cubicBezTo>
                      <a:close/>
                    </a:path>
                  </a:pathLst>
                </a:custGeom>
                <a:grpFill/>
              </p:spPr>
              <p:txBody>
                <a:bodyPr/>
                <a:lstStyle/>
                <a:p>
                  <a:pPr algn="just"/>
                  <a:r>
                    <a:rPr lang="en-US" sz="6000" dirty="0"/>
                    <a:t>a) 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en-US" sz="60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6000" i="1">
                              <a:latin typeface="Cambria Math" panose="02040503050406030204" pitchFamily="18" charset="0"/>
                            </a:rPr>
                            <m:t>90</m:t>
                          </m:r>
                        </m:num>
                        <m:den>
                          <m:r>
                            <a:rPr lang="en-US" sz="6000" i="1">
                              <a:latin typeface="Cambria Math" panose="02040503050406030204" pitchFamily="18" charset="0"/>
                            </a:rPr>
                            <m:t>27</m:t>
                          </m:r>
                        </m:den>
                      </m:f>
                      <m:r>
                        <a:rPr lang="en-US" sz="600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60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6000" i="1">
                              <a:latin typeface="Cambria Math" panose="02040503050406030204" pitchFamily="18" charset="0"/>
                            </a:rPr>
                            <m:t>90  : 9</m:t>
                          </m:r>
                        </m:num>
                        <m:den>
                          <m:r>
                            <a:rPr lang="en-US" sz="6000" i="1">
                              <a:latin typeface="Cambria Math" panose="02040503050406030204" pitchFamily="18" charset="0"/>
                            </a:rPr>
                            <m:t>27  : 9</m:t>
                          </m:r>
                        </m:den>
                      </m:f>
                      <m:r>
                        <a:rPr lang="en-US" sz="600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60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6000" i="1">
                              <a:latin typeface="Cambria Math" panose="02040503050406030204" pitchFamily="18" charset="0"/>
                            </a:rPr>
                            <m:t>10</m:t>
                          </m:r>
                        </m:num>
                        <m:den>
                          <m:r>
                            <a:rPr lang="en-US" sz="6000" i="1"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</m:oMath>
                  </a14:m>
                  <a:r>
                    <a:rPr lang="en-US" sz="6000" dirty="0"/>
                    <a:t> </a:t>
                  </a:r>
                </a:p>
              </p:txBody>
            </p:sp>
          </mc:Choice>
          <mc:Fallback xmlns="">
            <p:sp>
              <p:nvSpPr>
                <p:cNvPr id="8" name="Freeform 8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-1607434" y="-916708"/>
                  <a:ext cx="11180424" cy="860307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047623" h="5748858">
                      <a:moveTo>
                        <a:pt x="7419845" y="5694380"/>
                      </a:moveTo>
                      <a:cubicBezTo>
                        <a:pt x="7419845" y="5694380"/>
                        <a:pt x="6688970" y="5748858"/>
                        <a:pt x="5633256" y="5746236"/>
                      </a:cubicBezTo>
                      <a:cubicBezTo>
                        <a:pt x="3101516" y="5744074"/>
                        <a:pt x="1057074" y="5736249"/>
                        <a:pt x="1057074" y="5736249"/>
                      </a:cubicBezTo>
                      <a:cubicBezTo>
                        <a:pt x="812932" y="5727415"/>
                        <a:pt x="449110" y="5706185"/>
                        <a:pt x="282371" y="5648007"/>
                      </a:cubicBezTo>
                      <a:cubicBezTo>
                        <a:pt x="4469" y="5551044"/>
                        <a:pt x="0" y="5377765"/>
                        <a:pt x="0" y="4376960"/>
                      </a:cubicBezTo>
                      <a:lnTo>
                        <a:pt x="0" y="4376913"/>
                      </a:lnTo>
                      <a:cubicBezTo>
                        <a:pt x="8536" y="491230"/>
                        <a:pt x="0" y="345608"/>
                        <a:pt x="77597" y="223930"/>
                      </a:cubicBezTo>
                      <a:cubicBezTo>
                        <a:pt x="217372" y="4759"/>
                        <a:pt x="519255" y="4073"/>
                        <a:pt x="937909" y="4073"/>
                      </a:cubicBezTo>
                      <a:cubicBezTo>
                        <a:pt x="937909" y="4073"/>
                        <a:pt x="2039222" y="15681"/>
                        <a:pt x="4699719" y="7673"/>
                      </a:cubicBezTo>
                      <a:cubicBezTo>
                        <a:pt x="6470043" y="0"/>
                        <a:pt x="7186776" y="6979"/>
                        <a:pt x="7186776" y="6979"/>
                      </a:cubicBezTo>
                      <a:cubicBezTo>
                        <a:pt x="7555084" y="14458"/>
                        <a:pt x="7693344" y="42638"/>
                        <a:pt x="7891083" y="165219"/>
                      </a:cubicBezTo>
                      <a:cubicBezTo>
                        <a:pt x="8042101" y="258836"/>
                        <a:pt x="8047623" y="476157"/>
                        <a:pt x="8038482" y="4376913"/>
                      </a:cubicBezTo>
                      <a:lnTo>
                        <a:pt x="8038482" y="4376960"/>
                      </a:lnTo>
                      <a:cubicBezTo>
                        <a:pt x="8038481" y="5495730"/>
                        <a:pt x="7995697" y="5644318"/>
                        <a:pt x="7419845" y="5694380"/>
                      </a:cubicBezTo>
                      <a:close/>
                    </a:path>
                  </a:pathLst>
                </a:custGeom>
                <a:blipFill>
                  <a:blip r:embed="rId6"/>
                  <a:stretch>
                    <a:fillRect l="-5161"/>
                  </a:stretch>
                </a:blipFill>
              </p:spPr>
              <p:txBody>
                <a:bodyPr/>
                <a:lstStyle/>
                <a:p>
                  <a:r>
                    <a:rPr lang="vi-VN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10" name="TextBox 10"/>
          <p:cNvSpPr txBox="1"/>
          <p:nvPr/>
        </p:nvSpPr>
        <p:spPr>
          <a:xfrm>
            <a:off x="1556278" y="2340467"/>
            <a:ext cx="15117079" cy="71692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rgbClr val="272626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15" name="Picture 1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 rot="-2317294">
            <a:off x="-775192" y="-313195"/>
            <a:ext cx="2348424" cy="768575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>
            <a:off x="1556278" y="1973491"/>
            <a:ext cx="1061203" cy="1061203"/>
          </a:xfrm>
          <a:prstGeom prst="rect">
            <a:avLst/>
          </a:prstGeom>
        </p:spPr>
      </p:pic>
      <p:pic>
        <p:nvPicPr>
          <p:cNvPr id="17" name="Picture 17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2"/>
              </a:ext>
            </a:extLst>
          </a:blip>
          <a:srcRect/>
          <a:stretch>
            <a:fillRect/>
          </a:stretch>
        </p:blipFill>
        <p:spPr>
          <a:xfrm>
            <a:off x="16673357" y="-371267"/>
            <a:ext cx="2106146" cy="1936296"/>
          </a:xfrm>
          <a:prstGeom prst="rect">
            <a:avLst/>
          </a:prstGeom>
        </p:spPr>
      </p:pic>
      <p:pic>
        <p:nvPicPr>
          <p:cNvPr id="18" name="Picture 18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4"/>
              </a:ext>
            </a:extLst>
          </a:blip>
          <a:srcRect/>
          <a:stretch>
            <a:fillRect/>
          </a:stretch>
        </p:blipFill>
        <p:spPr>
          <a:xfrm rot="-772345">
            <a:off x="-317275" y="7172373"/>
            <a:ext cx="1499829" cy="3158683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2874378" y="2119373"/>
                <a:ext cx="13798980" cy="225029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just" defTabSz="914400" rtl="0" eaLnBrk="1" fontAlgn="auto" latinLnBrk="0" hangingPunct="1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48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Rút</a:t>
                </a:r>
                <a:r>
                  <a:rPr kumimoji="0" lang="en-US" sz="4800" b="0" i="0" u="none" strike="noStrike" kern="1200" cap="none" spc="0" normalizeH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:r>
                  <a:rPr kumimoji="0" lang="en-US" sz="4800" b="0" i="0" u="none" strike="noStrike" kern="1200" cap="none" spc="0" normalizeH="0" noProof="0" dirty="0" err="1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gọn</a:t>
                </a:r>
                <a:r>
                  <a:rPr kumimoji="0" lang="en-US" sz="4800" b="0" i="0" u="none" strike="noStrike" kern="1200" cap="none" spc="0" normalizeH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:r>
                  <a:rPr kumimoji="0" lang="en-US" sz="4800" b="0" i="0" u="none" strike="noStrike" kern="1200" cap="none" spc="0" normalizeH="0" noProof="0" dirty="0" err="1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về</a:t>
                </a:r>
                <a:r>
                  <a:rPr kumimoji="0" lang="en-US" sz="4800" b="0" i="0" u="none" strike="noStrike" kern="1200" cap="none" spc="0" normalizeH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:r>
                  <a:rPr kumimoji="0" lang="en-US" sz="4800" b="0" i="0" u="none" strike="noStrike" kern="1200" cap="none" spc="0" normalizeH="0" noProof="0" dirty="0" err="1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phân</a:t>
                </a:r>
                <a:r>
                  <a:rPr kumimoji="0" lang="en-US" sz="4800" b="0" i="0" u="none" strike="noStrike" kern="1200" cap="none" spc="0" normalizeH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:r>
                  <a:rPr kumimoji="0" lang="en-US" sz="4800" b="0" i="0" u="none" strike="noStrike" kern="1200" cap="none" spc="0" normalizeH="0" noProof="0" dirty="0" err="1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số</a:t>
                </a:r>
                <a:r>
                  <a:rPr kumimoji="0" lang="en-US" sz="4800" b="0" i="0" u="none" strike="noStrike" kern="1200" cap="none" spc="0" normalizeH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:r>
                  <a:rPr kumimoji="0" lang="en-US" sz="4800" b="0" i="0" u="none" strike="noStrike" kern="1200" cap="none" spc="0" normalizeH="0" noProof="0" dirty="0" err="1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tối</a:t>
                </a:r>
                <a:r>
                  <a:rPr kumimoji="0" lang="en-US" sz="4800" b="0" i="0" u="none" strike="noStrike" kern="1200" cap="none" spc="0" normalizeH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:r>
                  <a:rPr kumimoji="0" lang="en-US" sz="4800" b="0" i="0" u="none" strike="noStrike" kern="1200" cap="none" spc="0" normalizeH="0" noProof="0" dirty="0" err="1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giản</a:t>
                </a:r>
                <a:r>
                  <a:rPr kumimoji="0" lang="en-US" sz="4800" b="0" i="0" u="none" strike="noStrike" kern="1200" cap="none" spc="0" normalizeH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:</a:t>
                </a:r>
                <a:endParaRPr lang="en-US" sz="480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lvl="0" algn="just">
                  <a:lnSpc>
                    <a:spcPct val="120000"/>
                  </a:lnSpc>
                  <a:defRPr/>
                </a:pPr>
                <a:r>
                  <a:rPr kumimoji="0" lang="en-US" sz="4800" b="0" i="0" u="none" strike="noStrike" kern="1200" cap="none" spc="0" normalizeH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a)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48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90</m:t>
                        </m:r>
                      </m:num>
                      <m:den>
                        <m:r>
                          <a:rPr lang="en-US" sz="48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27</m:t>
                        </m:r>
                      </m:den>
                    </m:f>
                  </m:oMath>
                </a14:m>
                <a:r>
                  <a:rPr kumimoji="0" lang="en-US" sz="4800" b="0" i="0" u="none" strike="noStrike" kern="1200" cap="none" spc="0" normalizeH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					;				b)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48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50</m:t>
                        </m:r>
                      </m:num>
                      <m:den>
                        <m:r>
                          <a:rPr lang="en-US" sz="48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125</m:t>
                        </m:r>
                      </m:den>
                    </m:f>
                  </m:oMath>
                </a14:m>
                <a:endParaRPr kumimoji="0" lang="en-US" sz="4800" b="0" i="0" u="none" strike="noStrike" kern="1200" cap="none" spc="0" normalizeH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74378" y="2119373"/>
                <a:ext cx="13798980" cy="2250296"/>
              </a:xfrm>
              <a:prstGeom prst="rect">
                <a:avLst/>
              </a:prstGeom>
              <a:blipFill>
                <a:blip r:embed="rId15"/>
                <a:stretch>
                  <a:fillRect l="-2033" t="-3523" b="-3252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6" name="Group 7"/>
          <p:cNvGrpSpPr/>
          <p:nvPr/>
        </p:nvGrpSpPr>
        <p:grpSpPr>
          <a:xfrm>
            <a:off x="1807067" y="7822268"/>
            <a:ext cx="6955933" cy="2045632"/>
            <a:chOff x="-1696693" y="-1945114"/>
            <a:chExt cx="9901009" cy="6233462"/>
          </a:xfrm>
          <a:solidFill>
            <a:schemeClr val="bg1"/>
          </a:solidFill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7" name="Freeform 8"/>
                <p:cNvSpPr/>
                <p:nvPr/>
              </p:nvSpPr>
              <p:spPr>
                <a:xfrm>
                  <a:off x="-1696693" y="-1945114"/>
                  <a:ext cx="9901009" cy="623346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047623" h="5748858">
                      <a:moveTo>
                        <a:pt x="7419845" y="5694380"/>
                      </a:moveTo>
                      <a:cubicBezTo>
                        <a:pt x="7419845" y="5694380"/>
                        <a:pt x="6688970" y="5748858"/>
                        <a:pt x="5633256" y="5746236"/>
                      </a:cubicBezTo>
                      <a:cubicBezTo>
                        <a:pt x="3101516" y="5744074"/>
                        <a:pt x="1057074" y="5736249"/>
                        <a:pt x="1057074" y="5736249"/>
                      </a:cubicBezTo>
                      <a:cubicBezTo>
                        <a:pt x="812932" y="5727415"/>
                        <a:pt x="449110" y="5706185"/>
                        <a:pt x="282371" y="5648007"/>
                      </a:cubicBezTo>
                      <a:cubicBezTo>
                        <a:pt x="4469" y="5551044"/>
                        <a:pt x="0" y="5377765"/>
                        <a:pt x="0" y="4376960"/>
                      </a:cubicBezTo>
                      <a:lnTo>
                        <a:pt x="0" y="4376913"/>
                      </a:lnTo>
                      <a:cubicBezTo>
                        <a:pt x="8536" y="491230"/>
                        <a:pt x="0" y="345608"/>
                        <a:pt x="77597" y="223930"/>
                      </a:cubicBezTo>
                      <a:cubicBezTo>
                        <a:pt x="217372" y="4759"/>
                        <a:pt x="519255" y="4073"/>
                        <a:pt x="937909" y="4073"/>
                      </a:cubicBezTo>
                      <a:cubicBezTo>
                        <a:pt x="937909" y="4073"/>
                        <a:pt x="2039222" y="15681"/>
                        <a:pt x="4699719" y="7673"/>
                      </a:cubicBezTo>
                      <a:cubicBezTo>
                        <a:pt x="6470043" y="0"/>
                        <a:pt x="7186776" y="6979"/>
                        <a:pt x="7186776" y="6979"/>
                      </a:cubicBezTo>
                      <a:cubicBezTo>
                        <a:pt x="7555084" y="14458"/>
                        <a:pt x="7693344" y="42638"/>
                        <a:pt x="7891083" y="165219"/>
                      </a:cubicBezTo>
                      <a:cubicBezTo>
                        <a:pt x="8042101" y="258836"/>
                        <a:pt x="8047623" y="476157"/>
                        <a:pt x="8038482" y="4376913"/>
                      </a:cubicBezTo>
                      <a:lnTo>
                        <a:pt x="8038482" y="4376960"/>
                      </a:lnTo>
                      <a:cubicBezTo>
                        <a:pt x="8038481" y="5495730"/>
                        <a:pt x="7995697" y="5644318"/>
                        <a:pt x="7419845" y="5694380"/>
                      </a:cubicBezTo>
                      <a:close/>
                    </a:path>
                  </a:pathLst>
                </a:custGeom>
                <a:grpFill/>
              </p:spPr>
              <p:txBody>
                <a:bodyPr/>
                <a:lstStyle/>
                <a:p>
                  <a:pPr algn="just">
                    <a:lnSpc>
                      <a:spcPct val="130000"/>
                    </a:lnSpc>
                  </a:pPr>
                  <a:r>
                    <a:rPr lang="en-US" sz="6000" dirty="0"/>
                    <a:t>b) 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en-US" sz="60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6000" i="1">
                              <a:latin typeface="Cambria Math" panose="02040503050406030204" pitchFamily="18" charset="0"/>
                            </a:rPr>
                            <m:t>50</m:t>
                          </m:r>
                        </m:num>
                        <m:den>
                          <m:r>
                            <a:rPr lang="en-US" sz="6000" i="1">
                              <a:latin typeface="Cambria Math" panose="02040503050406030204" pitchFamily="18" charset="0"/>
                            </a:rPr>
                            <m:t>125</m:t>
                          </m:r>
                        </m:den>
                      </m:f>
                      <m:r>
                        <a:rPr lang="en-US" sz="600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60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6000" i="1">
                              <a:latin typeface="Cambria Math" panose="02040503050406030204" pitchFamily="18" charset="0"/>
                            </a:rPr>
                            <m:t>50  : 25</m:t>
                          </m:r>
                        </m:num>
                        <m:den>
                          <m:r>
                            <a:rPr lang="en-US" sz="6000" i="1">
                              <a:latin typeface="Cambria Math" panose="02040503050406030204" pitchFamily="18" charset="0"/>
                            </a:rPr>
                            <m:t>125  : 25</m:t>
                          </m:r>
                        </m:den>
                      </m:f>
                      <m:r>
                        <a:rPr lang="en-US" sz="600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60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6000" i="1">
                              <a:latin typeface="Cambria Math" panose="02040503050406030204" pitchFamily="18" charset="0"/>
                            </a:rPr>
                            <m:t>2</m:t>
                          </m:r>
                        </m:num>
                        <m:den>
                          <m:r>
                            <a:rPr lang="en-US" sz="6000" i="1">
                              <a:latin typeface="Cambria Math" panose="02040503050406030204" pitchFamily="18" charset="0"/>
                            </a:rPr>
                            <m:t>5</m:t>
                          </m:r>
                        </m:den>
                      </m:f>
                    </m:oMath>
                  </a14:m>
                  <a:endParaRPr lang="en-US" sz="16600" dirty="0"/>
                </a:p>
              </p:txBody>
            </p:sp>
          </mc:Choice>
          <mc:Fallback xmlns="">
            <p:sp>
              <p:nvSpPr>
                <p:cNvPr id="27" name="Freeform 8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-1696693" y="-1945114"/>
                  <a:ext cx="9901009" cy="623346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047623" h="5748858">
                      <a:moveTo>
                        <a:pt x="7419845" y="5694380"/>
                      </a:moveTo>
                      <a:cubicBezTo>
                        <a:pt x="7419845" y="5694380"/>
                        <a:pt x="6688970" y="5748858"/>
                        <a:pt x="5633256" y="5746236"/>
                      </a:cubicBezTo>
                      <a:cubicBezTo>
                        <a:pt x="3101516" y="5744074"/>
                        <a:pt x="1057074" y="5736249"/>
                        <a:pt x="1057074" y="5736249"/>
                      </a:cubicBezTo>
                      <a:cubicBezTo>
                        <a:pt x="812932" y="5727415"/>
                        <a:pt x="449110" y="5706185"/>
                        <a:pt x="282371" y="5648007"/>
                      </a:cubicBezTo>
                      <a:cubicBezTo>
                        <a:pt x="4469" y="5551044"/>
                        <a:pt x="0" y="5377765"/>
                        <a:pt x="0" y="4376960"/>
                      </a:cubicBezTo>
                      <a:lnTo>
                        <a:pt x="0" y="4376913"/>
                      </a:lnTo>
                      <a:cubicBezTo>
                        <a:pt x="8536" y="491230"/>
                        <a:pt x="0" y="345608"/>
                        <a:pt x="77597" y="223930"/>
                      </a:cubicBezTo>
                      <a:cubicBezTo>
                        <a:pt x="217372" y="4759"/>
                        <a:pt x="519255" y="4073"/>
                        <a:pt x="937909" y="4073"/>
                      </a:cubicBezTo>
                      <a:cubicBezTo>
                        <a:pt x="937909" y="4073"/>
                        <a:pt x="2039222" y="15681"/>
                        <a:pt x="4699719" y="7673"/>
                      </a:cubicBezTo>
                      <a:cubicBezTo>
                        <a:pt x="6470043" y="0"/>
                        <a:pt x="7186776" y="6979"/>
                        <a:pt x="7186776" y="6979"/>
                      </a:cubicBezTo>
                      <a:cubicBezTo>
                        <a:pt x="7555084" y="14458"/>
                        <a:pt x="7693344" y="42638"/>
                        <a:pt x="7891083" y="165219"/>
                      </a:cubicBezTo>
                      <a:cubicBezTo>
                        <a:pt x="8042101" y="258836"/>
                        <a:pt x="8047623" y="476157"/>
                        <a:pt x="8038482" y="4376913"/>
                      </a:cubicBezTo>
                      <a:lnTo>
                        <a:pt x="8038482" y="4376960"/>
                      </a:lnTo>
                      <a:cubicBezTo>
                        <a:pt x="8038481" y="5495730"/>
                        <a:pt x="7995697" y="5644318"/>
                        <a:pt x="7419845" y="5694380"/>
                      </a:cubicBezTo>
                      <a:close/>
                    </a:path>
                  </a:pathLst>
                </a:custGeom>
                <a:blipFill>
                  <a:blip r:embed="rId16"/>
                  <a:stretch>
                    <a:fillRect l="-5254"/>
                  </a:stretch>
                </a:blipFill>
              </p:spPr>
              <p:txBody>
                <a:bodyPr/>
                <a:lstStyle/>
                <a:p>
                  <a:r>
                    <a:rPr lang="vi-VN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28548245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EC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33134" y="534936"/>
            <a:ext cx="17860947" cy="9398913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1054974">
            <a:off x="239374" y="6760829"/>
            <a:ext cx="1344592" cy="2757152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-452987">
            <a:off x="16045447" y="-244685"/>
            <a:ext cx="2881295" cy="2962079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4"/>
              </a:ext>
            </a:extLst>
          </a:blip>
          <a:srcRect/>
          <a:stretch>
            <a:fillRect/>
          </a:stretch>
        </p:blipFill>
        <p:spPr>
          <a:xfrm>
            <a:off x="526838" y="855"/>
            <a:ext cx="1462949" cy="1436350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6"/>
              </a:ext>
            </a:extLst>
          </a:blip>
          <a:srcRect/>
          <a:stretch>
            <a:fillRect/>
          </a:stretch>
        </p:blipFill>
        <p:spPr>
          <a:xfrm rot="8001359">
            <a:off x="15938805" y="8667238"/>
            <a:ext cx="2058223" cy="477318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7091348" y="750203"/>
            <a:ext cx="2574510" cy="2003221"/>
          </a:xfrm>
          <a:prstGeom prst="rect">
            <a:avLst/>
          </a:prstGeom>
        </p:spPr>
      </p:pic>
      <p:sp>
        <p:nvSpPr>
          <p:cNvPr id="6" name="Rounded Rectangle 5"/>
          <p:cNvSpPr/>
          <p:nvPr/>
        </p:nvSpPr>
        <p:spPr>
          <a:xfrm>
            <a:off x="1989787" y="589422"/>
            <a:ext cx="6670051" cy="1293864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 err="1" smtClean="0"/>
              <a:t>Phân</a:t>
            </a:r>
            <a:r>
              <a:rPr lang="en-US" sz="5400" b="1" dirty="0" smtClean="0"/>
              <a:t> </a:t>
            </a:r>
            <a:r>
              <a:rPr lang="en-US" sz="5400" b="1" dirty="0" err="1" smtClean="0"/>
              <a:t>số</a:t>
            </a:r>
            <a:r>
              <a:rPr lang="en-US" sz="5400" b="1" dirty="0" smtClean="0"/>
              <a:t> </a:t>
            </a:r>
            <a:r>
              <a:rPr lang="en-US" sz="5400" b="1" dirty="0" err="1" smtClean="0"/>
              <a:t>tối</a:t>
            </a:r>
            <a:r>
              <a:rPr lang="en-US" sz="5400" b="1" dirty="0" smtClean="0"/>
              <a:t> </a:t>
            </a:r>
            <a:r>
              <a:rPr lang="en-US" sz="5400" b="1" dirty="0" err="1" smtClean="0"/>
              <a:t>giản</a:t>
            </a:r>
            <a:endParaRPr lang="vi-VN" sz="5400" b="1" dirty="0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1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286000" y="2049027"/>
            <a:ext cx="1682082" cy="844812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4146292" y="2117490"/>
            <a:ext cx="5410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a)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Tìm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ƯCLN(4, 9)</a:t>
            </a:r>
            <a:endParaRPr lang="vi-VN" sz="4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2619712" y="2893839"/>
            <a:ext cx="12196193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4000" dirty="0">
                <a:solidFill>
                  <a:srgbClr val="000000"/>
                </a:solidFill>
                <a:ea typeface="Calibri" panose="020F0502020204030204" pitchFamily="34" charset="0"/>
              </a:rPr>
              <a:t>Có: </a:t>
            </a:r>
            <a:r>
              <a:rPr lang="vi-VN" sz="4000" b="1" dirty="0">
                <a:solidFill>
                  <a:srgbClr val="000000"/>
                </a:solidFill>
                <a:ea typeface="Calibri" panose="020F0502020204030204" pitchFamily="34" charset="0"/>
              </a:rPr>
              <a:t>ƯCLN(4,9) = 1.</a:t>
            </a:r>
            <a:endParaRPr lang="en-US" sz="4000" b="1" dirty="0">
              <a:solidFill>
                <a:srgbClr val="000000"/>
              </a:solidFill>
              <a:ea typeface="Calibri" panose="020F0502020204030204" pitchFamily="34" charset="0"/>
            </a:endParaRPr>
          </a:p>
          <a:p>
            <a:pPr algn="just">
              <a:lnSpc>
                <a:spcPct val="150000"/>
              </a:lnSpc>
              <a:spcAft>
                <a:spcPts val="1000"/>
              </a:spcAft>
            </a:pPr>
            <a:r>
              <a:rPr lang="vi-VN" sz="4000" dirty="0">
                <a:solidFill>
                  <a:srgbClr val="000000"/>
                </a:solidFill>
                <a:ea typeface="Calibri" panose="020F0502020204030204" pitchFamily="34" charset="0"/>
              </a:rPr>
              <a:t>=&gt; Hai số 4 và 9 là hai số nguyên tố cùng nhau.</a:t>
            </a:r>
            <a:endParaRPr lang="en-US" sz="4000" dirty="0">
              <a:solidFill>
                <a:srgbClr val="000000"/>
              </a:solidFill>
              <a:ea typeface="Calibri" panose="020F050202020403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/>
              <p:cNvSpPr txBox="1"/>
              <p:nvPr/>
            </p:nvSpPr>
            <p:spPr>
              <a:xfrm>
                <a:off x="4140430" y="4853243"/>
                <a:ext cx="11934488" cy="96026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en-US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b) </a:t>
                </a:r>
                <a:r>
                  <a:rPr lang="en-US" sz="40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Có</a:t>
                </a:r>
                <a:r>
                  <a:rPr lang="en-US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thể</a:t>
                </a:r>
                <a:r>
                  <a:rPr lang="en-US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rút</a:t>
                </a:r>
                <a:r>
                  <a:rPr lang="en-US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gọn</a:t>
                </a:r>
                <a:r>
                  <a:rPr lang="en-US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phân</a:t>
                </a:r>
                <a:r>
                  <a:rPr lang="en-US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số</a:t>
                </a:r>
                <a:r>
                  <a:rPr lang="en-US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4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4</m:t>
                        </m:r>
                      </m:num>
                      <m:den>
                        <m:r>
                          <a:rPr lang="en-US" sz="4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9</m:t>
                        </m:r>
                      </m:den>
                    </m:f>
                  </m:oMath>
                </a14:m>
                <a:r>
                  <a:rPr lang="en-US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được</a:t>
                </a:r>
                <a:r>
                  <a:rPr lang="en-US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nữa</a:t>
                </a:r>
                <a:r>
                  <a:rPr lang="en-US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hay </a:t>
                </a:r>
                <a:r>
                  <a:rPr lang="en-US" sz="40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không</a:t>
                </a:r>
                <a:r>
                  <a:rPr lang="en-US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?</a:t>
                </a:r>
                <a:endParaRPr lang="vi-VN" sz="4000" dirty="0" smtClean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8" name="TextBox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40430" y="4853243"/>
                <a:ext cx="11934488" cy="960263"/>
              </a:xfrm>
              <a:prstGeom prst="rect">
                <a:avLst/>
              </a:prstGeom>
              <a:blipFill>
                <a:blip r:embed="rId19"/>
                <a:stretch>
                  <a:fillRect l="-1788" b="-11392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Rectangle 17"/>
              <p:cNvSpPr/>
              <p:nvPr/>
            </p:nvSpPr>
            <p:spPr>
              <a:xfrm>
                <a:off x="2887941" y="5691939"/>
                <a:ext cx="11434605" cy="201754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US" sz="400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Ta </a:t>
                </a:r>
                <a:r>
                  <a:rPr lang="en-US" sz="4000" dirty="0" err="1" smtClean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có</a:t>
                </a:r>
                <a:r>
                  <a:rPr lang="en-US" sz="4000" dirty="0" smtClean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: </a:t>
                </a:r>
                <a:r>
                  <a:rPr lang="en-US" sz="4000" b="1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ƯCLN(4, 9) = 1.</a:t>
                </a:r>
              </a:p>
              <a:p>
                <a:pPr algn="just"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en-US" sz="400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=&gt; Ta </a:t>
                </a:r>
                <a:r>
                  <a:rPr lang="en-US" sz="40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không</a:t>
                </a:r>
                <a:r>
                  <a:rPr lang="en-US" sz="400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thể</a:t>
                </a:r>
                <a:r>
                  <a:rPr lang="en-US" sz="400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rút</a:t>
                </a:r>
                <a:r>
                  <a:rPr lang="en-US" sz="400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gọn</a:t>
                </a:r>
                <a:r>
                  <a:rPr lang="en-US" sz="400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phân</a:t>
                </a:r>
                <a:r>
                  <a:rPr lang="en-US" sz="400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số</a:t>
                </a:r>
                <a:r>
                  <a:rPr lang="en-US" sz="400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en-US" sz="4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4</m:t>
                        </m:r>
                      </m:num>
                      <m:den>
                        <m:r>
                          <a:rPr lang="en-US" sz="4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9</m:t>
                        </m:r>
                      </m:den>
                    </m:f>
                  </m:oMath>
                </a14:m>
                <a:r>
                  <a:rPr lang="en-US" sz="400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được</a:t>
                </a:r>
                <a:r>
                  <a:rPr lang="en-US" sz="400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nữa</a:t>
                </a:r>
                <a:r>
                  <a:rPr lang="en-US" sz="400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18" name="Rectangle 1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87941" y="5691939"/>
                <a:ext cx="11434605" cy="2017540"/>
              </a:xfrm>
              <a:prstGeom prst="rect">
                <a:avLst/>
              </a:prstGeom>
              <a:blipFill>
                <a:blip r:embed="rId20"/>
                <a:stretch>
                  <a:fillRect l="-1920" b="-4834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0" name="Group 29"/>
          <p:cNvGrpSpPr/>
          <p:nvPr/>
        </p:nvGrpSpPr>
        <p:grpSpPr>
          <a:xfrm>
            <a:off x="1969005" y="7652701"/>
            <a:ext cx="15878957" cy="2003965"/>
            <a:chOff x="-1572049" y="546222"/>
            <a:chExt cx="22321177" cy="2419087"/>
          </a:xfrm>
          <a:solidFill>
            <a:srgbClr val="CCFF66"/>
          </a:solidFill>
        </p:grpSpPr>
        <p:grpSp>
          <p:nvGrpSpPr>
            <p:cNvPr id="31" name="Group 3"/>
            <p:cNvGrpSpPr/>
            <p:nvPr/>
          </p:nvGrpSpPr>
          <p:grpSpPr>
            <a:xfrm>
              <a:off x="-1427582" y="546222"/>
              <a:ext cx="22176710" cy="2419087"/>
              <a:chOff x="-3959571" y="-380835"/>
              <a:chExt cx="27947829" cy="6188218"/>
            </a:xfrm>
            <a:grpFill/>
          </p:grpSpPr>
          <p:grpSp>
            <p:nvGrpSpPr>
              <p:cNvPr id="33" name="Group 4"/>
              <p:cNvGrpSpPr/>
              <p:nvPr/>
            </p:nvGrpSpPr>
            <p:grpSpPr>
              <a:xfrm>
                <a:off x="1108646" y="281638"/>
                <a:ext cx="17134134" cy="5525745"/>
                <a:chOff x="668340" y="0"/>
                <a:chExt cx="10329192" cy="3331157"/>
              </a:xfrm>
              <a:grpFill/>
            </p:grpSpPr>
            <p:sp>
              <p:nvSpPr>
                <p:cNvPr id="36" name="Freeform 5"/>
                <p:cNvSpPr/>
                <p:nvPr/>
              </p:nvSpPr>
              <p:spPr>
                <a:xfrm>
                  <a:off x="668340" y="0"/>
                  <a:ext cx="10329192" cy="333115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09882" h="7119301">
                      <a:moveTo>
                        <a:pt x="278431" y="16918"/>
                      </a:moveTo>
                      <a:cubicBezTo>
                        <a:pt x="278431" y="16918"/>
                        <a:pt x="604014" y="12258"/>
                        <a:pt x="1062558" y="12454"/>
                      </a:cubicBezTo>
                      <a:cubicBezTo>
                        <a:pt x="8804229" y="12671"/>
                        <a:pt x="10535814" y="0"/>
                        <a:pt x="10535814" y="0"/>
                      </a:cubicBezTo>
                      <a:cubicBezTo>
                        <a:pt x="10603278" y="0"/>
                        <a:pt x="10679215" y="0"/>
                        <a:pt x="10757988" y="85073"/>
                      </a:cubicBezTo>
                      <a:cubicBezTo>
                        <a:pt x="10800966" y="131488"/>
                        <a:pt x="10802035" y="240224"/>
                        <a:pt x="10802439" y="320281"/>
                      </a:cubicBezTo>
                      <a:cubicBezTo>
                        <a:pt x="10802439" y="320281"/>
                        <a:pt x="10800735" y="5267917"/>
                        <a:pt x="10800735" y="6356717"/>
                      </a:cubicBezTo>
                      <a:cubicBezTo>
                        <a:pt x="10800735" y="6570876"/>
                        <a:pt x="10809883" y="6870054"/>
                        <a:pt x="10809883" y="6870054"/>
                      </a:cubicBezTo>
                      <a:cubicBezTo>
                        <a:pt x="10809883" y="6998723"/>
                        <a:pt x="10805713" y="7119301"/>
                        <a:pt x="10552875" y="7111167"/>
                      </a:cubicBezTo>
                      <a:cubicBezTo>
                        <a:pt x="10552875" y="7111167"/>
                        <a:pt x="10176403" y="7090868"/>
                        <a:pt x="9081481" y="7098467"/>
                      </a:cubicBezTo>
                      <a:cubicBezTo>
                        <a:pt x="2545013" y="7106601"/>
                        <a:pt x="304023" y="7119301"/>
                        <a:pt x="304023" y="7119301"/>
                      </a:cubicBezTo>
                      <a:cubicBezTo>
                        <a:pt x="132548" y="7119301"/>
                        <a:pt x="4213" y="7018231"/>
                        <a:pt x="8532" y="6815685"/>
                      </a:cubicBezTo>
                      <a:cubicBezTo>
                        <a:pt x="8532" y="6815685"/>
                        <a:pt x="9630" y="6317143"/>
                        <a:pt x="4815" y="1670849"/>
                      </a:cubicBezTo>
                      <a:cubicBezTo>
                        <a:pt x="0" y="663668"/>
                        <a:pt x="25592" y="330596"/>
                        <a:pt x="25592" y="330596"/>
                      </a:cubicBezTo>
                      <a:cubicBezTo>
                        <a:pt x="27224" y="150571"/>
                        <a:pt x="143504" y="16918"/>
                        <a:pt x="278431" y="16918"/>
                      </a:cubicBezTo>
                      <a:close/>
                    </a:path>
                  </a:pathLst>
                </a:custGeom>
                <a:grpFill/>
              </p:spPr>
            </p:sp>
          </p:grpSp>
          <p:grpSp>
            <p:nvGrpSpPr>
              <p:cNvPr id="34" name="Group 6"/>
              <p:cNvGrpSpPr/>
              <p:nvPr/>
            </p:nvGrpSpPr>
            <p:grpSpPr>
              <a:xfrm>
                <a:off x="-3959571" y="-380835"/>
                <a:ext cx="27947829" cy="5969084"/>
                <a:chOff x="-2596167" y="-230146"/>
                <a:chExt cx="16889394" cy="3607229"/>
              </a:xfrm>
              <a:grpFill/>
            </p:grpSpPr>
            <p:sp>
              <p:nvSpPr>
                <p:cNvPr id="35" name="Freeform 7"/>
                <p:cNvSpPr/>
                <p:nvPr/>
              </p:nvSpPr>
              <p:spPr>
                <a:xfrm>
                  <a:off x="-2596167" y="-230146"/>
                  <a:ext cx="16889394" cy="360722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25342" h="7087086">
                      <a:moveTo>
                        <a:pt x="278431" y="16918"/>
                      </a:moveTo>
                      <a:cubicBezTo>
                        <a:pt x="278431" y="16918"/>
                        <a:pt x="604014" y="12258"/>
                        <a:pt x="1062834" y="12454"/>
                      </a:cubicBezTo>
                      <a:cubicBezTo>
                        <a:pt x="8817733" y="12671"/>
                        <a:pt x="10551274" y="0"/>
                        <a:pt x="10551274" y="0"/>
                      </a:cubicBezTo>
                      <a:cubicBezTo>
                        <a:pt x="10618737" y="0"/>
                        <a:pt x="10694674" y="0"/>
                        <a:pt x="10773448" y="85073"/>
                      </a:cubicBezTo>
                      <a:cubicBezTo>
                        <a:pt x="10816426" y="131488"/>
                        <a:pt x="10817494" y="240224"/>
                        <a:pt x="10817899" y="320281"/>
                      </a:cubicBezTo>
                      <a:cubicBezTo>
                        <a:pt x="10817899" y="320281"/>
                        <a:pt x="10816195" y="5241263"/>
                        <a:pt x="10816195" y="6324502"/>
                      </a:cubicBezTo>
                      <a:cubicBezTo>
                        <a:pt x="10816195" y="6538661"/>
                        <a:pt x="10825342" y="6837839"/>
                        <a:pt x="10825342" y="6837839"/>
                      </a:cubicBezTo>
                      <a:cubicBezTo>
                        <a:pt x="10825342" y="6966508"/>
                        <a:pt x="10821173" y="7087086"/>
                        <a:pt x="10568335" y="7078952"/>
                      </a:cubicBezTo>
                      <a:cubicBezTo>
                        <a:pt x="10568335" y="7078952"/>
                        <a:pt x="10191862" y="7058653"/>
                        <a:pt x="9095459" y="7066252"/>
                      </a:cubicBezTo>
                      <a:cubicBezTo>
                        <a:pt x="2547822" y="7074386"/>
                        <a:pt x="304023" y="7087086"/>
                        <a:pt x="304023" y="7087086"/>
                      </a:cubicBezTo>
                      <a:cubicBezTo>
                        <a:pt x="132548" y="7087086"/>
                        <a:pt x="4213" y="6986016"/>
                        <a:pt x="8532" y="6783470"/>
                      </a:cubicBezTo>
                      <a:cubicBezTo>
                        <a:pt x="8532" y="6783470"/>
                        <a:pt x="9630" y="6284928"/>
                        <a:pt x="4815" y="1666310"/>
                      </a:cubicBezTo>
                      <a:cubicBezTo>
                        <a:pt x="0" y="663668"/>
                        <a:pt x="25592" y="330596"/>
                        <a:pt x="25592" y="330596"/>
                      </a:cubicBezTo>
                      <a:cubicBezTo>
                        <a:pt x="27224" y="150571"/>
                        <a:pt x="143504" y="16918"/>
                        <a:pt x="278431" y="16918"/>
                      </a:cubicBezTo>
                      <a:close/>
                    </a:path>
                  </a:pathLst>
                </a:custGeom>
                <a:grpFill/>
              </p:spPr>
            </p:sp>
          </p:grpSp>
        </p:grpSp>
        <p:pic>
          <p:nvPicPr>
            <p:cNvPr id="32" name="Picture 31"/>
            <p:cNvPicPr>
              <a:picLocks noChangeAspect="1"/>
            </p:cNvPicPr>
            <p:nvPr/>
          </p:nvPicPr>
          <p:blipFill>
            <a:blip r:embed="rId21"/>
            <a:stretch>
              <a:fillRect/>
            </a:stretch>
          </p:blipFill>
          <p:spPr>
            <a:xfrm>
              <a:off x="-1572049" y="576555"/>
              <a:ext cx="1365591" cy="1050638"/>
            </a:xfrm>
            <a:prstGeom prst="ellipse">
              <a:avLst/>
            </a:prstGeom>
            <a:grpFill/>
          </p:spPr>
        </p:pic>
      </p:grpSp>
      <p:sp>
        <p:nvSpPr>
          <p:cNvPr id="19" name="TextBox 18"/>
          <p:cNvSpPr txBox="1"/>
          <p:nvPr/>
        </p:nvSpPr>
        <p:spPr>
          <a:xfrm>
            <a:off x="3043238" y="8027568"/>
            <a:ext cx="1480472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4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Phân</a:t>
            </a:r>
            <a:r>
              <a:rPr lang="en-US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tối</a:t>
            </a:r>
            <a:r>
              <a:rPr lang="en-US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giản</a:t>
            </a:r>
            <a:r>
              <a:rPr lang="en-US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phân</a:t>
            </a:r>
            <a:r>
              <a:rPr lang="en-US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tử</a:t>
            </a:r>
            <a:r>
              <a:rPr lang="en-US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mẫu</a:t>
            </a:r>
            <a:r>
              <a:rPr lang="en-US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hai</a:t>
            </a:r>
            <a:r>
              <a:rPr lang="en-US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nguyên</a:t>
            </a:r>
            <a:r>
              <a:rPr lang="en-US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tố</a:t>
            </a:r>
            <a:r>
              <a:rPr lang="en-US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cùng</a:t>
            </a:r>
            <a:r>
              <a:rPr lang="en-US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nhau</a:t>
            </a:r>
            <a:r>
              <a:rPr lang="en-US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vi-VN" sz="40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Picture 8"/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2"/>
              </a:ext>
            </a:extLst>
          </a:blip>
          <a:srcRect/>
          <a:stretch>
            <a:fillRect/>
          </a:stretch>
        </p:blipFill>
        <p:spPr>
          <a:xfrm>
            <a:off x="16449354" y="8679201"/>
            <a:ext cx="2797216" cy="19790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83678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7" grpId="0"/>
      <p:bldP spid="28" grpId="0"/>
      <p:bldP spid="18" grpId="0"/>
      <p:bldP spid="19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ADBC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/>
          <p:cNvPicPr>
            <a:picLocks noChangeAspect="1"/>
          </p:cNvPicPr>
          <p:nvPr/>
        </p:nvPicPr>
        <p:blipFill>
          <a:blip r:embed="rId2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0" y="-71348"/>
            <a:ext cx="7589068" cy="1946659"/>
          </a:xfrm>
          <a:prstGeom prst="rect">
            <a:avLst/>
          </a:prstGeom>
        </p:spPr>
      </p:pic>
      <p:sp>
        <p:nvSpPr>
          <p:cNvPr id="4" name="TextBox 4"/>
          <p:cNvSpPr txBox="1"/>
          <p:nvPr/>
        </p:nvSpPr>
        <p:spPr>
          <a:xfrm>
            <a:off x="-137609" y="438128"/>
            <a:ext cx="7589068" cy="110741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640"/>
              </a:lnSpc>
            </a:pPr>
            <a:r>
              <a:rPr lang="en-US" sz="8800" b="1" dirty="0" smtClean="0">
                <a:solidFill>
                  <a:srgbClr val="FF0000"/>
                </a:solidFill>
              </a:rPr>
              <a:t>LUYỆN TẬP</a:t>
            </a:r>
            <a:endParaRPr lang="en-US" sz="8800" b="1" dirty="0">
              <a:solidFill>
                <a:srgbClr val="FF0000"/>
              </a:solidFill>
            </a:endParaRPr>
          </a:p>
        </p:txBody>
      </p:sp>
      <p:grpSp>
        <p:nvGrpSpPr>
          <p:cNvPr id="5" name="Group 5"/>
          <p:cNvGrpSpPr/>
          <p:nvPr/>
        </p:nvGrpSpPr>
        <p:grpSpPr>
          <a:xfrm>
            <a:off x="429491" y="2098137"/>
            <a:ext cx="17593614" cy="8142839"/>
            <a:chOff x="0" y="0"/>
            <a:chExt cx="8041232" cy="5742255"/>
          </a:xfrm>
        </p:grpSpPr>
        <p:sp>
          <p:nvSpPr>
            <p:cNvPr id="6" name="Freeform 6"/>
            <p:cNvSpPr/>
            <p:nvPr/>
          </p:nvSpPr>
          <p:spPr>
            <a:xfrm>
              <a:off x="0" y="-4073"/>
              <a:ext cx="8047623" cy="5748858"/>
            </a:xfrm>
            <a:custGeom>
              <a:avLst/>
              <a:gdLst/>
              <a:ahLst/>
              <a:cxnLst/>
              <a:rect l="l" t="t" r="r" b="b"/>
              <a:pathLst>
                <a:path w="8047623" h="5748858">
                  <a:moveTo>
                    <a:pt x="7419845" y="5694380"/>
                  </a:moveTo>
                  <a:cubicBezTo>
                    <a:pt x="7419845" y="5694380"/>
                    <a:pt x="6688970" y="5748858"/>
                    <a:pt x="5633256" y="5746236"/>
                  </a:cubicBezTo>
                  <a:cubicBezTo>
                    <a:pt x="3101516" y="5744074"/>
                    <a:pt x="1057074" y="5736249"/>
                    <a:pt x="1057074" y="5736249"/>
                  </a:cubicBezTo>
                  <a:cubicBezTo>
                    <a:pt x="812932" y="5727415"/>
                    <a:pt x="449110" y="5706185"/>
                    <a:pt x="282371" y="5648007"/>
                  </a:cubicBezTo>
                  <a:cubicBezTo>
                    <a:pt x="4469" y="5551044"/>
                    <a:pt x="0" y="5377765"/>
                    <a:pt x="0" y="4376960"/>
                  </a:cubicBezTo>
                  <a:lnTo>
                    <a:pt x="0" y="4376913"/>
                  </a:lnTo>
                  <a:cubicBezTo>
                    <a:pt x="8536" y="491230"/>
                    <a:pt x="0" y="345608"/>
                    <a:pt x="77597" y="223930"/>
                  </a:cubicBezTo>
                  <a:cubicBezTo>
                    <a:pt x="217372" y="4759"/>
                    <a:pt x="519255" y="4073"/>
                    <a:pt x="937909" y="4073"/>
                  </a:cubicBezTo>
                  <a:cubicBezTo>
                    <a:pt x="937909" y="4073"/>
                    <a:pt x="2039222" y="15681"/>
                    <a:pt x="4699719" y="7673"/>
                  </a:cubicBezTo>
                  <a:cubicBezTo>
                    <a:pt x="6470043" y="0"/>
                    <a:pt x="7186776" y="6979"/>
                    <a:pt x="7186776" y="6979"/>
                  </a:cubicBezTo>
                  <a:cubicBezTo>
                    <a:pt x="7555084" y="14458"/>
                    <a:pt x="7693344" y="42638"/>
                    <a:pt x="7891083" y="165219"/>
                  </a:cubicBezTo>
                  <a:cubicBezTo>
                    <a:pt x="8042101" y="258836"/>
                    <a:pt x="8047623" y="476157"/>
                    <a:pt x="8038482" y="4376913"/>
                  </a:cubicBezTo>
                  <a:lnTo>
                    <a:pt x="8038482" y="4376960"/>
                  </a:lnTo>
                  <a:cubicBezTo>
                    <a:pt x="8038481" y="5495730"/>
                    <a:pt x="7995697" y="5644318"/>
                    <a:pt x="7419845" y="5694380"/>
                  </a:cubicBezTo>
                  <a:close/>
                </a:path>
              </a:pathLst>
            </a:custGeom>
            <a:solidFill>
              <a:srgbClr val="FFF3E4"/>
            </a:solidFill>
          </p:spPr>
        </p:sp>
      </p:grpSp>
      <p:pic>
        <p:nvPicPr>
          <p:cNvPr id="15" name="Picture 1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-2317294">
            <a:off x="-419073" y="2297726"/>
            <a:ext cx="2348424" cy="768575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16989611" y="371379"/>
            <a:ext cx="1061203" cy="1061203"/>
          </a:xfrm>
          <a:prstGeom prst="rect">
            <a:avLst/>
          </a:prstGeom>
        </p:spPr>
      </p:pic>
      <p:pic>
        <p:nvPicPr>
          <p:cNvPr id="17" name="Picture 17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16283225" y="8103247"/>
            <a:ext cx="2738295" cy="2517465"/>
          </a:xfrm>
          <a:prstGeom prst="rect">
            <a:avLst/>
          </a:prstGeom>
        </p:spPr>
      </p:pic>
      <p:pic>
        <p:nvPicPr>
          <p:cNvPr id="18" name="Picture 18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 rot="-772345">
            <a:off x="-423180" y="7354456"/>
            <a:ext cx="1499829" cy="3158683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1390545" y="2113889"/>
            <a:ext cx="15599066" cy="17611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en-US" sz="4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2.30. </a:t>
            </a:r>
            <a:r>
              <a:rPr lang="en-US" sz="4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Tìm</a:t>
            </a:r>
            <a:r>
              <a:rPr lang="en-US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tập</a:t>
            </a:r>
            <a:r>
              <a:rPr lang="en-US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hợp</a:t>
            </a:r>
            <a:r>
              <a:rPr lang="en-US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ước</a:t>
            </a:r>
            <a:r>
              <a:rPr lang="en-US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chung</a:t>
            </a:r>
            <a:r>
              <a:rPr lang="en-US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algn="ctr">
              <a:lnSpc>
                <a:spcPct val="130000"/>
              </a:lnSpc>
            </a:pPr>
            <a:r>
              <a:rPr lang="en-US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a) 30 </a:t>
            </a:r>
            <a:r>
              <a:rPr lang="en-US" sz="4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 45			;			b) 42 </a:t>
            </a:r>
            <a:r>
              <a:rPr lang="en-US" sz="4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 70		</a:t>
            </a:r>
            <a:endParaRPr lang="vi-VN" sz="4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634082" y="3664328"/>
            <a:ext cx="255663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i="1" u="sng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Trả</a:t>
            </a:r>
            <a:r>
              <a:rPr lang="en-US" sz="4400" b="1" i="1" u="sng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i="1" u="sng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lời</a:t>
            </a:r>
            <a:r>
              <a:rPr lang="en-US" sz="4400" b="1" i="1" u="sng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endParaRPr lang="vi-VN" sz="4400" i="1" u="sng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/>
              <p:cNvSpPr txBox="1"/>
              <p:nvPr/>
            </p:nvSpPr>
            <p:spPr>
              <a:xfrm>
                <a:off x="1390545" y="4773417"/>
                <a:ext cx="9338827" cy="452431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20000"/>
                  </a:lnSpc>
                </a:pPr>
                <a:r>
                  <a:rPr lang="fr-FR" sz="4000" dirty="0"/>
                  <a:t>a) ƯC </a:t>
                </a:r>
                <a:r>
                  <a:rPr lang="fr-FR" sz="4000" dirty="0" smtClean="0"/>
                  <a:t>(30 </a:t>
                </a:r>
                <a:r>
                  <a:rPr lang="fr-FR" sz="4000" dirty="0"/>
                  <a:t>,45) </a:t>
                </a:r>
                <a:endParaRPr lang="en-US" sz="4000" dirty="0"/>
              </a:p>
              <a:p>
                <a:pPr algn="just">
                  <a:lnSpc>
                    <a:spcPct val="120000"/>
                  </a:lnSpc>
                </a:pPr>
                <a:r>
                  <a:rPr lang="fr-FR" sz="4000" dirty="0"/>
                  <a:t>30 = 2.3.5</a:t>
                </a:r>
                <a:endParaRPr lang="en-US" sz="4000" dirty="0"/>
              </a:p>
              <a:p>
                <a:pPr algn="just">
                  <a:lnSpc>
                    <a:spcPct val="120000"/>
                  </a:lnSpc>
                </a:pPr>
                <a:r>
                  <a:rPr lang="fr-FR" sz="4000" dirty="0"/>
                  <a:t>45 = </a:t>
                </a:r>
                <a:r>
                  <a:rPr lang="fr-FR" sz="4000" dirty="0" smtClean="0"/>
                  <a:t>3</a:t>
                </a:r>
                <a:r>
                  <a:rPr lang="fr-FR" sz="4000" baseline="30000" dirty="0" smtClean="0"/>
                  <a:t>2</a:t>
                </a:r>
                <a:r>
                  <a:rPr lang="fr-FR" sz="4000" dirty="0" smtClean="0"/>
                  <a:t>.5</a:t>
                </a:r>
                <a:endParaRPr lang="en-US" sz="4000" dirty="0"/>
              </a:p>
              <a:p>
                <a:pPr algn="just">
                  <a:lnSpc>
                    <a:spcPct val="120000"/>
                  </a:lnSpc>
                </a:pPr>
                <a14:m>
                  <m:oMath xmlns:m="http://schemas.openxmlformats.org/officeDocument/2006/math">
                    <m:r>
                      <a:rPr lang="en-US" sz="4000" i="1" dirty="0" smtClean="0">
                        <a:latin typeface="Cambria Math" panose="02040503050406030204" pitchFamily="18" charset="0"/>
                      </a:rPr>
                      <m:t>=&gt;</m:t>
                    </m:r>
                  </m:oMath>
                </a14:m>
                <a:r>
                  <a:rPr lang="fr-FR" sz="4000" dirty="0" smtClean="0"/>
                  <a:t>ƯCLN </a:t>
                </a:r>
                <a:r>
                  <a:rPr lang="fr-FR" sz="4000" dirty="0"/>
                  <a:t>(30 , 45) = 3.5 = 15</a:t>
                </a:r>
                <a:endParaRPr lang="en-US" sz="4000" dirty="0"/>
              </a:p>
              <a:p>
                <a:pPr marL="571500" indent="-571500" algn="just">
                  <a:lnSpc>
                    <a:spcPct val="120000"/>
                  </a:lnSpc>
                  <a:buFont typeface="Symbol" panose="05050102010706020507" pitchFamily="18" charset="2"/>
                  <a:buChar char="Þ"/>
                </a:pPr>
                <a:r>
                  <a:rPr lang="fr-FR" sz="4000" dirty="0" smtClean="0"/>
                  <a:t>ƯC </a:t>
                </a:r>
                <a:r>
                  <a:rPr lang="fr-FR" sz="4000" dirty="0"/>
                  <a:t>(30,45) = Ư (15) </a:t>
                </a:r>
                <a:endParaRPr lang="fr-FR" sz="4000" dirty="0" smtClean="0"/>
              </a:p>
              <a:p>
                <a:pPr algn="just">
                  <a:lnSpc>
                    <a:spcPct val="120000"/>
                  </a:lnSpc>
                </a:pPr>
                <a:r>
                  <a:rPr lang="fr-FR" sz="4000" dirty="0"/>
                  <a:t>	</a:t>
                </a:r>
                <a:r>
                  <a:rPr lang="fr-FR" sz="4000" dirty="0" smtClean="0"/>
                  <a:t>		    = </a:t>
                </a:r>
                <a:r>
                  <a:rPr lang="fr-FR" sz="4000" dirty="0"/>
                  <a:t>{1 ; 3 ; 5 ; 15}</a:t>
                </a:r>
                <a:endParaRPr lang="en-US" sz="4000" dirty="0"/>
              </a:p>
            </p:txBody>
          </p:sp>
        </mc:Choice>
        <mc:Fallback xmlns=""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90545" y="4773417"/>
                <a:ext cx="9338827" cy="4524315"/>
              </a:xfrm>
              <a:prstGeom prst="rect">
                <a:avLst/>
              </a:prstGeom>
              <a:blipFill>
                <a:blip r:embed="rId14"/>
                <a:stretch>
                  <a:fillRect l="-2350" t="-1213" b="-3369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" name="Straight Connector 6"/>
          <p:cNvCxnSpPr/>
          <p:nvPr/>
        </p:nvCxnSpPr>
        <p:spPr>
          <a:xfrm>
            <a:off x="8763000" y="4294346"/>
            <a:ext cx="0" cy="5482456"/>
          </a:xfrm>
          <a:prstGeom prst="line">
            <a:avLst/>
          </a:prstGeom>
          <a:ln w="76200">
            <a:solidFill>
              <a:schemeClr val="accent5">
                <a:lumMod val="50000"/>
              </a:schemeClr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9190078" y="4815506"/>
                <a:ext cx="9338827" cy="452431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20000"/>
                  </a:lnSpc>
                </a:pPr>
                <a:r>
                  <a:rPr lang="fr-FR" sz="4000" dirty="0"/>
                  <a:t>b</a:t>
                </a:r>
                <a:r>
                  <a:rPr lang="fr-FR" sz="4000" dirty="0" smtClean="0"/>
                  <a:t>) </a:t>
                </a:r>
                <a:r>
                  <a:rPr lang="fr-FR" sz="4000" dirty="0"/>
                  <a:t>ƯC </a:t>
                </a:r>
                <a:r>
                  <a:rPr lang="fr-FR" sz="4000" dirty="0" smtClean="0"/>
                  <a:t>(42, 70) </a:t>
                </a:r>
                <a:endParaRPr lang="en-US" sz="4000" dirty="0"/>
              </a:p>
              <a:p>
                <a:pPr algn="just">
                  <a:lnSpc>
                    <a:spcPct val="120000"/>
                  </a:lnSpc>
                </a:pPr>
                <a:r>
                  <a:rPr lang="fr-FR" sz="4000" dirty="0"/>
                  <a:t>4</a:t>
                </a:r>
                <a:r>
                  <a:rPr lang="fr-FR" sz="4000" dirty="0" smtClean="0"/>
                  <a:t>0 </a:t>
                </a:r>
                <a:r>
                  <a:rPr lang="fr-FR" sz="4000" dirty="0"/>
                  <a:t>= </a:t>
                </a:r>
                <a:r>
                  <a:rPr lang="fr-FR" sz="4000" dirty="0" smtClean="0"/>
                  <a:t>2.3.7</a:t>
                </a:r>
                <a:endParaRPr lang="en-US" sz="4000" dirty="0"/>
              </a:p>
              <a:p>
                <a:pPr algn="just">
                  <a:lnSpc>
                    <a:spcPct val="120000"/>
                  </a:lnSpc>
                </a:pPr>
                <a:r>
                  <a:rPr lang="fr-FR" sz="4000" dirty="0" smtClean="0"/>
                  <a:t>70 </a:t>
                </a:r>
                <a:r>
                  <a:rPr lang="fr-FR" sz="4000" dirty="0"/>
                  <a:t>= </a:t>
                </a:r>
                <a:r>
                  <a:rPr lang="en-US" sz="4000" dirty="0" smtClean="0"/>
                  <a:t>2 . 5. 7</a:t>
                </a:r>
                <a:endParaRPr lang="en-US" sz="4000" dirty="0"/>
              </a:p>
              <a:p>
                <a:pPr algn="just">
                  <a:lnSpc>
                    <a:spcPct val="120000"/>
                  </a:lnSpc>
                </a:pPr>
                <a14:m>
                  <m:oMath xmlns:m="http://schemas.openxmlformats.org/officeDocument/2006/math">
                    <m:r>
                      <a:rPr lang="en-US" sz="4000" i="1" dirty="0" smtClean="0">
                        <a:latin typeface="Cambria Math" panose="02040503050406030204" pitchFamily="18" charset="0"/>
                      </a:rPr>
                      <m:t>=&gt;</m:t>
                    </m:r>
                  </m:oMath>
                </a14:m>
                <a:r>
                  <a:rPr lang="fr-FR" sz="4000" dirty="0" smtClean="0"/>
                  <a:t>ƯCLN (42 </a:t>
                </a:r>
                <a:r>
                  <a:rPr lang="fr-FR" sz="4000" dirty="0"/>
                  <a:t>, </a:t>
                </a:r>
                <a:r>
                  <a:rPr lang="fr-FR" sz="4000" dirty="0" smtClean="0"/>
                  <a:t>70) </a:t>
                </a:r>
                <a:r>
                  <a:rPr lang="fr-FR" sz="4000" dirty="0"/>
                  <a:t>= </a:t>
                </a:r>
                <a:r>
                  <a:rPr lang="fr-FR" sz="4000" dirty="0" smtClean="0"/>
                  <a:t>2.7 </a:t>
                </a:r>
                <a:r>
                  <a:rPr lang="fr-FR" sz="4000" dirty="0"/>
                  <a:t>= </a:t>
                </a:r>
                <a:r>
                  <a:rPr lang="fr-FR" sz="4000" dirty="0" smtClean="0"/>
                  <a:t>14</a:t>
                </a:r>
                <a:endParaRPr lang="en-US" sz="4000" dirty="0"/>
              </a:p>
              <a:p>
                <a:pPr marL="571500" indent="-571500" algn="just">
                  <a:lnSpc>
                    <a:spcPct val="120000"/>
                  </a:lnSpc>
                  <a:buFont typeface="Symbol" panose="05050102010706020507" pitchFamily="18" charset="2"/>
                  <a:buChar char="Þ"/>
                </a:pPr>
                <a:r>
                  <a:rPr lang="fr-FR" sz="4000" dirty="0" smtClean="0"/>
                  <a:t>ƯC (42, 70) </a:t>
                </a:r>
                <a:r>
                  <a:rPr lang="fr-FR" sz="4000" dirty="0"/>
                  <a:t>= Ư (</a:t>
                </a:r>
                <a:r>
                  <a:rPr lang="fr-FR" sz="4000" dirty="0" smtClean="0"/>
                  <a:t>14) </a:t>
                </a:r>
              </a:p>
              <a:p>
                <a:pPr algn="just">
                  <a:lnSpc>
                    <a:spcPct val="120000"/>
                  </a:lnSpc>
                </a:pPr>
                <a:r>
                  <a:rPr lang="fr-FR" sz="4000" dirty="0"/>
                  <a:t>	</a:t>
                </a:r>
                <a:r>
                  <a:rPr lang="fr-FR" sz="4000" dirty="0" smtClean="0"/>
                  <a:t>		    = </a:t>
                </a:r>
                <a:r>
                  <a:rPr lang="fr-FR" sz="4000" dirty="0"/>
                  <a:t>{1 ; </a:t>
                </a:r>
                <a:r>
                  <a:rPr lang="fr-FR" sz="4000" dirty="0" smtClean="0"/>
                  <a:t>2</a:t>
                </a:r>
                <a:r>
                  <a:rPr lang="fr-FR" sz="4000" dirty="0"/>
                  <a:t> ; </a:t>
                </a:r>
                <a:r>
                  <a:rPr lang="fr-FR" sz="4000" dirty="0" smtClean="0"/>
                  <a:t>7</a:t>
                </a:r>
                <a:r>
                  <a:rPr lang="fr-FR" sz="4000" dirty="0"/>
                  <a:t> ; </a:t>
                </a:r>
                <a:r>
                  <a:rPr lang="fr-FR" sz="4000" dirty="0" smtClean="0"/>
                  <a:t>14}</a:t>
                </a:r>
                <a:endParaRPr lang="en-US" sz="4000" dirty="0"/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90078" y="4815506"/>
                <a:ext cx="9338827" cy="4524315"/>
              </a:xfrm>
              <a:prstGeom prst="rect">
                <a:avLst/>
              </a:prstGeom>
              <a:blipFill>
                <a:blip r:embed="rId15"/>
                <a:stretch>
                  <a:fillRect l="-2350" t="-1213" b="-3369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000"/>
                            </p:stCondLst>
                            <p:childTnLst>
                              <p:par>
                                <p:cTn id="3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500"/>
                            </p:stCondLst>
                            <p:childTnLst>
                              <p:par>
                                <p:cTn id="4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2000"/>
                            </p:stCondLst>
                            <p:childTnLst>
                              <p:par>
                                <p:cTn id="4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500"/>
                            </p:stCondLst>
                            <p:childTnLst>
                              <p:par>
                                <p:cTn id="7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1000"/>
                            </p:stCondLst>
                            <p:childTnLst>
                              <p:par>
                                <p:cTn id="8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1500"/>
                            </p:stCondLst>
                            <p:childTnLst>
                              <p:par>
                                <p:cTn id="8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2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2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2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2000"/>
                            </p:stCondLst>
                            <p:childTnLst>
                              <p:par>
                                <p:cTn id="9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2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2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2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1" grpId="0"/>
      <p:bldP spid="22" grpId="0" uiExpand="1" build="allAtOnce"/>
      <p:bldP spid="20" grpId="0" uiExpand="1" build="allAtOnce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ADBC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5"/>
          <p:cNvGrpSpPr/>
          <p:nvPr/>
        </p:nvGrpSpPr>
        <p:grpSpPr>
          <a:xfrm>
            <a:off x="0" y="0"/>
            <a:ext cx="18516600" cy="10121465"/>
            <a:chOff x="0" y="0"/>
            <a:chExt cx="8041232" cy="5742255"/>
          </a:xfrm>
        </p:grpSpPr>
        <p:sp>
          <p:nvSpPr>
            <p:cNvPr id="6" name="Freeform 6"/>
            <p:cNvSpPr/>
            <p:nvPr/>
          </p:nvSpPr>
          <p:spPr>
            <a:xfrm>
              <a:off x="0" y="-4073"/>
              <a:ext cx="8047623" cy="5748858"/>
            </a:xfrm>
            <a:custGeom>
              <a:avLst/>
              <a:gdLst/>
              <a:ahLst/>
              <a:cxnLst/>
              <a:rect l="l" t="t" r="r" b="b"/>
              <a:pathLst>
                <a:path w="8047623" h="5748858">
                  <a:moveTo>
                    <a:pt x="7419845" y="5694380"/>
                  </a:moveTo>
                  <a:cubicBezTo>
                    <a:pt x="7419845" y="5694380"/>
                    <a:pt x="6688970" y="5748858"/>
                    <a:pt x="5633256" y="5746236"/>
                  </a:cubicBezTo>
                  <a:cubicBezTo>
                    <a:pt x="3101516" y="5744074"/>
                    <a:pt x="1057074" y="5736249"/>
                    <a:pt x="1057074" y="5736249"/>
                  </a:cubicBezTo>
                  <a:cubicBezTo>
                    <a:pt x="812932" y="5727415"/>
                    <a:pt x="449110" y="5706185"/>
                    <a:pt x="282371" y="5648007"/>
                  </a:cubicBezTo>
                  <a:cubicBezTo>
                    <a:pt x="4469" y="5551044"/>
                    <a:pt x="0" y="5377765"/>
                    <a:pt x="0" y="4376960"/>
                  </a:cubicBezTo>
                  <a:lnTo>
                    <a:pt x="0" y="4376913"/>
                  </a:lnTo>
                  <a:cubicBezTo>
                    <a:pt x="8536" y="491230"/>
                    <a:pt x="0" y="345608"/>
                    <a:pt x="77597" y="223930"/>
                  </a:cubicBezTo>
                  <a:cubicBezTo>
                    <a:pt x="217372" y="4759"/>
                    <a:pt x="519255" y="4073"/>
                    <a:pt x="937909" y="4073"/>
                  </a:cubicBezTo>
                  <a:cubicBezTo>
                    <a:pt x="937909" y="4073"/>
                    <a:pt x="2039222" y="15681"/>
                    <a:pt x="4699719" y="7673"/>
                  </a:cubicBezTo>
                  <a:cubicBezTo>
                    <a:pt x="6470043" y="0"/>
                    <a:pt x="7186776" y="6979"/>
                    <a:pt x="7186776" y="6979"/>
                  </a:cubicBezTo>
                  <a:cubicBezTo>
                    <a:pt x="7555084" y="14458"/>
                    <a:pt x="7693344" y="42638"/>
                    <a:pt x="7891083" y="165219"/>
                  </a:cubicBezTo>
                  <a:cubicBezTo>
                    <a:pt x="8042101" y="258836"/>
                    <a:pt x="8047623" y="476157"/>
                    <a:pt x="8038482" y="4376913"/>
                  </a:cubicBezTo>
                  <a:lnTo>
                    <a:pt x="8038482" y="4376960"/>
                  </a:lnTo>
                  <a:cubicBezTo>
                    <a:pt x="8038481" y="5495730"/>
                    <a:pt x="7995697" y="5644318"/>
                    <a:pt x="7419845" y="5694380"/>
                  </a:cubicBezTo>
                  <a:close/>
                </a:path>
              </a:pathLst>
            </a:custGeom>
            <a:solidFill>
              <a:srgbClr val="FFF3E4"/>
            </a:solidFill>
          </p:spPr>
        </p:sp>
      </p:grpSp>
      <p:pic>
        <p:nvPicPr>
          <p:cNvPr id="15" name="Picture 1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-2317294">
            <a:off x="-419073" y="2297726"/>
            <a:ext cx="2348424" cy="768575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17184614" y="124827"/>
            <a:ext cx="1061203" cy="1061203"/>
          </a:xfrm>
          <a:prstGeom prst="rect">
            <a:avLst/>
          </a:prstGeom>
        </p:spPr>
      </p:pic>
      <p:pic>
        <p:nvPicPr>
          <p:cNvPr id="17" name="Picture 17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16283225" y="8103247"/>
            <a:ext cx="2738295" cy="2517465"/>
          </a:xfrm>
          <a:prstGeom prst="rect">
            <a:avLst/>
          </a:prstGeom>
        </p:spPr>
      </p:pic>
      <p:pic>
        <p:nvPicPr>
          <p:cNvPr id="18" name="Picture 18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 rot="-772345">
            <a:off x="-423180" y="7354456"/>
            <a:ext cx="1499829" cy="3158683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1155463" y="50480"/>
            <a:ext cx="14389337" cy="8809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2.33. </a:t>
            </a: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Cho </a:t>
            </a:r>
            <a:r>
              <a:rPr kumimoji="0" lang="en-US" sz="44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hai</a:t>
            </a: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4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số</a:t>
            </a:r>
            <a:r>
              <a:rPr kumimoji="0" lang="en-US" sz="44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a = 72 </a:t>
            </a:r>
            <a:r>
              <a:rPr kumimoji="0" lang="en-US" sz="44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và</a:t>
            </a:r>
            <a:r>
              <a:rPr kumimoji="0" lang="en-US" sz="44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b = 96.</a:t>
            </a:r>
            <a:endParaRPr kumimoji="0" lang="vi-VN" sz="44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1185943" y="874153"/>
            <a:ext cx="14389337" cy="8809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a) </a:t>
            </a:r>
            <a:r>
              <a:rPr kumimoji="0" lang="en-US" sz="440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Phân</a:t>
            </a:r>
            <a:r>
              <a:rPr kumimoji="0" lang="en-US" sz="4400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400" i="0" u="none" strike="noStrike" kern="1200" cap="none" spc="0" normalizeH="0" noProof="0" dirty="0" err="1" smtClean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tích</a:t>
            </a:r>
            <a:r>
              <a:rPr kumimoji="0" lang="en-US" sz="4400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a </a:t>
            </a:r>
            <a:r>
              <a:rPr kumimoji="0" lang="en-US" sz="4400" i="0" u="none" strike="noStrike" kern="1200" cap="none" spc="0" normalizeH="0" noProof="0" dirty="0" err="1" smtClean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và</a:t>
            </a:r>
            <a:r>
              <a:rPr kumimoji="0" lang="en-US" sz="4400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b </a:t>
            </a:r>
            <a:r>
              <a:rPr kumimoji="0" lang="en-US" sz="4400" i="0" u="none" strike="noStrike" kern="1200" cap="none" spc="0" normalizeH="0" noProof="0" dirty="0" err="1" smtClean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ra</a:t>
            </a:r>
            <a:r>
              <a:rPr kumimoji="0" lang="en-US" sz="4400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400" i="0" u="none" strike="noStrike" kern="1200" cap="none" spc="0" normalizeH="0" noProof="0" dirty="0" err="1" smtClean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thừa</a:t>
            </a:r>
            <a:r>
              <a:rPr kumimoji="0" lang="en-US" sz="4400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400" i="0" u="none" strike="noStrike" kern="1200" cap="none" spc="0" normalizeH="0" noProof="0" dirty="0" err="1" smtClean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số</a:t>
            </a:r>
            <a:r>
              <a:rPr kumimoji="0" lang="en-US" sz="4400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400" i="0" u="none" strike="noStrike" kern="1200" cap="none" spc="0" normalizeH="0" noProof="0" dirty="0" err="1" smtClean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nguyên</a:t>
            </a:r>
            <a:r>
              <a:rPr kumimoji="0" lang="en-US" sz="4400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400" i="0" u="none" strike="noStrike" kern="1200" cap="none" spc="0" normalizeH="0" noProof="0" dirty="0" err="1" smtClean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tố</a:t>
            </a:r>
            <a:r>
              <a:rPr kumimoji="0" lang="en-US" sz="4400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;</a:t>
            </a:r>
            <a:r>
              <a:rPr kumimoji="0" lang="en-US" sz="440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endParaRPr kumimoji="0" lang="vi-VN" sz="4400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1155462" y="1826786"/>
            <a:ext cx="14389337" cy="8809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b) </a:t>
            </a:r>
            <a:r>
              <a:rPr kumimoji="0" lang="en-US" sz="440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Tìm</a:t>
            </a:r>
            <a:r>
              <a:rPr kumimoji="0" lang="en-US" sz="4400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ƯCLN(a, b), </a:t>
            </a:r>
            <a:r>
              <a:rPr kumimoji="0" lang="en-US" sz="4400" i="0" u="none" strike="noStrike" kern="1200" cap="none" spc="0" normalizeH="0" noProof="0" dirty="0" err="1" smtClean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rồi</a:t>
            </a:r>
            <a:r>
              <a:rPr kumimoji="0" lang="en-US" sz="4400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400" i="0" u="none" strike="noStrike" kern="1200" cap="none" spc="0" normalizeH="0" noProof="0" dirty="0" err="1" smtClean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tìm</a:t>
            </a:r>
            <a:r>
              <a:rPr kumimoji="0" lang="en-US" sz="4400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ƯC(a, b).</a:t>
            </a:r>
            <a:endParaRPr kumimoji="0" lang="vi-VN" sz="4400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559441" y="2799180"/>
            <a:ext cx="266241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i="1" u="sng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r>
              <a:rPr lang="en-US" sz="4400" b="1" i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vi-VN" sz="4400" b="1" i="1" u="sng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374426" y="3688613"/>
            <a:ext cx="4473866" cy="22518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1000"/>
              </a:spcAft>
            </a:pPr>
            <a:r>
              <a:rPr lang="fr-FR" sz="4400" dirty="0">
                <a:solidFill>
                  <a:srgbClr val="000000"/>
                </a:solidFill>
                <a:ea typeface="Calibri" panose="020F0502020204030204" pitchFamily="34" charset="0"/>
              </a:rPr>
              <a:t>a) a = 72 = 2</a:t>
            </a:r>
            <a:r>
              <a:rPr lang="fr-FR" sz="4400" baseline="30000" dirty="0">
                <a:solidFill>
                  <a:srgbClr val="000000"/>
                </a:solidFill>
                <a:ea typeface="Calibri" panose="020F0502020204030204" pitchFamily="34" charset="0"/>
              </a:rPr>
              <a:t>3</a:t>
            </a:r>
            <a:r>
              <a:rPr lang="fr-FR" sz="4400" dirty="0">
                <a:solidFill>
                  <a:srgbClr val="000000"/>
                </a:solidFill>
                <a:ea typeface="Calibri" panose="020F0502020204030204" pitchFamily="34" charset="0"/>
              </a:rPr>
              <a:t>.3</a:t>
            </a:r>
            <a:r>
              <a:rPr lang="fr-FR" sz="4400" baseline="30000" dirty="0">
                <a:solidFill>
                  <a:srgbClr val="000000"/>
                </a:solidFill>
                <a:ea typeface="Calibri" panose="020F0502020204030204" pitchFamily="34" charset="0"/>
              </a:rPr>
              <a:t>2</a:t>
            </a:r>
            <a:endParaRPr lang="en-US" sz="4400" dirty="0">
              <a:ea typeface="Calibri" panose="020F0502020204030204" pitchFamily="34" charset="0"/>
            </a:endParaRPr>
          </a:p>
          <a:p>
            <a:pPr algn="just">
              <a:lnSpc>
                <a:spcPct val="150000"/>
              </a:lnSpc>
              <a:spcAft>
                <a:spcPts val="1000"/>
              </a:spcAft>
            </a:pPr>
            <a:r>
              <a:rPr lang="fr-FR" sz="4400" dirty="0">
                <a:solidFill>
                  <a:srgbClr val="000000"/>
                </a:solidFill>
                <a:ea typeface="Calibri" panose="020F0502020204030204" pitchFamily="34" charset="0"/>
              </a:rPr>
              <a:t>    b = 96 = 2</a:t>
            </a:r>
            <a:r>
              <a:rPr lang="fr-FR" sz="4400" baseline="30000" dirty="0">
                <a:solidFill>
                  <a:srgbClr val="000000"/>
                </a:solidFill>
                <a:ea typeface="Calibri" panose="020F0502020204030204" pitchFamily="34" charset="0"/>
              </a:rPr>
              <a:t>5</a:t>
            </a:r>
            <a:r>
              <a:rPr lang="fr-FR" sz="4400" dirty="0">
                <a:solidFill>
                  <a:srgbClr val="000000"/>
                </a:solidFill>
                <a:ea typeface="Calibri" panose="020F0502020204030204" pitchFamily="34" charset="0"/>
              </a:rPr>
              <a:t>.3</a:t>
            </a:r>
            <a:endParaRPr lang="en-US" sz="4400" dirty="0">
              <a:ea typeface="Calibri" panose="020F0502020204030204" pitchFamily="34" charset="0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1374426" y="6355876"/>
            <a:ext cx="14418596" cy="19981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fr-FR" sz="4400" dirty="0"/>
              <a:t>b) ƯCLN (</a:t>
            </a:r>
            <a:r>
              <a:rPr lang="fr-FR" sz="4400" dirty="0" err="1"/>
              <a:t>a,b</a:t>
            </a:r>
            <a:r>
              <a:rPr lang="fr-FR" sz="4400" dirty="0"/>
              <a:t>) = 2</a:t>
            </a:r>
            <a:r>
              <a:rPr lang="fr-FR" sz="4400" baseline="30000" dirty="0"/>
              <a:t>3</a:t>
            </a:r>
            <a:r>
              <a:rPr lang="fr-FR" sz="4400" dirty="0"/>
              <a:t>.3=24</a:t>
            </a:r>
            <a:endParaRPr lang="en-US" sz="4400" dirty="0"/>
          </a:p>
          <a:p>
            <a:pPr>
              <a:lnSpc>
                <a:spcPct val="150000"/>
              </a:lnSpc>
            </a:pPr>
            <a:r>
              <a:rPr lang="fr-FR" sz="4400" dirty="0"/>
              <a:t>=&gt; ƯC (a, b) = Ư (24) = {1 ; 2 ; 3 ; 4 ; 6 ; 8 ; 12 ; 24}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1790928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0" dur="5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5" dur="500"/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3" grpId="0"/>
      <p:bldP spid="24" grpId="0"/>
      <p:bldP spid="3" grpId="0"/>
      <p:bldP spid="4" grpId="0" uiExpand="1" build="allAtOnce"/>
      <p:bldP spid="25" grpId="0" uiExpand="1" build="allAtOnce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-2317294">
            <a:off x="-419073" y="2297726"/>
            <a:ext cx="2348424" cy="768575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16989611" y="371379"/>
            <a:ext cx="1061203" cy="1061203"/>
          </a:xfrm>
          <a:prstGeom prst="rect">
            <a:avLst/>
          </a:prstGeom>
        </p:spPr>
      </p:pic>
      <p:pic>
        <p:nvPicPr>
          <p:cNvPr id="17" name="Picture 17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16283225" y="8103247"/>
            <a:ext cx="2738295" cy="2517465"/>
          </a:xfrm>
          <a:prstGeom prst="rect">
            <a:avLst/>
          </a:prstGeom>
        </p:spPr>
      </p:pic>
      <p:pic>
        <p:nvPicPr>
          <p:cNvPr id="18" name="Picture 18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 rot="-772345">
            <a:off x="-423180" y="7354456"/>
            <a:ext cx="1499829" cy="3158683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755139" y="371379"/>
                <a:ext cx="16688799" cy="476175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127000" indent="0">
                  <a:lnSpc>
                    <a:spcPct val="115000"/>
                  </a:lnSpc>
                  <a:buNone/>
                </a:pPr>
                <a:r>
                  <a:rPr kumimoji="0" lang="en-US" sz="4800" b="1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cs typeface="Arial" panose="020B0604020202020204" pitchFamily="34" charset="0"/>
                  </a:rPr>
                  <a:t>2.34.</a:t>
                </a:r>
                <a:r>
                  <a:rPr kumimoji="0" lang="en-US" sz="4800" b="1" i="0" u="none" strike="noStrike" kern="1200" cap="none" spc="0" normalizeH="0" noProof="0" dirty="0" smtClean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cs typeface="Arial" panose="020B0604020202020204" pitchFamily="34" charset="0"/>
                  </a:rPr>
                  <a:t> </a:t>
                </a:r>
                <a:r>
                  <a:rPr lang="en-US" sz="4800" dirty="0" err="1" smtClean="0">
                    <a:solidFill>
                      <a:srgbClr val="000000"/>
                    </a:solidFill>
                    <a:cs typeface="Times New Roman" panose="02020603050405020304" pitchFamily="18" charset="0"/>
                  </a:rPr>
                  <a:t>Các</a:t>
                </a:r>
                <a:r>
                  <a:rPr lang="en-US" sz="4800" dirty="0" smtClean="0">
                    <a:solidFill>
                      <a:srgbClr val="000000"/>
                    </a:solidFill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 smtClean="0">
                    <a:solidFill>
                      <a:srgbClr val="000000"/>
                    </a:solidFill>
                    <a:cs typeface="Times New Roman" panose="02020603050405020304" pitchFamily="18" charset="0"/>
                  </a:rPr>
                  <a:t>phân</a:t>
                </a:r>
                <a:r>
                  <a:rPr lang="en-US" sz="4800" dirty="0" smtClean="0">
                    <a:solidFill>
                      <a:srgbClr val="000000"/>
                    </a:solidFill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 smtClean="0">
                    <a:solidFill>
                      <a:srgbClr val="000000"/>
                    </a:solidFill>
                    <a:cs typeface="Times New Roman" panose="02020603050405020304" pitchFamily="18" charset="0"/>
                  </a:rPr>
                  <a:t>số</a:t>
                </a:r>
                <a:r>
                  <a:rPr lang="en-US" sz="4800" dirty="0" smtClean="0">
                    <a:solidFill>
                      <a:srgbClr val="000000"/>
                    </a:solidFill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 smtClean="0">
                    <a:solidFill>
                      <a:srgbClr val="000000"/>
                    </a:solidFill>
                    <a:cs typeface="Times New Roman" panose="02020603050405020304" pitchFamily="18" charset="0"/>
                  </a:rPr>
                  <a:t>sau</a:t>
                </a:r>
                <a:r>
                  <a:rPr lang="en-US" sz="4800" dirty="0" smtClean="0">
                    <a:solidFill>
                      <a:srgbClr val="000000"/>
                    </a:solidFill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 smtClean="0">
                    <a:solidFill>
                      <a:srgbClr val="000000"/>
                    </a:solidFill>
                    <a:cs typeface="Times New Roman" panose="02020603050405020304" pitchFamily="18" charset="0"/>
                  </a:rPr>
                  <a:t>đã</a:t>
                </a:r>
                <a:r>
                  <a:rPr lang="en-US" sz="4800" dirty="0" smtClean="0">
                    <a:solidFill>
                      <a:srgbClr val="000000"/>
                    </a:solidFill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 smtClean="0">
                    <a:solidFill>
                      <a:srgbClr val="000000"/>
                    </a:solidFill>
                    <a:cs typeface="Times New Roman" panose="02020603050405020304" pitchFamily="18" charset="0"/>
                  </a:rPr>
                  <a:t>là</a:t>
                </a:r>
                <a:r>
                  <a:rPr lang="en-US" sz="4800" dirty="0" smtClean="0">
                    <a:solidFill>
                      <a:srgbClr val="000000"/>
                    </a:solidFill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 smtClean="0">
                    <a:solidFill>
                      <a:srgbClr val="000000"/>
                    </a:solidFill>
                    <a:cs typeface="Times New Roman" panose="02020603050405020304" pitchFamily="18" charset="0"/>
                  </a:rPr>
                  <a:t>phân</a:t>
                </a:r>
                <a:r>
                  <a:rPr lang="en-US" sz="4800" dirty="0" smtClean="0">
                    <a:solidFill>
                      <a:srgbClr val="000000"/>
                    </a:solidFill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 smtClean="0">
                    <a:solidFill>
                      <a:srgbClr val="000000"/>
                    </a:solidFill>
                    <a:cs typeface="Times New Roman" panose="02020603050405020304" pitchFamily="18" charset="0"/>
                  </a:rPr>
                  <a:t>số</a:t>
                </a:r>
                <a:r>
                  <a:rPr lang="en-US" sz="4800" dirty="0" smtClean="0">
                    <a:solidFill>
                      <a:srgbClr val="000000"/>
                    </a:solidFill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 smtClean="0">
                    <a:solidFill>
                      <a:srgbClr val="000000"/>
                    </a:solidFill>
                    <a:cs typeface="Times New Roman" panose="02020603050405020304" pitchFamily="18" charset="0"/>
                  </a:rPr>
                  <a:t>tối</a:t>
                </a:r>
                <a:r>
                  <a:rPr lang="en-US" sz="4800" dirty="0" smtClean="0">
                    <a:solidFill>
                      <a:srgbClr val="000000"/>
                    </a:solidFill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 smtClean="0">
                    <a:solidFill>
                      <a:srgbClr val="000000"/>
                    </a:solidFill>
                    <a:cs typeface="Times New Roman" panose="02020603050405020304" pitchFamily="18" charset="0"/>
                  </a:rPr>
                  <a:t>giản</a:t>
                </a:r>
                <a:r>
                  <a:rPr lang="en-US" sz="4800" dirty="0" smtClean="0">
                    <a:solidFill>
                      <a:srgbClr val="000000"/>
                    </a:solidFill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 smtClean="0">
                    <a:solidFill>
                      <a:srgbClr val="000000"/>
                    </a:solidFill>
                    <a:cs typeface="Times New Roman" panose="02020603050405020304" pitchFamily="18" charset="0"/>
                  </a:rPr>
                  <a:t>chưa</a:t>
                </a:r>
                <a:r>
                  <a:rPr lang="en-US" sz="4800" dirty="0" smtClean="0">
                    <a:solidFill>
                      <a:srgbClr val="000000"/>
                    </a:solidFill>
                    <a:cs typeface="Times New Roman" panose="02020603050405020304" pitchFamily="18" charset="0"/>
                  </a:rPr>
                  <a:t>? </a:t>
                </a:r>
                <a:r>
                  <a:rPr lang="en-US" sz="4800" dirty="0" err="1" smtClean="0">
                    <a:solidFill>
                      <a:srgbClr val="000000"/>
                    </a:solidFill>
                    <a:cs typeface="Times New Roman" panose="02020603050405020304" pitchFamily="18" charset="0"/>
                  </a:rPr>
                  <a:t>Nếu</a:t>
                </a:r>
                <a:r>
                  <a:rPr lang="en-US" sz="4800" dirty="0" smtClean="0">
                    <a:solidFill>
                      <a:srgbClr val="000000"/>
                    </a:solidFill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 smtClean="0">
                    <a:solidFill>
                      <a:srgbClr val="000000"/>
                    </a:solidFill>
                    <a:cs typeface="Times New Roman" panose="02020603050405020304" pitchFamily="18" charset="0"/>
                  </a:rPr>
                  <a:t>chưa</a:t>
                </a:r>
                <a:r>
                  <a:rPr lang="en-US" sz="4800" dirty="0" smtClean="0">
                    <a:solidFill>
                      <a:srgbClr val="000000"/>
                    </a:solidFill>
                    <a:cs typeface="Times New Roman" panose="02020603050405020304" pitchFamily="18" charset="0"/>
                  </a:rPr>
                  <a:t>, </a:t>
                </a:r>
                <a:r>
                  <a:rPr lang="en-US" sz="4800" dirty="0" err="1" smtClean="0">
                    <a:solidFill>
                      <a:srgbClr val="000000"/>
                    </a:solidFill>
                    <a:cs typeface="Times New Roman" panose="02020603050405020304" pitchFamily="18" charset="0"/>
                  </a:rPr>
                  <a:t>hãy</a:t>
                </a:r>
                <a:r>
                  <a:rPr lang="en-US" sz="4800" dirty="0" smtClean="0">
                    <a:solidFill>
                      <a:srgbClr val="000000"/>
                    </a:solidFill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 smtClean="0">
                    <a:solidFill>
                      <a:srgbClr val="000000"/>
                    </a:solidFill>
                    <a:cs typeface="Times New Roman" panose="02020603050405020304" pitchFamily="18" charset="0"/>
                  </a:rPr>
                  <a:t>rút</a:t>
                </a:r>
                <a:r>
                  <a:rPr lang="en-US" sz="4800" dirty="0" smtClean="0">
                    <a:solidFill>
                      <a:srgbClr val="000000"/>
                    </a:solidFill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 smtClean="0">
                    <a:solidFill>
                      <a:srgbClr val="000000"/>
                    </a:solidFill>
                    <a:cs typeface="Times New Roman" panose="02020603050405020304" pitchFamily="18" charset="0"/>
                  </a:rPr>
                  <a:t>gọn</a:t>
                </a:r>
                <a:r>
                  <a:rPr lang="en-US" sz="4800" dirty="0" smtClean="0">
                    <a:solidFill>
                      <a:srgbClr val="000000"/>
                    </a:solidFill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 smtClean="0">
                    <a:solidFill>
                      <a:srgbClr val="000000"/>
                    </a:solidFill>
                    <a:cs typeface="Times New Roman" panose="02020603050405020304" pitchFamily="18" charset="0"/>
                  </a:rPr>
                  <a:t>về</a:t>
                </a:r>
                <a:r>
                  <a:rPr lang="en-US" sz="4800" dirty="0" smtClean="0">
                    <a:solidFill>
                      <a:srgbClr val="000000"/>
                    </a:solidFill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 smtClean="0">
                    <a:solidFill>
                      <a:srgbClr val="000000"/>
                    </a:solidFill>
                    <a:cs typeface="Times New Roman" panose="02020603050405020304" pitchFamily="18" charset="0"/>
                  </a:rPr>
                  <a:t>phân</a:t>
                </a:r>
                <a:r>
                  <a:rPr lang="en-US" sz="4800" dirty="0" smtClean="0">
                    <a:solidFill>
                      <a:srgbClr val="000000"/>
                    </a:solidFill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 smtClean="0">
                    <a:solidFill>
                      <a:srgbClr val="000000"/>
                    </a:solidFill>
                    <a:cs typeface="Times New Roman" panose="02020603050405020304" pitchFamily="18" charset="0"/>
                  </a:rPr>
                  <a:t>số</a:t>
                </a:r>
                <a:r>
                  <a:rPr lang="en-US" sz="4800" dirty="0" smtClean="0">
                    <a:solidFill>
                      <a:srgbClr val="000000"/>
                    </a:solidFill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 smtClean="0">
                    <a:solidFill>
                      <a:srgbClr val="000000"/>
                    </a:solidFill>
                    <a:cs typeface="Times New Roman" panose="02020603050405020304" pitchFamily="18" charset="0"/>
                  </a:rPr>
                  <a:t>tối</a:t>
                </a:r>
                <a:r>
                  <a:rPr lang="en-US" sz="4800" dirty="0" smtClean="0">
                    <a:solidFill>
                      <a:srgbClr val="000000"/>
                    </a:solidFill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 smtClean="0">
                    <a:solidFill>
                      <a:srgbClr val="000000"/>
                    </a:solidFill>
                    <a:cs typeface="Times New Roman" panose="02020603050405020304" pitchFamily="18" charset="0"/>
                  </a:rPr>
                  <a:t>giản</a:t>
                </a:r>
                <a:r>
                  <a:rPr lang="en-US" sz="4800" dirty="0" smtClean="0">
                    <a:solidFill>
                      <a:srgbClr val="000000"/>
                    </a:solidFill>
                    <a:cs typeface="Times New Roman" panose="02020603050405020304" pitchFamily="18" charset="0"/>
                  </a:rPr>
                  <a:t>:</a:t>
                </a:r>
              </a:p>
              <a:p>
                <a:pPr marL="127000" lvl="0">
                  <a:lnSpc>
                    <a:spcPct val="115000"/>
                  </a:lnSpc>
                </a:pPr>
                <a:r>
                  <a:rPr lang="en-US" sz="4800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a)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48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50</m:t>
                        </m:r>
                      </m:num>
                      <m:den>
                        <m:r>
                          <a:rPr lang="en-US" sz="48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85</m:t>
                        </m:r>
                      </m:den>
                    </m:f>
                  </m:oMath>
                </a14:m>
                <a:r>
                  <a:rPr lang="en-US" sz="4800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					;				b)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48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23</m:t>
                        </m:r>
                      </m:num>
                      <m:den>
                        <m:r>
                          <a:rPr lang="en-US" sz="48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81</m:t>
                        </m:r>
                      </m:den>
                    </m:f>
                  </m:oMath>
                </a14:m>
                <a:endParaRPr lang="en-US" sz="480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127000" indent="0">
                  <a:lnSpc>
                    <a:spcPct val="115000"/>
                  </a:lnSpc>
                  <a:buNone/>
                </a:pPr>
                <a:endParaRPr lang="en-US" sz="4800" dirty="0" smtClean="0">
                  <a:solidFill>
                    <a:srgbClr val="000000"/>
                  </a:solidFill>
                  <a:cs typeface="Times New Roman" panose="02020603050405020304" pitchFamily="18" charset="0"/>
                </a:endParaRPr>
              </a:p>
              <a:p>
                <a:pPr marL="127000" indent="0">
                  <a:lnSpc>
                    <a:spcPct val="115000"/>
                  </a:lnSpc>
                  <a:buNone/>
                </a:pPr>
                <a:endParaRPr lang="en-US" sz="4800" dirty="0">
                  <a:solidFill>
                    <a:srgbClr val="000000"/>
                  </a:solidFill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5139" y="371379"/>
                <a:ext cx="16688799" cy="4761753"/>
              </a:xfrm>
              <a:prstGeom prst="rect">
                <a:avLst/>
              </a:prstGeom>
              <a:blipFill>
                <a:blip r:embed="rId14"/>
                <a:stretch>
                  <a:fillRect l="-913" t="-2177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TextBox 20"/>
          <p:cNvSpPr txBox="1"/>
          <p:nvPr/>
        </p:nvSpPr>
        <p:spPr>
          <a:xfrm>
            <a:off x="7821222" y="3377790"/>
            <a:ext cx="255663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1" u="sng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Giải</a:t>
            </a:r>
            <a:r>
              <a:rPr kumimoji="0" lang="en-US" sz="4800" b="1" i="1" u="sng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</a:t>
            </a:r>
            <a:endParaRPr kumimoji="0" lang="vi-VN" sz="4800" b="0" i="1" u="sng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/>
              <p:cNvSpPr txBox="1"/>
              <p:nvPr/>
            </p:nvSpPr>
            <p:spPr>
              <a:xfrm>
                <a:off x="1066800" y="4397756"/>
                <a:ext cx="12549371" cy="166885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30000"/>
                  </a:lnSpc>
                </a:pPr>
                <a:r>
                  <a:rPr lang="fr-FR" sz="4800" dirty="0"/>
                  <a:t>a)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5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5400" i="1">
                            <a:latin typeface="Cambria Math" panose="02040503050406030204" pitchFamily="18" charset="0"/>
                          </a:rPr>
                          <m:t>50</m:t>
                        </m:r>
                      </m:num>
                      <m:den>
                        <m:r>
                          <a:rPr lang="en-US" sz="5400" i="1">
                            <a:latin typeface="Cambria Math" panose="02040503050406030204" pitchFamily="18" charset="0"/>
                          </a:rPr>
                          <m:t>85</m:t>
                        </m:r>
                      </m:den>
                    </m:f>
                    <m:r>
                      <a:rPr lang="en-US" sz="5400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5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5400" i="1">
                            <a:latin typeface="Cambria Math" panose="02040503050406030204" pitchFamily="18" charset="0"/>
                          </a:rPr>
                          <m:t>50</m:t>
                        </m:r>
                        <m:r>
                          <a:rPr lang="en-US" sz="5400" i="1">
                            <a:latin typeface="Cambria Math" panose="02040503050406030204" pitchFamily="18" charset="0"/>
                          </a:rPr>
                          <m:t>  : </m:t>
                        </m:r>
                        <m:r>
                          <a:rPr lang="en-US" sz="5400" i="1">
                            <a:latin typeface="Cambria Math" panose="02040503050406030204" pitchFamily="18" charset="0"/>
                          </a:rPr>
                          <m:t>5</m:t>
                        </m:r>
                      </m:num>
                      <m:den>
                        <m:r>
                          <a:rPr lang="en-US" sz="5400" i="1">
                            <a:latin typeface="Cambria Math" panose="02040503050406030204" pitchFamily="18" charset="0"/>
                          </a:rPr>
                          <m:t>85</m:t>
                        </m:r>
                        <m:r>
                          <a:rPr lang="en-US" sz="5400" i="1">
                            <a:latin typeface="Cambria Math" panose="02040503050406030204" pitchFamily="18" charset="0"/>
                          </a:rPr>
                          <m:t> :</m:t>
                        </m:r>
                        <m:r>
                          <a:rPr lang="en-US" sz="5400" i="1"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  <m:r>
                      <a:rPr lang="en-US" sz="5400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5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5400" i="1">
                            <a:latin typeface="Cambria Math" panose="02040503050406030204" pitchFamily="18" charset="0"/>
                          </a:rPr>
                          <m:t>10</m:t>
                        </m:r>
                      </m:num>
                      <m:den>
                        <m:r>
                          <a:rPr lang="en-US" sz="5400" i="1">
                            <a:latin typeface="Cambria Math" panose="02040503050406030204" pitchFamily="18" charset="0"/>
                          </a:rPr>
                          <m:t>17</m:t>
                        </m:r>
                      </m:den>
                    </m:f>
                  </m:oMath>
                </a14:m>
                <a:r>
                  <a:rPr lang="en-US" sz="5400" dirty="0"/>
                  <a:t> </a:t>
                </a:r>
                <a:endParaRPr lang="en-US" sz="13800" b="1" dirty="0"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66800" y="4397756"/>
                <a:ext cx="12549371" cy="1668855"/>
              </a:xfrm>
              <a:prstGeom prst="rect">
                <a:avLst/>
              </a:prstGeom>
              <a:blipFill>
                <a:blip r:embed="rId15"/>
                <a:stretch>
                  <a:fillRect l="-2186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1066799" y="6983860"/>
                <a:ext cx="15216426" cy="137813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30000"/>
                  </a:lnSpc>
                </a:pPr>
                <a:r>
                  <a:rPr lang="en-US" sz="4800" dirty="0"/>
                  <a:t>b)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800" i="1">
                            <a:latin typeface="Cambria Math" panose="02040503050406030204" pitchFamily="18" charset="0"/>
                          </a:rPr>
                          <m:t>23</m:t>
                        </m:r>
                      </m:num>
                      <m:den>
                        <m:r>
                          <a:rPr lang="en-US" sz="4800" i="1">
                            <a:latin typeface="Cambria Math" panose="02040503050406030204" pitchFamily="18" charset="0"/>
                          </a:rPr>
                          <m:t>81</m:t>
                        </m:r>
                      </m:den>
                    </m:f>
                  </m:oMath>
                </a14:m>
                <a:r>
                  <a:rPr lang="en-US" sz="4800" dirty="0"/>
                  <a:t> </a:t>
                </a:r>
                <a:r>
                  <a:rPr lang="en-US" sz="4800" dirty="0" err="1"/>
                  <a:t>là</a:t>
                </a:r>
                <a:r>
                  <a:rPr lang="en-US" sz="4800" dirty="0"/>
                  <a:t> </a:t>
                </a:r>
                <a:r>
                  <a:rPr lang="en-US" sz="4800" dirty="0" err="1"/>
                  <a:t>phân</a:t>
                </a:r>
                <a:r>
                  <a:rPr lang="en-US" sz="4800" dirty="0"/>
                  <a:t> </a:t>
                </a:r>
                <a:r>
                  <a:rPr lang="en-US" sz="4800" dirty="0" err="1"/>
                  <a:t>số</a:t>
                </a:r>
                <a:r>
                  <a:rPr lang="en-US" sz="4800" dirty="0"/>
                  <a:t> </a:t>
                </a:r>
                <a:r>
                  <a:rPr lang="en-US" sz="4800" dirty="0" err="1"/>
                  <a:t>tối</a:t>
                </a:r>
                <a:r>
                  <a:rPr lang="en-US" sz="4800" dirty="0"/>
                  <a:t> </a:t>
                </a:r>
                <a:r>
                  <a:rPr lang="en-US" sz="4800" dirty="0" err="1"/>
                  <a:t>giản</a:t>
                </a:r>
                <a:r>
                  <a:rPr lang="en-US" sz="4800" dirty="0"/>
                  <a:t> </a:t>
                </a:r>
                <a:r>
                  <a:rPr lang="en-US" sz="4800" dirty="0" err="1"/>
                  <a:t>vì</a:t>
                </a:r>
                <a:r>
                  <a:rPr lang="en-US" sz="4800" dirty="0"/>
                  <a:t> </a:t>
                </a:r>
                <a:r>
                  <a:rPr lang="en-US" sz="4800" b="1" dirty="0"/>
                  <a:t>ƯCLN ( 23, 81)  = 1</a:t>
                </a:r>
                <a:endParaRPr lang="en-US" sz="11500" b="1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66799" y="6983860"/>
                <a:ext cx="15216426" cy="1378134"/>
              </a:xfrm>
              <a:prstGeom prst="rect">
                <a:avLst/>
              </a:prstGeom>
              <a:blipFill>
                <a:blip r:embed="rId16"/>
                <a:stretch>
                  <a:fillRect l="-1803" b="-11062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812993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1" grpId="0"/>
      <p:bldP spid="22" grpId="0"/>
      <p:bldP spid="13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5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-2317294">
            <a:off x="16062040" y="8869562"/>
            <a:ext cx="2348424" cy="768575"/>
          </a:xfrm>
          <a:prstGeom prst="rect">
            <a:avLst/>
          </a:prstGeom>
        </p:spPr>
      </p:pic>
      <p:pic>
        <p:nvPicPr>
          <p:cNvPr id="17" name="Picture 1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-67060" y="0"/>
            <a:ext cx="2106146" cy="1936296"/>
          </a:xfrm>
          <a:prstGeom prst="rect">
            <a:avLst/>
          </a:prstGeom>
        </p:spPr>
      </p:pic>
      <p:pic>
        <p:nvPicPr>
          <p:cNvPr id="18" name="Picture 18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 rot="-772345">
            <a:off x="-317275" y="7172373"/>
            <a:ext cx="1499829" cy="3158683"/>
          </a:xfrm>
          <a:prstGeom prst="rect">
            <a:avLst/>
          </a:prstGeom>
        </p:spPr>
      </p:pic>
      <p:pic>
        <p:nvPicPr>
          <p:cNvPr id="40" name="Picture 15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>
            <a:off x="16804090" y="-870735"/>
            <a:ext cx="1882706" cy="1853537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1544863" y="630470"/>
                <a:ext cx="15986948" cy="263309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ct val="130000"/>
                  </a:lnSpc>
                </a:pPr>
                <a:r>
                  <a:rPr lang="en-US" sz="5400" b="1" dirty="0" smtClean="0"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5. </a:t>
                </a:r>
                <a:r>
                  <a:rPr lang="en-US" sz="5400" dirty="0" smtClean="0">
                    <a:solidFill>
                      <a:schemeClr val="tx1"/>
                    </a:solidFill>
                    <a:cs typeface="Times New Roman" panose="02020603050405020304" pitchFamily="18" charset="0"/>
                  </a:rPr>
                  <a:t>Rút</a:t>
                </a:r>
                <a:r>
                  <a:rPr lang="en-US" sz="5400" dirty="0">
                    <a:solidFill>
                      <a:schemeClr val="tx1"/>
                    </a:solidFill>
                    <a:cs typeface="Times New Roman" panose="02020603050405020304" pitchFamily="18" charset="0"/>
                  </a:rPr>
                  <a:t> </a:t>
                </a:r>
                <a:r>
                  <a:rPr lang="en-US" sz="5400" dirty="0" err="1">
                    <a:solidFill>
                      <a:schemeClr val="tx1"/>
                    </a:solidFill>
                    <a:cs typeface="Times New Roman" panose="02020603050405020304" pitchFamily="18" charset="0"/>
                  </a:rPr>
                  <a:t>gọn</a:t>
                </a:r>
                <a:r>
                  <a:rPr lang="en-US" sz="5400" dirty="0">
                    <a:solidFill>
                      <a:schemeClr val="tx1"/>
                    </a:solidFill>
                    <a:cs typeface="Times New Roman" panose="02020603050405020304" pitchFamily="18" charset="0"/>
                  </a:rPr>
                  <a:t> </a:t>
                </a:r>
                <a:r>
                  <a:rPr lang="en-US" sz="5400" dirty="0" err="1">
                    <a:solidFill>
                      <a:schemeClr val="tx1"/>
                    </a:solidFill>
                    <a:cs typeface="Times New Roman" panose="02020603050405020304" pitchFamily="18" charset="0"/>
                  </a:rPr>
                  <a:t>các</a:t>
                </a:r>
                <a:r>
                  <a:rPr lang="en-US" sz="5400" dirty="0">
                    <a:solidFill>
                      <a:schemeClr val="tx1"/>
                    </a:solidFill>
                    <a:cs typeface="Times New Roman" panose="02020603050405020304" pitchFamily="18" charset="0"/>
                  </a:rPr>
                  <a:t> </a:t>
                </a:r>
                <a:r>
                  <a:rPr lang="en-US" sz="5400" dirty="0" err="1">
                    <a:solidFill>
                      <a:schemeClr val="tx1"/>
                    </a:solidFill>
                    <a:cs typeface="Times New Roman" panose="02020603050405020304" pitchFamily="18" charset="0"/>
                  </a:rPr>
                  <a:t>phân</a:t>
                </a:r>
                <a:r>
                  <a:rPr lang="en-US" sz="5400" dirty="0">
                    <a:solidFill>
                      <a:schemeClr val="tx1"/>
                    </a:solidFill>
                    <a:cs typeface="Times New Roman" panose="02020603050405020304" pitchFamily="18" charset="0"/>
                  </a:rPr>
                  <a:t> </a:t>
                </a:r>
                <a:r>
                  <a:rPr lang="en-US" sz="5400" dirty="0" err="1">
                    <a:solidFill>
                      <a:schemeClr val="tx1"/>
                    </a:solidFill>
                    <a:cs typeface="Times New Roman" panose="02020603050405020304" pitchFamily="18" charset="0"/>
                  </a:rPr>
                  <a:t>sô</a:t>
                </a:r>
                <a:r>
                  <a:rPr lang="en-US" sz="5400" dirty="0">
                    <a:solidFill>
                      <a:schemeClr val="tx1"/>
                    </a:solidFill>
                    <a:cs typeface="Times New Roman" panose="02020603050405020304" pitchFamily="18" charset="0"/>
                  </a:rPr>
                  <a:t>́ </a:t>
                </a:r>
                <a:r>
                  <a:rPr lang="en-US" sz="5400" dirty="0" err="1">
                    <a:solidFill>
                      <a:schemeClr val="tx1"/>
                    </a:solidFill>
                    <a:cs typeface="Times New Roman" panose="02020603050405020304" pitchFamily="18" charset="0"/>
                  </a:rPr>
                  <a:t>sau</a:t>
                </a:r>
                <a:r>
                  <a:rPr lang="en-US" sz="5400" dirty="0">
                    <a:solidFill>
                      <a:schemeClr val="tx1"/>
                    </a:solidFill>
                    <a:cs typeface="Times New Roman" panose="02020603050405020304" pitchFamily="18" charset="0"/>
                  </a:rPr>
                  <a:t> </a:t>
                </a:r>
                <a:r>
                  <a:rPr lang="en-US" sz="5400" dirty="0" err="1">
                    <a:solidFill>
                      <a:schemeClr val="tx1"/>
                    </a:solidFill>
                    <a:cs typeface="Times New Roman" panose="02020603050405020304" pitchFamily="18" charset="0"/>
                  </a:rPr>
                  <a:t>vê</a:t>
                </a:r>
                <a:r>
                  <a:rPr lang="en-US" sz="5400" dirty="0">
                    <a:solidFill>
                      <a:schemeClr val="tx1"/>
                    </a:solidFill>
                    <a:cs typeface="Times New Roman" panose="02020603050405020304" pitchFamily="18" charset="0"/>
                  </a:rPr>
                  <a:t>̀ </a:t>
                </a:r>
                <a:r>
                  <a:rPr lang="en-US" sz="5400" dirty="0" err="1">
                    <a:solidFill>
                      <a:schemeClr val="tx1"/>
                    </a:solidFill>
                    <a:cs typeface="Times New Roman" panose="02020603050405020304" pitchFamily="18" charset="0"/>
                  </a:rPr>
                  <a:t>phân</a:t>
                </a:r>
                <a:r>
                  <a:rPr lang="en-US" sz="5400" dirty="0">
                    <a:solidFill>
                      <a:schemeClr val="tx1"/>
                    </a:solidFill>
                    <a:cs typeface="Times New Roman" panose="02020603050405020304" pitchFamily="18" charset="0"/>
                  </a:rPr>
                  <a:t> </a:t>
                </a:r>
                <a:r>
                  <a:rPr lang="en-US" sz="5400" dirty="0" err="1">
                    <a:solidFill>
                      <a:schemeClr val="tx1"/>
                    </a:solidFill>
                    <a:cs typeface="Times New Roman" panose="02020603050405020304" pitchFamily="18" charset="0"/>
                  </a:rPr>
                  <a:t>sô</a:t>
                </a:r>
                <a:r>
                  <a:rPr lang="en-US" sz="5400" dirty="0">
                    <a:solidFill>
                      <a:schemeClr val="tx1"/>
                    </a:solidFill>
                    <a:cs typeface="Times New Roman" panose="02020603050405020304" pitchFamily="18" charset="0"/>
                  </a:rPr>
                  <a:t>́ </a:t>
                </a:r>
                <a:r>
                  <a:rPr lang="en-US" sz="5400" dirty="0" err="1">
                    <a:solidFill>
                      <a:schemeClr val="tx1"/>
                    </a:solidFill>
                    <a:cs typeface="Times New Roman" panose="02020603050405020304" pitchFamily="18" charset="0"/>
                  </a:rPr>
                  <a:t>tối</a:t>
                </a:r>
                <a:r>
                  <a:rPr lang="en-US" sz="5400" dirty="0">
                    <a:solidFill>
                      <a:schemeClr val="tx1"/>
                    </a:solidFill>
                    <a:cs typeface="Times New Roman" panose="02020603050405020304" pitchFamily="18" charset="0"/>
                  </a:rPr>
                  <a:t> </a:t>
                </a:r>
                <a:r>
                  <a:rPr lang="en-US" sz="5400" dirty="0" err="1">
                    <a:solidFill>
                      <a:schemeClr val="tx1"/>
                    </a:solidFill>
                    <a:cs typeface="Times New Roman" panose="02020603050405020304" pitchFamily="18" charset="0"/>
                  </a:rPr>
                  <a:t>giản</a:t>
                </a:r>
                <a:r>
                  <a:rPr lang="en-US" sz="5400" dirty="0">
                    <a:solidFill>
                      <a:schemeClr val="tx1"/>
                    </a:solidFill>
                    <a:cs typeface="Times New Roman" panose="02020603050405020304" pitchFamily="18" charset="0"/>
                  </a:rPr>
                  <a:t>: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5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5400" b="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60</m:t>
                        </m:r>
                      </m:num>
                      <m:den>
                        <m:r>
                          <a:rPr lang="en-US" sz="5400" b="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72</m:t>
                        </m:r>
                      </m:den>
                    </m:f>
                    <m:r>
                      <a:rPr lang="en-US" sz="5400" b="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; </m:t>
                    </m:r>
                    <m:f>
                      <m:fPr>
                        <m:ctrlPr>
                          <a:rPr lang="en-US" sz="5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5400" b="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70</m:t>
                        </m:r>
                      </m:num>
                      <m:den>
                        <m:r>
                          <a:rPr lang="en-US" sz="5400" b="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95</m:t>
                        </m:r>
                      </m:den>
                    </m:f>
                    <m:r>
                      <a:rPr lang="en-US" sz="5400" b="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; </m:t>
                    </m:r>
                    <m:f>
                      <m:fPr>
                        <m:ctrlPr>
                          <a:rPr lang="en-US" sz="5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5400" b="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150</m:t>
                        </m:r>
                      </m:num>
                      <m:den>
                        <m:r>
                          <a:rPr lang="en-US" sz="5400" b="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360</m:t>
                        </m:r>
                      </m:den>
                    </m:f>
                  </m:oMath>
                </a14:m>
                <a:endParaRPr lang="en-US" sz="5400" dirty="0">
                  <a:solidFill>
                    <a:schemeClr val="tx1"/>
                  </a:solidFill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44863" y="630470"/>
                <a:ext cx="15986948" cy="2633093"/>
              </a:xfrm>
              <a:prstGeom prst="rect">
                <a:avLst/>
              </a:prstGeom>
              <a:blipFill>
                <a:blip r:embed="rId15"/>
                <a:stretch>
                  <a:fillRect t="-1157" r="-267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TextBox 18"/>
          <p:cNvSpPr txBox="1"/>
          <p:nvPr/>
        </p:nvSpPr>
        <p:spPr>
          <a:xfrm>
            <a:off x="7924800" y="3691157"/>
            <a:ext cx="255663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1" u="sng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Giải</a:t>
            </a:r>
            <a:r>
              <a:rPr kumimoji="0" lang="en-US" sz="5400" b="1" i="1" u="sng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</a:t>
            </a:r>
            <a:endParaRPr kumimoji="0" lang="vi-VN" sz="5400" b="0" i="1" u="sng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2514600" y="5464237"/>
                <a:ext cx="3120270" cy="227806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14:m>
                  <m:oMath xmlns:m="http://schemas.openxmlformats.org/officeDocument/2006/math">
                    <m:f>
                      <m:fPr>
                        <m:ctrlPr>
                          <a:rPr lang="en-US" sz="66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vi-VN" sz="66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60</m:t>
                        </m:r>
                      </m:num>
                      <m:den>
                        <m:r>
                          <a:rPr lang="vi-VN" sz="66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72</m:t>
                        </m:r>
                      </m:den>
                    </m:f>
                  </m:oMath>
                </a14:m>
                <a:r>
                  <a:rPr lang="vi-VN" sz="660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=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66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vi-VN" sz="66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5</m:t>
                        </m:r>
                      </m:num>
                      <m:den>
                        <m:r>
                          <a:rPr lang="vi-VN" sz="66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6</m:t>
                        </m:r>
                      </m:den>
                    </m:f>
                  </m:oMath>
                </a14:m>
                <a:r>
                  <a:rPr lang="en-US" sz="6000" dirty="0" smtClean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;</a:t>
                </a:r>
                <a:endParaRPr lang="en-US" sz="6000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4600" y="5464237"/>
                <a:ext cx="3120270" cy="2278060"/>
              </a:xfrm>
              <a:prstGeom prst="rect">
                <a:avLst/>
              </a:prstGeom>
              <a:blipFill>
                <a:blip r:embed="rId16"/>
                <a:stretch>
                  <a:fillRect b="-802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Rectangle 19"/>
              <p:cNvSpPr/>
              <p:nvPr/>
            </p:nvSpPr>
            <p:spPr>
              <a:xfrm>
                <a:off x="7279274" y="5988638"/>
                <a:ext cx="3120270" cy="153497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sz="66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vi-VN" sz="6600">
                            <a:latin typeface="Cambria Math" panose="02040503050406030204" pitchFamily="18" charset="0"/>
                          </a:rPr>
                          <m:t>70</m:t>
                        </m:r>
                      </m:num>
                      <m:den>
                        <m:r>
                          <a:rPr lang="vi-VN" sz="6600">
                            <a:latin typeface="Cambria Math" panose="02040503050406030204" pitchFamily="18" charset="0"/>
                          </a:rPr>
                          <m:t>95</m:t>
                        </m:r>
                      </m:den>
                    </m:f>
                  </m:oMath>
                </a14:m>
                <a:r>
                  <a:rPr lang="vi-VN" sz="6600" dirty="0"/>
                  <a:t> =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66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vi-VN" sz="6600">
                            <a:latin typeface="Cambria Math" panose="02040503050406030204" pitchFamily="18" charset="0"/>
                          </a:rPr>
                          <m:t>14</m:t>
                        </m:r>
                      </m:num>
                      <m:den>
                        <m:r>
                          <a:rPr lang="vi-VN" sz="6600">
                            <a:latin typeface="Cambria Math" panose="02040503050406030204" pitchFamily="18" charset="0"/>
                          </a:rPr>
                          <m:t>19</m:t>
                        </m:r>
                      </m:den>
                    </m:f>
                  </m:oMath>
                </a14:m>
                <a:r>
                  <a:rPr lang="en-US" sz="6600" dirty="0" smtClean="0"/>
                  <a:t>;</a:t>
                </a:r>
                <a:endParaRPr lang="en-US" sz="6600" dirty="0"/>
              </a:p>
            </p:txBody>
          </p:sp>
        </mc:Choice>
        <mc:Fallback xmlns="">
          <p:sp>
            <p:nvSpPr>
              <p:cNvPr id="20" name="Rectangle 1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79274" y="5988638"/>
                <a:ext cx="3120270" cy="1534972"/>
              </a:xfrm>
              <a:prstGeom prst="rect">
                <a:avLst/>
              </a:prstGeom>
              <a:blipFill>
                <a:blip r:embed="rId17"/>
                <a:stretch>
                  <a:fillRect t="-397" r="-8203" b="-15079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Rectangle 20"/>
              <p:cNvSpPr/>
              <p:nvPr/>
            </p:nvSpPr>
            <p:spPr>
              <a:xfrm>
                <a:off x="13080078" y="6006612"/>
                <a:ext cx="4338676" cy="154946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sz="66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vi-VN" sz="6600">
                            <a:latin typeface="Cambria Math" panose="02040503050406030204" pitchFamily="18" charset="0"/>
                          </a:rPr>
                          <m:t>150</m:t>
                        </m:r>
                      </m:num>
                      <m:den>
                        <m:r>
                          <a:rPr lang="vi-VN" sz="6600">
                            <a:latin typeface="Cambria Math" panose="02040503050406030204" pitchFamily="18" charset="0"/>
                          </a:rPr>
                          <m:t>360</m:t>
                        </m:r>
                      </m:den>
                    </m:f>
                  </m:oMath>
                </a14:m>
                <a:r>
                  <a:rPr lang="vi-VN" sz="6600" dirty="0"/>
                  <a:t> =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66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vi-VN" sz="6600">
                            <a:latin typeface="Cambria Math" panose="02040503050406030204" pitchFamily="18" charset="0"/>
                          </a:rPr>
                          <m:t>5</m:t>
                        </m:r>
                      </m:num>
                      <m:den>
                        <m:r>
                          <a:rPr lang="vi-VN" sz="6600">
                            <a:latin typeface="Cambria Math" panose="02040503050406030204" pitchFamily="18" charset="0"/>
                          </a:rPr>
                          <m:t>12</m:t>
                        </m:r>
                      </m:den>
                    </m:f>
                  </m:oMath>
                </a14:m>
                <a:endParaRPr lang="en-US" sz="6600" dirty="0"/>
              </a:p>
            </p:txBody>
          </p:sp>
        </mc:Choice>
        <mc:Fallback xmlns="">
          <p:sp>
            <p:nvSpPr>
              <p:cNvPr id="21" name="Rectangle 2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080078" y="6006612"/>
                <a:ext cx="4338676" cy="1549463"/>
              </a:xfrm>
              <a:prstGeom prst="rect">
                <a:avLst/>
              </a:prstGeom>
              <a:blipFill>
                <a:blip r:embed="rId18"/>
                <a:stretch>
                  <a:fillRect b="-14902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214688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9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CCEE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alphaModFix amt="19999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 b="43786"/>
          <a:stretch>
            <a:fillRect/>
          </a:stretch>
        </p:blipFill>
        <p:spPr>
          <a:xfrm>
            <a:off x="0" y="6607"/>
            <a:ext cx="18288000" cy="10280393"/>
          </a:xfrm>
          <a:prstGeom prst="rect">
            <a:avLst/>
          </a:prstGeom>
        </p:spPr>
      </p:pic>
      <p:grpSp>
        <p:nvGrpSpPr>
          <p:cNvPr id="3" name="Group 3"/>
          <p:cNvGrpSpPr/>
          <p:nvPr/>
        </p:nvGrpSpPr>
        <p:grpSpPr>
          <a:xfrm>
            <a:off x="5715000" y="71300"/>
            <a:ext cx="7668064" cy="1860119"/>
            <a:chOff x="0" y="0"/>
            <a:chExt cx="1744237" cy="1689603"/>
          </a:xfrm>
        </p:grpSpPr>
        <p:sp>
          <p:nvSpPr>
            <p:cNvPr id="4" name="Freeform 4"/>
            <p:cNvSpPr/>
            <p:nvPr/>
          </p:nvSpPr>
          <p:spPr>
            <a:xfrm>
              <a:off x="0" y="-1270"/>
              <a:ext cx="1745507" cy="1688333"/>
            </a:xfrm>
            <a:custGeom>
              <a:avLst/>
              <a:gdLst/>
              <a:ahLst/>
              <a:cxnLst/>
              <a:rect l="l" t="t" r="r" b="b"/>
              <a:pathLst>
                <a:path w="1745507" h="1688333">
                  <a:moveTo>
                    <a:pt x="1734077" y="27940"/>
                  </a:moveTo>
                  <a:cubicBezTo>
                    <a:pt x="1725187" y="24130"/>
                    <a:pt x="1716297" y="21590"/>
                    <a:pt x="1707407" y="21590"/>
                  </a:cubicBezTo>
                  <a:cubicBezTo>
                    <a:pt x="1680737" y="20320"/>
                    <a:pt x="1654733" y="20320"/>
                    <a:pt x="1627368" y="17780"/>
                  </a:cubicBezTo>
                  <a:cubicBezTo>
                    <a:pt x="1564818" y="12700"/>
                    <a:pt x="1503572" y="6350"/>
                    <a:pt x="1441023" y="3810"/>
                  </a:cubicBezTo>
                  <a:cubicBezTo>
                    <a:pt x="1390201" y="1270"/>
                    <a:pt x="1340683" y="3810"/>
                    <a:pt x="1289862" y="2540"/>
                  </a:cubicBezTo>
                  <a:cubicBezTo>
                    <a:pt x="1267709" y="2540"/>
                    <a:pt x="1245556" y="0"/>
                    <a:pt x="1223403" y="2540"/>
                  </a:cubicBezTo>
                  <a:cubicBezTo>
                    <a:pt x="1169975" y="10160"/>
                    <a:pt x="1116548" y="11430"/>
                    <a:pt x="1061817" y="8890"/>
                  </a:cubicBezTo>
                  <a:cubicBezTo>
                    <a:pt x="1034452" y="7620"/>
                    <a:pt x="1007086" y="7620"/>
                    <a:pt x="979721" y="7620"/>
                  </a:cubicBezTo>
                  <a:cubicBezTo>
                    <a:pt x="930203" y="7620"/>
                    <a:pt x="880685" y="7620"/>
                    <a:pt x="831166" y="6350"/>
                  </a:cubicBezTo>
                  <a:cubicBezTo>
                    <a:pt x="779042" y="5080"/>
                    <a:pt x="265616" y="2540"/>
                    <a:pt x="214794" y="1270"/>
                  </a:cubicBezTo>
                  <a:cubicBezTo>
                    <a:pt x="173095" y="0"/>
                    <a:pt x="132698" y="1270"/>
                    <a:pt x="90999" y="1270"/>
                  </a:cubicBezTo>
                  <a:cubicBezTo>
                    <a:pt x="62330" y="1270"/>
                    <a:pt x="33020" y="3810"/>
                    <a:pt x="5080" y="5080"/>
                  </a:cubicBezTo>
                  <a:cubicBezTo>
                    <a:pt x="3810" y="5080"/>
                    <a:pt x="2540" y="7620"/>
                    <a:pt x="0" y="8890"/>
                  </a:cubicBezTo>
                  <a:cubicBezTo>
                    <a:pt x="1270" y="21590"/>
                    <a:pt x="3810" y="34290"/>
                    <a:pt x="5080" y="46990"/>
                  </a:cubicBezTo>
                  <a:cubicBezTo>
                    <a:pt x="15240" y="117455"/>
                    <a:pt x="16510" y="188936"/>
                    <a:pt x="17780" y="259163"/>
                  </a:cubicBezTo>
                  <a:cubicBezTo>
                    <a:pt x="19050" y="330645"/>
                    <a:pt x="17780" y="402126"/>
                    <a:pt x="16510" y="474862"/>
                  </a:cubicBezTo>
                  <a:cubicBezTo>
                    <a:pt x="15240" y="548851"/>
                    <a:pt x="2540" y="1325115"/>
                    <a:pt x="2540" y="1399104"/>
                  </a:cubicBezTo>
                  <a:cubicBezTo>
                    <a:pt x="2540" y="1471840"/>
                    <a:pt x="1270" y="1544575"/>
                    <a:pt x="0" y="1617311"/>
                  </a:cubicBezTo>
                  <a:cubicBezTo>
                    <a:pt x="0" y="1633723"/>
                    <a:pt x="3810" y="1643883"/>
                    <a:pt x="15240" y="1648963"/>
                  </a:cubicBezTo>
                  <a:cubicBezTo>
                    <a:pt x="22860" y="1652773"/>
                    <a:pt x="31750" y="1655313"/>
                    <a:pt x="40640" y="1656583"/>
                  </a:cubicBezTo>
                  <a:cubicBezTo>
                    <a:pt x="89696" y="1661663"/>
                    <a:pt x="139214" y="1665473"/>
                    <a:pt x="188732" y="1670553"/>
                  </a:cubicBezTo>
                  <a:cubicBezTo>
                    <a:pt x="216097" y="1673093"/>
                    <a:pt x="243463" y="1678173"/>
                    <a:pt x="270828" y="1679443"/>
                  </a:cubicBezTo>
                  <a:cubicBezTo>
                    <a:pt x="316437" y="1681983"/>
                    <a:pt x="824651" y="1683253"/>
                    <a:pt x="870260" y="1684523"/>
                  </a:cubicBezTo>
                  <a:cubicBezTo>
                    <a:pt x="876775" y="1684523"/>
                    <a:pt x="883291" y="1684523"/>
                    <a:pt x="889806" y="1684523"/>
                  </a:cubicBezTo>
                  <a:cubicBezTo>
                    <a:pt x="921081" y="1684523"/>
                    <a:pt x="953659" y="1683253"/>
                    <a:pt x="984933" y="1683253"/>
                  </a:cubicBezTo>
                  <a:cubicBezTo>
                    <a:pt x="1021421" y="1683253"/>
                    <a:pt x="1056605" y="1684523"/>
                    <a:pt x="1093092" y="1684523"/>
                  </a:cubicBezTo>
                  <a:cubicBezTo>
                    <a:pt x="1146519" y="1684523"/>
                    <a:pt x="1201250" y="1684523"/>
                    <a:pt x="1254678" y="1684523"/>
                  </a:cubicBezTo>
                  <a:cubicBezTo>
                    <a:pt x="1304196" y="1684523"/>
                    <a:pt x="1353714" y="1685793"/>
                    <a:pt x="1403232" y="1687063"/>
                  </a:cubicBezTo>
                  <a:cubicBezTo>
                    <a:pt x="1425385" y="1687063"/>
                    <a:pt x="1448841" y="1688333"/>
                    <a:pt x="1470994" y="1688333"/>
                  </a:cubicBezTo>
                  <a:cubicBezTo>
                    <a:pt x="1542665" y="1687063"/>
                    <a:pt x="1613033" y="1680713"/>
                    <a:pt x="1684547" y="1680713"/>
                  </a:cubicBezTo>
                  <a:cubicBezTo>
                    <a:pt x="1688357" y="1680713"/>
                    <a:pt x="1693437" y="1678173"/>
                    <a:pt x="1697247" y="1675633"/>
                  </a:cubicBezTo>
                  <a:cubicBezTo>
                    <a:pt x="1702327" y="1671823"/>
                    <a:pt x="1704867" y="1665473"/>
                    <a:pt x="1707407" y="1662933"/>
                  </a:cubicBezTo>
                  <a:cubicBezTo>
                    <a:pt x="1708677" y="1608532"/>
                    <a:pt x="1709947" y="1555862"/>
                    <a:pt x="1711217" y="1503191"/>
                  </a:cubicBezTo>
                  <a:cubicBezTo>
                    <a:pt x="1712487" y="1421677"/>
                    <a:pt x="1722647" y="639144"/>
                    <a:pt x="1723917" y="557630"/>
                  </a:cubicBezTo>
                  <a:cubicBezTo>
                    <a:pt x="1723917" y="508721"/>
                    <a:pt x="1725187" y="459813"/>
                    <a:pt x="1726457" y="410905"/>
                  </a:cubicBezTo>
                  <a:cubicBezTo>
                    <a:pt x="1727727" y="358234"/>
                    <a:pt x="1728997" y="305564"/>
                    <a:pt x="1731537" y="252893"/>
                  </a:cubicBezTo>
                  <a:cubicBezTo>
                    <a:pt x="1732807" y="221542"/>
                    <a:pt x="1732807" y="188936"/>
                    <a:pt x="1737887" y="157585"/>
                  </a:cubicBezTo>
                  <a:cubicBezTo>
                    <a:pt x="1742967" y="119963"/>
                    <a:pt x="1745507" y="83595"/>
                    <a:pt x="1744237" y="44450"/>
                  </a:cubicBezTo>
                  <a:cubicBezTo>
                    <a:pt x="1744237" y="38100"/>
                    <a:pt x="1740427" y="30480"/>
                    <a:pt x="1734077" y="27940"/>
                  </a:cubicBezTo>
                  <a:close/>
                </a:path>
              </a:pathLst>
            </a:custGeom>
            <a:solidFill>
              <a:srgbClr val="FFF3E4"/>
            </a:solidFill>
          </p:spPr>
          <p:txBody>
            <a:bodyPr/>
            <a:lstStyle/>
            <a:p>
              <a:pPr algn="ctr"/>
              <a:r>
                <a:rPr lang="en-US" sz="8000" b="1" dirty="0" err="1" smtClean="0">
                  <a:solidFill>
                    <a:srgbClr val="C00000"/>
                  </a:solidFill>
                </a:rPr>
                <a:t>Vận</a:t>
              </a:r>
              <a:r>
                <a:rPr lang="en-US" sz="8000" b="1" dirty="0" smtClean="0">
                  <a:solidFill>
                    <a:srgbClr val="C00000"/>
                  </a:solidFill>
                </a:rPr>
                <a:t> </a:t>
              </a:r>
              <a:r>
                <a:rPr lang="en-US" sz="8000" b="1" dirty="0" err="1" smtClean="0">
                  <a:solidFill>
                    <a:srgbClr val="C00000"/>
                  </a:solidFill>
                </a:rPr>
                <a:t>dụng</a:t>
              </a:r>
              <a:endParaRPr lang="vi-VN" sz="8000" b="1" dirty="0">
                <a:solidFill>
                  <a:srgbClr val="C00000"/>
                </a:solidFill>
              </a:endParaRPr>
            </a:p>
          </p:txBody>
        </p:sp>
      </p:grpSp>
      <p:pic>
        <p:nvPicPr>
          <p:cNvPr id="5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-7680534">
            <a:off x="11756218" y="278380"/>
            <a:ext cx="2348424" cy="768575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 rot="-3380424">
            <a:off x="16791465" y="-1327723"/>
            <a:ext cx="1166687" cy="3431433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 rot="-508057">
            <a:off x="4610156" y="-16193"/>
            <a:ext cx="2625654" cy="672504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2"/>
              </a:ext>
            </a:extLst>
          </a:blip>
          <a:srcRect/>
          <a:stretch>
            <a:fillRect/>
          </a:stretch>
        </p:blipFill>
        <p:spPr>
          <a:xfrm rot="-752723">
            <a:off x="-148232" y="7585223"/>
            <a:ext cx="2071506" cy="2721738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548054" y="2103238"/>
            <a:ext cx="17716500" cy="185281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en-US" sz="4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2.35. </a:t>
            </a:r>
            <a:r>
              <a:rPr lang="en-US" sz="4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Hãy</a:t>
            </a:r>
            <a:r>
              <a:rPr lang="en-US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cho</a:t>
            </a:r>
            <a:r>
              <a:rPr lang="en-US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hai</a:t>
            </a:r>
            <a:r>
              <a:rPr lang="en-US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ví</a:t>
            </a:r>
            <a:r>
              <a:rPr lang="en-US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dụ</a:t>
            </a:r>
            <a:r>
              <a:rPr lang="en-US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về</a:t>
            </a:r>
            <a:r>
              <a:rPr lang="en-US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hai</a:t>
            </a:r>
            <a:r>
              <a:rPr lang="en-US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 ƯCLN </a:t>
            </a:r>
            <a:r>
              <a:rPr lang="en-US" sz="4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bằng</a:t>
            </a:r>
            <a:r>
              <a:rPr lang="en-US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 1 </a:t>
            </a:r>
            <a:r>
              <a:rPr lang="en-US" sz="4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mà</a:t>
            </a:r>
            <a:r>
              <a:rPr lang="en-US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cả</a:t>
            </a:r>
            <a:r>
              <a:rPr lang="en-US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hai</a:t>
            </a:r>
            <a:r>
              <a:rPr lang="en-US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đều</a:t>
            </a:r>
            <a:r>
              <a:rPr lang="en-US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hợp</a:t>
            </a:r>
            <a:r>
              <a:rPr lang="en-US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vi-VN" sz="4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8273508" y="4172434"/>
            <a:ext cx="255663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1" u="sng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Giải</a:t>
            </a:r>
            <a:r>
              <a:rPr kumimoji="0" lang="en-US" sz="4800" b="1" i="1" u="sng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</a:t>
            </a:r>
            <a:endParaRPr kumimoji="0" lang="vi-VN" sz="4800" b="0" i="1" u="sng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1295400" y="5213331"/>
            <a:ext cx="15925799" cy="415498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fr-FR" sz="4400" dirty="0"/>
              <a:t>+18 </a:t>
            </a:r>
            <a:r>
              <a:rPr lang="fr-FR" sz="4400" dirty="0" err="1"/>
              <a:t>và</a:t>
            </a:r>
            <a:r>
              <a:rPr lang="fr-FR" sz="4400" dirty="0"/>
              <a:t> 35 </a:t>
            </a:r>
            <a:r>
              <a:rPr lang="fr-FR" sz="4400" dirty="0" err="1"/>
              <a:t>đều</a:t>
            </a:r>
            <a:r>
              <a:rPr lang="fr-FR" sz="4400" dirty="0"/>
              <a:t> là </a:t>
            </a:r>
            <a:r>
              <a:rPr lang="fr-FR" sz="4400" dirty="0" err="1"/>
              <a:t>hợp</a:t>
            </a:r>
            <a:r>
              <a:rPr lang="fr-FR" sz="4400" dirty="0"/>
              <a:t> </a:t>
            </a:r>
            <a:r>
              <a:rPr lang="fr-FR" sz="4400" dirty="0" err="1"/>
              <a:t>số</a:t>
            </a:r>
            <a:r>
              <a:rPr lang="fr-FR" sz="4400" dirty="0"/>
              <a:t>, </a:t>
            </a:r>
            <a:r>
              <a:rPr lang="fr-FR" sz="4400" dirty="0" err="1"/>
              <a:t>nhưng</a:t>
            </a:r>
            <a:r>
              <a:rPr lang="fr-FR" sz="4400" dirty="0"/>
              <a:t> ƯCLN(18,35) = 1</a:t>
            </a:r>
            <a:endParaRPr lang="en-US" sz="4400" dirty="0"/>
          </a:p>
          <a:p>
            <a:pPr algn="just">
              <a:lnSpc>
                <a:spcPct val="150000"/>
              </a:lnSpc>
            </a:pPr>
            <a:r>
              <a:rPr lang="fr-FR" sz="4400" dirty="0"/>
              <a:t>+ 27 </a:t>
            </a:r>
            <a:r>
              <a:rPr lang="fr-FR" sz="4400" dirty="0" err="1"/>
              <a:t>và</a:t>
            </a:r>
            <a:r>
              <a:rPr lang="fr-FR" sz="4400" dirty="0"/>
              <a:t> 16 </a:t>
            </a:r>
            <a:r>
              <a:rPr lang="fr-FR" sz="4400" dirty="0" err="1"/>
              <a:t>đều</a:t>
            </a:r>
            <a:r>
              <a:rPr lang="fr-FR" sz="4400" dirty="0"/>
              <a:t> là </a:t>
            </a:r>
            <a:r>
              <a:rPr lang="fr-FR" sz="4400" dirty="0" err="1"/>
              <a:t>hợp</a:t>
            </a:r>
            <a:r>
              <a:rPr lang="fr-FR" sz="4400" dirty="0"/>
              <a:t> </a:t>
            </a:r>
            <a:r>
              <a:rPr lang="fr-FR" sz="4400" dirty="0" err="1"/>
              <a:t>số</a:t>
            </a:r>
            <a:r>
              <a:rPr lang="fr-FR" sz="4400" dirty="0"/>
              <a:t>, </a:t>
            </a:r>
            <a:r>
              <a:rPr lang="fr-FR" sz="4400" dirty="0" err="1"/>
              <a:t>những</a:t>
            </a:r>
            <a:r>
              <a:rPr lang="fr-FR" sz="4400" dirty="0"/>
              <a:t> ƯCLN ( 27,16) = 1</a:t>
            </a:r>
            <a:endParaRPr lang="en-US" sz="4400" dirty="0"/>
          </a:p>
          <a:p>
            <a:pPr algn="just">
              <a:lnSpc>
                <a:spcPct val="150000"/>
              </a:lnSpc>
            </a:pPr>
            <a:r>
              <a:rPr lang="fr-FR" sz="4400" dirty="0"/>
              <a:t>+ 15 </a:t>
            </a:r>
            <a:r>
              <a:rPr lang="fr-FR" sz="4400" dirty="0" err="1"/>
              <a:t>và</a:t>
            </a:r>
            <a:r>
              <a:rPr lang="fr-FR" sz="4400" dirty="0"/>
              <a:t> 49 </a:t>
            </a:r>
            <a:r>
              <a:rPr lang="fr-FR" sz="4400" dirty="0" err="1"/>
              <a:t>đều</a:t>
            </a:r>
            <a:r>
              <a:rPr lang="fr-FR" sz="4400" dirty="0"/>
              <a:t> là </a:t>
            </a:r>
            <a:r>
              <a:rPr lang="fr-FR" sz="4400" dirty="0" err="1"/>
              <a:t>hợp</a:t>
            </a:r>
            <a:r>
              <a:rPr lang="fr-FR" sz="4400" dirty="0"/>
              <a:t> </a:t>
            </a:r>
            <a:r>
              <a:rPr lang="fr-FR" sz="4400" dirty="0" err="1"/>
              <a:t>số</a:t>
            </a:r>
            <a:r>
              <a:rPr lang="fr-FR" sz="4400" dirty="0"/>
              <a:t>, </a:t>
            </a:r>
            <a:r>
              <a:rPr lang="fr-FR" sz="4400" dirty="0" err="1"/>
              <a:t>nhưng</a:t>
            </a:r>
            <a:r>
              <a:rPr lang="fr-FR" sz="4400" dirty="0"/>
              <a:t> ƯCLN (15, 49) = </a:t>
            </a:r>
            <a:r>
              <a:rPr lang="fr-FR" sz="4400" dirty="0" smtClean="0"/>
              <a:t>1</a:t>
            </a:r>
          </a:p>
          <a:p>
            <a:pPr algn="just">
              <a:lnSpc>
                <a:spcPct val="150000"/>
              </a:lnSpc>
            </a:pPr>
            <a:r>
              <a:rPr lang="fr-FR" sz="4400" dirty="0" smtClean="0"/>
              <a:t>…………………………………………………………………………</a:t>
            </a:r>
            <a:endParaRPr lang="en-US" sz="4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2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/>
      <p:bldP spid="24" grpId="0" uiExpand="1" build="allAtOnce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ADBC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230923" y="3166227"/>
            <a:ext cx="16319619" cy="1107442"/>
            <a:chOff x="232821" y="201221"/>
            <a:chExt cx="7853925" cy="1502285"/>
          </a:xfrm>
        </p:grpSpPr>
        <p:sp>
          <p:nvSpPr>
            <p:cNvPr id="3" name="Freeform 3"/>
            <p:cNvSpPr/>
            <p:nvPr/>
          </p:nvSpPr>
          <p:spPr>
            <a:xfrm>
              <a:off x="232821" y="201221"/>
              <a:ext cx="7853925" cy="1502285"/>
            </a:xfrm>
            <a:custGeom>
              <a:avLst/>
              <a:gdLst/>
              <a:ahLst/>
              <a:cxnLst/>
              <a:rect l="l" t="t" r="r" b="b"/>
              <a:pathLst>
                <a:path w="8250011" h="5464765">
                  <a:moveTo>
                    <a:pt x="278431" y="16918"/>
                  </a:moveTo>
                  <a:cubicBezTo>
                    <a:pt x="278431" y="16918"/>
                    <a:pt x="604014" y="12258"/>
                    <a:pt x="1016982" y="12454"/>
                  </a:cubicBezTo>
                  <a:cubicBezTo>
                    <a:pt x="6568136" y="12671"/>
                    <a:pt x="7975943" y="0"/>
                    <a:pt x="7975943" y="0"/>
                  </a:cubicBezTo>
                  <a:cubicBezTo>
                    <a:pt x="8043407" y="0"/>
                    <a:pt x="8119344" y="0"/>
                    <a:pt x="8198117" y="85073"/>
                  </a:cubicBezTo>
                  <a:cubicBezTo>
                    <a:pt x="8241095" y="131488"/>
                    <a:pt x="8242163" y="240224"/>
                    <a:pt x="8242568" y="320281"/>
                  </a:cubicBezTo>
                  <a:cubicBezTo>
                    <a:pt x="8242568" y="320281"/>
                    <a:pt x="8240864" y="3898986"/>
                    <a:pt x="8240864" y="4702181"/>
                  </a:cubicBezTo>
                  <a:cubicBezTo>
                    <a:pt x="8240864" y="4916340"/>
                    <a:pt x="8250011" y="5215519"/>
                    <a:pt x="8250011" y="5215519"/>
                  </a:cubicBezTo>
                  <a:cubicBezTo>
                    <a:pt x="8250011" y="5344188"/>
                    <a:pt x="8245842" y="5464765"/>
                    <a:pt x="7993004" y="5456631"/>
                  </a:cubicBezTo>
                  <a:cubicBezTo>
                    <a:pt x="7993004" y="5456631"/>
                    <a:pt x="7616532" y="5436333"/>
                    <a:pt x="6766938" y="5443931"/>
                  </a:cubicBezTo>
                  <a:cubicBezTo>
                    <a:pt x="2079974" y="5452065"/>
                    <a:pt x="304023" y="5464765"/>
                    <a:pt x="304023" y="5464765"/>
                  </a:cubicBezTo>
                  <a:cubicBezTo>
                    <a:pt x="132548" y="5464765"/>
                    <a:pt x="4213" y="5363696"/>
                    <a:pt x="8532" y="5161149"/>
                  </a:cubicBezTo>
                  <a:cubicBezTo>
                    <a:pt x="8532" y="5161149"/>
                    <a:pt x="9630" y="4662608"/>
                    <a:pt x="4815" y="1437739"/>
                  </a:cubicBezTo>
                  <a:cubicBezTo>
                    <a:pt x="0" y="663668"/>
                    <a:pt x="25592" y="330596"/>
                    <a:pt x="25592" y="330596"/>
                  </a:cubicBezTo>
                  <a:cubicBezTo>
                    <a:pt x="27224" y="150571"/>
                    <a:pt x="143504" y="16918"/>
                    <a:pt x="278431" y="16918"/>
                  </a:cubicBezTo>
                  <a:close/>
                </a:path>
              </a:pathLst>
            </a:custGeom>
            <a:solidFill>
              <a:srgbClr val="FFF3E4"/>
            </a:solidFill>
          </p:spPr>
          <p:txBody>
            <a:bodyPr/>
            <a:lstStyle/>
            <a:p>
              <a:r>
                <a:rPr lang="pt-BR" sz="4400" dirty="0"/>
                <a:t>- Đọc và ghi nhớ nội dung chính của bài.</a:t>
              </a:r>
              <a:endParaRPr lang="en-US" sz="4400" dirty="0"/>
            </a:p>
          </p:txBody>
        </p:sp>
      </p:grpSp>
      <p:grpSp>
        <p:nvGrpSpPr>
          <p:cNvPr id="4" name="Group 4"/>
          <p:cNvGrpSpPr/>
          <p:nvPr/>
        </p:nvGrpSpPr>
        <p:grpSpPr>
          <a:xfrm>
            <a:off x="3124200" y="397079"/>
            <a:ext cx="12767876" cy="2313573"/>
            <a:chOff x="0" y="0"/>
            <a:chExt cx="3435356" cy="1138475"/>
          </a:xfrm>
          <a:solidFill>
            <a:schemeClr val="bg1"/>
          </a:solidFill>
        </p:grpSpPr>
        <p:sp>
          <p:nvSpPr>
            <p:cNvPr id="5" name="Freeform 5"/>
            <p:cNvSpPr/>
            <p:nvPr/>
          </p:nvSpPr>
          <p:spPr>
            <a:xfrm>
              <a:off x="0" y="-4262"/>
              <a:ext cx="3443102" cy="1144961"/>
            </a:xfrm>
            <a:custGeom>
              <a:avLst/>
              <a:gdLst/>
              <a:ahLst/>
              <a:cxnLst/>
              <a:rect l="l" t="t" r="r" b="b"/>
              <a:pathLst>
                <a:path w="3443102" h="1144961">
                  <a:moveTo>
                    <a:pt x="2504203" y="1133773"/>
                  </a:moveTo>
                  <a:cubicBezTo>
                    <a:pt x="2504203" y="1133773"/>
                    <a:pt x="2084450" y="1144961"/>
                    <a:pt x="1621865" y="1142339"/>
                  </a:cubicBezTo>
                  <a:cubicBezTo>
                    <a:pt x="1584822" y="1140177"/>
                    <a:pt x="1057073" y="1132352"/>
                    <a:pt x="1057073" y="1132352"/>
                  </a:cubicBezTo>
                  <a:cubicBezTo>
                    <a:pt x="812931" y="1123518"/>
                    <a:pt x="565145" y="1106537"/>
                    <a:pt x="398404" y="1048359"/>
                  </a:cubicBezTo>
                  <a:cubicBezTo>
                    <a:pt x="120505" y="951398"/>
                    <a:pt x="0" y="773869"/>
                    <a:pt x="0" y="577261"/>
                  </a:cubicBezTo>
                  <a:lnTo>
                    <a:pt x="0" y="577259"/>
                  </a:lnTo>
                  <a:cubicBezTo>
                    <a:pt x="8536" y="440430"/>
                    <a:pt x="34263" y="311302"/>
                    <a:pt x="140291" y="225758"/>
                  </a:cubicBezTo>
                  <a:cubicBezTo>
                    <a:pt x="342602" y="62530"/>
                    <a:pt x="736658" y="7673"/>
                    <a:pt x="1155311" y="7673"/>
                  </a:cubicBezTo>
                  <a:cubicBezTo>
                    <a:pt x="1155311" y="7673"/>
                    <a:pt x="1551711" y="15681"/>
                    <a:pt x="1584822" y="7673"/>
                  </a:cubicBezTo>
                  <a:cubicBezTo>
                    <a:pt x="1865523" y="0"/>
                    <a:pt x="2329451" y="7673"/>
                    <a:pt x="2329451" y="7673"/>
                  </a:cubicBezTo>
                  <a:cubicBezTo>
                    <a:pt x="2697758" y="15152"/>
                    <a:pt x="3061071" y="84484"/>
                    <a:pt x="3258811" y="207066"/>
                  </a:cubicBezTo>
                  <a:cubicBezTo>
                    <a:pt x="3409828" y="300683"/>
                    <a:pt x="3443102" y="425358"/>
                    <a:pt x="3433962" y="577261"/>
                  </a:cubicBezTo>
                  <a:lnTo>
                    <a:pt x="3433962" y="577262"/>
                  </a:lnTo>
                  <a:cubicBezTo>
                    <a:pt x="3433962" y="891835"/>
                    <a:pt x="3150965" y="1105932"/>
                    <a:pt x="2504203" y="1133773"/>
                  </a:cubicBezTo>
                  <a:close/>
                </a:path>
              </a:pathLst>
            </a:custGeom>
            <a:grpFill/>
          </p:spPr>
        </p:sp>
      </p:grpSp>
      <p:sp>
        <p:nvSpPr>
          <p:cNvPr id="6" name="TextBox 6"/>
          <p:cNvSpPr txBox="1"/>
          <p:nvPr/>
        </p:nvSpPr>
        <p:spPr>
          <a:xfrm>
            <a:off x="4571938" y="896746"/>
            <a:ext cx="10528493" cy="132959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7200" dirty="0" smtClean="0">
                <a:solidFill>
                  <a:srgbClr val="000000"/>
                </a:solidFill>
              </a:rPr>
              <a:t>HƯỚNG DẪN VỀ NHÀ</a:t>
            </a:r>
            <a:endParaRPr lang="en-US" sz="7200" dirty="0">
              <a:solidFill>
                <a:srgbClr val="000000"/>
              </a:solidFill>
            </a:endParaRPr>
          </a:p>
        </p:txBody>
      </p:sp>
      <p:pic>
        <p:nvPicPr>
          <p:cNvPr id="10" name="Picture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8635127" y="-884545"/>
            <a:ext cx="2402117" cy="1491070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 rot="-6207245" flipV="1">
            <a:off x="15984500" y="-11248"/>
            <a:ext cx="1093804" cy="1834122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>
            <a:off x="-140677" y="-139010"/>
            <a:ext cx="2122534" cy="2089649"/>
          </a:xfrm>
          <a:prstGeom prst="rect">
            <a:avLst/>
          </a:prstGeom>
        </p:spPr>
      </p:pic>
      <p:grpSp>
        <p:nvGrpSpPr>
          <p:cNvPr id="18" name="Group 2"/>
          <p:cNvGrpSpPr/>
          <p:nvPr/>
        </p:nvGrpSpPr>
        <p:grpSpPr>
          <a:xfrm>
            <a:off x="1230923" y="4724724"/>
            <a:ext cx="16371277" cy="1333176"/>
            <a:chOff x="300142" y="293891"/>
            <a:chExt cx="12920439" cy="1506664"/>
          </a:xfrm>
        </p:grpSpPr>
        <p:sp>
          <p:nvSpPr>
            <p:cNvPr id="19" name="Freeform 3"/>
            <p:cNvSpPr/>
            <p:nvPr/>
          </p:nvSpPr>
          <p:spPr>
            <a:xfrm>
              <a:off x="300142" y="293891"/>
              <a:ext cx="12920439" cy="1506664"/>
            </a:xfrm>
            <a:custGeom>
              <a:avLst/>
              <a:gdLst/>
              <a:ahLst/>
              <a:cxnLst/>
              <a:rect l="l" t="t" r="r" b="b"/>
              <a:pathLst>
                <a:path w="8250011" h="5464765">
                  <a:moveTo>
                    <a:pt x="278431" y="16918"/>
                  </a:moveTo>
                  <a:cubicBezTo>
                    <a:pt x="278431" y="16918"/>
                    <a:pt x="604014" y="12258"/>
                    <a:pt x="1016982" y="12454"/>
                  </a:cubicBezTo>
                  <a:cubicBezTo>
                    <a:pt x="6568136" y="12671"/>
                    <a:pt x="7975943" y="0"/>
                    <a:pt x="7975943" y="0"/>
                  </a:cubicBezTo>
                  <a:cubicBezTo>
                    <a:pt x="8043407" y="0"/>
                    <a:pt x="8119344" y="0"/>
                    <a:pt x="8198117" y="85073"/>
                  </a:cubicBezTo>
                  <a:cubicBezTo>
                    <a:pt x="8241095" y="131488"/>
                    <a:pt x="8242163" y="240224"/>
                    <a:pt x="8242568" y="320281"/>
                  </a:cubicBezTo>
                  <a:cubicBezTo>
                    <a:pt x="8242568" y="320281"/>
                    <a:pt x="8240864" y="3898986"/>
                    <a:pt x="8240864" y="4702181"/>
                  </a:cubicBezTo>
                  <a:cubicBezTo>
                    <a:pt x="8240864" y="4916340"/>
                    <a:pt x="8250011" y="5215519"/>
                    <a:pt x="8250011" y="5215519"/>
                  </a:cubicBezTo>
                  <a:cubicBezTo>
                    <a:pt x="8250011" y="5344188"/>
                    <a:pt x="8245842" y="5464765"/>
                    <a:pt x="7993004" y="5456631"/>
                  </a:cubicBezTo>
                  <a:cubicBezTo>
                    <a:pt x="7993004" y="5456631"/>
                    <a:pt x="7616532" y="5436333"/>
                    <a:pt x="6766938" y="5443931"/>
                  </a:cubicBezTo>
                  <a:cubicBezTo>
                    <a:pt x="2079974" y="5452065"/>
                    <a:pt x="304023" y="5464765"/>
                    <a:pt x="304023" y="5464765"/>
                  </a:cubicBezTo>
                  <a:cubicBezTo>
                    <a:pt x="132548" y="5464765"/>
                    <a:pt x="4213" y="5363696"/>
                    <a:pt x="8532" y="5161149"/>
                  </a:cubicBezTo>
                  <a:cubicBezTo>
                    <a:pt x="8532" y="5161149"/>
                    <a:pt x="9630" y="4662608"/>
                    <a:pt x="4815" y="1437739"/>
                  </a:cubicBezTo>
                  <a:cubicBezTo>
                    <a:pt x="0" y="663668"/>
                    <a:pt x="25592" y="330596"/>
                    <a:pt x="25592" y="330596"/>
                  </a:cubicBezTo>
                  <a:cubicBezTo>
                    <a:pt x="27224" y="150571"/>
                    <a:pt x="143504" y="16918"/>
                    <a:pt x="278431" y="16918"/>
                  </a:cubicBezTo>
                  <a:close/>
                </a:path>
              </a:pathLst>
            </a:custGeom>
            <a:solidFill>
              <a:srgbClr val="FFF3E4"/>
            </a:solidFill>
          </p:spPr>
          <p:txBody>
            <a:bodyPr/>
            <a:lstStyle/>
            <a:p>
              <a:r>
                <a:rPr lang="pt-BR" sz="4400" dirty="0"/>
                <a:t>- Vận dụng kiến thức làm bài tập </a:t>
              </a:r>
              <a:r>
                <a:rPr lang="pt-BR" sz="4400" b="1" dirty="0"/>
                <a:t>2.31</a:t>
              </a:r>
              <a:r>
                <a:rPr lang="pt-BR" sz="4400" dirty="0"/>
                <a:t> + </a:t>
              </a:r>
              <a:r>
                <a:rPr lang="pt-BR" sz="4400" b="1" dirty="0"/>
                <a:t>2.32</a:t>
              </a:r>
              <a:endParaRPr lang="en-US" sz="4400" dirty="0"/>
            </a:p>
          </p:txBody>
        </p:sp>
      </p:grpSp>
      <p:grpSp>
        <p:nvGrpSpPr>
          <p:cNvPr id="20" name="Group 2"/>
          <p:cNvGrpSpPr/>
          <p:nvPr/>
        </p:nvGrpSpPr>
        <p:grpSpPr>
          <a:xfrm>
            <a:off x="1230372" y="6362700"/>
            <a:ext cx="16371826" cy="3186314"/>
            <a:chOff x="300141" y="293891"/>
            <a:chExt cx="13202648" cy="4031503"/>
          </a:xfrm>
        </p:grpSpPr>
        <p:sp>
          <p:nvSpPr>
            <p:cNvPr id="21" name="Freeform 3"/>
            <p:cNvSpPr/>
            <p:nvPr/>
          </p:nvSpPr>
          <p:spPr>
            <a:xfrm>
              <a:off x="300141" y="293891"/>
              <a:ext cx="13202648" cy="1542600"/>
            </a:xfrm>
            <a:custGeom>
              <a:avLst/>
              <a:gdLst/>
              <a:ahLst/>
              <a:cxnLst/>
              <a:rect l="l" t="t" r="r" b="b"/>
              <a:pathLst>
                <a:path w="8250011" h="5464765">
                  <a:moveTo>
                    <a:pt x="278431" y="16918"/>
                  </a:moveTo>
                  <a:cubicBezTo>
                    <a:pt x="278431" y="16918"/>
                    <a:pt x="604014" y="12258"/>
                    <a:pt x="1016982" y="12454"/>
                  </a:cubicBezTo>
                  <a:cubicBezTo>
                    <a:pt x="6568136" y="12671"/>
                    <a:pt x="7975943" y="0"/>
                    <a:pt x="7975943" y="0"/>
                  </a:cubicBezTo>
                  <a:cubicBezTo>
                    <a:pt x="8043407" y="0"/>
                    <a:pt x="8119344" y="0"/>
                    <a:pt x="8198117" y="85073"/>
                  </a:cubicBezTo>
                  <a:cubicBezTo>
                    <a:pt x="8241095" y="131488"/>
                    <a:pt x="8242163" y="240224"/>
                    <a:pt x="8242568" y="320281"/>
                  </a:cubicBezTo>
                  <a:cubicBezTo>
                    <a:pt x="8242568" y="320281"/>
                    <a:pt x="8240864" y="3898986"/>
                    <a:pt x="8240864" y="4702181"/>
                  </a:cubicBezTo>
                  <a:cubicBezTo>
                    <a:pt x="8240864" y="4916340"/>
                    <a:pt x="8250011" y="5215519"/>
                    <a:pt x="8250011" y="5215519"/>
                  </a:cubicBezTo>
                  <a:cubicBezTo>
                    <a:pt x="8250011" y="5344188"/>
                    <a:pt x="8245842" y="5464765"/>
                    <a:pt x="7993004" y="5456631"/>
                  </a:cubicBezTo>
                  <a:cubicBezTo>
                    <a:pt x="7993004" y="5456631"/>
                    <a:pt x="7616532" y="5436333"/>
                    <a:pt x="6766938" y="5443931"/>
                  </a:cubicBezTo>
                  <a:cubicBezTo>
                    <a:pt x="2079974" y="5452065"/>
                    <a:pt x="304023" y="5464765"/>
                    <a:pt x="304023" y="5464765"/>
                  </a:cubicBezTo>
                  <a:cubicBezTo>
                    <a:pt x="132548" y="5464765"/>
                    <a:pt x="4213" y="5363696"/>
                    <a:pt x="8532" y="5161149"/>
                  </a:cubicBezTo>
                  <a:cubicBezTo>
                    <a:pt x="8532" y="5161149"/>
                    <a:pt x="9630" y="4662608"/>
                    <a:pt x="4815" y="1437739"/>
                  </a:cubicBezTo>
                  <a:cubicBezTo>
                    <a:pt x="0" y="663668"/>
                    <a:pt x="25592" y="330596"/>
                    <a:pt x="25592" y="330596"/>
                  </a:cubicBezTo>
                  <a:cubicBezTo>
                    <a:pt x="27224" y="150571"/>
                    <a:pt x="143504" y="16918"/>
                    <a:pt x="278431" y="16918"/>
                  </a:cubicBezTo>
                  <a:close/>
                </a:path>
              </a:pathLst>
            </a:custGeom>
            <a:solidFill>
              <a:srgbClr val="FFF3E4"/>
            </a:solidFill>
          </p:spPr>
          <p:txBody>
            <a:bodyPr/>
            <a:lstStyle/>
            <a:p>
              <a:r>
                <a:rPr lang="en-US" sz="4400" dirty="0"/>
                <a:t>- </a:t>
              </a:r>
              <a:r>
                <a:rPr lang="en-US" sz="4400" dirty="0" err="1" smtClean="0"/>
                <a:t>Đọc</a:t>
              </a:r>
              <a:r>
                <a:rPr lang="en-US" sz="4400" dirty="0" smtClean="0"/>
                <a:t>, </a:t>
              </a:r>
              <a:r>
                <a:rPr lang="en-US" sz="4400" dirty="0" err="1" smtClean="0"/>
                <a:t>tìm</a:t>
              </a:r>
              <a:r>
                <a:rPr lang="en-US" sz="4400" dirty="0" smtClean="0"/>
                <a:t> </a:t>
              </a:r>
              <a:r>
                <a:rPr lang="en-US" sz="4400" dirty="0" err="1" smtClean="0"/>
                <a:t>hiểu</a:t>
              </a:r>
              <a:r>
                <a:rPr lang="en-US" sz="4400" dirty="0" smtClean="0"/>
                <a:t> </a:t>
              </a:r>
              <a:r>
                <a:rPr lang="en-US" sz="4400" dirty="0" err="1" smtClean="0"/>
                <a:t>thêm</a:t>
              </a:r>
              <a:r>
                <a:rPr lang="en-US" sz="4400" dirty="0" smtClean="0"/>
                <a:t> </a:t>
              </a:r>
              <a:r>
                <a:rPr lang="en-US" sz="4400" dirty="0" err="1" smtClean="0"/>
                <a:t>mục</a:t>
              </a:r>
              <a:r>
                <a:rPr lang="en-US" sz="4400" dirty="0" smtClean="0"/>
                <a:t> “</a:t>
              </a:r>
              <a:r>
                <a:rPr lang="en-US" sz="4400" b="1" dirty="0" err="1" smtClean="0"/>
                <a:t>Em</a:t>
              </a:r>
              <a:r>
                <a:rPr lang="en-US" sz="4400" b="1" dirty="0" smtClean="0"/>
                <a:t> </a:t>
              </a:r>
              <a:r>
                <a:rPr lang="en-US" sz="4400" b="1" dirty="0" err="1" smtClean="0"/>
                <a:t>có</a:t>
              </a:r>
              <a:r>
                <a:rPr lang="en-US" sz="4400" b="1" dirty="0" smtClean="0"/>
                <a:t> </a:t>
              </a:r>
              <a:r>
                <a:rPr lang="en-US" sz="4400" b="1" dirty="0" err="1" smtClean="0"/>
                <a:t>biết</a:t>
              </a:r>
              <a:r>
                <a:rPr lang="en-US" sz="4400" dirty="0" smtClean="0"/>
                <a:t>”</a:t>
              </a:r>
              <a:endParaRPr lang="en-US" sz="4400" dirty="0"/>
            </a:p>
          </p:txBody>
        </p:sp>
        <p:sp>
          <p:nvSpPr>
            <p:cNvPr id="22" name="Freeform 3"/>
            <p:cNvSpPr/>
            <p:nvPr/>
          </p:nvSpPr>
          <p:spPr>
            <a:xfrm>
              <a:off x="300142" y="2551400"/>
              <a:ext cx="13181375" cy="1773994"/>
            </a:xfrm>
            <a:custGeom>
              <a:avLst/>
              <a:gdLst/>
              <a:ahLst/>
              <a:cxnLst/>
              <a:rect l="l" t="t" r="r" b="b"/>
              <a:pathLst>
                <a:path w="8250011" h="5464765">
                  <a:moveTo>
                    <a:pt x="278431" y="16918"/>
                  </a:moveTo>
                  <a:cubicBezTo>
                    <a:pt x="278431" y="16918"/>
                    <a:pt x="604014" y="12258"/>
                    <a:pt x="1016982" y="12454"/>
                  </a:cubicBezTo>
                  <a:cubicBezTo>
                    <a:pt x="6568136" y="12671"/>
                    <a:pt x="7975943" y="0"/>
                    <a:pt x="7975943" y="0"/>
                  </a:cubicBezTo>
                  <a:cubicBezTo>
                    <a:pt x="8043407" y="0"/>
                    <a:pt x="8119344" y="0"/>
                    <a:pt x="8198117" y="85073"/>
                  </a:cubicBezTo>
                  <a:cubicBezTo>
                    <a:pt x="8241095" y="131488"/>
                    <a:pt x="8242163" y="240224"/>
                    <a:pt x="8242568" y="320281"/>
                  </a:cubicBezTo>
                  <a:cubicBezTo>
                    <a:pt x="8242568" y="320281"/>
                    <a:pt x="8240864" y="3898986"/>
                    <a:pt x="8240864" y="4702181"/>
                  </a:cubicBezTo>
                  <a:cubicBezTo>
                    <a:pt x="8240864" y="4916340"/>
                    <a:pt x="8250011" y="5215519"/>
                    <a:pt x="8250011" y="5215519"/>
                  </a:cubicBezTo>
                  <a:cubicBezTo>
                    <a:pt x="8250011" y="5344188"/>
                    <a:pt x="8245842" y="5464765"/>
                    <a:pt x="7993004" y="5456631"/>
                  </a:cubicBezTo>
                  <a:cubicBezTo>
                    <a:pt x="7993004" y="5456631"/>
                    <a:pt x="7616532" y="5436333"/>
                    <a:pt x="6766938" y="5443931"/>
                  </a:cubicBezTo>
                  <a:cubicBezTo>
                    <a:pt x="2079974" y="5452065"/>
                    <a:pt x="304023" y="5464765"/>
                    <a:pt x="304023" y="5464765"/>
                  </a:cubicBezTo>
                  <a:cubicBezTo>
                    <a:pt x="132548" y="5464765"/>
                    <a:pt x="4213" y="5363696"/>
                    <a:pt x="8532" y="5161149"/>
                  </a:cubicBezTo>
                  <a:cubicBezTo>
                    <a:pt x="8532" y="5161149"/>
                    <a:pt x="9630" y="4662608"/>
                    <a:pt x="4815" y="1437739"/>
                  </a:cubicBezTo>
                  <a:cubicBezTo>
                    <a:pt x="0" y="663668"/>
                    <a:pt x="25592" y="330596"/>
                    <a:pt x="25592" y="330596"/>
                  </a:cubicBezTo>
                  <a:cubicBezTo>
                    <a:pt x="27224" y="150571"/>
                    <a:pt x="143504" y="16918"/>
                    <a:pt x="278431" y="16918"/>
                  </a:cubicBezTo>
                  <a:close/>
                </a:path>
              </a:pathLst>
            </a:custGeom>
            <a:solidFill>
              <a:srgbClr val="FFF3E4"/>
            </a:solidFill>
          </p:spPr>
          <p:txBody>
            <a:bodyPr/>
            <a:lstStyle/>
            <a:p>
              <a:pPr>
                <a:lnSpc>
                  <a:spcPct val="120000"/>
                </a:lnSpc>
              </a:pPr>
              <a:r>
                <a:rPr lang="vi-VN" sz="4400" dirty="0"/>
                <a:t>- </a:t>
              </a:r>
              <a:r>
                <a:rPr lang="en-US" sz="4400" dirty="0" err="1" smtClean="0"/>
                <a:t>Đọc</a:t>
              </a:r>
              <a:r>
                <a:rPr lang="vi-VN" sz="4400" dirty="0" smtClean="0"/>
                <a:t> </a:t>
              </a:r>
              <a:r>
                <a:rPr lang="vi-VN" sz="4400" dirty="0"/>
                <a:t>trước bài  “</a:t>
              </a:r>
              <a:r>
                <a:rPr lang="vi-VN" sz="4400" b="1" dirty="0"/>
                <a:t>Bội </a:t>
              </a:r>
              <a:r>
                <a:rPr lang="vi-VN" sz="4400" b="1" dirty="0" smtClean="0"/>
                <a:t>chung</a:t>
              </a:r>
              <a:r>
                <a:rPr lang="en-US" sz="4400" b="1" dirty="0" smtClean="0"/>
                <a:t>. B</a:t>
              </a:r>
              <a:r>
                <a:rPr lang="vi-VN" sz="4400" b="1" dirty="0" smtClean="0"/>
                <a:t>ội </a:t>
              </a:r>
              <a:r>
                <a:rPr lang="vi-VN" sz="4400" b="1" dirty="0"/>
                <a:t>chung nhỏ nhất</a:t>
              </a:r>
              <a:r>
                <a:rPr lang="vi-VN" sz="4400" dirty="0"/>
                <a:t>”</a:t>
              </a:r>
              <a:endParaRPr lang="en-US" sz="4400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22" presetClass="entr" presetSubtype="1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ADBC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alphaModFix amt="19999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 b="43786"/>
          <a:stretch>
            <a:fillRect/>
          </a:stretch>
        </p:blipFill>
        <p:spPr>
          <a:xfrm>
            <a:off x="0" y="6607"/>
            <a:ext cx="18288000" cy="10280393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431112">
            <a:off x="18516537" y="1631403"/>
            <a:ext cx="4144837" cy="3914569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426509" y="2150648"/>
            <a:ext cx="15344164" cy="5584738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276981">
            <a:off x="16582049" y="-196454"/>
            <a:ext cx="1978164" cy="1844638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2"/>
              </a:ext>
            </a:extLst>
          </a:blip>
          <a:srcRect/>
          <a:stretch>
            <a:fillRect/>
          </a:stretch>
        </p:blipFill>
        <p:spPr>
          <a:xfrm rot="-772345">
            <a:off x="676594" y="5138223"/>
            <a:ext cx="1499829" cy="3158683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4"/>
              </a:ext>
            </a:extLst>
          </a:blip>
          <a:srcRect/>
          <a:stretch>
            <a:fillRect/>
          </a:stretch>
        </p:blipFill>
        <p:spPr>
          <a:xfrm rot="7840615">
            <a:off x="14516176" y="1659544"/>
            <a:ext cx="2348424" cy="768575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6"/>
              </a:ext>
            </a:extLst>
          </a:blip>
          <a:srcRect/>
          <a:stretch>
            <a:fillRect/>
          </a:stretch>
        </p:blipFill>
        <p:spPr>
          <a:xfrm>
            <a:off x="15881088" y="7034880"/>
            <a:ext cx="1061203" cy="1061203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8"/>
              </a:ext>
            </a:extLst>
          </a:blip>
          <a:srcRect/>
          <a:stretch>
            <a:fillRect/>
          </a:stretch>
        </p:blipFill>
        <p:spPr>
          <a:xfrm rot="-611161">
            <a:off x="1590525" y="1237726"/>
            <a:ext cx="862233" cy="1931762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3872892" y="2937140"/>
            <a:ext cx="12317597" cy="452431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80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C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BÀI 11: ƯỚC CHUNG. ƯỚC CHUNG LỚN NHẤT</a:t>
            </a:r>
          </a:p>
          <a:p>
            <a:pPr algn="ctr">
              <a:lnSpc>
                <a:spcPct val="120000"/>
              </a:lnSpc>
            </a:pPr>
            <a:r>
              <a:rPr lang="en-US" sz="80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( 2 </a:t>
            </a:r>
            <a:r>
              <a:rPr lang="en-US" sz="80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tiết</a:t>
            </a:r>
            <a:r>
              <a:rPr lang="en-US" sz="80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en-US" sz="80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rgbClr val="C0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EC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alphaModFix amt="19999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 b="43786"/>
          <a:stretch>
            <a:fillRect/>
          </a:stretch>
        </p:blipFill>
        <p:spPr>
          <a:xfrm>
            <a:off x="0" y="6607"/>
            <a:ext cx="18288000" cy="10280393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995351" y="802817"/>
            <a:ext cx="16297298" cy="8345196"/>
          </a:xfrm>
          <a:prstGeom prst="rect">
            <a:avLst/>
          </a:prstGeom>
        </p:spPr>
      </p:pic>
      <p:sp>
        <p:nvSpPr>
          <p:cNvPr id="5" name="TextBox 5"/>
          <p:cNvSpPr txBox="1"/>
          <p:nvPr/>
        </p:nvSpPr>
        <p:spPr>
          <a:xfrm>
            <a:off x="3200776" y="3029825"/>
            <a:ext cx="13096522" cy="354558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9600" b="1" dirty="0" smtClean="0">
                <a:solidFill>
                  <a:srgbClr val="FF0000"/>
                </a:solidFill>
              </a:rPr>
              <a:t>CẢM ƠN CÁC EM ĐÃ CHÚ Ý BÀI GIẢNG!</a:t>
            </a:r>
            <a:endParaRPr lang="en-US" sz="1200" b="1" dirty="0">
              <a:solidFill>
                <a:srgbClr val="FF0000"/>
              </a:solidFill>
            </a:endParaRPr>
          </a:p>
        </p:txBody>
      </p:sp>
      <p:pic>
        <p:nvPicPr>
          <p:cNvPr id="7" name="Picture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flipH="1">
            <a:off x="16297298" y="7208190"/>
            <a:ext cx="2195826" cy="3135793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789396">
            <a:off x="-145601" y="7383476"/>
            <a:ext cx="1852457" cy="2707724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 rot="1697473">
            <a:off x="16152034" y="665899"/>
            <a:ext cx="1232340" cy="1207693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 rot="7840615">
            <a:off x="93921" y="1217356"/>
            <a:ext cx="2348424" cy="7685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CCEE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alphaModFix amt="19999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 b="43786"/>
          <a:stretch>
            <a:fillRect/>
          </a:stretch>
        </p:blipFill>
        <p:spPr>
          <a:xfrm>
            <a:off x="0" y="6607"/>
            <a:ext cx="18288000" cy="10280393"/>
          </a:xfrm>
          <a:prstGeom prst="rect">
            <a:avLst/>
          </a:prstGeom>
        </p:spPr>
      </p:pic>
      <p:grpSp>
        <p:nvGrpSpPr>
          <p:cNvPr id="8" name="Group 8"/>
          <p:cNvGrpSpPr/>
          <p:nvPr/>
        </p:nvGrpSpPr>
        <p:grpSpPr>
          <a:xfrm>
            <a:off x="4057909" y="-689643"/>
            <a:ext cx="9689995" cy="5402868"/>
            <a:chOff x="-3156596" y="2077354"/>
            <a:chExt cx="15802564" cy="8056947"/>
          </a:xfrm>
        </p:grpSpPr>
        <p:pic>
          <p:nvPicPr>
            <p:cNvPr id="9" name="Picture 9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rcRect t="137" b="137"/>
            <a:stretch>
              <a:fillRect/>
            </a:stretch>
          </p:blipFill>
          <p:spPr>
            <a:xfrm>
              <a:off x="-3156596" y="2077354"/>
              <a:ext cx="15802564" cy="8056947"/>
            </a:xfrm>
            <a:prstGeom prst="rect">
              <a:avLst/>
            </a:prstGeom>
          </p:spPr>
        </p:pic>
        <p:sp>
          <p:nvSpPr>
            <p:cNvPr id="10" name="TextBox 10"/>
            <p:cNvSpPr txBox="1"/>
            <p:nvPr/>
          </p:nvSpPr>
          <p:spPr>
            <a:xfrm>
              <a:off x="1006992" y="2621239"/>
              <a:ext cx="8862834" cy="2138214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ct val="130000"/>
                </a:lnSpc>
              </a:pPr>
              <a:r>
                <a:rPr lang="en-US" sz="8000" b="1" dirty="0" smtClean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NỘI DUNG</a:t>
              </a:r>
              <a:endParaRPr lang="en-US" sz="80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38" name="Picture 3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15760692" y="5822002"/>
            <a:ext cx="2146240" cy="2655436"/>
          </a:xfrm>
          <a:prstGeom prst="rect">
            <a:avLst/>
          </a:prstGeom>
        </p:spPr>
      </p:pic>
      <p:grpSp>
        <p:nvGrpSpPr>
          <p:cNvPr id="3" name="Group 3"/>
          <p:cNvGrpSpPr/>
          <p:nvPr/>
        </p:nvGrpSpPr>
        <p:grpSpPr>
          <a:xfrm>
            <a:off x="1503099" y="1026455"/>
            <a:ext cx="13682087" cy="9068387"/>
            <a:chOff x="0" y="0"/>
            <a:chExt cx="18242782" cy="12091182"/>
          </a:xfrm>
        </p:grpSpPr>
        <p:grpSp>
          <p:nvGrpSpPr>
            <p:cNvPr id="4" name="Group 4"/>
            <p:cNvGrpSpPr/>
            <p:nvPr/>
          </p:nvGrpSpPr>
          <p:grpSpPr>
            <a:xfrm>
              <a:off x="0" y="281638"/>
              <a:ext cx="17924518" cy="11809544"/>
              <a:chOff x="0" y="0"/>
              <a:chExt cx="10805670" cy="7119301"/>
            </a:xfrm>
          </p:grpSpPr>
          <p:sp>
            <p:nvSpPr>
              <p:cNvPr id="5" name="Freeform 5"/>
              <p:cNvSpPr/>
              <p:nvPr/>
            </p:nvSpPr>
            <p:spPr>
              <a:xfrm>
                <a:off x="-4213" y="0"/>
                <a:ext cx="10809882" cy="7119301"/>
              </a:xfrm>
              <a:custGeom>
                <a:avLst/>
                <a:gdLst/>
                <a:ahLst/>
                <a:cxnLst/>
                <a:rect l="l" t="t" r="r" b="b"/>
                <a:pathLst>
                  <a:path w="10809882" h="7119301">
                    <a:moveTo>
                      <a:pt x="278431" y="16918"/>
                    </a:moveTo>
                    <a:cubicBezTo>
                      <a:pt x="278431" y="16918"/>
                      <a:pt x="604014" y="12258"/>
                      <a:pt x="1062558" y="12454"/>
                    </a:cubicBezTo>
                    <a:cubicBezTo>
                      <a:pt x="8804229" y="12671"/>
                      <a:pt x="10535814" y="0"/>
                      <a:pt x="10535814" y="0"/>
                    </a:cubicBezTo>
                    <a:cubicBezTo>
                      <a:pt x="10603278" y="0"/>
                      <a:pt x="10679215" y="0"/>
                      <a:pt x="10757988" y="85073"/>
                    </a:cubicBezTo>
                    <a:cubicBezTo>
                      <a:pt x="10800966" y="131488"/>
                      <a:pt x="10802035" y="240224"/>
                      <a:pt x="10802439" y="320281"/>
                    </a:cubicBezTo>
                    <a:cubicBezTo>
                      <a:pt x="10802439" y="320281"/>
                      <a:pt x="10800735" y="5267917"/>
                      <a:pt x="10800735" y="6356717"/>
                    </a:cubicBezTo>
                    <a:cubicBezTo>
                      <a:pt x="10800735" y="6570876"/>
                      <a:pt x="10809883" y="6870054"/>
                      <a:pt x="10809883" y="6870054"/>
                    </a:cubicBezTo>
                    <a:cubicBezTo>
                      <a:pt x="10809883" y="6998723"/>
                      <a:pt x="10805713" y="7119301"/>
                      <a:pt x="10552875" y="7111167"/>
                    </a:cubicBezTo>
                    <a:cubicBezTo>
                      <a:pt x="10552875" y="7111167"/>
                      <a:pt x="10176403" y="7090868"/>
                      <a:pt x="9081481" y="7098467"/>
                    </a:cubicBezTo>
                    <a:cubicBezTo>
                      <a:pt x="2545013" y="7106601"/>
                      <a:pt x="304023" y="7119301"/>
                      <a:pt x="304023" y="7119301"/>
                    </a:cubicBezTo>
                    <a:cubicBezTo>
                      <a:pt x="132548" y="7119301"/>
                      <a:pt x="4213" y="7018231"/>
                      <a:pt x="8532" y="6815685"/>
                    </a:cubicBezTo>
                    <a:cubicBezTo>
                      <a:pt x="8532" y="6815685"/>
                      <a:pt x="9630" y="6317143"/>
                      <a:pt x="4815" y="1670849"/>
                    </a:cubicBezTo>
                    <a:cubicBezTo>
                      <a:pt x="0" y="663668"/>
                      <a:pt x="25592" y="330596"/>
                      <a:pt x="25592" y="330596"/>
                    </a:cubicBezTo>
                    <a:cubicBezTo>
                      <a:pt x="27224" y="150571"/>
                      <a:pt x="143504" y="16918"/>
                      <a:pt x="278431" y="16918"/>
                    </a:cubicBezTo>
                    <a:close/>
                  </a:path>
                </a:pathLst>
              </a:custGeom>
              <a:solidFill>
                <a:srgbClr val="2F3A62"/>
              </a:solidFill>
            </p:spPr>
          </p:sp>
        </p:grpSp>
        <p:grpSp>
          <p:nvGrpSpPr>
            <p:cNvPr id="6" name="Group 6"/>
            <p:cNvGrpSpPr/>
            <p:nvPr/>
          </p:nvGrpSpPr>
          <p:grpSpPr>
            <a:xfrm>
              <a:off x="336452" y="0"/>
              <a:ext cx="17906330" cy="11727398"/>
              <a:chOff x="0" y="0"/>
              <a:chExt cx="10821129" cy="7087086"/>
            </a:xfrm>
          </p:grpSpPr>
          <p:sp>
            <p:nvSpPr>
              <p:cNvPr id="7" name="Freeform 7"/>
              <p:cNvSpPr/>
              <p:nvPr/>
            </p:nvSpPr>
            <p:spPr>
              <a:xfrm>
                <a:off x="-4213" y="0"/>
                <a:ext cx="10825342" cy="7087086"/>
              </a:xfrm>
              <a:custGeom>
                <a:avLst/>
                <a:gdLst/>
                <a:ahLst/>
                <a:cxnLst/>
                <a:rect l="l" t="t" r="r" b="b"/>
                <a:pathLst>
                  <a:path w="10825342" h="7087086">
                    <a:moveTo>
                      <a:pt x="278431" y="16918"/>
                    </a:moveTo>
                    <a:cubicBezTo>
                      <a:pt x="278431" y="16918"/>
                      <a:pt x="604014" y="12258"/>
                      <a:pt x="1062834" y="12454"/>
                    </a:cubicBezTo>
                    <a:cubicBezTo>
                      <a:pt x="8817733" y="12671"/>
                      <a:pt x="10551274" y="0"/>
                      <a:pt x="10551274" y="0"/>
                    </a:cubicBezTo>
                    <a:cubicBezTo>
                      <a:pt x="10618737" y="0"/>
                      <a:pt x="10694674" y="0"/>
                      <a:pt x="10773448" y="85073"/>
                    </a:cubicBezTo>
                    <a:cubicBezTo>
                      <a:pt x="10816426" y="131488"/>
                      <a:pt x="10817494" y="240224"/>
                      <a:pt x="10817899" y="320281"/>
                    </a:cubicBezTo>
                    <a:cubicBezTo>
                      <a:pt x="10817899" y="320281"/>
                      <a:pt x="10816195" y="5241263"/>
                      <a:pt x="10816195" y="6324502"/>
                    </a:cubicBezTo>
                    <a:cubicBezTo>
                      <a:pt x="10816195" y="6538661"/>
                      <a:pt x="10825342" y="6837839"/>
                      <a:pt x="10825342" y="6837839"/>
                    </a:cubicBezTo>
                    <a:cubicBezTo>
                      <a:pt x="10825342" y="6966508"/>
                      <a:pt x="10821173" y="7087086"/>
                      <a:pt x="10568335" y="7078952"/>
                    </a:cubicBezTo>
                    <a:cubicBezTo>
                      <a:pt x="10568335" y="7078952"/>
                      <a:pt x="10191862" y="7058653"/>
                      <a:pt x="9095459" y="7066252"/>
                    </a:cubicBezTo>
                    <a:cubicBezTo>
                      <a:pt x="2547822" y="7074386"/>
                      <a:pt x="304023" y="7087086"/>
                      <a:pt x="304023" y="7087086"/>
                    </a:cubicBezTo>
                    <a:cubicBezTo>
                      <a:pt x="132548" y="7087086"/>
                      <a:pt x="4213" y="6986016"/>
                      <a:pt x="8532" y="6783470"/>
                    </a:cubicBezTo>
                    <a:cubicBezTo>
                      <a:pt x="8532" y="6783470"/>
                      <a:pt x="9630" y="6284928"/>
                      <a:pt x="4815" y="1666310"/>
                    </a:cubicBezTo>
                    <a:cubicBezTo>
                      <a:pt x="0" y="663668"/>
                      <a:pt x="25592" y="330596"/>
                      <a:pt x="25592" y="330596"/>
                    </a:cubicBezTo>
                    <a:cubicBezTo>
                      <a:pt x="27224" y="150571"/>
                      <a:pt x="143504" y="16918"/>
                      <a:pt x="278431" y="16918"/>
                    </a:cubicBezTo>
                    <a:close/>
                  </a:path>
                </a:pathLst>
              </a:custGeom>
              <a:solidFill>
                <a:srgbClr val="FFF3E4"/>
              </a:solidFill>
            </p:spPr>
          </p:sp>
        </p:grpSp>
      </p:grpSp>
      <p:sp>
        <p:nvSpPr>
          <p:cNvPr id="12" name="TextBox 12"/>
          <p:cNvSpPr txBox="1"/>
          <p:nvPr/>
        </p:nvSpPr>
        <p:spPr>
          <a:xfrm>
            <a:off x="3172295" y="2182547"/>
            <a:ext cx="11574000" cy="1080296"/>
          </a:xfrm>
          <a:prstGeom prst="rect">
            <a:avLst/>
          </a:prstGeom>
          <a:solidFill>
            <a:srgbClr val="CCCCFF"/>
          </a:solidFill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ct val="130000"/>
              </a:lnSpc>
            </a:pPr>
            <a:r>
              <a:rPr lang="en-US" sz="5400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Ước</a:t>
            </a:r>
            <a:r>
              <a:rPr lang="en-US" sz="54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400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chung</a:t>
            </a:r>
            <a:r>
              <a:rPr lang="en-US" sz="54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400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54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400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ước</a:t>
            </a:r>
            <a:r>
              <a:rPr lang="en-US" sz="54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400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chung</a:t>
            </a:r>
            <a:r>
              <a:rPr lang="en-US" sz="54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400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lớn</a:t>
            </a:r>
            <a:r>
              <a:rPr lang="en-US" sz="54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400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nhất</a:t>
            </a:r>
            <a:endParaRPr lang="en-US" sz="54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Box 13"/>
          <p:cNvSpPr txBox="1"/>
          <p:nvPr/>
        </p:nvSpPr>
        <p:spPr>
          <a:xfrm>
            <a:off x="3196131" y="4855276"/>
            <a:ext cx="11413550" cy="967894"/>
          </a:xfrm>
          <a:prstGeom prst="rect">
            <a:avLst/>
          </a:prstGeom>
          <a:solidFill>
            <a:srgbClr val="AFDEE3"/>
          </a:solidFill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en-US" sz="5400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Cách</a:t>
            </a:r>
            <a:r>
              <a:rPr lang="en-US" sz="54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400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tìm</a:t>
            </a:r>
            <a:r>
              <a:rPr lang="en-US" sz="54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400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ước</a:t>
            </a:r>
            <a:r>
              <a:rPr lang="en-US" sz="54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400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chung</a:t>
            </a:r>
            <a:r>
              <a:rPr lang="en-US" sz="54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400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lớn</a:t>
            </a:r>
            <a:r>
              <a:rPr lang="en-US" sz="54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400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nhất</a:t>
            </a:r>
            <a:endParaRPr lang="en-US" sz="54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extBox 16"/>
          <p:cNvSpPr txBox="1"/>
          <p:nvPr/>
        </p:nvSpPr>
        <p:spPr>
          <a:xfrm>
            <a:off x="3176707" y="7675510"/>
            <a:ext cx="8930494" cy="1234890"/>
          </a:xfrm>
          <a:prstGeom prst="rect">
            <a:avLst/>
          </a:prstGeom>
          <a:solidFill>
            <a:srgbClr val="FFC000"/>
          </a:solidFill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ts val="4800"/>
              </a:lnSpc>
            </a:pPr>
            <a:endParaRPr lang="en-US" sz="5400" dirty="0" smtClea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ts val="4800"/>
              </a:lnSpc>
            </a:pPr>
            <a:r>
              <a:rPr lang="en-US" sz="5400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Rút</a:t>
            </a:r>
            <a:r>
              <a:rPr lang="en-US" sz="54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400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gọn</a:t>
            </a:r>
            <a:r>
              <a:rPr lang="en-US" sz="54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400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về</a:t>
            </a:r>
            <a:r>
              <a:rPr lang="en-US" sz="54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400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phân</a:t>
            </a:r>
            <a:r>
              <a:rPr lang="en-US" sz="54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400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54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400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tối</a:t>
            </a:r>
            <a:r>
              <a:rPr lang="en-US" sz="54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400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giản</a:t>
            </a:r>
            <a:r>
              <a:rPr lang="en-US" sz="54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grpSp>
        <p:nvGrpSpPr>
          <p:cNvPr id="17" name="Group 17"/>
          <p:cNvGrpSpPr/>
          <p:nvPr/>
        </p:nvGrpSpPr>
        <p:grpSpPr>
          <a:xfrm>
            <a:off x="1823672" y="2182547"/>
            <a:ext cx="970642" cy="969366"/>
            <a:chOff x="0" y="0"/>
            <a:chExt cx="1294189" cy="1292488"/>
          </a:xfrm>
        </p:grpSpPr>
        <p:grpSp>
          <p:nvGrpSpPr>
            <p:cNvPr id="18" name="Group 18"/>
            <p:cNvGrpSpPr/>
            <p:nvPr/>
          </p:nvGrpSpPr>
          <p:grpSpPr>
            <a:xfrm>
              <a:off x="0" y="0"/>
              <a:ext cx="1294189" cy="1292488"/>
              <a:chOff x="0" y="0"/>
              <a:chExt cx="6350000" cy="6350000"/>
            </a:xfrm>
          </p:grpSpPr>
          <p:sp>
            <p:nvSpPr>
              <p:cNvPr id="19" name="Freeform 19"/>
              <p:cNvSpPr/>
              <p:nvPr/>
            </p:nvSpPr>
            <p:spPr>
              <a:xfrm>
                <a:off x="14167" y="0"/>
                <a:ext cx="6321665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21665" h="6350000">
                    <a:moveTo>
                      <a:pt x="3160833" y="0"/>
                    </a:moveTo>
                    <a:lnTo>
                      <a:pt x="3160833" y="0"/>
                    </a:lnTo>
                    <a:cubicBezTo>
                      <a:pt x="4908795" y="7817"/>
                      <a:pt x="6321666" y="1427021"/>
                      <a:pt x="6321666" y="3175000"/>
                    </a:cubicBezTo>
                    <a:cubicBezTo>
                      <a:pt x="6321666" y="4922979"/>
                      <a:pt x="4908795" y="6342183"/>
                      <a:pt x="3160833" y="6350000"/>
                    </a:cubicBezTo>
                    <a:cubicBezTo>
                      <a:pt x="1412871" y="6342183"/>
                      <a:pt x="0" y="4922979"/>
                      <a:pt x="0" y="3175000"/>
                    </a:cubicBezTo>
                    <a:cubicBezTo>
                      <a:pt x="0" y="1427021"/>
                      <a:pt x="1412871" y="7817"/>
                      <a:pt x="3160833" y="0"/>
                    </a:cubicBezTo>
                    <a:close/>
                  </a:path>
                </a:pathLst>
              </a:custGeom>
              <a:solidFill>
                <a:srgbClr val="A09BFF"/>
              </a:solidFill>
            </p:spPr>
          </p:sp>
        </p:grpSp>
        <p:sp>
          <p:nvSpPr>
            <p:cNvPr id="20" name="TextBox 20"/>
            <p:cNvSpPr txBox="1"/>
            <p:nvPr/>
          </p:nvSpPr>
          <p:spPr>
            <a:xfrm>
              <a:off x="361375" y="228627"/>
              <a:ext cx="634729" cy="95250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ctr">
                <a:lnSpc>
                  <a:spcPts val="5635"/>
                </a:lnSpc>
                <a:spcBef>
                  <a:spcPct val="0"/>
                </a:spcBef>
              </a:pPr>
              <a:r>
                <a:rPr lang="en-US" sz="4800" dirty="0" smtClean="0">
                  <a:solidFill>
                    <a:srgbClr val="FFFF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</a:t>
              </a:r>
              <a:endParaRPr lang="en-US" sz="48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1" name="Group 21"/>
          <p:cNvGrpSpPr/>
          <p:nvPr/>
        </p:nvGrpSpPr>
        <p:grpSpPr>
          <a:xfrm>
            <a:off x="1745081" y="4855276"/>
            <a:ext cx="970642" cy="969366"/>
            <a:chOff x="0" y="0"/>
            <a:chExt cx="1294189" cy="1292488"/>
          </a:xfrm>
        </p:grpSpPr>
        <p:grpSp>
          <p:nvGrpSpPr>
            <p:cNvPr id="22" name="Group 22"/>
            <p:cNvGrpSpPr/>
            <p:nvPr/>
          </p:nvGrpSpPr>
          <p:grpSpPr>
            <a:xfrm>
              <a:off x="0" y="0"/>
              <a:ext cx="1294189" cy="1292488"/>
              <a:chOff x="0" y="0"/>
              <a:chExt cx="6350000" cy="6350000"/>
            </a:xfrm>
          </p:grpSpPr>
          <p:sp>
            <p:nvSpPr>
              <p:cNvPr id="23" name="Freeform 23"/>
              <p:cNvSpPr/>
              <p:nvPr/>
            </p:nvSpPr>
            <p:spPr>
              <a:xfrm>
                <a:off x="14167" y="0"/>
                <a:ext cx="6321665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21665" h="6350000">
                    <a:moveTo>
                      <a:pt x="3160833" y="0"/>
                    </a:moveTo>
                    <a:lnTo>
                      <a:pt x="3160833" y="0"/>
                    </a:lnTo>
                    <a:cubicBezTo>
                      <a:pt x="4908795" y="7817"/>
                      <a:pt x="6321666" y="1427021"/>
                      <a:pt x="6321666" y="3175000"/>
                    </a:cubicBezTo>
                    <a:cubicBezTo>
                      <a:pt x="6321666" y="4922979"/>
                      <a:pt x="4908795" y="6342183"/>
                      <a:pt x="3160833" y="6350000"/>
                    </a:cubicBezTo>
                    <a:cubicBezTo>
                      <a:pt x="1412871" y="6342183"/>
                      <a:pt x="0" y="4922979"/>
                      <a:pt x="0" y="3175000"/>
                    </a:cubicBezTo>
                    <a:cubicBezTo>
                      <a:pt x="0" y="1427021"/>
                      <a:pt x="1412871" y="7817"/>
                      <a:pt x="3160833" y="0"/>
                    </a:cubicBezTo>
                    <a:close/>
                  </a:path>
                </a:pathLst>
              </a:custGeom>
              <a:solidFill>
                <a:srgbClr val="BADBCD"/>
              </a:solidFill>
            </p:spPr>
          </p:sp>
        </p:grpSp>
        <p:sp>
          <p:nvSpPr>
            <p:cNvPr id="24" name="TextBox 24"/>
            <p:cNvSpPr txBox="1"/>
            <p:nvPr/>
          </p:nvSpPr>
          <p:spPr>
            <a:xfrm>
              <a:off x="361375" y="228627"/>
              <a:ext cx="634729" cy="95250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ctr">
                <a:lnSpc>
                  <a:spcPts val="5635"/>
                </a:lnSpc>
                <a:spcBef>
                  <a:spcPct val="0"/>
                </a:spcBef>
              </a:pPr>
              <a:r>
                <a:rPr lang="en-US" sz="4800" dirty="0" smtClean="0">
                  <a:solidFill>
                    <a:srgbClr val="FFFF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</a:t>
              </a:r>
              <a:endParaRPr lang="en-US" sz="48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3" name="Group 33"/>
          <p:cNvGrpSpPr/>
          <p:nvPr/>
        </p:nvGrpSpPr>
        <p:grpSpPr>
          <a:xfrm>
            <a:off x="1722224" y="7647755"/>
            <a:ext cx="970642" cy="969366"/>
            <a:chOff x="0" y="0"/>
            <a:chExt cx="1294189" cy="1292488"/>
          </a:xfrm>
        </p:grpSpPr>
        <p:grpSp>
          <p:nvGrpSpPr>
            <p:cNvPr id="34" name="Group 34"/>
            <p:cNvGrpSpPr/>
            <p:nvPr/>
          </p:nvGrpSpPr>
          <p:grpSpPr>
            <a:xfrm>
              <a:off x="0" y="0"/>
              <a:ext cx="1294189" cy="1292488"/>
              <a:chOff x="0" y="0"/>
              <a:chExt cx="6350000" cy="6350000"/>
            </a:xfrm>
          </p:grpSpPr>
          <p:sp>
            <p:nvSpPr>
              <p:cNvPr id="35" name="Freeform 35"/>
              <p:cNvSpPr/>
              <p:nvPr/>
            </p:nvSpPr>
            <p:spPr>
              <a:xfrm>
                <a:off x="14167" y="0"/>
                <a:ext cx="6321665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21665" h="6350000">
                    <a:moveTo>
                      <a:pt x="3160833" y="0"/>
                    </a:moveTo>
                    <a:lnTo>
                      <a:pt x="3160833" y="0"/>
                    </a:lnTo>
                    <a:cubicBezTo>
                      <a:pt x="4908795" y="7817"/>
                      <a:pt x="6321666" y="1427021"/>
                      <a:pt x="6321666" y="3175000"/>
                    </a:cubicBezTo>
                    <a:cubicBezTo>
                      <a:pt x="6321666" y="4922979"/>
                      <a:pt x="4908795" y="6342183"/>
                      <a:pt x="3160833" y="6350000"/>
                    </a:cubicBezTo>
                    <a:cubicBezTo>
                      <a:pt x="1412871" y="6342183"/>
                      <a:pt x="0" y="4922979"/>
                      <a:pt x="0" y="3175000"/>
                    </a:cubicBezTo>
                    <a:cubicBezTo>
                      <a:pt x="0" y="1427021"/>
                      <a:pt x="1412871" y="7817"/>
                      <a:pt x="3160833" y="0"/>
                    </a:cubicBezTo>
                    <a:close/>
                  </a:path>
                </a:pathLst>
              </a:custGeom>
              <a:solidFill>
                <a:srgbClr val="FFBD6F"/>
              </a:solidFill>
            </p:spPr>
          </p:sp>
        </p:grpSp>
        <p:sp>
          <p:nvSpPr>
            <p:cNvPr id="36" name="TextBox 36"/>
            <p:cNvSpPr txBox="1"/>
            <p:nvPr/>
          </p:nvSpPr>
          <p:spPr>
            <a:xfrm>
              <a:off x="212577" y="188577"/>
              <a:ext cx="915750" cy="957527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marL="0" lvl="0" indent="0" algn="ctr">
                <a:lnSpc>
                  <a:spcPts val="5635"/>
                </a:lnSpc>
                <a:spcBef>
                  <a:spcPct val="0"/>
                </a:spcBef>
              </a:pPr>
              <a:r>
                <a:rPr lang="en-US" sz="4800" dirty="0" smtClean="0">
                  <a:solidFill>
                    <a:srgbClr val="FFFF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3</a:t>
              </a:r>
              <a:endParaRPr lang="en-US" sz="48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37" name="Picture 37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807991">
            <a:off x="13357983" y="6724328"/>
            <a:ext cx="1811439" cy="277297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rippl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EC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2526989" y="2372089"/>
            <a:ext cx="13429747" cy="7169185"/>
            <a:chOff x="0" y="0"/>
            <a:chExt cx="10821129" cy="5776630"/>
          </a:xfrm>
        </p:grpSpPr>
        <p:sp>
          <p:nvSpPr>
            <p:cNvPr id="3" name="Freeform 3"/>
            <p:cNvSpPr/>
            <p:nvPr/>
          </p:nvSpPr>
          <p:spPr>
            <a:xfrm>
              <a:off x="-4213" y="0"/>
              <a:ext cx="10825342" cy="5776630"/>
            </a:xfrm>
            <a:custGeom>
              <a:avLst/>
              <a:gdLst/>
              <a:ahLst/>
              <a:cxnLst/>
              <a:rect l="l" t="t" r="r" b="b"/>
              <a:pathLst>
                <a:path w="10825342" h="5776630">
                  <a:moveTo>
                    <a:pt x="278431" y="16918"/>
                  </a:moveTo>
                  <a:cubicBezTo>
                    <a:pt x="278431" y="16918"/>
                    <a:pt x="604014" y="12258"/>
                    <a:pt x="1062834" y="12454"/>
                  </a:cubicBezTo>
                  <a:cubicBezTo>
                    <a:pt x="8817733" y="12671"/>
                    <a:pt x="10551274" y="0"/>
                    <a:pt x="10551274" y="0"/>
                  </a:cubicBezTo>
                  <a:cubicBezTo>
                    <a:pt x="10618737" y="0"/>
                    <a:pt x="10694674" y="0"/>
                    <a:pt x="10773448" y="85073"/>
                  </a:cubicBezTo>
                  <a:cubicBezTo>
                    <a:pt x="10816426" y="131488"/>
                    <a:pt x="10817494" y="240224"/>
                    <a:pt x="10817899" y="320281"/>
                  </a:cubicBezTo>
                  <a:cubicBezTo>
                    <a:pt x="10817899" y="320281"/>
                    <a:pt x="10816195" y="4157017"/>
                    <a:pt x="10816195" y="5014045"/>
                  </a:cubicBezTo>
                  <a:cubicBezTo>
                    <a:pt x="10816195" y="5228205"/>
                    <a:pt x="10825342" y="5527383"/>
                    <a:pt x="10825342" y="5527383"/>
                  </a:cubicBezTo>
                  <a:cubicBezTo>
                    <a:pt x="10825342" y="5656052"/>
                    <a:pt x="10821173" y="5776630"/>
                    <a:pt x="10568335" y="5768495"/>
                  </a:cubicBezTo>
                  <a:cubicBezTo>
                    <a:pt x="10568335" y="5768495"/>
                    <a:pt x="10191862" y="5748197"/>
                    <a:pt x="9095459" y="5755795"/>
                  </a:cubicBezTo>
                  <a:cubicBezTo>
                    <a:pt x="2547822" y="5763930"/>
                    <a:pt x="304023" y="5776630"/>
                    <a:pt x="304023" y="5776630"/>
                  </a:cubicBezTo>
                  <a:cubicBezTo>
                    <a:pt x="132548" y="5776630"/>
                    <a:pt x="4213" y="5675561"/>
                    <a:pt x="8532" y="5473013"/>
                  </a:cubicBezTo>
                  <a:cubicBezTo>
                    <a:pt x="8532" y="5473013"/>
                    <a:pt x="9630" y="4974472"/>
                    <a:pt x="4815" y="1481678"/>
                  </a:cubicBezTo>
                  <a:cubicBezTo>
                    <a:pt x="0" y="663668"/>
                    <a:pt x="25592" y="330596"/>
                    <a:pt x="25592" y="330596"/>
                  </a:cubicBezTo>
                  <a:cubicBezTo>
                    <a:pt x="27224" y="150571"/>
                    <a:pt x="143504" y="16918"/>
                    <a:pt x="278431" y="16918"/>
                  </a:cubicBezTo>
                  <a:close/>
                </a:path>
              </a:pathLst>
            </a:custGeom>
            <a:solidFill>
              <a:srgbClr val="FFF3E4"/>
            </a:solidFill>
          </p:spPr>
        </p:sp>
      </p:grpSp>
      <p:grpSp>
        <p:nvGrpSpPr>
          <p:cNvPr id="4" name="Group 4"/>
          <p:cNvGrpSpPr/>
          <p:nvPr/>
        </p:nvGrpSpPr>
        <p:grpSpPr>
          <a:xfrm>
            <a:off x="5943599" y="1028700"/>
            <a:ext cx="6584717" cy="3067784"/>
            <a:chOff x="0" y="0"/>
            <a:chExt cx="3435356" cy="1138475"/>
          </a:xfrm>
        </p:grpSpPr>
        <p:sp>
          <p:nvSpPr>
            <p:cNvPr id="5" name="Freeform 5"/>
            <p:cNvSpPr/>
            <p:nvPr/>
          </p:nvSpPr>
          <p:spPr>
            <a:xfrm>
              <a:off x="0" y="-4262"/>
              <a:ext cx="3443102" cy="1144961"/>
            </a:xfrm>
            <a:custGeom>
              <a:avLst/>
              <a:gdLst/>
              <a:ahLst/>
              <a:cxnLst/>
              <a:rect l="l" t="t" r="r" b="b"/>
              <a:pathLst>
                <a:path w="3443102" h="1144961">
                  <a:moveTo>
                    <a:pt x="2504203" y="1133773"/>
                  </a:moveTo>
                  <a:cubicBezTo>
                    <a:pt x="2504203" y="1133773"/>
                    <a:pt x="2084450" y="1144961"/>
                    <a:pt x="1621865" y="1142339"/>
                  </a:cubicBezTo>
                  <a:cubicBezTo>
                    <a:pt x="1584822" y="1140177"/>
                    <a:pt x="1057073" y="1132352"/>
                    <a:pt x="1057073" y="1132352"/>
                  </a:cubicBezTo>
                  <a:cubicBezTo>
                    <a:pt x="812931" y="1123518"/>
                    <a:pt x="565145" y="1106537"/>
                    <a:pt x="398404" y="1048359"/>
                  </a:cubicBezTo>
                  <a:cubicBezTo>
                    <a:pt x="120505" y="951398"/>
                    <a:pt x="0" y="773869"/>
                    <a:pt x="0" y="577261"/>
                  </a:cubicBezTo>
                  <a:lnTo>
                    <a:pt x="0" y="577259"/>
                  </a:lnTo>
                  <a:cubicBezTo>
                    <a:pt x="8536" y="440430"/>
                    <a:pt x="34263" y="311302"/>
                    <a:pt x="140291" y="225758"/>
                  </a:cubicBezTo>
                  <a:cubicBezTo>
                    <a:pt x="342602" y="62530"/>
                    <a:pt x="736658" y="7673"/>
                    <a:pt x="1155311" y="7673"/>
                  </a:cubicBezTo>
                  <a:cubicBezTo>
                    <a:pt x="1155311" y="7673"/>
                    <a:pt x="1551711" y="15681"/>
                    <a:pt x="1584822" y="7673"/>
                  </a:cubicBezTo>
                  <a:cubicBezTo>
                    <a:pt x="1865523" y="0"/>
                    <a:pt x="2329451" y="7673"/>
                    <a:pt x="2329451" y="7673"/>
                  </a:cubicBezTo>
                  <a:cubicBezTo>
                    <a:pt x="2697758" y="15152"/>
                    <a:pt x="3061071" y="84484"/>
                    <a:pt x="3258811" y="207066"/>
                  </a:cubicBezTo>
                  <a:cubicBezTo>
                    <a:pt x="3409828" y="300683"/>
                    <a:pt x="3443102" y="425358"/>
                    <a:pt x="3433962" y="577261"/>
                  </a:cubicBezTo>
                  <a:lnTo>
                    <a:pt x="3433962" y="577262"/>
                  </a:lnTo>
                  <a:cubicBezTo>
                    <a:pt x="3433962" y="891835"/>
                    <a:pt x="3150965" y="1105932"/>
                    <a:pt x="2504203" y="1133773"/>
                  </a:cubicBezTo>
                  <a:close/>
                </a:path>
              </a:pathLst>
            </a:custGeom>
            <a:solidFill>
              <a:srgbClr val="FDF5B6"/>
            </a:solidFill>
          </p:spPr>
        </p:sp>
      </p:grpSp>
      <p:pic>
        <p:nvPicPr>
          <p:cNvPr id="6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7766910" y="745988"/>
            <a:ext cx="3020414" cy="720862"/>
          </a:xfrm>
          <a:prstGeom prst="rect">
            <a:avLst/>
          </a:prstGeom>
        </p:spPr>
      </p:pic>
      <p:sp>
        <p:nvSpPr>
          <p:cNvPr id="7" name="TextBox 7"/>
          <p:cNvSpPr txBox="1"/>
          <p:nvPr/>
        </p:nvSpPr>
        <p:spPr>
          <a:xfrm>
            <a:off x="6320708" y="2511319"/>
            <a:ext cx="5941248" cy="122995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8640"/>
              </a:lnSpc>
            </a:pPr>
            <a:r>
              <a:rPr lang="en-US" sz="13800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Tiết</a:t>
            </a:r>
            <a:r>
              <a:rPr lang="en-US" sz="138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</a:t>
            </a:r>
            <a:endParaRPr lang="en-US" sz="138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4" name="Picture 1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 rot="803959">
            <a:off x="14814656" y="5516273"/>
            <a:ext cx="2122534" cy="1966751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 rot="-442419">
            <a:off x="166453" y="5347353"/>
            <a:ext cx="3069916" cy="2462329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2"/>
              </a:ext>
            </a:extLst>
          </a:blip>
          <a:srcRect/>
          <a:stretch>
            <a:fillRect/>
          </a:stretch>
        </p:blipFill>
        <p:spPr>
          <a:xfrm rot="-2627376">
            <a:off x="3129658" y="1422052"/>
            <a:ext cx="947383" cy="2122534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3359960" y="4646510"/>
            <a:ext cx="1259677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ƯỚC CHUNG VÀ ƯỚC CHUNG LỚN NHẤT</a:t>
            </a:r>
            <a:endParaRPr lang="vi-VN" sz="4400" b="1" dirty="0" smtClean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880861" y="6475745"/>
            <a:ext cx="117348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CÁCH TÌM ƯỚC CHUNG LỚN NHẤT</a:t>
            </a:r>
            <a:endParaRPr lang="vi-VN" sz="4400" b="1" dirty="0" smtClean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EC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-124883" y="855"/>
            <a:ext cx="17860947" cy="9398913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1054974">
            <a:off x="239374" y="6760829"/>
            <a:ext cx="1344592" cy="2757152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2"/>
              </a:ext>
            </a:extLst>
          </a:blip>
          <a:srcRect/>
          <a:stretch>
            <a:fillRect/>
          </a:stretch>
        </p:blipFill>
        <p:spPr>
          <a:xfrm>
            <a:off x="16449354" y="8679201"/>
            <a:ext cx="2797216" cy="1979041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4"/>
              </a:ext>
            </a:extLst>
          </a:blip>
          <a:srcRect/>
          <a:stretch>
            <a:fillRect/>
          </a:stretch>
        </p:blipFill>
        <p:spPr>
          <a:xfrm>
            <a:off x="526838" y="855"/>
            <a:ext cx="1462949" cy="1436350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6"/>
              </a:ext>
            </a:extLst>
          </a:blip>
          <a:srcRect/>
          <a:stretch>
            <a:fillRect/>
          </a:stretch>
        </p:blipFill>
        <p:spPr>
          <a:xfrm rot="8001359">
            <a:off x="15938805" y="8667238"/>
            <a:ext cx="2058223" cy="477318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1989787" y="82000"/>
            <a:ext cx="1357124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I. ƯỚC CHUNG VÀ ƯỚC CHUNG LỚN NHẤT</a:t>
            </a:r>
            <a:endParaRPr lang="vi-VN" sz="4800" b="1" dirty="0" smtClean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63685" y="1711139"/>
            <a:ext cx="1479925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Tìm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tập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hợp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Ư(24)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Ư(28)</a:t>
            </a:r>
            <a:endParaRPr lang="vi-VN" sz="4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7" name="Table 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72734280"/>
              </p:ext>
            </p:extLst>
          </p:nvPr>
        </p:nvGraphicFramePr>
        <p:xfrm>
          <a:off x="3524260" y="2571739"/>
          <a:ext cx="12166549" cy="233670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712526">
                  <a:extLst>
                    <a:ext uri="{9D8B030D-6E8A-4147-A177-3AD203B41FA5}">
                      <a16:colId xmlns="" xmlns:a16="http://schemas.microsoft.com/office/drawing/2014/main" val="571246465"/>
                    </a:ext>
                  </a:extLst>
                </a:gridCol>
                <a:gridCol w="1262070">
                  <a:extLst>
                    <a:ext uri="{9D8B030D-6E8A-4147-A177-3AD203B41FA5}">
                      <a16:colId xmlns="" xmlns:a16="http://schemas.microsoft.com/office/drawing/2014/main" val="1123958686"/>
                    </a:ext>
                  </a:extLst>
                </a:gridCol>
                <a:gridCol w="1154748">
                  <a:extLst>
                    <a:ext uri="{9D8B030D-6E8A-4147-A177-3AD203B41FA5}">
                      <a16:colId xmlns="" xmlns:a16="http://schemas.microsoft.com/office/drawing/2014/main" val="2337565843"/>
                    </a:ext>
                  </a:extLst>
                </a:gridCol>
                <a:gridCol w="1137326">
                  <a:extLst>
                    <a:ext uri="{9D8B030D-6E8A-4147-A177-3AD203B41FA5}">
                      <a16:colId xmlns="" xmlns:a16="http://schemas.microsoft.com/office/drawing/2014/main" val="3251101030"/>
                    </a:ext>
                  </a:extLst>
                </a:gridCol>
                <a:gridCol w="1208409">
                  <a:extLst>
                    <a:ext uri="{9D8B030D-6E8A-4147-A177-3AD203B41FA5}">
                      <a16:colId xmlns="" xmlns:a16="http://schemas.microsoft.com/office/drawing/2014/main" val="4248703735"/>
                    </a:ext>
                  </a:extLst>
                </a:gridCol>
                <a:gridCol w="1208409">
                  <a:extLst>
                    <a:ext uri="{9D8B030D-6E8A-4147-A177-3AD203B41FA5}">
                      <a16:colId xmlns="" xmlns:a16="http://schemas.microsoft.com/office/drawing/2014/main" val="2748376937"/>
                    </a:ext>
                  </a:extLst>
                </a:gridCol>
                <a:gridCol w="1137326">
                  <a:extLst>
                    <a:ext uri="{9D8B030D-6E8A-4147-A177-3AD203B41FA5}">
                      <a16:colId xmlns="" xmlns:a16="http://schemas.microsoft.com/office/drawing/2014/main" val="2912031400"/>
                    </a:ext>
                  </a:extLst>
                </a:gridCol>
                <a:gridCol w="1240382">
                  <a:extLst>
                    <a:ext uri="{9D8B030D-6E8A-4147-A177-3AD203B41FA5}">
                      <a16:colId xmlns="" xmlns:a16="http://schemas.microsoft.com/office/drawing/2014/main" val="443381412"/>
                    </a:ext>
                  </a:extLst>
                </a:gridCol>
                <a:gridCol w="1105353">
                  <a:extLst>
                    <a:ext uri="{9D8B030D-6E8A-4147-A177-3AD203B41FA5}">
                      <a16:colId xmlns="" xmlns:a16="http://schemas.microsoft.com/office/drawing/2014/main" val="820551353"/>
                    </a:ext>
                  </a:extLst>
                </a:gridCol>
              </a:tblGrid>
              <a:tr h="1168353"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 err="1" smtClean="0">
                          <a:solidFill>
                            <a:srgbClr val="0070C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Tập</a:t>
                      </a:r>
                      <a:r>
                        <a:rPr lang="en-US" sz="3200" b="1" baseline="0" dirty="0" smtClean="0">
                          <a:solidFill>
                            <a:srgbClr val="0070C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200" b="1" baseline="0" dirty="0" err="1" smtClean="0">
                          <a:solidFill>
                            <a:srgbClr val="0070C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hợp</a:t>
                      </a:r>
                      <a:r>
                        <a:rPr lang="en-US" sz="3200" b="1" baseline="0" dirty="0" smtClean="0">
                          <a:solidFill>
                            <a:srgbClr val="0070C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Ư(24)</a:t>
                      </a:r>
                      <a:endParaRPr lang="vi-VN" sz="3200" b="1" dirty="0">
                        <a:solidFill>
                          <a:srgbClr val="0070C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vi-VN" sz="4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lang="vi-VN" sz="4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vi-VN" sz="4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vi-VN" sz="4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vi-VN" sz="40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vi-VN" sz="40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vi-VN" sz="40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vi-VN" sz="40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533511594"/>
                  </a:ext>
                </a:extLst>
              </a:tr>
              <a:tr h="1168353"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 err="1" smtClean="0">
                          <a:solidFill>
                            <a:srgbClr val="0070C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Tập</a:t>
                      </a:r>
                      <a:r>
                        <a:rPr lang="en-US" sz="3200" b="1" baseline="0" dirty="0" smtClean="0">
                          <a:solidFill>
                            <a:srgbClr val="0070C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200" b="1" baseline="0" dirty="0" err="1" smtClean="0">
                          <a:solidFill>
                            <a:srgbClr val="0070C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hợp</a:t>
                      </a:r>
                      <a:r>
                        <a:rPr lang="en-US" sz="3200" b="1" baseline="0" dirty="0" smtClean="0">
                          <a:solidFill>
                            <a:srgbClr val="0070C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Ư(28)</a:t>
                      </a:r>
                      <a:endParaRPr lang="vi-VN" sz="3200" b="1" dirty="0">
                        <a:solidFill>
                          <a:srgbClr val="0070C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vi-VN" sz="4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lang="vi-VN" sz="4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vi-VN" sz="4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vi-VN" sz="4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vi-VN" sz="40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vi-VN" sz="40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vi-VN" sz="40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vi-VN" sz="40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2210591667"/>
                  </a:ext>
                </a:extLst>
              </a:tr>
            </a:tbl>
          </a:graphicData>
        </a:graphic>
      </p:graphicFrame>
      <p:sp>
        <p:nvSpPr>
          <p:cNvPr id="22" name="TextBox 21"/>
          <p:cNvSpPr txBox="1"/>
          <p:nvPr/>
        </p:nvSpPr>
        <p:spPr>
          <a:xfrm>
            <a:off x="8794256" y="2593768"/>
            <a:ext cx="89146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endParaRPr lang="vi-VN" sz="40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8794256" y="3825862"/>
            <a:ext cx="89146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endParaRPr lang="vi-VN" sz="40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9926376" y="2593768"/>
            <a:ext cx="89146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endParaRPr lang="vi-VN" sz="4000" b="1" dirty="0">
              <a:cs typeface="Arial" panose="020B0604020202020204" pitchFamily="34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9951416" y="3825862"/>
            <a:ext cx="89146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  <a:endParaRPr lang="vi-VN" sz="4000" b="1" dirty="0">
              <a:cs typeface="Arial" panose="020B0604020202020204" pitchFamily="34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11193627" y="2635212"/>
            <a:ext cx="89146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  <a:endParaRPr lang="vi-VN" sz="4000" b="1" dirty="0">
              <a:cs typeface="Arial" panose="020B0604020202020204" pitchFamily="34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11178081" y="3825862"/>
            <a:ext cx="89146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14</a:t>
            </a:r>
            <a:endParaRPr lang="vi-VN" sz="4000" b="1" dirty="0">
              <a:cs typeface="Arial" panose="020B0604020202020204" pitchFamily="34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12346352" y="2635212"/>
            <a:ext cx="89146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  <a:endParaRPr lang="vi-VN" sz="4000" b="1" dirty="0">
              <a:cs typeface="Arial" panose="020B0604020202020204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2346352" y="3825862"/>
            <a:ext cx="89146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28</a:t>
            </a:r>
            <a:endParaRPr lang="vi-VN" sz="4000" b="1" dirty="0">
              <a:cs typeface="Arial" panose="020B0604020202020204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13514623" y="2622446"/>
            <a:ext cx="89146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12</a:t>
            </a:r>
            <a:endParaRPr lang="vi-VN" sz="4000" b="1" dirty="0">
              <a:cs typeface="Arial" panose="020B0604020202020204" pitchFamily="34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14642856" y="2675923"/>
            <a:ext cx="89146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24</a:t>
            </a:r>
            <a:endParaRPr lang="vi-VN" sz="4000" b="1" dirty="0">
              <a:cs typeface="Arial" panose="020B0604020202020204" pitchFamily="34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3919319" y="5126151"/>
            <a:ext cx="1392606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Gọi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ƯC(24, 28)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tập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hợp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vừa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ước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24,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vừa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ước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28.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Hãy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viết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tập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hợp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ƯC(24,28).</a:t>
            </a:r>
            <a:endParaRPr lang="vi-VN" sz="4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-275264" y="6720711"/>
            <a:ext cx="1607470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ƯC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(24, 28) = { 1; 2; 4}</a:t>
            </a:r>
            <a:endParaRPr lang="vi-VN" sz="4000" b="1" dirty="0">
              <a:cs typeface="Arial" panose="020B0604020202020204" pitchFamily="34" charset="0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2694358" y="7699718"/>
            <a:ext cx="110269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Tìm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lớn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nhất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tập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ƯC(24, 28).</a:t>
            </a:r>
            <a:endParaRPr lang="vi-VN" sz="4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7762089" y="8532977"/>
            <a:ext cx="89146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endParaRPr lang="vi-VN" sz="4000" b="1" dirty="0">
              <a:cs typeface="Arial" panose="020B0604020202020204" pitchFamily="34" charset="0"/>
            </a:endParaRPr>
          </a:p>
        </p:txBody>
      </p:sp>
      <p:pic>
        <p:nvPicPr>
          <p:cNvPr id="46" name="Picture 45"/>
          <p:cNvPicPr>
            <a:picLocks noChangeAspect="1"/>
          </p:cNvPicPr>
          <p:nvPr/>
        </p:nvPicPr>
        <p:blipFill>
          <a:blip r:embed="rId1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1225019">
            <a:off x="2324870" y="786933"/>
            <a:ext cx="1003865" cy="1104251"/>
          </a:xfrm>
          <a:prstGeom prst="rect">
            <a:avLst/>
          </a:prstGeom>
        </p:spPr>
      </p:pic>
      <p:sp>
        <p:nvSpPr>
          <p:cNvPr id="47" name="Title 2"/>
          <p:cNvSpPr txBox="1">
            <a:spLocks/>
          </p:cNvSpPr>
          <p:nvPr/>
        </p:nvSpPr>
        <p:spPr>
          <a:xfrm>
            <a:off x="3398802" y="964194"/>
            <a:ext cx="13944593" cy="858874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4000" b="1" dirty="0" err="1" smtClean="0"/>
              <a:t>Ước</a:t>
            </a:r>
            <a:r>
              <a:rPr lang="en-US" sz="4000" b="1" dirty="0" smtClean="0"/>
              <a:t> </a:t>
            </a:r>
            <a:r>
              <a:rPr lang="en-US" sz="4000" b="1" dirty="0" err="1" smtClean="0"/>
              <a:t>chung</a:t>
            </a:r>
            <a:r>
              <a:rPr lang="en-US" sz="4000" b="1" dirty="0" smtClean="0"/>
              <a:t> </a:t>
            </a:r>
            <a:r>
              <a:rPr lang="en-US" sz="4000" b="1" dirty="0" err="1" smtClean="0"/>
              <a:t>và</a:t>
            </a:r>
            <a:r>
              <a:rPr lang="en-US" sz="4000" b="1" dirty="0" smtClean="0"/>
              <a:t> </a:t>
            </a:r>
            <a:r>
              <a:rPr lang="en-US" sz="4000" b="1" dirty="0" err="1" smtClean="0"/>
              <a:t>ước</a:t>
            </a:r>
            <a:r>
              <a:rPr lang="en-US" sz="4000" b="1" dirty="0" smtClean="0"/>
              <a:t> </a:t>
            </a:r>
            <a:r>
              <a:rPr lang="en-US" sz="4000" b="1" dirty="0" err="1" smtClean="0"/>
              <a:t>chung</a:t>
            </a:r>
            <a:r>
              <a:rPr lang="en-US" sz="4000" b="1" dirty="0" smtClean="0"/>
              <a:t> </a:t>
            </a:r>
            <a:r>
              <a:rPr lang="en-US" sz="4000" b="1" dirty="0" err="1" smtClean="0"/>
              <a:t>lớn</a:t>
            </a:r>
            <a:r>
              <a:rPr lang="en-US" sz="4000" b="1" dirty="0" smtClean="0"/>
              <a:t> </a:t>
            </a:r>
            <a:r>
              <a:rPr lang="en-US" sz="4000" b="1" dirty="0" err="1" smtClean="0"/>
              <a:t>nhất</a:t>
            </a:r>
            <a:r>
              <a:rPr lang="en-US" sz="4000" b="1" dirty="0" smtClean="0"/>
              <a:t> </a:t>
            </a:r>
            <a:r>
              <a:rPr lang="en-US" sz="4000" b="1" dirty="0" err="1" smtClean="0"/>
              <a:t>của</a:t>
            </a:r>
            <a:r>
              <a:rPr lang="en-US" sz="4000" b="1" dirty="0" smtClean="0"/>
              <a:t> </a:t>
            </a:r>
            <a:r>
              <a:rPr lang="en-US" sz="4000" b="1" dirty="0" err="1" smtClean="0"/>
              <a:t>hai</a:t>
            </a:r>
            <a:r>
              <a:rPr lang="en-US" sz="4000" b="1" dirty="0" smtClean="0"/>
              <a:t> hay </a:t>
            </a:r>
            <a:r>
              <a:rPr lang="en-US" sz="4000" b="1" dirty="0" err="1" smtClean="0"/>
              <a:t>nhiều</a:t>
            </a:r>
            <a:r>
              <a:rPr lang="en-US" sz="4000" b="1" dirty="0" smtClean="0"/>
              <a:t> </a:t>
            </a:r>
            <a:r>
              <a:rPr lang="en-US" sz="4000" b="1" dirty="0" err="1" smtClean="0"/>
              <a:t>số</a:t>
            </a:r>
            <a:endParaRPr lang="vi-VN" sz="4000" b="1" dirty="0"/>
          </a:p>
        </p:txBody>
      </p:sp>
      <p:sp>
        <p:nvSpPr>
          <p:cNvPr id="50" name="Rounded Rectangle 49"/>
          <p:cNvSpPr/>
          <p:nvPr/>
        </p:nvSpPr>
        <p:spPr>
          <a:xfrm>
            <a:off x="2302025" y="1737978"/>
            <a:ext cx="1352528" cy="614548"/>
          </a:xfrm>
          <a:prstGeom prst="round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solidFill>
                  <a:schemeClr val="bg1"/>
                </a:solidFill>
              </a:rPr>
              <a:t>HĐ1</a:t>
            </a:r>
            <a:endParaRPr lang="vi-VN" sz="4000" b="1" dirty="0">
              <a:solidFill>
                <a:schemeClr val="bg1"/>
              </a:solidFill>
            </a:endParaRPr>
          </a:p>
        </p:txBody>
      </p:sp>
      <p:sp>
        <p:nvSpPr>
          <p:cNvPr id="51" name="Rounded Rectangle 50"/>
          <p:cNvSpPr/>
          <p:nvPr/>
        </p:nvSpPr>
        <p:spPr>
          <a:xfrm>
            <a:off x="2238833" y="5380130"/>
            <a:ext cx="1352528" cy="614548"/>
          </a:xfrm>
          <a:prstGeom prst="round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solidFill>
                  <a:schemeClr val="bg1"/>
                </a:solidFill>
              </a:rPr>
              <a:t>HĐ2</a:t>
            </a:r>
            <a:endParaRPr lang="vi-VN" sz="4000" b="1" dirty="0">
              <a:solidFill>
                <a:schemeClr val="bg1"/>
              </a:solidFill>
            </a:endParaRPr>
          </a:p>
        </p:txBody>
      </p:sp>
      <p:sp>
        <p:nvSpPr>
          <p:cNvPr id="52" name="Rounded Rectangle 51"/>
          <p:cNvSpPr/>
          <p:nvPr/>
        </p:nvSpPr>
        <p:spPr>
          <a:xfrm>
            <a:off x="2244112" y="7793056"/>
            <a:ext cx="1352528" cy="614548"/>
          </a:xfrm>
          <a:prstGeom prst="round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solidFill>
                  <a:schemeClr val="bg1"/>
                </a:solidFill>
              </a:rPr>
              <a:t>HĐ3</a:t>
            </a:r>
            <a:endParaRPr lang="vi-VN" sz="40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"/>
                            </p:stCondLst>
                            <p:childTnLst>
                              <p:par>
                                <p:cTn id="2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7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7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7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500"/>
                            </p:stCondLst>
                            <p:childTnLst>
                              <p:par>
                                <p:cTn id="9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1000"/>
                            </p:stCondLst>
                            <p:childTnLst>
                              <p:par>
                                <p:cTn id="9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500"/>
                            </p:stCondLst>
                            <p:childTnLst>
                              <p:par>
                                <p:cTn id="10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8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7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6" grpId="0"/>
      <p:bldP spid="22" grpId="0"/>
      <p:bldP spid="23" grpId="0"/>
      <p:bldP spid="24" grpId="0"/>
      <p:bldP spid="25" grpId="0"/>
      <p:bldP spid="26" grpId="0"/>
      <p:bldP spid="27" grpId="0"/>
      <p:bldP spid="28" grpId="0"/>
      <p:bldP spid="20" grpId="0"/>
      <p:bldP spid="21" grpId="0"/>
      <p:bldP spid="32" grpId="0"/>
      <p:bldP spid="37" grpId="0"/>
      <p:bldP spid="42" grpId="0"/>
      <p:bldP spid="43" grpId="0"/>
      <p:bldP spid="44" grpId="0"/>
      <p:bldP spid="47" grpId="0"/>
      <p:bldP spid="50" grpId="0" animBg="1"/>
      <p:bldP spid="51" grpId="0" animBg="1"/>
      <p:bldP spid="5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CCEE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alphaModFix amt="19999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 b="43786"/>
          <a:stretch>
            <a:fillRect/>
          </a:stretch>
        </p:blipFill>
        <p:spPr>
          <a:xfrm>
            <a:off x="0" y="6607"/>
            <a:ext cx="18288000" cy="10280393"/>
          </a:xfrm>
          <a:prstGeom prst="rect">
            <a:avLst/>
          </a:prstGeom>
          <a:noFill/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553163">
            <a:off x="17022056" y="-342766"/>
            <a:ext cx="1561645" cy="2075727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-8762934">
            <a:off x="540142" y="7931636"/>
            <a:ext cx="2348424" cy="768575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 rot="-720983">
            <a:off x="-84943" y="7925943"/>
            <a:ext cx="1324256" cy="2278652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577185" y="5217904"/>
            <a:ext cx="16037400" cy="70788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Ta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kí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hiệu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: ƯC(a, b)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tập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hợp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ước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chung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b;</a:t>
            </a:r>
            <a:endParaRPr lang="vi-VN" sz="4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4491580" y="6304643"/>
            <a:ext cx="12043820" cy="89255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ƯCLN(a, b)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ước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chung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lớn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nhất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cuả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b.</a:t>
            </a:r>
            <a:endParaRPr lang="vi-VN" sz="4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4536475" y="7625601"/>
            <a:ext cx="10552111" cy="249299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  <a:prstDash val="dash"/>
          </a:ln>
        </p:spPr>
        <p:txBody>
          <a:bodyPr wrap="square" rtlCol="0">
            <a:spAutoFit/>
          </a:bodyPr>
          <a:lstStyle/>
          <a:p>
            <a:pPr marL="571500" indent="-571500" algn="just">
              <a:lnSpc>
                <a:spcPct val="130000"/>
              </a:lnSpc>
              <a:buFont typeface="Wingdings" panose="05000000000000000000" pitchFamily="2" charset="2"/>
              <a:buChar char="§"/>
            </a:pP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ƯC(a, b)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tập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hợp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  <a:p>
            <a:pPr marL="571500" indent="-571500" algn="just">
              <a:lnSpc>
                <a:spcPct val="130000"/>
              </a:lnSpc>
              <a:buFont typeface="Wingdings" panose="05000000000000000000" pitchFamily="2" charset="2"/>
              <a:buChar char="§"/>
            </a:pP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ƯCLN(a, b)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571500" indent="-571500" algn="just">
              <a:lnSpc>
                <a:spcPct val="130000"/>
              </a:lnSpc>
              <a:buFont typeface="Wingdings" panose="05000000000000000000" pitchFamily="2" charset="2"/>
              <a:buChar char="§"/>
            </a:pP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Ta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chỉ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xét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ước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chung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khác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0.</a:t>
            </a:r>
            <a:endParaRPr lang="vi-VN" sz="4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Rounded Rectangle 21"/>
          <p:cNvSpPr/>
          <p:nvPr/>
        </p:nvSpPr>
        <p:spPr>
          <a:xfrm>
            <a:off x="1982077" y="50132"/>
            <a:ext cx="14883784" cy="4857162"/>
          </a:xfrm>
          <a:prstGeom prst="roundRect">
            <a:avLst/>
          </a:prstGeom>
          <a:solidFill>
            <a:srgbClr val="FBF8CD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>
              <a:lnSpc>
                <a:spcPct val="130000"/>
              </a:lnSpc>
            </a:pPr>
            <a:r>
              <a:rPr lang="en-US" sz="4800" b="1" kern="0" dirty="0" err="1" smtClean="0">
                <a:solidFill>
                  <a:srgbClr val="FF0000"/>
                </a:solidFill>
                <a:cs typeface="Arial"/>
                <a:sym typeface="Arial"/>
              </a:rPr>
              <a:t>Ước</a:t>
            </a:r>
            <a:r>
              <a:rPr lang="en-US" sz="4800" b="1" kern="0" dirty="0" smtClean="0">
                <a:solidFill>
                  <a:srgbClr val="FF0000"/>
                </a:solidFill>
                <a:cs typeface="Arial"/>
                <a:sym typeface="Arial"/>
              </a:rPr>
              <a:t> </a:t>
            </a:r>
            <a:r>
              <a:rPr lang="en-US" sz="4800" b="1" kern="0" dirty="0" err="1" smtClean="0">
                <a:solidFill>
                  <a:srgbClr val="FF0000"/>
                </a:solidFill>
                <a:cs typeface="Arial"/>
                <a:sym typeface="Arial"/>
              </a:rPr>
              <a:t>chung</a:t>
            </a:r>
            <a:r>
              <a:rPr lang="en-US" sz="4800" b="1" kern="0" dirty="0" smtClean="0">
                <a:solidFill>
                  <a:srgbClr val="FF0000"/>
                </a:solidFill>
                <a:cs typeface="Arial"/>
                <a:sym typeface="Arial"/>
              </a:rPr>
              <a:t> </a:t>
            </a:r>
            <a:r>
              <a:rPr lang="en-US" sz="4800" dirty="0" err="1"/>
              <a:t>của</a:t>
            </a:r>
            <a:r>
              <a:rPr lang="en-US" sz="4800" dirty="0"/>
              <a:t> </a:t>
            </a:r>
            <a:r>
              <a:rPr lang="en-US" sz="4800" dirty="0" err="1"/>
              <a:t>hai</a:t>
            </a:r>
            <a:r>
              <a:rPr lang="en-US" sz="4800" dirty="0"/>
              <a:t> hay </a:t>
            </a:r>
            <a:r>
              <a:rPr lang="en-US" sz="4800" dirty="0" err="1"/>
              <a:t>nhiều</a:t>
            </a:r>
            <a:r>
              <a:rPr lang="en-US" sz="4800" dirty="0"/>
              <a:t> </a:t>
            </a:r>
            <a:r>
              <a:rPr lang="en-US" sz="4800" dirty="0" err="1"/>
              <a:t>số</a:t>
            </a:r>
            <a:r>
              <a:rPr lang="en-US" sz="4800" dirty="0"/>
              <a:t> </a:t>
            </a:r>
            <a:r>
              <a:rPr lang="en-US" sz="4800" dirty="0" err="1"/>
              <a:t>là</a:t>
            </a:r>
            <a:r>
              <a:rPr lang="en-US" sz="4800" dirty="0"/>
              <a:t> </a:t>
            </a:r>
            <a:r>
              <a:rPr lang="en-US" sz="4800" dirty="0" err="1"/>
              <a:t>ước</a:t>
            </a:r>
            <a:r>
              <a:rPr lang="en-US" sz="4800" dirty="0"/>
              <a:t> </a:t>
            </a:r>
            <a:r>
              <a:rPr lang="en-US" sz="4800" dirty="0" err="1"/>
              <a:t>của</a:t>
            </a:r>
            <a:r>
              <a:rPr lang="en-US" sz="4800" dirty="0"/>
              <a:t> </a:t>
            </a:r>
            <a:r>
              <a:rPr lang="en-US" sz="4800" dirty="0" err="1"/>
              <a:t>tất</a:t>
            </a:r>
            <a:r>
              <a:rPr lang="en-US" sz="4800" dirty="0"/>
              <a:t> </a:t>
            </a:r>
            <a:r>
              <a:rPr lang="en-US" sz="4800" dirty="0" err="1"/>
              <a:t>cả</a:t>
            </a:r>
            <a:r>
              <a:rPr lang="en-US" sz="4800" dirty="0"/>
              <a:t> </a:t>
            </a:r>
            <a:r>
              <a:rPr lang="en-US" sz="4800" dirty="0" err="1"/>
              <a:t>các</a:t>
            </a:r>
            <a:r>
              <a:rPr lang="en-US" sz="4800" dirty="0"/>
              <a:t> </a:t>
            </a:r>
            <a:r>
              <a:rPr lang="en-US" sz="4800" dirty="0" err="1"/>
              <a:t>số</a:t>
            </a:r>
            <a:r>
              <a:rPr lang="en-US" sz="4800" dirty="0"/>
              <a:t> </a:t>
            </a:r>
            <a:r>
              <a:rPr lang="en-US" sz="4800" dirty="0" err="1"/>
              <a:t>đó</a:t>
            </a:r>
            <a:r>
              <a:rPr lang="en-US" sz="4800" dirty="0"/>
              <a:t>.</a:t>
            </a:r>
          </a:p>
          <a:p>
            <a:pPr algn="just" defTabSz="1828800">
              <a:lnSpc>
                <a:spcPct val="130000"/>
              </a:lnSpc>
              <a:defRPr/>
            </a:pPr>
            <a:r>
              <a:rPr lang="en-US" sz="4800" b="1" kern="0" dirty="0" err="1" smtClean="0">
                <a:solidFill>
                  <a:srgbClr val="FF0000"/>
                </a:solidFill>
                <a:cs typeface="Arial"/>
                <a:sym typeface="Arial"/>
              </a:rPr>
              <a:t>Ước</a:t>
            </a:r>
            <a:r>
              <a:rPr lang="en-US" sz="4800" b="1" kern="0" dirty="0" smtClean="0">
                <a:solidFill>
                  <a:srgbClr val="FF0000"/>
                </a:solidFill>
                <a:cs typeface="Arial"/>
                <a:sym typeface="Arial"/>
              </a:rPr>
              <a:t> </a:t>
            </a:r>
            <a:r>
              <a:rPr lang="en-US" sz="4800" b="1" kern="0" dirty="0" err="1" smtClean="0">
                <a:solidFill>
                  <a:srgbClr val="FF0000"/>
                </a:solidFill>
                <a:cs typeface="Arial"/>
                <a:sym typeface="Arial"/>
              </a:rPr>
              <a:t>chung</a:t>
            </a:r>
            <a:r>
              <a:rPr lang="en-US" sz="4800" b="1" kern="0" dirty="0" smtClean="0">
                <a:solidFill>
                  <a:srgbClr val="FF0000"/>
                </a:solidFill>
                <a:cs typeface="Arial"/>
                <a:sym typeface="Arial"/>
              </a:rPr>
              <a:t> </a:t>
            </a:r>
            <a:r>
              <a:rPr lang="en-US" sz="4800" b="1" kern="0" dirty="0" err="1" smtClean="0">
                <a:solidFill>
                  <a:srgbClr val="FF0000"/>
                </a:solidFill>
                <a:cs typeface="Arial"/>
                <a:sym typeface="Arial"/>
              </a:rPr>
              <a:t>lớn</a:t>
            </a:r>
            <a:r>
              <a:rPr lang="en-US" sz="4800" b="1" kern="0" dirty="0" smtClean="0">
                <a:solidFill>
                  <a:srgbClr val="FF0000"/>
                </a:solidFill>
                <a:cs typeface="Arial"/>
                <a:sym typeface="Arial"/>
              </a:rPr>
              <a:t> </a:t>
            </a:r>
            <a:r>
              <a:rPr lang="en-US" sz="4800" b="1" kern="0" dirty="0" err="1" smtClean="0">
                <a:solidFill>
                  <a:srgbClr val="FF0000"/>
                </a:solidFill>
                <a:cs typeface="Arial"/>
                <a:sym typeface="Arial"/>
              </a:rPr>
              <a:t>nhất</a:t>
            </a:r>
            <a:r>
              <a:rPr lang="en-US" sz="4800" b="1" kern="0" dirty="0" smtClean="0">
                <a:solidFill>
                  <a:srgbClr val="FF0000"/>
                </a:solidFill>
                <a:cs typeface="Arial"/>
                <a:sym typeface="Arial"/>
              </a:rPr>
              <a:t> </a:t>
            </a:r>
            <a:r>
              <a:rPr lang="en-US" sz="4800" dirty="0" err="1"/>
              <a:t>của</a:t>
            </a:r>
            <a:r>
              <a:rPr lang="en-US" sz="4800" dirty="0"/>
              <a:t> </a:t>
            </a:r>
            <a:r>
              <a:rPr lang="en-US" sz="4800" dirty="0" err="1"/>
              <a:t>hai</a:t>
            </a:r>
            <a:r>
              <a:rPr lang="en-US" sz="4800" dirty="0"/>
              <a:t> hay </a:t>
            </a:r>
            <a:r>
              <a:rPr lang="en-US" sz="4800" dirty="0" err="1"/>
              <a:t>nhiều</a:t>
            </a:r>
            <a:r>
              <a:rPr lang="en-US" sz="4800" dirty="0"/>
              <a:t> </a:t>
            </a:r>
            <a:r>
              <a:rPr lang="en-US" sz="4800" dirty="0" err="1"/>
              <a:t>số</a:t>
            </a:r>
            <a:r>
              <a:rPr lang="en-US" sz="4800" dirty="0"/>
              <a:t> </a:t>
            </a:r>
            <a:r>
              <a:rPr lang="en-US" sz="4800" dirty="0" err="1"/>
              <a:t>là</a:t>
            </a:r>
            <a:r>
              <a:rPr lang="en-US" sz="4800" dirty="0"/>
              <a:t> </a:t>
            </a:r>
            <a:r>
              <a:rPr lang="en-US" sz="4800" dirty="0" err="1"/>
              <a:t>số</a:t>
            </a:r>
            <a:r>
              <a:rPr lang="en-US" sz="4800" dirty="0"/>
              <a:t> </a:t>
            </a:r>
            <a:r>
              <a:rPr lang="en-US" sz="4800" dirty="0" err="1"/>
              <a:t>lớn</a:t>
            </a:r>
            <a:r>
              <a:rPr lang="en-US" sz="4800" dirty="0"/>
              <a:t> </a:t>
            </a:r>
            <a:r>
              <a:rPr lang="en-US" sz="4800" dirty="0" err="1"/>
              <a:t>nhất</a:t>
            </a:r>
            <a:r>
              <a:rPr lang="en-US" sz="4800" dirty="0"/>
              <a:t> </a:t>
            </a:r>
            <a:r>
              <a:rPr lang="en-US" sz="4800" dirty="0" err="1"/>
              <a:t>trong</a:t>
            </a:r>
            <a:r>
              <a:rPr lang="en-US" sz="4800" dirty="0"/>
              <a:t> </a:t>
            </a:r>
            <a:r>
              <a:rPr lang="en-US" sz="4800" dirty="0" err="1"/>
              <a:t>tập</a:t>
            </a:r>
            <a:r>
              <a:rPr lang="en-US" sz="4800" dirty="0"/>
              <a:t> </a:t>
            </a:r>
            <a:r>
              <a:rPr lang="en-US" sz="4800" dirty="0" err="1"/>
              <a:t>hợp</a:t>
            </a:r>
            <a:r>
              <a:rPr lang="en-US" sz="4800" dirty="0"/>
              <a:t> </a:t>
            </a:r>
            <a:r>
              <a:rPr lang="en-US" sz="4800" dirty="0" err="1"/>
              <a:t>tất</a:t>
            </a:r>
            <a:r>
              <a:rPr lang="en-US" sz="4800" dirty="0"/>
              <a:t> </a:t>
            </a:r>
            <a:r>
              <a:rPr lang="en-US" sz="4800" dirty="0" err="1"/>
              <a:t>cả</a:t>
            </a:r>
            <a:r>
              <a:rPr lang="en-US" sz="4800" dirty="0"/>
              <a:t> </a:t>
            </a:r>
            <a:r>
              <a:rPr lang="en-US" sz="4800" dirty="0" err="1"/>
              <a:t>các</a:t>
            </a:r>
            <a:r>
              <a:rPr lang="en-US" sz="4800" dirty="0"/>
              <a:t> </a:t>
            </a:r>
            <a:r>
              <a:rPr lang="en-US" sz="4800" dirty="0" err="1"/>
              <a:t>ước</a:t>
            </a:r>
            <a:r>
              <a:rPr lang="en-US" sz="4800" dirty="0"/>
              <a:t> </a:t>
            </a:r>
            <a:r>
              <a:rPr lang="en-US" sz="4800" dirty="0" err="1"/>
              <a:t>chung</a:t>
            </a:r>
            <a:r>
              <a:rPr lang="en-US" sz="4800" dirty="0"/>
              <a:t> </a:t>
            </a:r>
            <a:r>
              <a:rPr lang="en-US" sz="4800" dirty="0" err="1"/>
              <a:t>của</a:t>
            </a:r>
            <a:r>
              <a:rPr lang="en-US" sz="4800" dirty="0"/>
              <a:t> </a:t>
            </a:r>
            <a:r>
              <a:rPr lang="en-US" sz="4800" dirty="0" err="1"/>
              <a:t>số</a:t>
            </a:r>
            <a:r>
              <a:rPr lang="en-US" sz="4800" dirty="0"/>
              <a:t> </a:t>
            </a:r>
            <a:r>
              <a:rPr lang="en-US" sz="4800" dirty="0" err="1"/>
              <a:t>đó</a:t>
            </a:r>
            <a:r>
              <a:rPr lang="en-US" sz="4800" dirty="0"/>
              <a:t>.</a:t>
            </a:r>
          </a:p>
          <a:p>
            <a:pPr algn="just" defTabSz="1828800">
              <a:lnSpc>
                <a:spcPct val="130000"/>
              </a:lnSpc>
              <a:defRPr/>
            </a:pPr>
            <a:endParaRPr lang="en-US" sz="4800" kern="0" dirty="0">
              <a:solidFill>
                <a:srgbClr val="000E3F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8321891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0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0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"/>
                            </p:stCondLst>
                            <p:childTnLst>
                              <p:par>
                                <p:cTn id="38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000"/>
                            </p:stCondLst>
                            <p:childTnLst>
                              <p:par>
                                <p:cTn id="43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9" grpId="0" animBg="1"/>
      <p:bldP spid="20" grpId="0" uiExpand="1" build="allAtOnce" animBg="1"/>
      <p:bldP spid="22" grpId="0" uiExpand="1" build="allAtOnce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ADBC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alphaModFix amt="19999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 b="43786"/>
          <a:stretch>
            <a:fillRect/>
          </a:stretch>
        </p:blipFill>
        <p:spPr>
          <a:xfrm>
            <a:off x="0" y="6607"/>
            <a:ext cx="18288000" cy="10280393"/>
          </a:xfrm>
          <a:prstGeom prst="rect">
            <a:avLst/>
          </a:prstGeom>
        </p:spPr>
      </p:pic>
      <p:grpSp>
        <p:nvGrpSpPr>
          <p:cNvPr id="19" name="Group 18"/>
          <p:cNvGrpSpPr/>
          <p:nvPr/>
        </p:nvGrpSpPr>
        <p:grpSpPr>
          <a:xfrm>
            <a:off x="-521000" y="-20521"/>
            <a:ext cx="5855000" cy="1749479"/>
            <a:chOff x="-521000" y="-20521"/>
            <a:chExt cx="5855000" cy="1749479"/>
          </a:xfrm>
        </p:grpSpPr>
        <p:pic>
          <p:nvPicPr>
            <p:cNvPr id="3" name="Picture 3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rcRect/>
            <a:stretch>
              <a:fillRect/>
            </a:stretch>
          </p:blipFill>
          <p:spPr>
            <a:xfrm>
              <a:off x="-123239" y="-20521"/>
              <a:ext cx="4771439" cy="1749479"/>
            </a:xfrm>
            <a:prstGeom prst="rect">
              <a:avLst/>
            </a:prstGeom>
          </p:spPr>
        </p:pic>
        <p:sp>
          <p:nvSpPr>
            <p:cNvPr id="4" name="TextBox 4"/>
            <p:cNvSpPr txBox="1"/>
            <p:nvPr/>
          </p:nvSpPr>
          <p:spPr>
            <a:xfrm>
              <a:off x="-521000" y="303933"/>
              <a:ext cx="5855000" cy="1002326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ts val="864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6000" b="1" i="0" u="none" strike="noStrike" kern="1200" cap="none" spc="0" normalizeH="0" baseline="0" noProof="0" dirty="0" err="1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Ví</a:t>
              </a:r>
              <a:r>
                <a:rPr kumimoji="0" lang="en-US" sz="6000" b="1" i="0" u="none" strike="noStrike" kern="1200" cap="none" spc="0" normalizeH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6000" b="1" i="0" u="none" strike="noStrike" kern="1200" cap="none" spc="0" normalizeH="0" noProof="0" dirty="0" err="1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dụ</a:t>
              </a:r>
              <a:r>
                <a:rPr kumimoji="0" lang="en-US" sz="6000" b="1" i="0" u="none" strike="noStrike" kern="1200" cap="none" spc="0" normalizeH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 1</a:t>
              </a:r>
              <a:endPara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5223722" y="156666"/>
            <a:ext cx="6407280" cy="1579715"/>
            <a:chOff x="-3195" y="242459"/>
            <a:chExt cx="8047623" cy="5748858"/>
          </a:xfrm>
        </p:grpSpPr>
        <p:sp>
          <p:nvSpPr>
            <p:cNvPr id="6" name="Freeform 6"/>
            <p:cNvSpPr/>
            <p:nvPr/>
          </p:nvSpPr>
          <p:spPr>
            <a:xfrm>
              <a:off x="-3195" y="242459"/>
              <a:ext cx="8047623" cy="5748858"/>
            </a:xfrm>
            <a:custGeom>
              <a:avLst/>
              <a:gdLst/>
              <a:ahLst/>
              <a:cxnLst/>
              <a:rect l="l" t="t" r="r" b="b"/>
              <a:pathLst>
                <a:path w="8047623" h="5748858">
                  <a:moveTo>
                    <a:pt x="7419845" y="5694380"/>
                  </a:moveTo>
                  <a:cubicBezTo>
                    <a:pt x="7419845" y="5694380"/>
                    <a:pt x="6688970" y="5748858"/>
                    <a:pt x="5633256" y="5746236"/>
                  </a:cubicBezTo>
                  <a:cubicBezTo>
                    <a:pt x="3101516" y="5744074"/>
                    <a:pt x="1057074" y="5736249"/>
                    <a:pt x="1057074" y="5736249"/>
                  </a:cubicBezTo>
                  <a:cubicBezTo>
                    <a:pt x="812932" y="5727415"/>
                    <a:pt x="449110" y="5706185"/>
                    <a:pt x="282371" y="5648007"/>
                  </a:cubicBezTo>
                  <a:cubicBezTo>
                    <a:pt x="4469" y="5551044"/>
                    <a:pt x="0" y="5377765"/>
                    <a:pt x="0" y="4376960"/>
                  </a:cubicBezTo>
                  <a:lnTo>
                    <a:pt x="0" y="4376913"/>
                  </a:lnTo>
                  <a:cubicBezTo>
                    <a:pt x="8536" y="491230"/>
                    <a:pt x="0" y="345608"/>
                    <a:pt x="77597" y="223930"/>
                  </a:cubicBezTo>
                  <a:cubicBezTo>
                    <a:pt x="217372" y="4759"/>
                    <a:pt x="519255" y="4073"/>
                    <a:pt x="937909" y="4073"/>
                  </a:cubicBezTo>
                  <a:cubicBezTo>
                    <a:pt x="937909" y="4073"/>
                    <a:pt x="2039222" y="15681"/>
                    <a:pt x="4699719" y="7673"/>
                  </a:cubicBezTo>
                  <a:cubicBezTo>
                    <a:pt x="6470043" y="0"/>
                    <a:pt x="7186776" y="6979"/>
                    <a:pt x="7186776" y="6979"/>
                  </a:cubicBezTo>
                  <a:cubicBezTo>
                    <a:pt x="7555084" y="14458"/>
                    <a:pt x="7693344" y="42638"/>
                    <a:pt x="7891083" y="165219"/>
                  </a:cubicBezTo>
                  <a:cubicBezTo>
                    <a:pt x="8042101" y="258836"/>
                    <a:pt x="8047623" y="476157"/>
                    <a:pt x="8038482" y="4376913"/>
                  </a:cubicBezTo>
                  <a:lnTo>
                    <a:pt x="8038482" y="4376960"/>
                  </a:lnTo>
                  <a:cubicBezTo>
                    <a:pt x="8038481" y="5495730"/>
                    <a:pt x="7995697" y="5644318"/>
                    <a:pt x="7419845" y="5694380"/>
                  </a:cubicBezTo>
                  <a:close/>
                </a:path>
              </a:pathLst>
            </a:custGeom>
            <a:solidFill>
              <a:srgbClr val="FFF3E4"/>
            </a:solidFill>
          </p:spPr>
          <p:txBody>
            <a:bodyPr/>
            <a:lstStyle/>
            <a:p>
              <a:endParaRPr lang="vi-VN" sz="4400" dirty="0"/>
            </a:p>
          </p:txBody>
        </p:sp>
      </p:grpSp>
      <p:grpSp>
        <p:nvGrpSpPr>
          <p:cNvPr id="7" name="Group 7"/>
          <p:cNvGrpSpPr/>
          <p:nvPr/>
        </p:nvGrpSpPr>
        <p:grpSpPr>
          <a:xfrm>
            <a:off x="2853664" y="2758165"/>
            <a:ext cx="8684717" cy="1055200"/>
            <a:chOff x="-1131619" y="-3445805"/>
            <a:chExt cx="6438345" cy="1522777"/>
          </a:xfrm>
          <a:solidFill>
            <a:schemeClr val="bg1"/>
          </a:solidFill>
        </p:grpSpPr>
        <p:sp>
          <p:nvSpPr>
            <p:cNvPr id="8" name="Freeform 8"/>
            <p:cNvSpPr/>
            <p:nvPr/>
          </p:nvSpPr>
          <p:spPr>
            <a:xfrm>
              <a:off x="-1131619" y="-3445805"/>
              <a:ext cx="6438345" cy="1522777"/>
            </a:xfrm>
            <a:custGeom>
              <a:avLst/>
              <a:gdLst/>
              <a:ahLst/>
              <a:cxnLst/>
              <a:rect l="l" t="t" r="r" b="b"/>
              <a:pathLst>
                <a:path w="8047623" h="5748858">
                  <a:moveTo>
                    <a:pt x="7419845" y="5694380"/>
                  </a:moveTo>
                  <a:cubicBezTo>
                    <a:pt x="7419845" y="5694380"/>
                    <a:pt x="6688970" y="5748858"/>
                    <a:pt x="5633256" y="5746236"/>
                  </a:cubicBezTo>
                  <a:cubicBezTo>
                    <a:pt x="3101516" y="5744074"/>
                    <a:pt x="1057074" y="5736249"/>
                    <a:pt x="1057074" y="5736249"/>
                  </a:cubicBezTo>
                  <a:cubicBezTo>
                    <a:pt x="812932" y="5727415"/>
                    <a:pt x="449110" y="5706185"/>
                    <a:pt x="282371" y="5648007"/>
                  </a:cubicBezTo>
                  <a:cubicBezTo>
                    <a:pt x="4469" y="5551044"/>
                    <a:pt x="0" y="5377765"/>
                    <a:pt x="0" y="4376960"/>
                  </a:cubicBezTo>
                  <a:lnTo>
                    <a:pt x="0" y="4376913"/>
                  </a:lnTo>
                  <a:cubicBezTo>
                    <a:pt x="8536" y="491230"/>
                    <a:pt x="0" y="345608"/>
                    <a:pt x="77597" y="223930"/>
                  </a:cubicBezTo>
                  <a:cubicBezTo>
                    <a:pt x="217372" y="4759"/>
                    <a:pt x="519255" y="4073"/>
                    <a:pt x="937909" y="4073"/>
                  </a:cubicBezTo>
                  <a:cubicBezTo>
                    <a:pt x="937909" y="4073"/>
                    <a:pt x="2039222" y="15681"/>
                    <a:pt x="4699719" y="7673"/>
                  </a:cubicBezTo>
                  <a:cubicBezTo>
                    <a:pt x="6470043" y="0"/>
                    <a:pt x="7186776" y="6979"/>
                    <a:pt x="7186776" y="6979"/>
                  </a:cubicBezTo>
                  <a:cubicBezTo>
                    <a:pt x="7555084" y="14458"/>
                    <a:pt x="7693344" y="42638"/>
                    <a:pt x="7891083" y="165219"/>
                  </a:cubicBezTo>
                  <a:cubicBezTo>
                    <a:pt x="8042101" y="258836"/>
                    <a:pt x="8047623" y="476157"/>
                    <a:pt x="8038482" y="4376913"/>
                  </a:cubicBezTo>
                  <a:lnTo>
                    <a:pt x="8038482" y="4376960"/>
                  </a:lnTo>
                  <a:cubicBezTo>
                    <a:pt x="8038481" y="5495730"/>
                    <a:pt x="7995697" y="5644318"/>
                    <a:pt x="7419845" y="5694380"/>
                  </a:cubicBezTo>
                  <a:close/>
                </a:path>
              </a:pathLst>
            </a:custGeom>
            <a:grpFill/>
          </p:spPr>
          <p:txBody>
            <a:bodyPr/>
            <a:lstStyle/>
            <a:p>
              <a:pPr algn="just">
                <a:lnSpc>
                  <a:spcPct val="130000"/>
                </a:lnSpc>
              </a:pPr>
              <a:r>
                <a:rPr lang="en-US" sz="44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Ư(18) =  {</a:t>
              </a:r>
              <a:r>
                <a:rPr lang="en-US" sz="4400" b="1" dirty="0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</a:t>
              </a:r>
              <a:r>
                <a:rPr lang="en-US" sz="44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; </a:t>
              </a:r>
              <a:r>
                <a:rPr lang="en-US" sz="4400" b="1" dirty="0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</a:t>
              </a:r>
              <a:r>
                <a:rPr lang="en-US" sz="44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; </a:t>
              </a:r>
              <a:r>
                <a:rPr lang="en-US" sz="4400" b="1" dirty="0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3</a:t>
              </a:r>
              <a:r>
                <a:rPr lang="en-US" sz="44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; </a:t>
              </a:r>
              <a:r>
                <a:rPr lang="en-US" sz="4400" b="1" dirty="0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6</a:t>
              </a:r>
              <a:r>
                <a:rPr lang="en-US" sz="44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; 9; 18}</a:t>
              </a:r>
            </a:p>
            <a:p>
              <a:pPr algn="just">
                <a:lnSpc>
                  <a:spcPct val="130000"/>
                </a:lnSpc>
              </a:pPr>
              <a:endParaRPr lang="vi-VN" sz="44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0" name="TextBox 10"/>
          <p:cNvSpPr txBox="1"/>
          <p:nvPr/>
        </p:nvSpPr>
        <p:spPr>
          <a:xfrm>
            <a:off x="1556278" y="2340467"/>
            <a:ext cx="15117079" cy="71692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rgbClr val="272626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5" name="Picture 1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-2317294">
            <a:off x="-775192" y="-313195"/>
            <a:ext cx="2348424" cy="768575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15050487" y="71092"/>
            <a:ext cx="1061203" cy="1061203"/>
          </a:xfrm>
          <a:prstGeom prst="rect">
            <a:avLst/>
          </a:prstGeom>
        </p:spPr>
      </p:pic>
      <p:pic>
        <p:nvPicPr>
          <p:cNvPr id="17" name="Picture 17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16673357" y="-371267"/>
            <a:ext cx="2106146" cy="1936296"/>
          </a:xfrm>
          <a:prstGeom prst="rect">
            <a:avLst/>
          </a:prstGeom>
        </p:spPr>
      </p:pic>
      <p:pic>
        <p:nvPicPr>
          <p:cNvPr id="18" name="Picture 18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 rot="-772345">
            <a:off x="-317275" y="7172373"/>
            <a:ext cx="1499829" cy="3158683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5755156" y="448121"/>
            <a:ext cx="619024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Tìm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ƯCLN(18, 30)</a:t>
            </a:r>
            <a:endParaRPr lang="vi-VN" sz="4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9" name="Group 7"/>
          <p:cNvGrpSpPr/>
          <p:nvPr/>
        </p:nvGrpSpPr>
        <p:grpSpPr>
          <a:xfrm>
            <a:off x="2832881" y="6347685"/>
            <a:ext cx="8999121" cy="987297"/>
            <a:chOff x="-1069174" y="-7461279"/>
            <a:chExt cx="6671426" cy="1424785"/>
          </a:xfrm>
          <a:solidFill>
            <a:schemeClr val="bg1"/>
          </a:solidFill>
        </p:grpSpPr>
        <p:sp>
          <p:nvSpPr>
            <p:cNvPr id="30" name="Freeform 8"/>
            <p:cNvSpPr/>
            <p:nvPr/>
          </p:nvSpPr>
          <p:spPr>
            <a:xfrm>
              <a:off x="-1069174" y="-7461279"/>
              <a:ext cx="6671426" cy="1424785"/>
            </a:xfrm>
            <a:custGeom>
              <a:avLst/>
              <a:gdLst/>
              <a:ahLst/>
              <a:cxnLst/>
              <a:rect l="l" t="t" r="r" b="b"/>
              <a:pathLst>
                <a:path w="8047623" h="5748858">
                  <a:moveTo>
                    <a:pt x="7419845" y="5694380"/>
                  </a:moveTo>
                  <a:cubicBezTo>
                    <a:pt x="7419845" y="5694380"/>
                    <a:pt x="6688970" y="5748858"/>
                    <a:pt x="5633256" y="5746236"/>
                  </a:cubicBezTo>
                  <a:cubicBezTo>
                    <a:pt x="3101516" y="5744074"/>
                    <a:pt x="1057074" y="5736249"/>
                    <a:pt x="1057074" y="5736249"/>
                  </a:cubicBezTo>
                  <a:cubicBezTo>
                    <a:pt x="812932" y="5727415"/>
                    <a:pt x="449110" y="5706185"/>
                    <a:pt x="282371" y="5648007"/>
                  </a:cubicBezTo>
                  <a:cubicBezTo>
                    <a:pt x="4469" y="5551044"/>
                    <a:pt x="0" y="5377765"/>
                    <a:pt x="0" y="4376960"/>
                  </a:cubicBezTo>
                  <a:lnTo>
                    <a:pt x="0" y="4376913"/>
                  </a:lnTo>
                  <a:cubicBezTo>
                    <a:pt x="8536" y="491230"/>
                    <a:pt x="0" y="345608"/>
                    <a:pt x="77597" y="223930"/>
                  </a:cubicBezTo>
                  <a:cubicBezTo>
                    <a:pt x="217372" y="4759"/>
                    <a:pt x="519255" y="4073"/>
                    <a:pt x="937909" y="4073"/>
                  </a:cubicBezTo>
                  <a:cubicBezTo>
                    <a:pt x="937909" y="4073"/>
                    <a:pt x="2039222" y="15681"/>
                    <a:pt x="4699719" y="7673"/>
                  </a:cubicBezTo>
                  <a:cubicBezTo>
                    <a:pt x="6470043" y="0"/>
                    <a:pt x="7186776" y="6979"/>
                    <a:pt x="7186776" y="6979"/>
                  </a:cubicBezTo>
                  <a:cubicBezTo>
                    <a:pt x="7555084" y="14458"/>
                    <a:pt x="7693344" y="42638"/>
                    <a:pt x="7891083" y="165219"/>
                  </a:cubicBezTo>
                  <a:cubicBezTo>
                    <a:pt x="8042101" y="258836"/>
                    <a:pt x="8047623" y="476157"/>
                    <a:pt x="8038482" y="4376913"/>
                  </a:cubicBezTo>
                  <a:lnTo>
                    <a:pt x="8038482" y="4376960"/>
                  </a:lnTo>
                  <a:cubicBezTo>
                    <a:pt x="8038481" y="5495730"/>
                    <a:pt x="7995697" y="5644318"/>
                    <a:pt x="7419845" y="5694380"/>
                  </a:cubicBezTo>
                  <a:close/>
                </a:path>
              </a:pathLst>
            </a:custGeom>
            <a:grpFill/>
          </p:spPr>
          <p:txBody>
            <a:bodyPr/>
            <a:lstStyle/>
            <a:p>
              <a:pPr marL="571500" indent="-571500">
                <a:lnSpc>
                  <a:spcPct val="130000"/>
                </a:lnSpc>
                <a:buFont typeface="Symbol" panose="05050102010706020507" pitchFamily="18" charset="2"/>
                <a:buChar char="Þ"/>
              </a:pPr>
              <a:r>
                <a:rPr lang="en-US" sz="4000" dirty="0" smtClean="0"/>
                <a:t>ƯC(18, 30) = {</a:t>
              </a:r>
              <a:r>
                <a:rPr lang="en-US" sz="4000" b="1" dirty="0" smtClean="0">
                  <a:solidFill>
                    <a:srgbClr val="002060"/>
                  </a:solidFill>
                </a:rPr>
                <a:t>1; 2; 3; 6</a:t>
              </a:r>
              <a:r>
                <a:rPr lang="en-US" sz="4000" dirty="0" smtClean="0"/>
                <a:t>}.</a:t>
              </a:r>
            </a:p>
          </p:txBody>
        </p:sp>
      </p:grpSp>
      <p:grpSp>
        <p:nvGrpSpPr>
          <p:cNvPr id="21" name="Group 7"/>
          <p:cNvGrpSpPr/>
          <p:nvPr/>
        </p:nvGrpSpPr>
        <p:grpSpPr>
          <a:xfrm>
            <a:off x="2946284" y="4618008"/>
            <a:ext cx="8684717" cy="1055200"/>
            <a:chOff x="-1131619" y="-2076137"/>
            <a:chExt cx="6438345" cy="1522777"/>
          </a:xfrm>
          <a:solidFill>
            <a:schemeClr val="bg1"/>
          </a:solidFill>
        </p:grpSpPr>
        <p:sp>
          <p:nvSpPr>
            <p:cNvPr id="22" name="Freeform 8"/>
            <p:cNvSpPr/>
            <p:nvPr/>
          </p:nvSpPr>
          <p:spPr>
            <a:xfrm>
              <a:off x="-1131619" y="-2076137"/>
              <a:ext cx="6438345" cy="1522777"/>
            </a:xfrm>
            <a:custGeom>
              <a:avLst/>
              <a:gdLst/>
              <a:ahLst/>
              <a:cxnLst/>
              <a:rect l="l" t="t" r="r" b="b"/>
              <a:pathLst>
                <a:path w="8047623" h="5748858">
                  <a:moveTo>
                    <a:pt x="7419845" y="5694380"/>
                  </a:moveTo>
                  <a:cubicBezTo>
                    <a:pt x="7419845" y="5694380"/>
                    <a:pt x="6688970" y="5748858"/>
                    <a:pt x="5633256" y="5746236"/>
                  </a:cubicBezTo>
                  <a:cubicBezTo>
                    <a:pt x="3101516" y="5744074"/>
                    <a:pt x="1057074" y="5736249"/>
                    <a:pt x="1057074" y="5736249"/>
                  </a:cubicBezTo>
                  <a:cubicBezTo>
                    <a:pt x="812932" y="5727415"/>
                    <a:pt x="449110" y="5706185"/>
                    <a:pt x="282371" y="5648007"/>
                  </a:cubicBezTo>
                  <a:cubicBezTo>
                    <a:pt x="4469" y="5551044"/>
                    <a:pt x="0" y="5377765"/>
                    <a:pt x="0" y="4376960"/>
                  </a:cubicBezTo>
                  <a:lnTo>
                    <a:pt x="0" y="4376913"/>
                  </a:lnTo>
                  <a:cubicBezTo>
                    <a:pt x="8536" y="491230"/>
                    <a:pt x="0" y="345608"/>
                    <a:pt x="77597" y="223930"/>
                  </a:cubicBezTo>
                  <a:cubicBezTo>
                    <a:pt x="217372" y="4759"/>
                    <a:pt x="519255" y="4073"/>
                    <a:pt x="937909" y="4073"/>
                  </a:cubicBezTo>
                  <a:cubicBezTo>
                    <a:pt x="937909" y="4073"/>
                    <a:pt x="2039222" y="15681"/>
                    <a:pt x="4699719" y="7673"/>
                  </a:cubicBezTo>
                  <a:cubicBezTo>
                    <a:pt x="6470043" y="0"/>
                    <a:pt x="7186776" y="6979"/>
                    <a:pt x="7186776" y="6979"/>
                  </a:cubicBezTo>
                  <a:cubicBezTo>
                    <a:pt x="7555084" y="14458"/>
                    <a:pt x="7693344" y="42638"/>
                    <a:pt x="7891083" y="165219"/>
                  </a:cubicBezTo>
                  <a:cubicBezTo>
                    <a:pt x="8042101" y="258836"/>
                    <a:pt x="8047623" y="476157"/>
                    <a:pt x="8038482" y="4376913"/>
                  </a:cubicBezTo>
                  <a:lnTo>
                    <a:pt x="8038482" y="4376960"/>
                  </a:lnTo>
                  <a:cubicBezTo>
                    <a:pt x="8038481" y="5495730"/>
                    <a:pt x="7995697" y="5644318"/>
                    <a:pt x="7419845" y="5694380"/>
                  </a:cubicBezTo>
                  <a:close/>
                </a:path>
              </a:pathLst>
            </a:custGeom>
            <a:grpFill/>
          </p:spPr>
          <p:txBody>
            <a:bodyPr/>
            <a:lstStyle/>
            <a:p>
              <a:pPr algn="just">
                <a:lnSpc>
                  <a:spcPct val="130000"/>
                </a:lnSpc>
              </a:pPr>
              <a:r>
                <a:rPr lang="en-US" sz="4400" dirty="0">
                  <a:latin typeface="Arial" panose="020B0604020202020204" pitchFamily="34" charset="0"/>
                  <a:cs typeface="Arial" panose="020B0604020202020204" pitchFamily="34" charset="0"/>
                </a:rPr>
                <a:t>Ư(30) =  {</a:t>
              </a:r>
              <a:r>
                <a:rPr lang="en-US" sz="44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</a:t>
              </a:r>
              <a:r>
                <a:rPr lang="en-US" sz="4400" dirty="0">
                  <a:latin typeface="Arial" panose="020B0604020202020204" pitchFamily="34" charset="0"/>
                  <a:cs typeface="Arial" panose="020B0604020202020204" pitchFamily="34" charset="0"/>
                </a:rPr>
                <a:t>; </a:t>
              </a:r>
              <a:r>
                <a:rPr lang="en-US" sz="44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</a:t>
              </a:r>
              <a:r>
                <a:rPr lang="en-US" sz="4400" dirty="0">
                  <a:latin typeface="Arial" panose="020B0604020202020204" pitchFamily="34" charset="0"/>
                  <a:cs typeface="Arial" panose="020B0604020202020204" pitchFamily="34" charset="0"/>
                </a:rPr>
                <a:t>; </a:t>
              </a:r>
              <a:r>
                <a:rPr lang="en-US" sz="44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3</a:t>
              </a:r>
              <a:r>
                <a:rPr lang="en-US" sz="4400" dirty="0">
                  <a:latin typeface="Arial" panose="020B0604020202020204" pitchFamily="34" charset="0"/>
                  <a:cs typeface="Arial" panose="020B0604020202020204" pitchFamily="34" charset="0"/>
                </a:rPr>
                <a:t>; 5; </a:t>
              </a:r>
              <a:r>
                <a:rPr lang="en-US" sz="44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6</a:t>
              </a:r>
              <a:r>
                <a:rPr lang="en-US" sz="4400" dirty="0">
                  <a:latin typeface="Arial" panose="020B0604020202020204" pitchFamily="34" charset="0"/>
                  <a:cs typeface="Arial" panose="020B0604020202020204" pitchFamily="34" charset="0"/>
                </a:rPr>
                <a:t>; 10; 15; 30}</a:t>
              </a:r>
              <a:endParaRPr lang="vi-VN" sz="4400" dirty="0">
                <a:cs typeface="Arial" panose="020B0604020202020204" pitchFamily="34" charset="0"/>
              </a:endParaRPr>
            </a:p>
          </p:txBody>
        </p:sp>
      </p:grpSp>
      <p:grpSp>
        <p:nvGrpSpPr>
          <p:cNvPr id="31" name="Group 7"/>
          <p:cNvGrpSpPr/>
          <p:nvPr/>
        </p:nvGrpSpPr>
        <p:grpSpPr>
          <a:xfrm>
            <a:off x="2853664" y="7886700"/>
            <a:ext cx="8999121" cy="987297"/>
            <a:chOff x="-1069174" y="-7461279"/>
            <a:chExt cx="6671426" cy="1424785"/>
          </a:xfrm>
          <a:solidFill>
            <a:schemeClr val="bg1"/>
          </a:solidFill>
        </p:grpSpPr>
        <p:sp>
          <p:nvSpPr>
            <p:cNvPr id="32" name="Freeform 8"/>
            <p:cNvSpPr/>
            <p:nvPr/>
          </p:nvSpPr>
          <p:spPr>
            <a:xfrm>
              <a:off x="-1069174" y="-7461279"/>
              <a:ext cx="6671426" cy="1424785"/>
            </a:xfrm>
            <a:custGeom>
              <a:avLst/>
              <a:gdLst/>
              <a:ahLst/>
              <a:cxnLst/>
              <a:rect l="l" t="t" r="r" b="b"/>
              <a:pathLst>
                <a:path w="8047623" h="5748858">
                  <a:moveTo>
                    <a:pt x="7419845" y="5694380"/>
                  </a:moveTo>
                  <a:cubicBezTo>
                    <a:pt x="7419845" y="5694380"/>
                    <a:pt x="6688970" y="5748858"/>
                    <a:pt x="5633256" y="5746236"/>
                  </a:cubicBezTo>
                  <a:cubicBezTo>
                    <a:pt x="3101516" y="5744074"/>
                    <a:pt x="1057074" y="5736249"/>
                    <a:pt x="1057074" y="5736249"/>
                  </a:cubicBezTo>
                  <a:cubicBezTo>
                    <a:pt x="812932" y="5727415"/>
                    <a:pt x="449110" y="5706185"/>
                    <a:pt x="282371" y="5648007"/>
                  </a:cubicBezTo>
                  <a:cubicBezTo>
                    <a:pt x="4469" y="5551044"/>
                    <a:pt x="0" y="5377765"/>
                    <a:pt x="0" y="4376960"/>
                  </a:cubicBezTo>
                  <a:lnTo>
                    <a:pt x="0" y="4376913"/>
                  </a:lnTo>
                  <a:cubicBezTo>
                    <a:pt x="8536" y="491230"/>
                    <a:pt x="0" y="345608"/>
                    <a:pt x="77597" y="223930"/>
                  </a:cubicBezTo>
                  <a:cubicBezTo>
                    <a:pt x="217372" y="4759"/>
                    <a:pt x="519255" y="4073"/>
                    <a:pt x="937909" y="4073"/>
                  </a:cubicBezTo>
                  <a:cubicBezTo>
                    <a:pt x="937909" y="4073"/>
                    <a:pt x="2039222" y="15681"/>
                    <a:pt x="4699719" y="7673"/>
                  </a:cubicBezTo>
                  <a:cubicBezTo>
                    <a:pt x="6470043" y="0"/>
                    <a:pt x="7186776" y="6979"/>
                    <a:pt x="7186776" y="6979"/>
                  </a:cubicBezTo>
                  <a:cubicBezTo>
                    <a:pt x="7555084" y="14458"/>
                    <a:pt x="7693344" y="42638"/>
                    <a:pt x="7891083" y="165219"/>
                  </a:cubicBezTo>
                  <a:cubicBezTo>
                    <a:pt x="8042101" y="258836"/>
                    <a:pt x="8047623" y="476157"/>
                    <a:pt x="8038482" y="4376913"/>
                  </a:cubicBezTo>
                  <a:lnTo>
                    <a:pt x="8038482" y="4376960"/>
                  </a:lnTo>
                  <a:cubicBezTo>
                    <a:pt x="8038481" y="5495730"/>
                    <a:pt x="7995697" y="5644318"/>
                    <a:pt x="7419845" y="5694380"/>
                  </a:cubicBezTo>
                  <a:close/>
                </a:path>
              </a:pathLst>
            </a:custGeom>
            <a:grpFill/>
          </p:spPr>
          <p:txBody>
            <a:bodyPr/>
            <a:lstStyle/>
            <a:p>
              <a:pPr marL="571500" indent="-571500">
                <a:lnSpc>
                  <a:spcPct val="130000"/>
                </a:lnSpc>
                <a:buFont typeface="Symbol" panose="05050102010706020507" pitchFamily="18" charset="2"/>
                <a:buChar char="Þ"/>
              </a:pPr>
              <a:r>
                <a:rPr lang="en-US" sz="4000" dirty="0" smtClean="0"/>
                <a:t>ƯCLN(18, 30) = </a:t>
              </a:r>
              <a:r>
                <a:rPr lang="en-US" sz="4000" b="1" dirty="0" smtClean="0">
                  <a:solidFill>
                    <a:srgbClr val="002060"/>
                  </a:solidFill>
                </a:rPr>
                <a:t>6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6954867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</p:bldLst>
  </p:timing>
</p:sld>
</file>

<file path=ppt/theme/theme1.xml><?xml version="1.0" encoding="utf-8"?>
<a:theme xmlns:a="http://schemas.openxmlformats.org/drawingml/2006/main" name="Retrospect">
  <a:themeElements>
    <a:clrScheme name="Retrospect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3959</TotalTime>
  <Words>2502</Words>
  <PresentationFormat>Custom</PresentationFormat>
  <Paragraphs>276</Paragraphs>
  <Slides>40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40</vt:i4>
      </vt:variant>
    </vt:vector>
  </HeadingPairs>
  <TitlesOfParts>
    <vt:vector size="48" baseType="lpstr">
      <vt:lpstr>Arial</vt:lpstr>
      <vt:lpstr>Cambria Math</vt:lpstr>
      <vt:lpstr>Symbol</vt:lpstr>
      <vt:lpstr>Calibri Light</vt:lpstr>
      <vt:lpstr>Calibri</vt:lpstr>
      <vt:lpstr>Wingdings</vt:lpstr>
      <vt:lpstr>Times New Roman</vt:lpstr>
      <vt:lpstr>Retrospect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VnTeach.Com</dc:creator>
  <cp:keywords>VnTeach.Com</cp:keywords>
  <dcterms:created xsi:type="dcterms:W3CDTF">2006-08-16T00:00:00Z</dcterms:created>
  <dcterms:modified xsi:type="dcterms:W3CDTF">2022-10-27T14:35:21Z</dcterms:modified>
  <dc:identifier>DAEoZ-n91lM</dc:identifier>
</cp:coreProperties>
</file>