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58" r:id="rId6"/>
    <p:sldId id="259" r:id="rId7"/>
    <p:sldId id="275" r:id="rId8"/>
    <p:sldId id="276" r:id="rId9"/>
    <p:sldId id="277" r:id="rId10"/>
    <p:sldId id="278" r:id="rId11"/>
    <p:sldId id="279" r:id="rId12"/>
    <p:sldId id="280" r:id="rId13"/>
    <p:sldId id="260" r:id="rId14"/>
    <p:sldId id="282" r:id="rId15"/>
    <p:sldId id="283" r:id="rId16"/>
    <p:sldId id="284" r:id="rId17"/>
    <p:sldId id="285" r:id="rId18"/>
    <p:sldId id="286" r:id="rId19"/>
    <p:sldId id="287" r:id="rId20"/>
    <p:sldId id="288" r:id="rId21"/>
    <p:sldId id="273" r:id="rId22"/>
    <p:sldId id="274" r:id="rId23"/>
    <p:sldId id="290" r:id="rId24"/>
    <p:sldId id="289" r:id="rId25"/>
    <p:sldId id="291" r:id="rId26"/>
    <p:sldId id="292" r:id="rId27"/>
    <p:sldId id="293" r:id="rId28"/>
    <p:sldId id="294" r:id="rId29"/>
    <p:sldId id="295" r:id="rId30"/>
    <p:sldId id="299" r:id="rId31"/>
    <p:sldId id="298" r:id="rId32"/>
    <p:sldId id="296" r:id="rId33"/>
    <p:sldId id="297" r:id="rId34"/>
    <p:sldId id="300" r:id="rId35"/>
    <p:sldId id="301" r:id="rId36"/>
    <p:sldId id="302" r:id="rId37"/>
    <p:sldId id="303" r:id="rId38"/>
    <p:sldId id="304" r:id="rId39"/>
    <p:sldId id="261" r:id="rId40"/>
    <p:sldId id="263" r:id="rId41"/>
    <p:sldId id="305" r:id="rId42"/>
    <p:sldId id="306" r:id="rId43"/>
    <p:sldId id="307" r:id="rId44"/>
    <p:sldId id="272" r:id="rId4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FF5"/>
    <a:srgbClr val="D9F5FF"/>
    <a:srgbClr val="FF6699"/>
    <a:srgbClr val="FFEBDD"/>
    <a:srgbClr val="70BE43"/>
    <a:srgbClr val="FE750E"/>
    <a:srgbClr val="FCB22C"/>
    <a:srgbClr val="FB01A3"/>
    <a:srgbClr val="FFFFFF"/>
    <a:srgbClr val="4E5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492" autoAdjust="0"/>
  </p:normalViewPr>
  <p:slideViewPr>
    <p:cSldViewPr>
      <p:cViewPr varScale="1">
        <p:scale>
          <a:sx n="85" d="100"/>
          <a:sy n="85" d="100"/>
        </p:scale>
        <p:origin x="246" y="48"/>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6/13/2024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6/13/2024</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6/13/2024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6/13/2024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6/13/2024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6/13/2024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6/13/2024</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6/13/2024</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6/13/2024</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6/13/2024</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6/13/2024</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6/13/2024</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6/13/2024</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6/13/2024</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362396"/>
            <a:ext cx="8658575" cy="2130500"/>
          </a:xfrm>
        </p:spPr>
        <p:txBody>
          <a:bodyPr/>
          <a:lstStyle/>
          <a:p>
            <a:pPr>
              <a:lnSpc>
                <a:spcPct val="120000"/>
              </a:lnSpc>
            </a:pPr>
            <a:r>
              <a:rPr lang="en-US" sz="4400" b="1">
                <a:solidFill>
                  <a:schemeClr val="accent5"/>
                </a:solidFill>
              </a:rPr>
              <a:t>NHIỄM SẮC THỂ GIỚI TÍNH VÀ CƠ CHẾ XÁC ĐỊNH GIỚI TÍNH</a:t>
            </a:r>
            <a:endParaRPr lang="en-US" sz="4400" b="1" dirty="0">
              <a:solidFill>
                <a:schemeClr val="accent5"/>
              </a:solidFill>
            </a:endParaRPr>
          </a:p>
        </p:txBody>
      </p:sp>
      <p:sp>
        <p:nvSpPr>
          <p:cNvPr id="3" name="Subtitle 2"/>
          <p:cNvSpPr>
            <a:spLocks noGrp="1"/>
          </p:cNvSpPr>
          <p:nvPr>
            <p:ph type="subTitle" idx="1"/>
          </p:nvPr>
        </p:nvSpPr>
        <p:spPr>
          <a:xfrm>
            <a:off x="1828324" y="2780928"/>
            <a:ext cx="9141619" cy="443172"/>
          </a:xfrm>
        </p:spPr>
        <p:txBody>
          <a:bodyPr>
            <a:normAutofit fontScale="92500" lnSpcReduction="10000"/>
          </a:bodyPr>
          <a:lstStyle/>
          <a:p>
            <a:r>
              <a:rPr lang="en-US" b="1"/>
              <a:t>KHOA HỌC TỰ NHIÊN 9</a:t>
            </a:r>
            <a:endParaRPr lang="en-US" b="1" dirty="0"/>
          </a:p>
        </p:txBody>
      </p:sp>
      <p:cxnSp>
        <p:nvCxnSpPr>
          <p:cNvPr id="5" name="Straight Connector 4">
            <a:extLst>
              <a:ext uri="{FF2B5EF4-FFF2-40B4-BE49-F238E27FC236}">
                <a16:creationId xmlns:a16="http://schemas.microsoft.com/office/drawing/2014/main" id="{972270F3-D32B-7220-F730-919856CAEEAB}"/>
              </a:ext>
            </a:extLst>
          </p:cNvPr>
          <p:cNvCxnSpPr/>
          <p:nvPr/>
        </p:nvCxnSpPr>
        <p:spPr>
          <a:xfrm>
            <a:off x="1917948" y="2564904"/>
            <a:ext cx="367240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26" name="Picture 2" descr="Heterogametic sex - Wikipedia">
            <a:extLst>
              <a:ext uri="{FF2B5EF4-FFF2-40B4-BE49-F238E27FC236}">
                <a16:creationId xmlns:a16="http://schemas.microsoft.com/office/drawing/2014/main" id="{380306F3-F1E0-FAB8-B5A4-4ED9CDE4E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9117" y="2533844"/>
            <a:ext cx="5176888" cy="4258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x chromosomes — Gender-Inclusive Curriculum Monthly Newsletter — Gender-Inclusive  Biology">
            <a:extLst>
              <a:ext uri="{FF2B5EF4-FFF2-40B4-BE49-F238E27FC236}">
                <a16:creationId xmlns:a16="http://schemas.microsoft.com/office/drawing/2014/main" id="{BC77DE58-6247-C729-49A9-BDF8BA982A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97" t="7484" r="3924" b="5404"/>
          <a:stretch/>
        </p:blipFill>
        <p:spPr bwMode="auto">
          <a:xfrm>
            <a:off x="2205980" y="3346301"/>
            <a:ext cx="3330779" cy="3514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LTH - Bộ SGK Lớp 6 - Kết nối tri thức với cuộc sống - Công ty Cổ phần Đầu  tư và Phát triển Giáo dục Phương Nam">
            <a:extLst>
              <a:ext uri="{FF2B5EF4-FFF2-40B4-BE49-F238E27FC236}">
                <a16:creationId xmlns:a16="http://schemas.microsoft.com/office/drawing/2014/main" id="{79270781-ADD5-E229-E13E-3904335958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4892" y="100412"/>
            <a:ext cx="1522860" cy="152286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Single Corner Rounded 5">
            <a:extLst>
              <a:ext uri="{FF2B5EF4-FFF2-40B4-BE49-F238E27FC236}">
                <a16:creationId xmlns:a16="http://schemas.microsoft.com/office/drawing/2014/main" id="{57D89410-E23D-081E-52BD-F9FB8E819279}"/>
              </a:ext>
            </a:extLst>
          </p:cNvPr>
          <p:cNvSpPr/>
          <p:nvPr/>
        </p:nvSpPr>
        <p:spPr>
          <a:xfrm>
            <a:off x="5014292" y="0"/>
            <a:ext cx="1629916" cy="764704"/>
          </a:xfrm>
          <a:prstGeom prst="round1Rect">
            <a:avLst>
              <a:gd name="adj" fmla="val 0"/>
            </a:avLst>
          </a:prstGeom>
          <a:solidFill>
            <a:srgbClr val="70BE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t>Bài 44</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5" name="TextBox 4">
            <a:extLst>
              <a:ext uri="{FF2B5EF4-FFF2-40B4-BE49-F238E27FC236}">
                <a16:creationId xmlns:a16="http://schemas.microsoft.com/office/drawing/2014/main" id="{6B36183E-8153-2E19-426D-E113D8DCEFD3}"/>
              </a:ext>
            </a:extLst>
          </p:cNvPr>
          <p:cNvSpPr txBox="1"/>
          <p:nvPr/>
        </p:nvSpPr>
        <p:spPr>
          <a:xfrm>
            <a:off x="1909719" y="1484784"/>
            <a:ext cx="8369386" cy="970266"/>
          </a:xfrm>
          <a:prstGeom prst="rect">
            <a:avLst/>
          </a:prstGeom>
          <a:noFill/>
        </p:spPr>
        <p:txBody>
          <a:bodyPr wrap="square">
            <a:spAutoFit/>
          </a:bodyPr>
          <a:lstStyle/>
          <a:p>
            <a:pPr algn="ctr">
              <a:lnSpc>
                <a:spcPct val="125000"/>
              </a:lnSpc>
            </a:pPr>
            <a:r>
              <a:rPr lang="vi-VN" b="1"/>
              <a:t>PHIẾU HỌC TẬP SỐ 1</a:t>
            </a:r>
          </a:p>
          <a:p>
            <a:pPr algn="ctr">
              <a:lnSpc>
                <a:spcPct val="125000"/>
              </a:lnSpc>
            </a:pPr>
            <a:r>
              <a:rPr lang="vi-VN"/>
              <a:t>Cơ chế xác định giới tính ở các loài động vật và người</a:t>
            </a:r>
          </a:p>
        </p:txBody>
      </p:sp>
      <p:graphicFrame>
        <p:nvGraphicFramePr>
          <p:cNvPr id="7" name="Table 6">
            <a:extLst>
              <a:ext uri="{FF2B5EF4-FFF2-40B4-BE49-F238E27FC236}">
                <a16:creationId xmlns:a16="http://schemas.microsoft.com/office/drawing/2014/main" id="{D51238DC-4B1C-AA15-43EA-2975133BC759}"/>
              </a:ext>
            </a:extLst>
          </p:cNvPr>
          <p:cNvGraphicFramePr>
            <a:graphicFrameLocks noGrp="1"/>
          </p:cNvGraphicFramePr>
          <p:nvPr>
            <p:extLst>
              <p:ext uri="{D42A27DB-BD31-4B8C-83A1-F6EECF244321}">
                <p14:modId xmlns:p14="http://schemas.microsoft.com/office/powerpoint/2010/main" val="1341113901"/>
              </p:ext>
            </p:extLst>
          </p:nvPr>
        </p:nvGraphicFramePr>
        <p:xfrm>
          <a:off x="549796" y="2564905"/>
          <a:ext cx="11233248" cy="2736304"/>
        </p:xfrm>
        <a:graphic>
          <a:graphicData uri="http://schemas.openxmlformats.org/drawingml/2006/table">
            <a:tbl>
              <a:tblPr firstRow="1" bandRow="1">
                <a:tableStyleId>{5C22544A-7EE6-4342-B048-85BDC9FD1C3A}</a:tableStyleId>
              </a:tblPr>
              <a:tblGrid>
                <a:gridCol w="4824536">
                  <a:extLst>
                    <a:ext uri="{9D8B030D-6E8A-4147-A177-3AD203B41FA5}">
                      <a16:colId xmlns:a16="http://schemas.microsoft.com/office/drawing/2014/main" val="3357371673"/>
                    </a:ext>
                  </a:extLst>
                </a:gridCol>
                <a:gridCol w="3096344">
                  <a:extLst>
                    <a:ext uri="{9D8B030D-6E8A-4147-A177-3AD203B41FA5}">
                      <a16:colId xmlns:a16="http://schemas.microsoft.com/office/drawing/2014/main" val="3195393979"/>
                    </a:ext>
                  </a:extLst>
                </a:gridCol>
                <a:gridCol w="3312368">
                  <a:extLst>
                    <a:ext uri="{9D8B030D-6E8A-4147-A177-3AD203B41FA5}">
                      <a16:colId xmlns:a16="http://schemas.microsoft.com/office/drawing/2014/main" val="695687447"/>
                    </a:ext>
                  </a:extLst>
                </a:gridCol>
              </a:tblGrid>
              <a:tr h="1063651">
                <a:tc>
                  <a:txBody>
                    <a:bodyPr/>
                    <a:lstStyle/>
                    <a:p>
                      <a:pPr algn="ctr">
                        <a:lnSpc>
                          <a:spcPct val="125000"/>
                        </a:lnSpc>
                      </a:pPr>
                      <a:r>
                        <a:rPr lang="en-US"/>
                        <a:t>Đối tượng</a:t>
                      </a:r>
                    </a:p>
                  </a:txBody>
                  <a:tcPr anchor="ctr"/>
                </a:tc>
                <a:tc>
                  <a:txBody>
                    <a:bodyPr/>
                    <a:lstStyle/>
                    <a:p>
                      <a:pPr algn="ctr">
                        <a:lnSpc>
                          <a:spcPct val="125000"/>
                        </a:lnSpc>
                      </a:pPr>
                      <a:r>
                        <a:rPr lang="en-US"/>
                        <a:t>Cơ chế xác định giới tính</a:t>
                      </a:r>
                    </a:p>
                  </a:txBody>
                  <a:tcPr anchor="ctr"/>
                </a:tc>
                <a:tc>
                  <a:txBody>
                    <a:bodyPr/>
                    <a:lstStyle/>
                    <a:p>
                      <a:pPr algn="ctr">
                        <a:lnSpc>
                          <a:spcPct val="125000"/>
                        </a:lnSpc>
                      </a:pPr>
                      <a:r>
                        <a:rPr lang="en-US"/>
                        <a:t>Kí hiệu cặp NST giới tính (nếu có)</a:t>
                      </a:r>
                    </a:p>
                  </a:txBody>
                  <a:tcPr anchor="ctr"/>
                </a:tc>
                <a:extLst>
                  <a:ext uri="{0D108BD9-81ED-4DB2-BD59-A6C34878D82A}">
                    <a16:rowId xmlns:a16="http://schemas.microsoft.com/office/drawing/2014/main" val="749576253"/>
                  </a:ext>
                </a:extLst>
              </a:tr>
              <a:tr h="557551">
                <a:tc>
                  <a:txBody>
                    <a:bodyPr/>
                    <a:lstStyle/>
                    <a:p>
                      <a:pPr>
                        <a:lnSpc>
                          <a:spcPct val="125000"/>
                        </a:lnSpc>
                      </a:pPr>
                      <a:r>
                        <a:rPr lang="vi-VN"/>
                        <a:t>Ruồi giấm, người, động vật có vú</a:t>
                      </a:r>
                      <a:endParaRPr lang="en-US"/>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3195721919"/>
                  </a:ext>
                </a:extLst>
              </a:tr>
              <a:tr h="557551">
                <a:tc>
                  <a:txBody>
                    <a:bodyPr/>
                    <a:lstStyle/>
                    <a:p>
                      <a:pPr>
                        <a:lnSpc>
                          <a:spcPct val="125000"/>
                        </a:lnSpc>
                      </a:pPr>
                      <a:r>
                        <a:rPr lang="en-US"/>
                        <a:t>Chim, một số cá và côn trùng</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244021524"/>
                  </a:ext>
                </a:extLst>
              </a:tr>
              <a:tr h="557551">
                <a:tc>
                  <a:txBody>
                    <a:bodyPr/>
                    <a:lstStyle/>
                    <a:p>
                      <a:pPr>
                        <a:lnSpc>
                          <a:spcPct val="125000"/>
                        </a:lnSpc>
                      </a:pPr>
                      <a:r>
                        <a:rPr lang="en-US"/>
                        <a:t>Ong, kiến</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260490021"/>
                  </a:ext>
                </a:extLst>
              </a:tr>
            </a:tbl>
          </a:graphicData>
        </a:graphic>
      </p:graphicFrame>
    </p:spTree>
    <p:extLst>
      <p:ext uri="{BB962C8B-B14F-4D97-AF65-F5344CB8AC3E}">
        <p14:creationId xmlns:p14="http://schemas.microsoft.com/office/powerpoint/2010/main" val="289162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grpSp>
        <p:nvGrpSpPr>
          <p:cNvPr id="9" name="Group 8">
            <a:extLst>
              <a:ext uri="{FF2B5EF4-FFF2-40B4-BE49-F238E27FC236}">
                <a16:creationId xmlns:a16="http://schemas.microsoft.com/office/drawing/2014/main" id="{8E2FD5C3-6E33-F9B9-8FC7-BAF60F1B1291}"/>
              </a:ext>
            </a:extLst>
          </p:cNvPr>
          <p:cNvGrpSpPr/>
          <p:nvPr/>
        </p:nvGrpSpPr>
        <p:grpSpPr>
          <a:xfrm>
            <a:off x="-2999" y="2924944"/>
            <a:ext cx="12180887" cy="3929217"/>
            <a:chOff x="-2999" y="2924944"/>
            <a:chExt cx="12180887" cy="3929217"/>
          </a:xfrm>
        </p:grpSpPr>
        <p:pic>
          <p:nvPicPr>
            <p:cNvPr id="8194" name="Picture 2" descr="Y Chromosome">
              <a:extLst>
                <a:ext uri="{FF2B5EF4-FFF2-40B4-BE49-F238E27FC236}">
                  <a16:creationId xmlns:a16="http://schemas.microsoft.com/office/drawing/2014/main" id="{9690697D-EB25-480C-0F9E-C6C5C2D8F5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56" b="19550"/>
            <a:stretch/>
          </p:blipFill>
          <p:spPr bwMode="auto">
            <a:xfrm>
              <a:off x="-2999" y="2924944"/>
              <a:ext cx="12180887" cy="39292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AF2A63-5014-E879-B31E-73042510B279}"/>
                </a:ext>
              </a:extLst>
            </p:cNvPr>
            <p:cNvSpPr/>
            <p:nvPr/>
          </p:nvSpPr>
          <p:spPr>
            <a:xfrm>
              <a:off x="8182644" y="3068960"/>
              <a:ext cx="792088" cy="360040"/>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Nam </a:t>
              </a:r>
            </a:p>
          </p:txBody>
        </p:sp>
        <p:sp>
          <p:nvSpPr>
            <p:cNvPr id="4" name="Rectangle 3">
              <a:extLst>
                <a:ext uri="{FF2B5EF4-FFF2-40B4-BE49-F238E27FC236}">
                  <a16:creationId xmlns:a16="http://schemas.microsoft.com/office/drawing/2014/main" id="{DCC12289-D323-D33F-815E-160BD68BB3F6}"/>
                </a:ext>
              </a:extLst>
            </p:cNvPr>
            <p:cNvSpPr/>
            <p:nvPr/>
          </p:nvSpPr>
          <p:spPr>
            <a:xfrm>
              <a:off x="9694812" y="3068960"/>
              <a:ext cx="792088" cy="360040"/>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Nữ</a:t>
              </a:r>
            </a:p>
          </p:txBody>
        </p:sp>
        <p:sp>
          <p:nvSpPr>
            <p:cNvPr id="5" name="Rectangle 4">
              <a:extLst>
                <a:ext uri="{FF2B5EF4-FFF2-40B4-BE49-F238E27FC236}">
                  <a16:creationId xmlns:a16="http://schemas.microsoft.com/office/drawing/2014/main" id="{3EFE6BE2-C9FE-AAE3-44A0-F6CE63EE8747}"/>
                </a:ext>
              </a:extLst>
            </p:cNvPr>
            <p:cNvSpPr/>
            <p:nvPr/>
          </p:nvSpPr>
          <p:spPr>
            <a:xfrm>
              <a:off x="6022404" y="4869160"/>
              <a:ext cx="1108969" cy="216024"/>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7" name="TextBox 6">
              <a:extLst>
                <a:ext uri="{FF2B5EF4-FFF2-40B4-BE49-F238E27FC236}">
                  <a16:creationId xmlns:a16="http://schemas.microsoft.com/office/drawing/2014/main" id="{D7D425B3-6F12-AF97-0C06-543EED8589C6}"/>
                </a:ext>
              </a:extLst>
            </p:cNvPr>
            <p:cNvSpPr txBox="1"/>
            <p:nvPr/>
          </p:nvSpPr>
          <p:spPr>
            <a:xfrm>
              <a:off x="5590356" y="4746630"/>
              <a:ext cx="1613025" cy="338554"/>
            </a:xfrm>
            <a:prstGeom prst="rect">
              <a:avLst/>
            </a:prstGeom>
            <a:noFill/>
          </p:spPr>
          <p:txBody>
            <a:bodyPr wrap="square" rtlCol="0">
              <a:spAutoFit/>
            </a:bodyPr>
            <a:lstStyle/>
            <a:p>
              <a:pPr algn="ctr"/>
              <a:r>
                <a:rPr lang="en-US" sz="1600" b="1"/>
                <a:t>NST giới tính</a:t>
              </a:r>
            </a:p>
          </p:txBody>
        </p:sp>
      </p:grpSp>
      <p:sp>
        <p:nvSpPr>
          <p:cNvPr id="8" name="TextBox 7">
            <a:extLst>
              <a:ext uri="{FF2B5EF4-FFF2-40B4-BE49-F238E27FC236}">
                <a16:creationId xmlns:a16="http://schemas.microsoft.com/office/drawing/2014/main" id="{FEE47E48-AE5B-88D0-6F90-CDB899F81280}"/>
              </a:ext>
            </a:extLst>
          </p:cNvPr>
          <p:cNvSpPr txBox="1"/>
          <p:nvPr/>
        </p:nvSpPr>
        <p:spPr>
          <a:xfrm>
            <a:off x="1514128" y="1556792"/>
            <a:ext cx="10369152" cy="970266"/>
          </a:xfrm>
          <a:prstGeom prst="rect">
            <a:avLst/>
          </a:prstGeom>
          <a:noFill/>
        </p:spPr>
        <p:txBody>
          <a:bodyPr wrap="square">
            <a:spAutoFit/>
          </a:bodyPr>
          <a:lstStyle/>
          <a:p>
            <a:pPr>
              <a:lnSpc>
                <a:spcPct val="125000"/>
              </a:lnSpc>
            </a:pPr>
            <a:r>
              <a:rPr lang="vi-VN" b="1"/>
              <a:t>Bộ NST trong tế bào </a:t>
            </a:r>
            <a:r>
              <a:rPr lang="vi-VN"/>
              <a:t>của đa số sinh vật nhân thực </a:t>
            </a:r>
            <a:r>
              <a:rPr lang="vi-VN" b="1"/>
              <a:t>bao gồm NST thường và NST giới tính. </a:t>
            </a:r>
            <a:endParaRPr lang="en-US" b="1"/>
          </a:p>
        </p:txBody>
      </p:sp>
    </p:spTree>
    <p:extLst>
      <p:ext uri="{BB962C8B-B14F-4D97-AF65-F5344CB8AC3E}">
        <p14:creationId xmlns:p14="http://schemas.microsoft.com/office/powerpoint/2010/main" val="118284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6" name="TextBox 5">
            <a:extLst>
              <a:ext uri="{FF2B5EF4-FFF2-40B4-BE49-F238E27FC236}">
                <a16:creationId xmlns:a16="http://schemas.microsoft.com/office/drawing/2014/main" id="{FEE47E48-AE5B-88D0-6F90-CDB899F81280}"/>
              </a:ext>
            </a:extLst>
          </p:cNvPr>
          <p:cNvSpPr txBox="1"/>
          <p:nvPr/>
        </p:nvSpPr>
        <p:spPr>
          <a:xfrm>
            <a:off x="1341884" y="1386105"/>
            <a:ext cx="10239447" cy="1431930"/>
          </a:xfrm>
          <a:prstGeom prst="rect">
            <a:avLst/>
          </a:prstGeom>
          <a:noFill/>
        </p:spPr>
        <p:txBody>
          <a:bodyPr wrap="square">
            <a:spAutoFit/>
          </a:bodyPr>
          <a:lstStyle/>
          <a:p>
            <a:pPr algn="just">
              <a:lnSpc>
                <a:spcPct val="125000"/>
              </a:lnSpc>
            </a:pPr>
            <a:r>
              <a:rPr lang="vi-VN" b="1"/>
              <a:t>Ví dụ: </a:t>
            </a:r>
            <a:r>
              <a:rPr lang="vi-VN"/>
              <a:t>Trong tế bào sinh dưỡng ở người có 46 NST, tồn tại thành 23 cặp. Trong đó có 22 cặp NST thường, giống nhau giữa nam và nữ, cặp còn lại là cặp NST giới tính, khác nhau giữa nam và nữ. </a:t>
            </a:r>
            <a:endParaRPr lang="en-US"/>
          </a:p>
        </p:txBody>
      </p:sp>
      <p:grpSp>
        <p:nvGrpSpPr>
          <p:cNvPr id="8" name="Group 7">
            <a:extLst>
              <a:ext uri="{FF2B5EF4-FFF2-40B4-BE49-F238E27FC236}">
                <a16:creationId xmlns:a16="http://schemas.microsoft.com/office/drawing/2014/main" id="{A571737C-CCDD-E7D4-587B-B63109E31127}"/>
              </a:ext>
            </a:extLst>
          </p:cNvPr>
          <p:cNvGrpSpPr/>
          <p:nvPr/>
        </p:nvGrpSpPr>
        <p:grpSpPr>
          <a:xfrm>
            <a:off x="-2999" y="2924944"/>
            <a:ext cx="12180887" cy="3929217"/>
            <a:chOff x="-2999" y="2924944"/>
            <a:chExt cx="12180887" cy="3929217"/>
          </a:xfrm>
        </p:grpSpPr>
        <p:pic>
          <p:nvPicPr>
            <p:cNvPr id="8194" name="Picture 2" descr="Y Chromosome">
              <a:extLst>
                <a:ext uri="{FF2B5EF4-FFF2-40B4-BE49-F238E27FC236}">
                  <a16:creationId xmlns:a16="http://schemas.microsoft.com/office/drawing/2014/main" id="{9690697D-EB25-480C-0F9E-C6C5C2D8F5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56" b="19550"/>
            <a:stretch/>
          </p:blipFill>
          <p:spPr bwMode="auto">
            <a:xfrm>
              <a:off x="-2999" y="2924944"/>
              <a:ext cx="12180887" cy="392921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AF2A63-5014-E879-B31E-73042510B279}"/>
                </a:ext>
              </a:extLst>
            </p:cNvPr>
            <p:cNvSpPr/>
            <p:nvPr/>
          </p:nvSpPr>
          <p:spPr>
            <a:xfrm>
              <a:off x="8182644" y="3068960"/>
              <a:ext cx="792088" cy="360040"/>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Nam </a:t>
              </a:r>
            </a:p>
          </p:txBody>
        </p:sp>
        <p:sp>
          <p:nvSpPr>
            <p:cNvPr id="4" name="Rectangle 3">
              <a:extLst>
                <a:ext uri="{FF2B5EF4-FFF2-40B4-BE49-F238E27FC236}">
                  <a16:creationId xmlns:a16="http://schemas.microsoft.com/office/drawing/2014/main" id="{DCC12289-D323-D33F-815E-160BD68BB3F6}"/>
                </a:ext>
              </a:extLst>
            </p:cNvPr>
            <p:cNvSpPr/>
            <p:nvPr/>
          </p:nvSpPr>
          <p:spPr>
            <a:xfrm>
              <a:off x="9694812" y="3068960"/>
              <a:ext cx="792088" cy="360040"/>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Nữ</a:t>
              </a:r>
            </a:p>
          </p:txBody>
        </p:sp>
        <p:sp>
          <p:nvSpPr>
            <p:cNvPr id="5" name="Rectangle 4">
              <a:extLst>
                <a:ext uri="{FF2B5EF4-FFF2-40B4-BE49-F238E27FC236}">
                  <a16:creationId xmlns:a16="http://schemas.microsoft.com/office/drawing/2014/main" id="{3EFE6BE2-C9FE-AAE3-44A0-F6CE63EE8747}"/>
                </a:ext>
              </a:extLst>
            </p:cNvPr>
            <p:cNvSpPr/>
            <p:nvPr/>
          </p:nvSpPr>
          <p:spPr>
            <a:xfrm>
              <a:off x="6022404" y="4869160"/>
              <a:ext cx="1108969" cy="216024"/>
            </a:xfrm>
            <a:prstGeom prst="rect">
              <a:avLst/>
            </a:prstGeom>
            <a:solidFill>
              <a:srgbClr val="F1F1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7" name="TextBox 6">
              <a:extLst>
                <a:ext uri="{FF2B5EF4-FFF2-40B4-BE49-F238E27FC236}">
                  <a16:creationId xmlns:a16="http://schemas.microsoft.com/office/drawing/2014/main" id="{D7D425B3-6F12-AF97-0C06-543EED8589C6}"/>
                </a:ext>
              </a:extLst>
            </p:cNvPr>
            <p:cNvSpPr txBox="1"/>
            <p:nvPr/>
          </p:nvSpPr>
          <p:spPr>
            <a:xfrm>
              <a:off x="5590356" y="4746630"/>
              <a:ext cx="1613025" cy="338554"/>
            </a:xfrm>
            <a:prstGeom prst="rect">
              <a:avLst/>
            </a:prstGeom>
            <a:noFill/>
          </p:spPr>
          <p:txBody>
            <a:bodyPr wrap="square" rtlCol="0">
              <a:spAutoFit/>
            </a:bodyPr>
            <a:lstStyle/>
            <a:p>
              <a:pPr algn="ctr"/>
              <a:r>
                <a:rPr lang="en-US" sz="1600" b="1"/>
                <a:t>NST giới tính</a:t>
              </a:r>
            </a:p>
          </p:txBody>
        </p:sp>
      </p:grpSp>
    </p:spTree>
    <p:extLst>
      <p:ext uri="{BB962C8B-B14F-4D97-AF65-F5344CB8AC3E}">
        <p14:creationId xmlns:p14="http://schemas.microsoft.com/office/powerpoint/2010/main" val="139106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pic>
        <p:nvPicPr>
          <p:cNvPr id="9218" name="Picture 2" descr="Y Chromosome">
            <a:extLst>
              <a:ext uri="{FF2B5EF4-FFF2-40B4-BE49-F238E27FC236}">
                <a16:creationId xmlns:a16="http://schemas.microsoft.com/office/drawing/2014/main" id="{4E1FE76D-36F9-DF85-A551-74350E6DE8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086" t="17451" r="29575" b="16401"/>
          <a:stretch/>
        </p:blipFill>
        <p:spPr bwMode="auto">
          <a:xfrm>
            <a:off x="3708117" y="1520788"/>
            <a:ext cx="1625196" cy="453650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Male And Female Xx Xy Chromosome Difference Vector Image, 51% OFF">
            <a:extLst>
              <a:ext uri="{FF2B5EF4-FFF2-40B4-BE49-F238E27FC236}">
                <a16:creationId xmlns:a16="http://schemas.microsoft.com/office/drawing/2014/main" id="{9AC08D8F-C2DB-385E-19EE-D1CCBB9B5F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50" b="9051"/>
          <a:stretch/>
        </p:blipFill>
        <p:spPr bwMode="auto">
          <a:xfrm>
            <a:off x="45740" y="1412776"/>
            <a:ext cx="3991429" cy="47525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FD9128-BD9D-C7C6-3CB7-E83E24A7A857}"/>
              </a:ext>
            </a:extLst>
          </p:cNvPr>
          <p:cNvSpPr txBox="1"/>
          <p:nvPr/>
        </p:nvSpPr>
        <p:spPr>
          <a:xfrm>
            <a:off x="385270" y="6165304"/>
            <a:ext cx="1656184" cy="461665"/>
          </a:xfrm>
          <a:prstGeom prst="rect">
            <a:avLst/>
          </a:prstGeom>
          <a:noFill/>
        </p:spPr>
        <p:txBody>
          <a:bodyPr wrap="square" rtlCol="0">
            <a:spAutoFit/>
          </a:bodyPr>
          <a:lstStyle/>
          <a:p>
            <a:pPr algn="ctr"/>
            <a:r>
              <a:rPr lang="en-US" b="1"/>
              <a:t>44A + </a:t>
            </a:r>
            <a:r>
              <a:rPr lang="en-US" b="1">
                <a:solidFill>
                  <a:srgbClr val="00B0F0"/>
                </a:solidFill>
              </a:rPr>
              <a:t>XY</a:t>
            </a: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6E2591D-9110-C28D-6FC3-D5293EF1C555}"/>
              </a:ext>
            </a:extLst>
          </p:cNvPr>
          <p:cNvSpPr txBox="1"/>
          <p:nvPr/>
        </p:nvSpPr>
        <p:spPr>
          <a:xfrm>
            <a:off x="2048228" y="6165304"/>
            <a:ext cx="1656184" cy="461665"/>
          </a:xfrm>
          <a:prstGeom prst="rect">
            <a:avLst/>
          </a:prstGeom>
          <a:noFill/>
        </p:spPr>
        <p:txBody>
          <a:bodyPr wrap="square" rtlCol="0">
            <a:spAutoFit/>
          </a:bodyPr>
          <a:lstStyle/>
          <a:p>
            <a:pPr algn="ctr"/>
            <a:r>
              <a:rPr lang="en-US" b="1"/>
              <a:t>44A + </a:t>
            </a:r>
            <a:r>
              <a:rPr lang="en-US" b="1">
                <a:solidFill>
                  <a:srgbClr val="FF6699"/>
                </a:solidFill>
              </a:rPr>
              <a:t>XX</a:t>
            </a:r>
          </a:p>
        </p:txBody>
      </p:sp>
      <p:pic>
        <p:nvPicPr>
          <p:cNvPr id="16" name="Picture 2" descr="Y Chromosome">
            <a:extLst>
              <a:ext uri="{FF2B5EF4-FFF2-40B4-BE49-F238E27FC236}">
                <a16:creationId xmlns:a16="http://schemas.microsoft.com/office/drawing/2014/main" id="{6FB18159-34BD-2FB7-88B7-C73A25ED4F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335" t="17451" r="11000" b="16401"/>
          <a:stretch/>
        </p:blipFill>
        <p:spPr bwMode="auto">
          <a:xfrm>
            <a:off x="5373729" y="1518696"/>
            <a:ext cx="1543154" cy="453650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A5B35481-F5F5-2848-A3C6-A9C73BBC2442}"/>
              </a:ext>
            </a:extLst>
          </p:cNvPr>
          <p:cNvSpPr/>
          <p:nvPr/>
        </p:nvSpPr>
        <p:spPr>
          <a:xfrm>
            <a:off x="7102524" y="1700808"/>
            <a:ext cx="4968552" cy="2232248"/>
          </a:xfrm>
          <a:prstGeom prst="rect">
            <a:avLst/>
          </a:prstGeom>
          <a:solidFill>
            <a:srgbClr val="FFEB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83934F8-4171-F8E4-5AB7-BB440D813C71}"/>
              </a:ext>
            </a:extLst>
          </p:cNvPr>
          <p:cNvSpPr txBox="1"/>
          <p:nvPr/>
        </p:nvSpPr>
        <p:spPr>
          <a:xfrm>
            <a:off x="7195490" y="1870134"/>
            <a:ext cx="4825674" cy="1893595"/>
          </a:xfrm>
          <a:prstGeom prst="rect">
            <a:avLst/>
          </a:prstGeom>
          <a:noFill/>
        </p:spPr>
        <p:txBody>
          <a:bodyPr wrap="square">
            <a:spAutoFit/>
          </a:bodyPr>
          <a:lstStyle>
            <a:defPPr>
              <a:defRPr lang="en-US"/>
            </a:defPPr>
            <a:lvl1pPr algn="just">
              <a:lnSpc>
                <a:spcPct val="125000"/>
              </a:lnSpc>
              <a:defRPr b="1"/>
            </a:lvl1pPr>
          </a:lstStyle>
          <a:p>
            <a:pPr>
              <a:spcBef>
                <a:spcPts val="600"/>
              </a:spcBef>
            </a:pPr>
            <a:r>
              <a:rPr lang="vi-VN">
                <a:solidFill>
                  <a:srgbClr val="00B0F0"/>
                </a:solidFill>
              </a:rPr>
              <a:t>Nam</a:t>
            </a:r>
            <a:r>
              <a:rPr lang="vi-VN" b="0"/>
              <a:t> chứa cặp NST giới tính </a:t>
            </a:r>
            <a:r>
              <a:rPr lang="vi-VN">
                <a:solidFill>
                  <a:schemeClr val="accent6"/>
                </a:solidFill>
              </a:rPr>
              <a:t>không tương đồng </a:t>
            </a:r>
            <a:r>
              <a:rPr lang="vi-VN" b="0"/>
              <a:t>(kí hiệu là </a:t>
            </a:r>
            <a:r>
              <a:rPr lang="vi-VN">
                <a:solidFill>
                  <a:srgbClr val="00B0F0"/>
                </a:solidFill>
              </a:rPr>
              <a:t>XY</a:t>
            </a:r>
            <a:r>
              <a:rPr lang="vi-VN" b="0"/>
              <a:t>), </a:t>
            </a:r>
            <a:r>
              <a:rPr lang="vi-VN">
                <a:solidFill>
                  <a:srgbClr val="FF6699"/>
                </a:solidFill>
              </a:rPr>
              <a:t>nữ</a:t>
            </a:r>
            <a:r>
              <a:rPr lang="vi-VN" b="0"/>
              <a:t> chứa cặp NST giới tính </a:t>
            </a:r>
            <a:r>
              <a:rPr lang="vi-VN">
                <a:solidFill>
                  <a:srgbClr val="FF0000"/>
                </a:solidFill>
              </a:rPr>
              <a:t>tương đồng </a:t>
            </a:r>
            <a:r>
              <a:rPr lang="vi-VN" b="0"/>
              <a:t>(kí hiệu là </a:t>
            </a:r>
            <a:r>
              <a:rPr lang="vi-VN">
                <a:solidFill>
                  <a:srgbClr val="FF6699"/>
                </a:solidFill>
              </a:rPr>
              <a:t>XX</a:t>
            </a:r>
            <a:r>
              <a:rPr lang="vi-VN" b="0"/>
              <a:t>)</a:t>
            </a:r>
            <a:r>
              <a:rPr lang="en-US" b="0"/>
              <a:t>.</a:t>
            </a:r>
          </a:p>
        </p:txBody>
      </p:sp>
      <p:sp>
        <p:nvSpPr>
          <p:cNvPr id="20" name="Rectangle 19">
            <a:extLst>
              <a:ext uri="{FF2B5EF4-FFF2-40B4-BE49-F238E27FC236}">
                <a16:creationId xmlns:a16="http://schemas.microsoft.com/office/drawing/2014/main" id="{3993E62E-3672-9C8F-F835-EDA87E601473}"/>
              </a:ext>
            </a:extLst>
          </p:cNvPr>
          <p:cNvSpPr/>
          <p:nvPr/>
        </p:nvSpPr>
        <p:spPr>
          <a:xfrm>
            <a:off x="7102524" y="4041068"/>
            <a:ext cx="4968552" cy="162018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1B986DE-BE32-C072-5BE3-7579E70F975B}"/>
              </a:ext>
            </a:extLst>
          </p:cNvPr>
          <p:cNvSpPr txBox="1"/>
          <p:nvPr/>
        </p:nvSpPr>
        <p:spPr>
          <a:xfrm>
            <a:off x="7195490" y="4122730"/>
            <a:ext cx="4825674" cy="1431930"/>
          </a:xfrm>
          <a:prstGeom prst="rect">
            <a:avLst/>
          </a:prstGeom>
          <a:noFill/>
        </p:spPr>
        <p:txBody>
          <a:bodyPr wrap="square">
            <a:spAutoFit/>
          </a:bodyPr>
          <a:lstStyle>
            <a:defPPr>
              <a:defRPr lang="en-US"/>
            </a:defPPr>
            <a:lvl1pPr algn="just">
              <a:lnSpc>
                <a:spcPct val="125000"/>
              </a:lnSpc>
              <a:defRPr b="1"/>
            </a:lvl1pPr>
          </a:lstStyle>
          <a:p>
            <a:pPr>
              <a:spcBef>
                <a:spcPts val="600"/>
              </a:spcBef>
            </a:pPr>
            <a:r>
              <a:rPr lang="vi-VN" b="0"/>
              <a:t>Bộ NST lưỡng bội (2n) của nam kí hiệu là </a:t>
            </a:r>
            <a:r>
              <a:rPr lang="vi-VN">
                <a:solidFill>
                  <a:srgbClr val="00B0F0"/>
                </a:solidFill>
              </a:rPr>
              <a:t>44A + XY</a:t>
            </a:r>
            <a:r>
              <a:rPr lang="vi-VN" b="0"/>
              <a:t>, của nữ là </a:t>
            </a:r>
            <a:r>
              <a:rPr lang="vi-VN">
                <a:solidFill>
                  <a:srgbClr val="FF6699"/>
                </a:solidFill>
              </a:rPr>
              <a:t>44A + XX</a:t>
            </a:r>
            <a:r>
              <a:rPr lang="vi-VN" b="0"/>
              <a:t>.</a:t>
            </a:r>
            <a:endParaRPr lang="en-US" b="0"/>
          </a:p>
        </p:txBody>
      </p:sp>
    </p:spTree>
    <p:extLst>
      <p:ext uri="{BB962C8B-B14F-4D97-AF65-F5344CB8AC3E}">
        <p14:creationId xmlns:p14="http://schemas.microsoft.com/office/powerpoint/2010/main" val="235194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circle(in)">
                                      <p:cBhvr>
                                        <p:cTn id="15" dur="2000"/>
                                        <p:tgtEl>
                                          <p:spTgt spid="20"/>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in)">
                                      <p:cBhvr>
                                        <p:cTn id="1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29296781-2CAA-6D0F-F1C0-C51824AB0617}"/>
              </a:ext>
            </a:extLst>
          </p:cNvPr>
          <p:cNvGrpSpPr/>
          <p:nvPr/>
        </p:nvGrpSpPr>
        <p:grpSpPr>
          <a:xfrm>
            <a:off x="25545" y="1484784"/>
            <a:ext cx="12188825" cy="5228044"/>
            <a:chOff x="25545" y="1484784"/>
            <a:chExt cx="12188825" cy="5228044"/>
          </a:xfrm>
        </p:grpSpPr>
        <p:pic>
          <p:nvPicPr>
            <p:cNvPr id="11266" name="Picture 2" descr="Sex, Genes, The Y Chromosome And The Future Of Men, 41% OFF">
              <a:extLst>
                <a:ext uri="{FF2B5EF4-FFF2-40B4-BE49-F238E27FC236}">
                  <a16:creationId xmlns:a16="http://schemas.microsoft.com/office/drawing/2014/main" id="{BCA257B0-F69F-BE05-2238-0E92D5A65B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32" b="9093"/>
            <a:stretch/>
          </p:blipFill>
          <p:spPr bwMode="auto">
            <a:xfrm>
              <a:off x="25545" y="1484784"/>
              <a:ext cx="12188825" cy="52280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D21135E-E3EF-DC12-36E3-0D0C25D6D617}"/>
                </a:ext>
              </a:extLst>
            </p:cNvPr>
            <p:cNvSpPr/>
            <p:nvPr/>
          </p:nvSpPr>
          <p:spPr>
            <a:xfrm>
              <a:off x="2277988" y="6215724"/>
              <a:ext cx="864096" cy="360040"/>
            </a:xfrm>
            <a:prstGeom prst="rect">
              <a:avLst/>
            </a:prstGeom>
            <a:solidFill>
              <a:srgbClr val="4E5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1CC5B71-8908-2253-B87E-9D3ABCB87622}"/>
                </a:ext>
              </a:extLst>
            </p:cNvPr>
            <p:cNvSpPr/>
            <p:nvPr/>
          </p:nvSpPr>
          <p:spPr>
            <a:xfrm>
              <a:off x="8110636" y="6215724"/>
              <a:ext cx="1080120" cy="360040"/>
            </a:xfrm>
            <a:prstGeom prst="rect">
              <a:avLst/>
            </a:prstGeom>
            <a:solidFill>
              <a:srgbClr val="4E50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85B2380-273E-72FC-ED07-3FF066395148}"/>
                </a:ext>
              </a:extLst>
            </p:cNvPr>
            <p:cNvSpPr txBox="1"/>
            <p:nvPr/>
          </p:nvSpPr>
          <p:spPr>
            <a:xfrm>
              <a:off x="2277988" y="6131988"/>
              <a:ext cx="936104" cy="461665"/>
            </a:xfrm>
            <a:prstGeom prst="rect">
              <a:avLst/>
            </a:prstGeom>
            <a:noFill/>
          </p:spPr>
          <p:txBody>
            <a:bodyPr wrap="square" rtlCol="0">
              <a:spAutoFit/>
            </a:bodyPr>
            <a:lstStyle/>
            <a:p>
              <a:r>
                <a:rPr lang="en-US" b="1">
                  <a:solidFill>
                    <a:srgbClr val="FFFF00"/>
                  </a:solidFill>
                </a:rPr>
                <a:t>Nam </a:t>
              </a:r>
            </a:p>
          </p:txBody>
        </p:sp>
        <p:sp>
          <p:nvSpPr>
            <p:cNvPr id="12" name="TextBox 11">
              <a:extLst>
                <a:ext uri="{FF2B5EF4-FFF2-40B4-BE49-F238E27FC236}">
                  <a16:creationId xmlns:a16="http://schemas.microsoft.com/office/drawing/2014/main" id="{DC75AED6-1AE8-BF12-67E3-F399FC8D06C9}"/>
                </a:ext>
              </a:extLst>
            </p:cNvPr>
            <p:cNvSpPr txBox="1"/>
            <p:nvPr/>
          </p:nvSpPr>
          <p:spPr>
            <a:xfrm>
              <a:off x="8542684" y="6131466"/>
              <a:ext cx="720080" cy="461665"/>
            </a:xfrm>
            <a:prstGeom prst="rect">
              <a:avLst/>
            </a:prstGeom>
            <a:noFill/>
          </p:spPr>
          <p:txBody>
            <a:bodyPr wrap="square" rtlCol="0">
              <a:spAutoFit/>
            </a:bodyPr>
            <a:lstStyle/>
            <a:p>
              <a:r>
                <a:rPr lang="en-US" b="1">
                  <a:solidFill>
                    <a:srgbClr val="FFFF00"/>
                  </a:solidFill>
                </a:rPr>
                <a:t>Nữ </a:t>
              </a:r>
            </a:p>
          </p:txBody>
        </p:sp>
      </p:grpSp>
    </p:spTree>
    <p:extLst>
      <p:ext uri="{BB962C8B-B14F-4D97-AF65-F5344CB8AC3E}">
        <p14:creationId xmlns:p14="http://schemas.microsoft.com/office/powerpoint/2010/main" val="7304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E141B4-B443-60CE-8BCC-73BF53BB6940}"/>
              </a:ext>
            </a:extLst>
          </p:cNvPr>
          <p:cNvSpPr txBox="1"/>
          <p:nvPr/>
        </p:nvSpPr>
        <p:spPr>
          <a:xfrm>
            <a:off x="1909719" y="1484784"/>
            <a:ext cx="8369386" cy="970266"/>
          </a:xfrm>
          <a:prstGeom prst="rect">
            <a:avLst/>
          </a:prstGeom>
          <a:noFill/>
        </p:spPr>
        <p:txBody>
          <a:bodyPr wrap="square">
            <a:spAutoFit/>
          </a:bodyPr>
          <a:lstStyle/>
          <a:p>
            <a:pPr algn="ctr">
              <a:lnSpc>
                <a:spcPct val="125000"/>
              </a:lnSpc>
            </a:pPr>
            <a:r>
              <a:rPr lang="vi-VN" b="1"/>
              <a:t>PHIẾU HỌC TẬP SỐ </a:t>
            </a:r>
            <a:r>
              <a:rPr lang="en-US" b="1"/>
              <a:t>2</a:t>
            </a:r>
            <a:endParaRPr lang="vi-VN" b="1"/>
          </a:p>
          <a:p>
            <a:pPr algn="ctr">
              <a:lnSpc>
                <a:spcPct val="125000"/>
              </a:lnSpc>
            </a:pPr>
            <a:r>
              <a:rPr lang="vi-VN"/>
              <a:t>Phân biệt NST thường với NST giới tính</a:t>
            </a:r>
          </a:p>
        </p:txBody>
      </p:sp>
      <p:graphicFrame>
        <p:nvGraphicFramePr>
          <p:cNvPr id="7" name="Table 6">
            <a:extLst>
              <a:ext uri="{FF2B5EF4-FFF2-40B4-BE49-F238E27FC236}">
                <a16:creationId xmlns:a16="http://schemas.microsoft.com/office/drawing/2014/main" id="{F5F8A905-984E-19C5-E14F-B2BAB4AFCD73}"/>
              </a:ext>
            </a:extLst>
          </p:cNvPr>
          <p:cNvGraphicFramePr>
            <a:graphicFrameLocks noGrp="1"/>
          </p:cNvGraphicFramePr>
          <p:nvPr>
            <p:extLst>
              <p:ext uri="{D42A27DB-BD31-4B8C-83A1-F6EECF244321}">
                <p14:modId xmlns:p14="http://schemas.microsoft.com/office/powerpoint/2010/main" val="1260882781"/>
              </p:ext>
            </p:extLst>
          </p:nvPr>
        </p:nvGraphicFramePr>
        <p:xfrm>
          <a:off x="549796" y="2564904"/>
          <a:ext cx="11233248" cy="3312367"/>
        </p:xfrm>
        <a:graphic>
          <a:graphicData uri="http://schemas.openxmlformats.org/drawingml/2006/table">
            <a:tbl>
              <a:tblPr firstRow="1" bandRow="1">
                <a:tableStyleId>{00A15C55-8517-42AA-B614-E9B94910E393}</a:tableStyleId>
              </a:tblPr>
              <a:tblGrid>
                <a:gridCol w="3240360">
                  <a:extLst>
                    <a:ext uri="{9D8B030D-6E8A-4147-A177-3AD203B41FA5}">
                      <a16:colId xmlns:a16="http://schemas.microsoft.com/office/drawing/2014/main" val="3357371673"/>
                    </a:ext>
                  </a:extLst>
                </a:gridCol>
                <a:gridCol w="3816424">
                  <a:extLst>
                    <a:ext uri="{9D8B030D-6E8A-4147-A177-3AD203B41FA5}">
                      <a16:colId xmlns:a16="http://schemas.microsoft.com/office/drawing/2014/main" val="3195393979"/>
                    </a:ext>
                  </a:extLst>
                </a:gridCol>
                <a:gridCol w="4176464">
                  <a:extLst>
                    <a:ext uri="{9D8B030D-6E8A-4147-A177-3AD203B41FA5}">
                      <a16:colId xmlns:a16="http://schemas.microsoft.com/office/drawing/2014/main" val="695687447"/>
                    </a:ext>
                  </a:extLst>
                </a:gridCol>
              </a:tblGrid>
              <a:tr h="560685">
                <a:tc>
                  <a:txBody>
                    <a:bodyPr/>
                    <a:lstStyle/>
                    <a:p>
                      <a:pPr algn="ctr">
                        <a:lnSpc>
                          <a:spcPct val="125000"/>
                        </a:lnSpc>
                      </a:pPr>
                      <a:r>
                        <a:rPr lang="en-US"/>
                        <a:t>Đặc điểm</a:t>
                      </a:r>
                    </a:p>
                  </a:txBody>
                  <a:tcPr anchor="ctr"/>
                </a:tc>
                <a:tc>
                  <a:txBody>
                    <a:bodyPr/>
                    <a:lstStyle/>
                    <a:p>
                      <a:pPr algn="ctr">
                        <a:lnSpc>
                          <a:spcPct val="125000"/>
                        </a:lnSpc>
                      </a:pPr>
                      <a:r>
                        <a:rPr lang="en-US"/>
                        <a:t>NST thường</a:t>
                      </a:r>
                    </a:p>
                  </a:txBody>
                  <a:tcPr anchor="ctr"/>
                </a:tc>
                <a:tc>
                  <a:txBody>
                    <a:bodyPr/>
                    <a:lstStyle/>
                    <a:p>
                      <a:pPr algn="ctr">
                        <a:lnSpc>
                          <a:spcPct val="125000"/>
                        </a:lnSpc>
                      </a:pPr>
                      <a:r>
                        <a:rPr lang="en-US"/>
                        <a:t>NST giới tính</a:t>
                      </a:r>
                    </a:p>
                  </a:txBody>
                  <a:tcPr anchor="ctr"/>
                </a:tc>
                <a:extLst>
                  <a:ext uri="{0D108BD9-81ED-4DB2-BD59-A6C34878D82A}">
                    <a16:rowId xmlns:a16="http://schemas.microsoft.com/office/drawing/2014/main" val="749576253"/>
                  </a:ext>
                </a:extLst>
              </a:tr>
              <a:tr h="560685">
                <a:tc>
                  <a:txBody>
                    <a:bodyPr/>
                    <a:lstStyle/>
                    <a:p>
                      <a:pPr>
                        <a:lnSpc>
                          <a:spcPct val="125000"/>
                        </a:lnSpc>
                      </a:pPr>
                      <a:r>
                        <a:rPr lang="vi-VN" b="0"/>
                        <a:t>Số lượng trong tế bào</a:t>
                      </a:r>
                      <a:endParaRPr lang="en-US" b="0"/>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3195721919"/>
                  </a:ext>
                </a:extLst>
              </a:tr>
              <a:tr h="560685">
                <a:tc>
                  <a:txBody>
                    <a:bodyPr/>
                    <a:lstStyle/>
                    <a:p>
                      <a:pPr>
                        <a:lnSpc>
                          <a:spcPct val="125000"/>
                        </a:lnSpc>
                      </a:pPr>
                      <a:r>
                        <a:rPr lang="en-US" b="0"/>
                        <a:t>Hình dạng</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244021524"/>
                  </a:ext>
                </a:extLst>
              </a:tr>
              <a:tr h="1069627">
                <a:tc>
                  <a:txBody>
                    <a:bodyPr/>
                    <a:lstStyle/>
                    <a:p>
                      <a:pPr>
                        <a:lnSpc>
                          <a:spcPct val="125000"/>
                        </a:lnSpc>
                      </a:pPr>
                      <a:r>
                        <a:rPr lang="en-US" b="0"/>
                        <a:t>Tồn tại trong tế bào (theo cặp hay không)</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260490021"/>
                  </a:ext>
                </a:extLst>
              </a:tr>
              <a:tr h="560685">
                <a:tc>
                  <a:txBody>
                    <a:bodyPr/>
                    <a:lstStyle/>
                    <a:p>
                      <a:pPr>
                        <a:lnSpc>
                          <a:spcPct val="125000"/>
                        </a:lnSpc>
                      </a:pPr>
                      <a:r>
                        <a:rPr lang="en-US" b="0"/>
                        <a:t>Gene trên NST</a:t>
                      </a:r>
                    </a:p>
                  </a:txBody>
                  <a:tcPr/>
                </a:tc>
                <a:tc>
                  <a:txBody>
                    <a:bodyPr/>
                    <a:lstStyle/>
                    <a:p>
                      <a:pPr>
                        <a:lnSpc>
                          <a:spcPct val="125000"/>
                        </a:lnSpc>
                      </a:pPr>
                      <a:endParaRPr lang="en-US"/>
                    </a:p>
                  </a:txBody>
                  <a:tcPr/>
                </a:tc>
                <a:tc>
                  <a:txBody>
                    <a:bodyPr/>
                    <a:lstStyle/>
                    <a:p>
                      <a:pPr>
                        <a:lnSpc>
                          <a:spcPct val="125000"/>
                        </a:lnSpc>
                      </a:pPr>
                      <a:endParaRPr lang="en-US"/>
                    </a:p>
                  </a:txBody>
                  <a:tcPr/>
                </a:tc>
                <a:extLst>
                  <a:ext uri="{0D108BD9-81ED-4DB2-BD59-A6C34878D82A}">
                    <a16:rowId xmlns:a16="http://schemas.microsoft.com/office/drawing/2014/main" val="131008921"/>
                  </a:ext>
                </a:extLst>
              </a:tr>
            </a:tbl>
          </a:graphicData>
        </a:graphic>
      </p:graphicFrame>
    </p:spTree>
    <p:extLst>
      <p:ext uri="{BB962C8B-B14F-4D97-AF65-F5344CB8AC3E}">
        <p14:creationId xmlns:p14="http://schemas.microsoft.com/office/powerpoint/2010/main" val="39291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5E141B4-B443-60CE-8BCC-73BF53BB6940}"/>
              </a:ext>
            </a:extLst>
          </p:cNvPr>
          <p:cNvSpPr txBox="1"/>
          <p:nvPr/>
        </p:nvSpPr>
        <p:spPr>
          <a:xfrm>
            <a:off x="1909719" y="1484784"/>
            <a:ext cx="8369386" cy="508601"/>
          </a:xfrm>
          <a:prstGeom prst="rect">
            <a:avLst/>
          </a:prstGeom>
          <a:noFill/>
        </p:spPr>
        <p:txBody>
          <a:bodyPr wrap="square">
            <a:spAutoFit/>
          </a:bodyPr>
          <a:lstStyle/>
          <a:p>
            <a:pPr algn="ctr">
              <a:lnSpc>
                <a:spcPct val="125000"/>
              </a:lnSpc>
            </a:pPr>
            <a:r>
              <a:rPr lang="vi-VN"/>
              <a:t>Phân biệt NST thường với NST giới tính</a:t>
            </a:r>
          </a:p>
        </p:txBody>
      </p:sp>
      <p:graphicFrame>
        <p:nvGraphicFramePr>
          <p:cNvPr id="7" name="Table 6">
            <a:extLst>
              <a:ext uri="{FF2B5EF4-FFF2-40B4-BE49-F238E27FC236}">
                <a16:creationId xmlns:a16="http://schemas.microsoft.com/office/drawing/2014/main" id="{F5F8A905-984E-19C5-E14F-B2BAB4AFCD73}"/>
              </a:ext>
            </a:extLst>
          </p:cNvPr>
          <p:cNvGraphicFramePr>
            <a:graphicFrameLocks noGrp="1"/>
          </p:cNvGraphicFramePr>
          <p:nvPr>
            <p:extLst>
              <p:ext uri="{D42A27DB-BD31-4B8C-83A1-F6EECF244321}">
                <p14:modId xmlns:p14="http://schemas.microsoft.com/office/powerpoint/2010/main" val="1149231669"/>
              </p:ext>
            </p:extLst>
          </p:nvPr>
        </p:nvGraphicFramePr>
        <p:xfrm>
          <a:off x="280963" y="2137401"/>
          <a:ext cx="11734383" cy="4518219"/>
        </p:xfrm>
        <a:graphic>
          <a:graphicData uri="http://schemas.openxmlformats.org/drawingml/2006/table">
            <a:tbl>
              <a:tblPr firstRow="1" bandRow="1">
                <a:tableStyleId>{00A15C55-8517-42AA-B614-E9B94910E393}</a:tableStyleId>
              </a:tblPr>
              <a:tblGrid>
                <a:gridCol w="3165432">
                  <a:extLst>
                    <a:ext uri="{9D8B030D-6E8A-4147-A177-3AD203B41FA5}">
                      <a16:colId xmlns:a16="http://schemas.microsoft.com/office/drawing/2014/main" val="3357371673"/>
                    </a:ext>
                  </a:extLst>
                </a:gridCol>
                <a:gridCol w="4088177">
                  <a:extLst>
                    <a:ext uri="{9D8B030D-6E8A-4147-A177-3AD203B41FA5}">
                      <a16:colId xmlns:a16="http://schemas.microsoft.com/office/drawing/2014/main" val="3195393979"/>
                    </a:ext>
                  </a:extLst>
                </a:gridCol>
                <a:gridCol w="4480774">
                  <a:extLst>
                    <a:ext uri="{9D8B030D-6E8A-4147-A177-3AD203B41FA5}">
                      <a16:colId xmlns:a16="http://schemas.microsoft.com/office/drawing/2014/main" val="695687447"/>
                    </a:ext>
                  </a:extLst>
                </a:gridCol>
              </a:tblGrid>
              <a:tr h="560685">
                <a:tc>
                  <a:txBody>
                    <a:bodyPr/>
                    <a:lstStyle/>
                    <a:p>
                      <a:pPr algn="ctr">
                        <a:lnSpc>
                          <a:spcPct val="125000"/>
                        </a:lnSpc>
                      </a:pPr>
                      <a:r>
                        <a:rPr lang="en-US"/>
                        <a:t>Đặc điểm</a:t>
                      </a:r>
                    </a:p>
                  </a:txBody>
                  <a:tcPr anchor="ctr"/>
                </a:tc>
                <a:tc>
                  <a:txBody>
                    <a:bodyPr/>
                    <a:lstStyle/>
                    <a:p>
                      <a:pPr algn="ctr">
                        <a:lnSpc>
                          <a:spcPct val="125000"/>
                        </a:lnSpc>
                      </a:pPr>
                      <a:r>
                        <a:rPr lang="en-US"/>
                        <a:t>NST thường</a:t>
                      </a:r>
                    </a:p>
                  </a:txBody>
                  <a:tcPr anchor="ctr"/>
                </a:tc>
                <a:tc>
                  <a:txBody>
                    <a:bodyPr/>
                    <a:lstStyle/>
                    <a:p>
                      <a:pPr algn="ctr">
                        <a:lnSpc>
                          <a:spcPct val="125000"/>
                        </a:lnSpc>
                      </a:pPr>
                      <a:r>
                        <a:rPr lang="en-US"/>
                        <a:t>NST giới tính</a:t>
                      </a:r>
                    </a:p>
                  </a:txBody>
                  <a:tcPr anchor="ctr"/>
                </a:tc>
                <a:extLst>
                  <a:ext uri="{0D108BD9-81ED-4DB2-BD59-A6C34878D82A}">
                    <a16:rowId xmlns:a16="http://schemas.microsoft.com/office/drawing/2014/main" val="749576253"/>
                  </a:ext>
                </a:extLst>
              </a:tr>
              <a:tr h="560685">
                <a:tc>
                  <a:txBody>
                    <a:bodyPr/>
                    <a:lstStyle/>
                    <a:p>
                      <a:pPr>
                        <a:lnSpc>
                          <a:spcPct val="125000"/>
                        </a:lnSpc>
                      </a:pPr>
                      <a:r>
                        <a:rPr lang="vi-VN" b="0"/>
                        <a:t>Số lượng trong tế bào</a:t>
                      </a:r>
                      <a:endParaRPr lang="en-US" b="0"/>
                    </a:p>
                  </a:txBody>
                  <a:tcPr anchor="ctr"/>
                </a:tc>
                <a:tc>
                  <a:txBody>
                    <a:bodyPr/>
                    <a:lstStyle/>
                    <a:p>
                      <a:pPr algn="just">
                        <a:lnSpc>
                          <a:spcPct val="125000"/>
                        </a:lnSpc>
                      </a:pPr>
                      <a:r>
                        <a:rPr lang="en-US"/>
                        <a:t>Có nhiều cặp NST</a:t>
                      </a:r>
                    </a:p>
                  </a:txBody>
                  <a:tcPr/>
                </a:tc>
                <a:tc>
                  <a:txBody>
                    <a:bodyPr/>
                    <a:lstStyle/>
                    <a:p>
                      <a:pPr algn="just">
                        <a:lnSpc>
                          <a:spcPct val="125000"/>
                        </a:lnSpc>
                      </a:pPr>
                      <a:r>
                        <a:rPr lang="en-US"/>
                        <a:t>Có một cặp NST</a:t>
                      </a:r>
                    </a:p>
                  </a:txBody>
                  <a:tcPr/>
                </a:tc>
                <a:extLst>
                  <a:ext uri="{0D108BD9-81ED-4DB2-BD59-A6C34878D82A}">
                    <a16:rowId xmlns:a16="http://schemas.microsoft.com/office/drawing/2014/main" val="3195721919"/>
                  </a:ext>
                </a:extLst>
              </a:tr>
              <a:tr h="560685">
                <a:tc>
                  <a:txBody>
                    <a:bodyPr/>
                    <a:lstStyle/>
                    <a:p>
                      <a:pPr>
                        <a:lnSpc>
                          <a:spcPct val="125000"/>
                        </a:lnSpc>
                      </a:pPr>
                      <a:r>
                        <a:rPr lang="en-US" b="0"/>
                        <a:t>Hình dạng</a:t>
                      </a:r>
                    </a:p>
                  </a:txBody>
                  <a:tcPr anchor="ctr"/>
                </a:tc>
                <a:tc>
                  <a:txBody>
                    <a:bodyPr/>
                    <a:lstStyle/>
                    <a:p>
                      <a:pPr algn="just">
                        <a:lnSpc>
                          <a:spcPct val="125000"/>
                        </a:lnSpc>
                      </a:pPr>
                      <a:r>
                        <a:rPr lang="en-US"/>
                        <a:t>Giống nhau giữa nam và nữ</a:t>
                      </a:r>
                    </a:p>
                  </a:txBody>
                  <a:tcPr/>
                </a:tc>
                <a:tc>
                  <a:txBody>
                    <a:bodyPr/>
                    <a:lstStyle/>
                    <a:p>
                      <a:pPr algn="just">
                        <a:lnSpc>
                          <a:spcPct val="125000"/>
                        </a:lnSpc>
                      </a:pPr>
                      <a:r>
                        <a:rPr lang="en-US"/>
                        <a:t>Khác nhau giữa nam và nữ</a:t>
                      </a:r>
                    </a:p>
                  </a:txBody>
                  <a:tcPr/>
                </a:tc>
                <a:extLst>
                  <a:ext uri="{0D108BD9-81ED-4DB2-BD59-A6C34878D82A}">
                    <a16:rowId xmlns:a16="http://schemas.microsoft.com/office/drawing/2014/main" val="1244021524"/>
                  </a:ext>
                </a:extLst>
              </a:tr>
              <a:tr h="1069627">
                <a:tc>
                  <a:txBody>
                    <a:bodyPr/>
                    <a:lstStyle/>
                    <a:p>
                      <a:pPr>
                        <a:lnSpc>
                          <a:spcPct val="125000"/>
                        </a:lnSpc>
                      </a:pPr>
                      <a:r>
                        <a:rPr lang="en-US" b="0"/>
                        <a:t>Tồn tại trong tế bào (theo cặp hay không)</a:t>
                      </a:r>
                    </a:p>
                  </a:txBody>
                  <a:tcPr anchor="ctr"/>
                </a:tc>
                <a:tc>
                  <a:txBody>
                    <a:bodyPr/>
                    <a:lstStyle/>
                    <a:p>
                      <a:pPr algn="l">
                        <a:lnSpc>
                          <a:spcPct val="125000"/>
                        </a:lnSpc>
                      </a:pPr>
                      <a:r>
                        <a:rPr lang="vi-VN"/>
                        <a:t>Tồn tại thành từng cặp tương đồng</a:t>
                      </a:r>
                      <a:endParaRPr lang="en-US"/>
                    </a:p>
                  </a:txBody>
                  <a:tcPr/>
                </a:tc>
                <a:tc>
                  <a:txBody>
                    <a:bodyPr/>
                    <a:lstStyle/>
                    <a:p>
                      <a:pPr algn="just">
                        <a:lnSpc>
                          <a:spcPct val="125000"/>
                        </a:lnSpc>
                      </a:pPr>
                      <a:r>
                        <a:rPr lang="vi-VN"/>
                        <a:t>Tồn tại thành cặp tương đồng ở giới nữ (đồng giao tử), không tồn tại thành cặp tương đồng ở giới nam (dị giao tử)</a:t>
                      </a:r>
                      <a:endParaRPr lang="en-US"/>
                    </a:p>
                  </a:txBody>
                  <a:tcPr/>
                </a:tc>
                <a:extLst>
                  <a:ext uri="{0D108BD9-81ED-4DB2-BD59-A6C34878D82A}">
                    <a16:rowId xmlns:a16="http://schemas.microsoft.com/office/drawing/2014/main" val="1260490021"/>
                  </a:ext>
                </a:extLst>
              </a:tr>
              <a:tr h="560685">
                <a:tc>
                  <a:txBody>
                    <a:bodyPr/>
                    <a:lstStyle/>
                    <a:p>
                      <a:pPr>
                        <a:lnSpc>
                          <a:spcPct val="125000"/>
                        </a:lnSpc>
                      </a:pPr>
                      <a:r>
                        <a:rPr lang="en-US" b="0"/>
                        <a:t>Gene trên NST</a:t>
                      </a:r>
                    </a:p>
                  </a:txBody>
                  <a:tcPr anchor="ctr"/>
                </a:tc>
                <a:tc>
                  <a:txBody>
                    <a:bodyPr/>
                    <a:lstStyle/>
                    <a:p>
                      <a:pPr algn="just">
                        <a:lnSpc>
                          <a:spcPct val="125000"/>
                        </a:lnSpc>
                      </a:pPr>
                      <a:r>
                        <a:rPr lang="vi-VN"/>
                        <a:t>Quy định tính trạng thường</a:t>
                      </a:r>
                      <a:endParaRPr lang="en-US"/>
                    </a:p>
                  </a:txBody>
                  <a:tcPr/>
                </a:tc>
                <a:tc>
                  <a:txBody>
                    <a:bodyPr/>
                    <a:lstStyle/>
                    <a:p>
                      <a:pPr algn="just">
                        <a:lnSpc>
                          <a:spcPct val="125000"/>
                        </a:lnSpc>
                      </a:pPr>
                      <a:r>
                        <a:rPr lang="en-US"/>
                        <a:t>Quy định giới tính và các tính trạng khác</a:t>
                      </a:r>
                    </a:p>
                  </a:txBody>
                  <a:tcPr/>
                </a:tc>
                <a:extLst>
                  <a:ext uri="{0D108BD9-81ED-4DB2-BD59-A6C34878D82A}">
                    <a16:rowId xmlns:a16="http://schemas.microsoft.com/office/drawing/2014/main" val="131008921"/>
                  </a:ext>
                </a:extLst>
              </a:tr>
            </a:tbl>
          </a:graphicData>
        </a:graphic>
      </p:graphicFrame>
    </p:spTree>
    <p:extLst>
      <p:ext uri="{BB962C8B-B14F-4D97-AF65-F5344CB8AC3E}">
        <p14:creationId xmlns:p14="http://schemas.microsoft.com/office/powerpoint/2010/main" val="177852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9" name="Rectangle: Rounded Corners 8">
            <a:extLst>
              <a:ext uri="{FF2B5EF4-FFF2-40B4-BE49-F238E27FC236}">
                <a16:creationId xmlns:a16="http://schemas.microsoft.com/office/drawing/2014/main" id="{A008CFDD-7B17-BBA5-DE72-6002F6388220}"/>
              </a:ext>
            </a:extLst>
          </p:cNvPr>
          <p:cNvSpPr/>
          <p:nvPr/>
        </p:nvSpPr>
        <p:spPr>
          <a:xfrm>
            <a:off x="-98276" y="795534"/>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A3ABBAE-783B-74A3-0B56-421B9CDEE08D}"/>
              </a:ext>
            </a:extLst>
          </p:cNvPr>
          <p:cNvSpPr/>
          <p:nvPr/>
        </p:nvSpPr>
        <p:spPr>
          <a:xfrm>
            <a:off x="245980" y="793244"/>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16F6D497-2281-8AA0-AABC-1804D158DA2F}"/>
              </a:ext>
            </a:extLst>
          </p:cNvPr>
          <p:cNvSpPr/>
          <p:nvPr/>
        </p:nvSpPr>
        <p:spPr>
          <a:xfrm>
            <a:off x="687464" y="793244"/>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80F3F4F-F8F3-2F3F-B0DF-8B6DCF43E14C}"/>
              </a:ext>
            </a:extLst>
          </p:cNvPr>
          <p:cNvGrpSpPr/>
          <p:nvPr/>
        </p:nvGrpSpPr>
        <p:grpSpPr>
          <a:xfrm>
            <a:off x="2025960" y="1556792"/>
            <a:ext cx="8136904" cy="576064"/>
            <a:chOff x="549796" y="6021288"/>
            <a:chExt cx="8136904" cy="576064"/>
          </a:xfrm>
        </p:grpSpPr>
        <p:sp>
          <p:nvSpPr>
            <p:cNvPr id="8" name="Rectangle: Rounded Corners 7">
              <a:extLst>
                <a:ext uri="{FF2B5EF4-FFF2-40B4-BE49-F238E27FC236}">
                  <a16:creationId xmlns:a16="http://schemas.microsoft.com/office/drawing/2014/main" id="{A2A6A504-B86C-F997-0F88-BE0FCAD5FDC7}"/>
                </a:ext>
              </a:extLst>
            </p:cNvPr>
            <p:cNvSpPr/>
            <p:nvPr/>
          </p:nvSpPr>
          <p:spPr>
            <a:xfrm>
              <a:off x="549796" y="6021288"/>
              <a:ext cx="8136904" cy="576064"/>
            </a:xfrm>
            <a:prstGeom prst="roundRect">
              <a:avLst>
                <a:gd name="adj" fmla="val 9850"/>
              </a:avLst>
            </a:prstGeom>
            <a:solidFill>
              <a:schemeClr val="accent4">
                <a:lumMod val="20000"/>
                <a:lumOff val="80000"/>
              </a:schemeClr>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1C01DDD-852C-E2D8-9F3B-90950C75B4EE}"/>
                </a:ext>
              </a:extLst>
            </p:cNvPr>
            <p:cNvSpPr txBox="1"/>
            <p:nvPr/>
          </p:nvSpPr>
          <p:spPr>
            <a:xfrm>
              <a:off x="687464" y="6078487"/>
              <a:ext cx="7783212" cy="461665"/>
            </a:xfrm>
            <a:prstGeom prst="rect">
              <a:avLst/>
            </a:prstGeom>
            <a:noFill/>
          </p:spPr>
          <p:txBody>
            <a:bodyPr wrap="square" rtlCol="0">
              <a:spAutoFit/>
            </a:bodyPr>
            <a:lstStyle/>
            <a:p>
              <a:pPr algn="ctr"/>
              <a:r>
                <a:rPr lang="en-US" b="1"/>
                <a:t>Câu hỏi. </a:t>
              </a:r>
              <a:r>
                <a:rPr lang="en-US"/>
                <a:t>Nêu khái niệm NST thường và NST giới tính</a:t>
              </a:r>
            </a:p>
          </p:txBody>
        </p:sp>
      </p:grpSp>
      <p:sp>
        <p:nvSpPr>
          <p:cNvPr id="4" name="Rectangle: Rounded Corners 3">
            <a:extLst>
              <a:ext uri="{FF2B5EF4-FFF2-40B4-BE49-F238E27FC236}">
                <a16:creationId xmlns:a16="http://schemas.microsoft.com/office/drawing/2014/main" id="{70301BE1-9A68-495D-11CE-A5801DA27F3C}"/>
              </a:ext>
            </a:extLst>
          </p:cNvPr>
          <p:cNvSpPr/>
          <p:nvPr/>
        </p:nvSpPr>
        <p:spPr>
          <a:xfrm>
            <a:off x="5230316" y="2372536"/>
            <a:ext cx="1368152" cy="408391"/>
          </a:xfrm>
          <a:prstGeom prst="roundRect">
            <a:avLst>
              <a:gd name="adj" fmla="val 5000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Trả lời</a:t>
            </a:r>
          </a:p>
        </p:txBody>
      </p:sp>
      <p:sp>
        <p:nvSpPr>
          <p:cNvPr id="12" name="TextBox 11">
            <a:extLst>
              <a:ext uri="{FF2B5EF4-FFF2-40B4-BE49-F238E27FC236}">
                <a16:creationId xmlns:a16="http://schemas.microsoft.com/office/drawing/2014/main" id="{950FA0CC-EE70-83C3-5625-A989E7C7E4D4}"/>
              </a:ext>
            </a:extLst>
          </p:cNvPr>
          <p:cNvSpPr txBox="1"/>
          <p:nvPr/>
        </p:nvSpPr>
        <p:spPr>
          <a:xfrm>
            <a:off x="1070374" y="3140968"/>
            <a:ext cx="10352630" cy="1002582"/>
          </a:xfrm>
          <a:prstGeom prst="rect">
            <a:avLst/>
          </a:prstGeom>
          <a:noFill/>
        </p:spPr>
        <p:txBody>
          <a:bodyPr wrap="square">
            <a:spAutoFit/>
          </a:bodyPr>
          <a:lstStyle/>
          <a:p>
            <a:pPr algn="just">
              <a:lnSpc>
                <a:spcPct val="130000"/>
              </a:lnSpc>
            </a:pPr>
            <a:r>
              <a:rPr lang="vi-VN" b="1"/>
              <a:t>- NST thường </a:t>
            </a:r>
            <a:r>
              <a:rPr lang="vi-VN"/>
              <a:t>gồm nhiều cặp </a:t>
            </a:r>
            <a:r>
              <a:rPr lang="vi-VN" b="1">
                <a:solidFill>
                  <a:srgbClr val="FF0000"/>
                </a:solidFill>
              </a:rPr>
              <a:t>tương đồng giống nhau </a:t>
            </a:r>
            <a:r>
              <a:rPr lang="vi-VN"/>
              <a:t>giữa giới đực và cái, chứa gene quy định tính trạng thường.</a:t>
            </a:r>
            <a:endParaRPr lang="en-US"/>
          </a:p>
        </p:txBody>
      </p:sp>
      <p:sp>
        <p:nvSpPr>
          <p:cNvPr id="16" name="TextBox 15">
            <a:extLst>
              <a:ext uri="{FF2B5EF4-FFF2-40B4-BE49-F238E27FC236}">
                <a16:creationId xmlns:a16="http://schemas.microsoft.com/office/drawing/2014/main" id="{8BEB5EC2-4C81-91B4-819E-898E9D56F01E}"/>
              </a:ext>
            </a:extLst>
          </p:cNvPr>
          <p:cNvSpPr txBox="1"/>
          <p:nvPr/>
        </p:nvSpPr>
        <p:spPr>
          <a:xfrm>
            <a:off x="1125860" y="4293096"/>
            <a:ext cx="10297144" cy="1482714"/>
          </a:xfrm>
          <a:prstGeom prst="rect">
            <a:avLst/>
          </a:prstGeom>
          <a:noFill/>
        </p:spPr>
        <p:txBody>
          <a:bodyPr wrap="square">
            <a:spAutoFit/>
          </a:bodyPr>
          <a:lstStyle>
            <a:defPPr>
              <a:defRPr lang="en-US"/>
            </a:defPPr>
            <a:lvl1pPr algn="just">
              <a:lnSpc>
                <a:spcPct val="130000"/>
              </a:lnSpc>
            </a:lvl1pPr>
          </a:lstStyle>
          <a:p>
            <a:r>
              <a:rPr lang="vi-VN" b="1"/>
              <a:t>- NST giới tính </a:t>
            </a:r>
            <a:r>
              <a:rPr lang="vi-VN"/>
              <a:t>thường có một cặp </a:t>
            </a:r>
            <a:r>
              <a:rPr lang="vi-VN" b="1">
                <a:solidFill>
                  <a:srgbClr val="FF0000"/>
                </a:solidFill>
              </a:rPr>
              <a:t>tương đồng hoặc không tương đồng, khác nhau</a:t>
            </a:r>
            <a:r>
              <a:rPr lang="vi-VN"/>
              <a:t> giữa giới đực và cái, chứa các gene quy định giới tính và các gene khác.</a:t>
            </a:r>
            <a:endParaRPr lang="en-US"/>
          </a:p>
        </p:txBody>
      </p:sp>
    </p:spTree>
    <p:extLst>
      <p:ext uri="{BB962C8B-B14F-4D97-AF65-F5344CB8AC3E}">
        <p14:creationId xmlns:p14="http://schemas.microsoft.com/office/powerpoint/2010/main" val="94805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 calcmode="lin" valueType="num">
                                      <p:cBhvr additive="base">
                                        <p:cTn id="1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9141619" cy="1928530"/>
          </a:xfrm>
        </p:spPr>
        <p:txBody>
          <a:bodyPr>
            <a:noAutofit/>
          </a:bodyPr>
          <a:lstStyle/>
          <a:p>
            <a:pPr>
              <a:lnSpc>
                <a:spcPct val="120000"/>
              </a:lnSpc>
            </a:pPr>
            <a:r>
              <a:rPr lang="en-US" sz="4400" b="1">
                <a:solidFill>
                  <a:srgbClr val="70BE43"/>
                </a:solidFill>
              </a:rPr>
              <a:t>II. CƠ CHẾ </a:t>
            </a:r>
            <a:r>
              <a:rPr lang="en-US" sz="4400" b="1">
                <a:solidFill>
                  <a:srgbClr val="FCB22C"/>
                </a:solidFill>
              </a:rPr>
              <a:t>XÁC ĐỊNH </a:t>
            </a:r>
            <a:r>
              <a:rPr lang="en-US" sz="4400" b="1">
                <a:solidFill>
                  <a:srgbClr val="FE750E"/>
                </a:solidFill>
              </a:rPr>
              <a:t>GIỚI TÍNH</a:t>
            </a:r>
            <a:endParaRPr lang="en-US" sz="4400" b="1" dirty="0">
              <a:solidFill>
                <a:srgbClr val="FE750E"/>
              </a:solidFill>
            </a:endParaRPr>
          </a:p>
        </p:txBody>
      </p:sp>
      <p:pic>
        <p:nvPicPr>
          <p:cNvPr id="16386" name="Picture 2" descr="Genetic sex determination and sex-specific lifespan in tetrapods – evidence  of a toxic Y effect | bioRxiv">
            <a:extLst>
              <a:ext uri="{FF2B5EF4-FFF2-40B4-BE49-F238E27FC236}">
                <a16:creationId xmlns:a16="http://schemas.microsoft.com/office/drawing/2014/main" id="{2B52DF1B-A30B-97FB-DF06-0667247D82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4652" y="35797"/>
            <a:ext cx="3710116" cy="2996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668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eterogametic sex - Wikipedia">
            <a:extLst>
              <a:ext uri="{FF2B5EF4-FFF2-40B4-BE49-F238E27FC236}">
                <a16:creationId xmlns:a16="http://schemas.microsoft.com/office/drawing/2014/main" id="{9BBDD43F-AD36-3BAC-39CC-6801C4C36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64" y="1484784"/>
            <a:ext cx="6066074" cy="49896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0D14018-7713-681D-73B2-2D2B4F5CC151}"/>
              </a:ext>
            </a:extLst>
          </p:cNvPr>
          <p:cNvSpPr/>
          <p:nvPr/>
        </p:nvSpPr>
        <p:spPr>
          <a:xfrm>
            <a:off x="279678" y="1844825"/>
            <a:ext cx="5842033" cy="4680520"/>
          </a:xfrm>
          <a:prstGeom prst="roundRect">
            <a:avLst>
              <a:gd name="adj" fmla="val 303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2397E48-BBA5-DC3E-16BA-36ED7BE04BA1}"/>
              </a:ext>
            </a:extLst>
          </p:cNvPr>
          <p:cNvSpPr/>
          <p:nvPr/>
        </p:nvSpPr>
        <p:spPr>
          <a:xfrm>
            <a:off x="145098" y="1700808"/>
            <a:ext cx="5842033" cy="4727053"/>
          </a:xfrm>
          <a:prstGeom prst="roundRect">
            <a:avLst>
              <a:gd name="adj" fmla="val 3034"/>
            </a:avLst>
          </a:prstGeom>
          <a:solidFill>
            <a:schemeClr val="bg1"/>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842658E-05FF-7564-B7AE-788F6741F0B5}"/>
              </a:ext>
            </a:extLst>
          </p:cNvPr>
          <p:cNvSpPr txBox="1"/>
          <p:nvPr/>
        </p:nvSpPr>
        <p:spPr>
          <a:xfrm>
            <a:off x="361122" y="1916833"/>
            <a:ext cx="5472608" cy="4363502"/>
          </a:xfrm>
          <a:prstGeom prst="rect">
            <a:avLst/>
          </a:prstGeom>
          <a:noFill/>
        </p:spPr>
        <p:txBody>
          <a:bodyPr wrap="square">
            <a:spAutoFit/>
          </a:bodyPr>
          <a:lstStyle>
            <a:defPPr>
              <a:defRPr lang="en-US"/>
            </a:defPPr>
            <a:lvl1pPr algn="just">
              <a:lnSpc>
                <a:spcPct val="130000"/>
              </a:lnSpc>
              <a:defRPr b="1"/>
            </a:lvl1pPr>
          </a:lstStyle>
          <a:p>
            <a:r>
              <a:rPr lang="vi-VN"/>
              <a:t>Giới tính của đa số các loài phụ thuộc vào sự có mặt của cặp NST giới tính trong tế bào. </a:t>
            </a:r>
            <a:endParaRPr lang="en-US"/>
          </a:p>
          <a:p>
            <a:r>
              <a:rPr lang="vi-VN"/>
              <a:t>Ví dụ: </a:t>
            </a:r>
            <a:r>
              <a:rPr lang="vi-VN">
                <a:solidFill>
                  <a:schemeClr val="accent6"/>
                </a:solidFill>
              </a:rPr>
              <a:t>Ở ruồi giấm, ở người và các động vật có vú khác</a:t>
            </a:r>
            <a:r>
              <a:rPr lang="vi-VN" b="0"/>
              <a:t>, cá thể đực có cặp NST giới tính gồm hai chiếc khác nhau, kí hiệu là XY; cá thể cái có cặp NST giới tính gồm hai chiếc giống nhau, kí hiệu là XX. </a:t>
            </a:r>
            <a:endParaRPr lang="en-US" b="0"/>
          </a:p>
        </p:txBody>
      </p:sp>
    </p:spTree>
    <p:extLst>
      <p:ext uri="{BB962C8B-B14F-4D97-AF65-F5344CB8AC3E}">
        <p14:creationId xmlns:p14="http://schemas.microsoft.com/office/powerpoint/2010/main" val="168976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inVertical)">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a:t>Mục tiêu</a:t>
            </a:r>
            <a:endParaRPr lang="en-US" sz="4000" b="1" dirty="0"/>
          </a:p>
        </p:txBody>
      </p:sp>
      <p:sp>
        <p:nvSpPr>
          <p:cNvPr id="6" name="Content Placeholder 5"/>
          <p:cNvSpPr>
            <a:spLocks noGrp="1"/>
          </p:cNvSpPr>
          <p:nvPr>
            <p:ph idx="1"/>
          </p:nvPr>
        </p:nvSpPr>
        <p:spPr>
          <a:xfrm>
            <a:off x="1218883" y="1600200"/>
            <a:ext cx="10420146" cy="2764904"/>
          </a:xfrm>
        </p:spPr>
        <p:txBody>
          <a:bodyPr>
            <a:normAutofit/>
          </a:bodyPr>
          <a:lstStyle/>
          <a:p>
            <a:pPr>
              <a:lnSpc>
                <a:spcPct val="125000"/>
              </a:lnSpc>
            </a:pPr>
            <a:r>
              <a:rPr lang="vi-VN"/>
              <a:t>Nêu được khái niệm NST giới tính và NST thường.</a:t>
            </a:r>
            <a:endParaRPr lang="en-US"/>
          </a:p>
          <a:p>
            <a:pPr>
              <a:lnSpc>
                <a:spcPct val="125000"/>
              </a:lnSpc>
            </a:pPr>
            <a:r>
              <a:rPr lang="vi-VN"/>
              <a:t>Trình bày được cơ chế xác định giới tính.</a:t>
            </a:r>
            <a:endParaRPr lang="en-US" dirty="0"/>
          </a:p>
          <a:p>
            <a:pPr>
              <a:lnSpc>
                <a:spcPct val="125000"/>
              </a:lnSpc>
            </a:pPr>
            <a:r>
              <a:rPr lang="vi-VN"/>
              <a:t>Nêu được một số yếu tố ảnh hưởng đến sự phân hoá giới tính và ứng dụng.</a:t>
            </a:r>
            <a:endParaRPr lang="en-US" dirty="0"/>
          </a:p>
        </p:txBody>
      </p:sp>
    </p:spTree>
    <p:extLst>
      <p:ext uri="{BB962C8B-B14F-4D97-AF65-F5344CB8AC3E}">
        <p14:creationId xmlns:p14="http://schemas.microsoft.com/office/powerpoint/2010/main" val="204134181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Polygenic sex determination: are there more than two phenotypic sexes? –  The Moore Lab">
            <a:extLst>
              <a:ext uri="{FF2B5EF4-FFF2-40B4-BE49-F238E27FC236}">
                <a16:creationId xmlns:a16="http://schemas.microsoft.com/office/drawing/2014/main" id="{081D98BA-DFD8-BD90-4721-7CEB792C47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4" t="1050" r="2431" b="2350"/>
          <a:stretch/>
        </p:blipFill>
        <p:spPr bwMode="auto">
          <a:xfrm>
            <a:off x="6166420" y="1412776"/>
            <a:ext cx="5752814" cy="54006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FCD9CF-4366-D705-955B-A7AD2986B6CF}"/>
              </a:ext>
            </a:extLst>
          </p:cNvPr>
          <p:cNvGrpSpPr/>
          <p:nvPr/>
        </p:nvGrpSpPr>
        <p:grpSpPr>
          <a:xfrm>
            <a:off x="382719" y="2060848"/>
            <a:ext cx="5471099" cy="3240360"/>
            <a:chOff x="382719" y="2060848"/>
            <a:chExt cx="5471099" cy="3240360"/>
          </a:xfrm>
        </p:grpSpPr>
        <p:sp>
          <p:nvSpPr>
            <p:cNvPr id="9" name="Rectangle: Rounded Corners 8">
              <a:extLst>
                <a:ext uri="{FF2B5EF4-FFF2-40B4-BE49-F238E27FC236}">
                  <a16:creationId xmlns:a16="http://schemas.microsoft.com/office/drawing/2014/main" id="{8900B7CA-5FFB-2483-85DE-0C8EE7DD63C3}"/>
                </a:ext>
              </a:extLst>
            </p:cNvPr>
            <p:cNvSpPr/>
            <p:nvPr/>
          </p:nvSpPr>
          <p:spPr>
            <a:xfrm>
              <a:off x="549795" y="2204864"/>
              <a:ext cx="5304023" cy="3096344"/>
            </a:xfrm>
            <a:prstGeom prst="roundRect">
              <a:avLst>
                <a:gd name="adj" fmla="val 3721"/>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375B413-E80E-2E74-0C4A-DF8CE51A0519}"/>
                </a:ext>
              </a:extLst>
            </p:cNvPr>
            <p:cNvSpPr/>
            <p:nvPr/>
          </p:nvSpPr>
          <p:spPr>
            <a:xfrm>
              <a:off x="382719" y="2060848"/>
              <a:ext cx="5304024" cy="3096344"/>
            </a:xfrm>
            <a:prstGeom prst="roundRect">
              <a:avLst>
                <a:gd name="adj" fmla="val 4294"/>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DA07B2E-3BD5-4DCA-8252-BBCA209604D3}"/>
                </a:ext>
              </a:extLst>
            </p:cNvPr>
            <p:cNvSpPr txBox="1"/>
            <p:nvPr/>
          </p:nvSpPr>
          <p:spPr>
            <a:xfrm>
              <a:off x="635238" y="2140682"/>
              <a:ext cx="4962455" cy="2923108"/>
            </a:xfrm>
            <a:prstGeom prst="rect">
              <a:avLst/>
            </a:prstGeom>
            <a:noFill/>
          </p:spPr>
          <p:txBody>
            <a:bodyPr wrap="square">
              <a:spAutoFit/>
            </a:bodyPr>
            <a:lstStyle>
              <a:defPPr>
                <a:defRPr lang="en-US"/>
              </a:defPPr>
              <a:lvl1pPr algn="just">
                <a:lnSpc>
                  <a:spcPct val="130000"/>
                </a:lnSpc>
                <a:defRPr b="1"/>
              </a:lvl1pPr>
            </a:lstStyle>
            <a:p>
              <a:r>
                <a:rPr lang="en-US">
                  <a:solidFill>
                    <a:srgbClr val="FE750E"/>
                  </a:solidFill>
                </a:rPr>
                <a:t>Ở chim, một số loài cá </a:t>
              </a:r>
              <a:r>
                <a:rPr lang="en-US" b="0"/>
                <a:t>và một số loài côn trùng, con đực có cặp NST giới tính gồm hai chiếc giống nhau, kí hiệu là ZZ; con cái có cặp NST giới tính gồm hai chiếc khác nhau, kí hiệu là ZW.</a:t>
              </a:r>
            </a:p>
          </p:txBody>
        </p:sp>
      </p:grpSp>
    </p:spTree>
    <p:extLst>
      <p:ext uri="{BB962C8B-B14F-4D97-AF65-F5344CB8AC3E}">
        <p14:creationId xmlns:p14="http://schemas.microsoft.com/office/powerpoint/2010/main" val="2501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I'm XY and I Know It”: Sex Determination Systems 101 - Science in the News">
            <a:extLst>
              <a:ext uri="{FF2B5EF4-FFF2-40B4-BE49-F238E27FC236}">
                <a16:creationId xmlns:a16="http://schemas.microsoft.com/office/drawing/2014/main" id="{37E9241D-C87B-D92D-501E-D01B75740D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86" t="5195" r="49435" b="4538"/>
          <a:stretch/>
        </p:blipFill>
        <p:spPr bwMode="auto">
          <a:xfrm>
            <a:off x="6238428" y="1484784"/>
            <a:ext cx="5898308" cy="51845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2DE344EF-EEAE-2BDF-7A1B-41A1301D7C3A}"/>
              </a:ext>
            </a:extLst>
          </p:cNvPr>
          <p:cNvSpPr/>
          <p:nvPr/>
        </p:nvSpPr>
        <p:spPr>
          <a:xfrm>
            <a:off x="474166" y="1916832"/>
            <a:ext cx="5400600" cy="4680520"/>
          </a:xfrm>
          <a:prstGeom prst="roundRect">
            <a:avLst>
              <a:gd name="adj" fmla="val 5281"/>
            </a:avLst>
          </a:prstGeom>
          <a:solidFill>
            <a:srgbClr val="FB01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52893D49-C7DD-23FC-1170-DBE826DFB2EB}"/>
              </a:ext>
            </a:extLst>
          </p:cNvPr>
          <p:cNvSpPr/>
          <p:nvPr/>
        </p:nvSpPr>
        <p:spPr>
          <a:xfrm>
            <a:off x="333772" y="1817258"/>
            <a:ext cx="5400600" cy="4680520"/>
          </a:xfrm>
          <a:prstGeom prst="roundRect">
            <a:avLst>
              <a:gd name="adj" fmla="val 5281"/>
            </a:avLst>
          </a:prstGeom>
          <a:solidFill>
            <a:schemeClr val="bg1"/>
          </a:solidFill>
          <a:ln w="28575">
            <a:solidFill>
              <a:srgbClr val="FB01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2A84DA9-918A-923D-75E0-18F0A9823E15}"/>
              </a:ext>
            </a:extLst>
          </p:cNvPr>
          <p:cNvSpPr txBox="1"/>
          <p:nvPr/>
        </p:nvSpPr>
        <p:spPr>
          <a:xfrm>
            <a:off x="486542" y="1975767"/>
            <a:ext cx="5095059" cy="4363502"/>
          </a:xfrm>
          <a:prstGeom prst="rect">
            <a:avLst/>
          </a:prstGeom>
          <a:noFill/>
        </p:spPr>
        <p:txBody>
          <a:bodyPr wrap="square">
            <a:spAutoFit/>
          </a:bodyPr>
          <a:lstStyle>
            <a:defPPr>
              <a:defRPr lang="en-US"/>
            </a:defPPr>
            <a:lvl1pPr algn="just">
              <a:lnSpc>
                <a:spcPct val="130000"/>
              </a:lnSpc>
              <a:defRPr b="1"/>
            </a:lvl1pPr>
          </a:lstStyle>
          <a:p>
            <a:pPr>
              <a:spcAft>
                <a:spcPts val="600"/>
              </a:spcAft>
            </a:pPr>
            <a:r>
              <a:rPr lang="vi-VN" b="0"/>
              <a:t>Ngoài kiểu xác định giới tính phụ thuộc vào sự có mặt của NST giới t</a:t>
            </a:r>
            <a:r>
              <a:rPr lang="en-US" b="0"/>
              <a:t>i</a:t>
            </a:r>
            <a:r>
              <a:rPr lang="vi-VN" b="0"/>
              <a:t>nh, ở </a:t>
            </a:r>
            <a:r>
              <a:rPr lang="vi-VN">
                <a:solidFill>
                  <a:srgbClr val="FB01A3"/>
                </a:solidFill>
              </a:rPr>
              <a:t>một số loài ong và kiến</a:t>
            </a:r>
            <a:r>
              <a:rPr lang="vi-VN" b="0"/>
              <a:t>, giới tính được xác định bằng mức bội thể của cơ thể: con đực được phát triển từ trứng không được thụ tinh, là cơ thể đơn bội (n), con cái được phát triển từ trứng được thụ tinh, là cơ thể lưỡng bội (2n).</a:t>
            </a:r>
          </a:p>
        </p:txBody>
      </p:sp>
    </p:spTree>
    <p:extLst>
      <p:ext uri="{BB962C8B-B14F-4D97-AF65-F5344CB8AC3E}">
        <p14:creationId xmlns:p14="http://schemas.microsoft.com/office/powerpoint/2010/main" val="305283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A84DA9-918A-923D-75E0-18F0A9823E15}"/>
              </a:ext>
            </a:extLst>
          </p:cNvPr>
          <p:cNvSpPr txBox="1"/>
          <p:nvPr/>
        </p:nvSpPr>
        <p:spPr>
          <a:xfrm>
            <a:off x="981844" y="1484784"/>
            <a:ext cx="10585176" cy="1482714"/>
          </a:xfrm>
          <a:prstGeom prst="rect">
            <a:avLst/>
          </a:prstGeom>
          <a:noFill/>
        </p:spPr>
        <p:txBody>
          <a:bodyPr wrap="square">
            <a:spAutoFit/>
          </a:bodyPr>
          <a:lstStyle>
            <a:defPPr>
              <a:defRPr lang="en-US"/>
            </a:defPPr>
            <a:lvl1pPr algn="just">
              <a:lnSpc>
                <a:spcPct val="130000"/>
              </a:lnSpc>
              <a:defRPr b="1"/>
            </a:lvl1pPr>
          </a:lstStyle>
          <a:p>
            <a:pPr>
              <a:spcAft>
                <a:spcPts val="600"/>
              </a:spcAft>
            </a:pPr>
            <a:r>
              <a:rPr lang="en-US" b="0"/>
              <a:t>- </a:t>
            </a:r>
            <a:r>
              <a:rPr lang="vi-VN" b="0"/>
              <a:t>Ở đa số các loài giao phối, cơ chế xác định giới tính là sự phân li của cặp NST giới tính trong quá trình phát sinh giao tử và sự tổ hợp lại cặp NST giới tính trong thụ tinh.</a:t>
            </a:r>
            <a:endParaRPr lang="en-US" b="0"/>
          </a:p>
        </p:txBody>
      </p:sp>
      <p:grpSp>
        <p:nvGrpSpPr>
          <p:cNvPr id="11" name="Group 10">
            <a:extLst>
              <a:ext uri="{FF2B5EF4-FFF2-40B4-BE49-F238E27FC236}">
                <a16:creationId xmlns:a16="http://schemas.microsoft.com/office/drawing/2014/main" id="{C80317D5-6F62-B7F7-D505-D326D4649B1D}"/>
              </a:ext>
            </a:extLst>
          </p:cNvPr>
          <p:cNvGrpSpPr/>
          <p:nvPr/>
        </p:nvGrpSpPr>
        <p:grpSpPr>
          <a:xfrm>
            <a:off x="835798" y="3284986"/>
            <a:ext cx="10765196" cy="2808311"/>
            <a:chOff x="835798" y="3284986"/>
            <a:chExt cx="10765196" cy="2808311"/>
          </a:xfrm>
        </p:grpSpPr>
        <p:sp>
          <p:nvSpPr>
            <p:cNvPr id="6" name="Rectangle 5">
              <a:extLst>
                <a:ext uri="{FF2B5EF4-FFF2-40B4-BE49-F238E27FC236}">
                  <a16:creationId xmlns:a16="http://schemas.microsoft.com/office/drawing/2014/main" id="{11825245-1084-6A07-E3D5-4184679B9157}"/>
                </a:ext>
              </a:extLst>
            </p:cNvPr>
            <p:cNvSpPr/>
            <p:nvPr/>
          </p:nvSpPr>
          <p:spPr>
            <a:xfrm>
              <a:off x="1015818" y="3429000"/>
              <a:ext cx="10585176" cy="26642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DBCCBC-B250-A29C-7931-47F7BD78B24C}"/>
                </a:ext>
              </a:extLst>
            </p:cNvPr>
            <p:cNvSpPr/>
            <p:nvPr/>
          </p:nvSpPr>
          <p:spPr>
            <a:xfrm>
              <a:off x="835798" y="3284986"/>
              <a:ext cx="10585176" cy="2664296"/>
            </a:xfrm>
            <a:prstGeom prst="rect">
              <a:avLst/>
            </a:prstGeom>
            <a:solidFill>
              <a:schemeClr val="accent1">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56CDED-83B9-98E1-37F0-C5D96992E688}"/>
                </a:ext>
              </a:extLst>
            </p:cNvPr>
            <p:cNvSpPr txBox="1"/>
            <p:nvPr/>
          </p:nvSpPr>
          <p:spPr>
            <a:xfrm>
              <a:off x="1095502" y="3429002"/>
              <a:ext cx="10158548" cy="2116733"/>
            </a:xfrm>
            <a:prstGeom prst="rect">
              <a:avLst/>
            </a:prstGeom>
            <a:noFill/>
          </p:spPr>
          <p:txBody>
            <a:bodyPr wrap="square">
              <a:spAutoFit/>
            </a:bodyPr>
            <a:lstStyle>
              <a:defPPr>
                <a:defRPr lang="en-US"/>
              </a:defPPr>
              <a:lvl1pPr algn="just">
                <a:lnSpc>
                  <a:spcPct val="130000"/>
                </a:lnSpc>
                <a:spcAft>
                  <a:spcPts val="600"/>
                </a:spcAft>
                <a:defRPr b="0"/>
              </a:lvl1pPr>
            </a:lstStyle>
            <a:p>
              <a:r>
                <a:rPr lang="en-US" b="1"/>
                <a:t>Hoạt động trang 192: </a:t>
              </a:r>
              <a:r>
                <a:rPr lang="en-US"/>
                <a:t>Quan sát Hình 44.2 và đọc thông tin trên, thực hiện các yêu cầu sau:</a:t>
              </a:r>
              <a:endParaRPr lang="vi-VN"/>
            </a:p>
            <a:p>
              <a:r>
                <a:rPr lang="vi-VN" b="1"/>
                <a:t>1. </a:t>
              </a:r>
              <a:r>
                <a:rPr lang="vi-VN"/>
                <a:t>Trình bày cơ chế xác định giới tính ở người.</a:t>
              </a:r>
            </a:p>
            <a:p>
              <a:r>
                <a:rPr lang="vi-VN" b="1"/>
                <a:t>2. </a:t>
              </a:r>
              <a:r>
                <a:rPr lang="vi-VN"/>
                <a:t>Giải thích vì sao trong thực tế, tỉ lệ bé trai và bé gái sơ sinh xấp xỉ 1 : 1</a:t>
              </a:r>
              <a:endParaRPr lang="en-US"/>
            </a:p>
          </p:txBody>
        </p:sp>
      </p:grpSp>
    </p:spTree>
    <p:extLst>
      <p:ext uri="{BB962C8B-B14F-4D97-AF65-F5344CB8AC3E}">
        <p14:creationId xmlns:p14="http://schemas.microsoft.com/office/powerpoint/2010/main" val="64459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a:bodyPr>
          <a:lstStyle/>
          <a:p>
            <a:pPr>
              <a:lnSpc>
                <a:spcPct val="120000"/>
              </a:lnSpc>
            </a:pPr>
            <a:r>
              <a:rPr lang="en-US" sz="3200" b="1">
                <a:solidFill>
                  <a:srgbClr val="70BE43"/>
                </a:solidFill>
              </a:rPr>
              <a:t>II. CƠ CHẾ </a:t>
            </a:r>
            <a:r>
              <a:rPr lang="en-US" sz="3200" b="1">
                <a:solidFill>
                  <a:srgbClr val="FCB22C"/>
                </a:solidFill>
              </a:rPr>
              <a:t>XÁC ĐỊNH </a:t>
            </a:r>
            <a:r>
              <a:rPr lang="en-US" sz="3200" b="1">
                <a:solidFill>
                  <a:srgbClr val="FE750E"/>
                </a:solidFill>
              </a:rPr>
              <a:t>GIỚI TÍNH</a:t>
            </a:r>
            <a:endParaRPr lang="en-US" sz="3200" b="1" dirty="0">
              <a:solidFill>
                <a:srgbClr val="FE750E"/>
              </a:solidFill>
            </a:endParaRPr>
          </a:p>
        </p:txBody>
      </p:sp>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2A84DA9-918A-923D-75E0-18F0A9823E15}"/>
              </a:ext>
            </a:extLst>
          </p:cNvPr>
          <p:cNvSpPr txBox="1"/>
          <p:nvPr/>
        </p:nvSpPr>
        <p:spPr>
          <a:xfrm>
            <a:off x="801824" y="1499513"/>
            <a:ext cx="10799170" cy="1482714"/>
          </a:xfrm>
          <a:prstGeom prst="rect">
            <a:avLst/>
          </a:prstGeom>
          <a:noFill/>
        </p:spPr>
        <p:txBody>
          <a:bodyPr wrap="square">
            <a:spAutoFit/>
          </a:bodyPr>
          <a:lstStyle>
            <a:defPPr>
              <a:defRPr lang="en-US"/>
            </a:defPPr>
            <a:lvl1pPr algn="just">
              <a:lnSpc>
                <a:spcPct val="130000"/>
              </a:lnSpc>
              <a:defRPr b="1"/>
            </a:lvl1pPr>
          </a:lstStyle>
          <a:p>
            <a:pPr>
              <a:spcAft>
                <a:spcPts val="600"/>
              </a:spcAft>
            </a:pPr>
            <a:r>
              <a:rPr lang="en-US"/>
              <a:t>- </a:t>
            </a:r>
            <a:r>
              <a:rPr lang="vi-VN"/>
              <a:t>Ở đa số các loài giao phối, </a:t>
            </a:r>
            <a:r>
              <a:rPr lang="vi-VN" b="0"/>
              <a:t>cơ chế xác định giới tính là </a:t>
            </a:r>
            <a:r>
              <a:rPr lang="vi-VN">
                <a:solidFill>
                  <a:srgbClr val="FF0000"/>
                </a:solidFill>
              </a:rPr>
              <a:t>sự phân li </a:t>
            </a:r>
            <a:r>
              <a:rPr lang="vi-VN" b="0"/>
              <a:t>của </a:t>
            </a:r>
            <a:r>
              <a:rPr lang="vi-VN">
                <a:solidFill>
                  <a:srgbClr val="00B0F0"/>
                </a:solidFill>
              </a:rPr>
              <a:t>cặp NST giới tính</a:t>
            </a:r>
            <a:r>
              <a:rPr lang="vi-VN" b="0"/>
              <a:t> trong quá trình </a:t>
            </a:r>
            <a:r>
              <a:rPr lang="vi-VN">
                <a:solidFill>
                  <a:schemeClr val="accent1">
                    <a:lumMod val="75000"/>
                  </a:schemeClr>
                </a:solidFill>
              </a:rPr>
              <a:t>phát sinh giao tử và sự tổ hợp lại </a:t>
            </a:r>
            <a:r>
              <a:rPr lang="vi-VN" b="0"/>
              <a:t>cặp NST giới tính trong thụ tinh.</a:t>
            </a:r>
            <a:endParaRPr lang="en-US" b="0"/>
          </a:p>
        </p:txBody>
      </p:sp>
      <p:grpSp>
        <p:nvGrpSpPr>
          <p:cNvPr id="11" name="Group 10">
            <a:extLst>
              <a:ext uri="{FF2B5EF4-FFF2-40B4-BE49-F238E27FC236}">
                <a16:creationId xmlns:a16="http://schemas.microsoft.com/office/drawing/2014/main" id="{C80317D5-6F62-B7F7-D505-D326D4649B1D}"/>
              </a:ext>
            </a:extLst>
          </p:cNvPr>
          <p:cNvGrpSpPr/>
          <p:nvPr/>
        </p:nvGrpSpPr>
        <p:grpSpPr>
          <a:xfrm>
            <a:off x="835798" y="3284986"/>
            <a:ext cx="10765196" cy="2808311"/>
            <a:chOff x="835798" y="3284986"/>
            <a:chExt cx="10765196" cy="2808311"/>
          </a:xfrm>
        </p:grpSpPr>
        <p:sp>
          <p:nvSpPr>
            <p:cNvPr id="6" name="Rectangle 5">
              <a:extLst>
                <a:ext uri="{FF2B5EF4-FFF2-40B4-BE49-F238E27FC236}">
                  <a16:creationId xmlns:a16="http://schemas.microsoft.com/office/drawing/2014/main" id="{11825245-1084-6A07-E3D5-4184679B9157}"/>
                </a:ext>
              </a:extLst>
            </p:cNvPr>
            <p:cNvSpPr/>
            <p:nvPr/>
          </p:nvSpPr>
          <p:spPr>
            <a:xfrm>
              <a:off x="1015818" y="3429000"/>
              <a:ext cx="10585176" cy="266429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FDBCCBC-B250-A29C-7931-47F7BD78B24C}"/>
                </a:ext>
              </a:extLst>
            </p:cNvPr>
            <p:cNvSpPr/>
            <p:nvPr/>
          </p:nvSpPr>
          <p:spPr>
            <a:xfrm>
              <a:off x="835798" y="3284986"/>
              <a:ext cx="10585176" cy="2664296"/>
            </a:xfrm>
            <a:prstGeom prst="rect">
              <a:avLst/>
            </a:prstGeom>
            <a:solidFill>
              <a:schemeClr val="accent1">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56CDED-83B9-98E1-37F0-C5D96992E688}"/>
                </a:ext>
              </a:extLst>
            </p:cNvPr>
            <p:cNvSpPr txBox="1"/>
            <p:nvPr/>
          </p:nvSpPr>
          <p:spPr>
            <a:xfrm>
              <a:off x="1095502" y="3429002"/>
              <a:ext cx="10158548" cy="2116733"/>
            </a:xfrm>
            <a:prstGeom prst="rect">
              <a:avLst/>
            </a:prstGeom>
            <a:noFill/>
          </p:spPr>
          <p:txBody>
            <a:bodyPr wrap="square">
              <a:spAutoFit/>
            </a:bodyPr>
            <a:lstStyle>
              <a:defPPr>
                <a:defRPr lang="en-US"/>
              </a:defPPr>
              <a:lvl1pPr algn="just">
                <a:lnSpc>
                  <a:spcPct val="130000"/>
                </a:lnSpc>
                <a:spcAft>
                  <a:spcPts val="600"/>
                </a:spcAft>
                <a:defRPr b="0"/>
              </a:lvl1pPr>
            </a:lstStyle>
            <a:p>
              <a:r>
                <a:rPr lang="en-US" b="1"/>
                <a:t>Hoạt động trang 192: </a:t>
              </a:r>
              <a:r>
                <a:rPr lang="en-US"/>
                <a:t>Quan sát Hình 44.2 và đọc thông tin trên, thực hiện các yêu cầu sau:</a:t>
              </a:r>
              <a:endParaRPr lang="vi-VN"/>
            </a:p>
            <a:p>
              <a:r>
                <a:rPr lang="vi-VN" b="1"/>
                <a:t>1. </a:t>
              </a:r>
              <a:r>
                <a:rPr lang="vi-VN"/>
                <a:t>Trình bày cơ chế xác định giới tính ở người.</a:t>
              </a:r>
            </a:p>
            <a:p>
              <a:r>
                <a:rPr lang="vi-VN" b="1"/>
                <a:t>2. </a:t>
              </a:r>
              <a:r>
                <a:rPr lang="vi-VN"/>
                <a:t>Giải thích vì sao trong thực tế, tỉ lệ bé trai và bé gái sơ sinh xấp xỉ 1 : 1</a:t>
              </a:r>
              <a:endParaRPr lang="en-US"/>
            </a:p>
          </p:txBody>
        </p:sp>
      </p:grpSp>
    </p:spTree>
    <p:extLst>
      <p:ext uri="{BB962C8B-B14F-4D97-AF65-F5344CB8AC3E}">
        <p14:creationId xmlns:p14="http://schemas.microsoft.com/office/powerpoint/2010/main" val="333051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24D70250-A4E3-C965-2AD0-3A5C9526C00F}"/>
              </a:ext>
            </a:extLst>
          </p:cNvPr>
          <p:cNvGrpSpPr/>
          <p:nvPr/>
        </p:nvGrpSpPr>
        <p:grpSpPr>
          <a:xfrm>
            <a:off x="1033467" y="149854"/>
            <a:ext cx="9021385" cy="6447498"/>
            <a:chOff x="1033467" y="149854"/>
            <a:chExt cx="9021385" cy="6447498"/>
          </a:xfrm>
        </p:grpSpPr>
        <p:pic>
          <p:nvPicPr>
            <p:cNvPr id="17412" name="Picture 4">
              <a:extLst>
                <a:ext uri="{FF2B5EF4-FFF2-40B4-BE49-F238E27FC236}">
                  <a16:creationId xmlns:a16="http://schemas.microsoft.com/office/drawing/2014/main" id="{BF5B6C09-5630-FB3B-314B-4D1D3B870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650" y="149854"/>
              <a:ext cx="1622962" cy="162296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C4A6CD19-1889-D191-D99C-63604232AA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648" y="188640"/>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Premium Vector | Cute little girl stand and give salute pose">
              <a:extLst>
                <a:ext uri="{FF2B5EF4-FFF2-40B4-BE49-F238E27FC236}">
                  <a16:creationId xmlns:a16="http://schemas.microsoft.com/office/drawing/2014/main" id="{F80A7115-EFA1-EAE3-B878-8B3A35C127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32" t="7732" r="26333" b="42033"/>
            <a:stretch/>
          </p:blipFill>
          <p:spPr bwMode="auto">
            <a:xfrm>
              <a:off x="3886535" y="4798048"/>
              <a:ext cx="1757192" cy="1757192"/>
            </a:xfrm>
            <a:prstGeom prst="flowChartConnector">
              <a:avLst/>
            </a:prstGeom>
            <a:noFill/>
            <a:ln w="28575">
              <a:solidFill>
                <a:srgbClr val="FB01A3"/>
              </a:solidFill>
              <a:prstDash val="sysDash"/>
            </a:ln>
            <a:extLst>
              <a:ext uri="{909E8E84-426E-40DD-AFC4-6F175D3DCCD1}">
                <a14:hiddenFill xmlns:a14="http://schemas.microsoft.com/office/drawing/2010/main">
                  <a:solidFill>
                    <a:srgbClr val="FFFFFF"/>
                  </a:solidFill>
                </a14:hiddenFill>
              </a:ext>
            </a:extLst>
          </p:spPr>
        </p:pic>
        <p:pic>
          <p:nvPicPr>
            <p:cNvPr id="17428" name="Picture 20" descr="Premium Vector | Cute little boy stand and give salute pose">
              <a:extLst>
                <a:ext uri="{FF2B5EF4-FFF2-40B4-BE49-F238E27FC236}">
                  <a16:creationId xmlns:a16="http://schemas.microsoft.com/office/drawing/2014/main" id="{14664670-9C7F-C638-6B30-AEADBBB1CB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492" t="5156" r="17880" b="27216"/>
            <a:stretch/>
          </p:blipFill>
          <p:spPr bwMode="auto">
            <a:xfrm>
              <a:off x="7102524" y="4797152"/>
              <a:ext cx="1800200" cy="1800200"/>
            </a:xfrm>
            <a:prstGeom prst="flowChartConnector">
              <a:avLst/>
            </a:prstGeom>
            <a:noFill/>
            <a:ln w="28575">
              <a:solidFill>
                <a:srgbClr val="00B0F0"/>
              </a:solidFill>
              <a:prstDash val="sysDash"/>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190349F-9FD0-DC70-FC1A-DCEC6E5FF3D8}"/>
                </a:ext>
              </a:extLst>
            </p:cNvPr>
            <p:cNvSpPr txBox="1"/>
            <p:nvPr/>
          </p:nvSpPr>
          <p:spPr>
            <a:xfrm>
              <a:off x="3790156" y="1830015"/>
              <a:ext cx="2088232" cy="461665"/>
            </a:xfrm>
            <a:prstGeom prst="rect">
              <a:avLst/>
            </a:prstGeom>
            <a:noFill/>
          </p:spPr>
          <p:txBody>
            <a:bodyPr wrap="square" rtlCol="0">
              <a:spAutoFit/>
            </a:bodyPr>
            <a:lstStyle/>
            <a:p>
              <a:pPr algn="ctr"/>
              <a:r>
                <a:rPr lang="en-US" b="1"/>
                <a:t>44A + XY</a:t>
              </a:r>
            </a:p>
          </p:txBody>
        </p:sp>
        <p:sp>
          <p:nvSpPr>
            <p:cNvPr id="18" name="TextBox 17">
              <a:extLst>
                <a:ext uri="{FF2B5EF4-FFF2-40B4-BE49-F238E27FC236}">
                  <a16:creationId xmlns:a16="http://schemas.microsoft.com/office/drawing/2014/main" id="{F7506A60-98EE-1844-C195-6C1C704A6DF8}"/>
                </a:ext>
              </a:extLst>
            </p:cNvPr>
            <p:cNvSpPr txBox="1"/>
            <p:nvPr/>
          </p:nvSpPr>
          <p:spPr>
            <a:xfrm>
              <a:off x="7966620" y="1830015"/>
              <a:ext cx="2088232" cy="461665"/>
            </a:xfrm>
            <a:prstGeom prst="rect">
              <a:avLst/>
            </a:prstGeom>
            <a:noFill/>
          </p:spPr>
          <p:txBody>
            <a:bodyPr wrap="square" rtlCol="0">
              <a:spAutoFit/>
            </a:bodyPr>
            <a:lstStyle/>
            <a:p>
              <a:pPr algn="ctr"/>
              <a:r>
                <a:rPr lang="en-US" b="1"/>
                <a:t>44A + XX</a:t>
              </a:r>
            </a:p>
          </p:txBody>
        </p:sp>
        <p:sp>
          <p:nvSpPr>
            <p:cNvPr id="19" name="TextBox 18">
              <a:extLst>
                <a:ext uri="{FF2B5EF4-FFF2-40B4-BE49-F238E27FC236}">
                  <a16:creationId xmlns:a16="http://schemas.microsoft.com/office/drawing/2014/main" id="{1F43C55E-19B9-686D-41F4-238645CC497E}"/>
                </a:ext>
              </a:extLst>
            </p:cNvPr>
            <p:cNvSpPr txBox="1"/>
            <p:nvPr/>
          </p:nvSpPr>
          <p:spPr>
            <a:xfrm>
              <a:off x="2998068" y="2822099"/>
              <a:ext cx="1512168" cy="461665"/>
            </a:xfrm>
            <a:prstGeom prst="rect">
              <a:avLst/>
            </a:prstGeom>
            <a:noFill/>
          </p:spPr>
          <p:txBody>
            <a:bodyPr wrap="square" rtlCol="0">
              <a:spAutoFit/>
            </a:bodyPr>
            <a:lstStyle/>
            <a:p>
              <a:pPr algn="ctr"/>
              <a:r>
                <a:rPr lang="en-US" b="1"/>
                <a:t>22A + X</a:t>
              </a:r>
            </a:p>
          </p:txBody>
        </p:sp>
        <p:sp>
          <p:nvSpPr>
            <p:cNvPr id="20" name="TextBox 19">
              <a:extLst>
                <a:ext uri="{FF2B5EF4-FFF2-40B4-BE49-F238E27FC236}">
                  <a16:creationId xmlns:a16="http://schemas.microsoft.com/office/drawing/2014/main" id="{483B0F0C-977E-FF48-2106-2A64098EF865}"/>
                </a:ext>
              </a:extLst>
            </p:cNvPr>
            <p:cNvSpPr txBox="1"/>
            <p:nvPr/>
          </p:nvSpPr>
          <p:spPr>
            <a:xfrm>
              <a:off x="4680938" y="2822099"/>
              <a:ext cx="2088232" cy="461665"/>
            </a:xfrm>
            <a:prstGeom prst="rect">
              <a:avLst/>
            </a:prstGeom>
            <a:noFill/>
          </p:spPr>
          <p:txBody>
            <a:bodyPr wrap="square" rtlCol="0">
              <a:spAutoFit/>
            </a:bodyPr>
            <a:lstStyle/>
            <a:p>
              <a:pPr algn="ctr"/>
              <a:r>
                <a:rPr lang="en-US" b="1"/>
                <a:t>22A + Y</a:t>
              </a:r>
            </a:p>
          </p:txBody>
        </p:sp>
        <p:sp>
          <p:nvSpPr>
            <p:cNvPr id="21" name="TextBox 20">
              <a:extLst>
                <a:ext uri="{FF2B5EF4-FFF2-40B4-BE49-F238E27FC236}">
                  <a16:creationId xmlns:a16="http://schemas.microsoft.com/office/drawing/2014/main" id="{82AC075B-D17A-B851-F21F-0BF174718650}"/>
                </a:ext>
              </a:extLst>
            </p:cNvPr>
            <p:cNvSpPr txBox="1"/>
            <p:nvPr/>
          </p:nvSpPr>
          <p:spPr>
            <a:xfrm>
              <a:off x="8254652" y="2823319"/>
              <a:ext cx="1512168" cy="461665"/>
            </a:xfrm>
            <a:prstGeom prst="rect">
              <a:avLst/>
            </a:prstGeom>
            <a:noFill/>
          </p:spPr>
          <p:txBody>
            <a:bodyPr wrap="square" rtlCol="0">
              <a:spAutoFit/>
            </a:bodyPr>
            <a:lstStyle/>
            <a:p>
              <a:pPr algn="ctr"/>
              <a:r>
                <a:rPr lang="en-US" b="1"/>
                <a:t>22A + X</a:t>
              </a:r>
            </a:p>
          </p:txBody>
        </p:sp>
        <p:sp>
          <p:nvSpPr>
            <p:cNvPr id="22" name="TextBox 21">
              <a:extLst>
                <a:ext uri="{FF2B5EF4-FFF2-40B4-BE49-F238E27FC236}">
                  <a16:creationId xmlns:a16="http://schemas.microsoft.com/office/drawing/2014/main" id="{CE76DF52-338C-63C1-F63F-D91B02F2A7D9}"/>
                </a:ext>
              </a:extLst>
            </p:cNvPr>
            <p:cNvSpPr txBox="1"/>
            <p:nvPr/>
          </p:nvSpPr>
          <p:spPr>
            <a:xfrm>
              <a:off x="3718149" y="4155467"/>
              <a:ext cx="2088232" cy="461665"/>
            </a:xfrm>
            <a:prstGeom prst="rect">
              <a:avLst/>
            </a:prstGeom>
            <a:noFill/>
          </p:spPr>
          <p:txBody>
            <a:bodyPr wrap="square" rtlCol="0">
              <a:spAutoFit/>
            </a:bodyPr>
            <a:lstStyle/>
            <a:p>
              <a:pPr algn="ctr"/>
              <a:r>
                <a:rPr lang="en-US" b="1"/>
                <a:t>44A + XX</a:t>
              </a:r>
            </a:p>
          </p:txBody>
        </p:sp>
        <p:sp>
          <p:nvSpPr>
            <p:cNvPr id="23" name="TextBox 22">
              <a:extLst>
                <a:ext uri="{FF2B5EF4-FFF2-40B4-BE49-F238E27FC236}">
                  <a16:creationId xmlns:a16="http://schemas.microsoft.com/office/drawing/2014/main" id="{0AFC8DA5-914F-84AC-9506-2303F96E5158}"/>
                </a:ext>
              </a:extLst>
            </p:cNvPr>
            <p:cNvSpPr txBox="1"/>
            <p:nvPr/>
          </p:nvSpPr>
          <p:spPr>
            <a:xfrm>
              <a:off x="6890773" y="4155467"/>
              <a:ext cx="2088232" cy="461665"/>
            </a:xfrm>
            <a:prstGeom prst="rect">
              <a:avLst/>
            </a:prstGeom>
            <a:noFill/>
          </p:spPr>
          <p:txBody>
            <a:bodyPr wrap="square" rtlCol="0">
              <a:spAutoFit/>
            </a:bodyPr>
            <a:lstStyle/>
            <a:p>
              <a:pPr algn="ctr"/>
              <a:r>
                <a:rPr lang="en-US" b="1"/>
                <a:t>44A + XY</a:t>
              </a:r>
            </a:p>
          </p:txBody>
        </p:sp>
        <p:sp>
          <p:nvSpPr>
            <p:cNvPr id="24" name="Left Bracket 23">
              <a:extLst>
                <a:ext uri="{FF2B5EF4-FFF2-40B4-BE49-F238E27FC236}">
                  <a16:creationId xmlns:a16="http://schemas.microsoft.com/office/drawing/2014/main" id="{0FBBA2C6-9C2F-245A-7CF5-ED2CD973DFC2}"/>
                </a:ext>
              </a:extLst>
            </p:cNvPr>
            <p:cNvSpPr/>
            <p:nvPr/>
          </p:nvSpPr>
          <p:spPr>
            <a:xfrm rot="5400000">
              <a:off x="4631354" y="2295232"/>
              <a:ext cx="329287" cy="868631"/>
            </a:xfrm>
            <a:prstGeom prst="leftBracket">
              <a:avLst>
                <a:gd name="adj" fmla="val 0"/>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A73B6A86-8B52-F202-8775-A700B05BEA56}"/>
                </a:ext>
              </a:extLst>
            </p:cNvPr>
            <p:cNvCxnSpPr/>
            <p:nvPr/>
          </p:nvCxnSpPr>
          <p:spPr>
            <a:xfrm>
              <a:off x="4798268" y="2265233"/>
              <a:ext cx="0" cy="29967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40D01B-9DE5-B1C0-402A-91598B008EF4}"/>
                </a:ext>
              </a:extLst>
            </p:cNvPr>
            <p:cNvCxnSpPr>
              <a:cxnSpLocks/>
              <a:stCxn id="18" idx="2"/>
              <a:endCxn id="21" idx="0"/>
            </p:cNvCxnSpPr>
            <p:nvPr/>
          </p:nvCxnSpPr>
          <p:spPr>
            <a:xfrm>
              <a:off x="9010736" y="2291680"/>
              <a:ext cx="0" cy="53163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B0653E-49DA-F0A6-2852-D8647CDEBD77}"/>
                </a:ext>
              </a:extLst>
            </p:cNvPr>
            <p:cNvCxnSpPr>
              <a:cxnSpLocks/>
            </p:cNvCxnSpPr>
            <p:nvPr/>
          </p:nvCxnSpPr>
          <p:spPr>
            <a:xfrm>
              <a:off x="4820257" y="3867435"/>
              <a:ext cx="0" cy="28803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451B50D-1C08-2F57-D760-AD95CC5D6D9B}"/>
                </a:ext>
              </a:extLst>
            </p:cNvPr>
            <p:cNvCxnSpPr>
              <a:cxnSpLocks/>
            </p:cNvCxnSpPr>
            <p:nvPr/>
          </p:nvCxnSpPr>
          <p:spPr>
            <a:xfrm>
              <a:off x="7934889" y="3867435"/>
              <a:ext cx="0" cy="288032"/>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2DD986C-4D4A-274C-C9E8-F7F87317A056}"/>
                </a:ext>
              </a:extLst>
            </p:cNvPr>
            <p:cNvCxnSpPr>
              <a:cxnSpLocks/>
              <a:stCxn id="19" idx="2"/>
            </p:cNvCxnSpPr>
            <p:nvPr/>
          </p:nvCxnSpPr>
          <p:spPr>
            <a:xfrm>
              <a:off x="3754152" y="3283764"/>
              <a:ext cx="1066105" cy="58367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A4BCB0B-8670-CC27-BA7E-34C7823F2E3E}"/>
                </a:ext>
              </a:extLst>
            </p:cNvPr>
            <p:cNvCxnSpPr>
              <a:cxnSpLocks/>
            </p:cNvCxnSpPr>
            <p:nvPr/>
          </p:nvCxnSpPr>
          <p:spPr>
            <a:xfrm flipH="1">
              <a:off x="4806242" y="3281180"/>
              <a:ext cx="3880458" cy="58367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9475905-EF01-F393-C8AA-B3D0838D88ED}"/>
                </a:ext>
              </a:extLst>
            </p:cNvPr>
            <p:cNvCxnSpPr>
              <a:cxnSpLocks/>
            </p:cNvCxnSpPr>
            <p:nvPr/>
          </p:nvCxnSpPr>
          <p:spPr>
            <a:xfrm>
              <a:off x="5922365" y="3286878"/>
              <a:ext cx="2012523" cy="586785"/>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AC5666A-8669-A6D8-55FE-4BA53B357313}"/>
                </a:ext>
              </a:extLst>
            </p:cNvPr>
            <p:cNvCxnSpPr>
              <a:cxnSpLocks/>
            </p:cNvCxnSpPr>
            <p:nvPr/>
          </p:nvCxnSpPr>
          <p:spPr>
            <a:xfrm flipH="1">
              <a:off x="7933300" y="3287568"/>
              <a:ext cx="1329464" cy="582981"/>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1605E77-E2A0-685F-5674-7CC0AB062DBC}"/>
                </a:ext>
              </a:extLst>
            </p:cNvPr>
            <p:cNvSpPr txBox="1"/>
            <p:nvPr/>
          </p:nvSpPr>
          <p:spPr>
            <a:xfrm>
              <a:off x="1033467" y="2265233"/>
              <a:ext cx="1813790" cy="461665"/>
            </a:xfrm>
            <a:prstGeom prst="rect">
              <a:avLst/>
            </a:prstGeom>
            <a:noFill/>
          </p:spPr>
          <p:txBody>
            <a:bodyPr wrap="square" rtlCol="0">
              <a:spAutoFit/>
            </a:bodyPr>
            <a:lstStyle/>
            <a:p>
              <a:r>
                <a:rPr lang="en-US" b="1">
                  <a:solidFill>
                    <a:srgbClr val="C00000"/>
                  </a:solidFill>
                </a:rPr>
                <a:t>Giảm phân</a:t>
              </a:r>
            </a:p>
          </p:txBody>
        </p:sp>
        <p:sp>
          <p:nvSpPr>
            <p:cNvPr id="45" name="TextBox 44">
              <a:extLst>
                <a:ext uri="{FF2B5EF4-FFF2-40B4-BE49-F238E27FC236}">
                  <a16:creationId xmlns:a16="http://schemas.microsoft.com/office/drawing/2014/main" id="{CE6AE742-590A-9BBD-138D-40350AF1C2F8}"/>
                </a:ext>
              </a:extLst>
            </p:cNvPr>
            <p:cNvSpPr txBox="1"/>
            <p:nvPr/>
          </p:nvSpPr>
          <p:spPr>
            <a:xfrm>
              <a:off x="1033467" y="2825903"/>
              <a:ext cx="1813790" cy="461665"/>
            </a:xfrm>
            <a:prstGeom prst="rect">
              <a:avLst/>
            </a:prstGeom>
            <a:noFill/>
          </p:spPr>
          <p:txBody>
            <a:bodyPr wrap="square" rtlCol="0">
              <a:spAutoFit/>
            </a:bodyPr>
            <a:lstStyle/>
            <a:p>
              <a:r>
                <a:rPr lang="en-US" b="1">
                  <a:solidFill>
                    <a:srgbClr val="00B0F0"/>
                  </a:solidFill>
                </a:rPr>
                <a:t>Tinh trùng</a:t>
              </a:r>
            </a:p>
          </p:txBody>
        </p:sp>
        <p:sp>
          <p:nvSpPr>
            <p:cNvPr id="46" name="TextBox 45">
              <a:extLst>
                <a:ext uri="{FF2B5EF4-FFF2-40B4-BE49-F238E27FC236}">
                  <a16:creationId xmlns:a16="http://schemas.microsoft.com/office/drawing/2014/main" id="{03B4E5F8-4567-FF70-6367-E5D08B1151D3}"/>
                </a:ext>
              </a:extLst>
            </p:cNvPr>
            <p:cNvSpPr txBox="1"/>
            <p:nvPr/>
          </p:nvSpPr>
          <p:spPr>
            <a:xfrm>
              <a:off x="6994512" y="2822709"/>
              <a:ext cx="1512168" cy="461665"/>
            </a:xfrm>
            <a:prstGeom prst="rect">
              <a:avLst/>
            </a:prstGeom>
            <a:noFill/>
          </p:spPr>
          <p:txBody>
            <a:bodyPr wrap="square" rtlCol="0">
              <a:spAutoFit/>
            </a:bodyPr>
            <a:lstStyle/>
            <a:p>
              <a:r>
                <a:rPr lang="en-US" b="1">
                  <a:solidFill>
                    <a:srgbClr val="FB01A3"/>
                  </a:solidFill>
                </a:rPr>
                <a:t>Trứng</a:t>
              </a:r>
            </a:p>
          </p:txBody>
        </p:sp>
        <p:sp>
          <p:nvSpPr>
            <p:cNvPr id="47" name="TextBox 46">
              <a:extLst>
                <a:ext uri="{FF2B5EF4-FFF2-40B4-BE49-F238E27FC236}">
                  <a16:creationId xmlns:a16="http://schemas.microsoft.com/office/drawing/2014/main" id="{92BCDFE3-C8AA-7B8C-1D99-77AF62E1DDC7}"/>
                </a:ext>
              </a:extLst>
            </p:cNvPr>
            <p:cNvSpPr txBox="1"/>
            <p:nvPr/>
          </p:nvSpPr>
          <p:spPr>
            <a:xfrm>
              <a:off x="1034581" y="3789040"/>
              <a:ext cx="1813790" cy="461665"/>
            </a:xfrm>
            <a:prstGeom prst="rect">
              <a:avLst/>
            </a:prstGeom>
            <a:noFill/>
          </p:spPr>
          <p:txBody>
            <a:bodyPr wrap="square" rtlCol="0">
              <a:spAutoFit/>
            </a:bodyPr>
            <a:lstStyle/>
            <a:p>
              <a:r>
                <a:rPr lang="en-US" b="1">
                  <a:solidFill>
                    <a:schemeClr val="accent6"/>
                  </a:solidFill>
                </a:rPr>
                <a:t>Thụ tinh</a:t>
              </a:r>
            </a:p>
          </p:txBody>
        </p:sp>
      </p:grpSp>
    </p:spTree>
    <p:extLst>
      <p:ext uri="{BB962C8B-B14F-4D97-AF65-F5344CB8AC3E}">
        <p14:creationId xmlns:p14="http://schemas.microsoft.com/office/powerpoint/2010/main" val="343842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80317D5-6F62-B7F7-D505-D326D4649B1D}"/>
              </a:ext>
            </a:extLst>
          </p:cNvPr>
          <p:cNvGrpSpPr/>
          <p:nvPr/>
        </p:nvGrpSpPr>
        <p:grpSpPr>
          <a:xfrm>
            <a:off x="340796" y="620688"/>
            <a:ext cx="6840760" cy="576064"/>
            <a:chOff x="1269876" y="1061737"/>
            <a:chExt cx="6840760" cy="720080"/>
          </a:xfrm>
        </p:grpSpPr>
        <p:sp>
          <p:nvSpPr>
            <p:cNvPr id="8" name="Rectangle 7">
              <a:extLst>
                <a:ext uri="{FF2B5EF4-FFF2-40B4-BE49-F238E27FC236}">
                  <a16:creationId xmlns:a16="http://schemas.microsoft.com/office/drawing/2014/main" id="{0FDBCCBC-B250-A29C-7931-47F7BD78B24C}"/>
                </a:ext>
              </a:extLst>
            </p:cNvPr>
            <p:cNvSpPr/>
            <p:nvPr/>
          </p:nvSpPr>
          <p:spPr>
            <a:xfrm>
              <a:off x="1269876" y="1061737"/>
              <a:ext cx="6624736" cy="720080"/>
            </a:xfrm>
            <a:prstGeom prst="rect">
              <a:avLst/>
            </a:prstGeom>
            <a:solidFill>
              <a:schemeClr val="accent1">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D56CDED-83B9-98E1-37F0-C5D96992E688}"/>
                </a:ext>
              </a:extLst>
            </p:cNvPr>
            <p:cNvSpPr txBox="1"/>
            <p:nvPr/>
          </p:nvSpPr>
          <p:spPr>
            <a:xfrm>
              <a:off x="1413892" y="1061737"/>
              <a:ext cx="6696744" cy="653064"/>
            </a:xfrm>
            <a:prstGeom prst="rect">
              <a:avLst/>
            </a:prstGeom>
            <a:noFill/>
          </p:spPr>
          <p:txBody>
            <a:bodyPr wrap="square">
              <a:spAutoFit/>
            </a:bodyPr>
            <a:lstStyle>
              <a:defPPr>
                <a:defRPr lang="en-US"/>
              </a:defPPr>
              <a:lvl1pPr algn="just">
                <a:lnSpc>
                  <a:spcPct val="130000"/>
                </a:lnSpc>
                <a:spcAft>
                  <a:spcPts val="600"/>
                </a:spcAft>
                <a:defRPr b="0"/>
              </a:lvl1pPr>
            </a:lstStyle>
            <a:p>
              <a:r>
                <a:rPr lang="vi-VN" b="1"/>
                <a:t>1. </a:t>
              </a:r>
              <a:r>
                <a:rPr lang="vi-VN"/>
                <a:t>Trình bày cơ chế xác định giới tính ở người.</a:t>
              </a:r>
            </a:p>
          </p:txBody>
        </p:sp>
      </p:grpSp>
      <p:sp>
        <p:nvSpPr>
          <p:cNvPr id="13" name="TextBox 12">
            <a:extLst>
              <a:ext uri="{FF2B5EF4-FFF2-40B4-BE49-F238E27FC236}">
                <a16:creationId xmlns:a16="http://schemas.microsoft.com/office/drawing/2014/main" id="{E65CD69A-A45F-BAE7-1B29-2AEC7696F4FF}"/>
              </a:ext>
            </a:extLst>
          </p:cNvPr>
          <p:cNvSpPr txBox="1"/>
          <p:nvPr/>
        </p:nvSpPr>
        <p:spPr>
          <a:xfrm>
            <a:off x="319771" y="1412776"/>
            <a:ext cx="6998777" cy="5125249"/>
          </a:xfrm>
          <a:prstGeom prst="rect">
            <a:avLst/>
          </a:prstGeom>
          <a:noFill/>
        </p:spPr>
        <p:txBody>
          <a:bodyPr wrap="square">
            <a:spAutoFit/>
          </a:bodyPr>
          <a:lstStyle/>
          <a:p>
            <a:pPr algn="just">
              <a:lnSpc>
                <a:spcPct val="125000"/>
              </a:lnSpc>
            </a:pPr>
            <a:r>
              <a:rPr lang="vi-VN" b="1">
                <a:solidFill>
                  <a:srgbClr val="00B0F0"/>
                </a:solidFill>
              </a:rPr>
              <a:t>- Ở nam giới, </a:t>
            </a:r>
            <a:r>
              <a:rPr lang="vi-VN"/>
              <a:t>khi giảm phân có sự phân li của cặp NST giới tính XY, tạo ra hai loại tinh trùng X và Y với tỉ lệ bằng nhau; còn </a:t>
            </a:r>
            <a:r>
              <a:rPr lang="vi-VN" b="1">
                <a:solidFill>
                  <a:srgbClr val="FB01A3"/>
                </a:solidFill>
              </a:rPr>
              <a:t>ở nữ giới, </a:t>
            </a:r>
            <a:r>
              <a:rPr lang="vi-VN"/>
              <a:t>phân li cặp NST giới tính XX tạo ra một loại trứng X.</a:t>
            </a:r>
          </a:p>
          <a:p>
            <a:pPr algn="just">
              <a:lnSpc>
                <a:spcPct val="125000"/>
              </a:lnSpc>
            </a:pPr>
            <a:r>
              <a:rPr lang="vi-VN" b="1">
                <a:solidFill>
                  <a:schemeClr val="accent6"/>
                </a:solidFill>
              </a:rPr>
              <a:t>- Sự tổ hợp của các NST giới tính </a:t>
            </a:r>
            <a:r>
              <a:rPr lang="vi-VN"/>
              <a:t>khi thụ tinh hình thành hai loại hợp tử, hợp tử mang cặp NST giới tính XX phát triển thành con gái, hợp tử mang cặp NST giới tính XY phát triển thành con trai.</a:t>
            </a:r>
          </a:p>
          <a:p>
            <a:pPr algn="just">
              <a:lnSpc>
                <a:spcPct val="125000"/>
              </a:lnSpc>
            </a:pPr>
            <a:r>
              <a:rPr lang="vi-VN"/>
              <a:t>→ Như vậy, cơ chế xác định giới tính là </a:t>
            </a:r>
            <a:r>
              <a:rPr lang="vi-VN" b="1">
                <a:solidFill>
                  <a:srgbClr val="FF0000"/>
                </a:solidFill>
              </a:rPr>
              <a:t>sự phân li của cặp NST giới tính trong giảm phân và t</a:t>
            </a:r>
            <a:r>
              <a:rPr lang="en-US" b="1">
                <a:solidFill>
                  <a:srgbClr val="FF0000"/>
                </a:solidFill>
              </a:rPr>
              <a:t>ổ</a:t>
            </a:r>
            <a:r>
              <a:rPr lang="vi-VN" b="1">
                <a:solidFill>
                  <a:srgbClr val="FF0000"/>
                </a:solidFill>
              </a:rPr>
              <a:t> hợp lại trong thụ tinh.</a:t>
            </a:r>
            <a:endParaRPr lang="en-US" b="1">
              <a:solidFill>
                <a:srgbClr val="FF0000"/>
              </a:solidFill>
            </a:endParaRPr>
          </a:p>
        </p:txBody>
      </p:sp>
      <p:cxnSp>
        <p:nvCxnSpPr>
          <p:cNvPr id="17" name="Straight Connector 16">
            <a:extLst>
              <a:ext uri="{FF2B5EF4-FFF2-40B4-BE49-F238E27FC236}">
                <a16:creationId xmlns:a16="http://schemas.microsoft.com/office/drawing/2014/main" id="{A165C5A8-4119-FD24-6C66-3B76615F547F}"/>
              </a:ext>
            </a:extLst>
          </p:cNvPr>
          <p:cNvCxnSpPr/>
          <p:nvPr/>
        </p:nvCxnSpPr>
        <p:spPr>
          <a:xfrm>
            <a:off x="7390556" y="152636"/>
            <a:ext cx="0" cy="655272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0" name="Picture 2" descr="The X chromosome - Health in Code">
            <a:extLst>
              <a:ext uri="{FF2B5EF4-FFF2-40B4-BE49-F238E27FC236}">
                <a16:creationId xmlns:a16="http://schemas.microsoft.com/office/drawing/2014/main" id="{1FDC6201-61EE-A3F7-9A9B-F7EFE80A7F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27" t="9916" r="10216" b="6142"/>
          <a:stretch/>
        </p:blipFill>
        <p:spPr bwMode="auto">
          <a:xfrm>
            <a:off x="7482914" y="1502786"/>
            <a:ext cx="4588162" cy="4896544"/>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85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A165C5A8-4119-FD24-6C66-3B76615F547F}"/>
              </a:ext>
            </a:extLst>
          </p:cNvPr>
          <p:cNvCxnSpPr/>
          <p:nvPr/>
        </p:nvCxnSpPr>
        <p:spPr>
          <a:xfrm>
            <a:off x="7390556" y="152636"/>
            <a:ext cx="0" cy="6552728"/>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pic>
        <p:nvPicPr>
          <p:cNvPr id="2" name="Picture 2" descr="The X chromosome - Health in Code">
            <a:extLst>
              <a:ext uri="{FF2B5EF4-FFF2-40B4-BE49-F238E27FC236}">
                <a16:creationId xmlns:a16="http://schemas.microsoft.com/office/drawing/2014/main" id="{B7F5884D-4CD5-B3B3-D5AC-F1685BF8D3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27" t="9916" r="10216" b="6142"/>
          <a:stretch/>
        </p:blipFill>
        <p:spPr bwMode="auto">
          <a:xfrm>
            <a:off x="7482914" y="1502786"/>
            <a:ext cx="4588162" cy="4896544"/>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C80317D5-6F62-B7F7-D505-D326D4649B1D}"/>
              </a:ext>
            </a:extLst>
          </p:cNvPr>
          <p:cNvGrpSpPr/>
          <p:nvPr/>
        </p:nvGrpSpPr>
        <p:grpSpPr>
          <a:xfrm>
            <a:off x="340796" y="620688"/>
            <a:ext cx="10506142" cy="576064"/>
            <a:chOff x="1269876" y="1061737"/>
            <a:chExt cx="10506142" cy="720080"/>
          </a:xfrm>
        </p:grpSpPr>
        <p:sp>
          <p:nvSpPr>
            <p:cNvPr id="4" name="Rectangle 3">
              <a:extLst>
                <a:ext uri="{FF2B5EF4-FFF2-40B4-BE49-F238E27FC236}">
                  <a16:creationId xmlns:a16="http://schemas.microsoft.com/office/drawing/2014/main" id="{0FDBCCBC-B250-A29C-7931-47F7BD78B24C}"/>
                </a:ext>
              </a:extLst>
            </p:cNvPr>
            <p:cNvSpPr/>
            <p:nvPr/>
          </p:nvSpPr>
          <p:spPr>
            <a:xfrm>
              <a:off x="1269876" y="1061737"/>
              <a:ext cx="10362126" cy="720080"/>
            </a:xfrm>
            <a:prstGeom prst="rect">
              <a:avLst/>
            </a:prstGeom>
            <a:solidFill>
              <a:schemeClr val="accent1">
                <a:lumMod val="20000"/>
                <a:lumOff val="8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56CDED-83B9-98E1-37F0-C5D96992E688}"/>
                </a:ext>
              </a:extLst>
            </p:cNvPr>
            <p:cNvSpPr txBox="1"/>
            <p:nvPr/>
          </p:nvSpPr>
          <p:spPr>
            <a:xfrm>
              <a:off x="1413891" y="1061737"/>
              <a:ext cx="10362127" cy="653064"/>
            </a:xfrm>
            <a:prstGeom prst="rect">
              <a:avLst/>
            </a:prstGeom>
            <a:noFill/>
          </p:spPr>
          <p:txBody>
            <a:bodyPr wrap="square">
              <a:spAutoFit/>
            </a:bodyPr>
            <a:lstStyle>
              <a:defPPr>
                <a:defRPr lang="en-US"/>
              </a:defPPr>
              <a:lvl1pPr algn="just">
                <a:lnSpc>
                  <a:spcPct val="130000"/>
                </a:lnSpc>
                <a:spcAft>
                  <a:spcPts val="600"/>
                </a:spcAft>
                <a:defRPr b="0"/>
              </a:lvl1pPr>
            </a:lstStyle>
            <a:p>
              <a:r>
                <a:rPr lang="en-US" b="1"/>
                <a:t>2</a:t>
              </a:r>
              <a:r>
                <a:rPr lang="vi-VN" b="1"/>
                <a:t>. </a:t>
              </a:r>
              <a:r>
                <a:rPr lang="vi-VN"/>
                <a:t>Giải thích vì sao trong thực tế, tỉ lệ bé trai và bé gái sơ sinh xấp xỉ 1 : 1</a:t>
              </a:r>
            </a:p>
          </p:txBody>
        </p:sp>
      </p:grpSp>
      <p:sp>
        <p:nvSpPr>
          <p:cNvPr id="7" name="TextBox 6">
            <a:extLst>
              <a:ext uri="{FF2B5EF4-FFF2-40B4-BE49-F238E27FC236}">
                <a16:creationId xmlns:a16="http://schemas.microsoft.com/office/drawing/2014/main" id="{470E39F6-4B27-B827-3F53-36BC283D7C48}"/>
              </a:ext>
            </a:extLst>
          </p:cNvPr>
          <p:cNvSpPr txBox="1"/>
          <p:nvPr/>
        </p:nvSpPr>
        <p:spPr>
          <a:xfrm>
            <a:off x="340796" y="1556792"/>
            <a:ext cx="6905741" cy="4355808"/>
          </a:xfrm>
          <a:prstGeom prst="rect">
            <a:avLst/>
          </a:prstGeom>
          <a:noFill/>
        </p:spPr>
        <p:txBody>
          <a:bodyPr wrap="square">
            <a:spAutoFit/>
          </a:bodyPr>
          <a:lstStyle>
            <a:defPPr>
              <a:defRPr lang="en-US"/>
            </a:defPPr>
            <a:lvl1pPr algn="just">
              <a:lnSpc>
                <a:spcPct val="125000"/>
              </a:lnSpc>
              <a:defRPr b="1">
                <a:solidFill>
                  <a:srgbClr val="00B0F0"/>
                </a:solidFill>
              </a:defRPr>
            </a:lvl1pPr>
          </a:lstStyle>
          <a:p>
            <a:pPr>
              <a:spcBef>
                <a:spcPts val="1200"/>
              </a:spcBef>
            </a:pPr>
            <a:r>
              <a:rPr lang="en-US" b="0">
                <a:solidFill>
                  <a:schemeClr val="tx1"/>
                </a:solidFill>
              </a:rPr>
              <a:t>- </a:t>
            </a:r>
            <a:r>
              <a:rPr lang="vi-VN" b="0">
                <a:solidFill>
                  <a:schemeClr val="tx1"/>
                </a:solidFill>
              </a:rPr>
              <a:t>Dựa trên cơ chế xác định giới tính ở người, do </a:t>
            </a:r>
            <a:r>
              <a:rPr lang="vi-VN">
                <a:solidFill>
                  <a:srgbClr val="FE750E"/>
                </a:solidFill>
              </a:rPr>
              <a:t>sự phân li và tổ hợp của cặp NST giới tính </a:t>
            </a:r>
            <a:r>
              <a:rPr lang="vi-VN" b="0">
                <a:solidFill>
                  <a:schemeClr val="tx1"/>
                </a:solidFill>
              </a:rPr>
              <a:t>thì tỉ lệ phân li giới tính là 1 : 1. </a:t>
            </a:r>
            <a:endParaRPr lang="en-US" b="0">
              <a:solidFill>
                <a:schemeClr val="tx1"/>
              </a:solidFill>
            </a:endParaRPr>
          </a:p>
          <a:p>
            <a:pPr>
              <a:spcBef>
                <a:spcPts val="1200"/>
              </a:spcBef>
            </a:pPr>
            <a:r>
              <a:rPr lang="en-US" b="0">
                <a:solidFill>
                  <a:schemeClr val="tx1"/>
                </a:solidFill>
              </a:rPr>
              <a:t>- </a:t>
            </a:r>
            <a:r>
              <a:rPr lang="en-US">
                <a:solidFill>
                  <a:schemeClr val="tx1"/>
                </a:solidFill>
              </a:rPr>
              <a:t>T</a:t>
            </a:r>
            <a:r>
              <a:rPr lang="vi-VN">
                <a:solidFill>
                  <a:schemeClr val="tx1"/>
                </a:solidFill>
              </a:rPr>
              <a:t>hực tế, </a:t>
            </a:r>
            <a:r>
              <a:rPr lang="vi-VN" b="0">
                <a:solidFill>
                  <a:schemeClr val="tx1"/>
                </a:solidFill>
              </a:rPr>
              <a:t>tỉ lệ bé trai và gái </a:t>
            </a:r>
            <a:r>
              <a:rPr lang="vi-VN">
                <a:solidFill>
                  <a:srgbClr val="FB01A3"/>
                </a:solidFill>
              </a:rPr>
              <a:t>không phải </a:t>
            </a:r>
            <a:r>
              <a:rPr lang="vi-VN" b="0">
                <a:solidFill>
                  <a:schemeClr val="tx1"/>
                </a:solidFill>
              </a:rPr>
              <a:t>là 1 : 1 mà chỉ xấp xỉ 1: 1 do ảnh hưởng của các </a:t>
            </a:r>
            <a:r>
              <a:rPr lang="vi-VN"/>
              <a:t>yếu tố môi trường trong</a:t>
            </a:r>
            <a:r>
              <a:rPr lang="vi-VN" b="0">
                <a:solidFill>
                  <a:schemeClr val="tx1"/>
                </a:solidFill>
              </a:rPr>
              <a:t> (các hormone sinh dục), các yếu tố môi trường ngoài đến sự gặp gỡ của tinh trùng và trứng khi thụ tinh, đến sự tồn tại và phát triển của hợp tử và của cơ thể.</a:t>
            </a:r>
            <a:endParaRPr lang="en-US" b="0">
              <a:solidFill>
                <a:schemeClr val="tx1"/>
              </a:solidFill>
            </a:endParaRPr>
          </a:p>
        </p:txBody>
      </p:sp>
    </p:spTree>
    <p:extLst>
      <p:ext uri="{BB962C8B-B14F-4D97-AF65-F5344CB8AC3E}">
        <p14:creationId xmlns:p14="http://schemas.microsoft.com/office/powerpoint/2010/main" val="236907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Sexual Differentiation – Foundations of Neuroscience">
            <a:extLst>
              <a:ext uri="{FF2B5EF4-FFF2-40B4-BE49-F238E27FC236}">
                <a16:creationId xmlns:a16="http://schemas.microsoft.com/office/drawing/2014/main" id="{E212063A-3D30-2A32-99B3-DFC264C5A2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34" b="-1"/>
          <a:stretch/>
        </p:blipFill>
        <p:spPr bwMode="auto">
          <a:xfrm>
            <a:off x="117748" y="44624"/>
            <a:ext cx="11449272" cy="403750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22C89ACA-3978-6CDA-F446-48DFFE865617}"/>
              </a:ext>
            </a:extLst>
          </p:cNvPr>
          <p:cNvSpPr/>
          <p:nvPr/>
        </p:nvSpPr>
        <p:spPr>
          <a:xfrm>
            <a:off x="1197868" y="4246793"/>
            <a:ext cx="10657185" cy="2564904"/>
          </a:xfrm>
          <a:prstGeom prst="roundRect">
            <a:avLst>
              <a:gd name="adj" fmla="val 6169"/>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6A79525-602A-FD52-41F6-AC4382C1F07D}"/>
              </a:ext>
            </a:extLst>
          </p:cNvPr>
          <p:cNvSpPr txBox="1"/>
          <p:nvPr/>
        </p:nvSpPr>
        <p:spPr>
          <a:xfrm>
            <a:off x="1485900" y="4304228"/>
            <a:ext cx="10297144" cy="2509148"/>
          </a:xfrm>
          <a:prstGeom prst="rect">
            <a:avLst/>
          </a:prstGeom>
          <a:noFill/>
        </p:spPr>
        <p:txBody>
          <a:bodyPr wrap="square">
            <a:spAutoFit/>
          </a:bodyPr>
          <a:lstStyle>
            <a:defPPr>
              <a:defRPr lang="en-US"/>
            </a:defPPr>
            <a:lvl1pPr algn="just">
              <a:lnSpc>
                <a:spcPct val="125000"/>
              </a:lnSpc>
              <a:spcBef>
                <a:spcPts val="1200"/>
              </a:spcBef>
              <a:defRPr b="0"/>
            </a:lvl1pPr>
          </a:lstStyle>
          <a:p>
            <a:pPr marL="342900" indent="-342900">
              <a:spcBef>
                <a:spcPts val="600"/>
              </a:spcBef>
              <a:buFontTx/>
              <a:buChar char="-"/>
            </a:pPr>
            <a:r>
              <a:rPr lang="vi-VN" b="1"/>
              <a:t>Trong quá trình giảm phân: </a:t>
            </a:r>
            <a:r>
              <a:rPr lang="vi-VN"/>
              <a:t>người bố tạo ra hai loại tinh trùng mang NST X hoặc NST Y; người mẹ tạo ra một loại trứng mang NST X. </a:t>
            </a:r>
            <a:endParaRPr lang="en-US"/>
          </a:p>
          <a:p>
            <a:pPr marL="342900" indent="-342900">
              <a:spcBef>
                <a:spcPts val="600"/>
              </a:spcBef>
              <a:buFontTx/>
              <a:buChar char="-"/>
            </a:pPr>
            <a:r>
              <a:rPr lang="vi-VN" b="1"/>
              <a:t>Trong quá trình thụ tinh: </a:t>
            </a:r>
            <a:r>
              <a:rPr lang="vi-VN"/>
              <a:t>nếu tinh trùng X thụ tinh với trứng X tạo hợp tử XX phát triển thành bé gái; nếu tinh trùng Y thụ tinh với trứng X tạo hợp tử XY phát triển thành bé trai. </a:t>
            </a:r>
          </a:p>
        </p:txBody>
      </p:sp>
      <p:sp>
        <p:nvSpPr>
          <p:cNvPr id="11" name="Rectangle: Rounded Corners 10">
            <a:extLst>
              <a:ext uri="{FF2B5EF4-FFF2-40B4-BE49-F238E27FC236}">
                <a16:creationId xmlns:a16="http://schemas.microsoft.com/office/drawing/2014/main" id="{C4D89066-ABA3-EA52-5710-532091731E73}"/>
              </a:ext>
            </a:extLst>
          </p:cNvPr>
          <p:cNvSpPr/>
          <p:nvPr/>
        </p:nvSpPr>
        <p:spPr>
          <a:xfrm>
            <a:off x="45740" y="3981613"/>
            <a:ext cx="1845940" cy="470581"/>
          </a:xfrm>
          <a:prstGeom prst="roundRect">
            <a:avLst>
              <a:gd name="adj" fmla="val 50000"/>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Kết luận</a:t>
            </a:r>
          </a:p>
        </p:txBody>
      </p:sp>
    </p:spTree>
    <p:extLst>
      <p:ext uri="{BB962C8B-B14F-4D97-AF65-F5344CB8AC3E}">
        <p14:creationId xmlns:p14="http://schemas.microsoft.com/office/powerpoint/2010/main" val="229428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6B7BF9-DB19-3AC0-3AAA-2FBCE4124073}"/>
              </a:ext>
            </a:extLst>
          </p:cNvPr>
          <p:cNvGrpSpPr/>
          <p:nvPr/>
        </p:nvGrpSpPr>
        <p:grpSpPr>
          <a:xfrm>
            <a:off x="621804" y="44624"/>
            <a:ext cx="10531475" cy="6813376"/>
            <a:chOff x="1646720" y="0"/>
            <a:chExt cx="10531475" cy="6813376"/>
          </a:xfrm>
        </p:grpSpPr>
        <p:pic>
          <p:nvPicPr>
            <p:cNvPr id="7" name="Picture 2" descr="8. Quan sát hình 14.5 và cho biết sự thụ tỉnh là gì. Hợp tử có bộ nhiễm sắc  thể như thế nào so với - Trắc nghiệm Sinh học">
              <a:extLst>
                <a:ext uri="{FF2B5EF4-FFF2-40B4-BE49-F238E27FC236}">
                  <a16:creationId xmlns:a16="http://schemas.microsoft.com/office/drawing/2014/main" id="{03F757FC-3C87-339D-F5B8-7C21FCD211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0"/>
            <a:stretch/>
          </p:blipFill>
          <p:spPr bwMode="auto">
            <a:xfrm>
              <a:off x="1646720" y="0"/>
              <a:ext cx="10531475" cy="68133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1480391D-6DBB-FAA4-3D19-DA2D9F26B8D8}"/>
                </a:ext>
              </a:extLst>
            </p:cNvPr>
            <p:cNvSpPr/>
            <p:nvPr/>
          </p:nvSpPr>
          <p:spPr>
            <a:xfrm>
              <a:off x="4654252" y="6237312"/>
              <a:ext cx="4392488" cy="5040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801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9141619" cy="2648610"/>
          </a:xfrm>
        </p:spPr>
        <p:txBody>
          <a:bodyPr>
            <a:noAutofit/>
          </a:bodyPr>
          <a:lstStyle/>
          <a:p>
            <a:pPr>
              <a:lnSpc>
                <a:spcPct val="120000"/>
              </a:lnSpc>
            </a:pPr>
            <a:r>
              <a:rPr lang="en-US" sz="4400" b="1">
                <a:solidFill>
                  <a:srgbClr val="70BE43"/>
                </a:solidFill>
              </a:rPr>
              <a:t>III. CÁC YẾU TỐ ẢNH HƯỞNG </a:t>
            </a:r>
            <a:r>
              <a:rPr lang="en-US" sz="4400" b="1">
                <a:solidFill>
                  <a:srgbClr val="FCB22C"/>
                </a:solidFill>
              </a:rPr>
              <a:t>ĐẾN</a:t>
            </a:r>
            <a:r>
              <a:rPr lang="en-US" sz="4400" b="1">
                <a:solidFill>
                  <a:srgbClr val="89C01C"/>
                </a:solidFill>
              </a:rPr>
              <a:t> </a:t>
            </a:r>
            <a:r>
              <a:rPr lang="en-US" sz="4400" b="1">
                <a:solidFill>
                  <a:srgbClr val="FE750E"/>
                </a:solidFill>
              </a:rPr>
              <a:t>SỰ PHÂN HÓA GIỚI TÍNH</a:t>
            </a:r>
            <a:endParaRPr lang="en-US" sz="4400" b="1" dirty="0">
              <a:solidFill>
                <a:srgbClr val="FE750E"/>
              </a:solidFill>
            </a:endParaRPr>
          </a:p>
        </p:txBody>
      </p:sp>
    </p:spTree>
    <p:extLst>
      <p:ext uri="{BB962C8B-B14F-4D97-AF65-F5344CB8AC3E}">
        <p14:creationId xmlns:p14="http://schemas.microsoft.com/office/powerpoint/2010/main" val="785200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324" y="1932518"/>
            <a:ext cx="9141619" cy="2576602"/>
          </a:xfrm>
        </p:spPr>
        <p:txBody>
          <a:bodyPr>
            <a:noAutofit/>
          </a:bodyPr>
          <a:lstStyle/>
          <a:p>
            <a:pPr>
              <a:lnSpc>
                <a:spcPct val="120000"/>
              </a:lnSpc>
            </a:pPr>
            <a:r>
              <a:rPr lang="en-US" sz="4400" b="1">
                <a:solidFill>
                  <a:srgbClr val="70BE43"/>
                </a:solidFill>
              </a:rPr>
              <a:t>I. NHIỄM SẮC THỂ THƯỜNG </a:t>
            </a:r>
            <a:r>
              <a:rPr lang="en-US" sz="4400" b="1">
                <a:solidFill>
                  <a:srgbClr val="FCB22C"/>
                </a:solidFill>
              </a:rPr>
              <a:t>VÀ </a:t>
            </a:r>
            <a:r>
              <a:rPr lang="en-US" sz="4400" b="1">
                <a:solidFill>
                  <a:srgbClr val="FE750E"/>
                </a:solidFill>
              </a:rPr>
              <a:t>NHIỄM SẮC THỂ GIỚI TÍNH</a:t>
            </a:r>
            <a:endParaRPr lang="en-US" sz="4400" b="1" dirty="0">
              <a:solidFill>
                <a:srgbClr val="FE750E"/>
              </a:solidFill>
            </a:endParaRPr>
          </a:p>
        </p:txBody>
      </p:sp>
      <p:pic>
        <p:nvPicPr>
          <p:cNvPr id="3074" name="Picture 2" descr="One in 500 Men Carry an Extra Sex Chromosome | Genetics And Genomics">
            <a:extLst>
              <a:ext uri="{FF2B5EF4-FFF2-40B4-BE49-F238E27FC236}">
                <a16:creationId xmlns:a16="http://schemas.microsoft.com/office/drawing/2014/main" id="{5A8567A3-C813-9558-A38F-7883E71B47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39" b="13420"/>
          <a:stretch/>
        </p:blipFill>
        <p:spPr bwMode="auto">
          <a:xfrm>
            <a:off x="0" y="0"/>
            <a:ext cx="12188825"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33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grpSp>
        <p:nvGrpSpPr>
          <p:cNvPr id="15" name="Group 14">
            <a:extLst>
              <a:ext uri="{FF2B5EF4-FFF2-40B4-BE49-F238E27FC236}">
                <a16:creationId xmlns:a16="http://schemas.microsoft.com/office/drawing/2014/main" id="{0AE5D1CC-842D-4309-8230-15EC02931EE4}"/>
              </a:ext>
            </a:extLst>
          </p:cNvPr>
          <p:cNvGrpSpPr/>
          <p:nvPr/>
        </p:nvGrpSpPr>
        <p:grpSpPr>
          <a:xfrm>
            <a:off x="919605" y="2204864"/>
            <a:ext cx="10765196" cy="2808311"/>
            <a:chOff x="835798" y="3284986"/>
            <a:chExt cx="10765196" cy="2808311"/>
          </a:xfrm>
        </p:grpSpPr>
        <p:sp>
          <p:nvSpPr>
            <p:cNvPr id="16" name="Rectangle 15">
              <a:extLst>
                <a:ext uri="{FF2B5EF4-FFF2-40B4-BE49-F238E27FC236}">
                  <a16:creationId xmlns:a16="http://schemas.microsoft.com/office/drawing/2014/main" id="{08C00BDC-861F-64A9-1F49-09378A101C10}"/>
                </a:ext>
              </a:extLst>
            </p:cNvPr>
            <p:cNvSpPr/>
            <p:nvPr/>
          </p:nvSpPr>
          <p:spPr>
            <a:xfrm>
              <a:off x="1015818" y="3429000"/>
              <a:ext cx="10585176" cy="266429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E305F05-DE7C-CF33-4B2E-096AB8D67E15}"/>
                </a:ext>
              </a:extLst>
            </p:cNvPr>
            <p:cNvSpPr/>
            <p:nvPr/>
          </p:nvSpPr>
          <p:spPr>
            <a:xfrm>
              <a:off x="835798" y="3284986"/>
              <a:ext cx="10585176" cy="2664296"/>
            </a:xfrm>
            <a:prstGeom prst="rect">
              <a:avLst/>
            </a:prstGeom>
            <a:solidFill>
              <a:schemeClr val="accent2">
                <a:lumMod val="20000"/>
                <a:lumOff val="80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69F7EAF-11A7-F69A-CEDA-583E2EBB818A}"/>
                </a:ext>
              </a:extLst>
            </p:cNvPr>
            <p:cNvSpPr txBox="1"/>
            <p:nvPr/>
          </p:nvSpPr>
          <p:spPr>
            <a:xfrm>
              <a:off x="1114061" y="3501010"/>
              <a:ext cx="10158548" cy="2116733"/>
            </a:xfrm>
            <a:prstGeom prst="rect">
              <a:avLst/>
            </a:prstGeom>
            <a:noFill/>
          </p:spPr>
          <p:txBody>
            <a:bodyPr wrap="square">
              <a:spAutoFit/>
            </a:bodyPr>
            <a:lstStyle>
              <a:defPPr>
                <a:defRPr lang="en-US"/>
              </a:defPPr>
              <a:lvl1pPr algn="just">
                <a:lnSpc>
                  <a:spcPct val="130000"/>
                </a:lnSpc>
                <a:spcAft>
                  <a:spcPts val="600"/>
                </a:spcAft>
                <a:defRPr b="0"/>
              </a:lvl1pPr>
            </a:lstStyle>
            <a:p>
              <a:r>
                <a:rPr lang="en-US" b="1"/>
                <a:t>Câu hỏi thảo luận: </a:t>
              </a:r>
              <a:r>
                <a:rPr lang="en-US"/>
                <a:t>Đọc thông tin sách giáo khoa</a:t>
              </a:r>
              <a:endParaRPr lang="vi-VN"/>
            </a:p>
            <a:p>
              <a:r>
                <a:rPr lang="en-US" b="1"/>
                <a:t>1.</a:t>
              </a:r>
              <a:r>
                <a:rPr lang="vi-VN" b="1"/>
                <a:t> </a:t>
              </a:r>
              <a:r>
                <a:rPr lang="vi-VN"/>
                <a:t>Sự phân hoá giới tính ở động vật chịu ảnh hưởng của những yếu tố nào? Lấy ví dụ minh hoạ.</a:t>
              </a:r>
            </a:p>
            <a:p>
              <a:r>
                <a:rPr lang="en-US" b="1"/>
                <a:t>2.</a:t>
              </a:r>
              <a:r>
                <a:rPr lang="vi-VN" b="1"/>
                <a:t> </a:t>
              </a:r>
              <a:r>
                <a:rPr lang="vi-VN"/>
                <a:t>Nêu ứng dụng của việc điều khiển giới tính trong chăn nuôi. </a:t>
              </a:r>
              <a:endParaRPr lang="en-US"/>
            </a:p>
          </p:txBody>
        </p:sp>
      </p:grpSp>
    </p:spTree>
    <p:extLst>
      <p:ext uri="{BB962C8B-B14F-4D97-AF65-F5344CB8AC3E}">
        <p14:creationId xmlns:p14="http://schemas.microsoft.com/office/powerpoint/2010/main" val="1395444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2" name="Rectangle: Rounded Corners 1">
            <a:extLst>
              <a:ext uri="{FF2B5EF4-FFF2-40B4-BE49-F238E27FC236}">
                <a16:creationId xmlns:a16="http://schemas.microsoft.com/office/drawing/2014/main" id="{8C020BB3-D0BD-E7CA-07EB-0999BAC3F2FE}"/>
              </a:ext>
            </a:extLst>
          </p:cNvPr>
          <p:cNvSpPr/>
          <p:nvPr/>
        </p:nvSpPr>
        <p:spPr>
          <a:xfrm>
            <a:off x="635238" y="3200069"/>
            <a:ext cx="2470843" cy="121988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20000"/>
              </a:lnSpc>
            </a:pPr>
            <a:r>
              <a:rPr lang="en-US" sz="2800" b="1"/>
              <a:t>1. Phân hóa giới tính</a:t>
            </a:r>
          </a:p>
        </p:txBody>
      </p:sp>
      <p:sp>
        <p:nvSpPr>
          <p:cNvPr id="6" name="Rectangle: Rounded Corners 5">
            <a:extLst>
              <a:ext uri="{FF2B5EF4-FFF2-40B4-BE49-F238E27FC236}">
                <a16:creationId xmlns:a16="http://schemas.microsoft.com/office/drawing/2014/main" id="{FC73F42A-3EFC-31C9-A086-B193C6C9B664}"/>
              </a:ext>
            </a:extLst>
          </p:cNvPr>
          <p:cNvSpPr/>
          <p:nvPr/>
        </p:nvSpPr>
        <p:spPr>
          <a:xfrm>
            <a:off x="5806381" y="1834043"/>
            <a:ext cx="3168352" cy="612067"/>
          </a:xfrm>
          <a:prstGeom prst="round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Cặp NST giới tính</a:t>
            </a:r>
          </a:p>
        </p:txBody>
      </p:sp>
      <p:cxnSp>
        <p:nvCxnSpPr>
          <p:cNvPr id="8" name="Straight Connector 7">
            <a:extLst>
              <a:ext uri="{FF2B5EF4-FFF2-40B4-BE49-F238E27FC236}">
                <a16:creationId xmlns:a16="http://schemas.microsoft.com/office/drawing/2014/main" id="{59555D8A-EF7F-1791-2A62-8A6100D28D55}"/>
              </a:ext>
            </a:extLst>
          </p:cNvPr>
          <p:cNvCxnSpPr>
            <a:cxnSpLocks/>
            <a:stCxn id="2" idx="3"/>
            <a:endCxn id="13" idx="1"/>
          </p:cNvCxnSpPr>
          <p:nvPr/>
        </p:nvCxnSpPr>
        <p:spPr>
          <a:xfrm>
            <a:off x="3106081" y="3810012"/>
            <a:ext cx="2700298" cy="5054"/>
          </a:xfrm>
          <a:prstGeom prst="line">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73211337-249F-AAA0-2985-1EF5F4CCF608}"/>
              </a:ext>
            </a:extLst>
          </p:cNvPr>
          <p:cNvSpPr txBox="1"/>
          <p:nvPr/>
        </p:nvSpPr>
        <p:spPr>
          <a:xfrm>
            <a:off x="3538129" y="3274208"/>
            <a:ext cx="1620180" cy="461665"/>
          </a:xfrm>
          <a:prstGeom prst="rect">
            <a:avLst/>
          </a:prstGeom>
          <a:noFill/>
        </p:spPr>
        <p:txBody>
          <a:bodyPr wrap="square" rtlCol="0">
            <a:spAutoFit/>
          </a:bodyPr>
          <a:lstStyle/>
          <a:p>
            <a:r>
              <a:rPr lang="en-US"/>
              <a:t>Phụ thuộc</a:t>
            </a:r>
          </a:p>
        </p:txBody>
      </p:sp>
      <p:sp>
        <p:nvSpPr>
          <p:cNvPr id="11" name="Left Bracket 10">
            <a:extLst>
              <a:ext uri="{FF2B5EF4-FFF2-40B4-BE49-F238E27FC236}">
                <a16:creationId xmlns:a16="http://schemas.microsoft.com/office/drawing/2014/main" id="{9F6AA554-AE11-E91B-C9A1-2BE38CCD507F}"/>
              </a:ext>
            </a:extLst>
          </p:cNvPr>
          <p:cNvSpPr/>
          <p:nvPr/>
        </p:nvSpPr>
        <p:spPr>
          <a:xfrm>
            <a:off x="5374333" y="2158079"/>
            <a:ext cx="432048" cy="3600399"/>
          </a:xfrm>
          <a:prstGeom prst="leftBracket">
            <a:avLst>
              <a:gd name="adj" fmla="val 0"/>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7F43A551-16F8-7C13-D044-9090F8556CDE}"/>
              </a:ext>
            </a:extLst>
          </p:cNvPr>
          <p:cNvSpPr/>
          <p:nvPr/>
        </p:nvSpPr>
        <p:spPr>
          <a:xfrm>
            <a:off x="5806379" y="3509032"/>
            <a:ext cx="5004557" cy="612067"/>
          </a:xfrm>
          <a:prstGeom prst="roundRect">
            <a:avLst/>
          </a:prstGeom>
          <a:solidFill>
            <a:srgbClr val="FF6699"/>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trong cơ thể</a:t>
            </a:r>
          </a:p>
        </p:txBody>
      </p:sp>
      <p:sp>
        <p:nvSpPr>
          <p:cNvPr id="14" name="Rectangle: Rounded Corners 13">
            <a:extLst>
              <a:ext uri="{FF2B5EF4-FFF2-40B4-BE49-F238E27FC236}">
                <a16:creationId xmlns:a16="http://schemas.microsoft.com/office/drawing/2014/main" id="{B2627CFB-8453-54CE-ADF0-BFAA41F4F646}"/>
              </a:ext>
            </a:extLst>
          </p:cNvPr>
          <p:cNvSpPr/>
          <p:nvPr/>
        </p:nvSpPr>
        <p:spPr>
          <a:xfrm>
            <a:off x="5806380" y="5452444"/>
            <a:ext cx="4104458" cy="612067"/>
          </a:xfrm>
          <a:prstGeom prst="round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ngoài</a:t>
            </a:r>
          </a:p>
        </p:txBody>
      </p:sp>
    </p:spTree>
    <p:extLst>
      <p:ext uri="{BB962C8B-B14F-4D97-AF65-F5344CB8AC3E}">
        <p14:creationId xmlns:p14="http://schemas.microsoft.com/office/powerpoint/2010/main" val="1189566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9" grpId="0"/>
      <p:bldP spid="11" grpId="0" animBg="1"/>
      <p:bldP spid="13"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7" name="Rectangle: Rounded Corners 6">
            <a:extLst>
              <a:ext uri="{FF2B5EF4-FFF2-40B4-BE49-F238E27FC236}">
                <a16:creationId xmlns:a16="http://schemas.microsoft.com/office/drawing/2014/main" id="{46DDF089-68A3-280B-231F-E87951DB4446}"/>
              </a:ext>
            </a:extLst>
          </p:cNvPr>
          <p:cNvSpPr/>
          <p:nvPr/>
        </p:nvSpPr>
        <p:spPr>
          <a:xfrm>
            <a:off x="1076722" y="2060848"/>
            <a:ext cx="5004557" cy="612067"/>
          </a:xfrm>
          <a:prstGeom prst="roundRect">
            <a:avLst/>
          </a:prstGeom>
          <a:solidFill>
            <a:srgbClr val="FF6699"/>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trong cơ thể</a:t>
            </a:r>
          </a:p>
        </p:txBody>
      </p:sp>
      <p:sp>
        <p:nvSpPr>
          <p:cNvPr id="15" name="TextBox 14">
            <a:extLst>
              <a:ext uri="{FF2B5EF4-FFF2-40B4-BE49-F238E27FC236}">
                <a16:creationId xmlns:a16="http://schemas.microsoft.com/office/drawing/2014/main" id="{08A45135-CBF7-89BF-D96B-7164D874D168}"/>
              </a:ext>
            </a:extLst>
          </p:cNvPr>
          <p:cNvSpPr txBox="1"/>
          <p:nvPr/>
        </p:nvSpPr>
        <p:spPr>
          <a:xfrm>
            <a:off x="1076722" y="2780928"/>
            <a:ext cx="10562306" cy="522451"/>
          </a:xfrm>
          <a:prstGeom prst="rect">
            <a:avLst/>
          </a:prstGeom>
          <a:noFill/>
        </p:spPr>
        <p:txBody>
          <a:bodyPr wrap="square">
            <a:spAutoFit/>
          </a:bodyPr>
          <a:lstStyle>
            <a:defPPr>
              <a:defRPr lang="en-US"/>
            </a:defPPr>
            <a:lvl1pPr algn="just">
              <a:lnSpc>
                <a:spcPct val="130000"/>
              </a:lnSpc>
              <a:spcAft>
                <a:spcPts val="600"/>
              </a:spcAft>
              <a:defRPr b="1"/>
            </a:lvl1pPr>
          </a:lstStyle>
          <a:p>
            <a:r>
              <a:rPr lang="vi-VN"/>
              <a:t>Ví dụ</a:t>
            </a:r>
            <a:r>
              <a:rPr lang="en-US"/>
              <a:t>: </a:t>
            </a:r>
            <a:r>
              <a:rPr lang="en-US" b="0"/>
              <a:t>Ở</a:t>
            </a:r>
            <a:r>
              <a:rPr lang="vi-VN" b="0"/>
              <a:t> cá, hormone methyltestosterone biến cá vàng cái thành cá đực.</a:t>
            </a:r>
            <a:endParaRPr lang="en-US" b="0"/>
          </a:p>
        </p:txBody>
      </p:sp>
      <p:sp>
        <p:nvSpPr>
          <p:cNvPr id="16" name="Rectangle: Rounded Corners 15">
            <a:extLst>
              <a:ext uri="{FF2B5EF4-FFF2-40B4-BE49-F238E27FC236}">
                <a16:creationId xmlns:a16="http://schemas.microsoft.com/office/drawing/2014/main" id="{A072472F-114A-DDFD-5360-E3211BB6B621}"/>
              </a:ext>
            </a:extLst>
          </p:cNvPr>
          <p:cNvSpPr/>
          <p:nvPr/>
        </p:nvSpPr>
        <p:spPr>
          <a:xfrm>
            <a:off x="1076722" y="3411392"/>
            <a:ext cx="4104458" cy="612067"/>
          </a:xfrm>
          <a:prstGeom prst="round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ngoài</a:t>
            </a:r>
          </a:p>
        </p:txBody>
      </p:sp>
      <p:sp>
        <p:nvSpPr>
          <p:cNvPr id="18" name="TextBox 17">
            <a:extLst>
              <a:ext uri="{FF2B5EF4-FFF2-40B4-BE49-F238E27FC236}">
                <a16:creationId xmlns:a16="http://schemas.microsoft.com/office/drawing/2014/main" id="{96851B6E-1514-4916-6C81-4A2784D38640}"/>
              </a:ext>
            </a:extLst>
          </p:cNvPr>
          <p:cNvSpPr txBox="1"/>
          <p:nvPr/>
        </p:nvSpPr>
        <p:spPr>
          <a:xfrm>
            <a:off x="1076722" y="4149888"/>
            <a:ext cx="10562306" cy="1962845"/>
          </a:xfrm>
          <a:prstGeom prst="rect">
            <a:avLst/>
          </a:prstGeom>
          <a:noFill/>
        </p:spPr>
        <p:txBody>
          <a:bodyPr wrap="square">
            <a:spAutoFit/>
          </a:bodyPr>
          <a:lstStyle>
            <a:defPPr>
              <a:defRPr lang="en-US"/>
            </a:defPPr>
            <a:lvl1pPr algn="just">
              <a:lnSpc>
                <a:spcPct val="130000"/>
              </a:lnSpc>
              <a:spcAft>
                <a:spcPts val="600"/>
              </a:spcAft>
              <a:defRPr b="1"/>
            </a:lvl1pPr>
          </a:lstStyle>
          <a:p>
            <a:r>
              <a:rPr lang="en-US"/>
              <a:t>Ví dụ: </a:t>
            </a:r>
            <a:r>
              <a:rPr lang="vi-VN" b="0"/>
              <a:t>Nhiệt độ ấp trứng sau thụ tinh ở một số loài bò sát như rắn, rùa,... cũng ảnh hưởng đến tỉ lệ đực, cái ở con non</a:t>
            </a:r>
            <a:r>
              <a:rPr lang="en-US" b="0"/>
              <a:t>; </a:t>
            </a:r>
            <a:r>
              <a:rPr lang="vi-VN" b="0"/>
              <a:t>dưa chuột được hun khói thì tỉ lệ hoa cái tăng; thầu dầu trồng trong ánh sáng cường độ yếu thì tỉ lệ hoa đực giảm.</a:t>
            </a:r>
            <a:endParaRPr lang="en-US" b="0"/>
          </a:p>
        </p:txBody>
      </p:sp>
    </p:spTree>
    <p:extLst>
      <p:ext uri="{BB962C8B-B14F-4D97-AF65-F5344CB8AC3E}">
        <p14:creationId xmlns:p14="http://schemas.microsoft.com/office/powerpoint/2010/main" val="109735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16" name="Rectangle: Rounded Corners 15">
            <a:extLst>
              <a:ext uri="{FF2B5EF4-FFF2-40B4-BE49-F238E27FC236}">
                <a16:creationId xmlns:a16="http://schemas.microsoft.com/office/drawing/2014/main" id="{A072472F-114A-DDFD-5360-E3211BB6B621}"/>
              </a:ext>
            </a:extLst>
          </p:cNvPr>
          <p:cNvSpPr/>
          <p:nvPr/>
        </p:nvSpPr>
        <p:spPr>
          <a:xfrm>
            <a:off x="1076722" y="1988840"/>
            <a:ext cx="4104458" cy="612067"/>
          </a:xfrm>
          <a:prstGeom prst="roundRect">
            <a:avLst/>
          </a:prstGeom>
          <a:solidFill>
            <a:srgbClr val="00B0F0"/>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a:solidFill>
                  <a:schemeClr val="bg1"/>
                </a:solidFill>
              </a:rPr>
              <a:t>Yếu tố môi trường ngoài</a:t>
            </a:r>
          </a:p>
        </p:txBody>
      </p:sp>
      <p:sp>
        <p:nvSpPr>
          <p:cNvPr id="8" name="Rectangle: Rounded Corners 7">
            <a:extLst>
              <a:ext uri="{FF2B5EF4-FFF2-40B4-BE49-F238E27FC236}">
                <a16:creationId xmlns:a16="http://schemas.microsoft.com/office/drawing/2014/main" id="{92FD5E71-3D79-9F71-BBEE-BCE6281545CA}"/>
              </a:ext>
            </a:extLst>
          </p:cNvPr>
          <p:cNvSpPr/>
          <p:nvPr/>
        </p:nvSpPr>
        <p:spPr>
          <a:xfrm>
            <a:off x="124096" y="3434311"/>
            <a:ext cx="2592288" cy="1224136"/>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a:solidFill>
                  <a:schemeClr val="tx1"/>
                </a:solidFill>
              </a:rPr>
              <a:t>Trứng của </a:t>
            </a:r>
          </a:p>
          <a:p>
            <a:pPr algn="ctr">
              <a:lnSpc>
                <a:spcPct val="130000"/>
              </a:lnSpc>
            </a:pPr>
            <a:r>
              <a:rPr lang="en-US" b="1">
                <a:solidFill>
                  <a:schemeClr val="tx1"/>
                </a:solidFill>
              </a:rPr>
              <a:t>rùa xanh (Vích)</a:t>
            </a:r>
          </a:p>
        </p:txBody>
      </p:sp>
      <p:sp>
        <p:nvSpPr>
          <p:cNvPr id="9" name="Rectangle: Rounded Corners 8">
            <a:extLst>
              <a:ext uri="{FF2B5EF4-FFF2-40B4-BE49-F238E27FC236}">
                <a16:creationId xmlns:a16="http://schemas.microsoft.com/office/drawing/2014/main" id="{14C619F1-FCF4-C6FE-CE72-989D1205D7B0}"/>
              </a:ext>
            </a:extLst>
          </p:cNvPr>
          <p:cNvSpPr/>
          <p:nvPr/>
        </p:nvSpPr>
        <p:spPr>
          <a:xfrm>
            <a:off x="6958508" y="2570215"/>
            <a:ext cx="4728763" cy="53759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Trứng nở thành con đực</a:t>
            </a:r>
          </a:p>
        </p:txBody>
      </p:sp>
      <p:sp>
        <p:nvSpPr>
          <p:cNvPr id="10" name="Rectangle: Rounded Corners 9">
            <a:extLst>
              <a:ext uri="{FF2B5EF4-FFF2-40B4-BE49-F238E27FC236}">
                <a16:creationId xmlns:a16="http://schemas.microsoft.com/office/drawing/2014/main" id="{977F560C-1C8E-0FBC-DF72-6B0B82B180B9}"/>
              </a:ext>
            </a:extLst>
          </p:cNvPr>
          <p:cNvSpPr/>
          <p:nvPr/>
        </p:nvSpPr>
        <p:spPr>
          <a:xfrm>
            <a:off x="6958509" y="3777584"/>
            <a:ext cx="4728764" cy="537590"/>
          </a:xfrm>
          <a:prstGeom prst="round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Trứng nở thành con cái</a:t>
            </a:r>
          </a:p>
        </p:txBody>
      </p:sp>
      <p:sp>
        <p:nvSpPr>
          <p:cNvPr id="11" name="Rectangle: Rounded Corners 10">
            <a:extLst>
              <a:ext uri="{FF2B5EF4-FFF2-40B4-BE49-F238E27FC236}">
                <a16:creationId xmlns:a16="http://schemas.microsoft.com/office/drawing/2014/main" id="{8B1A5F3F-0D48-8234-D61B-18B473CBD617}"/>
              </a:ext>
            </a:extLst>
          </p:cNvPr>
          <p:cNvSpPr/>
          <p:nvPr/>
        </p:nvSpPr>
        <p:spPr>
          <a:xfrm>
            <a:off x="6958508" y="4993437"/>
            <a:ext cx="4728765" cy="1033161"/>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b="1">
                <a:solidFill>
                  <a:schemeClr val="tx1"/>
                </a:solidFill>
              </a:rPr>
              <a:t>50% trứng nở thành con đực</a:t>
            </a:r>
          </a:p>
          <a:p>
            <a:pPr algn="just">
              <a:lnSpc>
                <a:spcPct val="130000"/>
              </a:lnSpc>
            </a:pPr>
            <a:r>
              <a:rPr lang="en-US" b="1">
                <a:solidFill>
                  <a:schemeClr val="tx1"/>
                </a:solidFill>
              </a:rPr>
              <a:t>50% trứng nở thành con cái</a:t>
            </a:r>
          </a:p>
        </p:txBody>
      </p:sp>
      <p:cxnSp>
        <p:nvCxnSpPr>
          <p:cNvPr id="13" name="Straight Connector 12">
            <a:extLst>
              <a:ext uri="{FF2B5EF4-FFF2-40B4-BE49-F238E27FC236}">
                <a16:creationId xmlns:a16="http://schemas.microsoft.com/office/drawing/2014/main" id="{365279D9-D7C0-7A07-6CE1-0394511EBA8E}"/>
              </a:ext>
            </a:extLst>
          </p:cNvPr>
          <p:cNvCxnSpPr>
            <a:cxnSpLocks/>
            <a:stCxn id="8" idx="3"/>
            <a:endCxn id="10" idx="1"/>
          </p:cNvCxnSpPr>
          <p:nvPr/>
        </p:nvCxnSpPr>
        <p:spPr>
          <a:xfrm>
            <a:off x="2716384" y="4046379"/>
            <a:ext cx="4242125" cy="0"/>
          </a:xfrm>
          <a:prstGeom prst="line">
            <a:avLst/>
          </a:prstGeom>
          <a:ln w="28575"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Left Bracket 13">
            <a:extLst>
              <a:ext uri="{FF2B5EF4-FFF2-40B4-BE49-F238E27FC236}">
                <a16:creationId xmlns:a16="http://schemas.microsoft.com/office/drawing/2014/main" id="{114E215F-0A96-3473-9A1F-E1093A6EF136}"/>
              </a:ext>
            </a:extLst>
          </p:cNvPr>
          <p:cNvSpPr/>
          <p:nvPr/>
        </p:nvSpPr>
        <p:spPr>
          <a:xfrm>
            <a:off x="2998068" y="2852433"/>
            <a:ext cx="3960440" cy="2670110"/>
          </a:xfrm>
          <a:prstGeom prst="leftBracket">
            <a:avLst>
              <a:gd name="adj" fmla="val 0"/>
            </a:avLst>
          </a:prstGeom>
          <a:ln w="28575" cap="flat" cmpd="sng" algn="ctr">
            <a:solidFill>
              <a:schemeClr val="tx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64DF1F39-2D78-63B8-E9A9-1CD4921C9F3A}"/>
              </a:ext>
            </a:extLst>
          </p:cNvPr>
          <p:cNvSpPr txBox="1"/>
          <p:nvPr/>
        </p:nvSpPr>
        <p:spPr>
          <a:xfrm>
            <a:off x="3133935" y="2912936"/>
            <a:ext cx="3816424" cy="461665"/>
          </a:xfrm>
          <a:prstGeom prst="rect">
            <a:avLst/>
          </a:prstGeom>
          <a:noFill/>
        </p:spPr>
        <p:txBody>
          <a:bodyPr wrap="square" rtlCol="0">
            <a:spAutoFit/>
          </a:bodyPr>
          <a:lstStyle/>
          <a:p>
            <a:r>
              <a:rPr lang="en-US"/>
              <a:t>Nhiệt độ ấp dưới 28,5</a:t>
            </a:r>
            <a:r>
              <a:rPr lang="en-US" baseline="30000"/>
              <a:t>0</a:t>
            </a:r>
            <a:r>
              <a:rPr lang="en-US"/>
              <a:t>C</a:t>
            </a:r>
          </a:p>
        </p:txBody>
      </p:sp>
      <p:sp>
        <p:nvSpPr>
          <p:cNvPr id="22" name="TextBox 21">
            <a:extLst>
              <a:ext uri="{FF2B5EF4-FFF2-40B4-BE49-F238E27FC236}">
                <a16:creationId xmlns:a16="http://schemas.microsoft.com/office/drawing/2014/main" id="{BDB11D64-CD5F-73A3-264D-F1BB12870B18}"/>
              </a:ext>
            </a:extLst>
          </p:cNvPr>
          <p:cNvSpPr txBox="1"/>
          <p:nvPr/>
        </p:nvSpPr>
        <p:spPr>
          <a:xfrm>
            <a:off x="3142084" y="4127125"/>
            <a:ext cx="3816424" cy="461665"/>
          </a:xfrm>
          <a:prstGeom prst="rect">
            <a:avLst/>
          </a:prstGeom>
          <a:noFill/>
        </p:spPr>
        <p:txBody>
          <a:bodyPr wrap="square" rtlCol="0">
            <a:spAutoFit/>
          </a:bodyPr>
          <a:lstStyle/>
          <a:p>
            <a:r>
              <a:rPr lang="en-US"/>
              <a:t>Nhiệt độ ấp trên 30,3</a:t>
            </a:r>
            <a:r>
              <a:rPr lang="en-US" baseline="30000"/>
              <a:t>0</a:t>
            </a:r>
            <a:r>
              <a:rPr lang="en-US"/>
              <a:t>C</a:t>
            </a:r>
          </a:p>
        </p:txBody>
      </p:sp>
      <p:sp>
        <p:nvSpPr>
          <p:cNvPr id="23" name="TextBox 22">
            <a:extLst>
              <a:ext uri="{FF2B5EF4-FFF2-40B4-BE49-F238E27FC236}">
                <a16:creationId xmlns:a16="http://schemas.microsoft.com/office/drawing/2014/main" id="{196D8007-7B4B-5DB3-D841-E237009A1A4F}"/>
              </a:ext>
            </a:extLst>
          </p:cNvPr>
          <p:cNvSpPr txBox="1"/>
          <p:nvPr/>
        </p:nvSpPr>
        <p:spPr>
          <a:xfrm>
            <a:off x="3132224" y="5617197"/>
            <a:ext cx="3816424" cy="937949"/>
          </a:xfrm>
          <a:prstGeom prst="rect">
            <a:avLst/>
          </a:prstGeom>
          <a:noFill/>
        </p:spPr>
        <p:txBody>
          <a:bodyPr wrap="square" rtlCol="0">
            <a:spAutoFit/>
          </a:bodyPr>
          <a:lstStyle/>
          <a:p>
            <a:pPr>
              <a:lnSpc>
                <a:spcPct val="120000"/>
              </a:lnSpc>
            </a:pPr>
            <a:r>
              <a:rPr lang="en-US"/>
              <a:t>Nhiệt độ ấp trong khoảng 28,5</a:t>
            </a:r>
            <a:r>
              <a:rPr lang="en-US" baseline="30000"/>
              <a:t>0</a:t>
            </a:r>
            <a:r>
              <a:rPr lang="en-US"/>
              <a:t>C đến 30,3</a:t>
            </a:r>
            <a:r>
              <a:rPr lang="en-US" baseline="30000"/>
              <a:t>0</a:t>
            </a:r>
            <a:r>
              <a:rPr lang="en-US"/>
              <a:t>C</a:t>
            </a:r>
          </a:p>
        </p:txBody>
      </p:sp>
    </p:spTree>
    <p:extLst>
      <p:ext uri="{BB962C8B-B14F-4D97-AF65-F5344CB8AC3E}">
        <p14:creationId xmlns:p14="http://schemas.microsoft.com/office/powerpoint/2010/main" val="248586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circle(in)">
                                      <p:cBhvr>
                                        <p:cTn id="15" dur="2000"/>
                                        <p:tgtEl>
                                          <p:spTgt spid="2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6" name="TextBox 5">
            <a:extLst>
              <a:ext uri="{FF2B5EF4-FFF2-40B4-BE49-F238E27FC236}">
                <a16:creationId xmlns:a16="http://schemas.microsoft.com/office/drawing/2014/main" id="{1CA6C1E9-8725-5688-949B-7311046D04D4}"/>
              </a:ext>
            </a:extLst>
          </p:cNvPr>
          <p:cNvSpPr txBox="1"/>
          <p:nvPr/>
        </p:nvSpPr>
        <p:spPr>
          <a:xfrm>
            <a:off x="1284810" y="1905506"/>
            <a:ext cx="10138194" cy="2344488"/>
          </a:xfrm>
          <a:prstGeom prst="rect">
            <a:avLst/>
          </a:prstGeom>
          <a:noFill/>
        </p:spPr>
        <p:txBody>
          <a:bodyPr wrap="square" rtlCol="0">
            <a:spAutoFit/>
          </a:bodyPr>
          <a:lstStyle>
            <a:defPPr>
              <a:defRPr lang="en-US"/>
            </a:defPPr>
            <a:lvl1pPr>
              <a:lnSpc>
                <a:spcPct val="120000"/>
              </a:lnSpc>
              <a:defRPr/>
            </a:lvl1pPr>
          </a:lstStyle>
          <a:p>
            <a:pPr algn="just">
              <a:spcBef>
                <a:spcPts val="600"/>
              </a:spcBef>
            </a:pPr>
            <a:r>
              <a:rPr lang="en-US" b="1"/>
              <a:t>2. </a:t>
            </a:r>
            <a:r>
              <a:rPr lang="vi-VN"/>
              <a:t>Nhờ hiểu được cơ chế xác định giới tính và các yếu tố ảnh hưởng tới sự phân hoá giới tính, con người có thể </a:t>
            </a:r>
            <a:r>
              <a:rPr lang="vi-VN" b="1">
                <a:solidFill>
                  <a:srgbClr val="FF0000"/>
                </a:solidFill>
              </a:rPr>
              <a:t>chủ động điều chỉnh tỉ lệ đực, cái ở vật nuôi cho phù hợp với mục tiêu sản xuất. </a:t>
            </a:r>
            <a:endParaRPr lang="en-US" b="1">
              <a:solidFill>
                <a:srgbClr val="FF0000"/>
              </a:solidFill>
            </a:endParaRPr>
          </a:p>
          <a:p>
            <a:pPr algn="just">
              <a:spcBef>
                <a:spcPts val="600"/>
              </a:spcBef>
            </a:pPr>
            <a:r>
              <a:rPr lang="en-US"/>
              <a:t>- </a:t>
            </a:r>
            <a:r>
              <a:rPr lang="vi-VN" b="1"/>
              <a:t>Ví dụ: </a:t>
            </a:r>
            <a:r>
              <a:rPr lang="vi-VN"/>
              <a:t>tạo ra nhiều bê đực để nuôi lấy thịt; tạo ra nhiều bê cái để nuôi lấy sữa; tạo ra nhiều tằm đực để lấy tơ,...</a:t>
            </a:r>
            <a:endParaRPr lang="en-US"/>
          </a:p>
        </p:txBody>
      </p:sp>
      <p:sp>
        <p:nvSpPr>
          <p:cNvPr id="7" name="AutoShape 4" descr="Quy Trình Nuôi Tằm Lấy Tơ Để Sản Xuất Vải Lụa Tơ Tằm » Hải Triều">
            <a:extLst>
              <a:ext uri="{FF2B5EF4-FFF2-40B4-BE49-F238E27FC236}">
                <a16:creationId xmlns:a16="http://schemas.microsoft.com/office/drawing/2014/main" id="{4EFE9003-5737-1E3B-979B-961F64F8095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3D4C87C1-9982-9F08-BD83-3AB92328891D}"/>
              </a:ext>
            </a:extLst>
          </p:cNvPr>
          <p:cNvPicPr>
            <a:picLocks noChangeAspect="1"/>
          </p:cNvPicPr>
          <p:nvPr/>
        </p:nvPicPr>
        <p:blipFill>
          <a:blip r:embed="rId2"/>
          <a:stretch>
            <a:fillRect/>
          </a:stretch>
        </p:blipFill>
        <p:spPr>
          <a:xfrm>
            <a:off x="2782043" y="4249994"/>
            <a:ext cx="3384376" cy="2394446"/>
          </a:xfrm>
          <a:prstGeom prst="rect">
            <a:avLst/>
          </a:prstGeom>
        </p:spPr>
      </p:pic>
      <p:pic>
        <p:nvPicPr>
          <p:cNvPr id="21512" name="Picture 8" descr="Kỹ thuật chăn nuôi bò sữa theo hướng an toàn sinh học">
            <a:extLst>
              <a:ext uri="{FF2B5EF4-FFF2-40B4-BE49-F238E27FC236}">
                <a16:creationId xmlns:a16="http://schemas.microsoft.com/office/drawing/2014/main" id="{D539A973-14DB-717B-3061-7DD861A11D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0436" y="4249994"/>
            <a:ext cx="3896310" cy="2394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539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nodeType="withEffect">
                                  <p:stCondLst>
                                    <p:cond delay="0"/>
                                  </p:stCondLst>
                                  <p:childTnLst>
                                    <p:set>
                                      <p:cBhvr>
                                        <p:cTn id="19" dur="1" fill="hold">
                                          <p:stCondLst>
                                            <p:cond delay="0"/>
                                          </p:stCondLst>
                                        </p:cTn>
                                        <p:tgtEl>
                                          <p:spTgt spid="21512"/>
                                        </p:tgtEl>
                                        <p:attrNameLst>
                                          <p:attrName>style.visibility</p:attrName>
                                        </p:attrNameLst>
                                      </p:cBhvr>
                                      <p:to>
                                        <p:strVal val="visible"/>
                                      </p:to>
                                    </p:set>
                                    <p:animEffect transition="in" filter="circle(in)">
                                      <p:cBhvr>
                                        <p:cTn id="20" dur="20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DC421DF-E893-F968-FF26-F383B0960A8A}"/>
              </a:ext>
            </a:extLst>
          </p:cNvPr>
          <p:cNvSpPr/>
          <p:nvPr/>
        </p:nvSpPr>
        <p:spPr>
          <a:xfrm>
            <a:off x="-91928" y="694986"/>
            <a:ext cx="288032" cy="57606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C47EDDA9-F68B-F20A-F959-2D9307B2F367}"/>
              </a:ext>
            </a:extLst>
          </p:cNvPr>
          <p:cNvSpPr/>
          <p:nvPr/>
        </p:nvSpPr>
        <p:spPr>
          <a:xfrm>
            <a:off x="252328" y="692696"/>
            <a:ext cx="382910" cy="576064"/>
          </a:xfrm>
          <a:prstGeom prst="roundRect">
            <a:avLst/>
          </a:prstGeom>
          <a:solidFill>
            <a:srgbClr val="FCB2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Rounded Corners 4">
            <a:extLst>
              <a:ext uri="{FF2B5EF4-FFF2-40B4-BE49-F238E27FC236}">
                <a16:creationId xmlns:a16="http://schemas.microsoft.com/office/drawing/2014/main" id="{C70E3BE0-D8F6-4BA9-6673-EB948D5AD4AA}"/>
              </a:ext>
            </a:extLst>
          </p:cNvPr>
          <p:cNvSpPr/>
          <p:nvPr/>
        </p:nvSpPr>
        <p:spPr>
          <a:xfrm>
            <a:off x="693812" y="692696"/>
            <a:ext cx="382910" cy="576064"/>
          </a:xfrm>
          <a:prstGeom prst="roundRect">
            <a:avLst/>
          </a:prstGeom>
          <a:solidFill>
            <a:srgbClr val="FE75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01CCD587-E75F-6CC2-CF64-4ED798B29FAC}"/>
              </a:ext>
            </a:extLst>
          </p:cNvPr>
          <p:cNvSpPr txBox="1"/>
          <p:nvPr/>
        </p:nvSpPr>
        <p:spPr>
          <a:xfrm>
            <a:off x="1269876" y="583233"/>
            <a:ext cx="10297144" cy="1219886"/>
          </a:xfrm>
          <a:prstGeom prst="rect">
            <a:avLst/>
          </a:prstGeom>
          <a:noFill/>
        </p:spPr>
        <p:txBody>
          <a:bodyPr wrap="square">
            <a:spAutoFit/>
          </a:bodyPr>
          <a:lstStyle/>
          <a:p>
            <a:pPr>
              <a:lnSpc>
                <a:spcPct val="120000"/>
              </a:lnSpc>
            </a:pPr>
            <a:r>
              <a:rPr lang="en-US" sz="3200" b="1">
                <a:solidFill>
                  <a:srgbClr val="70BE43"/>
                </a:solidFill>
              </a:rPr>
              <a:t>III. CÁC YẾU TỐ ẢNH HƯỞNG </a:t>
            </a:r>
            <a:r>
              <a:rPr lang="en-US" sz="3200" b="1">
                <a:solidFill>
                  <a:srgbClr val="FCB22C"/>
                </a:solidFill>
              </a:rPr>
              <a:t>ĐẾN</a:t>
            </a:r>
            <a:r>
              <a:rPr lang="en-US" sz="3200" b="1">
                <a:solidFill>
                  <a:srgbClr val="89C01C"/>
                </a:solidFill>
              </a:rPr>
              <a:t> </a:t>
            </a:r>
            <a:r>
              <a:rPr lang="en-US" sz="3200" b="1">
                <a:solidFill>
                  <a:srgbClr val="FE750E"/>
                </a:solidFill>
              </a:rPr>
              <a:t>SỰ PHÂN HÓA GIỚI TÍNH</a:t>
            </a:r>
            <a:endParaRPr lang="en-US" sz="3200"/>
          </a:p>
        </p:txBody>
      </p:sp>
      <p:sp>
        <p:nvSpPr>
          <p:cNvPr id="8" name="Rectangle 7">
            <a:extLst>
              <a:ext uri="{FF2B5EF4-FFF2-40B4-BE49-F238E27FC236}">
                <a16:creationId xmlns:a16="http://schemas.microsoft.com/office/drawing/2014/main" id="{1F5EF6E2-B6E4-A74C-9332-3E4EF0ACF6EE}"/>
              </a:ext>
            </a:extLst>
          </p:cNvPr>
          <p:cNvSpPr/>
          <p:nvPr/>
        </p:nvSpPr>
        <p:spPr>
          <a:xfrm>
            <a:off x="248330" y="1931983"/>
            <a:ext cx="3242710" cy="86409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Nuôi vỗ và lựa chọn cá bố mẹ tham gia sinh sản</a:t>
            </a:r>
          </a:p>
        </p:txBody>
      </p:sp>
      <p:sp>
        <p:nvSpPr>
          <p:cNvPr id="9" name="Rectangle 8">
            <a:extLst>
              <a:ext uri="{FF2B5EF4-FFF2-40B4-BE49-F238E27FC236}">
                <a16:creationId xmlns:a16="http://schemas.microsoft.com/office/drawing/2014/main" id="{2793288B-C21F-3829-D19A-FCCCC1BE6BD6}"/>
              </a:ext>
            </a:extLst>
          </p:cNvPr>
          <p:cNvSpPr/>
          <p:nvPr/>
        </p:nvSpPr>
        <p:spPr>
          <a:xfrm>
            <a:off x="189756" y="3789039"/>
            <a:ext cx="4752528" cy="2485727"/>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000" b="1">
                <a:solidFill>
                  <a:schemeClr val="accent6"/>
                </a:solidFill>
              </a:rPr>
              <a:t>Cho cá ăn 4 lần/ ngày trong 21 ngày với khẩu phần ăn như sau:</a:t>
            </a:r>
          </a:p>
          <a:p>
            <a:pPr algn="just">
              <a:lnSpc>
                <a:spcPct val="120000"/>
              </a:lnSpc>
            </a:pPr>
            <a:r>
              <a:rPr lang="vi-VN" sz="2000">
                <a:solidFill>
                  <a:schemeClr val="accent6"/>
                </a:solidFill>
              </a:rPr>
              <a:t>- 5 ngày đầu: 25% khối lượng cơ thể; </a:t>
            </a:r>
            <a:endParaRPr lang="en-US" sz="2000">
              <a:solidFill>
                <a:schemeClr val="accent6"/>
              </a:solidFill>
            </a:endParaRPr>
          </a:p>
          <a:p>
            <a:pPr algn="just">
              <a:lnSpc>
                <a:spcPct val="120000"/>
              </a:lnSpc>
            </a:pPr>
            <a:r>
              <a:rPr lang="vi-VN" sz="2000">
                <a:solidFill>
                  <a:schemeClr val="accent6"/>
                </a:solidFill>
              </a:rPr>
              <a:t>- 5 ngày kế tiếp: 20% khối lượng cơ thể;</a:t>
            </a:r>
          </a:p>
          <a:p>
            <a:pPr algn="just">
              <a:lnSpc>
                <a:spcPct val="120000"/>
              </a:lnSpc>
            </a:pPr>
            <a:r>
              <a:rPr lang="vi-VN" sz="2000">
                <a:solidFill>
                  <a:schemeClr val="accent6"/>
                </a:solidFill>
              </a:rPr>
              <a:t>- 5 ngày kế tiếp: 15% khối lượng cơ thể;</a:t>
            </a:r>
          </a:p>
          <a:p>
            <a:pPr algn="just">
              <a:lnSpc>
                <a:spcPct val="120000"/>
              </a:lnSpc>
            </a:pPr>
            <a:r>
              <a:rPr lang="vi-VN" sz="2000">
                <a:solidFill>
                  <a:schemeClr val="accent6"/>
                </a:solidFill>
              </a:rPr>
              <a:t>- 6 ngày cuối: 10% khối lượng cơ thể;</a:t>
            </a:r>
            <a:endParaRPr lang="en-US" sz="2000">
              <a:solidFill>
                <a:schemeClr val="accent6"/>
              </a:solidFill>
            </a:endParaRPr>
          </a:p>
        </p:txBody>
      </p:sp>
      <p:sp>
        <p:nvSpPr>
          <p:cNvPr id="10" name="Rectangle 9">
            <a:extLst>
              <a:ext uri="{FF2B5EF4-FFF2-40B4-BE49-F238E27FC236}">
                <a16:creationId xmlns:a16="http://schemas.microsoft.com/office/drawing/2014/main" id="{A6E1936A-F2C9-D7E6-65F6-7206C49AAD09}"/>
              </a:ext>
            </a:extLst>
          </p:cNvPr>
          <p:cNvSpPr/>
          <p:nvPr/>
        </p:nvSpPr>
        <p:spPr>
          <a:xfrm>
            <a:off x="5504914" y="1931983"/>
            <a:ext cx="2592288" cy="86409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Thu trứng từ miệng cá mẹ</a:t>
            </a:r>
          </a:p>
        </p:txBody>
      </p:sp>
      <p:sp>
        <p:nvSpPr>
          <p:cNvPr id="11" name="Rectangle 10">
            <a:extLst>
              <a:ext uri="{FF2B5EF4-FFF2-40B4-BE49-F238E27FC236}">
                <a16:creationId xmlns:a16="http://schemas.microsoft.com/office/drawing/2014/main" id="{E881FD2F-9D74-E6C2-A69B-10C4EC7A5F31}"/>
              </a:ext>
            </a:extLst>
          </p:cNvPr>
          <p:cNvSpPr/>
          <p:nvPr/>
        </p:nvSpPr>
        <p:spPr>
          <a:xfrm>
            <a:off x="5504914" y="3068960"/>
            <a:ext cx="2592288" cy="43204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Ấp trứng</a:t>
            </a:r>
          </a:p>
        </p:txBody>
      </p:sp>
      <p:sp>
        <p:nvSpPr>
          <p:cNvPr id="13" name="Rectangle 12">
            <a:extLst>
              <a:ext uri="{FF2B5EF4-FFF2-40B4-BE49-F238E27FC236}">
                <a16:creationId xmlns:a16="http://schemas.microsoft.com/office/drawing/2014/main" id="{B6D3EEA3-AFCB-BECF-AE71-4C50267C5645}"/>
              </a:ext>
            </a:extLst>
          </p:cNvPr>
          <p:cNvSpPr/>
          <p:nvPr/>
        </p:nvSpPr>
        <p:spPr>
          <a:xfrm>
            <a:off x="5504914" y="3915962"/>
            <a:ext cx="2592288" cy="88118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Xử lí cá bột</a:t>
            </a:r>
          </a:p>
          <a:p>
            <a:pPr algn="ctr">
              <a:lnSpc>
                <a:spcPct val="120000"/>
              </a:lnSpc>
            </a:pPr>
            <a:r>
              <a:rPr lang="en-US" sz="2000">
                <a:solidFill>
                  <a:schemeClr val="accent6"/>
                </a:solidFill>
              </a:rPr>
              <a:t>(4 – 6 ngày tuổi)</a:t>
            </a:r>
          </a:p>
        </p:txBody>
      </p:sp>
      <p:sp>
        <p:nvSpPr>
          <p:cNvPr id="14" name="Rectangle 13">
            <a:extLst>
              <a:ext uri="{FF2B5EF4-FFF2-40B4-BE49-F238E27FC236}">
                <a16:creationId xmlns:a16="http://schemas.microsoft.com/office/drawing/2014/main" id="{E1521E44-BB50-3207-646B-7DB4F39592E7}"/>
              </a:ext>
            </a:extLst>
          </p:cNvPr>
          <p:cNvSpPr/>
          <p:nvPr/>
        </p:nvSpPr>
        <p:spPr>
          <a:xfrm>
            <a:off x="5504914" y="5733256"/>
            <a:ext cx="2592288" cy="88118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Cá rô phi đơn tính</a:t>
            </a:r>
          </a:p>
          <a:p>
            <a:pPr algn="ctr">
              <a:lnSpc>
                <a:spcPct val="120000"/>
              </a:lnSpc>
            </a:pPr>
            <a:r>
              <a:rPr lang="en-US" sz="2000">
                <a:solidFill>
                  <a:schemeClr val="accent6"/>
                </a:solidFill>
              </a:rPr>
              <a:t>(cá đực hoặc cá cái)</a:t>
            </a:r>
          </a:p>
        </p:txBody>
      </p:sp>
      <p:sp>
        <p:nvSpPr>
          <p:cNvPr id="17" name="Rectangle 16">
            <a:extLst>
              <a:ext uri="{FF2B5EF4-FFF2-40B4-BE49-F238E27FC236}">
                <a16:creationId xmlns:a16="http://schemas.microsoft.com/office/drawing/2014/main" id="{7CDEECC4-DDE2-2189-DDE2-A435F8DDD64C}"/>
              </a:ext>
            </a:extLst>
          </p:cNvPr>
          <p:cNvSpPr/>
          <p:nvPr/>
        </p:nvSpPr>
        <p:spPr>
          <a:xfrm>
            <a:off x="8686700" y="3136670"/>
            <a:ext cx="3312367" cy="121988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Thời gian xử lí: </a:t>
            </a:r>
            <a:r>
              <a:rPr lang="en-US" sz="2000">
                <a:solidFill>
                  <a:schemeClr val="accent6"/>
                </a:solidFill>
              </a:rPr>
              <a:t>21 ngày với thức ăn có chứa hormone chuyển giới tính.</a:t>
            </a:r>
          </a:p>
        </p:txBody>
      </p:sp>
      <p:sp>
        <p:nvSpPr>
          <p:cNvPr id="18" name="Rectangle 17">
            <a:extLst>
              <a:ext uri="{FF2B5EF4-FFF2-40B4-BE49-F238E27FC236}">
                <a16:creationId xmlns:a16="http://schemas.microsoft.com/office/drawing/2014/main" id="{94C0756B-F66D-B9C1-34CF-0B2E0DE71517}"/>
              </a:ext>
            </a:extLst>
          </p:cNvPr>
          <p:cNvSpPr/>
          <p:nvPr/>
        </p:nvSpPr>
        <p:spPr>
          <a:xfrm>
            <a:off x="8694169" y="4513370"/>
            <a:ext cx="3312367" cy="1219886"/>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a:solidFill>
                  <a:schemeClr val="accent6"/>
                </a:solidFill>
              </a:rPr>
              <a:t>Công thức thức ăn: </a:t>
            </a:r>
            <a:r>
              <a:rPr lang="en-US" sz="2000">
                <a:solidFill>
                  <a:schemeClr val="accent6"/>
                </a:solidFill>
              </a:rPr>
              <a:t>1 kg bột cá + 10 g vitamin C + 0,5 g hormone</a:t>
            </a:r>
          </a:p>
        </p:txBody>
      </p:sp>
      <p:cxnSp>
        <p:nvCxnSpPr>
          <p:cNvPr id="20" name="Straight Connector 19">
            <a:extLst>
              <a:ext uri="{FF2B5EF4-FFF2-40B4-BE49-F238E27FC236}">
                <a16:creationId xmlns:a16="http://schemas.microsoft.com/office/drawing/2014/main" id="{2466A842-176D-6A89-E8A1-575CB45CD328}"/>
              </a:ext>
            </a:extLst>
          </p:cNvPr>
          <p:cNvCxnSpPr>
            <a:stCxn id="8" idx="3"/>
            <a:endCxn id="10" idx="1"/>
          </p:cNvCxnSpPr>
          <p:nvPr/>
        </p:nvCxnSpPr>
        <p:spPr>
          <a:xfrm>
            <a:off x="3491040" y="2364031"/>
            <a:ext cx="2013874"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4F7571-4D0E-0F35-5426-3D326D7C71CD}"/>
              </a:ext>
            </a:extLst>
          </p:cNvPr>
          <p:cNvCxnSpPr>
            <a:cxnSpLocks/>
          </p:cNvCxnSpPr>
          <p:nvPr/>
        </p:nvCxnSpPr>
        <p:spPr>
          <a:xfrm>
            <a:off x="4942284" y="4437112"/>
            <a:ext cx="553494"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AA6C87-0B41-5A3A-9309-BF5C4D95BC4B}"/>
              </a:ext>
            </a:extLst>
          </p:cNvPr>
          <p:cNvCxnSpPr>
            <a:cxnSpLocks/>
            <a:stCxn id="11" idx="0"/>
            <a:endCxn id="10" idx="2"/>
          </p:cNvCxnSpPr>
          <p:nvPr/>
        </p:nvCxnSpPr>
        <p:spPr>
          <a:xfrm flipV="1">
            <a:off x="6801058" y="2796079"/>
            <a:ext cx="0" cy="272881"/>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683575-EC8F-7FEC-6D99-CD5CE4B5A7CD}"/>
              </a:ext>
            </a:extLst>
          </p:cNvPr>
          <p:cNvCxnSpPr>
            <a:cxnSpLocks/>
          </p:cNvCxnSpPr>
          <p:nvPr/>
        </p:nvCxnSpPr>
        <p:spPr>
          <a:xfrm>
            <a:off x="8097202" y="4653136"/>
            <a:ext cx="589498" cy="0"/>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37E9AC2-B4C2-5FD8-30A7-8BA7DD988E6E}"/>
              </a:ext>
            </a:extLst>
          </p:cNvPr>
          <p:cNvCxnSpPr>
            <a:cxnSpLocks/>
            <a:stCxn id="13" idx="0"/>
            <a:endCxn id="11" idx="2"/>
          </p:cNvCxnSpPr>
          <p:nvPr/>
        </p:nvCxnSpPr>
        <p:spPr>
          <a:xfrm flipV="1">
            <a:off x="6801058" y="3501008"/>
            <a:ext cx="0" cy="414954"/>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762D434-F7AA-8906-30EC-AA0C10BB7F0D}"/>
              </a:ext>
            </a:extLst>
          </p:cNvPr>
          <p:cNvCxnSpPr>
            <a:cxnSpLocks/>
            <a:stCxn id="14" idx="0"/>
            <a:endCxn id="13" idx="2"/>
          </p:cNvCxnSpPr>
          <p:nvPr/>
        </p:nvCxnSpPr>
        <p:spPr>
          <a:xfrm flipV="1">
            <a:off x="6801058" y="4797151"/>
            <a:ext cx="0" cy="936105"/>
          </a:xfrm>
          <a:prstGeom prst="line">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38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7AEE2C-8CBD-6123-DE64-EFA29C5CC009}"/>
              </a:ext>
            </a:extLst>
          </p:cNvPr>
          <p:cNvSpPr/>
          <p:nvPr/>
        </p:nvSpPr>
        <p:spPr>
          <a:xfrm>
            <a:off x="2349996" y="332656"/>
            <a:ext cx="9577064" cy="2556284"/>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E7B8A13-FB5F-CE06-AD94-F3B665FE26E5}"/>
              </a:ext>
            </a:extLst>
          </p:cNvPr>
          <p:cNvSpPr/>
          <p:nvPr/>
        </p:nvSpPr>
        <p:spPr>
          <a:xfrm>
            <a:off x="2349996" y="201216"/>
            <a:ext cx="9577064" cy="26288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1AA65DC-FA46-52C1-3804-2209C25D7361}"/>
              </a:ext>
            </a:extLst>
          </p:cNvPr>
          <p:cNvSpPr txBox="1"/>
          <p:nvPr/>
        </p:nvSpPr>
        <p:spPr>
          <a:xfrm>
            <a:off x="2566020" y="462371"/>
            <a:ext cx="9145016" cy="2344488"/>
          </a:xfrm>
          <a:prstGeom prst="rect">
            <a:avLst/>
          </a:prstGeom>
          <a:noFill/>
        </p:spPr>
        <p:txBody>
          <a:bodyPr wrap="square" rtlCol="0">
            <a:spAutoFit/>
          </a:bodyPr>
          <a:lstStyle>
            <a:defPPr>
              <a:defRPr lang="en-US"/>
            </a:defPPr>
            <a:lvl1pPr algn="just">
              <a:lnSpc>
                <a:spcPct val="120000"/>
              </a:lnSpc>
              <a:spcBef>
                <a:spcPts val="600"/>
              </a:spcBef>
              <a:defRPr b="1"/>
            </a:lvl1pPr>
          </a:lstStyle>
          <a:p>
            <a:pPr marL="342900" indent="-342900">
              <a:buFont typeface="Wingdings" panose="05000000000000000000" pitchFamily="2" charset="2"/>
              <a:buChar char="v"/>
            </a:pPr>
            <a:r>
              <a:rPr lang="vi-VN"/>
              <a:t>NST thường </a:t>
            </a:r>
            <a:r>
              <a:rPr lang="vi-VN" b="0"/>
              <a:t>gồm nhiều cặp tương đồng, giống nhau giữa giới đực và giới cái, chứa các gene quy định tính trạng thường. </a:t>
            </a:r>
            <a:endParaRPr lang="en-US" b="0"/>
          </a:p>
          <a:p>
            <a:pPr marL="342900" indent="-342900">
              <a:buFont typeface="Wingdings" panose="05000000000000000000" pitchFamily="2" charset="2"/>
              <a:buChar char="v"/>
            </a:pPr>
            <a:r>
              <a:rPr lang="vi-VN"/>
              <a:t>NST giới tính </a:t>
            </a:r>
            <a:r>
              <a:rPr lang="vi-VN" b="0"/>
              <a:t>thường có một cặp, tương đồng hoặc không tương đồng, khác nhau giữa giới đực và giới cái, có thể chứa gene quy định giới tính và các gene khác.</a:t>
            </a:r>
            <a:endParaRPr lang="en-US" b="0"/>
          </a:p>
        </p:txBody>
      </p:sp>
      <p:sp>
        <p:nvSpPr>
          <p:cNvPr id="12" name="Rectangle 11">
            <a:extLst>
              <a:ext uri="{FF2B5EF4-FFF2-40B4-BE49-F238E27FC236}">
                <a16:creationId xmlns:a16="http://schemas.microsoft.com/office/drawing/2014/main" id="{CA654985-81BE-153B-AE8B-454258BF1566}"/>
              </a:ext>
            </a:extLst>
          </p:cNvPr>
          <p:cNvSpPr/>
          <p:nvPr/>
        </p:nvSpPr>
        <p:spPr>
          <a:xfrm>
            <a:off x="2349996" y="3140968"/>
            <a:ext cx="9577064" cy="1632756"/>
          </a:xfrm>
          <a:prstGeom prst="rect">
            <a:avLst/>
          </a:prstGeom>
          <a:solidFill>
            <a:srgbClr val="D9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0AC069-163E-9DBA-37CE-EEC22267FA7A}"/>
              </a:ext>
            </a:extLst>
          </p:cNvPr>
          <p:cNvSpPr/>
          <p:nvPr/>
        </p:nvSpPr>
        <p:spPr>
          <a:xfrm>
            <a:off x="2349996" y="3009528"/>
            <a:ext cx="9577064" cy="26288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ED2055F-2519-CAF5-4265-16CC0F6187BC}"/>
              </a:ext>
            </a:extLst>
          </p:cNvPr>
          <p:cNvSpPr txBox="1"/>
          <p:nvPr/>
        </p:nvSpPr>
        <p:spPr>
          <a:xfrm>
            <a:off x="2566020" y="3284565"/>
            <a:ext cx="9145016" cy="1381147"/>
          </a:xfrm>
          <a:prstGeom prst="rect">
            <a:avLst/>
          </a:prstGeom>
          <a:noFill/>
        </p:spPr>
        <p:txBody>
          <a:bodyPr wrap="square" rtlCol="0">
            <a:spAutoFit/>
          </a:bodyPr>
          <a:lstStyle>
            <a:defPPr>
              <a:defRPr lang="en-US"/>
            </a:defPPr>
            <a:lvl1pPr algn="just">
              <a:lnSpc>
                <a:spcPct val="120000"/>
              </a:lnSpc>
              <a:spcBef>
                <a:spcPts val="600"/>
              </a:spcBef>
              <a:defRPr b="0"/>
            </a:lvl1pPr>
          </a:lstStyle>
          <a:p>
            <a:pPr marL="342900" indent="-342900">
              <a:buFont typeface="Wingdings" panose="05000000000000000000" pitchFamily="2" charset="2"/>
              <a:buChar char="v"/>
            </a:pPr>
            <a:r>
              <a:rPr lang="vi-VN" b="1"/>
              <a:t>Cơ chế xác định giới tính </a:t>
            </a:r>
            <a:r>
              <a:rPr lang="vi-VN"/>
              <a:t>là sự phân li cặp NST giới tính trong giảm phân và tổ hợp lại trong thụ tinh. Tính theo lí thuyết, tỉ lệ phân li giới tính là 1 đực : 1 cái.</a:t>
            </a:r>
            <a:endParaRPr lang="en-US"/>
          </a:p>
        </p:txBody>
      </p:sp>
      <p:sp>
        <p:nvSpPr>
          <p:cNvPr id="16" name="Rectangle 15">
            <a:extLst>
              <a:ext uri="{FF2B5EF4-FFF2-40B4-BE49-F238E27FC236}">
                <a16:creationId xmlns:a16="http://schemas.microsoft.com/office/drawing/2014/main" id="{15D8C0AF-D5E5-C7E6-1305-823985EA501C}"/>
              </a:ext>
            </a:extLst>
          </p:cNvPr>
          <p:cNvSpPr/>
          <p:nvPr/>
        </p:nvSpPr>
        <p:spPr>
          <a:xfrm>
            <a:off x="2349996" y="5013176"/>
            <a:ext cx="9577064" cy="1668760"/>
          </a:xfrm>
          <a:prstGeom prst="rect">
            <a:avLst/>
          </a:prstGeom>
          <a:solidFill>
            <a:srgbClr val="ECD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83B11C-2FFD-C116-67D4-4A0EF31D8FD3}"/>
              </a:ext>
            </a:extLst>
          </p:cNvPr>
          <p:cNvSpPr/>
          <p:nvPr/>
        </p:nvSpPr>
        <p:spPr>
          <a:xfrm>
            <a:off x="2349996" y="4881736"/>
            <a:ext cx="9577064" cy="262880"/>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DC0D452-0426-36AE-AF5E-449CB5EADF41}"/>
              </a:ext>
            </a:extLst>
          </p:cNvPr>
          <p:cNvSpPr txBox="1"/>
          <p:nvPr/>
        </p:nvSpPr>
        <p:spPr>
          <a:xfrm>
            <a:off x="2566020" y="5169768"/>
            <a:ext cx="9145016" cy="1381147"/>
          </a:xfrm>
          <a:prstGeom prst="rect">
            <a:avLst/>
          </a:prstGeom>
          <a:noFill/>
        </p:spPr>
        <p:txBody>
          <a:bodyPr wrap="square" rtlCol="0">
            <a:spAutoFit/>
          </a:bodyPr>
          <a:lstStyle>
            <a:defPPr>
              <a:defRPr lang="en-US"/>
            </a:defPPr>
            <a:lvl1pPr algn="just">
              <a:lnSpc>
                <a:spcPct val="120000"/>
              </a:lnSpc>
              <a:spcBef>
                <a:spcPts val="600"/>
              </a:spcBef>
              <a:defRPr b="0"/>
            </a:lvl1pPr>
          </a:lstStyle>
          <a:p>
            <a:pPr marL="342900" indent="-342900">
              <a:buFont typeface="Wingdings" panose="05000000000000000000" pitchFamily="2" charset="2"/>
              <a:buChar char="v"/>
            </a:pPr>
            <a:r>
              <a:rPr lang="vi-VN" b="1"/>
              <a:t>Sự phân hoá giới tính </a:t>
            </a:r>
            <a:r>
              <a:rPr lang="vi-VN"/>
              <a:t>chịu ảnh hưởng của các yếu tố bên trong cơ thể và bên ngoài môi trường. Con người đã chủ động điều khiển giới tính vật nuôi phù hợp với mục tiêu sản xuất.</a:t>
            </a:r>
            <a:endParaRPr lang="en-US"/>
          </a:p>
        </p:txBody>
      </p:sp>
      <p:sp>
        <p:nvSpPr>
          <p:cNvPr id="22" name="Arrow: Pentagon 21">
            <a:extLst>
              <a:ext uri="{FF2B5EF4-FFF2-40B4-BE49-F238E27FC236}">
                <a16:creationId xmlns:a16="http://schemas.microsoft.com/office/drawing/2014/main" id="{22418D59-7F71-AC82-7206-433A66433127}"/>
              </a:ext>
            </a:extLst>
          </p:cNvPr>
          <p:cNvSpPr/>
          <p:nvPr/>
        </p:nvSpPr>
        <p:spPr>
          <a:xfrm flipH="1">
            <a:off x="1701924" y="201216"/>
            <a:ext cx="576064" cy="2687724"/>
          </a:xfrm>
          <a:prstGeom prst="homePlat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860040B3-6684-6A7F-22E8-06BAAA12D5AD}"/>
              </a:ext>
            </a:extLst>
          </p:cNvPr>
          <p:cNvSpPr/>
          <p:nvPr/>
        </p:nvSpPr>
        <p:spPr>
          <a:xfrm flipH="1">
            <a:off x="1701315" y="3009528"/>
            <a:ext cx="576064" cy="1764196"/>
          </a:xfrm>
          <a:prstGeom prst="homePlat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Pentagon 23">
            <a:extLst>
              <a:ext uri="{FF2B5EF4-FFF2-40B4-BE49-F238E27FC236}">
                <a16:creationId xmlns:a16="http://schemas.microsoft.com/office/drawing/2014/main" id="{3A8C20BC-BC5B-3072-CEA1-5AEF1F3523B5}"/>
              </a:ext>
            </a:extLst>
          </p:cNvPr>
          <p:cNvSpPr/>
          <p:nvPr/>
        </p:nvSpPr>
        <p:spPr>
          <a:xfrm flipH="1">
            <a:off x="1701315" y="4894312"/>
            <a:ext cx="576064" cy="1787624"/>
          </a:xfrm>
          <a:prstGeom prst="homePlat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Chevron 25">
            <a:extLst>
              <a:ext uri="{FF2B5EF4-FFF2-40B4-BE49-F238E27FC236}">
                <a16:creationId xmlns:a16="http://schemas.microsoft.com/office/drawing/2014/main" id="{FDC02262-1F39-A8DB-C3AB-FF63956ECD1E}"/>
              </a:ext>
            </a:extLst>
          </p:cNvPr>
          <p:cNvSpPr/>
          <p:nvPr/>
        </p:nvSpPr>
        <p:spPr>
          <a:xfrm flipH="1">
            <a:off x="981844" y="201216"/>
            <a:ext cx="936104" cy="2687724"/>
          </a:xfrm>
          <a:prstGeom prst="chevron">
            <a:avLst>
              <a:gd name="adj" fmla="val 30823"/>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4"/>
                </a:solidFill>
              </a:rPr>
              <a:t>1</a:t>
            </a:r>
          </a:p>
        </p:txBody>
      </p:sp>
      <p:sp>
        <p:nvSpPr>
          <p:cNvPr id="27" name="Arrow: Chevron 26">
            <a:extLst>
              <a:ext uri="{FF2B5EF4-FFF2-40B4-BE49-F238E27FC236}">
                <a16:creationId xmlns:a16="http://schemas.microsoft.com/office/drawing/2014/main" id="{B88CD40D-3678-4397-81DD-0D2854033EB5}"/>
              </a:ext>
            </a:extLst>
          </p:cNvPr>
          <p:cNvSpPr/>
          <p:nvPr/>
        </p:nvSpPr>
        <p:spPr>
          <a:xfrm flipH="1">
            <a:off x="981235" y="3009528"/>
            <a:ext cx="936104" cy="1764196"/>
          </a:xfrm>
          <a:prstGeom prst="chevron">
            <a:avLst>
              <a:gd name="adj" fmla="val 30823"/>
            </a:avLst>
          </a:prstGeom>
          <a:solidFill>
            <a:srgbClr val="D9F5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B0F0"/>
                </a:solidFill>
              </a:rPr>
              <a:t>2</a:t>
            </a:r>
          </a:p>
        </p:txBody>
      </p:sp>
      <p:sp>
        <p:nvSpPr>
          <p:cNvPr id="28" name="Arrow: Chevron 27">
            <a:extLst>
              <a:ext uri="{FF2B5EF4-FFF2-40B4-BE49-F238E27FC236}">
                <a16:creationId xmlns:a16="http://schemas.microsoft.com/office/drawing/2014/main" id="{F079F3D6-4595-D3D6-EDA3-46C5C30150C6}"/>
              </a:ext>
            </a:extLst>
          </p:cNvPr>
          <p:cNvSpPr/>
          <p:nvPr/>
        </p:nvSpPr>
        <p:spPr>
          <a:xfrm flipH="1">
            <a:off x="981235" y="4881736"/>
            <a:ext cx="936104" cy="1764196"/>
          </a:xfrm>
          <a:prstGeom prst="chevron">
            <a:avLst>
              <a:gd name="adj" fmla="val 30823"/>
            </a:avLst>
          </a:prstGeom>
          <a:solidFill>
            <a:srgbClr val="ECDF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7030A0"/>
                </a:solidFill>
              </a:rPr>
              <a:t>3</a:t>
            </a:r>
          </a:p>
        </p:txBody>
      </p:sp>
      <p:sp>
        <p:nvSpPr>
          <p:cNvPr id="29" name="Rectangle: Top Corners Rounded 28">
            <a:extLst>
              <a:ext uri="{FF2B5EF4-FFF2-40B4-BE49-F238E27FC236}">
                <a16:creationId xmlns:a16="http://schemas.microsoft.com/office/drawing/2014/main" id="{C2D7DD99-2F51-EFC1-B659-7B8E98C5FA20}"/>
              </a:ext>
            </a:extLst>
          </p:cNvPr>
          <p:cNvSpPr/>
          <p:nvPr/>
        </p:nvSpPr>
        <p:spPr>
          <a:xfrm rot="5400000">
            <a:off x="-1782548" y="3229733"/>
            <a:ext cx="4430087" cy="864992"/>
          </a:xfrm>
          <a:prstGeom prst="round2SameRect">
            <a:avLst/>
          </a:prstGeom>
          <a:solidFill>
            <a:schemeClr val="bg1"/>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Em đã học</a:t>
            </a:r>
          </a:p>
        </p:txBody>
      </p:sp>
    </p:spTree>
    <p:extLst>
      <p:ext uri="{BB962C8B-B14F-4D97-AF65-F5344CB8AC3E}">
        <p14:creationId xmlns:p14="http://schemas.microsoft.com/office/powerpoint/2010/main" val="283383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barn(inVertical)">
                                      <p:cBhvr>
                                        <p:cTn id="17" dur="5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solidFill>
                  <a:schemeClr val="accent6"/>
                </a:solidFill>
              </a:rPr>
              <a:t>Câu hỏi lượng giá</a:t>
            </a:r>
            <a:endParaRPr lang="en-US" sz="4400" b="1" dirty="0">
              <a:solidFill>
                <a:schemeClr val="accent6"/>
              </a:solidFill>
            </a:endParaRPr>
          </a:p>
        </p:txBody>
      </p:sp>
      <p:sp>
        <p:nvSpPr>
          <p:cNvPr id="6" name="TextBox 5">
            <a:extLst>
              <a:ext uri="{FF2B5EF4-FFF2-40B4-BE49-F238E27FC236}">
                <a16:creationId xmlns:a16="http://schemas.microsoft.com/office/drawing/2014/main" id="{DA80D041-D8F4-51C6-E2A7-D2F5A605236E}"/>
              </a:ext>
            </a:extLst>
          </p:cNvPr>
          <p:cNvSpPr txBox="1"/>
          <p:nvPr/>
        </p:nvSpPr>
        <p:spPr>
          <a:xfrm>
            <a:off x="549796" y="1556792"/>
            <a:ext cx="10801200" cy="4363502"/>
          </a:xfrm>
          <a:prstGeom prst="rect">
            <a:avLst/>
          </a:prstGeom>
          <a:noFill/>
        </p:spPr>
        <p:txBody>
          <a:bodyPr wrap="square">
            <a:spAutoFit/>
          </a:bodyPr>
          <a:lstStyle/>
          <a:p>
            <a:pPr>
              <a:lnSpc>
                <a:spcPct val="130000"/>
              </a:lnSpc>
            </a:pPr>
            <a:r>
              <a:rPr lang="en-US" b="1"/>
              <a:t>Câu 1.</a:t>
            </a:r>
            <a:r>
              <a:rPr lang="vi-VN" b="1"/>
              <a:t> </a:t>
            </a:r>
            <a:r>
              <a:rPr lang="vi-VN"/>
              <a:t>Loài nào dưới đây có cặp nhiễm sắc thể giới tính ZZ ở giới đực và ZW ở giới cái?</a:t>
            </a:r>
          </a:p>
          <a:p>
            <a:pPr lvl="1">
              <a:lnSpc>
                <a:spcPct val="130000"/>
              </a:lnSpc>
            </a:pPr>
            <a:r>
              <a:rPr lang="vi-VN" b="1"/>
              <a:t>A. </a:t>
            </a:r>
            <a:r>
              <a:rPr lang="vi-VN"/>
              <a:t>Ruồi giấm.</a:t>
            </a:r>
            <a:r>
              <a:rPr lang="en-US"/>
              <a:t>		</a:t>
            </a:r>
            <a:r>
              <a:rPr lang="vi-VN" b="1"/>
              <a:t>B. </a:t>
            </a:r>
            <a:r>
              <a:rPr lang="vi-VN"/>
              <a:t>Các động vật thuộc lớp chim.</a:t>
            </a:r>
          </a:p>
          <a:p>
            <a:pPr lvl="1">
              <a:lnSpc>
                <a:spcPct val="130000"/>
              </a:lnSpc>
            </a:pPr>
            <a:r>
              <a:rPr lang="vi-VN" b="1"/>
              <a:t>C. </a:t>
            </a:r>
            <a:r>
              <a:rPr lang="vi-VN"/>
              <a:t>Người.</a:t>
            </a:r>
            <a:r>
              <a:rPr lang="en-US"/>
              <a:t>			</a:t>
            </a:r>
            <a:r>
              <a:rPr lang="vi-VN" b="1"/>
              <a:t>D. </a:t>
            </a:r>
            <a:r>
              <a:rPr lang="vi-VN"/>
              <a:t>Động vật có vú.</a:t>
            </a:r>
          </a:p>
          <a:p>
            <a:pPr>
              <a:lnSpc>
                <a:spcPct val="130000"/>
              </a:lnSpc>
            </a:pPr>
            <a:r>
              <a:rPr lang="en-US" b="1"/>
              <a:t>Câu 2. </a:t>
            </a:r>
            <a:r>
              <a:rPr lang="vi-VN"/>
              <a:t>Trong tế bào 2n ở người, kí hiệu của cặp nhiễm sắc thể giới tính là</a:t>
            </a:r>
          </a:p>
          <a:p>
            <a:pPr lvl="1">
              <a:lnSpc>
                <a:spcPct val="130000"/>
              </a:lnSpc>
            </a:pPr>
            <a:r>
              <a:rPr lang="vi-VN" b="1"/>
              <a:t>A. </a:t>
            </a:r>
            <a:r>
              <a:rPr lang="vi-VN"/>
              <a:t>XX ở nữ và XY ở nam.</a:t>
            </a:r>
          </a:p>
          <a:p>
            <a:pPr lvl="1">
              <a:lnSpc>
                <a:spcPct val="130000"/>
              </a:lnSpc>
            </a:pPr>
            <a:r>
              <a:rPr lang="vi-VN" b="1"/>
              <a:t>B. </a:t>
            </a:r>
            <a:r>
              <a:rPr lang="vi-VN"/>
              <a:t>ở nữ và nam đều có cặp không tương đồng XY.</a:t>
            </a:r>
          </a:p>
          <a:p>
            <a:pPr lvl="1">
              <a:lnSpc>
                <a:spcPct val="130000"/>
              </a:lnSpc>
            </a:pPr>
            <a:r>
              <a:rPr lang="vi-VN" b="1"/>
              <a:t>C. </a:t>
            </a:r>
            <a:r>
              <a:rPr lang="vi-VN"/>
              <a:t>XX ở nam và XY ở nữ.</a:t>
            </a:r>
          </a:p>
          <a:p>
            <a:pPr lvl="1">
              <a:lnSpc>
                <a:spcPct val="130000"/>
              </a:lnSpc>
            </a:pPr>
            <a:r>
              <a:rPr lang="vi-VN" b="1"/>
              <a:t>D. </a:t>
            </a:r>
            <a:r>
              <a:rPr lang="vi-VN"/>
              <a:t>ở nữ và nam đều có cặp tương đồng XX.</a:t>
            </a:r>
            <a:endParaRPr lang="en-US"/>
          </a:p>
        </p:txBody>
      </p:sp>
      <p:sp>
        <p:nvSpPr>
          <p:cNvPr id="7" name="Rectangle 6">
            <a:extLst>
              <a:ext uri="{FF2B5EF4-FFF2-40B4-BE49-F238E27FC236}">
                <a16:creationId xmlns:a16="http://schemas.microsoft.com/office/drawing/2014/main" id="{1C81BF4B-D8C5-EF9B-9355-81E3796017E7}"/>
              </a:ext>
            </a:extLst>
          </p:cNvPr>
          <p:cNvSpPr/>
          <p:nvPr/>
        </p:nvSpPr>
        <p:spPr>
          <a:xfrm>
            <a:off x="5374332" y="2564904"/>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A68555D-C3CD-18F0-6116-034852FED0F1}"/>
              </a:ext>
            </a:extLst>
          </p:cNvPr>
          <p:cNvSpPr/>
          <p:nvPr/>
        </p:nvSpPr>
        <p:spPr>
          <a:xfrm>
            <a:off x="1053852" y="4005064"/>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26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solidFill>
                  <a:schemeClr val="accent6"/>
                </a:solidFill>
              </a:rPr>
              <a:t>Câu hỏi lượng giá</a:t>
            </a:r>
            <a:endParaRPr lang="en-US" sz="4400" b="1" dirty="0">
              <a:solidFill>
                <a:schemeClr val="accent6"/>
              </a:solidFill>
            </a:endParaRPr>
          </a:p>
        </p:txBody>
      </p:sp>
      <p:sp>
        <p:nvSpPr>
          <p:cNvPr id="4" name="TextBox 3">
            <a:extLst>
              <a:ext uri="{FF2B5EF4-FFF2-40B4-BE49-F238E27FC236}">
                <a16:creationId xmlns:a16="http://schemas.microsoft.com/office/drawing/2014/main" id="{BB30AD54-208B-6FE7-1B14-621EE7573AEF}"/>
              </a:ext>
            </a:extLst>
          </p:cNvPr>
          <p:cNvSpPr txBox="1"/>
          <p:nvPr/>
        </p:nvSpPr>
        <p:spPr>
          <a:xfrm>
            <a:off x="369776" y="1447800"/>
            <a:ext cx="11449272" cy="4363502"/>
          </a:xfrm>
          <a:prstGeom prst="rect">
            <a:avLst/>
          </a:prstGeom>
          <a:noFill/>
        </p:spPr>
        <p:txBody>
          <a:bodyPr wrap="square">
            <a:spAutoFit/>
          </a:bodyPr>
          <a:lstStyle>
            <a:defPPr>
              <a:defRPr lang="en-US"/>
            </a:defPPr>
            <a:lvl1pPr>
              <a:lnSpc>
                <a:spcPct val="130000"/>
              </a:lnSpc>
              <a:defRPr b="1"/>
            </a:lvl1pPr>
            <a:lvl2pPr lvl="1">
              <a:lnSpc>
                <a:spcPct val="130000"/>
              </a:lnSpc>
              <a:defRPr b="1"/>
            </a:lvl2pPr>
          </a:lstStyle>
          <a:p>
            <a:r>
              <a:rPr lang="en-US"/>
              <a:t>Câu 3. </a:t>
            </a:r>
            <a:r>
              <a:rPr lang="vi-VN" b="0"/>
              <a:t>Yếu tố nào dưới đây ảnh hưởng đến sự phân hoá giới tính động vật?</a:t>
            </a:r>
          </a:p>
          <a:p>
            <a:pPr lvl="1"/>
            <a:r>
              <a:rPr lang="vi-VN"/>
              <a:t>A. </a:t>
            </a:r>
            <a:r>
              <a:rPr lang="vi-VN" b="0"/>
              <a:t>Sự kết hợp các nhiễm sắc thể thường trong hình thành giao tử và hợp tử.</a:t>
            </a:r>
          </a:p>
          <a:p>
            <a:pPr lvl="1"/>
            <a:r>
              <a:rPr lang="vi-VN"/>
              <a:t>B. </a:t>
            </a:r>
            <a:r>
              <a:rPr lang="vi-VN" b="0"/>
              <a:t>Yếu tố di truyền và nhân tố môi trường trong và ngoài tác động trực tiếp hay gián tiếp lên sự phát triển cá thể.</a:t>
            </a:r>
          </a:p>
          <a:p>
            <a:pPr lvl="1"/>
            <a:r>
              <a:rPr lang="vi-VN"/>
              <a:t>C. </a:t>
            </a:r>
            <a:r>
              <a:rPr lang="vi-VN" b="0"/>
              <a:t>Sự chăm sóc, nuôi dưỡng của bố mẹ đối với sự phát triển của từng cá thể.</a:t>
            </a:r>
          </a:p>
          <a:p>
            <a:pPr lvl="1"/>
            <a:r>
              <a:rPr lang="vi-VN"/>
              <a:t>D. </a:t>
            </a:r>
            <a:r>
              <a:rPr lang="vi-VN" b="0"/>
              <a:t>Sự phân li của nhiễm sắc thể giới tính trong quá trình nguyên phân.</a:t>
            </a:r>
          </a:p>
          <a:p>
            <a:r>
              <a:rPr lang="en-US"/>
              <a:t>Câu 4. </a:t>
            </a:r>
            <a:r>
              <a:rPr lang="vi-VN" b="0"/>
              <a:t>Ở động vật có vú và ruồi giấm, cặp nhiễm sắc thể giới tính ở</a:t>
            </a:r>
          </a:p>
          <a:p>
            <a:pPr lvl="1"/>
            <a:r>
              <a:rPr lang="vi-VN"/>
              <a:t>A. </a:t>
            </a:r>
            <a:r>
              <a:rPr lang="vi-VN" b="0"/>
              <a:t>con cái là XX, con đực là X</a:t>
            </a:r>
            <a:r>
              <a:rPr lang="en-US" b="0"/>
              <a:t>O</a:t>
            </a:r>
            <a:r>
              <a:rPr lang="vi-VN" b="0"/>
              <a:t>.</a:t>
            </a:r>
            <a:r>
              <a:rPr lang="en-US" b="0"/>
              <a:t>	</a:t>
            </a:r>
            <a:r>
              <a:rPr lang="vi-VN"/>
              <a:t>B. </a:t>
            </a:r>
            <a:r>
              <a:rPr lang="vi-VN" b="0"/>
              <a:t>con cái là X</a:t>
            </a:r>
            <a:r>
              <a:rPr lang="en-US" b="0"/>
              <a:t>O</a:t>
            </a:r>
            <a:r>
              <a:rPr lang="vi-VN" b="0"/>
              <a:t>, con đực là XY.</a:t>
            </a:r>
          </a:p>
          <a:p>
            <a:pPr lvl="1"/>
            <a:r>
              <a:rPr lang="vi-VN"/>
              <a:t>C. </a:t>
            </a:r>
            <a:r>
              <a:rPr lang="vi-VN" b="0"/>
              <a:t>con cái là XX, con đực là XY.</a:t>
            </a:r>
            <a:r>
              <a:rPr lang="en-US" b="0"/>
              <a:t>	</a:t>
            </a:r>
            <a:r>
              <a:rPr lang="vi-VN"/>
              <a:t>D. </a:t>
            </a:r>
            <a:r>
              <a:rPr lang="vi-VN" b="0"/>
              <a:t>con cái XY, con đực là XX.</a:t>
            </a:r>
            <a:endParaRPr lang="en-US" b="0"/>
          </a:p>
        </p:txBody>
      </p:sp>
      <p:sp>
        <p:nvSpPr>
          <p:cNvPr id="5" name="Rectangle 4">
            <a:extLst>
              <a:ext uri="{FF2B5EF4-FFF2-40B4-BE49-F238E27FC236}">
                <a16:creationId xmlns:a16="http://schemas.microsoft.com/office/drawing/2014/main" id="{6AC0C496-9B9E-7DE6-BE29-6FB718A21D8F}"/>
              </a:ext>
            </a:extLst>
          </p:cNvPr>
          <p:cNvSpPr/>
          <p:nvPr/>
        </p:nvSpPr>
        <p:spPr>
          <a:xfrm>
            <a:off x="909836" y="2420888"/>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C78EE1-3550-781F-1ADA-5C966EA19793}"/>
              </a:ext>
            </a:extLst>
          </p:cNvPr>
          <p:cNvSpPr/>
          <p:nvPr/>
        </p:nvSpPr>
        <p:spPr>
          <a:xfrm>
            <a:off x="909836" y="5382449"/>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8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solidFill>
                  <a:schemeClr val="accent6"/>
                </a:solidFill>
              </a:rPr>
              <a:t>Câu hỏi lượng giá</a:t>
            </a:r>
            <a:endParaRPr lang="en-US" sz="4400" b="1" dirty="0">
              <a:solidFill>
                <a:schemeClr val="accent6"/>
              </a:solidFill>
            </a:endParaRPr>
          </a:p>
        </p:txBody>
      </p:sp>
      <p:sp>
        <p:nvSpPr>
          <p:cNvPr id="6" name="TextBox 5">
            <a:extLst>
              <a:ext uri="{FF2B5EF4-FFF2-40B4-BE49-F238E27FC236}">
                <a16:creationId xmlns:a16="http://schemas.microsoft.com/office/drawing/2014/main" id="{2FF654AA-9C0A-1410-5F23-C47C71411D76}"/>
              </a:ext>
            </a:extLst>
          </p:cNvPr>
          <p:cNvSpPr txBox="1"/>
          <p:nvPr/>
        </p:nvSpPr>
        <p:spPr>
          <a:xfrm>
            <a:off x="333772" y="1628800"/>
            <a:ext cx="11233248" cy="3883371"/>
          </a:xfrm>
          <a:prstGeom prst="rect">
            <a:avLst/>
          </a:prstGeom>
          <a:noFill/>
        </p:spPr>
        <p:txBody>
          <a:bodyPr wrap="square">
            <a:spAutoFit/>
          </a:bodyPr>
          <a:lstStyle>
            <a:defPPr>
              <a:defRPr lang="en-US"/>
            </a:defPPr>
            <a:lvl1pPr>
              <a:lnSpc>
                <a:spcPct val="130000"/>
              </a:lnSpc>
              <a:defRPr b="1"/>
            </a:lvl1pPr>
            <a:lvl2pPr lvl="1">
              <a:lnSpc>
                <a:spcPct val="130000"/>
              </a:lnSpc>
              <a:defRPr b="1"/>
            </a:lvl2pPr>
          </a:lstStyle>
          <a:p>
            <a:r>
              <a:rPr lang="vi-VN"/>
              <a:t>Câu </a:t>
            </a:r>
            <a:r>
              <a:rPr lang="en-US"/>
              <a:t>5</a:t>
            </a:r>
            <a:r>
              <a:rPr lang="vi-VN"/>
              <a:t>. </a:t>
            </a:r>
            <a:r>
              <a:rPr lang="vi-VN" b="0"/>
              <a:t>Phát biểu nào sau đây đúng về NST thường trong tế bào lưỡng bội?</a:t>
            </a:r>
          </a:p>
          <a:p>
            <a:pPr lvl="1"/>
            <a:r>
              <a:rPr lang="vi-VN"/>
              <a:t>A.</a:t>
            </a:r>
            <a:r>
              <a:rPr lang="en-US"/>
              <a:t> </a:t>
            </a:r>
            <a:r>
              <a:rPr lang="vi-VN" b="0"/>
              <a:t>NST thường không tồn tại thành cặp tương đồng.</a:t>
            </a:r>
          </a:p>
          <a:p>
            <a:pPr lvl="1"/>
            <a:r>
              <a:rPr lang="vi-VN"/>
              <a:t>B.</a:t>
            </a:r>
            <a:r>
              <a:rPr lang="en-US"/>
              <a:t> </a:t>
            </a:r>
            <a:r>
              <a:rPr lang="vi-VN" b="0"/>
              <a:t>NST thường có nhiều cặp, tồn tại thành từng cặp tương đồng.</a:t>
            </a:r>
          </a:p>
          <a:p>
            <a:pPr lvl="1"/>
            <a:r>
              <a:rPr lang="vi-VN"/>
              <a:t>C.</a:t>
            </a:r>
            <a:r>
              <a:rPr lang="en-US"/>
              <a:t> </a:t>
            </a:r>
            <a:r>
              <a:rPr lang="vi-VN" b="0"/>
              <a:t>NST thường khác nhau giữa giới đực và giới cái.</a:t>
            </a:r>
          </a:p>
          <a:p>
            <a:pPr lvl="1"/>
            <a:r>
              <a:rPr lang="vi-VN"/>
              <a:t>D.</a:t>
            </a:r>
            <a:r>
              <a:rPr lang="en-US"/>
              <a:t> </a:t>
            </a:r>
            <a:r>
              <a:rPr lang="vi-VN" b="0"/>
              <a:t>NST thường chứa gene quy định tính trạng thường và tính trạng giới tính.</a:t>
            </a:r>
          </a:p>
          <a:p>
            <a:r>
              <a:rPr lang="vi-VN"/>
              <a:t>Câu </a:t>
            </a:r>
            <a:r>
              <a:rPr lang="en-US"/>
              <a:t>6</a:t>
            </a:r>
            <a:r>
              <a:rPr lang="vi-VN"/>
              <a:t>. </a:t>
            </a:r>
            <a:r>
              <a:rPr lang="vi-VN" b="0"/>
              <a:t>Cơ chế xác định giới tính bằng hệ đơn bội – lưỡng bội (mức bội thể) có ở loài</a:t>
            </a:r>
          </a:p>
          <a:p>
            <a:pPr lvl="1"/>
            <a:r>
              <a:rPr lang="vi-VN"/>
              <a:t>A.</a:t>
            </a:r>
            <a:r>
              <a:rPr lang="en-US"/>
              <a:t> </a:t>
            </a:r>
            <a:r>
              <a:rPr lang="vi-VN" b="0"/>
              <a:t>ruồi giấm.</a:t>
            </a:r>
            <a:r>
              <a:rPr lang="en-US" b="0"/>
              <a:t>		</a:t>
            </a:r>
            <a:r>
              <a:rPr lang="vi-VN"/>
              <a:t>B.</a:t>
            </a:r>
            <a:r>
              <a:rPr lang="en-US"/>
              <a:t> </a:t>
            </a:r>
            <a:r>
              <a:rPr lang="vi-VN" b="0"/>
              <a:t>ve sầu.</a:t>
            </a:r>
            <a:r>
              <a:rPr lang="en-US" b="0"/>
              <a:t>		</a:t>
            </a:r>
            <a:r>
              <a:rPr lang="vi-VN"/>
              <a:t>C.</a:t>
            </a:r>
            <a:r>
              <a:rPr lang="en-US"/>
              <a:t> </a:t>
            </a:r>
            <a:r>
              <a:rPr lang="vi-VN" b="0"/>
              <a:t>ong.</a:t>
            </a:r>
            <a:r>
              <a:rPr lang="en-US" b="0"/>
              <a:t>		</a:t>
            </a:r>
            <a:r>
              <a:rPr lang="vi-VN"/>
              <a:t>D.</a:t>
            </a:r>
            <a:r>
              <a:rPr lang="en-US"/>
              <a:t> </a:t>
            </a:r>
            <a:r>
              <a:rPr lang="vi-VN" b="0"/>
              <a:t>chim.</a:t>
            </a:r>
          </a:p>
        </p:txBody>
      </p:sp>
      <p:sp>
        <p:nvSpPr>
          <p:cNvPr id="8" name="Rectangle 7">
            <a:extLst>
              <a:ext uri="{FF2B5EF4-FFF2-40B4-BE49-F238E27FC236}">
                <a16:creationId xmlns:a16="http://schemas.microsoft.com/office/drawing/2014/main" id="{C5743E9B-D4FF-9932-A448-2FC7F24F39EC}"/>
              </a:ext>
            </a:extLst>
          </p:cNvPr>
          <p:cNvSpPr/>
          <p:nvPr/>
        </p:nvSpPr>
        <p:spPr>
          <a:xfrm>
            <a:off x="837828" y="3570485"/>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FA6536-647A-7ACC-75C4-CE5FC7B70720}"/>
              </a:ext>
            </a:extLst>
          </p:cNvPr>
          <p:cNvSpPr/>
          <p:nvPr/>
        </p:nvSpPr>
        <p:spPr>
          <a:xfrm>
            <a:off x="7606580" y="4977172"/>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5437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Polygenic sex determination | Semantic Scholar">
            <a:extLst>
              <a:ext uri="{FF2B5EF4-FFF2-40B4-BE49-F238E27FC236}">
                <a16:creationId xmlns:a16="http://schemas.microsoft.com/office/drawing/2014/main" id="{DDA1704F-8596-728F-B702-93D9079379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50"/>
          <a:stretch/>
        </p:blipFill>
        <p:spPr bwMode="auto">
          <a:xfrm>
            <a:off x="619124" y="94320"/>
            <a:ext cx="10950575"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168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a:solidFill>
                  <a:schemeClr val="accent6"/>
                </a:solidFill>
              </a:rPr>
              <a:t>Câu hỏi lượng giá</a:t>
            </a:r>
            <a:endParaRPr lang="en-US" sz="4400" b="1" dirty="0">
              <a:solidFill>
                <a:schemeClr val="accent6"/>
              </a:solidFill>
            </a:endParaRPr>
          </a:p>
        </p:txBody>
      </p:sp>
      <p:sp>
        <p:nvSpPr>
          <p:cNvPr id="7" name="TextBox 6">
            <a:extLst>
              <a:ext uri="{FF2B5EF4-FFF2-40B4-BE49-F238E27FC236}">
                <a16:creationId xmlns:a16="http://schemas.microsoft.com/office/drawing/2014/main" id="{7CD98AA5-F216-8D89-FF7E-569A42DD7B8A}"/>
              </a:ext>
            </a:extLst>
          </p:cNvPr>
          <p:cNvSpPr txBox="1"/>
          <p:nvPr/>
        </p:nvSpPr>
        <p:spPr>
          <a:xfrm>
            <a:off x="477788" y="1772816"/>
            <a:ext cx="11017224" cy="3403239"/>
          </a:xfrm>
          <a:prstGeom prst="rect">
            <a:avLst/>
          </a:prstGeom>
          <a:noFill/>
        </p:spPr>
        <p:txBody>
          <a:bodyPr wrap="square">
            <a:spAutoFit/>
          </a:bodyPr>
          <a:lstStyle>
            <a:defPPr>
              <a:defRPr lang="en-US"/>
            </a:defPPr>
            <a:lvl1pPr>
              <a:lnSpc>
                <a:spcPct val="130000"/>
              </a:lnSpc>
              <a:defRPr b="1"/>
            </a:lvl1pPr>
            <a:lvl2pPr lvl="1">
              <a:lnSpc>
                <a:spcPct val="130000"/>
              </a:lnSpc>
              <a:defRPr b="1"/>
            </a:lvl2pPr>
          </a:lstStyle>
          <a:p>
            <a:r>
              <a:rPr lang="vi-VN"/>
              <a:t>Câu </a:t>
            </a:r>
            <a:r>
              <a:rPr lang="en-US"/>
              <a:t>7</a:t>
            </a:r>
            <a:r>
              <a:rPr lang="vi-VN"/>
              <a:t>. </a:t>
            </a:r>
            <a:r>
              <a:rPr lang="vi-VN" b="0"/>
              <a:t>Phát biểu nào sau đây đúng về cơ chế xác định giới tính?</a:t>
            </a:r>
          </a:p>
          <a:p>
            <a:pPr lvl="1"/>
            <a:r>
              <a:rPr lang="vi-VN"/>
              <a:t>A.</a:t>
            </a:r>
            <a:r>
              <a:rPr lang="en-US"/>
              <a:t> </a:t>
            </a:r>
            <a:r>
              <a:rPr lang="vi-VN" b="0"/>
              <a:t>Cơ chế xác định giới tính có ở tất cả các loài sinh vật.</a:t>
            </a:r>
          </a:p>
          <a:p>
            <a:pPr lvl="1"/>
            <a:r>
              <a:rPr lang="vi-VN"/>
              <a:t>B.</a:t>
            </a:r>
            <a:r>
              <a:rPr lang="en-US"/>
              <a:t> </a:t>
            </a:r>
            <a:r>
              <a:rPr lang="vi-VN" b="0"/>
              <a:t>Cơ chế xác định giới tính chỉ có ở các loài sinh sản vô tính.</a:t>
            </a:r>
          </a:p>
          <a:p>
            <a:pPr lvl="1"/>
            <a:r>
              <a:rPr lang="vi-VN"/>
              <a:t>C.</a:t>
            </a:r>
            <a:r>
              <a:rPr lang="en-US"/>
              <a:t> </a:t>
            </a:r>
            <a:r>
              <a:rPr lang="vi-VN" b="0"/>
              <a:t>Cơ chế xác định giới tính ở đa số các loài giao phối là sự phân li và tổ hợp của cặp NST giới tính trong giảm phân và thụ tinh.</a:t>
            </a:r>
          </a:p>
          <a:p>
            <a:pPr lvl="1"/>
            <a:r>
              <a:rPr lang="vi-VN"/>
              <a:t>D.</a:t>
            </a:r>
            <a:r>
              <a:rPr lang="en-US"/>
              <a:t> </a:t>
            </a:r>
            <a:r>
              <a:rPr lang="vi-VN" b="0"/>
              <a:t>Cơ chế xác định giới tính ở loài ong là sự phân li và tổ hợp của cặp NST giới tính trong giảm phân và thụ tinh.</a:t>
            </a:r>
          </a:p>
        </p:txBody>
      </p:sp>
      <p:sp>
        <p:nvSpPr>
          <p:cNvPr id="10" name="Rectangle 9">
            <a:extLst>
              <a:ext uri="{FF2B5EF4-FFF2-40B4-BE49-F238E27FC236}">
                <a16:creationId xmlns:a16="http://schemas.microsoft.com/office/drawing/2014/main" id="{17CBFE80-5DB8-7F09-CB8A-F8BEA4B3682E}"/>
              </a:ext>
            </a:extLst>
          </p:cNvPr>
          <p:cNvSpPr/>
          <p:nvPr/>
        </p:nvSpPr>
        <p:spPr>
          <a:xfrm>
            <a:off x="981844" y="3222407"/>
            <a:ext cx="504056" cy="50405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950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urprising Influence of Sex Chromosomes on Whole-Body Gene Expression">
            <a:extLst>
              <a:ext uri="{FF2B5EF4-FFF2-40B4-BE49-F238E27FC236}">
                <a16:creationId xmlns:a16="http://schemas.microsoft.com/office/drawing/2014/main" id="{359E7615-B52E-9F8E-1756-1CA358E84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99" b="779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1462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8.5 Mechanisms of Sex Determination – Introduction to the Evolution &amp;  Biology of Sex">
            <a:extLst>
              <a:ext uri="{FF2B5EF4-FFF2-40B4-BE49-F238E27FC236}">
                <a16:creationId xmlns:a16="http://schemas.microsoft.com/office/drawing/2014/main" id="{BE1D507C-0CC9-548D-5375-6050284E72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7725"/>
            <a:ext cx="12188825"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9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3" name="TextBox 2">
            <a:extLst>
              <a:ext uri="{FF2B5EF4-FFF2-40B4-BE49-F238E27FC236}">
                <a16:creationId xmlns:a16="http://schemas.microsoft.com/office/drawing/2014/main" id="{BD0AB1EA-553E-0031-D30F-3038BF927725}"/>
              </a:ext>
            </a:extLst>
          </p:cNvPr>
          <p:cNvSpPr txBox="1"/>
          <p:nvPr/>
        </p:nvSpPr>
        <p:spPr>
          <a:xfrm>
            <a:off x="333772" y="1556792"/>
            <a:ext cx="4968552" cy="461665"/>
          </a:xfrm>
          <a:prstGeom prst="rect">
            <a:avLst/>
          </a:prstGeom>
          <a:noFill/>
        </p:spPr>
        <p:txBody>
          <a:bodyPr wrap="square" rtlCol="0">
            <a:spAutoFit/>
          </a:bodyPr>
          <a:lstStyle/>
          <a:p>
            <a:r>
              <a:rPr lang="en-US" b="1" i="1"/>
              <a:t>Đọc đoạn thông tin sau đây</a:t>
            </a:r>
          </a:p>
        </p:txBody>
      </p:sp>
      <p:sp>
        <p:nvSpPr>
          <p:cNvPr id="4" name="TextBox 3">
            <a:extLst>
              <a:ext uri="{FF2B5EF4-FFF2-40B4-BE49-F238E27FC236}">
                <a16:creationId xmlns:a16="http://schemas.microsoft.com/office/drawing/2014/main" id="{EDE2948D-FFC5-C88E-040A-0934C373480C}"/>
              </a:ext>
            </a:extLst>
          </p:cNvPr>
          <p:cNvSpPr txBox="1"/>
          <p:nvPr/>
        </p:nvSpPr>
        <p:spPr>
          <a:xfrm>
            <a:off x="3862164" y="2132856"/>
            <a:ext cx="4968552" cy="461665"/>
          </a:xfrm>
          <a:prstGeom prst="rect">
            <a:avLst/>
          </a:prstGeom>
          <a:noFill/>
        </p:spPr>
        <p:txBody>
          <a:bodyPr wrap="square" rtlCol="0">
            <a:spAutoFit/>
          </a:bodyPr>
          <a:lstStyle/>
          <a:p>
            <a:pPr algn="ctr"/>
            <a:r>
              <a:rPr lang="en-US" b="1">
                <a:solidFill>
                  <a:srgbClr val="00B0F0"/>
                </a:solidFill>
              </a:rPr>
              <a:t>CÁC KIỂU XÁC ĐỊNH GIỚI TÍNH </a:t>
            </a:r>
          </a:p>
        </p:txBody>
      </p:sp>
      <p:sp>
        <p:nvSpPr>
          <p:cNvPr id="6" name="Rectangle: Rounded Corners 5">
            <a:extLst>
              <a:ext uri="{FF2B5EF4-FFF2-40B4-BE49-F238E27FC236}">
                <a16:creationId xmlns:a16="http://schemas.microsoft.com/office/drawing/2014/main" id="{1B8853C8-C8DD-EA96-B362-9A6A8895C02C}"/>
              </a:ext>
            </a:extLst>
          </p:cNvPr>
          <p:cNvSpPr/>
          <p:nvPr/>
        </p:nvSpPr>
        <p:spPr>
          <a:xfrm>
            <a:off x="981844" y="3438244"/>
            <a:ext cx="10585176" cy="3024336"/>
          </a:xfrm>
          <a:prstGeom prst="roundRect">
            <a:avLst>
              <a:gd name="adj" fmla="val 590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4AA6EC-7A31-6DD8-0BF2-DD52BBBE58A3}"/>
              </a:ext>
            </a:extLst>
          </p:cNvPr>
          <p:cNvSpPr/>
          <p:nvPr/>
        </p:nvSpPr>
        <p:spPr>
          <a:xfrm>
            <a:off x="987398" y="2845849"/>
            <a:ext cx="4032448" cy="461665"/>
          </a:xfrm>
          <a:prstGeom prst="roundRect">
            <a:avLst>
              <a:gd name="adj" fmla="val 50000"/>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rPr>
              <a:t>Kiểu cá thể đực dị giao tử</a:t>
            </a:r>
          </a:p>
        </p:txBody>
      </p:sp>
      <p:sp>
        <p:nvSpPr>
          <p:cNvPr id="10" name="TextBox 9">
            <a:extLst>
              <a:ext uri="{FF2B5EF4-FFF2-40B4-BE49-F238E27FC236}">
                <a16:creationId xmlns:a16="http://schemas.microsoft.com/office/drawing/2014/main" id="{F57C7087-71B5-DC79-85D0-714ABC6A1E88}"/>
              </a:ext>
            </a:extLst>
          </p:cNvPr>
          <p:cNvSpPr txBox="1"/>
          <p:nvPr/>
        </p:nvSpPr>
        <p:spPr>
          <a:xfrm>
            <a:off x="1197868" y="3501008"/>
            <a:ext cx="10153128" cy="2898807"/>
          </a:xfrm>
          <a:prstGeom prst="rect">
            <a:avLst/>
          </a:prstGeom>
          <a:noFill/>
        </p:spPr>
        <p:txBody>
          <a:bodyPr wrap="square">
            <a:spAutoFit/>
          </a:bodyPr>
          <a:lstStyle/>
          <a:p>
            <a:pPr algn="just">
              <a:lnSpc>
                <a:spcPct val="120000"/>
              </a:lnSpc>
            </a:pPr>
            <a:r>
              <a:rPr lang="vi-VN" sz="2200">
                <a:latin typeface="+mj-lt"/>
                <a:cs typeface="Times New Roman" panose="02020603050405020304" pitchFamily="18" charset="0"/>
              </a:rPr>
              <a:t>–</a:t>
            </a:r>
            <a:r>
              <a:rPr lang="en-US" sz="2200">
                <a:latin typeface="+mj-lt"/>
                <a:cs typeface="Times New Roman" panose="02020603050405020304" pitchFamily="18" charset="0"/>
              </a:rPr>
              <a:t> </a:t>
            </a:r>
            <a:r>
              <a:rPr lang="vi-VN" sz="2200">
                <a:latin typeface="+mj-lt"/>
                <a:cs typeface="Times New Roman" panose="02020603050405020304" pitchFamily="18" charset="0"/>
              </a:rPr>
              <a:t>Kiểu xác định giới tính </a:t>
            </a:r>
            <a:r>
              <a:rPr lang="vi-VN" sz="2200" b="1">
                <a:latin typeface="+mj-lt"/>
                <a:cs typeface="Times New Roman" panose="02020603050405020304" pitchFamily="18" charset="0"/>
              </a:rPr>
              <a:t>XX – XY </a:t>
            </a:r>
            <a:r>
              <a:rPr lang="vi-VN" sz="2200">
                <a:latin typeface="+mj-lt"/>
                <a:cs typeface="Times New Roman" panose="02020603050405020304" pitchFamily="18" charset="0"/>
              </a:rPr>
              <a:t>có ở người, các loài động vật có vú, ruồi giấm: cặp NST giới tính ở </a:t>
            </a:r>
            <a:r>
              <a:rPr lang="vi-VN" sz="2200" b="1">
                <a:solidFill>
                  <a:srgbClr val="00B0F0"/>
                </a:solidFill>
                <a:latin typeface="+mj-lt"/>
                <a:cs typeface="Times New Roman" panose="02020603050405020304" pitchFamily="18" charset="0"/>
              </a:rPr>
              <a:t>cá thể đực </a:t>
            </a:r>
            <a:r>
              <a:rPr lang="vi-VN" sz="2200">
                <a:latin typeface="+mj-lt"/>
                <a:cs typeface="Times New Roman" panose="02020603050405020304" pitchFamily="18" charset="0"/>
              </a:rPr>
              <a:t>gồm hai chiếc khác nhau, kí hiệu là </a:t>
            </a:r>
            <a:r>
              <a:rPr lang="vi-VN" sz="2200" b="1">
                <a:solidFill>
                  <a:srgbClr val="00B0F0"/>
                </a:solidFill>
                <a:latin typeface="+mj-lt"/>
                <a:cs typeface="Times New Roman" panose="02020603050405020304" pitchFamily="18" charset="0"/>
              </a:rPr>
              <a:t>XY</a:t>
            </a:r>
            <a:r>
              <a:rPr lang="vi-VN" sz="2200">
                <a:latin typeface="+mj-lt"/>
                <a:cs typeface="Times New Roman" panose="02020603050405020304" pitchFamily="18" charset="0"/>
              </a:rPr>
              <a:t>; cặp NST giới tính ở </a:t>
            </a:r>
            <a:r>
              <a:rPr lang="vi-VN" sz="2200" b="1">
                <a:solidFill>
                  <a:srgbClr val="FF6699"/>
                </a:solidFill>
                <a:latin typeface="+mj-lt"/>
                <a:cs typeface="Times New Roman" panose="02020603050405020304" pitchFamily="18" charset="0"/>
              </a:rPr>
              <a:t>cá thể cái </a:t>
            </a:r>
            <a:r>
              <a:rPr lang="vi-VN" sz="2200">
                <a:latin typeface="+mj-lt"/>
                <a:cs typeface="Times New Roman" panose="02020603050405020304" pitchFamily="18" charset="0"/>
              </a:rPr>
              <a:t>gồm hai chiếc khác nhau, kí hiệu là </a:t>
            </a:r>
            <a:r>
              <a:rPr lang="vi-VN" sz="2200" b="1">
                <a:solidFill>
                  <a:srgbClr val="FF6699"/>
                </a:solidFill>
                <a:latin typeface="+mj-lt"/>
                <a:cs typeface="Times New Roman" panose="02020603050405020304" pitchFamily="18" charset="0"/>
              </a:rPr>
              <a:t>XX</a:t>
            </a:r>
            <a:r>
              <a:rPr lang="vi-VN" sz="2200">
                <a:latin typeface="+mj-lt"/>
                <a:cs typeface="Times New Roman" panose="02020603050405020304" pitchFamily="18" charset="0"/>
              </a:rPr>
              <a:t>.</a:t>
            </a:r>
          </a:p>
          <a:p>
            <a:pPr algn="just">
              <a:lnSpc>
                <a:spcPct val="120000"/>
              </a:lnSpc>
            </a:pPr>
            <a:r>
              <a:rPr lang="vi-VN" sz="2200">
                <a:latin typeface="+mj-lt"/>
                <a:cs typeface="Times New Roman" panose="02020603050405020304" pitchFamily="18" charset="0"/>
              </a:rPr>
              <a:t> </a:t>
            </a:r>
          </a:p>
          <a:p>
            <a:pPr algn="just">
              <a:lnSpc>
                <a:spcPct val="120000"/>
              </a:lnSpc>
            </a:pPr>
            <a:r>
              <a:rPr lang="vi-VN" sz="2200">
                <a:latin typeface="+mj-lt"/>
                <a:cs typeface="Times New Roman" panose="02020603050405020304" pitchFamily="18" charset="0"/>
              </a:rPr>
              <a:t>–</a:t>
            </a:r>
            <a:r>
              <a:rPr lang="en-US" sz="2200">
                <a:latin typeface="+mj-lt"/>
                <a:cs typeface="Times New Roman" panose="02020603050405020304" pitchFamily="18" charset="0"/>
              </a:rPr>
              <a:t> </a:t>
            </a:r>
            <a:r>
              <a:rPr lang="vi-VN" sz="2200">
                <a:latin typeface="+mj-lt"/>
                <a:cs typeface="Times New Roman" panose="02020603050405020304" pitchFamily="18" charset="0"/>
              </a:rPr>
              <a:t>Kiểu xác định giới tính </a:t>
            </a:r>
            <a:r>
              <a:rPr lang="vi-VN" sz="2200" b="1">
                <a:latin typeface="+mj-lt"/>
                <a:cs typeface="Times New Roman" panose="02020603050405020304" pitchFamily="18" charset="0"/>
              </a:rPr>
              <a:t>XX – XO </a:t>
            </a:r>
            <a:r>
              <a:rPr lang="vi-VN" sz="2200">
                <a:latin typeface="+mj-lt"/>
                <a:cs typeface="Times New Roman" panose="02020603050405020304" pitchFamily="18" charset="0"/>
              </a:rPr>
              <a:t>có ở cào cào, châu chấu, gián và một số côn trùng: </a:t>
            </a:r>
            <a:r>
              <a:rPr lang="vi-VN" sz="2200" b="1">
                <a:solidFill>
                  <a:srgbClr val="FF6699"/>
                </a:solidFill>
                <a:latin typeface="+mj-lt"/>
                <a:cs typeface="Times New Roman" panose="02020603050405020304" pitchFamily="18" charset="0"/>
              </a:rPr>
              <a:t>con cái </a:t>
            </a:r>
            <a:r>
              <a:rPr lang="vi-VN" sz="2200">
                <a:latin typeface="+mj-lt"/>
                <a:cs typeface="Times New Roman" panose="02020603050405020304" pitchFamily="18" charset="0"/>
              </a:rPr>
              <a:t>có hai NST, kí hiệu là </a:t>
            </a:r>
            <a:r>
              <a:rPr lang="vi-VN" sz="2200" b="1">
                <a:solidFill>
                  <a:srgbClr val="FF6699"/>
                </a:solidFill>
                <a:latin typeface="+mj-lt"/>
                <a:cs typeface="Times New Roman" panose="02020603050405020304" pitchFamily="18" charset="0"/>
              </a:rPr>
              <a:t>XX</a:t>
            </a:r>
            <a:r>
              <a:rPr lang="vi-VN" sz="2200">
                <a:latin typeface="+mj-lt"/>
                <a:cs typeface="Times New Roman" panose="02020603050405020304" pitchFamily="18" charset="0"/>
              </a:rPr>
              <a:t>; </a:t>
            </a:r>
            <a:r>
              <a:rPr lang="vi-VN" sz="2200" b="1">
                <a:latin typeface="+mj-lt"/>
                <a:cs typeface="Times New Roman" panose="02020603050405020304" pitchFamily="18" charset="0"/>
              </a:rPr>
              <a:t>con đực </a:t>
            </a:r>
            <a:r>
              <a:rPr lang="vi-VN" sz="2200">
                <a:latin typeface="+mj-lt"/>
                <a:cs typeface="Times New Roman" panose="02020603050405020304" pitchFamily="18" charset="0"/>
              </a:rPr>
              <a:t>chỉ chứa một NST giới tính X, kí hiệu là </a:t>
            </a:r>
            <a:r>
              <a:rPr lang="vi-VN" sz="2200" b="1">
                <a:solidFill>
                  <a:srgbClr val="00B0F0"/>
                </a:solidFill>
                <a:latin typeface="+mj-lt"/>
                <a:cs typeface="Times New Roman" panose="02020603050405020304" pitchFamily="18" charset="0"/>
              </a:rPr>
              <a:t>XO</a:t>
            </a:r>
            <a:r>
              <a:rPr lang="vi-VN" sz="2200">
                <a:latin typeface="+mj-lt"/>
                <a:cs typeface="Times New Roman" panose="02020603050405020304" pitchFamily="18" charset="0"/>
              </a:rPr>
              <a:t>.</a:t>
            </a:r>
          </a:p>
        </p:txBody>
      </p:sp>
    </p:spTree>
    <p:extLst>
      <p:ext uri="{BB962C8B-B14F-4D97-AF65-F5344CB8AC3E}">
        <p14:creationId xmlns:p14="http://schemas.microsoft.com/office/powerpoint/2010/main" val="400463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additive="base">
                                        <p:cTn id="3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3" name="TextBox 2">
            <a:extLst>
              <a:ext uri="{FF2B5EF4-FFF2-40B4-BE49-F238E27FC236}">
                <a16:creationId xmlns:a16="http://schemas.microsoft.com/office/drawing/2014/main" id="{BD0AB1EA-553E-0031-D30F-3038BF927725}"/>
              </a:ext>
            </a:extLst>
          </p:cNvPr>
          <p:cNvSpPr txBox="1"/>
          <p:nvPr/>
        </p:nvSpPr>
        <p:spPr>
          <a:xfrm>
            <a:off x="333772" y="1556792"/>
            <a:ext cx="4968552" cy="461665"/>
          </a:xfrm>
          <a:prstGeom prst="rect">
            <a:avLst/>
          </a:prstGeom>
          <a:noFill/>
        </p:spPr>
        <p:txBody>
          <a:bodyPr wrap="square" rtlCol="0">
            <a:spAutoFit/>
          </a:bodyPr>
          <a:lstStyle/>
          <a:p>
            <a:r>
              <a:rPr lang="en-US" b="1" i="1"/>
              <a:t>Đọc đoạn thông tin sau đây</a:t>
            </a:r>
          </a:p>
        </p:txBody>
      </p:sp>
      <p:sp>
        <p:nvSpPr>
          <p:cNvPr id="4" name="TextBox 3">
            <a:extLst>
              <a:ext uri="{FF2B5EF4-FFF2-40B4-BE49-F238E27FC236}">
                <a16:creationId xmlns:a16="http://schemas.microsoft.com/office/drawing/2014/main" id="{EDE2948D-FFC5-C88E-040A-0934C373480C}"/>
              </a:ext>
            </a:extLst>
          </p:cNvPr>
          <p:cNvSpPr txBox="1"/>
          <p:nvPr/>
        </p:nvSpPr>
        <p:spPr>
          <a:xfrm>
            <a:off x="3862164" y="2132856"/>
            <a:ext cx="4968552" cy="461665"/>
          </a:xfrm>
          <a:prstGeom prst="rect">
            <a:avLst/>
          </a:prstGeom>
          <a:noFill/>
        </p:spPr>
        <p:txBody>
          <a:bodyPr wrap="square" rtlCol="0">
            <a:spAutoFit/>
          </a:bodyPr>
          <a:lstStyle/>
          <a:p>
            <a:pPr algn="ctr"/>
            <a:r>
              <a:rPr lang="en-US" b="1">
                <a:solidFill>
                  <a:srgbClr val="00B0F0"/>
                </a:solidFill>
              </a:rPr>
              <a:t>CÁC KIỂU XÁC ĐỊNH GIỚI TÍNH </a:t>
            </a:r>
          </a:p>
        </p:txBody>
      </p:sp>
      <p:sp>
        <p:nvSpPr>
          <p:cNvPr id="6" name="Rectangle: Rounded Corners 5">
            <a:extLst>
              <a:ext uri="{FF2B5EF4-FFF2-40B4-BE49-F238E27FC236}">
                <a16:creationId xmlns:a16="http://schemas.microsoft.com/office/drawing/2014/main" id="{1B8853C8-C8DD-EA96-B362-9A6A8895C02C}"/>
              </a:ext>
            </a:extLst>
          </p:cNvPr>
          <p:cNvSpPr/>
          <p:nvPr/>
        </p:nvSpPr>
        <p:spPr>
          <a:xfrm>
            <a:off x="981844" y="3438244"/>
            <a:ext cx="10585176" cy="1502924"/>
          </a:xfrm>
          <a:prstGeom prst="roundRect">
            <a:avLst>
              <a:gd name="adj" fmla="val 590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4AA6EC-7A31-6DD8-0BF2-DD52BBBE58A3}"/>
              </a:ext>
            </a:extLst>
          </p:cNvPr>
          <p:cNvSpPr/>
          <p:nvPr/>
        </p:nvSpPr>
        <p:spPr>
          <a:xfrm>
            <a:off x="987398" y="2845849"/>
            <a:ext cx="4032448" cy="461665"/>
          </a:xfrm>
          <a:prstGeom prst="roundRect">
            <a:avLst>
              <a:gd name="adj" fmla="val 50000"/>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rPr>
              <a:t>Kiểu cá thể cái dị giao tử</a:t>
            </a:r>
          </a:p>
        </p:txBody>
      </p:sp>
      <p:sp>
        <p:nvSpPr>
          <p:cNvPr id="10" name="TextBox 9">
            <a:extLst>
              <a:ext uri="{FF2B5EF4-FFF2-40B4-BE49-F238E27FC236}">
                <a16:creationId xmlns:a16="http://schemas.microsoft.com/office/drawing/2014/main" id="{F57C7087-71B5-DC79-85D0-714ABC6A1E88}"/>
              </a:ext>
            </a:extLst>
          </p:cNvPr>
          <p:cNvSpPr txBox="1"/>
          <p:nvPr/>
        </p:nvSpPr>
        <p:spPr>
          <a:xfrm>
            <a:off x="1197868" y="3558842"/>
            <a:ext cx="10153128" cy="1273747"/>
          </a:xfrm>
          <a:prstGeom prst="rect">
            <a:avLst/>
          </a:prstGeom>
          <a:noFill/>
        </p:spPr>
        <p:txBody>
          <a:bodyPr wrap="square">
            <a:spAutoFit/>
          </a:bodyPr>
          <a:lstStyle/>
          <a:p>
            <a:pPr algn="just">
              <a:lnSpc>
                <a:spcPct val="120000"/>
              </a:lnSpc>
            </a:pPr>
            <a:r>
              <a:rPr lang="vi-VN" sz="2200">
                <a:latin typeface="+mj-lt"/>
                <a:cs typeface="Times New Roman" panose="02020603050405020304" pitchFamily="18" charset="0"/>
              </a:rPr>
              <a:t>Ở chim, một số </a:t>
            </a:r>
            <a:r>
              <a:rPr lang="vi-VN" sz="2200" b="1">
                <a:latin typeface="+mj-lt"/>
                <a:cs typeface="Times New Roman" panose="02020603050405020304" pitchFamily="18" charset="0"/>
              </a:rPr>
              <a:t>loài cá và giáp xác</a:t>
            </a:r>
            <a:r>
              <a:rPr lang="vi-VN" sz="2200">
                <a:latin typeface="+mj-lt"/>
                <a:cs typeface="Times New Roman" panose="02020603050405020304" pitchFamily="18" charset="0"/>
              </a:rPr>
              <a:t>: </a:t>
            </a:r>
            <a:r>
              <a:rPr lang="vi-VN" sz="2200" b="1">
                <a:solidFill>
                  <a:srgbClr val="00B0F0"/>
                </a:solidFill>
                <a:latin typeface="+mj-lt"/>
                <a:cs typeface="Times New Roman" panose="02020603050405020304" pitchFamily="18" charset="0"/>
              </a:rPr>
              <a:t>con đực </a:t>
            </a:r>
            <a:r>
              <a:rPr lang="vi-VN" sz="2200">
                <a:latin typeface="+mj-lt"/>
                <a:cs typeface="Times New Roman" panose="02020603050405020304" pitchFamily="18" charset="0"/>
              </a:rPr>
              <a:t>có cặp NST giới tính gồm hai chiếc giống nhau, kí hiệu là </a:t>
            </a:r>
            <a:r>
              <a:rPr lang="vi-VN" sz="2200" b="1">
                <a:solidFill>
                  <a:srgbClr val="00B0F0"/>
                </a:solidFill>
                <a:latin typeface="+mj-lt"/>
                <a:cs typeface="Times New Roman" panose="02020603050405020304" pitchFamily="18" charset="0"/>
              </a:rPr>
              <a:t>ZZ</a:t>
            </a:r>
            <a:r>
              <a:rPr lang="vi-VN" sz="2200">
                <a:latin typeface="+mj-lt"/>
                <a:cs typeface="Times New Roman" panose="02020603050405020304" pitchFamily="18" charset="0"/>
              </a:rPr>
              <a:t>; </a:t>
            </a:r>
            <a:r>
              <a:rPr lang="vi-VN" sz="2200" b="1">
                <a:solidFill>
                  <a:srgbClr val="FF6699"/>
                </a:solidFill>
                <a:latin typeface="+mj-lt"/>
                <a:cs typeface="Times New Roman" panose="02020603050405020304" pitchFamily="18" charset="0"/>
              </a:rPr>
              <a:t>con cái </a:t>
            </a:r>
            <a:r>
              <a:rPr lang="vi-VN" sz="2200">
                <a:latin typeface="+mj-lt"/>
                <a:cs typeface="Times New Roman" panose="02020603050405020304" pitchFamily="18" charset="0"/>
              </a:rPr>
              <a:t>có cặp NST giới tính gồm hai chiếc khác nhau, kí hiệu là </a:t>
            </a:r>
            <a:r>
              <a:rPr lang="vi-VN" sz="2200" b="1">
                <a:solidFill>
                  <a:srgbClr val="FF6699"/>
                </a:solidFill>
                <a:latin typeface="+mj-lt"/>
                <a:cs typeface="Times New Roman" panose="02020603050405020304" pitchFamily="18" charset="0"/>
              </a:rPr>
              <a:t>ZW</a:t>
            </a:r>
            <a:r>
              <a:rPr lang="vi-VN" sz="2200">
                <a:latin typeface="+mj-lt"/>
                <a:cs typeface="Times New Roman" panose="02020603050405020304" pitchFamily="18" charset="0"/>
              </a:rPr>
              <a:t>. </a:t>
            </a:r>
          </a:p>
        </p:txBody>
      </p:sp>
    </p:spTree>
    <p:extLst>
      <p:ext uri="{BB962C8B-B14F-4D97-AF65-F5344CB8AC3E}">
        <p14:creationId xmlns:p14="http://schemas.microsoft.com/office/powerpoint/2010/main" val="371160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3" name="TextBox 2">
            <a:extLst>
              <a:ext uri="{FF2B5EF4-FFF2-40B4-BE49-F238E27FC236}">
                <a16:creationId xmlns:a16="http://schemas.microsoft.com/office/drawing/2014/main" id="{BD0AB1EA-553E-0031-D30F-3038BF927725}"/>
              </a:ext>
            </a:extLst>
          </p:cNvPr>
          <p:cNvSpPr txBox="1"/>
          <p:nvPr/>
        </p:nvSpPr>
        <p:spPr>
          <a:xfrm>
            <a:off x="333772" y="1556792"/>
            <a:ext cx="4968552" cy="461665"/>
          </a:xfrm>
          <a:prstGeom prst="rect">
            <a:avLst/>
          </a:prstGeom>
          <a:noFill/>
        </p:spPr>
        <p:txBody>
          <a:bodyPr wrap="square" rtlCol="0">
            <a:spAutoFit/>
          </a:bodyPr>
          <a:lstStyle/>
          <a:p>
            <a:r>
              <a:rPr lang="en-US" b="1" i="1"/>
              <a:t>Đọc đoạn thông tin sau đây</a:t>
            </a:r>
          </a:p>
        </p:txBody>
      </p:sp>
      <p:sp>
        <p:nvSpPr>
          <p:cNvPr id="4" name="TextBox 3">
            <a:extLst>
              <a:ext uri="{FF2B5EF4-FFF2-40B4-BE49-F238E27FC236}">
                <a16:creationId xmlns:a16="http://schemas.microsoft.com/office/drawing/2014/main" id="{EDE2948D-FFC5-C88E-040A-0934C373480C}"/>
              </a:ext>
            </a:extLst>
          </p:cNvPr>
          <p:cNvSpPr txBox="1"/>
          <p:nvPr/>
        </p:nvSpPr>
        <p:spPr>
          <a:xfrm>
            <a:off x="3862164" y="2132856"/>
            <a:ext cx="4968552" cy="461665"/>
          </a:xfrm>
          <a:prstGeom prst="rect">
            <a:avLst/>
          </a:prstGeom>
          <a:noFill/>
        </p:spPr>
        <p:txBody>
          <a:bodyPr wrap="square" rtlCol="0">
            <a:spAutoFit/>
          </a:bodyPr>
          <a:lstStyle/>
          <a:p>
            <a:pPr algn="ctr"/>
            <a:r>
              <a:rPr lang="en-US" b="1">
                <a:solidFill>
                  <a:srgbClr val="00B0F0"/>
                </a:solidFill>
              </a:rPr>
              <a:t>CÁC KIỂU XÁC ĐỊNH GIỚI TÍNH </a:t>
            </a:r>
          </a:p>
        </p:txBody>
      </p:sp>
      <p:sp>
        <p:nvSpPr>
          <p:cNvPr id="6" name="Rectangle: Rounded Corners 5">
            <a:extLst>
              <a:ext uri="{FF2B5EF4-FFF2-40B4-BE49-F238E27FC236}">
                <a16:creationId xmlns:a16="http://schemas.microsoft.com/office/drawing/2014/main" id="{1B8853C8-C8DD-EA96-B362-9A6A8895C02C}"/>
              </a:ext>
            </a:extLst>
          </p:cNvPr>
          <p:cNvSpPr/>
          <p:nvPr/>
        </p:nvSpPr>
        <p:spPr>
          <a:xfrm>
            <a:off x="981844" y="3438244"/>
            <a:ext cx="10585176" cy="2799068"/>
          </a:xfrm>
          <a:prstGeom prst="roundRect">
            <a:avLst>
              <a:gd name="adj" fmla="val 590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4AA6EC-7A31-6DD8-0BF2-DD52BBBE58A3}"/>
              </a:ext>
            </a:extLst>
          </p:cNvPr>
          <p:cNvSpPr/>
          <p:nvPr/>
        </p:nvSpPr>
        <p:spPr>
          <a:xfrm>
            <a:off x="987398" y="2845849"/>
            <a:ext cx="7123238" cy="461665"/>
          </a:xfrm>
          <a:prstGeom prst="roundRect">
            <a:avLst>
              <a:gd name="adj" fmla="val 5000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solidFill>
                  <a:schemeClr val="tx1"/>
                </a:solidFill>
              </a:rPr>
              <a:t>Kiểu đơn bội – lưỡng bội (n – 2n) (mức bội nhiễm)</a:t>
            </a:r>
            <a:endParaRPr lang="en-US" sz="2200" b="1">
              <a:solidFill>
                <a:schemeClr val="tx1"/>
              </a:solidFill>
            </a:endParaRPr>
          </a:p>
        </p:txBody>
      </p:sp>
      <p:sp>
        <p:nvSpPr>
          <p:cNvPr id="10" name="TextBox 9">
            <a:extLst>
              <a:ext uri="{FF2B5EF4-FFF2-40B4-BE49-F238E27FC236}">
                <a16:creationId xmlns:a16="http://schemas.microsoft.com/office/drawing/2014/main" id="{F57C7087-71B5-DC79-85D0-714ABC6A1E88}"/>
              </a:ext>
            </a:extLst>
          </p:cNvPr>
          <p:cNvSpPr txBox="1"/>
          <p:nvPr/>
        </p:nvSpPr>
        <p:spPr>
          <a:xfrm>
            <a:off x="1197868" y="3558842"/>
            <a:ext cx="10153128" cy="2492542"/>
          </a:xfrm>
          <a:prstGeom prst="rect">
            <a:avLst/>
          </a:prstGeom>
          <a:noFill/>
        </p:spPr>
        <p:txBody>
          <a:bodyPr wrap="square">
            <a:spAutoFit/>
          </a:bodyPr>
          <a:lstStyle/>
          <a:p>
            <a:pPr algn="just">
              <a:lnSpc>
                <a:spcPct val="120000"/>
              </a:lnSpc>
            </a:pPr>
            <a:r>
              <a:rPr lang="vi-VN" sz="2200">
                <a:latin typeface="+mj-lt"/>
                <a:cs typeface="Times New Roman" panose="02020603050405020304" pitchFamily="18" charset="0"/>
              </a:rPr>
              <a:t>Kiểu xác định giới tính này như </a:t>
            </a:r>
            <a:r>
              <a:rPr lang="vi-VN" sz="2200" b="1">
                <a:latin typeface="+mj-lt"/>
                <a:cs typeface="Times New Roman" panose="02020603050405020304" pitchFamily="18" charset="0"/>
              </a:rPr>
              <a:t>các loài ong và kiến</a:t>
            </a:r>
            <a:r>
              <a:rPr lang="vi-VN" sz="2200">
                <a:latin typeface="+mj-lt"/>
                <a:cs typeface="Times New Roman" panose="02020603050405020304" pitchFamily="18" charset="0"/>
              </a:rPr>
              <a:t>. </a:t>
            </a:r>
            <a:r>
              <a:rPr lang="vi-VN" sz="2200" b="1">
                <a:solidFill>
                  <a:srgbClr val="00B0F0"/>
                </a:solidFill>
                <a:latin typeface="+mj-lt"/>
                <a:cs typeface="Times New Roman" panose="02020603050405020304" pitchFamily="18" charset="0"/>
              </a:rPr>
              <a:t>Ong đực </a:t>
            </a:r>
            <a:r>
              <a:rPr lang="vi-VN" sz="2200">
                <a:latin typeface="+mj-lt"/>
                <a:cs typeface="Times New Roman" panose="02020603050405020304" pitchFamily="18" charset="0"/>
              </a:rPr>
              <a:t>phát triển trinh sinh, từ trứng không thụ tinh và có bộ NST đơn bội (n) (không có sự thụ tinh giữa các giao tử). Trứng được thụ tinh sẽ trở thành con cái (2n) và phần lớn trở thành ong thợ bất thụ, một số sẽ trở thành ong chúa hữu thụ. Số lượng cá thể của đàn và thức ăn cho ấu trùng sẽ xác định </a:t>
            </a:r>
            <a:r>
              <a:rPr lang="vi-VN" sz="2200" b="1">
                <a:solidFill>
                  <a:srgbClr val="FF6699"/>
                </a:solidFill>
                <a:latin typeface="+mj-lt"/>
                <a:cs typeface="Times New Roman" panose="02020603050405020304" pitchFamily="18" charset="0"/>
              </a:rPr>
              <a:t>con cái trở thành ong thợ hay ong chúa</a:t>
            </a:r>
            <a:r>
              <a:rPr lang="vi-VN" sz="2200">
                <a:latin typeface="+mj-lt"/>
                <a:cs typeface="Times New Roman" panose="02020603050405020304" pitchFamily="18" charset="0"/>
              </a:rPr>
              <a:t> chuyên sinh sản.</a:t>
            </a:r>
          </a:p>
        </p:txBody>
      </p:sp>
    </p:spTree>
    <p:extLst>
      <p:ext uri="{BB962C8B-B14F-4D97-AF65-F5344CB8AC3E}">
        <p14:creationId xmlns:p14="http://schemas.microsoft.com/office/powerpoint/2010/main" val="421040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860" y="620688"/>
            <a:ext cx="11145688" cy="720080"/>
          </a:xfrm>
        </p:spPr>
        <p:txBody>
          <a:bodyPr>
            <a:normAutofit fontScale="90000"/>
          </a:bodyPr>
          <a:lstStyle/>
          <a:p>
            <a:pPr>
              <a:lnSpc>
                <a:spcPct val="120000"/>
              </a:lnSpc>
            </a:pPr>
            <a:r>
              <a:rPr lang="vi-VN" sz="3200" b="1">
                <a:solidFill>
                  <a:srgbClr val="70BE43"/>
                </a:solidFill>
              </a:rPr>
              <a:t>I. NHIỄM SẮC THỂ THƯỜNG </a:t>
            </a:r>
            <a:r>
              <a:rPr lang="vi-VN" sz="3200" b="1">
                <a:solidFill>
                  <a:srgbClr val="FCB22C"/>
                </a:solidFill>
              </a:rPr>
              <a:t>VÀ</a:t>
            </a:r>
            <a:r>
              <a:rPr lang="vi-VN" sz="3200" b="1"/>
              <a:t> </a:t>
            </a:r>
            <a:r>
              <a:rPr lang="vi-VN" sz="3200" b="1">
                <a:solidFill>
                  <a:srgbClr val="FE750E"/>
                </a:solidFill>
              </a:rPr>
              <a:t>NHIỄM SẮC THỂ GIỚI TÍNH</a:t>
            </a:r>
            <a:endParaRPr lang="en-US" sz="3200" b="1" dirty="0">
              <a:solidFill>
                <a:srgbClr val="FE750E"/>
              </a:solidFill>
            </a:endParaRPr>
          </a:p>
        </p:txBody>
      </p:sp>
      <p:sp>
        <p:nvSpPr>
          <p:cNvPr id="3" name="TextBox 2">
            <a:extLst>
              <a:ext uri="{FF2B5EF4-FFF2-40B4-BE49-F238E27FC236}">
                <a16:creationId xmlns:a16="http://schemas.microsoft.com/office/drawing/2014/main" id="{BD0AB1EA-553E-0031-D30F-3038BF927725}"/>
              </a:ext>
            </a:extLst>
          </p:cNvPr>
          <p:cNvSpPr txBox="1"/>
          <p:nvPr/>
        </p:nvSpPr>
        <p:spPr>
          <a:xfrm>
            <a:off x="333772" y="1556792"/>
            <a:ext cx="4968552" cy="461665"/>
          </a:xfrm>
          <a:prstGeom prst="rect">
            <a:avLst/>
          </a:prstGeom>
          <a:noFill/>
        </p:spPr>
        <p:txBody>
          <a:bodyPr wrap="square" rtlCol="0">
            <a:spAutoFit/>
          </a:bodyPr>
          <a:lstStyle/>
          <a:p>
            <a:r>
              <a:rPr lang="en-US" b="1" i="1"/>
              <a:t>Đọc đoạn thông tin sau đây</a:t>
            </a:r>
          </a:p>
        </p:txBody>
      </p:sp>
      <p:sp>
        <p:nvSpPr>
          <p:cNvPr id="4" name="TextBox 3">
            <a:extLst>
              <a:ext uri="{FF2B5EF4-FFF2-40B4-BE49-F238E27FC236}">
                <a16:creationId xmlns:a16="http://schemas.microsoft.com/office/drawing/2014/main" id="{EDE2948D-FFC5-C88E-040A-0934C373480C}"/>
              </a:ext>
            </a:extLst>
          </p:cNvPr>
          <p:cNvSpPr txBox="1"/>
          <p:nvPr/>
        </p:nvSpPr>
        <p:spPr>
          <a:xfrm>
            <a:off x="3862164" y="2132856"/>
            <a:ext cx="4968552" cy="461665"/>
          </a:xfrm>
          <a:prstGeom prst="rect">
            <a:avLst/>
          </a:prstGeom>
          <a:noFill/>
        </p:spPr>
        <p:txBody>
          <a:bodyPr wrap="square" rtlCol="0">
            <a:spAutoFit/>
          </a:bodyPr>
          <a:lstStyle/>
          <a:p>
            <a:pPr algn="ctr"/>
            <a:r>
              <a:rPr lang="en-US" b="1">
                <a:solidFill>
                  <a:srgbClr val="00B0F0"/>
                </a:solidFill>
              </a:rPr>
              <a:t>CÁC KIỂU XÁC ĐỊNH GIỚI TÍNH </a:t>
            </a:r>
          </a:p>
        </p:txBody>
      </p:sp>
      <p:sp>
        <p:nvSpPr>
          <p:cNvPr id="6" name="Rectangle: Rounded Corners 5">
            <a:extLst>
              <a:ext uri="{FF2B5EF4-FFF2-40B4-BE49-F238E27FC236}">
                <a16:creationId xmlns:a16="http://schemas.microsoft.com/office/drawing/2014/main" id="{1B8853C8-C8DD-EA96-B362-9A6A8895C02C}"/>
              </a:ext>
            </a:extLst>
          </p:cNvPr>
          <p:cNvSpPr/>
          <p:nvPr/>
        </p:nvSpPr>
        <p:spPr>
          <a:xfrm>
            <a:off x="981844" y="3438244"/>
            <a:ext cx="10585176" cy="1574932"/>
          </a:xfrm>
          <a:prstGeom prst="roundRect">
            <a:avLst>
              <a:gd name="adj" fmla="val 5909"/>
            </a:avLst>
          </a:prstGeom>
          <a:solidFill>
            <a:schemeClr val="bg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594AA6EC-7A31-6DD8-0BF2-DD52BBBE58A3}"/>
              </a:ext>
            </a:extLst>
          </p:cNvPr>
          <p:cNvSpPr/>
          <p:nvPr/>
        </p:nvSpPr>
        <p:spPr>
          <a:xfrm>
            <a:off x="987398" y="2845849"/>
            <a:ext cx="7123238" cy="461665"/>
          </a:xfrm>
          <a:prstGeom prst="roundRect">
            <a:avLst>
              <a:gd name="adj" fmla="val 50000"/>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200" b="1">
                <a:solidFill>
                  <a:schemeClr val="tx1"/>
                </a:solidFill>
              </a:rPr>
              <a:t>Giới tính được xác định bởi điều kiện môi trường</a:t>
            </a:r>
            <a:endParaRPr lang="en-US" sz="2200" b="1">
              <a:solidFill>
                <a:schemeClr val="tx1"/>
              </a:solidFill>
            </a:endParaRPr>
          </a:p>
        </p:txBody>
      </p:sp>
      <p:sp>
        <p:nvSpPr>
          <p:cNvPr id="10" name="TextBox 9">
            <a:extLst>
              <a:ext uri="{FF2B5EF4-FFF2-40B4-BE49-F238E27FC236}">
                <a16:creationId xmlns:a16="http://schemas.microsoft.com/office/drawing/2014/main" id="{F57C7087-71B5-DC79-85D0-714ABC6A1E88}"/>
              </a:ext>
            </a:extLst>
          </p:cNvPr>
          <p:cNvSpPr txBox="1"/>
          <p:nvPr/>
        </p:nvSpPr>
        <p:spPr>
          <a:xfrm>
            <a:off x="1197868" y="3558842"/>
            <a:ext cx="10153128" cy="1273747"/>
          </a:xfrm>
          <a:prstGeom prst="rect">
            <a:avLst/>
          </a:prstGeom>
          <a:noFill/>
        </p:spPr>
        <p:txBody>
          <a:bodyPr wrap="square">
            <a:spAutoFit/>
          </a:bodyPr>
          <a:lstStyle/>
          <a:p>
            <a:pPr algn="just">
              <a:lnSpc>
                <a:spcPct val="120000"/>
              </a:lnSpc>
            </a:pPr>
            <a:r>
              <a:rPr lang="vi-VN" sz="2200">
                <a:latin typeface="+mj-lt"/>
                <a:cs typeface="Times New Roman" panose="02020603050405020304" pitchFamily="18" charset="0"/>
              </a:rPr>
              <a:t>Ở một số </a:t>
            </a:r>
            <a:r>
              <a:rPr lang="vi-VN" sz="2200" b="1">
                <a:latin typeface="+mj-lt"/>
                <a:cs typeface="Times New Roman" panose="02020603050405020304" pitchFamily="18" charset="0"/>
              </a:rPr>
              <a:t>loài rùa và cá sấu</a:t>
            </a:r>
            <a:r>
              <a:rPr lang="vi-VN" sz="2200">
                <a:latin typeface="+mj-lt"/>
                <a:cs typeface="Times New Roman" panose="02020603050405020304" pitchFamily="18" charset="0"/>
              </a:rPr>
              <a:t>, điều kiện </a:t>
            </a:r>
            <a:r>
              <a:rPr lang="vi-VN" sz="2200" b="1">
                <a:solidFill>
                  <a:schemeClr val="accent6"/>
                </a:solidFill>
                <a:latin typeface="+mj-lt"/>
                <a:cs typeface="Times New Roman" panose="02020603050405020304" pitchFamily="18" charset="0"/>
              </a:rPr>
              <a:t>nhiệt độ của môi trường </a:t>
            </a:r>
            <a:r>
              <a:rPr lang="vi-VN" sz="2200">
                <a:latin typeface="+mj-lt"/>
                <a:cs typeface="Times New Roman" panose="02020603050405020304" pitchFamily="18" charset="0"/>
              </a:rPr>
              <a:t>trong thời gian phát triển phôi là yếu tố quyết định giới tính. Ví dụ về một loài cụ thể đã được đề cập trong SGK.</a:t>
            </a:r>
          </a:p>
        </p:txBody>
      </p:sp>
    </p:spTree>
    <p:extLst>
      <p:ext uri="{BB962C8B-B14F-4D97-AF65-F5344CB8AC3E}">
        <p14:creationId xmlns:p14="http://schemas.microsoft.com/office/powerpoint/2010/main" val="34464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586</TotalTime>
  <Words>3116</Words>
  <Application>Microsoft Office PowerPoint</Application>
  <PresentationFormat>Custom</PresentationFormat>
  <Paragraphs>213</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Constantia</vt:lpstr>
      <vt:lpstr>Wingdings</vt:lpstr>
      <vt:lpstr>Cooking 16x9</vt:lpstr>
      <vt:lpstr>NHIỄM SẮC THỂ GIỚI TÍNH VÀ CƠ CHẾ XÁC ĐỊNH GIỚI TÍNH</vt:lpstr>
      <vt:lpstr>Mục tiêu</vt:lpstr>
      <vt:lpstr>I. NHIỄM SẮC THỂ THƯỜNG VÀ NHIỄM SẮC THỂ GIỚI TÍNH</vt:lpstr>
      <vt:lpstr>PowerPoint Presentation</vt:lpstr>
      <vt:lpstr>PowerPoint Presentation</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 NHIỄM SẮC THỂ THƯỜNG VÀ NHIỄM SẮC THỂ GIỚI TÍNH</vt:lpstr>
      <vt:lpstr>II. CƠ CHẾ XÁC ĐỊNH GIỚI TÍNH</vt:lpstr>
      <vt:lpstr>II. CƠ CHẾ XÁC ĐỊNH GIỚI TÍNH</vt:lpstr>
      <vt:lpstr>II. CƠ CHẾ XÁC ĐỊNH GIỚI TÍNH</vt:lpstr>
      <vt:lpstr>II. CƠ CHẾ XÁC ĐỊNH GIỚI TÍNH</vt:lpstr>
      <vt:lpstr>II. CƠ CHẾ XÁC ĐỊNH GIỚI TÍNH</vt:lpstr>
      <vt:lpstr>II. CƠ CHẾ XÁC ĐỊNH GIỚI TÍNH</vt:lpstr>
      <vt:lpstr>PowerPoint Presentation</vt:lpstr>
      <vt:lpstr>PowerPoint Presentation</vt:lpstr>
      <vt:lpstr>PowerPoint Presentation</vt:lpstr>
      <vt:lpstr>PowerPoint Presentation</vt:lpstr>
      <vt:lpstr>PowerPoint Presentation</vt:lpstr>
      <vt:lpstr>III. CÁC YẾU TỐ ẢNH HƯỞNG ĐẾN SỰ PHÂN HÓA GIỚI TÍNH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hỏi lượng giá</vt:lpstr>
      <vt:lpstr>Câu hỏi lượng giá</vt:lpstr>
      <vt:lpstr>Câu hỏi lượng giá</vt:lpstr>
      <vt:lpstr>Câu hỏi lượng giá</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Quách Thị Cẩm Tú</dc:creator>
  <cp:lastModifiedBy>Quách Thị Cẩm Tú</cp:lastModifiedBy>
  <cp:revision>44</cp:revision>
  <dcterms:created xsi:type="dcterms:W3CDTF">2024-06-12T07:05:30Z</dcterms:created>
  <dcterms:modified xsi:type="dcterms:W3CDTF">2024-06-13T07:38:24Z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