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9" r:id="rId6"/>
    <p:sldId id="275" r:id="rId7"/>
    <p:sldId id="276" r:id="rId8"/>
    <p:sldId id="287" r:id="rId9"/>
    <p:sldId id="273" r:id="rId10"/>
    <p:sldId id="274" r:id="rId11"/>
    <p:sldId id="290" r:id="rId12"/>
    <p:sldId id="289" r:id="rId13"/>
    <p:sldId id="293" r:id="rId14"/>
    <p:sldId id="299" r:id="rId15"/>
    <p:sldId id="298" r:id="rId16"/>
    <p:sldId id="296" r:id="rId17"/>
    <p:sldId id="297" r:id="rId18"/>
    <p:sldId id="300" r:id="rId19"/>
    <p:sldId id="301" r:id="rId20"/>
    <p:sldId id="302" r:id="rId21"/>
    <p:sldId id="303" r:id="rId22"/>
    <p:sldId id="304" r:id="rId23"/>
    <p:sldId id="261"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FF5"/>
    <a:srgbClr val="D9F5FF"/>
    <a:srgbClr val="FF6699"/>
    <a:srgbClr val="FFEBDD"/>
    <a:srgbClr val="70BE43"/>
    <a:srgbClr val="FE750E"/>
    <a:srgbClr val="FCB22C"/>
    <a:srgbClr val="FB01A3"/>
    <a:srgbClr val="FFFFFF"/>
    <a:srgbClr val="4E5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492" autoAdjust="0"/>
  </p:normalViewPr>
  <p:slideViewPr>
    <p:cSldViewPr>
      <p:cViewPr varScale="1">
        <p:scale>
          <a:sx n="63" d="100"/>
          <a:sy n="63" d="100"/>
        </p:scale>
        <p:origin x="764" y="5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4/24/2026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4/24/2026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4/24/2026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4/24/2026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4/24/2026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4/24/2026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4/24/2026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4/24/2026</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4/24/2026</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4/24/2026</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4/24/2026</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4/24/2026</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4/24/2026</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4/24/2026</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362396"/>
            <a:ext cx="8658575" cy="2130500"/>
          </a:xfrm>
        </p:spPr>
        <p:txBody>
          <a:bodyPr/>
          <a:lstStyle/>
          <a:p>
            <a:pPr>
              <a:lnSpc>
                <a:spcPct val="120000"/>
              </a:lnSpc>
            </a:pPr>
            <a:r>
              <a:rPr lang="en-US" sz="4400" b="1">
                <a:solidFill>
                  <a:schemeClr val="accent5"/>
                </a:solidFill>
              </a:rPr>
              <a:t>NHIỄM SẮC THỂ GIỚI TÍNH VÀ CƠ CHẾ XÁC ĐỊNH GIỚI TÍNH</a:t>
            </a:r>
            <a:endParaRPr lang="en-US" sz="4400" b="1" dirty="0">
              <a:solidFill>
                <a:schemeClr val="accent5"/>
              </a:solidFill>
            </a:endParaRPr>
          </a:p>
        </p:txBody>
      </p:sp>
      <p:sp>
        <p:nvSpPr>
          <p:cNvPr id="3" name="Subtitle 2"/>
          <p:cNvSpPr>
            <a:spLocks noGrp="1"/>
          </p:cNvSpPr>
          <p:nvPr>
            <p:ph type="subTitle" idx="1"/>
          </p:nvPr>
        </p:nvSpPr>
        <p:spPr>
          <a:xfrm>
            <a:off x="1828324" y="2780928"/>
            <a:ext cx="9141619" cy="443172"/>
          </a:xfrm>
        </p:spPr>
        <p:txBody>
          <a:bodyPr>
            <a:normAutofit fontScale="92500" lnSpcReduction="10000"/>
          </a:bodyPr>
          <a:lstStyle/>
          <a:p>
            <a:r>
              <a:rPr lang="en-US" b="1"/>
              <a:t>KHOA HỌC TỰ NHIÊN 9</a:t>
            </a:r>
            <a:endParaRPr lang="en-US" b="1" dirty="0"/>
          </a:p>
        </p:txBody>
      </p:sp>
      <p:cxnSp>
        <p:nvCxnSpPr>
          <p:cNvPr id="5" name="Straight Connector 4">
            <a:extLst>
              <a:ext uri="{FF2B5EF4-FFF2-40B4-BE49-F238E27FC236}">
                <a16:creationId xmlns:a16="http://schemas.microsoft.com/office/drawing/2014/main" id="{972270F3-D32B-7220-F730-919856CAEEAB}"/>
              </a:ext>
            </a:extLst>
          </p:cNvPr>
          <p:cNvCxnSpPr/>
          <p:nvPr/>
        </p:nvCxnSpPr>
        <p:spPr>
          <a:xfrm>
            <a:off x="1917948" y="2564904"/>
            <a:ext cx="367240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Heterogametic sex - Wikipedia">
            <a:extLst>
              <a:ext uri="{FF2B5EF4-FFF2-40B4-BE49-F238E27FC236}">
                <a16:creationId xmlns:a16="http://schemas.microsoft.com/office/drawing/2014/main" id="{380306F3-F1E0-FAB8-B5A4-4ED9CDE4E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117" y="2533844"/>
            <a:ext cx="5176888" cy="4258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x chromosomes — Gender-Inclusive Curriculum Monthly Newsletter — Gender-Inclusive  Biology">
            <a:extLst>
              <a:ext uri="{FF2B5EF4-FFF2-40B4-BE49-F238E27FC236}">
                <a16:creationId xmlns:a16="http://schemas.microsoft.com/office/drawing/2014/main" id="{BC77DE58-6247-C729-49A9-BDF8BA982A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7" t="7484" r="3924" b="5404"/>
          <a:stretch/>
        </p:blipFill>
        <p:spPr bwMode="auto">
          <a:xfrm>
            <a:off x="2205980" y="3346301"/>
            <a:ext cx="3330779" cy="3514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79270781-ADD5-E229-E13E-390433595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Single Corner Rounded 5">
            <a:extLst>
              <a:ext uri="{FF2B5EF4-FFF2-40B4-BE49-F238E27FC236}">
                <a16:creationId xmlns:a16="http://schemas.microsoft.com/office/drawing/2014/main" id="{57D89410-E23D-081E-52BD-F9FB8E819279}"/>
              </a:ext>
            </a:extLst>
          </p:cNvPr>
          <p:cNvSpPr/>
          <p:nvPr/>
        </p:nvSpPr>
        <p:spPr>
          <a:xfrm>
            <a:off x="5014292" y="0"/>
            <a:ext cx="1629916" cy="764704"/>
          </a:xfrm>
          <a:prstGeom prst="round1Rect">
            <a:avLst>
              <a:gd name="adj" fmla="val 0"/>
            </a:avLst>
          </a:prstGeom>
          <a:solidFill>
            <a:srgbClr val="70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Bài 44</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24D70250-A4E3-C965-2AD0-3A5C9526C00F}"/>
              </a:ext>
            </a:extLst>
          </p:cNvPr>
          <p:cNvGrpSpPr/>
          <p:nvPr/>
        </p:nvGrpSpPr>
        <p:grpSpPr>
          <a:xfrm>
            <a:off x="1033467" y="149854"/>
            <a:ext cx="9021385" cy="6447498"/>
            <a:chOff x="1033467" y="149854"/>
            <a:chExt cx="9021385" cy="6447498"/>
          </a:xfrm>
        </p:grpSpPr>
        <p:pic>
          <p:nvPicPr>
            <p:cNvPr id="17412" name="Picture 4">
              <a:extLst>
                <a:ext uri="{FF2B5EF4-FFF2-40B4-BE49-F238E27FC236}">
                  <a16:creationId xmlns:a16="http://schemas.microsoft.com/office/drawing/2014/main" id="{BF5B6C09-5630-FB3B-314B-4D1D3B870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650" y="149854"/>
              <a:ext cx="1622962" cy="162296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C4A6CD19-1889-D191-D99C-63604232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648" y="188640"/>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Premium Vector | Cute little girl stand and give salute pose">
              <a:extLst>
                <a:ext uri="{FF2B5EF4-FFF2-40B4-BE49-F238E27FC236}">
                  <a16:creationId xmlns:a16="http://schemas.microsoft.com/office/drawing/2014/main" id="{F80A7115-EFA1-EAE3-B878-8B3A35C12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32" t="7732" r="26333" b="42033"/>
            <a:stretch/>
          </p:blipFill>
          <p:spPr bwMode="auto">
            <a:xfrm>
              <a:off x="3886535" y="4798048"/>
              <a:ext cx="1757192" cy="1757192"/>
            </a:xfrm>
            <a:prstGeom prst="flowChartConnector">
              <a:avLst/>
            </a:prstGeom>
            <a:noFill/>
            <a:ln w="28575">
              <a:solidFill>
                <a:srgbClr val="FB01A3"/>
              </a:solidFill>
              <a:prstDash val="sysDash"/>
            </a:ln>
            <a:extLst>
              <a:ext uri="{909E8E84-426E-40DD-AFC4-6F175D3DCCD1}">
                <a14:hiddenFill xmlns:a14="http://schemas.microsoft.com/office/drawing/2010/main">
                  <a:solidFill>
                    <a:srgbClr val="FFFFFF"/>
                  </a:solidFill>
                </a14:hiddenFill>
              </a:ext>
            </a:extLst>
          </p:spPr>
        </p:pic>
        <p:pic>
          <p:nvPicPr>
            <p:cNvPr id="17428" name="Picture 20" descr="Premium Vector | Cute little boy stand and give salute pose">
              <a:extLst>
                <a:ext uri="{FF2B5EF4-FFF2-40B4-BE49-F238E27FC236}">
                  <a16:creationId xmlns:a16="http://schemas.microsoft.com/office/drawing/2014/main" id="{14664670-9C7F-C638-6B30-AEADBBB1CB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92" t="5156" r="17880" b="27216"/>
            <a:stretch/>
          </p:blipFill>
          <p:spPr bwMode="auto">
            <a:xfrm>
              <a:off x="7102524" y="4797152"/>
              <a:ext cx="1800200" cy="1800200"/>
            </a:xfrm>
            <a:prstGeom prst="flowChartConnector">
              <a:avLst/>
            </a:prstGeom>
            <a:noFill/>
            <a:ln w="28575">
              <a:solidFill>
                <a:srgbClr val="00B0F0"/>
              </a:solidFill>
              <a:prstDash val="sysDash"/>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190349F-9FD0-DC70-FC1A-DCEC6E5FF3D8}"/>
                </a:ext>
              </a:extLst>
            </p:cNvPr>
            <p:cNvSpPr txBox="1"/>
            <p:nvPr/>
          </p:nvSpPr>
          <p:spPr>
            <a:xfrm>
              <a:off x="3790156" y="1830015"/>
              <a:ext cx="2088232" cy="461665"/>
            </a:xfrm>
            <a:prstGeom prst="rect">
              <a:avLst/>
            </a:prstGeom>
            <a:noFill/>
          </p:spPr>
          <p:txBody>
            <a:bodyPr wrap="square" rtlCol="0">
              <a:spAutoFit/>
            </a:bodyPr>
            <a:lstStyle/>
            <a:p>
              <a:pPr algn="ctr"/>
              <a:r>
                <a:rPr lang="en-US" b="1"/>
                <a:t>44A + XY</a:t>
              </a:r>
            </a:p>
          </p:txBody>
        </p:sp>
        <p:sp>
          <p:nvSpPr>
            <p:cNvPr id="18" name="TextBox 17">
              <a:extLst>
                <a:ext uri="{FF2B5EF4-FFF2-40B4-BE49-F238E27FC236}">
                  <a16:creationId xmlns:a16="http://schemas.microsoft.com/office/drawing/2014/main" id="{F7506A60-98EE-1844-C195-6C1C704A6DF8}"/>
                </a:ext>
              </a:extLst>
            </p:cNvPr>
            <p:cNvSpPr txBox="1"/>
            <p:nvPr/>
          </p:nvSpPr>
          <p:spPr>
            <a:xfrm>
              <a:off x="7966620" y="1830015"/>
              <a:ext cx="2088232" cy="461665"/>
            </a:xfrm>
            <a:prstGeom prst="rect">
              <a:avLst/>
            </a:prstGeom>
            <a:noFill/>
          </p:spPr>
          <p:txBody>
            <a:bodyPr wrap="square" rtlCol="0">
              <a:spAutoFit/>
            </a:bodyPr>
            <a:lstStyle/>
            <a:p>
              <a:pPr algn="ctr"/>
              <a:r>
                <a:rPr lang="en-US" b="1"/>
                <a:t>44A + XX</a:t>
              </a:r>
            </a:p>
          </p:txBody>
        </p:sp>
        <p:sp>
          <p:nvSpPr>
            <p:cNvPr id="19" name="TextBox 18">
              <a:extLst>
                <a:ext uri="{FF2B5EF4-FFF2-40B4-BE49-F238E27FC236}">
                  <a16:creationId xmlns:a16="http://schemas.microsoft.com/office/drawing/2014/main" id="{1F43C55E-19B9-686D-41F4-238645CC497E}"/>
                </a:ext>
              </a:extLst>
            </p:cNvPr>
            <p:cNvSpPr txBox="1"/>
            <p:nvPr/>
          </p:nvSpPr>
          <p:spPr>
            <a:xfrm>
              <a:off x="2998068" y="2822099"/>
              <a:ext cx="1512168" cy="461665"/>
            </a:xfrm>
            <a:prstGeom prst="rect">
              <a:avLst/>
            </a:prstGeom>
            <a:noFill/>
          </p:spPr>
          <p:txBody>
            <a:bodyPr wrap="square" rtlCol="0">
              <a:spAutoFit/>
            </a:bodyPr>
            <a:lstStyle/>
            <a:p>
              <a:pPr algn="ctr"/>
              <a:r>
                <a:rPr lang="en-US" b="1"/>
                <a:t>22A + X</a:t>
              </a:r>
            </a:p>
          </p:txBody>
        </p:sp>
        <p:sp>
          <p:nvSpPr>
            <p:cNvPr id="20" name="TextBox 19">
              <a:extLst>
                <a:ext uri="{FF2B5EF4-FFF2-40B4-BE49-F238E27FC236}">
                  <a16:creationId xmlns:a16="http://schemas.microsoft.com/office/drawing/2014/main" id="{483B0F0C-977E-FF48-2106-2A64098EF865}"/>
                </a:ext>
              </a:extLst>
            </p:cNvPr>
            <p:cNvSpPr txBox="1"/>
            <p:nvPr/>
          </p:nvSpPr>
          <p:spPr>
            <a:xfrm>
              <a:off x="4680938" y="2822099"/>
              <a:ext cx="2088232" cy="461665"/>
            </a:xfrm>
            <a:prstGeom prst="rect">
              <a:avLst/>
            </a:prstGeom>
            <a:noFill/>
          </p:spPr>
          <p:txBody>
            <a:bodyPr wrap="square" rtlCol="0">
              <a:spAutoFit/>
            </a:bodyPr>
            <a:lstStyle/>
            <a:p>
              <a:pPr algn="ctr"/>
              <a:r>
                <a:rPr lang="en-US" b="1"/>
                <a:t>22A + Y</a:t>
              </a:r>
            </a:p>
          </p:txBody>
        </p:sp>
        <p:sp>
          <p:nvSpPr>
            <p:cNvPr id="21" name="TextBox 20">
              <a:extLst>
                <a:ext uri="{FF2B5EF4-FFF2-40B4-BE49-F238E27FC236}">
                  <a16:creationId xmlns:a16="http://schemas.microsoft.com/office/drawing/2014/main" id="{82AC075B-D17A-B851-F21F-0BF174718650}"/>
                </a:ext>
              </a:extLst>
            </p:cNvPr>
            <p:cNvSpPr txBox="1"/>
            <p:nvPr/>
          </p:nvSpPr>
          <p:spPr>
            <a:xfrm>
              <a:off x="8254652" y="2823319"/>
              <a:ext cx="1512168" cy="461665"/>
            </a:xfrm>
            <a:prstGeom prst="rect">
              <a:avLst/>
            </a:prstGeom>
            <a:noFill/>
          </p:spPr>
          <p:txBody>
            <a:bodyPr wrap="square" rtlCol="0">
              <a:spAutoFit/>
            </a:bodyPr>
            <a:lstStyle/>
            <a:p>
              <a:pPr algn="ctr"/>
              <a:r>
                <a:rPr lang="en-US" b="1"/>
                <a:t>22A + X</a:t>
              </a:r>
            </a:p>
          </p:txBody>
        </p:sp>
        <p:sp>
          <p:nvSpPr>
            <p:cNvPr id="22" name="TextBox 21">
              <a:extLst>
                <a:ext uri="{FF2B5EF4-FFF2-40B4-BE49-F238E27FC236}">
                  <a16:creationId xmlns:a16="http://schemas.microsoft.com/office/drawing/2014/main" id="{CE76DF52-338C-63C1-F63F-D91B02F2A7D9}"/>
                </a:ext>
              </a:extLst>
            </p:cNvPr>
            <p:cNvSpPr txBox="1"/>
            <p:nvPr/>
          </p:nvSpPr>
          <p:spPr>
            <a:xfrm>
              <a:off x="3718149" y="4155467"/>
              <a:ext cx="2088232" cy="461665"/>
            </a:xfrm>
            <a:prstGeom prst="rect">
              <a:avLst/>
            </a:prstGeom>
            <a:noFill/>
          </p:spPr>
          <p:txBody>
            <a:bodyPr wrap="square" rtlCol="0">
              <a:spAutoFit/>
            </a:bodyPr>
            <a:lstStyle/>
            <a:p>
              <a:pPr algn="ctr"/>
              <a:r>
                <a:rPr lang="en-US" b="1"/>
                <a:t>44A + XX</a:t>
              </a:r>
            </a:p>
          </p:txBody>
        </p:sp>
        <p:sp>
          <p:nvSpPr>
            <p:cNvPr id="23" name="TextBox 22">
              <a:extLst>
                <a:ext uri="{FF2B5EF4-FFF2-40B4-BE49-F238E27FC236}">
                  <a16:creationId xmlns:a16="http://schemas.microsoft.com/office/drawing/2014/main" id="{0AFC8DA5-914F-84AC-9506-2303F96E5158}"/>
                </a:ext>
              </a:extLst>
            </p:cNvPr>
            <p:cNvSpPr txBox="1"/>
            <p:nvPr/>
          </p:nvSpPr>
          <p:spPr>
            <a:xfrm>
              <a:off x="6890773" y="4155467"/>
              <a:ext cx="2088232" cy="461665"/>
            </a:xfrm>
            <a:prstGeom prst="rect">
              <a:avLst/>
            </a:prstGeom>
            <a:noFill/>
          </p:spPr>
          <p:txBody>
            <a:bodyPr wrap="square" rtlCol="0">
              <a:spAutoFit/>
            </a:bodyPr>
            <a:lstStyle/>
            <a:p>
              <a:pPr algn="ctr"/>
              <a:r>
                <a:rPr lang="en-US" b="1"/>
                <a:t>44A + XY</a:t>
              </a:r>
            </a:p>
          </p:txBody>
        </p:sp>
        <p:sp>
          <p:nvSpPr>
            <p:cNvPr id="24" name="Left Bracket 23">
              <a:extLst>
                <a:ext uri="{FF2B5EF4-FFF2-40B4-BE49-F238E27FC236}">
                  <a16:creationId xmlns:a16="http://schemas.microsoft.com/office/drawing/2014/main" id="{0FBBA2C6-9C2F-245A-7CF5-ED2CD973DFC2}"/>
                </a:ext>
              </a:extLst>
            </p:cNvPr>
            <p:cNvSpPr/>
            <p:nvPr/>
          </p:nvSpPr>
          <p:spPr>
            <a:xfrm rot="5400000">
              <a:off x="4631354" y="2295232"/>
              <a:ext cx="329287" cy="868631"/>
            </a:xfrm>
            <a:prstGeom prst="leftBracket">
              <a:avLst>
                <a:gd name="adj" fmla="val 0"/>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73B6A86-8B52-F202-8775-A700B05BEA56}"/>
                </a:ext>
              </a:extLst>
            </p:cNvPr>
            <p:cNvCxnSpPr/>
            <p:nvPr/>
          </p:nvCxnSpPr>
          <p:spPr>
            <a:xfrm>
              <a:off x="4798268" y="2265233"/>
              <a:ext cx="0" cy="29967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40D01B-9DE5-B1C0-402A-91598B008EF4}"/>
                </a:ext>
              </a:extLst>
            </p:cNvPr>
            <p:cNvCxnSpPr>
              <a:cxnSpLocks/>
              <a:stCxn id="18" idx="2"/>
              <a:endCxn id="21" idx="0"/>
            </p:cNvCxnSpPr>
            <p:nvPr/>
          </p:nvCxnSpPr>
          <p:spPr>
            <a:xfrm>
              <a:off x="9010736" y="2291680"/>
              <a:ext cx="0" cy="53163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B0653E-49DA-F0A6-2852-D8647CDEBD77}"/>
                </a:ext>
              </a:extLst>
            </p:cNvPr>
            <p:cNvCxnSpPr>
              <a:cxnSpLocks/>
            </p:cNvCxnSpPr>
            <p:nvPr/>
          </p:nvCxnSpPr>
          <p:spPr>
            <a:xfrm>
              <a:off x="4820257" y="3867435"/>
              <a:ext cx="0" cy="28803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51B50D-1C08-2F57-D760-AD95CC5D6D9B}"/>
                </a:ext>
              </a:extLst>
            </p:cNvPr>
            <p:cNvCxnSpPr>
              <a:cxnSpLocks/>
            </p:cNvCxnSpPr>
            <p:nvPr/>
          </p:nvCxnSpPr>
          <p:spPr>
            <a:xfrm>
              <a:off x="7934889" y="3867435"/>
              <a:ext cx="0" cy="28803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DD986C-4D4A-274C-C9E8-F7F87317A056}"/>
                </a:ext>
              </a:extLst>
            </p:cNvPr>
            <p:cNvCxnSpPr>
              <a:cxnSpLocks/>
              <a:stCxn id="19" idx="2"/>
            </p:cNvCxnSpPr>
            <p:nvPr/>
          </p:nvCxnSpPr>
          <p:spPr>
            <a:xfrm>
              <a:off x="3754152" y="3283764"/>
              <a:ext cx="1066105" cy="58367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4BCB0B-8670-CC27-BA7E-34C7823F2E3E}"/>
                </a:ext>
              </a:extLst>
            </p:cNvPr>
            <p:cNvCxnSpPr>
              <a:cxnSpLocks/>
            </p:cNvCxnSpPr>
            <p:nvPr/>
          </p:nvCxnSpPr>
          <p:spPr>
            <a:xfrm flipH="1">
              <a:off x="4806242" y="3281180"/>
              <a:ext cx="3880458" cy="58367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475905-EF01-F393-C8AA-B3D0838D88ED}"/>
                </a:ext>
              </a:extLst>
            </p:cNvPr>
            <p:cNvCxnSpPr>
              <a:cxnSpLocks/>
            </p:cNvCxnSpPr>
            <p:nvPr/>
          </p:nvCxnSpPr>
          <p:spPr>
            <a:xfrm>
              <a:off x="5922365" y="3286878"/>
              <a:ext cx="2012523" cy="58678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C5666A-8669-A6D8-55FE-4BA53B357313}"/>
                </a:ext>
              </a:extLst>
            </p:cNvPr>
            <p:cNvCxnSpPr>
              <a:cxnSpLocks/>
            </p:cNvCxnSpPr>
            <p:nvPr/>
          </p:nvCxnSpPr>
          <p:spPr>
            <a:xfrm flipH="1">
              <a:off x="7933300" y="3287568"/>
              <a:ext cx="1329464" cy="58298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1605E77-E2A0-685F-5674-7CC0AB062DBC}"/>
                </a:ext>
              </a:extLst>
            </p:cNvPr>
            <p:cNvSpPr txBox="1"/>
            <p:nvPr/>
          </p:nvSpPr>
          <p:spPr>
            <a:xfrm>
              <a:off x="1033467" y="2265233"/>
              <a:ext cx="1813790" cy="461665"/>
            </a:xfrm>
            <a:prstGeom prst="rect">
              <a:avLst/>
            </a:prstGeom>
            <a:noFill/>
          </p:spPr>
          <p:txBody>
            <a:bodyPr wrap="square" rtlCol="0">
              <a:spAutoFit/>
            </a:bodyPr>
            <a:lstStyle/>
            <a:p>
              <a:r>
                <a:rPr lang="en-US" b="1">
                  <a:solidFill>
                    <a:srgbClr val="C00000"/>
                  </a:solidFill>
                </a:rPr>
                <a:t>Giảm phân</a:t>
              </a:r>
            </a:p>
          </p:txBody>
        </p:sp>
        <p:sp>
          <p:nvSpPr>
            <p:cNvPr id="45" name="TextBox 44">
              <a:extLst>
                <a:ext uri="{FF2B5EF4-FFF2-40B4-BE49-F238E27FC236}">
                  <a16:creationId xmlns:a16="http://schemas.microsoft.com/office/drawing/2014/main" id="{CE6AE742-590A-9BBD-138D-40350AF1C2F8}"/>
                </a:ext>
              </a:extLst>
            </p:cNvPr>
            <p:cNvSpPr txBox="1"/>
            <p:nvPr/>
          </p:nvSpPr>
          <p:spPr>
            <a:xfrm>
              <a:off x="1033467" y="2825903"/>
              <a:ext cx="1813790" cy="461665"/>
            </a:xfrm>
            <a:prstGeom prst="rect">
              <a:avLst/>
            </a:prstGeom>
            <a:noFill/>
          </p:spPr>
          <p:txBody>
            <a:bodyPr wrap="square" rtlCol="0">
              <a:spAutoFit/>
            </a:bodyPr>
            <a:lstStyle/>
            <a:p>
              <a:r>
                <a:rPr lang="en-US" b="1">
                  <a:solidFill>
                    <a:srgbClr val="00B0F0"/>
                  </a:solidFill>
                </a:rPr>
                <a:t>Tinh trùng</a:t>
              </a:r>
            </a:p>
          </p:txBody>
        </p:sp>
        <p:sp>
          <p:nvSpPr>
            <p:cNvPr id="46" name="TextBox 45">
              <a:extLst>
                <a:ext uri="{FF2B5EF4-FFF2-40B4-BE49-F238E27FC236}">
                  <a16:creationId xmlns:a16="http://schemas.microsoft.com/office/drawing/2014/main" id="{03B4E5F8-4567-FF70-6367-E5D08B1151D3}"/>
                </a:ext>
              </a:extLst>
            </p:cNvPr>
            <p:cNvSpPr txBox="1"/>
            <p:nvPr/>
          </p:nvSpPr>
          <p:spPr>
            <a:xfrm>
              <a:off x="6994512" y="2822709"/>
              <a:ext cx="1512168" cy="461665"/>
            </a:xfrm>
            <a:prstGeom prst="rect">
              <a:avLst/>
            </a:prstGeom>
            <a:noFill/>
          </p:spPr>
          <p:txBody>
            <a:bodyPr wrap="square" rtlCol="0">
              <a:spAutoFit/>
            </a:bodyPr>
            <a:lstStyle/>
            <a:p>
              <a:r>
                <a:rPr lang="en-US" b="1">
                  <a:solidFill>
                    <a:srgbClr val="FB01A3"/>
                  </a:solidFill>
                </a:rPr>
                <a:t>Trứng</a:t>
              </a:r>
            </a:p>
          </p:txBody>
        </p:sp>
        <p:sp>
          <p:nvSpPr>
            <p:cNvPr id="47" name="TextBox 46">
              <a:extLst>
                <a:ext uri="{FF2B5EF4-FFF2-40B4-BE49-F238E27FC236}">
                  <a16:creationId xmlns:a16="http://schemas.microsoft.com/office/drawing/2014/main" id="{92BCDFE3-C8AA-7B8C-1D99-77AF62E1DDC7}"/>
                </a:ext>
              </a:extLst>
            </p:cNvPr>
            <p:cNvSpPr txBox="1"/>
            <p:nvPr/>
          </p:nvSpPr>
          <p:spPr>
            <a:xfrm>
              <a:off x="1034581" y="3789040"/>
              <a:ext cx="1813790" cy="461665"/>
            </a:xfrm>
            <a:prstGeom prst="rect">
              <a:avLst/>
            </a:prstGeom>
            <a:noFill/>
          </p:spPr>
          <p:txBody>
            <a:bodyPr wrap="square" rtlCol="0">
              <a:spAutoFit/>
            </a:bodyPr>
            <a:lstStyle/>
            <a:p>
              <a:r>
                <a:rPr lang="en-US" b="1">
                  <a:solidFill>
                    <a:schemeClr val="accent6"/>
                  </a:solidFill>
                </a:rPr>
                <a:t>Thụ tinh</a:t>
              </a:r>
            </a:p>
          </p:txBody>
        </p:sp>
      </p:grpSp>
    </p:spTree>
    <p:extLst>
      <p:ext uri="{BB962C8B-B14F-4D97-AF65-F5344CB8AC3E}">
        <p14:creationId xmlns:p14="http://schemas.microsoft.com/office/powerpoint/2010/main" val="34384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Sexual Differentiation – Foundations of Neuroscience">
            <a:extLst>
              <a:ext uri="{FF2B5EF4-FFF2-40B4-BE49-F238E27FC236}">
                <a16:creationId xmlns:a16="http://schemas.microsoft.com/office/drawing/2014/main" id="{E212063A-3D30-2A32-99B3-DFC264C5A2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4" b="-1"/>
          <a:stretch/>
        </p:blipFill>
        <p:spPr bwMode="auto">
          <a:xfrm>
            <a:off x="117748" y="44624"/>
            <a:ext cx="11449272" cy="40375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2C89ACA-3978-6CDA-F446-48DFFE865617}"/>
              </a:ext>
            </a:extLst>
          </p:cNvPr>
          <p:cNvSpPr/>
          <p:nvPr/>
        </p:nvSpPr>
        <p:spPr>
          <a:xfrm>
            <a:off x="1197868" y="4246793"/>
            <a:ext cx="10657185" cy="2564904"/>
          </a:xfrm>
          <a:prstGeom prst="roundRect">
            <a:avLst>
              <a:gd name="adj" fmla="val 6169"/>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A79525-602A-FD52-41F6-AC4382C1F07D}"/>
              </a:ext>
            </a:extLst>
          </p:cNvPr>
          <p:cNvSpPr txBox="1"/>
          <p:nvPr/>
        </p:nvSpPr>
        <p:spPr>
          <a:xfrm>
            <a:off x="1485900" y="4304228"/>
            <a:ext cx="10297144" cy="2509148"/>
          </a:xfrm>
          <a:prstGeom prst="rect">
            <a:avLst/>
          </a:prstGeom>
          <a:noFill/>
        </p:spPr>
        <p:txBody>
          <a:bodyPr wrap="square">
            <a:spAutoFit/>
          </a:bodyPr>
          <a:lstStyle>
            <a:defPPr>
              <a:defRPr lang="en-US"/>
            </a:defPPr>
            <a:lvl1pPr algn="just">
              <a:lnSpc>
                <a:spcPct val="125000"/>
              </a:lnSpc>
              <a:spcBef>
                <a:spcPts val="1200"/>
              </a:spcBef>
              <a:defRPr b="0"/>
            </a:lvl1pPr>
          </a:lstStyle>
          <a:p>
            <a:pPr marL="342900" indent="-342900">
              <a:spcBef>
                <a:spcPts val="600"/>
              </a:spcBef>
              <a:buFontTx/>
              <a:buChar char="-"/>
            </a:pPr>
            <a:r>
              <a:rPr lang="vi-VN" b="1"/>
              <a:t>Trong quá trình giảm phân: </a:t>
            </a:r>
            <a:r>
              <a:rPr lang="vi-VN"/>
              <a:t>người bố tạo ra hai loại tinh trùng mang NST X hoặc NST Y; người mẹ tạo ra một loại trứng mang NST X. </a:t>
            </a:r>
            <a:endParaRPr lang="en-US"/>
          </a:p>
          <a:p>
            <a:pPr marL="342900" indent="-342900">
              <a:spcBef>
                <a:spcPts val="600"/>
              </a:spcBef>
              <a:buFontTx/>
              <a:buChar char="-"/>
            </a:pPr>
            <a:r>
              <a:rPr lang="vi-VN" b="1"/>
              <a:t>Trong quá trình thụ tinh: </a:t>
            </a:r>
            <a:r>
              <a:rPr lang="vi-VN"/>
              <a:t>nếu tinh trùng X thụ tinh với trứng X tạo hợp tử XX phát triển thành bé gái; nếu tinh trùng Y thụ tinh với trứng X tạo hợp tử XY phát triển thành bé trai. </a:t>
            </a:r>
          </a:p>
        </p:txBody>
      </p:sp>
      <p:sp>
        <p:nvSpPr>
          <p:cNvPr id="11" name="Rectangle: Rounded Corners 10">
            <a:extLst>
              <a:ext uri="{FF2B5EF4-FFF2-40B4-BE49-F238E27FC236}">
                <a16:creationId xmlns:a16="http://schemas.microsoft.com/office/drawing/2014/main" id="{C4D89066-ABA3-EA52-5710-532091731E73}"/>
              </a:ext>
            </a:extLst>
          </p:cNvPr>
          <p:cNvSpPr/>
          <p:nvPr/>
        </p:nvSpPr>
        <p:spPr>
          <a:xfrm>
            <a:off x="45740" y="3981613"/>
            <a:ext cx="1845940" cy="470581"/>
          </a:xfrm>
          <a:prstGeom prst="roundRect">
            <a:avLst>
              <a:gd name="adj" fmla="val 5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Kết luận</a:t>
            </a:r>
          </a:p>
        </p:txBody>
      </p:sp>
    </p:spTree>
    <p:extLst>
      <p:ext uri="{BB962C8B-B14F-4D97-AF65-F5344CB8AC3E}">
        <p14:creationId xmlns:p14="http://schemas.microsoft.com/office/powerpoint/2010/main" val="22942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6B7BF9-DB19-3AC0-3AAA-2FBCE4124073}"/>
              </a:ext>
            </a:extLst>
          </p:cNvPr>
          <p:cNvGrpSpPr/>
          <p:nvPr/>
        </p:nvGrpSpPr>
        <p:grpSpPr>
          <a:xfrm>
            <a:off x="621804" y="44624"/>
            <a:ext cx="10531475" cy="6813376"/>
            <a:chOff x="1646720" y="0"/>
            <a:chExt cx="10531475" cy="6813376"/>
          </a:xfrm>
        </p:grpSpPr>
        <p:pic>
          <p:nvPicPr>
            <p:cNvPr id="7" name="Picture 2" descr="8. Quan sát hình 14.5 và cho biết sự thụ tỉnh là gì. Hợp tử có bộ nhiễm sắc  thể như thế nào so với - Trắc nghiệm Sinh học">
              <a:extLst>
                <a:ext uri="{FF2B5EF4-FFF2-40B4-BE49-F238E27FC236}">
                  <a16:creationId xmlns:a16="http://schemas.microsoft.com/office/drawing/2014/main" id="{03F757FC-3C87-339D-F5B8-7C21FCD21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0"/>
            <a:stretch/>
          </p:blipFill>
          <p:spPr bwMode="auto">
            <a:xfrm>
              <a:off x="1646720" y="0"/>
              <a:ext cx="10531475" cy="6813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80391D-6DBB-FAA4-3D19-DA2D9F26B8D8}"/>
                </a:ext>
              </a:extLst>
            </p:cNvPr>
            <p:cNvSpPr/>
            <p:nvPr/>
          </p:nvSpPr>
          <p:spPr>
            <a:xfrm>
              <a:off x="4654252" y="6237312"/>
              <a:ext cx="439248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01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2648610"/>
          </a:xfrm>
        </p:spPr>
        <p:txBody>
          <a:bodyPr>
            <a:noAutofit/>
          </a:bodyPr>
          <a:lstStyle/>
          <a:p>
            <a:pPr>
              <a:lnSpc>
                <a:spcPct val="120000"/>
              </a:lnSpc>
            </a:pPr>
            <a:r>
              <a:rPr lang="en-US" sz="4400" b="1">
                <a:solidFill>
                  <a:srgbClr val="70BE43"/>
                </a:solidFill>
              </a:rPr>
              <a:t>III. CÁC YẾU TỐ ẢNH HƯỞNG </a:t>
            </a:r>
            <a:r>
              <a:rPr lang="en-US" sz="4400" b="1">
                <a:solidFill>
                  <a:srgbClr val="FCB22C"/>
                </a:solidFill>
              </a:rPr>
              <a:t>ĐẾN</a:t>
            </a:r>
            <a:r>
              <a:rPr lang="en-US" sz="4400" b="1">
                <a:solidFill>
                  <a:srgbClr val="89C01C"/>
                </a:solidFill>
              </a:rPr>
              <a:t> </a:t>
            </a:r>
            <a:r>
              <a:rPr lang="en-US" sz="4400" b="1">
                <a:solidFill>
                  <a:srgbClr val="FE750E"/>
                </a:solidFill>
              </a:rPr>
              <a:t>SỰ PHÂN HÓA GIỚI TÍNH</a:t>
            </a:r>
            <a:endParaRPr lang="en-US" sz="4400" b="1" dirty="0">
              <a:solidFill>
                <a:srgbClr val="FE750E"/>
              </a:solidFill>
            </a:endParaRPr>
          </a:p>
        </p:txBody>
      </p:sp>
    </p:spTree>
    <p:extLst>
      <p:ext uri="{BB962C8B-B14F-4D97-AF65-F5344CB8AC3E}">
        <p14:creationId xmlns:p14="http://schemas.microsoft.com/office/powerpoint/2010/main" val="785200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grpSp>
        <p:nvGrpSpPr>
          <p:cNvPr id="15" name="Group 14">
            <a:extLst>
              <a:ext uri="{FF2B5EF4-FFF2-40B4-BE49-F238E27FC236}">
                <a16:creationId xmlns:a16="http://schemas.microsoft.com/office/drawing/2014/main" id="{0AE5D1CC-842D-4309-8230-15EC02931EE4}"/>
              </a:ext>
            </a:extLst>
          </p:cNvPr>
          <p:cNvGrpSpPr/>
          <p:nvPr/>
        </p:nvGrpSpPr>
        <p:grpSpPr>
          <a:xfrm>
            <a:off x="919605" y="2204864"/>
            <a:ext cx="10765196" cy="2808311"/>
            <a:chOff x="835798" y="3284986"/>
            <a:chExt cx="10765196" cy="2808311"/>
          </a:xfrm>
        </p:grpSpPr>
        <p:sp>
          <p:nvSpPr>
            <p:cNvPr id="16" name="Rectangle 15">
              <a:extLst>
                <a:ext uri="{FF2B5EF4-FFF2-40B4-BE49-F238E27FC236}">
                  <a16:creationId xmlns:a16="http://schemas.microsoft.com/office/drawing/2014/main" id="{08C00BDC-861F-64A9-1F49-09378A101C10}"/>
                </a:ext>
              </a:extLst>
            </p:cNvPr>
            <p:cNvSpPr/>
            <p:nvPr/>
          </p:nvSpPr>
          <p:spPr>
            <a:xfrm>
              <a:off x="1015818" y="3429000"/>
              <a:ext cx="10585176" cy="26642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305F05-DE7C-CF33-4B2E-096AB8D67E15}"/>
                </a:ext>
              </a:extLst>
            </p:cNvPr>
            <p:cNvSpPr/>
            <p:nvPr/>
          </p:nvSpPr>
          <p:spPr>
            <a:xfrm>
              <a:off x="835798" y="3284986"/>
              <a:ext cx="10585176" cy="2664296"/>
            </a:xfrm>
            <a:prstGeom prst="rect">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9F7EAF-11A7-F69A-CEDA-583E2EBB818A}"/>
                </a:ext>
              </a:extLst>
            </p:cNvPr>
            <p:cNvSpPr txBox="1"/>
            <p:nvPr/>
          </p:nvSpPr>
          <p:spPr>
            <a:xfrm>
              <a:off x="1114061" y="3501010"/>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Câu hỏi thảo luận: </a:t>
              </a:r>
              <a:r>
                <a:rPr lang="en-US"/>
                <a:t>Đọc thông tin sách giáo khoa</a:t>
              </a:r>
              <a:endParaRPr lang="vi-VN"/>
            </a:p>
            <a:p>
              <a:r>
                <a:rPr lang="en-US" b="1"/>
                <a:t>1.</a:t>
              </a:r>
              <a:r>
                <a:rPr lang="vi-VN" b="1"/>
                <a:t> </a:t>
              </a:r>
              <a:r>
                <a:rPr lang="vi-VN"/>
                <a:t>Sự phân hoá giới tính ở động vật chịu ảnh hưởng của những yếu tố nào? Lấy ví dụ minh hoạ.</a:t>
              </a:r>
            </a:p>
            <a:p>
              <a:r>
                <a:rPr lang="en-US" b="1"/>
                <a:t>2.</a:t>
              </a:r>
              <a:r>
                <a:rPr lang="vi-VN" b="1"/>
                <a:t> </a:t>
              </a:r>
              <a:r>
                <a:rPr lang="vi-VN"/>
                <a:t>Nêu ứng dụng của việc điều khiển giới tính trong chăn nuôi. </a:t>
              </a:r>
              <a:endParaRPr lang="en-US"/>
            </a:p>
          </p:txBody>
        </p:sp>
      </p:grpSp>
    </p:spTree>
    <p:extLst>
      <p:ext uri="{BB962C8B-B14F-4D97-AF65-F5344CB8AC3E}">
        <p14:creationId xmlns:p14="http://schemas.microsoft.com/office/powerpoint/2010/main" val="1395444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2" name="Rectangle: Rounded Corners 1">
            <a:extLst>
              <a:ext uri="{FF2B5EF4-FFF2-40B4-BE49-F238E27FC236}">
                <a16:creationId xmlns:a16="http://schemas.microsoft.com/office/drawing/2014/main" id="{8C020BB3-D0BD-E7CA-07EB-0999BAC3F2FE}"/>
              </a:ext>
            </a:extLst>
          </p:cNvPr>
          <p:cNvSpPr/>
          <p:nvPr/>
        </p:nvSpPr>
        <p:spPr>
          <a:xfrm>
            <a:off x="635238" y="3200069"/>
            <a:ext cx="2470843" cy="12198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20000"/>
              </a:lnSpc>
            </a:pPr>
            <a:r>
              <a:rPr lang="en-US" sz="2800" b="1"/>
              <a:t>1. Phân hóa giới tính</a:t>
            </a:r>
          </a:p>
        </p:txBody>
      </p:sp>
      <p:sp>
        <p:nvSpPr>
          <p:cNvPr id="6" name="Rectangle: Rounded Corners 5">
            <a:extLst>
              <a:ext uri="{FF2B5EF4-FFF2-40B4-BE49-F238E27FC236}">
                <a16:creationId xmlns:a16="http://schemas.microsoft.com/office/drawing/2014/main" id="{FC73F42A-3EFC-31C9-A086-B193C6C9B664}"/>
              </a:ext>
            </a:extLst>
          </p:cNvPr>
          <p:cNvSpPr/>
          <p:nvPr/>
        </p:nvSpPr>
        <p:spPr>
          <a:xfrm>
            <a:off x="5806381" y="1834043"/>
            <a:ext cx="3168352" cy="612067"/>
          </a:xfrm>
          <a:prstGeom prst="round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Cặp NST giới tính</a:t>
            </a:r>
          </a:p>
        </p:txBody>
      </p:sp>
      <p:cxnSp>
        <p:nvCxnSpPr>
          <p:cNvPr id="8" name="Straight Connector 7">
            <a:extLst>
              <a:ext uri="{FF2B5EF4-FFF2-40B4-BE49-F238E27FC236}">
                <a16:creationId xmlns:a16="http://schemas.microsoft.com/office/drawing/2014/main" id="{59555D8A-EF7F-1791-2A62-8A6100D28D55}"/>
              </a:ext>
            </a:extLst>
          </p:cNvPr>
          <p:cNvCxnSpPr>
            <a:cxnSpLocks/>
            <a:stCxn id="2" idx="3"/>
            <a:endCxn id="13" idx="1"/>
          </p:cNvCxnSpPr>
          <p:nvPr/>
        </p:nvCxnSpPr>
        <p:spPr>
          <a:xfrm>
            <a:off x="3106081" y="3810012"/>
            <a:ext cx="2700298" cy="5054"/>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73211337-249F-AAA0-2985-1EF5F4CCF608}"/>
              </a:ext>
            </a:extLst>
          </p:cNvPr>
          <p:cNvSpPr txBox="1"/>
          <p:nvPr/>
        </p:nvSpPr>
        <p:spPr>
          <a:xfrm>
            <a:off x="3538129" y="3274208"/>
            <a:ext cx="1620180" cy="461665"/>
          </a:xfrm>
          <a:prstGeom prst="rect">
            <a:avLst/>
          </a:prstGeom>
          <a:noFill/>
        </p:spPr>
        <p:txBody>
          <a:bodyPr wrap="square" rtlCol="0">
            <a:spAutoFit/>
          </a:bodyPr>
          <a:lstStyle/>
          <a:p>
            <a:r>
              <a:rPr lang="en-US"/>
              <a:t>Phụ thuộc</a:t>
            </a:r>
          </a:p>
        </p:txBody>
      </p:sp>
      <p:sp>
        <p:nvSpPr>
          <p:cNvPr id="11" name="Left Bracket 10">
            <a:extLst>
              <a:ext uri="{FF2B5EF4-FFF2-40B4-BE49-F238E27FC236}">
                <a16:creationId xmlns:a16="http://schemas.microsoft.com/office/drawing/2014/main" id="{9F6AA554-AE11-E91B-C9A1-2BE38CCD507F}"/>
              </a:ext>
            </a:extLst>
          </p:cNvPr>
          <p:cNvSpPr/>
          <p:nvPr/>
        </p:nvSpPr>
        <p:spPr>
          <a:xfrm>
            <a:off x="5374333" y="2158079"/>
            <a:ext cx="432048" cy="3600399"/>
          </a:xfrm>
          <a:prstGeom prst="leftBracket">
            <a:avLst>
              <a:gd name="adj" fmla="val 0"/>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F43A551-16F8-7C13-D044-9090F8556CDE}"/>
              </a:ext>
            </a:extLst>
          </p:cNvPr>
          <p:cNvSpPr/>
          <p:nvPr/>
        </p:nvSpPr>
        <p:spPr>
          <a:xfrm>
            <a:off x="5806379" y="3509032"/>
            <a:ext cx="5004557" cy="612067"/>
          </a:xfrm>
          <a:prstGeom prst="round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trong cơ thể</a:t>
            </a:r>
          </a:p>
        </p:txBody>
      </p:sp>
      <p:sp>
        <p:nvSpPr>
          <p:cNvPr id="14" name="Rectangle: Rounded Corners 13">
            <a:extLst>
              <a:ext uri="{FF2B5EF4-FFF2-40B4-BE49-F238E27FC236}">
                <a16:creationId xmlns:a16="http://schemas.microsoft.com/office/drawing/2014/main" id="{B2627CFB-8453-54CE-ADF0-BFAA41F4F646}"/>
              </a:ext>
            </a:extLst>
          </p:cNvPr>
          <p:cNvSpPr/>
          <p:nvPr/>
        </p:nvSpPr>
        <p:spPr>
          <a:xfrm>
            <a:off x="5806380" y="5452444"/>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Tree>
    <p:extLst>
      <p:ext uri="{BB962C8B-B14F-4D97-AF65-F5344CB8AC3E}">
        <p14:creationId xmlns:p14="http://schemas.microsoft.com/office/powerpoint/2010/main" val="11895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7" name="Rectangle: Rounded Corners 6">
            <a:extLst>
              <a:ext uri="{FF2B5EF4-FFF2-40B4-BE49-F238E27FC236}">
                <a16:creationId xmlns:a16="http://schemas.microsoft.com/office/drawing/2014/main" id="{46DDF089-68A3-280B-231F-E87951DB4446}"/>
              </a:ext>
            </a:extLst>
          </p:cNvPr>
          <p:cNvSpPr/>
          <p:nvPr/>
        </p:nvSpPr>
        <p:spPr>
          <a:xfrm>
            <a:off x="1076722" y="2060848"/>
            <a:ext cx="5004557" cy="612067"/>
          </a:xfrm>
          <a:prstGeom prst="round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trong cơ thể</a:t>
            </a:r>
          </a:p>
        </p:txBody>
      </p:sp>
      <p:sp>
        <p:nvSpPr>
          <p:cNvPr id="15" name="TextBox 14">
            <a:extLst>
              <a:ext uri="{FF2B5EF4-FFF2-40B4-BE49-F238E27FC236}">
                <a16:creationId xmlns:a16="http://schemas.microsoft.com/office/drawing/2014/main" id="{08A45135-CBF7-89BF-D96B-7164D874D168}"/>
              </a:ext>
            </a:extLst>
          </p:cNvPr>
          <p:cNvSpPr txBox="1"/>
          <p:nvPr/>
        </p:nvSpPr>
        <p:spPr>
          <a:xfrm>
            <a:off x="1076722" y="2780928"/>
            <a:ext cx="10562306" cy="522451"/>
          </a:xfrm>
          <a:prstGeom prst="rect">
            <a:avLst/>
          </a:prstGeom>
          <a:noFill/>
        </p:spPr>
        <p:txBody>
          <a:bodyPr wrap="square">
            <a:spAutoFit/>
          </a:bodyPr>
          <a:lstStyle>
            <a:defPPr>
              <a:defRPr lang="en-US"/>
            </a:defPPr>
            <a:lvl1pPr algn="just">
              <a:lnSpc>
                <a:spcPct val="130000"/>
              </a:lnSpc>
              <a:spcAft>
                <a:spcPts val="600"/>
              </a:spcAft>
              <a:defRPr b="1"/>
            </a:lvl1pPr>
          </a:lstStyle>
          <a:p>
            <a:r>
              <a:rPr lang="vi-VN"/>
              <a:t>Ví dụ</a:t>
            </a:r>
            <a:r>
              <a:rPr lang="en-US"/>
              <a:t>: </a:t>
            </a:r>
            <a:r>
              <a:rPr lang="en-US" b="0"/>
              <a:t>Ở</a:t>
            </a:r>
            <a:r>
              <a:rPr lang="vi-VN" b="0"/>
              <a:t> cá, hormone methyltestosterone biến cá vàng cái thành cá đực.</a:t>
            </a:r>
            <a:endParaRPr lang="en-US" b="0"/>
          </a:p>
        </p:txBody>
      </p:sp>
      <p:sp>
        <p:nvSpPr>
          <p:cNvPr id="16" name="Rectangle: Rounded Corners 15">
            <a:extLst>
              <a:ext uri="{FF2B5EF4-FFF2-40B4-BE49-F238E27FC236}">
                <a16:creationId xmlns:a16="http://schemas.microsoft.com/office/drawing/2014/main" id="{A072472F-114A-DDFD-5360-E3211BB6B621}"/>
              </a:ext>
            </a:extLst>
          </p:cNvPr>
          <p:cNvSpPr/>
          <p:nvPr/>
        </p:nvSpPr>
        <p:spPr>
          <a:xfrm>
            <a:off x="1076722" y="3411392"/>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
        <p:nvSpPr>
          <p:cNvPr id="18" name="TextBox 17">
            <a:extLst>
              <a:ext uri="{FF2B5EF4-FFF2-40B4-BE49-F238E27FC236}">
                <a16:creationId xmlns:a16="http://schemas.microsoft.com/office/drawing/2014/main" id="{96851B6E-1514-4916-6C81-4A2784D38640}"/>
              </a:ext>
            </a:extLst>
          </p:cNvPr>
          <p:cNvSpPr txBox="1"/>
          <p:nvPr/>
        </p:nvSpPr>
        <p:spPr>
          <a:xfrm>
            <a:off x="1076722" y="4149888"/>
            <a:ext cx="10562306" cy="1962845"/>
          </a:xfrm>
          <a:prstGeom prst="rect">
            <a:avLst/>
          </a:prstGeom>
          <a:noFill/>
        </p:spPr>
        <p:txBody>
          <a:bodyPr wrap="square">
            <a:spAutoFit/>
          </a:bodyPr>
          <a:lstStyle>
            <a:defPPr>
              <a:defRPr lang="en-US"/>
            </a:defPPr>
            <a:lvl1pPr algn="just">
              <a:lnSpc>
                <a:spcPct val="130000"/>
              </a:lnSpc>
              <a:spcAft>
                <a:spcPts val="600"/>
              </a:spcAft>
              <a:defRPr b="1"/>
            </a:lvl1pPr>
          </a:lstStyle>
          <a:p>
            <a:r>
              <a:rPr lang="en-US"/>
              <a:t>Ví dụ: </a:t>
            </a:r>
            <a:r>
              <a:rPr lang="vi-VN" b="0"/>
              <a:t>Nhiệt độ ấp trứng sau thụ tinh ở một số loài bò sát như rắn, rùa,... cũng ảnh hưởng đến tỉ lệ đực, cái ở con non</a:t>
            </a:r>
            <a:r>
              <a:rPr lang="en-US" b="0"/>
              <a:t>; </a:t>
            </a:r>
            <a:r>
              <a:rPr lang="vi-VN" b="0"/>
              <a:t>dưa chuột được hun khói thì tỉ lệ hoa cái tăng; thầu dầu trồng trong ánh sáng cường độ yếu thì tỉ lệ hoa đực giảm.</a:t>
            </a:r>
            <a:endParaRPr lang="en-US" b="0"/>
          </a:p>
        </p:txBody>
      </p:sp>
    </p:spTree>
    <p:extLst>
      <p:ext uri="{BB962C8B-B14F-4D97-AF65-F5344CB8AC3E}">
        <p14:creationId xmlns:p14="http://schemas.microsoft.com/office/powerpoint/2010/main" val="10973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16" name="Rectangle: Rounded Corners 15">
            <a:extLst>
              <a:ext uri="{FF2B5EF4-FFF2-40B4-BE49-F238E27FC236}">
                <a16:creationId xmlns:a16="http://schemas.microsoft.com/office/drawing/2014/main" id="{A072472F-114A-DDFD-5360-E3211BB6B621}"/>
              </a:ext>
            </a:extLst>
          </p:cNvPr>
          <p:cNvSpPr/>
          <p:nvPr/>
        </p:nvSpPr>
        <p:spPr>
          <a:xfrm>
            <a:off x="1076722" y="1988840"/>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
        <p:nvSpPr>
          <p:cNvPr id="8" name="Rectangle: Rounded Corners 7">
            <a:extLst>
              <a:ext uri="{FF2B5EF4-FFF2-40B4-BE49-F238E27FC236}">
                <a16:creationId xmlns:a16="http://schemas.microsoft.com/office/drawing/2014/main" id="{92FD5E71-3D79-9F71-BBEE-BCE6281545CA}"/>
              </a:ext>
            </a:extLst>
          </p:cNvPr>
          <p:cNvSpPr/>
          <p:nvPr/>
        </p:nvSpPr>
        <p:spPr>
          <a:xfrm>
            <a:off x="124096" y="3434311"/>
            <a:ext cx="2592288" cy="122413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a:solidFill>
                  <a:schemeClr val="tx1"/>
                </a:solidFill>
              </a:rPr>
              <a:t>Trứng của </a:t>
            </a:r>
          </a:p>
          <a:p>
            <a:pPr algn="ctr">
              <a:lnSpc>
                <a:spcPct val="130000"/>
              </a:lnSpc>
            </a:pPr>
            <a:r>
              <a:rPr lang="en-US" b="1">
                <a:solidFill>
                  <a:schemeClr val="tx1"/>
                </a:solidFill>
              </a:rPr>
              <a:t>rùa xanh (Vích)</a:t>
            </a:r>
          </a:p>
        </p:txBody>
      </p:sp>
      <p:sp>
        <p:nvSpPr>
          <p:cNvPr id="9" name="Rectangle: Rounded Corners 8">
            <a:extLst>
              <a:ext uri="{FF2B5EF4-FFF2-40B4-BE49-F238E27FC236}">
                <a16:creationId xmlns:a16="http://schemas.microsoft.com/office/drawing/2014/main" id="{14C619F1-FCF4-C6FE-CE72-989D1205D7B0}"/>
              </a:ext>
            </a:extLst>
          </p:cNvPr>
          <p:cNvSpPr/>
          <p:nvPr/>
        </p:nvSpPr>
        <p:spPr>
          <a:xfrm>
            <a:off x="6958508" y="2570215"/>
            <a:ext cx="4728763" cy="5375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Trứng nở thành con đực</a:t>
            </a:r>
          </a:p>
        </p:txBody>
      </p:sp>
      <p:sp>
        <p:nvSpPr>
          <p:cNvPr id="10" name="Rectangle: Rounded Corners 9">
            <a:extLst>
              <a:ext uri="{FF2B5EF4-FFF2-40B4-BE49-F238E27FC236}">
                <a16:creationId xmlns:a16="http://schemas.microsoft.com/office/drawing/2014/main" id="{977F560C-1C8E-0FBC-DF72-6B0B82B180B9}"/>
              </a:ext>
            </a:extLst>
          </p:cNvPr>
          <p:cNvSpPr/>
          <p:nvPr/>
        </p:nvSpPr>
        <p:spPr>
          <a:xfrm>
            <a:off x="6958509" y="3777584"/>
            <a:ext cx="4728764" cy="53759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Trứng nở thành con cái</a:t>
            </a:r>
          </a:p>
        </p:txBody>
      </p:sp>
      <p:sp>
        <p:nvSpPr>
          <p:cNvPr id="11" name="Rectangle: Rounded Corners 10">
            <a:extLst>
              <a:ext uri="{FF2B5EF4-FFF2-40B4-BE49-F238E27FC236}">
                <a16:creationId xmlns:a16="http://schemas.microsoft.com/office/drawing/2014/main" id="{8B1A5F3F-0D48-8234-D61B-18B473CBD617}"/>
              </a:ext>
            </a:extLst>
          </p:cNvPr>
          <p:cNvSpPr/>
          <p:nvPr/>
        </p:nvSpPr>
        <p:spPr>
          <a:xfrm>
            <a:off x="6958508" y="4993437"/>
            <a:ext cx="4728765" cy="103316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b="1">
                <a:solidFill>
                  <a:schemeClr val="tx1"/>
                </a:solidFill>
              </a:rPr>
              <a:t>50% trứng nở thành con đực</a:t>
            </a:r>
          </a:p>
          <a:p>
            <a:pPr algn="just">
              <a:lnSpc>
                <a:spcPct val="130000"/>
              </a:lnSpc>
            </a:pPr>
            <a:r>
              <a:rPr lang="en-US" b="1">
                <a:solidFill>
                  <a:schemeClr val="tx1"/>
                </a:solidFill>
              </a:rPr>
              <a:t>50% trứng nở thành con cái</a:t>
            </a:r>
          </a:p>
        </p:txBody>
      </p:sp>
      <p:cxnSp>
        <p:nvCxnSpPr>
          <p:cNvPr id="13" name="Straight Connector 12">
            <a:extLst>
              <a:ext uri="{FF2B5EF4-FFF2-40B4-BE49-F238E27FC236}">
                <a16:creationId xmlns:a16="http://schemas.microsoft.com/office/drawing/2014/main" id="{365279D9-D7C0-7A07-6CE1-0394511EBA8E}"/>
              </a:ext>
            </a:extLst>
          </p:cNvPr>
          <p:cNvCxnSpPr>
            <a:cxnSpLocks/>
            <a:stCxn id="8" idx="3"/>
            <a:endCxn id="10" idx="1"/>
          </p:cNvCxnSpPr>
          <p:nvPr/>
        </p:nvCxnSpPr>
        <p:spPr>
          <a:xfrm>
            <a:off x="2716384" y="4046379"/>
            <a:ext cx="4242125" cy="0"/>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Left Bracket 13">
            <a:extLst>
              <a:ext uri="{FF2B5EF4-FFF2-40B4-BE49-F238E27FC236}">
                <a16:creationId xmlns:a16="http://schemas.microsoft.com/office/drawing/2014/main" id="{114E215F-0A96-3473-9A1F-E1093A6EF136}"/>
              </a:ext>
            </a:extLst>
          </p:cNvPr>
          <p:cNvSpPr/>
          <p:nvPr/>
        </p:nvSpPr>
        <p:spPr>
          <a:xfrm>
            <a:off x="2998068" y="2852433"/>
            <a:ext cx="3960440" cy="2670110"/>
          </a:xfrm>
          <a:prstGeom prst="leftBracket">
            <a:avLst>
              <a:gd name="adj" fmla="val 0"/>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64DF1F39-2D78-63B8-E9A9-1CD4921C9F3A}"/>
              </a:ext>
            </a:extLst>
          </p:cNvPr>
          <p:cNvSpPr txBox="1"/>
          <p:nvPr/>
        </p:nvSpPr>
        <p:spPr>
          <a:xfrm>
            <a:off x="3133935" y="2912936"/>
            <a:ext cx="3816424" cy="461665"/>
          </a:xfrm>
          <a:prstGeom prst="rect">
            <a:avLst/>
          </a:prstGeom>
          <a:noFill/>
        </p:spPr>
        <p:txBody>
          <a:bodyPr wrap="square" rtlCol="0">
            <a:spAutoFit/>
          </a:bodyPr>
          <a:lstStyle/>
          <a:p>
            <a:r>
              <a:rPr lang="en-US"/>
              <a:t>Nhiệt độ ấp dưới 28,5</a:t>
            </a:r>
            <a:r>
              <a:rPr lang="en-US" baseline="30000"/>
              <a:t>0</a:t>
            </a:r>
            <a:r>
              <a:rPr lang="en-US"/>
              <a:t>C</a:t>
            </a:r>
          </a:p>
        </p:txBody>
      </p:sp>
      <p:sp>
        <p:nvSpPr>
          <p:cNvPr id="22" name="TextBox 21">
            <a:extLst>
              <a:ext uri="{FF2B5EF4-FFF2-40B4-BE49-F238E27FC236}">
                <a16:creationId xmlns:a16="http://schemas.microsoft.com/office/drawing/2014/main" id="{BDB11D64-CD5F-73A3-264D-F1BB12870B18}"/>
              </a:ext>
            </a:extLst>
          </p:cNvPr>
          <p:cNvSpPr txBox="1"/>
          <p:nvPr/>
        </p:nvSpPr>
        <p:spPr>
          <a:xfrm>
            <a:off x="3142084" y="4127125"/>
            <a:ext cx="3816424" cy="461665"/>
          </a:xfrm>
          <a:prstGeom prst="rect">
            <a:avLst/>
          </a:prstGeom>
          <a:noFill/>
        </p:spPr>
        <p:txBody>
          <a:bodyPr wrap="square" rtlCol="0">
            <a:spAutoFit/>
          </a:bodyPr>
          <a:lstStyle/>
          <a:p>
            <a:r>
              <a:rPr lang="en-US"/>
              <a:t>Nhiệt độ ấp trên 30,3</a:t>
            </a:r>
            <a:r>
              <a:rPr lang="en-US" baseline="30000"/>
              <a:t>0</a:t>
            </a:r>
            <a:r>
              <a:rPr lang="en-US"/>
              <a:t>C</a:t>
            </a:r>
          </a:p>
        </p:txBody>
      </p:sp>
      <p:sp>
        <p:nvSpPr>
          <p:cNvPr id="23" name="TextBox 22">
            <a:extLst>
              <a:ext uri="{FF2B5EF4-FFF2-40B4-BE49-F238E27FC236}">
                <a16:creationId xmlns:a16="http://schemas.microsoft.com/office/drawing/2014/main" id="{196D8007-7B4B-5DB3-D841-E237009A1A4F}"/>
              </a:ext>
            </a:extLst>
          </p:cNvPr>
          <p:cNvSpPr txBox="1"/>
          <p:nvPr/>
        </p:nvSpPr>
        <p:spPr>
          <a:xfrm>
            <a:off x="3132224" y="5617197"/>
            <a:ext cx="3816424" cy="937949"/>
          </a:xfrm>
          <a:prstGeom prst="rect">
            <a:avLst/>
          </a:prstGeom>
          <a:noFill/>
        </p:spPr>
        <p:txBody>
          <a:bodyPr wrap="square" rtlCol="0">
            <a:spAutoFit/>
          </a:bodyPr>
          <a:lstStyle/>
          <a:p>
            <a:pPr>
              <a:lnSpc>
                <a:spcPct val="120000"/>
              </a:lnSpc>
            </a:pPr>
            <a:r>
              <a:rPr lang="en-US"/>
              <a:t>Nhiệt độ ấp trong khoảng 28,5</a:t>
            </a:r>
            <a:r>
              <a:rPr lang="en-US" baseline="30000"/>
              <a:t>0</a:t>
            </a:r>
            <a:r>
              <a:rPr lang="en-US"/>
              <a:t>C đến 30,3</a:t>
            </a:r>
            <a:r>
              <a:rPr lang="en-US" baseline="30000"/>
              <a:t>0</a:t>
            </a:r>
            <a:r>
              <a:rPr lang="en-US"/>
              <a:t>C</a:t>
            </a:r>
          </a:p>
        </p:txBody>
      </p:sp>
    </p:spTree>
    <p:extLst>
      <p:ext uri="{BB962C8B-B14F-4D97-AF65-F5344CB8AC3E}">
        <p14:creationId xmlns:p14="http://schemas.microsoft.com/office/powerpoint/2010/main" val="24858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6" name="TextBox 5">
            <a:extLst>
              <a:ext uri="{FF2B5EF4-FFF2-40B4-BE49-F238E27FC236}">
                <a16:creationId xmlns:a16="http://schemas.microsoft.com/office/drawing/2014/main" id="{1CA6C1E9-8725-5688-949B-7311046D04D4}"/>
              </a:ext>
            </a:extLst>
          </p:cNvPr>
          <p:cNvSpPr txBox="1"/>
          <p:nvPr/>
        </p:nvSpPr>
        <p:spPr>
          <a:xfrm>
            <a:off x="1284810" y="1905506"/>
            <a:ext cx="10138194" cy="2344488"/>
          </a:xfrm>
          <a:prstGeom prst="rect">
            <a:avLst/>
          </a:prstGeom>
          <a:noFill/>
        </p:spPr>
        <p:txBody>
          <a:bodyPr wrap="square" rtlCol="0">
            <a:spAutoFit/>
          </a:bodyPr>
          <a:lstStyle>
            <a:defPPr>
              <a:defRPr lang="en-US"/>
            </a:defPPr>
            <a:lvl1pPr>
              <a:lnSpc>
                <a:spcPct val="120000"/>
              </a:lnSpc>
              <a:defRPr/>
            </a:lvl1pPr>
          </a:lstStyle>
          <a:p>
            <a:pPr algn="just">
              <a:spcBef>
                <a:spcPts val="600"/>
              </a:spcBef>
            </a:pPr>
            <a:r>
              <a:rPr lang="en-US" b="1"/>
              <a:t>2. </a:t>
            </a:r>
            <a:r>
              <a:rPr lang="vi-VN"/>
              <a:t>Nhờ hiểu được cơ chế xác định giới tính và các yếu tố ảnh hưởng tới sự phân hoá giới tính, con người có thể </a:t>
            </a:r>
            <a:r>
              <a:rPr lang="vi-VN" b="1">
                <a:solidFill>
                  <a:srgbClr val="FF0000"/>
                </a:solidFill>
              </a:rPr>
              <a:t>chủ động điều chỉnh tỉ lệ đực, cái ở vật nuôi cho phù hợp với mục tiêu sản xuất. </a:t>
            </a:r>
            <a:endParaRPr lang="en-US" b="1">
              <a:solidFill>
                <a:srgbClr val="FF0000"/>
              </a:solidFill>
            </a:endParaRPr>
          </a:p>
          <a:p>
            <a:pPr algn="just">
              <a:spcBef>
                <a:spcPts val="600"/>
              </a:spcBef>
            </a:pPr>
            <a:r>
              <a:rPr lang="en-US"/>
              <a:t>- </a:t>
            </a:r>
            <a:r>
              <a:rPr lang="vi-VN" b="1"/>
              <a:t>Ví dụ: </a:t>
            </a:r>
            <a:r>
              <a:rPr lang="vi-VN"/>
              <a:t>tạo ra nhiều bê đực để nuôi lấy thịt; tạo ra nhiều bê cái để nuôi lấy sữa; tạo ra nhiều tằm đực để lấy tơ,...</a:t>
            </a:r>
            <a:endParaRPr lang="en-US"/>
          </a:p>
        </p:txBody>
      </p:sp>
      <p:sp>
        <p:nvSpPr>
          <p:cNvPr id="7" name="AutoShape 4" descr="Quy Trình Nuôi Tằm Lấy Tơ Để Sản Xuất Vải Lụa Tơ Tằm » Hải Triều">
            <a:extLst>
              <a:ext uri="{FF2B5EF4-FFF2-40B4-BE49-F238E27FC236}">
                <a16:creationId xmlns:a16="http://schemas.microsoft.com/office/drawing/2014/main" id="{4EFE9003-5737-1E3B-979B-961F64F8095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3D4C87C1-9982-9F08-BD83-3AB92328891D}"/>
              </a:ext>
            </a:extLst>
          </p:cNvPr>
          <p:cNvPicPr>
            <a:picLocks noChangeAspect="1"/>
          </p:cNvPicPr>
          <p:nvPr/>
        </p:nvPicPr>
        <p:blipFill>
          <a:blip r:embed="rId2"/>
          <a:stretch>
            <a:fillRect/>
          </a:stretch>
        </p:blipFill>
        <p:spPr>
          <a:xfrm>
            <a:off x="2782043" y="4249994"/>
            <a:ext cx="3384376" cy="2394446"/>
          </a:xfrm>
          <a:prstGeom prst="rect">
            <a:avLst/>
          </a:prstGeom>
        </p:spPr>
      </p:pic>
      <p:pic>
        <p:nvPicPr>
          <p:cNvPr id="21512" name="Picture 8" descr="Kỹ thuật chăn nuôi bò sữa theo hướng an toàn sinh học">
            <a:extLst>
              <a:ext uri="{FF2B5EF4-FFF2-40B4-BE49-F238E27FC236}">
                <a16:creationId xmlns:a16="http://schemas.microsoft.com/office/drawing/2014/main" id="{D539A973-14DB-717B-3061-7DD861A11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436" y="4249994"/>
            <a:ext cx="3896310" cy="239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nodeType="withEffect">
                                  <p:stCondLst>
                                    <p:cond delay="0"/>
                                  </p:stCondLst>
                                  <p:childTnLst>
                                    <p:set>
                                      <p:cBhvr>
                                        <p:cTn id="19" dur="1" fill="hold">
                                          <p:stCondLst>
                                            <p:cond delay="0"/>
                                          </p:stCondLst>
                                        </p:cTn>
                                        <p:tgtEl>
                                          <p:spTgt spid="21512"/>
                                        </p:tgtEl>
                                        <p:attrNameLst>
                                          <p:attrName>style.visibility</p:attrName>
                                        </p:attrNameLst>
                                      </p:cBhvr>
                                      <p:to>
                                        <p:strVal val="visible"/>
                                      </p:to>
                                    </p:set>
                                    <p:animEffect transition="in" filter="circle(in)">
                                      <p:cBhvr>
                                        <p:cTn id="20"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8" name="Rectangle 7">
            <a:extLst>
              <a:ext uri="{FF2B5EF4-FFF2-40B4-BE49-F238E27FC236}">
                <a16:creationId xmlns:a16="http://schemas.microsoft.com/office/drawing/2014/main" id="{1F5EF6E2-B6E4-A74C-9332-3E4EF0ACF6EE}"/>
              </a:ext>
            </a:extLst>
          </p:cNvPr>
          <p:cNvSpPr/>
          <p:nvPr/>
        </p:nvSpPr>
        <p:spPr>
          <a:xfrm>
            <a:off x="248330" y="1931983"/>
            <a:ext cx="3242710" cy="8640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Nuôi vỗ và lựa chọn cá bố mẹ tham gia sinh sản</a:t>
            </a:r>
          </a:p>
        </p:txBody>
      </p:sp>
      <p:sp>
        <p:nvSpPr>
          <p:cNvPr id="9" name="Rectangle 8">
            <a:extLst>
              <a:ext uri="{FF2B5EF4-FFF2-40B4-BE49-F238E27FC236}">
                <a16:creationId xmlns:a16="http://schemas.microsoft.com/office/drawing/2014/main" id="{2793288B-C21F-3829-D19A-FCCCC1BE6BD6}"/>
              </a:ext>
            </a:extLst>
          </p:cNvPr>
          <p:cNvSpPr/>
          <p:nvPr/>
        </p:nvSpPr>
        <p:spPr>
          <a:xfrm>
            <a:off x="189756" y="3789039"/>
            <a:ext cx="4752528" cy="248572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000" b="1">
                <a:solidFill>
                  <a:schemeClr val="accent6"/>
                </a:solidFill>
              </a:rPr>
              <a:t>Cho cá ăn 4 lần/ ngày trong 21 ngày với khẩu phần ăn như sau:</a:t>
            </a:r>
          </a:p>
          <a:p>
            <a:pPr algn="just">
              <a:lnSpc>
                <a:spcPct val="120000"/>
              </a:lnSpc>
            </a:pPr>
            <a:r>
              <a:rPr lang="vi-VN" sz="2000">
                <a:solidFill>
                  <a:schemeClr val="accent6"/>
                </a:solidFill>
              </a:rPr>
              <a:t>- 5 ngày đầu: 25% khối lượng cơ thể; </a:t>
            </a:r>
            <a:endParaRPr lang="en-US" sz="2000">
              <a:solidFill>
                <a:schemeClr val="accent6"/>
              </a:solidFill>
            </a:endParaRPr>
          </a:p>
          <a:p>
            <a:pPr algn="just">
              <a:lnSpc>
                <a:spcPct val="120000"/>
              </a:lnSpc>
            </a:pPr>
            <a:r>
              <a:rPr lang="vi-VN" sz="2000">
                <a:solidFill>
                  <a:schemeClr val="accent6"/>
                </a:solidFill>
              </a:rPr>
              <a:t>- 5 ngày kế tiếp: 20% khối lượng cơ thể;</a:t>
            </a:r>
          </a:p>
          <a:p>
            <a:pPr algn="just">
              <a:lnSpc>
                <a:spcPct val="120000"/>
              </a:lnSpc>
            </a:pPr>
            <a:r>
              <a:rPr lang="vi-VN" sz="2000">
                <a:solidFill>
                  <a:schemeClr val="accent6"/>
                </a:solidFill>
              </a:rPr>
              <a:t>- 5 ngày kế tiếp: 15% khối lượng cơ thể;</a:t>
            </a:r>
          </a:p>
          <a:p>
            <a:pPr algn="just">
              <a:lnSpc>
                <a:spcPct val="120000"/>
              </a:lnSpc>
            </a:pPr>
            <a:r>
              <a:rPr lang="vi-VN" sz="2000">
                <a:solidFill>
                  <a:schemeClr val="accent6"/>
                </a:solidFill>
              </a:rPr>
              <a:t>- 6 ngày cuối: 10% khối lượng cơ thể;</a:t>
            </a:r>
            <a:endParaRPr lang="en-US" sz="2000">
              <a:solidFill>
                <a:schemeClr val="accent6"/>
              </a:solidFill>
            </a:endParaRPr>
          </a:p>
        </p:txBody>
      </p:sp>
      <p:sp>
        <p:nvSpPr>
          <p:cNvPr id="10" name="Rectangle 9">
            <a:extLst>
              <a:ext uri="{FF2B5EF4-FFF2-40B4-BE49-F238E27FC236}">
                <a16:creationId xmlns:a16="http://schemas.microsoft.com/office/drawing/2014/main" id="{A6E1936A-F2C9-D7E6-65F6-7206C49AAD09}"/>
              </a:ext>
            </a:extLst>
          </p:cNvPr>
          <p:cNvSpPr/>
          <p:nvPr/>
        </p:nvSpPr>
        <p:spPr>
          <a:xfrm>
            <a:off x="5504914" y="1931983"/>
            <a:ext cx="2592288" cy="8640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Thu trứng từ miệng cá mẹ</a:t>
            </a:r>
          </a:p>
        </p:txBody>
      </p:sp>
      <p:sp>
        <p:nvSpPr>
          <p:cNvPr id="11" name="Rectangle 10">
            <a:extLst>
              <a:ext uri="{FF2B5EF4-FFF2-40B4-BE49-F238E27FC236}">
                <a16:creationId xmlns:a16="http://schemas.microsoft.com/office/drawing/2014/main" id="{E881FD2F-9D74-E6C2-A69B-10C4EC7A5F31}"/>
              </a:ext>
            </a:extLst>
          </p:cNvPr>
          <p:cNvSpPr/>
          <p:nvPr/>
        </p:nvSpPr>
        <p:spPr>
          <a:xfrm>
            <a:off x="5504914" y="3068960"/>
            <a:ext cx="2592288" cy="4320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Ấp trứng</a:t>
            </a:r>
          </a:p>
        </p:txBody>
      </p:sp>
      <p:sp>
        <p:nvSpPr>
          <p:cNvPr id="13" name="Rectangle 12">
            <a:extLst>
              <a:ext uri="{FF2B5EF4-FFF2-40B4-BE49-F238E27FC236}">
                <a16:creationId xmlns:a16="http://schemas.microsoft.com/office/drawing/2014/main" id="{B6D3EEA3-AFCB-BECF-AE71-4C50267C5645}"/>
              </a:ext>
            </a:extLst>
          </p:cNvPr>
          <p:cNvSpPr/>
          <p:nvPr/>
        </p:nvSpPr>
        <p:spPr>
          <a:xfrm>
            <a:off x="5504914" y="3915962"/>
            <a:ext cx="2592288" cy="8811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Xử lí cá bột</a:t>
            </a:r>
          </a:p>
          <a:p>
            <a:pPr algn="ctr">
              <a:lnSpc>
                <a:spcPct val="120000"/>
              </a:lnSpc>
            </a:pPr>
            <a:r>
              <a:rPr lang="en-US" sz="2000">
                <a:solidFill>
                  <a:schemeClr val="accent6"/>
                </a:solidFill>
              </a:rPr>
              <a:t>(4 – 6 ngày tuổi)</a:t>
            </a:r>
          </a:p>
        </p:txBody>
      </p:sp>
      <p:sp>
        <p:nvSpPr>
          <p:cNvPr id="14" name="Rectangle 13">
            <a:extLst>
              <a:ext uri="{FF2B5EF4-FFF2-40B4-BE49-F238E27FC236}">
                <a16:creationId xmlns:a16="http://schemas.microsoft.com/office/drawing/2014/main" id="{E1521E44-BB50-3207-646B-7DB4F39592E7}"/>
              </a:ext>
            </a:extLst>
          </p:cNvPr>
          <p:cNvSpPr/>
          <p:nvPr/>
        </p:nvSpPr>
        <p:spPr>
          <a:xfrm>
            <a:off x="5504914" y="5733256"/>
            <a:ext cx="2592288" cy="8811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Cá rô phi đơn tính</a:t>
            </a:r>
          </a:p>
          <a:p>
            <a:pPr algn="ctr">
              <a:lnSpc>
                <a:spcPct val="120000"/>
              </a:lnSpc>
            </a:pPr>
            <a:r>
              <a:rPr lang="en-US" sz="2000">
                <a:solidFill>
                  <a:schemeClr val="accent6"/>
                </a:solidFill>
              </a:rPr>
              <a:t>(cá đực hoặc cá cái)</a:t>
            </a:r>
          </a:p>
        </p:txBody>
      </p:sp>
      <p:sp>
        <p:nvSpPr>
          <p:cNvPr id="17" name="Rectangle 16">
            <a:extLst>
              <a:ext uri="{FF2B5EF4-FFF2-40B4-BE49-F238E27FC236}">
                <a16:creationId xmlns:a16="http://schemas.microsoft.com/office/drawing/2014/main" id="{7CDEECC4-DDE2-2189-DDE2-A435F8DDD64C}"/>
              </a:ext>
            </a:extLst>
          </p:cNvPr>
          <p:cNvSpPr/>
          <p:nvPr/>
        </p:nvSpPr>
        <p:spPr>
          <a:xfrm>
            <a:off x="8686700" y="3136670"/>
            <a:ext cx="3312367" cy="12198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Thời gian xử lí: </a:t>
            </a:r>
            <a:r>
              <a:rPr lang="en-US" sz="2000">
                <a:solidFill>
                  <a:schemeClr val="accent6"/>
                </a:solidFill>
              </a:rPr>
              <a:t>21 ngày với thức ăn có chứa hormone chuyển giới tính.</a:t>
            </a:r>
          </a:p>
        </p:txBody>
      </p:sp>
      <p:sp>
        <p:nvSpPr>
          <p:cNvPr id="18" name="Rectangle 17">
            <a:extLst>
              <a:ext uri="{FF2B5EF4-FFF2-40B4-BE49-F238E27FC236}">
                <a16:creationId xmlns:a16="http://schemas.microsoft.com/office/drawing/2014/main" id="{94C0756B-F66D-B9C1-34CF-0B2E0DE71517}"/>
              </a:ext>
            </a:extLst>
          </p:cNvPr>
          <p:cNvSpPr/>
          <p:nvPr/>
        </p:nvSpPr>
        <p:spPr>
          <a:xfrm>
            <a:off x="8694169" y="4513370"/>
            <a:ext cx="3312367" cy="12198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Công thức thức ăn: </a:t>
            </a:r>
            <a:r>
              <a:rPr lang="en-US" sz="2000">
                <a:solidFill>
                  <a:schemeClr val="accent6"/>
                </a:solidFill>
              </a:rPr>
              <a:t>1 kg bột cá + 10 g vitamin C + 0,5 g hormone</a:t>
            </a:r>
          </a:p>
        </p:txBody>
      </p:sp>
      <p:cxnSp>
        <p:nvCxnSpPr>
          <p:cNvPr id="20" name="Straight Connector 19">
            <a:extLst>
              <a:ext uri="{FF2B5EF4-FFF2-40B4-BE49-F238E27FC236}">
                <a16:creationId xmlns:a16="http://schemas.microsoft.com/office/drawing/2014/main" id="{2466A842-176D-6A89-E8A1-575CB45CD328}"/>
              </a:ext>
            </a:extLst>
          </p:cNvPr>
          <p:cNvCxnSpPr>
            <a:stCxn id="8" idx="3"/>
            <a:endCxn id="10" idx="1"/>
          </p:cNvCxnSpPr>
          <p:nvPr/>
        </p:nvCxnSpPr>
        <p:spPr>
          <a:xfrm>
            <a:off x="3491040" y="2364031"/>
            <a:ext cx="201387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4F7571-4D0E-0F35-5426-3D326D7C71CD}"/>
              </a:ext>
            </a:extLst>
          </p:cNvPr>
          <p:cNvCxnSpPr>
            <a:cxnSpLocks/>
          </p:cNvCxnSpPr>
          <p:nvPr/>
        </p:nvCxnSpPr>
        <p:spPr>
          <a:xfrm>
            <a:off x="4942284" y="4437112"/>
            <a:ext cx="55349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AA6C87-0B41-5A3A-9309-BF5C4D95BC4B}"/>
              </a:ext>
            </a:extLst>
          </p:cNvPr>
          <p:cNvCxnSpPr>
            <a:cxnSpLocks/>
            <a:stCxn id="11" idx="0"/>
            <a:endCxn id="10" idx="2"/>
          </p:cNvCxnSpPr>
          <p:nvPr/>
        </p:nvCxnSpPr>
        <p:spPr>
          <a:xfrm flipV="1">
            <a:off x="6801058" y="2796079"/>
            <a:ext cx="0" cy="27288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83575-EC8F-7FEC-6D99-CD5CE4B5A7CD}"/>
              </a:ext>
            </a:extLst>
          </p:cNvPr>
          <p:cNvCxnSpPr>
            <a:cxnSpLocks/>
          </p:cNvCxnSpPr>
          <p:nvPr/>
        </p:nvCxnSpPr>
        <p:spPr>
          <a:xfrm>
            <a:off x="8097202" y="4653136"/>
            <a:ext cx="589498" cy="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E9AC2-B4C2-5FD8-30A7-8BA7DD988E6E}"/>
              </a:ext>
            </a:extLst>
          </p:cNvPr>
          <p:cNvCxnSpPr>
            <a:cxnSpLocks/>
            <a:stCxn id="13" idx="0"/>
            <a:endCxn id="11" idx="2"/>
          </p:cNvCxnSpPr>
          <p:nvPr/>
        </p:nvCxnSpPr>
        <p:spPr>
          <a:xfrm flipV="1">
            <a:off x="6801058" y="3501008"/>
            <a:ext cx="0" cy="414954"/>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62D434-F7AA-8906-30EC-AA0C10BB7F0D}"/>
              </a:ext>
            </a:extLst>
          </p:cNvPr>
          <p:cNvCxnSpPr>
            <a:cxnSpLocks/>
            <a:stCxn id="14" idx="0"/>
            <a:endCxn id="13" idx="2"/>
          </p:cNvCxnSpPr>
          <p:nvPr/>
        </p:nvCxnSpPr>
        <p:spPr>
          <a:xfrm flipV="1">
            <a:off x="6801058" y="4797151"/>
            <a:ext cx="0" cy="936105"/>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38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2576602"/>
          </a:xfrm>
        </p:spPr>
        <p:txBody>
          <a:bodyPr>
            <a:noAutofit/>
          </a:bodyPr>
          <a:lstStyle/>
          <a:p>
            <a:pPr>
              <a:lnSpc>
                <a:spcPct val="120000"/>
              </a:lnSpc>
            </a:pPr>
            <a:r>
              <a:rPr lang="en-US" sz="4400" b="1">
                <a:solidFill>
                  <a:srgbClr val="70BE43"/>
                </a:solidFill>
              </a:rPr>
              <a:t>I. NHIỄM SẮC THỂ THƯỜNG </a:t>
            </a:r>
            <a:r>
              <a:rPr lang="en-US" sz="4400" b="1">
                <a:solidFill>
                  <a:srgbClr val="FCB22C"/>
                </a:solidFill>
              </a:rPr>
              <a:t>VÀ </a:t>
            </a:r>
            <a:r>
              <a:rPr lang="en-US" sz="4400" b="1">
                <a:solidFill>
                  <a:srgbClr val="FE750E"/>
                </a:solidFill>
              </a:rPr>
              <a:t>NHIỄM SẮC THỂ GIỚI TÍNH</a:t>
            </a:r>
            <a:endParaRPr lang="en-US" sz="4400" b="1" dirty="0">
              <a:solidFill>
                <a:srgbClr val="FE750E"/>
              </a:solidFill>
            </a:endParaRPr>
          </a:p>
        </p:txBody>
      </p:sp>
      <p:pic>
        <p:nvPicPr>
          <p:cNvPr id="3074" name="Picture 2" descr="One in 500 Men Carry an Extra Sex Chromosome | Genetics And Genomics">
            <a:extLst>
              <a:ext uri="{FF2B5EF4-FFF2-40B4-BE49-F238E27FC236}">
                <a16:creationId xmlns:a16="http://schemas.microsoft.com/office/drawing/2014/main" id="{5A8567A3-C813-9558-A38F-7883E71B4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39" b="13420"/>
          <a:stretch/>
        </p:blipFill>
        <p:spPr bwMode="auto">
          <a:xfrm>
            <a:off x="0" y="0"/>
            <a:ext cx="1218882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7AEE2C-8CBD-6123-DE64-EFA29C5CC009}"/>
              </a:ext>
            </a:extLst>
          </p:cNvPr>
          <p:cNvSpPr/>
          <p:nvPr/>
        </p:nvSpPr>
        <p:spPr>
          <a:xfrm>
            <a:off x="2349996" y="332656"/>
            <a:ext cx="9577064" cy="255628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7B8A13-FB5F-CE06-AD94-F3B665FE26E5}"/>
              </a:ext>
            </a:extLst>
          </p:cNvPr>
          <p:cNvSpPr/>
          <p:nvPr/>
        </p:nvSpPr>
        <p:spPr>
          <a:xfrm>
            <a:off x="2349996" y="201216"/>
            <a:ext cx="9577064" cy="2628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AA65DC-FA46-52C1-3804-2209C25D7361}"/>
              </a:ext>
            </a:extLst>
          </p:cNvPr>
          <p:cNvSpPr txBox="1"/>
          <p:nvPr/>
        </p:nvSpPr>
        <p:spPr>
          <a:xfrm>
            <a:off x="2566020" y="462371"/>
            <a:ext cx="9145016" cy="2344488"/>
          </a:xfrm>
          <a:prstGeom prst="rect">
            <a:avLst/>
          </a:prstGeom>
          <a:noFill/>
        </p:spPr>
        <p:txBody>
          <a:bodyPr wrap="square" rtlCol="0">
            <a:spAutoFit/>
          </a:bodyPr>
          <a:lstStyle>
            <a:defPPr>
              <a:defRPr lang="en-US"/>
            </a:defPPr>
            <a:lvl1pPr algn="just">
              <a:lnSpc>
                <a:spcPct val="120000"/>
              </a:lnSpc>
              <a:spcBef>
                <a:spcPts val="600"/>
              </a:spcBef>
              <a:defRPr b="1"/>
            </a:lvl1pPr>
          </a:lstStyle>
          <a:p>
            <a:pPr marL="342900" indent="-342900">
              <a:buFont typeface="Wingdings" panose="05000000000000000000" pitchFamily="2" charset="2"/>
              <a:buChar char="v"/>
            </a:pPr>
            <a:r>
              <a:rPr lang="vi-VN"/>
              <a:t>NST thường </a:t>
            </a:r>
            <a:r>
              <a:rPr lang="vi-VN" b="0"/>
              <a:t>gồm nhiều cặp tương đồng, giống nhau giữa giới đực và giới cái, chứa các gene quy định tính trạng thường. </a:t>
            </a:r>
            <a:endParaRPr lang="en-US" b="0"/>
          </a:p>
          <a:p>
            <a:pPr marL="342900" indent="-342900">
              <a:buFont typeface="Wingdings" panose="05000000000000000000" pitchFamily="2" charset="2"/>
              <a:buChar char="v"/>
            </a:pPr>
            <a:r>
              <a:rPr lang="vi-VN"/>
              <a:t>NST giới tính </a:t>
            </a:r>
            <a:r>
              <a:rPr lang="vi-VN" b="0"/>
              <a:t>thường có một cặp, tương đồng hoặc không tương đồng, khác nhau giữa giới đực và giới cái, có thể chứa gene quy định giới tính và các gene khác.</a:t>
            </a:r>
            <a:endParaRPr lang="en-US" b="0"/>
          </a:p>
        </p:txBody>
      </p:sp>
      <p:sp>
        <p:nvSpPr>
          <p:cNvPr id="12" name="Rectangle 11">
            <a:extLst>
              <a:ext uri="{FF2B5EF4-FFF2-40B4-BE49-F238E27FC236}">
                <a16:creationId xmlns:a16="http://schemas.microsoft.com/office/drawing/2014/main" id="{CA654985-81BE-153B-AE8B-454258BF1566}"/>
              </a:ext>
            </a:extLst>
          </p:cNvPr>
          <p:cNvSpPr/>
          <p:nvPr/>
        </p:nvSpPr>
        <p:spPr>
          <a:xfrm>
            <a:off x="2349996" y="3140968"/>
            <a:ext cx="9577064" cy="1632756"/>
          </a:xfrm>
          <a:prstGeom prst="rect">
            <a:avLst/>
          </a:prstGeom>
          <a:solidFill>
            <a:srgbClr val="D9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0AC069-163E-9DBA-37CE-EEC22267FA7A}"/>
              </a:ext>
            </a:extLst>
          </p:cNvPr>
          <p:cNvSpPr/>
          <p:nvPr/>
        </p:nvSpPr>
        <p:spPr>
          <a:xfrm>
            <a:off x="2349996" y="3009528"/>
            <a:ext cx="9577064" cy="26288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D2055F-2519-CAF5-4265-16CC0F6187BC}"/>
              </a:ext>
            </a:extLst>
          </p:cNvPr>
          <p:cNvSpPr txBox="1"/>
          <p:nvPr/>
        </p:nvSpPr>
        <p:spPr>
          <a:xfrm>
            <a:off x="2566020" y="3284565"/>
            <a:ext cx="9145016" cy="1381147"/>
          </a:xfrm>
          <a:prstGeom prst="rect">
            <a:avLst/>
          </a:prstGeom>
          <a:noFill/>
        </p:spPr>
        <p:txBody>
          <a:bodyPr wrap="square" rtlCol="0">
            <a:spAutoFit/>
          </a:bodyPr>
          <a:lstStyle>
            <a:defPPr>
              <a:defRPr lang="en-US"/>
            </a:defPPr>
            <a:lvl1pPr algn="just">
              <a:lnSpc>
                <a:spcPct val="120000"/>
              </a:lnSpc>
              <a:spcBef>
                <a:spcPts val="600"/>
              </a:spcBef>
              <a:defRPr b="0"/>
            </a:lvl1pPr>
          </a:lstStyle>
          <a:p>
            <a:pPr marL="342900" indent="-342900">
              <a:buFont typeface="Wingdings" panose="05000000000000000000" pitchFamily="2" charset="2"/>
              <a:buChar char="v"/>
            </a:pPr>
            <a:r>
              <a:rPr lang="vi-VN" b="1"/>
              <a:t>Cơ chế xác định giới tính </a:t>
            </a:r>
            <a:r>
              <a:rPr lang="vi-VN"/>
              <a:t>là sự phân li cặp NST giới tính trong giảm phân và tổ hợp lại trong thụ tinh. Tính theo lí thuyết, tỉ lệ phân li giới tính là 1 đực : 1 cái.</a:t>
            </a:r>
            <a:endParaRPr lang="en-US"/>
          </a:p>
        </p:txBody>
      </p:sp>
      <p:sp>
        <p:nvSpPr>
          <p:cNvPr id="16" name="Rectangle 15">
            <a:extLst>
              <a:ext uri="{FF2B5EF4-FFF2-40B4-BE49-F238E27FC236}">
                <a16:creationId xmlns:a16="http://schemas.microsoft.com/office/drawing/2014/main" id="{15D8C0AF-D5E5-C7E6-1305-823985EA501C}"/>
              </a:ext>
            </a:extLst>
          </p:cNvPr>
          <p:cNvSpPr/>
          <p:nvPr/>
        </p:nvSpPr>
        <p:spPr>
          <a:xfrm>
            <a:off x="2349996" y="5013176"/>
            <a:ext cx="9577064" cy="1668760"/>
          </a:xfrm>
          <a:prstGeom prst="rect">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83B11C-2FFD-C116-67D4-4A0EF31D8FD3}"/>
              </a:ext>
            </a:extLst>
          </p:cNvPr>
          <p:cNvSpPr/>
          <p:nvPr/>
        </p:nvSpPr>
        <p:spPr>
          <a:xfrm>
            <a:off x="2349996" y="4881736"/>
            <a:ext cx="9577064" cy="26288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DC0D452-0426-36AE-AF5E-449CB5EADF41}"/>
              </a:ext>
            </a:extLst>
          </p:cNvPr>
          <p:cNvSpPr txBox="1"/>
          <p:nvPr/>
        </p:nvSpPr>
        <p:spPr>
          <a:xfrm>
            <a:off x="2566020" y="5169768"/>
            <a:ext cx="9145016" cy="1381147"/>
          </a:xfrm>
          <a:prstGeom prst="rect">
            <a:avLst/>
          </a:prstGeom>
          <a:noFill/>
        </p:spPr>
        <p:txBody>
          <a:bodyPr wrap="square" rtlCol="0">
            <a:spAutoFit/>
          </a:bodyPr>
          <a:lstStyle>
            <a:defPPr>
              <a:defRPr lang="en-US"/>
            </a:defPPr>
            <a:lvl1pPr algn="just">
              <a:lnSpc>
                <a:spcPct val="120000"/>
              </a:lnSpc>
              <a:spcBef>
                <a:spcPts val="600"/>
              </a:spcBef>
              <a:defRPr b="0"/>
            </a:lvl1pPr>
          </a:lstStyle>
          <a:p>
            <a:pPr marL="342900" indent="-342900">
              <a:buFont typeface="Wingdings" panose="05000000000000000000" pitchFamily="2" charset="2"/>
              <a:buChar char="v"/>
            </a:pPr>
            <a:r>
              <a:rPr lang="vi-VN" b="1"/>
              <a:t>Sự phân hoá giới tính </a:t>
            </a:r>
            <a:r>
              <a:rPr lang="vi-VN"/>
              <a:t>chịu ảnh hưởng của các yếu tố bên trong cơ thể và bên ngoài môi trường. Con người đã chủ động điều khiển giới tính vật nuôi phù hợp với mục tiêu sản xuất.</a:t>
            </a:r>
            <a:endParaRPr lang="en-US"/>
          </a:p>
        </p:txBody>
      </p:sp>
      <p:sp>
        <p:nvSpPr>
          <p:cNvPr id="22" name="Arrow: Pentagon 21">
            <a:extLst>
              <a:ext uri="{FF2B5EF4-FFF2-40B4-BE49-F238E27FC236}">
                <a16:creationId xmlns:a16="http://schemas.microsoft.com/office/drawing/2014/main" id="{22418D59-7F71-AC82-7206-433A66433127}"/>
              </a:ext>
            </a:extLst>
          </p:cNvPr>
          <p:cNvSpPr/>
          <p:nvPr/>
        </p:nvSpPr>
        <p:spPr>
          <a:xfrm flipH="1">
            <a:off x="1701924" y="201216"/>
            <a:ext cx="576064" cy="2687724"/>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860040B3-6684-6A7F-22E8-06BAAA12D5AD}"/>
              </a:ext>
            </a:extLst>
          </p:cNvPr>
          <p:cNvSpPr/>
          <p:nvPr/>
        </p:nvSpPr>
        <p:spPr>
          <a:xfrm flipH="1">
            <a:off x="1701315" y="3009528"/>
            <a:ext cx="576064" cy="1764196"/>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3A8C20BC-BC5B-3072-CEA1-5AEF1F3523B5}"/>
              </a:ext>
            </a:extLst>
          </p:cNvPr>
          <p:cNvSpPr/>
          <p:nvPr/>
        </p:nvSpPr>
        <p:spPr>
          <a:xfrm flipH="1">
            <a:off x="1701315" y="4894312"/>
            <a:ext cx="576064" cy="1787624"/>
          </a:xfrm>
          <a:prstGeom prst="homePlat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Chevron 25">
            <a:extLst>
              <a:ext uri="{FF2B5EF4-FFF2-40B4-BE49-F238E27FC236}">
                <a16:creationId xmlns:a16="http://schemas.microsoft.com/office/drawing/2014/main" id="{FDC02262-1F39-A8DB-C3AB-FF63956ECD1E}"/>
              </a:ext>
            </a:extLst>
          </p:cNvPr>
          <p:cNvSpPr/>
          <p:nvPr/>
        </p:nvSpPr>
        <p:spPr>
          <a:xfrm flipH="1">
            <a:off x="981844" y="201216"/>
            <a:ext cx="936104" cy="2687724"/>
          </a:xfrm>
          <a:prstGeom prst="chevron">
            <a:avLst>
              <a:gd name="adj" fmla="val 30823"/>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rPr>
              <a:t>1</a:t>
            </a:r>
          </a:p>
        </p:txBody>
      </p:sp>
      <p:sp>
        <p:nvSpPr>
          <p:cNvPr id="27" name="Arrow: Chevron 26">
            <a:extLst>
              <a:ext uri="{FF2B5EF4-FFF2-40B4-BE49-F238E27FC236}">
                <a16:creationId xmlns:a16="http://schemas.microsoft.com/office/drawing/2014/main" id="{B88CD40D-3678-4397-81DD-0D2854033EB5}"/>
              </a:ext>
            </a:extLst>
          </p:cNvPr>
          <p:cNvSpPr/>
          <p:nvPr/>
        </p:nvSpPr>
        <p:spPr>
          <a:xfrm flipH="1">
            <a:off x="981235" y="3009528"/>
            <a:ext cx="936104" cy="1764196"/>
          </a:xfrm>
          <a:prstGeom prst="chevron">
            <a:avLst>
              <a:gd name="adj" fmla="val 30823"/>
            </a:avLst>
          </a:prstGeom>
          <a:solidFill>
            <a:srgbClr val="D9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F0"/>
                </a:solidFill>
              </a:rPr>
              <a:t>2</a:t>
            </a:r>
          </a:p>
        </p:txBody>
      </p:sp>
      <p:sp>
        <p:nvSpPr>
          <p:cNvPr id="28" name="Arrow: Chevron 27">
            <a:extLst>
              <a:ext uri="{FF2B5EF4-FFF2-40B4-BE49-F238E27FC236}">
                <a16:creationId xmlns:a16="http://schemas.microsoft.com/office/drawing/2014/main" id="{F079F3D6-4595-D3D6-EDA3-46C5C30150C6}"/>
              </a:ext>
            </a:extLst>
          </p:cNvPr>
          <p:cNvSpPr/>
          <p:nvPr/>
        </p:nvSpPr>
        <p:spPr>
          <a:xfrm flipH="1">
            <a:off x="981235" y="4881736"/>
            <a:ext cx="936104" cy="1764196"/>
          </a:xfrm>
          <a:prstGeom prst="chevron">
            <a:avLst>
              <a:gd name="adj" fmla="val 30823"/>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rPr>
              <a:t>3</a:t>
            </a:r>
          </a:p>
        </p:txBody>
      </p:sp>
      <p:sp>
        <p:nvSpPr>
          <p:cNvPr id="29" name="Rectangle: Top Corners Rounded 28">
            <a:extLst>
              <a:ext uri="{FF2B5EF4-FFF2-40B4-BE49-F238E27FC236}">
                <a16:creationId xmlns:a16="http://schemas.microsoft.com/office/drawing/2014/main" id="{C2D7DD99-2F51-EFC1-B659-7B8E98C5FA20}"/>
              </a:ext>
            </a:extLst>
          </p:cNvPr>
          <p:cNvSpPr/>
          <p:nvPr/>
        </p:nvSpPr>
        <p:spPr>
          <a:xfrm rot="5400000">
            <a:off x="-1782548" y="3229733"/>
            <a:ext cx="4430087" cy="864992"/>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Em đã học</a:t>
            </a:r>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olygenic sex determination | Semantic Scholar">
            <a:extLst>
              <a:ext uri="{FF2B5EF4-FFF2-40B4-BE49-F238E27FC236}">
                <a16:creationId xmlns:a16="http://schemas.microsoft.com/office/drawing/2014/main" id="{DDA1704F-8596-728F-B702-93D907937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0"/>
          <a:stretch/>
        </p:blipFill>
        <p:spPr bwMode="auto">
          <a:xfrm>
            <a:off x="619124" y="94320"/>
            <a:ext cx="1095057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6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8.5 Mechanisms of Sex Determination – Introduction to the Evolution &amp;  Biology of Sex">
            <a:extLst>
              <a:ext uri="{FF2B5EF4-FFF2-40B4-BE49-F238E27FC236}">
                <a16:creationId xmlns:a16="http://schemas.microsoft.com/office/drawing/2014/main" id="{BE1D507C-0CC9-548D-5375-6050284E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725"/>
            <a:ext cx="1218882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141B4-B443-60CE-8BCC-73BF53BB6940}"/>
              </a:ext>
            </a:extLst>
          </p:cNvPr>
          <p:cNvSpPr txBox="1"/>
          <p:nvPr/>
        </p:nvSpPr>
        <p:spPr>
          <a:xfrm>
            <a:off x="1909719" y="1484784"/>
            <a:ext cx="8369386" cy="508601"/>
          </a:xfrm>
          <a:prstGeom prst="rect">
            <a:avLst/>
          </a:prstGeom>
          <a:noFill/>
        </p:spPr>
        <p:txBody>
          <a:bodyPr wrap="square">
            <a:spAutoFit/>
          </a:bodyPr>
          <a:lstStyle/>
          <a:p>
            <a:pPr algn="ctr">
              <a:lnSpc>
                <a:spcPct val="125000"/>
              </a:lnSpc>
            </a:pPr>
            <a:r>
              <a:rPr lang="vi-VN"/>
              <a:t>Phân biệt NST thường với NST giới tính</a:t>
            </a:r>
          </a:p>
        </p:txBody>
      </p:sp>
      <p:graphicFrame>
        <p:nvGraphicFramePr>
          <p:cNvPr id="7" name="Table 6">
            <a:extLst>
              <a:ext uri="{FF2B5EF4-FFF2-40B4-BE49-F238E27FC236}">
                <a16:creationId xmlns:a16="http://schemas.microsoft.com/office/drawing/2014/main" id="{F5F8A905-984E-19C5-E14F-B2BAB4AFCD73}"/>
              </a:ext>
            </a:extLst>
          </p:cNvPr>
          <p:cNvGraphicFramePr>
            <a:graphicFrameLocks noGrp="1"/>
          </p:cNvGraphicFramePr>
          <p:nvPr>
            <p:extLst>
              <p:ext uri="{D42A27DB-BD31-4B8C-83A1-F6EECF244321}">
                <p14:modId xmlns:p14="http://schemas.microsoft.com/office/powerpoint/2010/main" val="1149231669"/>
              </p:ext>
            </p:extLst>
          </p:nvPr>
        </p:nvGraphicFramePr>
        <p:xfrm>
          <a:off x="280963" y="2137401"/>
          <a:ext cx="11734383" cy="4518219"/>
        </p:xfrm>
        <a:graphic>
          <a:graphicData uri="http://schemas.openxmlformats.org/drawingml/2006/table">
            <a:tbl>
              <a:tblPr firstRow="1" bandRow="1">
                <a:tableStyleId>{00A15C55-8517-42AA-B614-E9B94910E393}</a:tableStyleId>
              </a:tblPr>
              <a:tblGrid>
                <a:gridCol w="3165432">
                  <a:extLst>
                    <a:ext uri="{9D8B030D-6E8A-4147-A177-3AD203B41FA5}">
                      <a16:colId xmlns:a16="http://schemas.microsoft.com/office/drawing/2014/main" val="3357371673"/>
                    </a:ext>
                  </a:extLst>
                </a:gridCol>
                <a:gridCol w="4088177">
                  <a:extLst>
                    <a:ext uri="{9D8B030D-6E8A-4147-A177-3AD203B41FA5}">
                      <a16:colId xmlns:a16="http://schemas.microsoft.com/office/drawing/2014/main" val="3195393979"/>
                    </a:ext>
                  </a:extLst>
                </a:gridCol>
                <a:gridCol w="4480774">
                  <a:extLst>
                    <a:ext uri="{9D8B030D-6E8A-4147-A177-3AD203B41FA5}">
                      <a16:colId xmlns:a16="http://schemas.microsoft.com/office/drawing/2014/main" val="695687447"/>
                    </a:ext>
                  </a:extLst>
                </a:gridCol>
              </a:tblGrid>
              <a:tr h="560685">
                <a:tc>
                  <a:txBody>
                    <a:bodyPr/>
                    <a:lstStyle/>
                    <a:p>
                      <a:pPr algn="ctr">
                        <a:lnSpc>
                          <a:spcPct val="125000"/>
                        </a:lnSpc>
                      </a:pPr>
                      <a:r>
                        <a:rPr lang="en-US"/>
                        <a:t>Đặc điểm</a:t>
                      </a:r>
                    </a:p>
                  </a:txBody>
                  <a:tcPr anchor="ctr"/>
                </a:tc>
                <a:tc>
                  <a:txBody>
                    <a:bodyPr/>
                    <a:lstStyle/>
                    <a:p>
                      <a:pPr algn="ctr">
                        <a:lnSpc>
                          <a:spcPct val="125000"/>
                        </a:lnSpc>
                      </a:pPr>
                      <a:r>
                        <a:rPr lang="en-US"/>
                        <a:t>NST thường</a:t>
                      </a:r>
                    </a:p>
                  </a:txBody>
                  <a:tcPr anchor="ctr"/>
                </a:tc>
                <a:tc>
                  <a:txBody>
                    <a:bodyPr/>
                    <a:lstStyle/>
                    <a:p>
                      <a:pPr algn="ctr">
                        <a:lnSpc>
                          <a:spcPct val="125000"/>
                        </a:lnSpc>
                      </a:pPr>
                      <a:r>
                        <a:rPr lang="en-US"/>
                        <a:t>NST giới tính</a:t>
                      </a:r>
                    </a:p>
                  </a:txBody>
                  <a:tcPr anchor="ctr"/>
                </a:tc>
                <a:extLst>
                  <a:ext uri="{0D108BD9-81ED-4DB2-BD59-A6C34878D82A}">
                    <a16:rowId xmlns:a16="http://schemas.microsoft.com/office/drawing/2014/main" val="749576253"/>
                  </a:ext>
                </a:extLst>
              </a:tr>
              <a:tr h="560685">
                <a:tc>
                  <a:txBody>
                    <a:bodyPr/>
                    <a:lstStyle/>
                    <a:p>
                      <a:pPr>
                        <a:lnSpc>
                          <a:spcPct val="125000"/>
                        </a:lnSpc>
                      </a:pPr>
                      <a:r>
                        <a:rPr lang="vi-VN" b="0"/>
                        <a:t>Số lượng trong tế bào</a:t>
                      </a:r>
                      <a:endParaRPr lang="en-US" b="0"/>
                    </a:p>
                  </a:txBody>
                  <a:tcPr anchor="ctr"/>
                </a:tc>
                <a:tc>
                  <a:txBody>
                    <a:bodyPr/>
                    <a:lstStyle/>
                    <a:p>
                      <a:pPr algn="just">
                        <a:lnSpc>
                          <a:spcPct val="125000"/>
                        </a:lnSpc>
                      </a:pPr>
                      <a:r>
                        <a:rPr lang="en-US"/>
                        <a:t>Có nhiều cặp NST</a:t>
                      </a:r>
                    </a:p>
                  </a:txBody>
                  <a:tcPr/>
                </a:tc>
                <a:tc>
                  <a:txBody>
                    <a:bodyPr/>
                    <a:lstStyle/>
                    <a:p>
                      <a:pPr algn="just">
                        <a:lnSpc>
                          <a:spcPct val="125000"/>
                        </a:lnSpc>
                      </a:pPr>
                      <a:r>
                        <a:rPr lang="en-US"/>
                        <a:t>Có một cặp NST</a:t>
                      </a:r>
                    </a:p>
                  </a:txBody>
                  <a:tcPr/>
                </a:tc>
                <a:extLst>
                  <a:ext uri="{0D108BD9-81ED-4DB2-BD59-A6C34878D82A}">
                    <a16:rowId xmlns:a16="http://schemas.microsoft.com/office/drawing/2014/main" val="3195721919"/>
                  </a:ext>
                </a:extLst>
              </a:tr>
              <a:tr h="560685">
                <a:tc>
                  <a:txBody>
                    <a:bodyPr/>
                    <a:lstStyle/>
                    <a:p>
                      <a:pPr>
                        <a:lnSpc>
                          <a:spcPct val="125000"/>
                        </a:lnSpc>
                      </a:pPr>
                      <a:r>
                        <a:rPr lang="en-US" b="0"/>
                        <a:t>Hình dạng</a:t>
                      </a:r>
                    </a:p>
                  </a:txBody>
                  <a:tcPr anchor="ctr"/>
                </a:tc>
                <a:tc>
                  <a:txBody>
                    <a:bodyPr/>
                    <a:lstStyle/>
                    <a:p>
                      <a:pPr algn="just">
                        <a:lnSpc>
                          <a:spcPct val="125000"/>
                        </a:lnSpc>
                      </a:pPr>
                      <a:r>
                        <a:rPr lang="en-US"/>
                        <a:t>Giống nhau giữa nam và nữ</a:t>
                      </a:r>
                    </a:p>
                  </a:txBody>
                  <a:tcPr/>
                </a:tc>
                <a:tc>
                  <a:txBody>
                    <a:bodyPr/>
                    <a:lstStyle/>
                    <a:p>
                      <a:pPr algn="just">
                        <a:lnSpc>
                          <a:spcPct val="125000"/>
                        </a:lnSpc>
                      </a:pPr>
                      <a:r>
                        <a:rPr lang="en-US"/>
                        <a:t>Khác nhau giữa nam và nữ</a:t>
                      </a:r>
                    </a:p>
                  </a:txBody>
                  <a:tcPr/>
                </a:tc>
                <a:extLst>
                  <a:ext uri="{0D108BD9-81ED-4DB2-BD59-A6C34878D82A}">
                    <a16:rowId xmlns:a16="http://schemas.microsoft.com/office/drawing/2014/main" val="1244021524"/>
                  </a:ext>
                </a:extLst>
              </a:tr>
              <a:tr h="1069627">
                <a:tc>
                  <a:txBody>
                    <a:bodyPr/>
                    <a:lstStyle/>
                    <a:p>
                      <a:pPr>
                        <a:lnSpc>
                          <a:spcPct val="125000"/>
                        </a:lnSpc>
                      </a:pPr>
                      <a:r>
                        <a:rPr lang="en-US" b="0"/>
                        <a:t>Tồn tại trong tế bào (theo cặp hay không)</a:t>
                      </a:r>
                    </a:p>
                  </a:txBody>
                  <a:tcPr anchor="ctr"/>
                </a:tc>
                <a:tc>
                  <a:txBody>
                    <a:bodyPr/>
                    <a:lstStyle/>
                    <a:p>
                      <a:pPr algn="l">
                        <a:lnSpc>
                          <a:spcPct val="125000"/>
                        </a:lnSpc>
                      </a:pPr>
                      <a:r>
                        <a:rPr lang="vi-VN"/>
                        <a:t>Tồn tại thành từng cặp tương đồng</a:t>
                      </a:r>
                      <a:endParaRPr lang="en-US"/>
                    </a:p>
                  </a:txBody>
                  <a:tcPr/>
                </a:tc>
                <a:tc>
                  <a:txBody>
                    <a:bodyPr/>
                    <a:lstStyle/>
                    <a:p>
                      <a:pPr algn="just">
                        <a:lnSpc>
                          <a:spcPct val="125000"/>
                        </a:lnSpc>
                      </a:pPr>
                      <a:r>
                        <a:rPr lang="vi-VN"/>
                        <a:t>Tồn tại thành cặp tương đồng ở giới nữ (đồng giao tử), không tồn tại thành cặp tương đồng ở giới nam (dị giao tử)</a:t>
                      </a:r>
                      <a:endParaRPr lang="en-US"/>
                    </a:p>
                  </a:txBody>
                  <a:tcPr/>
                </a:tc>
                <a:extLst>
                  <a:ext uri="{0D108BD9-81ED-4DB2-BD59-A6C34878D82A}">
                    <a16:rowId xmlns:a16="http://schemas.microsoft.com/office/drawing/2014/main" val="1260490021"/>
                  </a:ext>
                </a:extLst>
              </a:tr>
              <a:tr h="560685">
                <a:tc>
                  <a:txBody>
                    <a:bodyPr/>
                    <a:lstStyle/>
                    <a:p>
                      <a:pPr>
                        <a:lnSpc>
                          <a:spcPct val="125000"/>
                        </a:lnSpc>
                      </a:pPr>
                      <a:r>
                        <a:rPr lang="en-US" b="0"/>
                        <a:t>Gene trên NST</a:t>
                      </a:r>
                    </a:p>
                  </a:txBody>
                  <a:tcPr anchor="ctr"/>
                </a:tc>
                <a:tc>
                  <a:txBody>
                    <a:bodyPr/>
                    <a:lstStyle/>
                    <a:p>
                      <a:pPr algn="just">
                        <a:lnSpc>
                          <a:spcPct val="125000"/>
                        </a:lnSpc>
                      </a:pPr>
                      <a:r>
                        <a:rPr lang="vi-VN"/>
                        <a:t>Quy định tính trạng thường</a:t>
                      </a:r>
                      <a:endParaRPr lang="en-US"/>
                    </a:p>
                  </a:txBody>
                  <a:tcPr/>
                </a:tc>
                <a:tc>
                  <a:txBody>
                    <a:bodyPr/>
                    <a:lstStyle/>
                    <a:p>
                      <a:pPr algn="just">
                        <a:lnSpc>
                          <a:spcPct val="125000"/>
                        </a:lnSpc>
                      </a:pPr>
                      <a:r>
                        <a:rPr lang="en-US"/>
                        <a:t>Quy định giới tính và các tính trạng khác</a:t>
                      </a:r>
                    </a:p>
                  </a:txBody>
                  <a:tcPr/>
                </a:tc>
                <a:extLst>
                  <a:ext uri="{0D108BD9-81ED-4DB2-BD59-A6C34878D82A}">
                    <a16:rowId xmlns:a16="http://schemas.microsoft.com/office/drawing/2014/main" val="131008921"/>
                  </a:ext>
                </a:extLst>
              </a:tr>
            </a:tbl>
          </a:graphicData>
        </a:graphic>
      </p:graphicFrame>
    </p:spTree>
    <p:extLst>
      <p:ext uri="{BB962C8B-B14F-4D97-AF65-F5344CB8AC3E}">
        <p14:creationId xmlns:p14="http://schemas.microsoft.com/office/powerpoint/2010/main" val="17785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1928530"/>
          </a:xfrm>
        </p:spPr>
        <p:txBody>
          <a:bodyPr>
            <a:noAutofit/>
          </a:bodyPr>
          <a:lstStyle/>
          <a:p>
            <a:pPr>
              <a:lnSpc>
                <a:spcPct val="120000"/>
              </a:lnSpc>
            </a:pPr>
            <a:r>
              <a:rPr lang="en-US" sz="4400" b="1">
                <a:solidFill>
                  <a:srgbClr val="70BE43"/>
                </a:solidFill>
              </a:rPr>
              <a:t>II. CƠ CHẾ </a:t>
            </a:r>
            <a:r>
              <a:rPr lang="en-US" sz="4400" b="1">
                <a:solidFill>
                  <a:srgbClr val="FCB22C"/>
                </a:solidFill>
              </a:rPr>
              <a:t>XÁC ĐỊNH </a:t>
            </a:r>
            <a:r>
              <a:rPr lang="en-US" sz="4400" b="1">
                <a:solidFill>
                  <a:srgbClr val="FE750E"/>
                </a:solidFill>
              </a:rPr>
              <a:t>GIỚI TÍNH</a:t>
            </a:r>
            <a:endParaRPr lang="en-US" sz="4400" b="1" dirty="0">
              <a:solidFill>
                <a:srgbClr val="FE750E"/>
              </a:solidFill>
            </a:endParaRPr>
          </a:p>
        </p:txBody>
      </p:sp>
      <p:pic>
        <p:nvPicPr>
          <p:cNvPr id="16386" name="Picture 2" descr="Genetic sex determination and sex-specific lifespan in tetrapods – evidence  of a toxic Y effect | bioRxiv">
            <a:extLst>
              <a:ext uri="{FF2B5EF4-FFF2-40B4-BE49-F238E27FC236}">
                <a16:creationId xmlns:a16="http://schemas.microsoft.com/office/drawing/2014/main" id="{2B52DF1B-A30B-97FB-DF06-0667247D8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52" y="35797"/>
            <a:ext cx="371011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68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terogametic sex - Wikipedia">
            <a:extLst>
              <a:ext uri="{FF2B5EF4-FFF2-40B4-BE49-F238E27FC236}">
                <a16:creationId xmlns:a16="http://schemas.microsoft.com/office/drawing/2014/main" id="{9BBDD43F-AD36-3BAC-39CC-6801C4C36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64" y="1484784"/>
            <a:ext cx="6066074" cy="49896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0D14018-7713-681D-73B2-2D2B4F5CC151}"/>
              </a:ext>
            </a:extLst>
          </p:cNvPr>
          <p:cNvSpPr/>
          <p:nvPr/>
        </p:nvSpPr>
        <p:spPr>
          <a:xfrm>
            <a:off x="279678" y="1844825"/>
            <a:ext cx="5842033" cy="4680520"/>
          </a:xfrm>
          <a:prstGeom prst="roundRect">
            <a:avLst>
              <a:gd name="adj" fmla="val 303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2397E48-BBA5-DC3E-16BA-36ED7BE04BA1}"/>
              </a:ext>
            </a:extLst>
          </p:cNvPr>
          <p:cNvSpPr/>
          <p:nvPr/>
        </p:nvSpPr>
        <p:spPr>
          <a:xfrm>
            <a:off x="145098" y="1700808"/>
            <a:ext cx="5842033" cy="4727053"/>
          </a:xfrm>
          <a:prstGeom prst="roundRect">
            <a:avLst>
              <a:gd name="adj" fmla="val 3034"/>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42658E-05FF-7564-B7AE-788F6741F0B5}"/>
              </a:ext>
            </a:extLst>
          </p:cNvPr>
          <p:cNvSpPr txBox="1"/>
          <p:nvPr/>
        </p:nvSpPr>
        <p:spPr>
          <a:xfrm>
            <a:off x="361122" y="1916833"/>
            <a:ext cx="5472608" cy="4363502"/>
          </a:xfrm>
          <a:prstGeom prst="rect">
            <a:avLst/>
          </a:prstGeom>
          <a:noFill/>
        </p:spPr>
        <p:txBody>
          <a:bodyPr wrap="square">
            <a:spAutoFit/>
          </a:bodyPr>
          <a:lstStyle>
            <a:defPPr>
              <a:defRPr lang="en-US"/>
            </a:defPPr>
            <a:lvl1pPr algn="just">
              <a:lnSpc>
                <a:spcPct val="130000"/>
              </a:lnSpc>
              <a:defRPr b="1"/>
            </a:lvl1pPr>
          </a:lstStyle>
          <a:p>
            <a:r>
              <a:rPr lang="vi-VN"/>
              <a:t>Giới tính của đa số các loài phụ thuộc vào sự có mặt của cặp NST giới tính trong tế bào. </a:t>
            </a:r>
            <a:endParaRPr lang="en-US"/>
          </a:p>
          <a:p>
            <a:r>
              <a:rPr lang="vi-VN"/>
              <a:t>Ví dụ: </a:t>
            </a:r>
            <a:r>
              <a:rPr lang="vi-VN">
                <a:solidFill>
                  <a:schemeClr val="accent6"/>
                </a:solidFill>
              </a:rPr>
              <a:t>Ở ruồi giấm, ở người và các động vật có vú khác</a:t>
            </a:r>
            <a:r>
              <a:rPr lang="vi-VN" b="0"/>
              <a:t>, cá thể đực có cặp NST giới tính gồm hai chiếc khác nhau, kí hiệu là XY; cá thể cái có cặp NST giới tính gồm hai chiếc giống nhau, kí hiệu là XX. </a:t>
            </a:r>
            <a:endParaRPr lang="en-US" b="0"/>
          </a:p>
        </p:txBody>
      </p:sp>
    </p:spTree>
    <p:extLst>
      <p:ext uri="{BB962C8B-B14F-4D97-AF65-F5344CB8AC3E}">
        <p14:creationId xmlns:p14="http://schemas.microsoft.com/office/powerpoint/2010/main" val="16897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olygenic sex determination: are there more than two phenotypic sexes? –  The Moore Lab">
            <a:extLst>
              <a:ext uri="{FF2B5EF4-FFF2-40B4-BE49-F238E27FC236}">
                <a16:creationId xmlns:a16="http://schemas.microsoft.com/office/drawing/2014/main" id="{081D98BA-DFD8-BD90-4721-7CEB792C4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4" t="1050" r="2431" b="2350"/>
          <a:stretch/>
        </p:blipFill>
        <p:spPr bwMode="auto">
          <a:xfrm>
            <a:off x="6166420" y="1412776"/>
            <a:ext cx="5752814" cy="5400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FCD9CF-4366-D705-955B-A7AD2986B6CF}"/>
              </a:ext>
            </a:extLst>
          </p:cNvPr>
          <p:cNvGrpSpPr/>
          <p:nvPr/>
        </p:nvGrpSpPr>
        <p:grpSpPr>
          <a:xfrm>
            <a:off x="382719" y="2060848"/>
            <a:ext cx="5471099" cy="3240360"/>
            <a:chOff x="382719" y="2060848"/>
            <a:chExt cx="5471099" cy="3240360"/>
          </a:xfrm>
        </p:grpSpPr>
        <p:sp>
          <p:nvSpPr>
            <p:cNvPr id="9" name="Rectangle: Rounded Corners 8">
              <a:extLst>
                <a:ext uri="{FF2B5EF4-FFF2-40B4-BE49-F238E27FC236}">
                  <a16:creationId xmlns:a16="http://schemas.microsoft.com/office/drawing/2014/main" id="{8900B7CA-5FFB-2483-85DE-0C8EE7DD63C3}"/>
                </a:ext>
              </a:extLst>
            </p:cNvPr>
            <p:cNvSpPr/>
            <p:nvPr/>
          </p:nvSpPr>
          <p:spPr>
            <a:xfrm>
              <a:off x="549795" y="2204864"/>
              <a:ext cx="5304023" cy="3096344"/>
            </a:xfrm>
            <a:prstGeom prst="roundRect">
              <a:avLst>
                <a:gd name="adj" fmla="val 3721"/>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75B413-E80E-2E74-0C4A-DF8CE51A0519}"/>
                </a:ext>
              </a:extLst>
            </p:cNvPr>
            <p:cNvSpPr/>
            <p:nvPr/>
          </p:nvSpPr>
          <p:spPr>
            <a:xfrm>
              <a:off x="382719" y="2060848"/>
              <a:ext cx="5304024" cy="3096344"/>
            </a:xfrm>
            <a:prstGeom prst="roundRect">
              <a:avLst>
                <a:gd name="adj" fmla="val 4294"/>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A07B2E-3BD5-4DCA-8252-BBCA209604D3}"/>
                </a:ext>
              </a:extLst>
            </p:cNvPr>
            <p:cNvSpPr txBox="1"/>
            <p:nvPr/>
          </p:nvSpPr>
          <p:spPr>
            <a:xfrm>
              <a:off x="635238" y="2140682"/>
              <a:ext cx="4962455" cy="2923108"/>
            </a:xfrm>
            <a:prstGeom prst="rect">
              <a:avLst/>
            </a:prstGeom>
            <a:noFill/>
          </p:spPr>
          <p:txBody>
            <a:bodyPr wrap="square">
              <a:spAutoFit/>
            </a:bodyPr>
            <a:lstStyle>
              <a:defPPr>
                <a:defRPr lang="en-US"/>
              </a:defPPr>
              <a:lvl1pPr algn="just">
                <a:lnSpc>
                  <a:spcPct val="130000"/>
                </a:lnSpc>
                <a:defRPr b="1"/>
              </a:lvl1pPr>
            </a:lstStyle>
            <a:p>
              <a:r>
                <a:rPr lang="en-US">
                  <a:solidFill>
                    <a:srgbClr val="FE750E"/>
                  </a:solidFill>
                </a:rPr>
                <a:t>Ở chim, một số loài cá </a:t>
              </a:r>
              <a:r>
                <a:rPr lang="en-US" b="0"/>
                <a:t>và một số loài côn trùng, con đực có cặp NST giới tính gồm hai chiếc giống nhau, kí hiệu là ZZ; con cái có cặp NST giới tính gồm hai chiếc khác nhau, kí hiệu là ZW.</a:t>
              </a:r>
            </a:p>
          </p:txBody>
        </p:sp>
      </p:grpSp>
    </p:spTree>
    <p:extLst>
      <p:ext uri="{BB962C8B-B14F-4D97-AF65-F5344CB8AC3E}">
        <p14:creationId xmlns:p14="http://schemas.microsoft.com/office/powerpoint/2010/main" val="2501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 XY and I Know It”: Sex Determination Systems 101 - Science in the News">
            <a:extLst>
              <a:ext uri="{FF2B5EF4-FFF2-40B4-BE49-F238E27FC236}">
                <a16:creationId xmlns:a16="http://schemas.microsoft.com/office/drawing/2014/main" id="{37E9241D-C87B-D92D-501E-D01B75740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 t="5195" r="49435" b="4538"/>
          <a:stretch/>
        </p:blipFill>
        <p:spPr bwMode="auto">
          <a:xfrm>
            <a:off x="6238428" y="1484784"/>
            <a:ext cx="5898308" cy="51845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DE344EF-EEAE-2BDF-7A1B-41A1301D7C3A}"/>
              </a:ext>
            </a:extLst>
          </p:cNvPr>
          <p:cNvSpPr/>
          <p:nvPr/>
        </p:nvSpPr>
        <p:spPr>
          <a:xfrm>
            <a:off x="474166" y="1916832"/>
            <a:ext cx="5400600" cy="4680520"/>
          </a:xfrm>
          <a:prstGeom prst="roundRect">
            <a:avLst>
              <a:gd name="adj" fmla="val 5281"/>
            </a:avLst>
          </a:prstGeom>
          <a:solidFill>
            <a:srgbClr val="FB01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2893D49-C7DD-23FC-1170-DBE826DFB2EB}"/>
              </a:ext>
            </a:extLst>
          </p:cNvPr>
          <p:cNvSpPr/>
          <p:nvPr/>
        </p:nvSpPr>
        <p:spPr>
          <a:xfrm>
            <a:off x="333772" y="1817258"/>
            <a:ext cx="5400600" cy="4680520"/>
          </a:xfrm>
          <a:prstGeom prst="roundRect">
            <a:avLst>
              <a:gd name="adj" fmla="val 5281"/>
            </a:avLst>
          </a:prstGeom>
          <a:solidFill>
            <a:schemeClr val="bg1"/>
          </a:solidFill>
          <a:ln w="28575">
            <a:solidFill>
              <a:srgbClr val="FB0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A84DA9-918A-923D-75E0-18F0A9823E15}"/>
              </a:ext>
            </a:extLst>
          </p:cNvPr>
          <p:cNvSpPr txBox="1"/>
          <p:nvPr/>
        </p:nvSpPr>
        <p:spPr>
          <a:xfrm>
            <a:off x="486542" y="1975767"/>
            <a:ext cx="5095059" cy="4363502"/>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vi-VN" b="0"/>
              <a:t>Ngoài kiểu xác định giới tính phụ thuộc vào sự có mặt của NST giới t</a:t>
            </a:r>
            <a:r>
              <a:rPr lang="en-US" b="0"/>
              <a:t>i</a:t>
            </a:r>
            <a:r>
              <a:rPr lang="vi-VN" b="0"/>
              <a:t>nh, ở </a:t>
            </a:r>
            <a:r>
              <a:rPr lang="vi-VN">
                <a:solidFill>
                  <a:srgbClr val="FB01A3"/>
                </a:solidFill>
              </a:rPr>
              <a:t>một số loài ong và kiến</a:t>
            </a:r>
            <a:r>
              <a:rPr lang="vi-VN" b="0"/>
              <a:t>, giới tính được xác định bằng mức bội thể của cơ thể: con đực được phát triển từ trứng không được thụ tinh, là cơ thể đơn bội (n), con cái được phát triển từ trứng được thụ tinh, là cơ thể lưỡng bội (2n).</a:t>
            </a:r>
          </a:p>
        </p:txBody>
      </p:sp>
    </p:spTree>
    <p:extLst>
      <p:ext uri="{BB962C8B-B14F-4D97-AF65-F5344CB8AC3E}">
        <p14:creationId xmlns:p14="http://schemas.microsoft.com/office/powerpoint/2010/main" val="305283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588</TotalTime>
  <Words>1183</Words>
  <Application>Microsoft Office PowerPoint</Application>
  <PresentationFormat>Custom</PresentationFormat>
  <Paragraphs>96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Constantia</vt:lpstr>
      <vt:lpstr>Wingdings</vt:lpstr>
      <vt:lpstr>Cooking 16x9</vt:lpstr>
      <vt:lpstr>NHIỄM SẮC THỂ GIỚI TÍNH VÀ CƠ CHẾ XÁC ĐỊNH GIỚI TÍNH</vt:lpstr>
      <vt:lpstr>I. NHIỄM SẮC THỂ THƯỜNG VÀ NHIỄM SẮC THỂ GIỚI TÍNH</vt:lpstr>
      <vt:lpstr>PowerPoint Presentation</vt:lpstr>
      <vt:lpstr>PowerPoint Presentation</vt:lpstr>
      <vt:lpstr>I. NHIỄM SẮC THỂ THƯỜNG VÀ NHIỄM SẮC THỂ GIỚI TÍNH</vt:lpstr>
      <vt:lpstr>II. CƠ CHẾ XÁC ĐỊNH GIỚI TÍNH</vt:lpstr>
      <vt:lpstr>II. CƠ CHẾ XÁC ĐỊNH GIỚI TÍNH</vt:lpstr>
      <vt:lpstr>II. CƠ CHẾ XÁC ĐỊNH GIỚI TÍNH</vt:lpstr>
      <vt:lpstr>II. CƠ CHẾ XÁC ĐỊNH GIỚI TÍNH</vt:lpstr>
      <vt:lpstr>PowerPoint Presentation</vt:lpstr>
      <vt:lpstr>PowerPoint Presentation</vt:lpstr>
      <vt:lpstr>PowerPoint Presentation</vt:lpstr>
      <vt:lpstr>III. CÁC YẾU TỐ ẢNH HƯỞNG ĐẾN SỰ PHÂN HÓA GIỚI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PITVN Community</cp:lastModifiedBy>
  <cp:revision>45</cp:revision>
  <dcterms:created xsi:type="dcterms:W3CDTF">2024-06-12T07:05:30Z</dcterms:created>
  <dcterms:modified xsi:type="dcterms:W3CDTF">2026-04-24T03:09:39Z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