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73" r:id="rId8"/>
    <p:sldId id="276" r:id="rId9"/>
    <p:sldId id="261" r:id="rId10"/>
    <p:sldId id="262" r:id="rId11"/>
    <p:sldId id="278" r:id="rId12"/>
    <p:sldId id="279" r:id="rId13"/>
    <p:sldId id="263" r:id="rId14"/>
    <p:sldId id="280" r:id="rId15"/>
    <p:sldId id="265" r:id="rId16"/>
    <p:sldId id="327" r:id="rId17"/>
    <p:sldId id="326" r:id="rId18"/>
    <p:sldId id="328" r:id="rId19"/>
    <p:sldId id="329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5C6F-389F-4F48-B15C-C571DEED463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FC35-5FA1-40FA-8851-58E5098B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1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161A-9AD3-4B40-887D-DE7DA54EE4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F863B-03F9-4459-8319-D44BBBF90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9F1A8-FA95-47BA-BF29-5121A37D3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F863B-03F9-4459-8319-D44BBBF90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53233-DD8C-4F16-BF86-F9AC95B5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" y="288200"/>
            <a:ext cx="11627235" cy="6569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1F721-33EE-4B54-A931-422FBE2ABA46}"/>
              </a:ext>
            </a:extLst>
          </p:cNvPr>
          <p:cNvSpPr/>
          <p:nvPr/>
        </p:nvSpPr>
        <p:spPr>
          <a:xfrm>
            <a:off x="-676853" y="521374"/>
            <a:ext cx="121372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23. TỔ CHỨC </a:t>
            </a:r>
          </a:p>
          <a:p>
            <a:pPr algn="ctr"/>
            <a:r>
              <a:rPr lang="en-US" sz="6600" b="1" dirty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32012"/>
            <a:ext cx="552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610476"/>
            <a:chOff x="65315" y="1316153"/>
            <a:chExt cx="3905797" cy="2658765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184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bg1"/>
                  </a:solidFill>
                </a:rPr>
                <a:t>Quan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khoa,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câu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hỏi</a:t>
              </a:r>
              <a:r>
                <a:rPr lang="en-US" sz="2800" b="1" dirty="0">
                  <a:solidFill>
                    <a:schemeClr val="bg1"/>
                  </a:solidFill>
                </a:rPr>
                <a:t> tr 81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?1 tr 81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?2 tr 81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32012"/>
            <a:ext cx="552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TỪ MÔ THÀNH CƠ QUAN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43D82-05BA-4B5C-ABF4-F30A1912771C}"/>
              </a:ext>
            </a:extLst>
          </p:cNvPr>
          <p:cNvSpPr txBox="1"/>
          <p:nvPr/>
        </p:nvSpPr>
        <p:spPr>
          <a:xfrm>
            <a:off x="218831" y="1235915"/>
            <a:ext cx="11449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3333FF"/>
                </a:solidFill>
                <a:effectLst/>
                <a:latin typeface="Open Sans" panose="020B0606030504020204" pitchFamily="34" charset="0"/>
              </a:rPr>
              <a:t>?1 tr 81.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Não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hộp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sọ</a:t>
            </a:r>
            <a:endParaRPr lang="en-US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Tim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phổi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khoang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ngực</a:t>
            </a:r>
            <a:endParaRPr lang="en-US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khoang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bụng</a:t>
            </a:r>
            <a:endParaRPr lang="en-US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863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32012"/>
            <a:ext cx="552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TỪ MÔ THÀNH CƠ QUAN</a:t>
            </a:r>
          </a:p>
        </p:txBody>
      </p:sp>
      <p:pic>
        <p:nvPicPr>
          <p:cNvPr id="1026" name="Picture 2" descr="Quan sát hình 23.6, hãy xác định vị trí và tên gọi các cơ quan tương ứng">
            <a:extLst>
              <a:ext uri="{FF2B5EF4-FFF2-40B4-BE49-F238E27FC236}">
                <a16:creationId xmlns:a16="http://schemas.microsoft.com/office/drawing/2014/main" id="{815B30EB-AD88-42BE-A52F-2098FF08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33" y="792021"/>
            <a:ext cx="5576216" cy="49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36DDF-486E-473A-90AD-65AB1B75630D}"/>
              </a:ext>
            </a:extLst>
          </p:cNvPr>
          <p:cNvSpPr txBox="1"/>
          <p:nvPr/>
        </p:nvSpPr>
        <p:spPr>
          <a:xfrm>
            <a:off x="182478" y="1155232"/>
            <a:ext cx="67797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3333FF"/>
                </a:solidFill>
                <a:effectLst/>
                <a:latin typeface="Open Sans" panose="020B0606030504020204" pitchFamily="34" charset="0"/>
              </a:rPr>
              <a:t>? 2 tr 81.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Xác định vị trí và tên gọi các cơ quan tương ứng với các chữ cái từ A đến D: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A: Hoa, nằm trên tán cây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B: Lá, nằm trên tán cây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C: Thân, nối giữa tán cây và bộ rễ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D: Rễ, nằm ở dưới đất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58BC4-DA47-4A9B-BB28-64757E27D91E}"/>
              </a:ext>
            </a:extLst>
          </p:cNvPr>
          <p:cNvSpPr txBox="1"/>
          <p:nvPr/>
        </p:nvSpPr>
        <p:spPr>
          <a:xfrm>
            <a:off x="5756981" y="3340445"/>
            <a:ext cx="78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CA5C0-9CAD-4E14-8AB4-15B2D594CE4B}"/>
              </a:ext>
            </a:extLst>
          </p:cNvPr>
          <p:cNvSpPr txBox="1"/>
          <p:nvPr/>
        </p:nvSpPr>
        <p:spPr>
          <a:xfrm>
            <a:off x="5705976" y="3944348"/>
            <a:ext cx="78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EBBB2-0421-419F-A25B-C71F6576A737}"/>
              </a:ext>
            </a:extLst>
          </p:cNvPr>
          <p:cNvSpPr txBox="1"/>
          <p:nvPr/>
        </p:nvSpPr>
        <p:spPr>
          <a:xfrm>
            <a:off x="5705976" y="4902194"/>
            <a:ext cx="78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F5A35-66CC-4EC5-9684-314DB4F707EE}"/>
              </a:ext>
            </a:extLst>
          </p:cNvPr>
          <p:cNvSpPr txBox="1"/>
          <p:nvPr/>
        </p:nvSpPr>
        <p:spPr>
          <a:xfrm>
            <a:off x="5705859" y="5567870"/>
            <a:ext cx="780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03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42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5931" y="1665439"/>
            <a:ext cx="4267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mô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cùng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hoạt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sống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nhất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định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tạo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thành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quan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42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TỪ MÔ THÀNH CƠ QUAN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9377" y="1578211"/>
            <a:ext cx="4212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số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quan</a:t>
            </a:r>
            <a:r>
              <a:rPr lang="en-US" sz="4000" b="1" dirty="0">
                <a:solidFill>
                  <a:srgbClr val="002060"/>
                </a:solidFill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người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như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</a:rPr>
              <a:t>não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tim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dạ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dày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ruột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gan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thận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9024E-4EA0-4259-8426-FACF8379EA12}"/>
              </a:ext>
            </a:extLst>
          </p:cNvPr>
          <p:cNvSpPr txBox="1"/>
          <p:nvPr/>
        </p:nvSpPr>
        <p:spPr>
          <a:xfrm>
            <a:off x="6869377" y="1605106"/>
            <a:ext cx="4212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</a:rPr>
              <a:t>Thực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vật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cũng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quan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đặc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như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</a:rPr>
              <a:t>Rễ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thân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lá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hoa</a:t>
            </a:r>
            <a:r>
              <a:rPr lang="en-US" sz="4000" b="1" dirty="0">
                <a:solidFill>
                  <a:srgbClr val="002060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213255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/>
          <p:cNvSpPr>
            <a:spLocks noChangeArrowheads="1"/>
          </p:cNvSpPr>
          <p:nvPr/>
        </p:nvSpPr>
        <p:spPr bwMode="auto">
          <a:xfrm>
            <a:off x="141288" y="90491"/>
            <a:ext cx="12050712" cy="665321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69" tIns="45688" rIns="91369" bIns="45688" anchor="ctr"/>
          <a:lstStyle/>
          <a:p>
            <a:pPr defTabSz="913718"/>
            <a:endParaRPr lang="vi-VN" sz="2933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1483" y="488957"/>
            <a:ext cx="11590340" cy="17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8" rIns="91369" bIns="45688">
            <a:spAutoFit/>
          </a:bodyPr>
          <a:lstStyle/>
          <a:p>
            <a:pPr algn="ctr" defTabSz="913718">
              <a:spcBef>
                <a:spcPct val="50000"/>
              </a:spcBef>
            </a:pPr>
            <a:r>
              <a:rPr lang="en-US" sz="5334" b="1" u="sng" dirty="0">
                <a:solidFill>
                  <a:srgbClr val="000066"/>
                </a:solidFill>
                <a:latin typeface="Times New Roman" pitchFamily="18" charset="0"/>
              </a:rPr>
              <a:t>Câu hỏi 1</a:t>
            </a:r>
            <a:r>
              <a:rPr lang="en-US" sz="5334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vi-VN" sz="5334" b="1" dirty="0">
                <a:solidFill>
                  <a:srgbClr val="000066"/>
                </a:solidFill>
                <a:latin typeface="Times New Roman" pitchFamily="18" charset="0"/>
              </a:rPr>
              <a:t>Cấp độ tổ chức cơ bản nhất của cơ thể là</a:t>
            </a:r>
            <a:r>
              <a:rPr lang="en-US" sz="5334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29749" y="1922464"/>
            <a:ext cx="9223376" cy="46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8" rIns="91369" bIns="45688">
            <a:spAutoFit/>
          </a:bodyPr>
          <a:lstStyle/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334" b="1" dirty="0">
                <a:solidFill>
                  <a:srgbClr val="000000"/>
                </a:solidFill>
                <a:latin typeface="Times New Roman" pitchFamily="18" charset="0"/>
              </a:rPr>
              <a:t>Tế bào.  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334" b="1" dirty="0">
                <a:solidFill>
                  <a:srgbClr val="000000"/>
                </a:solidFill>
                <a:latin typeface="Times New Roman" pitchFamily="18" charset="0"/>
              </a:rPr>
              <a:t>Cơ quan.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334" b="1" dirty="0">
                <a:solidFill>
                  <a:srgbClr val="000000"/>
                </a:solidFill>
                <a:latin typeface="Times New Roman" pitchFamily="18" charset="0"/>
              </a:rPr>
              <a:t>Hệ cơ quan.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334" b="1" dirty="0">
                <a:solidFill>
                  <a:srgbClr val="000000"/>
                </a:solidFill>
                <a:latin typeface="Times New Roman" pitchFamily="18" charset="0"/>
              </a:rPr>
              <a:t>Cơ thể.</a:t>
            </a:r>
          </a:p>
        </p:txBody>
      </p:sp>
      <p:sp>
        <p:nvSpPr>
          <p:cNvPr id="16" name="Oval 15"/>
          <p:cNvSpPr/>
          <p:nvPr/>
        </p:nvSpPr>
        <p:spPr>
          <a:xfrm>
            <a:off x="1168400" y="2108200"/>
            <a:ext cx="681037" cy="771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8" rIns="91369" bIns="45688" anchor="ctr"/>
          <a:lstStyle/>
          <a:p>
            <a:pPr algn="ctr" defTabSz="913718">
              <a:defRPr/>
            </a:pPr>
            <a:endParaRPr lang="en-US" sz="2933" b="1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9" y="4032251"/>
            <a:ext cx="2501900" cy="195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678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147354" y="73018"/>
            <a:ext cx="12050712" cy="665321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69" tIns="45688" rIns="91369" bIns="45688" anchor="ctr"/>
          <a:lstStyle/>
          <a:p>
            <a:pPr defTabSz="913718"/>
            <a:endParaRPr lang="vi-VN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7540" y="330705"/>
            <a:ext cx="11590340" cy="15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8" rIns="91369" bIns="45688">
            <a:spAutoFit/>
          </a:bodyPr>
          <a:lstStyle/>
          <a:p>
            <a:pPr algn="ctr" defTabSz="913718">
              <a:spcBef>
                <a:spcPct val="50000"/>
              </a:spcBef>
            </a:pPr>
            <a:r>
              <a:rPr lang="en-US" sz="4800" b="1" u="sng" dirty="0">
                <a:solidFill>
                  <a:srgbClr val="000066"/>
                </a:solidFill>
                <a:latin typeface="Times New Roman" pitchFamily="18" charset="0"/>
              </a:rPr>
              <a:t>Câu hỏi 2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vi-VN" sz="4800" b="1" dirty="0">
                <a:solidFill>
                  <a:srgbClr val="000066"/>
                </a:solidFill>
                <a:latin typeface="Times New Roman" pitchFamily="18" charset="0"/>
              </a:rPr>
              <a:t>Nhóm tế bào cùng thực hiện một chức năng liên kết với nhau tạo thành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774015"/>
            <a:ext cx="9223376" cy="50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8" rIns="91369" bIns="45688">
            <a:spAutoFit/>
          </a:bodyPr>
          <a:lstStyle/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Tế bào.  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Mô.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Cơ quan.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Hệ cơ quan.</a:t>
            </a:r>
          </a:p>
        </p:txBody>
      </p:sp>
      <p:sp>
        <p:nvSpPr>
          <p:cNvPr id="16" name="Oval 15"/>
          <p:cNvSpPr/>
          <p:nvPr/>
        </p:nvSpPr>
        <p:spPr>
          <a:xfrm>
            <a:off x="1117600" y="3244837"/>
            <a:ext cx="812800" cy="7699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8" rIns="91369" bIns="45688" anchor="ctr"/>
          <a:lstStyle/>
          <a:p>
            <a:pPr algn="ctr" defTabSz="913718">
              <a:defRPr/>
            </a:pPr>
            <a:endParaRPr lang="en-US" sz="3200" b="1">
              <a:solidFill>
                <a:srgbClr val="FFFFFF"/>
              </a:solidFill>
              <a:latin typeface="Avenir Next LT Pro Ligh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5995" y="4014777"/>
            <a:ext cx="2501900" cy="195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03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>
            <a:off x="141288" y="90491"/>
            <a:ext cx="12050712" cy="665321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69" tIns="45688" rIns="91369" bIns="45688" anchor="ctr"/>
          <a:lstStyle/>
          <a:p>
            <a:pPr defTabSz="913718"/>
            <a:endParaRPr lang="vi-VN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1644" y="319715"/>
            <a:ext cx="11430000" cy="17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8" rIns="91369" bIns="45688">
            <a:spAutoFit/>
          </a:bodyPr>
          <a:lstStyle/>
          <a:p>
            <a:pPr algn="ctr" defTabSz="913718">
              <a:spcBef>
                <a:spcPct val="50000"/>
              </a:spcBef>
            </a:pPr>
            <a:r>
              <a:rPr lang="en-US" sz="5334" b="1" u="sng" dirty="0">
                <a:solidFill>
                  <a:srgbClr val="000066"/>
                </a:solidFill>
                <a:latin typeface="Times New Roman" pitchFamily="18" charset="0"/>
              </a:rPr>
              <a:t>Câu hỏi 3</a:t>
            </a:r>
            <a:r>
              <a:rPr lang="en-US" sz="5334" b="1" dirty="0">
                <a:solidFill>
                  <a:srgbClr val="000066"/>
                </a:solidFill>
                <a:latin typeface="Times New Roman" pitchFamily="18" charset="0"/>
              </a:rPr>
              <a:t>: Hãy điền vào dấu ? các cấp tổ chức còn thiếu của cơ thể đa bào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8" y="2282683"/>
            <a:ext cx="12152312" cy="7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8" rIns="91369" bIns="45688">
            <a:spAutoFit/>
          </a:bodyPr>
          <a:lstStyle/>
          <a:p>
            <a:pPr defTabSz="913718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bào →   ?  → Cơ quan →           ?         → Cơ thể</a:t>
            </a:r>
          </a:p>
        </p:txBody>
      </p:sp>
      <p:sp>
        <p:nvSpPr>
          <p:cNvPr id="15" name="Oval 14"/>
          <p:cNvSpPr/>
          <p:nvPr/>
        </p:nvSpPr>
        <p:spPr>
          <a:xfrm>
            <a:off x="2952758" y="1071569"/>
            <a:ext cx="428625" cy="428625"/>
          </a:xfrm>
          <a:prstGeom prst="ellipse">
            <a:avLst/>
          </a:prstGeom>
          <a:noFill/>
          <a:ln w="41275"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8" rIns="91369" bIns="45688" anchor="ctr"/>
          <a:lstStyle/>
          <a:p>
            <a:pPr algn="ctr" defTabSz="913718">
              <a:defRPr/>
            </a:pPr>
            <a:endParaRPr lang="en-US" sz="2400">
              <a:solidFill>
                <a:srgbClr val="FFFFFF"/>
              </a:solidFill>
              <a:latin typeface="Avenir Next LT Pro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519" y="4597400"/>
            <a:ext cx="2501900" cy="195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68798" y="2377934"/>
            <a:ext cx="3165013" cy="707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69" tIns="45688" rIns="91369" bIns="45688">
            <a:spAutoFit/>
          </a:bodyPr>
          <a:lstStyle/>
          <a:p>
            <a:pPr defTabSz="913718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9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141288" y="90491"/>
            <a:ext cx="12050712" cy="665321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69" tIns="45688" rIns="91369" bIns="45688" anchor="ctr"/>
          <a:lstStyle/>
          <a:p>
            <a:pPr defTabSz="913718"/>
            <a:endParaRPr lang="vi-VN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03200" y="264222"/>
            <a:ext cx="11467432" cy="17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9" tIns="45688" rIns="91369" bIns="45688">
            <a:spAutoFit/>
          </a:bodyPr>
          <a:lstStyle/>
          <a:p>
            <a:pPr algn="just" defTabSz="913718">
              <a:spcBef>
                <a:spcPct val="50000"/>
              </a:spcBef>
            </a:pPr>
            <a:r>
              <a:rPr lang="en-US" sz="5334" b="1" u="sng" dirty="0">
                <a:solidFill>
                  <a:srgbClr val="000066"/>
                </a:solidFill>
                <a:latin typeface="Times New Roman" pitchFamily="18" charset="0"/>
              </a:rPr>
              <a:t>Câu </a:t>
            </a:r>
            <a:r>
              <a:rPr lang="en-US" sz="5334" b="1" u="sng" dirty="0" err="1">
                <a:solidFill>
                  <a:srgbClr val="000066"/>
                </a:solidFill>
                <a:latin typeface="Times New Roman" pitchFamily="18" charset="0"/>
              </a:rPr>
              <a:t>hỏi</a:t>
            </a:r>
            <a:r>
              <a:rPr lang="en-US" sz="5334" b="1" u="sng" dirty="0">
                <a:solidFill>
                  <a:srgbClr val="000066"/>
                </a:solidFill>
                <a:latin typeface="Times New Roman" pitchFamily="18" charset="0"/>
              </a:rPr>
              <a:t> 4</a:t>
            </a:r>
            <a:r>
              <a:rPr lang="en-US" sz="5334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vi-VN" sz="5334" b="1" dirty="0">
                <a:solidFill>
                  <a:srgbClr val="000066"/>
                </a:solidFill>
                <a:latin typeface="Times New Roman" pitchFamily="18" charset="0"/>
              </a:rPr>
              <a:t>Mức độ tổ chức cơ thể liền kề cao hơn mô là</a:t>
            </a:r>
            <a:r>
              <a:rPr lang="en-US" sz="5334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70000" y="1761544"/>
            <a:ext cx="9223376" cy="50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8" rIns="91369" bIns="45688">
            <a:spAutoFit/>
          </a:bodyPr>
          <a:lstStyle/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Cơ thể.  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Tế bào.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Cơ quan.</a:t>
            </a:r>
          </a:p>
          <a:p>
            <a:pPr marL="456858" indent="-456858" defTabSz="913718">
              <a:spcBef>
                <a:spcPct val="50000"/>
              </a:spcBef>
              <a:buFontTx/>
              <a:buAutoNum type="alphaLcPeriod"/>
            </a:pPr>
            <a:r>
              <a:rPr lang="en-US" sz="5867" b="1" dirty="0">
                <a:solidFill>
                  <a:srgbClr val="000000"/>
                </a:solidFill>
                <a:latin typeface="Times New Roman" pitchFamily="18" charset="0"/>
              </a:rPr>
              <a:t>Hệ cơ quan.</a:t>
            </a:r>
          </a:p>
        </p:txBody>
      </p:sp>
      <p:sp>
        <p:nvSpPr>
          <p:cNvPr id="16" name="Oval 15"/>
          <p:cNvSpPr/>
          <p:nvPr/>
        </p:nvSpPr>
        <p:spPr>
          <a:xfrm>
            <a:off x="1244980" y="4625181"/>
            <a:ext cx="682625" cy="7699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8" rIns="91369" bIns="45688" anchor="ctr"/>
          <a:lstStyle/>
          <a:p>
            <a:pPr algn="ctr" defTabSz="913718">
              <a:defRPr/>
            </a:pPr>
            <a:endParaRPr lang="en-US" sz="3200" b="1">
              <a:solidFill>
                <a:srgbClr val="FFFFFF"/>
              </a:solidFill>
              <a:latin typeface="Avenir Next LT Pro Ligh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9" y="4032251"/>
            <a:ext cx="2501900" cy="195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675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bg1"/>
                  </a:solidFill>
                </a:rPr>
                <a:t>Quan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447055"/>
            <a:ext cx="988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- </a:t>
            </a:r>
            <a:r>
              <a:rPr lang="en-US" sz="4400" b="1" dirty="0" err="1"/>
              <a:t>Cơ</a:t>
            </a:r>
            <a:r>
              <a:rPr lang="en-US" sz="4400" b="1" dirty="0"/>
              <a:t> </a:t>
            </a:r>
            <a:r>
              <a:rPr lang="en-US" sz="4400" b="1" dirty="0" err="1"/>
              <a:t>thể</a:t>
            </a:r>
            <a:r>
              <a:rPr lang="en-US" sz="4400" b="1" dirty="0"/>
              <a:t> </a:t>
            </a:r>
            <a:r>
              <a:rPr lang="en-US" sz="4400" b="1" dirty="0" err="1"/>
              <a:t>đa</a:t>
            </a:r>
            <a:r>
              <a:rPr lang="en-US" sz="4400" b="1" dirty="0"/>
              <a:t> </a:t>
            </a:r>
            <a:r>
              <a:rPr lang="en-US" sz="4400" b="1" dirty="0" err="1"/>
              <a:t>bào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cấu</a:t>
            </a:r>
            <a:r>
              <a:rPr lang="en-US" sz="4400" b="1" dirty="0"/>
              <a:t> </a:t>
            </a:r>
            <a:r>
              <a:rPr lang="en-US" sz="4400" b="1" dirty="0" err="1"/>
              <a:t>tạo</a:t>
            </a:r>
            <a:r>
              <a:rPr lang="en-US" sz="4400" b="1" dirty="0"/>
              <a:t> </a:t>
            </a:r>
            <a:r>
              <a:rPr lang="en-US" sz="4400" b="1" dirty="0" err="1"/>
              <a:t>từ</a:t>
            </a:r>
            <a:r>
              <a:rPr lang="en-US" sz="4400" b="1" dirty="0"/>
              <a:t> </a:t>
            </a:r>
            <a:r>
              <a:rPr lang="en-US" sz="4400" b="1" dirty="0" err="1"/>
              <a:t>nhiều</a:t>
            </a:r>
            <a:r>
              <a:rPr lang="en-US" sz="4400" b="1" dirty="0"/>
              <a:t> </a:t>
            </a:r>
            <a:r>
              <a:rPr lang="en-US" sz="4400" b="1" dirty="0" err="1"/>
              <a:t>tế</a:t>
            </a:r>
            <a:r>
              <a:rPr lang="en-US" sz="4400" b="1" dirty="0"/>
              <a:t> </a:t>
            </a:r>
            <a:r>
              <a:rPr lang="en-US" sz="4400" b="1" dirty="0" err="1"/>
              <a:t>bào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hiện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chức</a:t>
            </a:r>
            <a:r>
              <a:rPr lang="en-US" sz="4400" b="1" dirty="0"/>
              <a:t> </a:t>
            </a:r>
            <a:r>
              <a:rPr lang="en-US" sz="4400" b="1" dirty="0" err="1"/>
              <a:t>năng</a:t>
            </a:r>
            <a:r>
              <a:rPr lang="en-US" sz="4400" b="1" dirty="0"/>
              <a:t> </a:t>
            </a:r>
            <a:r>
              <a:rPr lang="en-US" sz="4400" b="1" dirty="0" err="1"/>
              <a:t>khác</a:t>
            </a:r>
            <a:r>
              <a:rPr lang="en-US" sz="4400" b="1" dirty="0"/>
              <a:t> </a:t>
            </a:r>
            <a:r>
              <a:rPr lang="en-US" sz="4400" b="1" dirty="0" err="1"/>
              <a:t>nhau</a:t>
            </a:r>
            <a:r>
              <a:rPr lang="en-US" sz="4400" b="1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C5D3F-C3E0-495F-990F-B03ACD586B5D}"/>
              </a:ext>
            </a:extLst>
          </p:cNvPr>
          <p:cNvSpPr txBox="1"/>
          <p:nvPr/>
        </p:nvSpPr>
        <p:spPr>
          <a:xfrm>
            <a:off x="555811" y="3620750"/>
            <a:ext cx="988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-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tế</a:t>
            </a:r>
            <a:r>
              <a:rPr lang="en-US" sz="4400" b="1" dirty="0"/>
              <a:t> </a:t>
            </a:r>
            <a:r>
              <a:rPr lang="en-US" sz="4400" b="1" dirty="0" err="1"/>
              <a:t>bào</a:t>
            </a:r>
            <a:r>
              <a:rPr lang="en-US" sz="4400" b="1" dirty="0"/>
              <a:t> </a:t>
            </a:r>
            <a:r>
              <a:rPr lang="en-US" sz="4400" b="1" dirty="0" err="1"/>
              <a:t>phối</a:t>
            </a:r>
            <a:r>
              <a:rPr lang="en-US" sz="4400" b="1" dirty="0"/>
              <a:t> </a:t>
            </a:r>
            <a:r>
              <a:rPr lang="en-US" sz="4400" b="1" dirty="0" err="1"/>
              <a:t>hợp</a:t>
            </a:r>
            <a:r>
              <a:rPr lang="en-US" sz="4400" b="1" dirty="0"/>
              <a:t> qua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cấp</a:t>
            </a:r>
            <a:r>
              <a:rPr lang="en-US" sz="4400" b="1" dirty="0"/>
              <a:t> </a:t>
            </a:r>
            <a:r>
              <a:rPr lang="en-US" sz="4400" b="1" dirty="0" err="1"/>
              <a:t>tổ</a:t>
            </a:r>
            <a:r>
              <a:rPr lang="en-US" sz="4400" b="1" dirty="0"/>
              <a:t> </a:t>
            </a:r>
            <a:r>
              <a:rPr lang="en-US" sz="4400" b="1" dirty="0" err="1"/>
              <a:t>chức</a:t>
            </a:r>
            <a:r>
              <a:rPr lang="en-US" sz="4400" b="1" dirty="0"/>
              <a:t> (</a:t>
            </a:r>
            <a:r>
              <a:rPr lang="en-US" sz="4400" b="1" dirty="0" err="1"/>
              <a:t>tế</a:t>
            </a:r>
            <a:r>
              <a:rPr lang="en-US" sz="4400" b="1" dirty="0"/>
              <a:t> </a:t>
            </a:r>
            <a:r>
              <a:rPr lang="en-US" sz="4400" b="1" dirty="0" err="1"/>
              <a:t>bào</a:t>
            </a:r>
            <a:r>
              <a:rPr lang="en-US" sz="4400" b="1" dirty="0"/>
              <a:t> -&gt; </a:t>
            </a:r>
            <a:r>
              <a:rPr lang="en-US" sz="4400" b="1" dirty="0" err="1"/>
              <a:t>mô</a:t>
            </a:r>
            <a:r>
              <a:rPr lang="en-US" sz="4400" b="1" dirty="0"/>
              <a:t> -&gt; </a:t>
            </a:r>
            <a:r>
              <a:rPr lang="en-US" sz="4400" b="1" dirty="0" err="1"/>
              <a:t>cơ</a:t>
            </a:r>
            <a:r>
              <a:rPr lang="en-US" sz="4400" b="1" dirty="0"/>
              <a:t> </a:t>
            </a:r>
            <a:r>
              <a:rPr lang="en-US" sz="4400" b="1" dirty="0" err="1"/>
              <a:t>quan</a:t>
            </a:r>
            <a:r>
              <a:rPr lang="en-US" sz="4400" b="1" dirty="0"/>
              <a:t> -&gt; </a:t>
            </a:r>
            <a:r>
              <a:rPr lang="en-US" sz="4400" b="1" dirty="0" err="1"/>
              <a:t>hệ</a:t>
            </a:r>
            <a:r>
              <a:rPr lang="en-US" sz="4400" b="1" dirty="0"/>
              <a:t> </a:t>
            </a:r>
            <a:r>
              <a:rPr lang="en-US" sz="4400" b="1" dirty="0" err="1"/>
              <a:t>cơ</a:t>
            </a:r>
            <a:r>
              <a:rPr lang="en-US" sz="4400" b="1" dirty="0"/>
              <a:t> </a:t>
            </a:r>
            <a:r>
              <a:rPr lang="en-US" sz="4400" b="1" dirty="0" err="1"/>
              <a:t>quan</a:t>
            </a:r>
            <a:r>
              <a:rPr lang="en-US" sz="4400" b="1" dirty="0"/>
              <a:t>)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tạo</a:t>
            </a:r>
            <a:r>
              <a:rPr lang="en-US" sz="4400" b="1" dirty="0"/>
              <a:t> </a:t>
            </a:r>
            <a:r>
              <a:rPr lang="en-US" sz="4400" b="1" dirty="0" err="1"/>
              <a:t>thành</a:t>
            </a:r>
            <a:r>
              <a:rPr lang="en-US" sz="4400" b="1" dirty="0"/>
              <a:t> </a:t>
            </a:r>
            <a:r>
              <a:rPr lang="en-US" sz="4400" b="1" dirty="0" err="1"/>
              <a:t>cơ</a:t>
            </a:r>
            <a:r>
              <a:rPr lang="en-US" sz="4400" b="1" dirty="0"/>
              <a:t> </a:t>
            </a:r>
            <a:r>
              <a:rPr lang="en-US" sz="4400" b="1" dirty="0" err="1"/>
              <a:t>thể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8223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5532"/>
            <a:ext cx="976579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D7BC7-2E33-4485-A7BC-5DCE6366767A}"/>
              </a:ext>
            </a:extLst>
          </p:cNvPr>
          <p:cNvSpPr txBox="1"/>
          <p:nvPr/>
        </p:nvSpPr>
        <p:spPr>
          <a:xfrm>
            <a:off x="140676" y="333052"/>
            <a:ext cx="12051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6DF17-1281-4AEC-9F23-555841FA2F24}"/>
              </a:ext>
            </a:extLst>
          </p:cNvPr>
          <p:cNvSpPr txBox="1"/>
          <p:nvPr/>
        </p:nvSpPr>
        <p:spPr>
          <a:xfrm>
            <a:off x="1019908" y="3227660"/>
            <a:ext cx="87141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 BÀO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1E20F-3C65-4580-898F-D777DDA9C9B9}"/>
              </a:ext>
            </a:extLst>
          </p:cNvPr>
          <p:cNvSpPr txBox="1"/>
          <p:nvPr/>
        </p:nvSpPr>
        <p:spPr>
          <a:xfrm>
            <a:off x="2719754" y="3200301"/>
            <a:ext cx="8714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18841-5A26-4687-9AFA-E7D78A348968}"/>
              </a:ext>
            </a:extLst>
          </p:cNvPr>
          <p:cNvSpPr txBox="1"/>
          <p:nvPr/>
        </p:nvSpPr>
        <p:spPr>
          <a:xfrm>
            <a:off x="4173415" y="3098706"/>
            <a:ext cx="112541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QUAN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6FE42-67D3-4111-BDDC-E05C3A0E28FD}"/>
              </a:ext>
            </a:extLst>
          </p:cNvPr>
          <p:cNvSpPr txBox="1"/>
          <p:nvPr/>
        </p:nvSpPr>
        <p:spPr>
          <a:xfrm>
            <a:off x="5543062" y="3227660"/>
            <a:ext cx="21843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CƠ QUAN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0BF6B-F800-466E-A6CE-228A6BFCC7C5}"/>
              </a:ext>
            </a:extLst>
          </p:cNvPr>
          <p:cNvSpPr txBox="1"/>
          <p:nvPr/>
        </p:nvSpPr>
        <p:spPr>
          <a:xfrm>
            <a:off x="7971693" y="3271103"/>
            <a:ext cx="14380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0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8" y="1978054"/>
            <a:ext cx="976579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DF969-CBB3-4A27-B5B7-D15564AE2911}"/>
              </a:ext>
            </a:extLst>
          </p:cNvPr>
          <p:cNvSpPr txBox="1"/>
          <p:nvPr/>
        </p:nvSpPr>
        <p:spPr>
          <a:xfrm>
            <a:off x="140676" y="333052"/>
            <a:ext cx="12051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E081D-7286-478A-AEBD-16FD84A3492B}"/>
              </a:ext>
            </a:extLst>
          </p:cNvPr>
          <p:cNvSpPr txBox="1"/>
          <p:nvPr/>
        </p:nvSpPr>
        <p:spPr>
          <a:xfrm>
            <a:off x="140677" y="218083"/>
            <a:ext cx="12051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- Cơ quan được minh họa của con cá cóc Việt Nam là tim.</a:t>
            </a:r>
          </a:p>
          <a:p>
            <a:r>
              <a:rPr lang="vi-VN" sz="3600" b="1" dirty="0">
                <a:latin typeface="+mj-lt"/>
              </a:rPr>
              <a:t>- Cơ quan được minh họa của cây sâm Việt Nam là lá.</a:t>
            </a:r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3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967</Words>
  <Application>Microsoft Office PowerPoint</Application>
  <PresentationFormat>Widescreen</PresentationFormat>
  <Paragraphs>128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Next LT Pro Light</vt:lpstr>
      <vt:lpstr>Calibri</vt:lpstr>
      <vt:lpstr>Calibri Light</vt:lpstr>
      <vt:lpstr>Open 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Thu</cp:lastModifiedBy>
  <cp:revision>49</cp:revision>
  <dcterms:created xsi:type="dcterms:W3CDTF">2021-04-27T07:19:15Z</dcterms:created>
  <dcterms:modified xsi:type="dcterms:W3CDTF">2025-11-23T09:57:09Z</dcterms:modified>
</cp:coreProperties>
</file>