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38" r:id="rId2"/>
    <p:sldId id="260" r:id="rId3"/>
    <p:sldId id="361" r:id="rId4"/>
    <p:sldId id="343" r:id="rId5"/>
    <p:sldId id="342" r:id="rId6"/>
    <p:sldId id="363" r:id="rId7"/>
    <p:sldId id="341" r:id="rId8"/>
    <p:sldId id="356" r:id="rId9"/>
    <p:sldId id="345" r:id="rId10"/>
    <p:sldId id="346" r:id="rId11"/>
    <p:sldId id="347" r:id="rId12"/>
    <p:sldId id="348" r:id="rId13"/>
    <p:sldId id="350" r:id="rId14"/>
    <p:sldId id="351" r:id="rId15"/>
    <p:sldId id="352" r:id="rId16"/>
    <p:sldId id="357" r:id="rId17"/>
    <p:sldId id="359" r:id="rId18"/>
    <p:sldId id="358" r:id="rId1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FFFC"/>
    <a:srgbClr val="FF00FF"/>
    <a:srgbClr val="2419FC"/>
    <a:srgbClr val="4BF71E"/>
    <a:srgbClr val="24FF8C"/>
    <a:srgbClr val="24D8FC"/>
    <a:srgbClr val="4BF7A5"/>
    <a:srgbClr val="4BA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/>
    <p:restoredTop sz="91111" autoAdjust="0"/>
  </p:normalViewPr>
  <p:slideViewPr>
    <p:cSldViewPr showGuides="1">
      <p:cViewPr varScale="1">
        <p:scale>
          <a:sx n="51" d="100"/>
          <a:sy n="51" d="100"/>
        </p:scale>
        <p:origin x="-10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9E97B-5D9C-4FA9-8386-3BCB50C883E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18EA1D-3AED-4FF2-9826-60BD0E846AFA}">
      <dgm:prSet phldrT="[Text]"/>
      <dgm:spPr>
        <a:solidFill>
          <a:srgbClr val="C00000"/>
        </a:solidFill>
      </dgm:spPr>
      <dgm:t>
        <a:bodyPr/>
        <a:lstStyle/>
        <a:p>
          <a:r>
            <a:rPr lang="vi-VN" smtClean="0"/>
            <a:t>Tìm hiểu nhu cầu dinh dưỡng của các thành viên</a:t>
          </a:r>
          <a:endParaRPr lang="en-US"/>
        </a:p>
      </dgm:t>
    </dgm:pt>
    <dgm:pt modelId="{C119DC81-ED52-4659-B4F8-AF038614B79C}" type="parTrans" cxnId="{1E1493F1-FF65-49F0-94C1-E983896323A5}">
      <dgm:prSet/>
      <dgm:spPr/>
      <dgm:t>
        <a:bodyPr/>
        <a:lstStyle/>
        <a:p>
          <a:endParaRPr lang="en-US"/>
        </a:p>
      </dgm:t>
    </dgm:pt>
    <dgm:pt modelId="{0E794DAC-8987-429F-8B97-1D0C41D71EDC}" type="sibTrans" cxnId="{1E1493F1-FF65-49F0-94C1-E983896323A5}">
      <dgm:prSet/>
      <dgm:spPr/>
      <dgm:t>
        <a:bodyPr/>
        <a:lstStyle/>
        <a:p>
          <a:endParaRPr lang="en-US"/>
        </a:p>
      </dgm:t>
    </dgm:pt>
    <dgm:pt modelId="{E4FF9BAC-E3E3-42E8-92BC-3AD512F46918}">
      <dgm:prSet phldrT="[Text]"/>
      <dgm:spPr>
        <a:solidFill>
          <a:srgbClr val="2828F3"/>
        </a:solidFill>
      </dgm:spPr>
      <dgm:t>
        <a:bodyPr/>
        <a:lstStyle/>
        <a:p>
          <a:r>
            <a:rPr lang="vi-VN" smtClean="0"/>
            <a:t>Lựa chọn và thực hiện một số món ăn</a:t>
          </a:r>
          <a:endParaRPr lang="en-US"/>
        </a:p>
      </dgm:t>
    </dgm:pt>
    <dgm:pt modelId="{D480F51D-B171-4CBE-8562-D72898605C3E}" type="parTrans" cxnId="{FE3EC295-922C-478F-A909-26BCA405C7B5}">
      <dgm:prSet/>
      <dgm:spPr/>
      <dgm:t>
        <a:bodyPr/>
        <a:lstStyle/>
        <a:p>
          <a:endParaRPr lang="en-US"/>
        </a:p>
      </dgm:t>
    </dgm:pt>
    <dgm:pt modelId="{D6500A95-D2FE-47F9-A66D-A0B7295D8032}" type="sibTrans" cxnId="{FE3EC295-922C-478F-A909-26BCA405C7B5}">
      <dgm:prSet/>
      <dgm:spPr/>
      <dgm:t>
        <a:bodyPr/>
        <a:lstStyle/>
        <a:p>
          <a:endParaRPr lang="en-US"/>
        </a:p>
      </dgm:t>
    </dgm:pt>
    <dgm:pt modelId="{D0A22F99-F6D7-4CE2-BAD0-701207586787}">
      <dgm:prSet phldrT="[Text]"/>
      <dgm:spPr>
        <a:solidFill>
          <a:srgbClr val="7030A0"/>
        </a:solidFill>
      </dgm:spPr>
      <dgm:t>
        <a:bodyPr/>
        <a:lstStyle/>
        <a:p>
          <a:r>
            <a:rPr lang="vi-VN" smtClean="0"/>
            <a:t>Báo cáo dự án</a:t>
          </a:r>
          <a:endParaRPr lang="en-US"/>
        </a:p>
      </dgm:t>
    </dgm:pt>
    <dgm:pt modelId="{C6CBC76D-DC55-45D1-ABF4-CEAF79B2D6ED}" type="parTrans" cxnId="{4215BDA2-DCDD-42FE-A967-28B92D4F4B96}">
      <dgm:prSet/>
      <dgm:spPr/>
      <dgm:t>
        <a:bodyPr/>
        <a:lstStyle/>
        <a:p>
          <a:endParaRPr lang="en-US"/>
        </a:p>
      </dgm:t>
    </dgm:pt>
    <dgm:pt modelId="{B4B9E1A8-CC9C-4C9A-BD6A-C9E766C0773E}" type="sibTrans" cxnId="{4215BDA2-DCDD-42FE-A967-28B92D4F4B96}">
      <dgm:prSet/>
      <dgm:spPr/>
      <dgm:t>
        <a:bodyPr/>
        <a:lstStyle/>
        <a:p>
          <a:endParaRPr lang="en-US"/>
        </a:p>
      </dgm:t>
    </dgm:pt>
    <dgm:pt modelId="{85846137-5FAA-47F3-A447-4EB6BB11B6F3}">
      <dgm:prSet/>
      <dgm:spPr>
        <a:solidFill>
          <a:srgbClr val="92D050"/>
        </a:solidFill>
      </dgm:spPr>
      <dgm:t>
        <a:bodyPr/>
        <a:lstStyle/>
        <a:p>
          <a:r>
            <a:rPr lang="vi-VN" smtClean="0"/>
            <a:t>Xây dựng thực đơn</a:t>
          </a:r>
          <a:endParaRPr lang="en-US"/>
        </a:p>
      </dgm:t>
    </dgm:pt>
    <dgm:pt modelId="{203AC3B4-C394-49EE-AF68-BC6DB0450E5B}" type="parTrans" cxnId="{1CB51087-4D7C-44BB-85E8-6CE7E5295711}">
      <dgm:prSet/>
      <dgm:spPr/>
      <dgm:t>
        <a:bodyPr/>
        <a:lstStyle/>
        <a:p>
          <a:endParaRPr lang="en-US"/>
        </a:p>
      </dgm:t>
    </dgm:pt>
    <dgm:pt modelId="{7388208B-C605-41B2-B17B-A4825F75C28D}" type="sibTrans" cxnId="{1CB51087-4D7C-44BB-85E8-6CE7E5295711}">
      <dgm:prSet/>
      <dgm:spPr/>
      <dgm:t>
        <a:bodyPr/>
        <a:lstStyle/>
        <a:p>
          <a:endParaRPr lang="en-US"/>
        </a:p>
      </dgm:t>
    </dgm:pt>
    <dgm:pt modelId="{CF80AF2D-1DAE-43D1-BC9B-3AB6D0563E62}">
      <dgm:prSet/>
      <dgm:spPr/>
      <dgm:t>
        <a:bodyPr/>
        <a:lstStyle/>
        <a:p>
          <a:r>
            <a:rPr lang="vi-VN" smtClean="0"/>
            <a:t>Lên danh sách thực phẩm</a:t>
          </a:r>
          <a:endParaRPr lang="en-US"/>
        </a:p>
      </dgm:t>
    </dgm:pt>
    <dgm:pt modelId="{531C0D68-0BAB-4347-BDD2-2818AC52E9B7}" type="parTrans" cxnId="{38B70446-63F9-4D75-B076-BF3EB21BFD42}">
      <dgm:prSet/>
      <dgm:spPr/>
      <dgm:t>
        <a:bodyPr/>
        <a:lstStyle/>
        <a:p>
          <a:endParaRPr lang="en-US"/>
        </a:p>
      </dgm:t>
    </dgm:pt>
    <dgm:pt modelId="{A34691A4-1538-450E-ADF1-840F29A41DE4}" type="sibTrans" cxnId="{38B70446-63F9-4D75-B076-BF3EB21BFD42}">
      <dgm:prSet/>
      <dgm:spPr/>
      <dgm:t>
        <a:bodyPr/>
        <a:lstStyle/>
        <a:p>
          <a:endParaRPr lang="en-US"/>
        </a:p>
      </dgm:t>
    </dgm:pt>
    <dgm:pt modelId="{CACAC26C-00D3-4B6E-B72D-A6512E6790AF}" type="pres">
      <dgm:prSet presAssocID="{5F59E97B-5D9C-4FA9-8386-3BCB50C883E4}" presName="Name0" presStyleCnt="0">
        <dgm:presLayoutVars>
          <dgm:chMax val="7"/>
          <dgm:chPref val="7"/>
          <dgm:dir/>
        </dgm:presLayoutVars>
      </dgm:prSet>
      <dgm:spPr/>
    </dgm:pt>
    <dgm:pt modelId="{D7E71056-CB74-45C4-8F84-F60ED1E020B1}" type="pres">
      <dgm:prSet presAssocID="{5F59E97B-5D9C-4FA9-8386-3BCB50C883E4}" presName="Name1" presStyleCnt="0"/>
      <dgm:spPr/>
    </dgm:pt>
    <dgm:pt modelId="{E2DD1075-B138-4F20-AC3E-FC55056C2329}" type="pres">
      <dgm:prSet presAssocID="{5F59E97B-5D9C-4FA9-8386-3BCB50C883E4}" presName="cycle" presStyleCnt="0"/>
      <dgm:spPr/>
    </dgm:pt>
    <dgm:pt modelId="{453B212E-F48B-4CF4-B1CC-AD0297A21EEF}" type="pres">
      <dgm:prSet presAssocID="{5F59E97B-5D9C-4FA9-8386-3BCB50C883E4}" presName="srcNode" presStyleLbl="node1" presStyleIdx="0" presStyleCnt="5"/>
      <dgm:spPr/>
    </dgm:pt>
    <dgm:pt modelId="{6329178B-171F-4AA2-97FA-5CC63E0CE96F}" type="pres">
      <dgm:prSet presAssocID="{5F59E97B-5D9C-4FA9-8386-3BCB50C883E4}" presName="conn" presStyleLbl="parChTrans1D2" presStyleIdx="0" presStyleCnt="1"/>
      <dgm:spPr/>
    </dgm:pt>
    <dgm:pt modelId="{D5EA184B-5C70-4E7B-98E9-518CBAF5C238}" type="pres">
      <dgm:prSet presAssocID="{5F59E97B-5D9C-4FA9-8386-3BCB50C883E4}" presName="extraNode" presStyleLbl="node1" presStyleIdx="0" presStyleCnt="5"/>
      <dgm:spPr/>
    </dgm:pt>
    <dgm:pt modelId="{8812FEB0-2128-4D3C-833D-8B3C8721F9BB}" type="pres">
      <dgm:prSet presAssocID="{5F59E97B-5D9C-4FA9-8386-3BCB50C883E4}" presName="dstNode" presStyleLbl="node1" presStyleIdx="0" presStyleCnt="5"/>
      <dgm:spPr/>
    </dgm:pt>
    <dgm:pt modelId="{FB543968-2CDF-4500-A739-63E14D0740A7}" type="pres">
      <dgm:prSet presAssocID="{7E18EA1D-3AED-4FF2-9826-60BD0E846AF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6DC08-B0CD-4C79-9C07-5D67B18A4389}" type="pres">
      <dgm:prSet presAssocID="{7E18EA1D-3AED-4FF2-9826-60BD0E846AFA}" presName="accent_1" presStyleCnt="0"/>
      <dgm:spPr/>
    </dgm:pt>
    <dgm:pt modelId="{F8A1FC23-E403-4EC3-ACE5-365F99A7B9C3}" type="pres">
      <dgm:prSet presAssocID="{7E18EA1D-3AED-4FF2-9826-60BD0E846AFA}" presName="accentRepeatNode" presStyleLbl="solidFgAcc1" presStyleIdx="0" presStyleCnt="5"/>
      <dgm:spPr>
        <a:ln w="38100">
          <a:solidFill>
            <a:srgbClr val="8C103D"/>
          </a:solidFill>
        </a:ln>
      </dgm:spPr>
    </dgm:pt>
    <dgm:pt modelId="{2DEC66A3-F555-4201-88CF-FE6077FE161E}" type="pres">
      <dgm:prSet presAssocID="{85846137-5FAA-47F3-A447-4EB6BB11B6F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EA3D0-7F8A-4954-8B43-B97359D85731}" type="pres">
      <dgm:prSet presAssocID="{85846137-5FAA-47F3-A447-4EB6BB11B6F3}" presName="accent_2" presStyleCnt="0"/>
      <dgm:spPr/>
    </dgm:pt>
    <dgm:pt modelId="{6E8CF1AC-D460-4159-A734-2E3AEC022832}" type="pres">
      <dgm:prSet presAssocID="{85846137-5FAA-47F3-A447-4EB6BB11B6F3}" presName="accentRepeatNode" presStyleLbl="solidFgAcc1" presStyleIdx="1" presStyleCnt="5"/>
      <dgm:spPr>
        <a:ln w="38100">
          <a:solidFill>
            <a:srgbClr val="92D050"/>
          </a:solidFill>
        </a:ln>
      </dgm:spPr>
    </dgm:pt>
    <dgm:pt modelId="{B0F46E10-5382-40DA-BD2F-21D93DCCCF90}" type="pres">
      <dgm:prSet presAssocID="{CF80AF2D-1DAE-43D1-BC9B-3AB6D0563E6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C11B6-C921-4E2C-B9F4-0091684CCAF9}" type="pres">
      <dgm:prSet presAssocID="{CF80AF2D-1DAE-43D1-BC9B-3AB6D0563E62}" presName="accent_3" presStyleCnt="0"/>
      <dgm:spPr/>
    </dgm:pt>
    <dgm:pt modelId="{65606FA2-F8FB-4C22-9CA0-F68680E8D88A}" type="pres">
      <dgm:prSet presAssocID="{CF80AF2D-1DAE-43D1-BC9B-3AB6D0563E62}" presName="accentRepeatNode" presStyleLbl="solidFgAcc1" presStyleIdx="2" presStyleCnt="5"/>
      <dgm:spPr>
        <a:ln w="38100">
          <a:solidFill>
            <a:schemeClr val="tx2">
              <a:lumMod val="60000"/>
              <a:lumOff val="40000"/>
            </a:schemeClr>
          </a:solidFill>
        </a:ln>
      </dgm:spPr>
    </dgm:pt>
    <dgm:pt modelId="{739C7762-4A08-44EE-9F60-B85F669643D6}" type="pres">
      <dgm:prSet presAssocID="{E4FF9BAC-E3E3-42E8-92BC-3AD512F4691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DD159-0FDD-433F-9CAD-196E2A3B32AD}" type="pres">
      <dgm:prSet presAssocID="{E4FF9BAC-E3E3-42E8-92BC-3AD512F46918}" presName="accent_4" presStyleCnt="0"/>
      <dgm:spPr/>
    </dgm:pt>
    <dgm:pt modelId="{124D27F5-CC92-432D-81B6-F7620203B77F}" type="pres">
      <dgm:prSet presAssocID="{E4FF9BAC-E3E3-42E8-92BC-3AD512F46918}" presName="accentRepeatNode" presStyleLbl="solidFgAcc1" presStyleIdx="3" presStyleCnt="5"/>
      <dgm:spPr>
        <a:ln w="38100">
          <a:solidFill>
            <a:srgbClr val="2828F3"/>
          </a:solidFill>
        </a:ln>
      </dgm:spPr>
    </dgm:pt>
    <dgm:pt modelId="{03A4E857-C2E6-4730-9954-ABAC1B7065ED}" type="pres">
      <dgm:prSet presAssocID="{D0A22F99-F6D7-4CE2-BAD0-70120758678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50470-235F-4087-92C2-3D76A2072F20}" type="pres">
      <dgm:prSet presAssocID="{D0A22F99-F6D7-4CE2-BAD0-701207586787}" presName="accent_5" presStyleCnt="0"/>
      <dgm:spPr/>
    </dgm:pt>
    <dgm:pt modelId="{B9BBD16D-626B-4098-AD60-ABCB81EF774B}" type="pres">
      <dgm:prSet presAssocID="{D0A22F99-F6D7-4CE2-BAD0-701207586787}" presName="accentRepeatNode" presStyleLbl="solidFgAcc1" presStyleIdx="4" presStyleCnt="5"/>
      <dgm:spPr>
        <a:ln w="38100">
          <a:solidFill>
            <a:schemeClr val="accent4">
              <a:lumMod val="50000"/>
            </a:schemeClr>
          </a:solidFill>
        </a:ln>
      </dgm:spPr>
    </dgm:pt>
  </dgm:ptLst>
  <dgm:cxnLst>
    <dgm:cxn modelId="{1CB51087-4D7C-44BB-85E8-6CE7E5295711}" srcId="{5F59E97B-5D9C-4FA9-8386-3BCB50C883E4}" destId="{85846137-5FAA-47F3-A447-4EB6BB11B6F3}" srcOrd="1" destOrd="0" parTransId="{203AC3B4-C394-49EE-AF68-BC6DB0450E5B}" sibTransId="{7388208B-C605-41B2-B17B-A4825F75C28D}"/>
    <dgm:cxn modelId="{0C7DC853-8DA3-429F-AAB2-F0B1BD3C2192}" type="presOf" srcId="{85846137-5FAA-47F3-A447-4EB6BB11B6F3}" destId="{2DEC66A3-F555-4201-88CF-FE6077FE161E}" srcOrd="0" destOrd="0" presId="urn:microsoft.com/office/officeart/2008/layout/VerticalCurvedList"/>
    <dgm:cxn modelId="{38B70446-63F9-4D75-B076-BF3EB21BFD42}" srcId="{5F59E97B-5D9C-4FA9-8386-3BCB50C883E4}" destId="{CF80AF2D-1DAE-43D1-BC9B-3AB6D0563E62}" srcOrd="2" destOrd="0" parTransId="{531C0D68-0BAB-4347-BDD2-2818AC52E9B7}" sibTransId="{A34691A4-1538-450E-ADF1-840F29A41DE4}"/>
    <dgm:cxn modelId="{1E1493F1-FF65-49F0-94C1-E983896323A5}" srcId="{5F59E97B-5D9C-4FA9-8386-3BCB50C883E4}" destId="{7E18EA1D-3AED-4FF2-9826-60BD0E846AFA}" srcOrd="0" destOrd="0" parTransId="{C119DC81-ED52-4659-B4F8-AF038614B79C}" sibTransId="{0E794DAC-8987-429F-8B97-1D0C41D71EDC}"/>
    <dgm:cxn modelId="{8D409E4A-0ECA-4408-A4A5-71130BF04BE7}" type="presOf" srcId="{5F59E97B-5D9C-4FA9-8386-3BCB50C883E4}" destId="{CACAC26C-00D3-4B6E-B72D-A6512E6790AF}" srcOrd="0" destOrd="0" presId="urn:microsoft.com/office/officeart/2008/layout/VerticalCurvedList"/>
    <dgm:cxn modelId="{EF35867F-0976-4164-84D7-753E8EFA2882}" type="presOf" srcId="{CF80AF2D-1DAE-43D1-BC9B-3AB6D0563E62}" destId="{B0F46E10-5382-40DA-BD2F-21D93DCCCF90}" srcOrd="0" destOrd="0" presId="urn:microsoft.com/office/officeart/2008/layout/VerticalCurvedList"/>
    <dgm:cxn modelId="{6B949537-7C71-42C2-8510-6056EA7686CE}" type="presOf" srcId="{0E794DAC-8987-429F-8B97-1D0C41D71EDC}" destId="{6329178B-171F-4AA2-97FA-5CC63E0CE96F}" srcOrd="0" destOrd="0" presId="urn:microsoft.com/office/officeart/2008/layout/VerticalCurvedList"/>
    <dgm:cxn modelId="{CE3413FA-1A31-4070-B9D6-DCE294915A3D}" type="presOf" srcId="{D0A22F99-F6D7-4CE2-BAD0-701207586787}" destId="{03A4E857-C2E6-4730-9954-ABAC1B7065ED}" srcOrd="0" destOrd="0" presId="urn:microsoft.com/office/officeart/2008/layout/VerticalCurvedList"/>
    <dgm:cxn modelId="{4215BDA2-DCDD-42FE-A967-28B92D4F4B96}" srcId="{5F59E97B-5D9C-4FA9-8386-3BCB50C883E4}" destId="{D0A22F99-F6D7-4CE2-BAD0-701207586787}" srcOrd="4" destOrd="0" parTransId="{C6CBC76D-DC55-45D1-ABF4-CEAF79B2D6ED}" sibTransId="{B4B9E1A8-CC9C-4C9A-BD6A-C9E766C0773E}"/>
    <dgm:cxn modelId="{436423C2-A5BC-49B8-B9DE-0F87309190ED}" type="presOf" srcId="{E4FF9BAC-E3E3-42E8-92BC-3AD512F46918}" destId="{739C7762-4A08-44EE-9F60-B85F669643D6}" srcOrd="0" destOrd="0" presId="urn:microsoft.com/office/officeart/2008/layout/VerticalCurvedList"/>
    <dgm:cxn modelId="{FE3EC295-922C-478F-A909-26BCA405C7B5}" srcId="{5F59E97B-5D9C-4FA9-8386-3BCB50C883E4}" destId="{E4FF9BAC-E3E3-42E8-92BC-3AD512F46918}" srcOrd="3" destOrd="0" parTransId="{D480F51D-B171-4CBE-8562-D72898605C3E}" sibTransId="{D6500A95-D2FE-47F9-A66D-A0B7295D8032}"/>
    <dgm:cxn modelId="{F6EEB2FD-8810-4BE1-8FCF-B85A1D92214B}" type="presOf" srcId="{7E18EA1D-3AED-4FF2-9826-60BD0E846AFA}" destId="{FB543968-2CDF-4500-A739-63E14D0740A7}" srcOrd="0" destOrd="0" presId="urn:microsoft.com/office/officeart/2008/layout/VerticalCurvedList"/>
    <dgm:cxn modelId="{6AF044EC-97A6-4F70-9291-E3A6BFCE2895}" type="presParOf" srcId="{CACAC26C-00D3-4B6E-B72D-A6512E6790AF}" destId="{D7E71056-CB74-45C4-8F84-F60ED1E020B1}" srcOrd="0" destOrd="0" presId="urn:microsoft.com/office/officeart/2008/layout/VerticalCurvedList"/>
    <dgm:cxn modelId="{69F15FA0-DEC2-460E-A7D1-81383E54B609}" type="presParOf" srcId="{D7E71056-CB74-45C4-8F84-F60ED1E020B1}" destId="{E2DD1075-B138-4F20-AC3E-FC55056C2329}" srcOrd="0" destOrd="0" presId="urn:microsoft.com/office/officeart/2008/layout/VerticalCurvedList"/>
    <dgm:cxn modelId="{64881E4C-4211-46C3-89E3-F208397B821D}" type="presParOf" srcId="{E2DD1075-B138-4F20-AC3E-FC55056C2329}" destId="{453B212E-F48B-4CF4-B1CC-AD0297A21EEF}" srcOrd="0" destOrd="0" presId="urn:microsoft.com/office/officeart/2008/layout/VerticalCurvedList"/>
    <dgm:cxn modelId="{5DE6BB65-5B54-457E-AFC9-A89C17B8E8BB}" type="presParOf" srcId="{E2DD1075-B138-4F20-AC3E-FC55056C2329}" destId="{6329178B-171F-4AA2-97FA-5CC63E0CE96F}" srcOrd="1" destOrd="0" presId="urn:microsoft.com/office/officeart/2008/layout/VerticalCurvedList"/>
    <dgm:cxn modelId="{E13601EA-B37E-41EC-9167-F96CEBAC6FF1}" type="presParOf" srcId="{E2DD1075-B138-4F20-AC3E-FC55056C2329}" destId="{D5EA184B-5C70-4E7B-98E9-518CBAF5C238}" srcOrd="2" destOrd="0" presId="urn:microsoft.com/office/officeart/2008/layout/VerticalCurvedList"/>
    <dgm:cxn modelId="{11AA5405-38A6-4B4F-A1FC-4C8BC06A0449}" type="presParOf" srcId="{E2DD1075-B138-4F20-AC3E-FC55056C2329}" destId="{8812FEB0-2128-4D3C-833D-8B3C8721F9BB}" srcOrd="3" destOrd="0" presId="urn:microsoft.com/office/officeart/2008/layout/VerticalCurvedList"/>
    <dgm:cxn modelId="{9E6C9772-E031-4F9C-8A54-6A92338ED099}" type="presParOf" srcId="{D7E71056-CB74-45C4-8F84-F60ED1E020B1}" destId="{FB543968-2CDF-4500-A739-63E14D0740A7}" srcOrd="1" destOrd="0" presId="urn:microsoft.com/office/officeart/2008/layout/VerticalCurvedList"/>
    <dgm:cxn modelId="{DC2A9983-C567-4DFB-BCA6-A14D2CCAF13C}" type="presParOf" srcId="{D7E71056-CB74-45C4-8F84-F60ED1E020B1}" destId="{6F76DC08-B0CD-4C79-9C07-5D67B18A4389}" srcOrd="2" destOrd="0" presId="urn:microsoft.com/office/officeart/2008/layout/VerticalCurvedList"/>
    <dgm:cxn modelId="{95549019-46B2-46CC-8C07-5686D08A7958}" type="presParOf" srcId="{6F76DC08-B0CD-4C79-9C07-5D67B18A4389}" destId="{F8A1FC23-E403-4EC3-ACE5-365F99A7B9C3}" srcOrd="0" destOrd="0" presId="urn:microsoft.com/office/officeart/2008/layout/VerticalCurvedList"/>
    <dgm:cxn modelId="{11C508D0-90AC-4040-8805-BC7AC60F3F0B}" type="presParOf" srcId="{D7E71056-CB74-45C4-8F84-F60ED1E020B1}" destId="{2DEC66A3-F555-4201-88CF-FE6077FE161E}" srcOrd="3" destOrd="0" presId="urn:microsoft.com/office/officeart/2008/layout/VerticalCurvedList"/>
    <dgm:cxn modelId="{207A9406-5CCD-4D60-B692-B2D24EB35FA5}" type="presParOf" srcId="{D7E71056-CB74-45C4-8F84-F60ED1E020B1}" destId="{066EA3D0-7F8A-4954-8B43-B97359D85731}" srcOrd="4" destOrd="0" presId="urn:microsoft.com/office/officeart/2008/layout/VerticalCurvedList"/>
    <dgm:cxn modelId="{200143FB-5965-4384-ABB1-E268FE35E6F7}" type="presParOf" srcId="{066EA3D0-7F8A-4954-8B43-B97359D85731}" destId="{6E8CF1AC-D460-4159-A734-2E3AEC022832}" srcOrd="0" destOrd="0" presId="urn:microsoft.com/office/officeart/2008/layout/VerticalCurvedList"/>
    <dgm:cxn modelId="{8B58BE01-DE08-461A-B28C-16B1D1A19078}" type="presParOf" srcId="{D7E71056-CB74-45C4-8F84-F60ED1E020B1}" destId="{B0F46E10-5382-40DA-BD2F-21D93DCCCF90}" srcOrd="5" destOrd="0" presId="urn:microsoft.com/office/officeart/2008/layout/VerticalCurvedList"/>
    <dgm:cxn modelId="{C5AE12D0-7146-4AF4-BE66-298D4660C9C0}" type="presParOf" srcId="{D7E71056-CB74-45C4-8F84-F60ED1E020B1}" destId="{941C11B6-C921-4E2C-B9F4-0091684CCAF9}" srcOrd="6" destOrd="0" presId="urn:microsoft.com/office/officeart/2008/layout/VerticalCurvedList"/>
    <dgm:cxn modelId="{4D3E2039-8DF6-435A-961E-E9F3CE0804EA}" type="presParOf" srcId="{941C11B6-C921-4E2C-B9F4-0091684CCAF9}" destId="{65606FA2-F8FB-4C22-9CA0-F68680E8D88A}" srcOrd="0" destOrd="0" presId="urn:microsoft.com/office/officeart/2008/layout/VerticalCurvedList"/>
    <dgm:cxn modelId="{88E44F8E-1168-455E-B731-8E3DADA9A07F}" type="presParOf" srcId="{D7E71056-CB74-45C4-8F84-F60ED1E020B1}" destId="{739C7762-4A08-44EE-9F60-B85F669643D6}" srcOrd="7" destOrd="0" presId="urn:microsoft.com/office/officeart/2008/layout/VerticalCurvedList"/>
    <dgm:cxn modelId="{515A3A9E-3486-4BE6-B73E-7469710C5F10}" type="presParOf" srcId="{D7E71056-CB74-45C4-8F84-F60ED1E020B1}" destId="{4AADD159-0FDD-433F-9CAD-196E2A3B32AD}" srcOrd="8" destOrd="0" presId="urn:microsoft.com/office/officeart/2008/layout/VerticalCurvedList"/>
    <dgm:cxn modelId="{D50F89AC-8140-4264-917F-2CD215134716}" type="presParOf" srcId="{4AADD159-0FDD-433F-9CAD-196E2A3B32AD}" destId="{124D27F5-CC92-432D-81B6-F7620203B77F}" srcOrd="0" destOrd="0" presId="urn:microsoft.com/office/officeart/2008/layout/VerticalCurvedList"/>
    <dgm:cxn modelId="{CA8A1A8D-137B-431E-9DD6-D218939D22F5}" type="presParOf" srcId="{D7E71056-CB74-45C4-8F84-F60ED1E020B1}" destId="{03A4E857-C2E6-4730-9954-ABAC1B7065ED}" srcOrd="9" destOrd="0" presId="urn:microsoft.com/office/officeart/2008/layout/VerticalCurvedList"/>
    <dgm:cxn modelId="{734963DF-C4F6-45C5-BF16-331C77500F05}" type="presParOf" srcId="{D7E71056-CB74-45C4-8F84-F60ED1E020B1}" destId="{A8150470-235F-4087-92C2-3D76A2072F20}" srcOrd="10" destOrd="0" presId="urn:microsoft.com/office/officeart/2008/layout/VerticalCurvedList"/>
    <dgm:cxn modelId="{036072ED-A57E-4A61-9920-D37A6CA63549}" type="presParOf" srcId="{A8150470-235F-4087-92C2-3D76A2072F20}" destId="{B9BBD16D-626B-4098-AD60-ABCB81EF77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9178B-171F-4AA2-97FA-5CC63E0CE96F}">
      <dsp:nvSpPr>
        <dsp:cNvPr id="0" name=""/>
        <dsp:cNvSpPr/>
      </dsp:nvSpPr>
      <dsp:spPr>
        <a:xfrm>
          <a:off x="-5582173" y="-854585"/>
          <a:ext cx="6646296" cy="6646296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43968-2CDF-4500-A739-63E14D0740A7}">
      <dsp:nvSpPr>
        <dsp:cNvPr id="0" name=""/>
        <dsp:cNvSpPr/>
      </dsp:nvSpPr>
      <dsp:spPr>
        <a:xfrm>
          <a:off x="465220" y="308471"/>
          <a:ext cx="7695403" cy="61733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01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500" kern="1200" smtClean="0"/>
            <a:t>Tìm hiểu nhu cầu dinh dưỡng của các thành viên</a:t>
          </a:r>
          <a:endParaRPr lang="en-US" sz="2500" kern="1200"/>
        </a:p>
      </dsp:txBody>
      <dsp:txXfrm>
        <a:off x="465220" y="308471"/>
        <a:ext cx="7695403" cy="617338"/>
      </dsp:txXfrm>
    </dsp:sp>
    <dsp:sp modelId="{F8A1FC23-E403-4EC3-ACE5-365F99A7B9C3}">
      <dsp:nvSpPr>
        <dsp:cNvPr id="0" name=""/>
        <dsp:cNvSpPr/>
      </dsp:nvSpPr>
      <dsp:spPr>
        <a:xfrm>
          <a:off x="79383" y="231304"/>
          <a:ext cx="771672" cy="771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8C103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C66A3-F555-4201-88CF-FE6077FE161E}">
      <dsp:nvSpPr>
        <dsp:cNvPr id="0" name=""/>
        <dsp:cNvSpPr/>
      </dsp:nvSpPr>
      <dsp:spPr>
        <a:xfrm>
          <a:off x="907586" y="1234182"/>
          <a:ext cx="7253036" cy="61733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01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500" kern="1200" smtClean="0"/>
            <a:t>Xây dựng thực đơn</a:t>
          </a:r>
          <a:endParaRPr lang="en-US" sz="2500" kern="1200"/>
        </a:p>
      </dsp:txBody>
      <dsp:txXfrm>
        <a:off x="907586" y="1234182"/>
        <a:ext cx="7253036" cy="617338"/>
      </dsp:txXfrm>
    </dsp:sp>
    <dsp:sp modelId="{6E8CF1AC-D460-4159-A734-2E3AEC022832}">
      <dsp:nvSpPr>
        <dsp:cNvPr id="0" name=""/>
        <dsp:cNvSpPr/>
      </dsp:nvSpPr>
      <dsp:spPr>
        <a:xfrm>
          <a:off x="521750" y="1157015"/>
          <a:ext cx="771672" cy="771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46E10-5382-40DA-BD2F-21D93DCCCF90}">
      <dsp:nvSpPr>
        <dsp:cNvPr id="0" name=""/>
        <dsp:cNvSpPr/>
      </dsp:nvSpPr>
      <dsp:spPr>
        <a:xfrm>
          <a:off x="1043357" y="2159893"/>
          <a:ext cx="7117265" cy="617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01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500" kern="1200" smtClean="0"/>
            <a:t>Lên danh sách thực phẩm</a:t>
          </a:r>
          <a:endParaRPr lang="en-US" sz="2500" kern="1200"/>
        </a:p>
      </dsp:txBody>
      <dsp:txXfrm>
        <a:off x="1043357" y="2159893"/>
        <a:ext cx="7117265" cy="617338"/>
      </dsp:txXfrm>
    </dsp:sp>
    <dsp:sp modelId="{65606FA2-F8FB-4C22-9CA0-F68680E8D88A}">
      <dsp:nvSpPr>
        <dsp:cNvPr id="0" name=""/>
        <dsp:cNvSpPr/>
      </dsp:nvSpPr>
      <dsp:spPr>
        <a:xfrm>
          <a:off x="657521" y="2082726"/>
          <a:ext cx="771672" cy="771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C7762-4A08-44EE-9F60-B85F669643D6}">
      <dsp:nvSpPr>
        <dsp:cNvPr id="0" name=""/>
        <dsp:cNvSpPr/>
      </dsp:nvSpPr>
      <dsp:spPr>
        <a:xfrm>
          <a:off x="907586" y="3085604"/>
          <a:ext cx="7253036" cy="617338"/>
        </a:xfrm>
        <a:prstGeom prst="rect">
          <a:avLst/>
        </a:prstGeom>
        <a:solidFill>
          <a:srgbClr val="2828F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01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500" kern="1200" smtClean="0"/>
            <a:t>Lựa chọn và thực hiện một số món ăn</a:t>
          </a:r>
          <a:endParaRPr lang="en-US" sz="2500" kern="1200"/>
        </a:p>
      </dsp:txBody>
      <dsp:txXfrm>
        <a:off x="907586" y="3085604"/>
        <a:ext cx="7253036" cy="617338"/>
      </dsp:txXfrm>
    </dsp:sp>
    <dsp:sp modelId="{124D27F5-CC92-432D-81B6-F7620203B77F}">
      <dsp:nvSpPr>
        <dsp:cNvPr id="0" name=""/>
        <dsp:cNvSpPr/>
      </dsp:nvSpPr>
      <dsp:spPr>
        <a:xfrm>
          <a:off x="521750" y="3008437"/>
          <a:ext cx="771672" cy="771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2828F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4E857-C2E6-4730-9954-ABAC1B7065ED}">
      <dsp:nvSpPr>
        <dsp:cNvPr id="0" name=""/>
        <dsp:cNvSpPr/>
      </dsp:nvSpPr>
      <dsp:spPr>
        <a:xfrm>
          <a:off x="465220" y="4011315"/>
          <a:ext cx="7695403" cy="617338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01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500" kern="1200" smtClean="0"/>
            <a:t>Báo cáo dự án</a:t>
          </a:r>
          <a:endParaRPr lang="en-US" sz="2500" kern="1200"/>
        </a:p>
      </dsp:txBody>
      <dsp:txXfrm>
        <a:off x="465220" y="4011315"/>
        <a:ext cx="7695403" cy="617338"/>
      </dsp:txXfrm>
    </dsp:sp>
    <dsp:sp modelId="{B9BBD16D-626B-4098-AD60-ABCB81EF774B}">
      <dsp:nvSpPr>
        <dsp:cNvPr id="0" name=""/>
        <dsp:cNvSpPr/>
      </dsp:nvSpPr>
      <dsp:spPr>
        <a:xfrm>
          <a:off x="79383" y="3934148"/>
          <a:ext cx="771672" cy="771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EA0767A-1EE3-4F6C-BF51-72EDBC201E1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15/08/2021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DB99D8-1F1F-4ED6-9D1D-5CEF121E8ED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8123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51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2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13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256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14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276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15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297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8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71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4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5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12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7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741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5728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9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536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10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94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11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2150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12</a:t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3A923-42D6-4D96-B4CF-D5D369C1CC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video" Target="file:///C:\Users\Admin\Desktop\&#272;&#7891;ng%20h&#7891;%20&#273;&#7871;m%20ng&#432;&#7907;c%2005%20ph&#250;t%20-%2005%20minute%20countdown.mp4" TargetMode="External"/><Relationship Id="rId7" Type="http://schemas.openxmlformats.org/officeDocument/2006/relationships/image" Target="../media/image6.png"/><Relationship Id="rId2" Type="http://schemas.microsoft.com/office/2007/relationships/media" Target="file:///C:\Users\Admin\Desktop\&#272;&#7891;ng%20h&#7891;%20&#273;&#7871;m%20ng&#432;&#7907;c%2005%20ph&#250;t%20-%2005%20minute%20countdown.mp4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1143000" y="4724400"/>
            <a:ext cx="7620000" cy="2061865"/>
          </a:xfrm>
          <a:prstGeom prst="rect">
            <a:avLst/>
          </a:prstGeom>
          <a:noFill/>
          <a:ln>
            <a:noFill/>
          </a:ln>
        </p:spPr>
        <p:txBody>
          <a:bodyPr wrap="none" numCol="1">
            <a:prstTxWarp prst="textDoubleWave1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5400" b="1" i="0" u="none" strike="noStrike" kern="1200" cap="none" spc="0" normalizeH="0" baseline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 6: DỰ ÁN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5400" b="1" i="0" u="none" strike="noStrike" kern="1200" cap="none" spc="0" normalizeH="0" baseline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BỮA ĂN KẾT NỐI YÊU THƯƠNG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or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3" y="0"/>
            <a:ext cx="9236075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Text Box 4"/>
          <p:cNvSpPr txBox="1"/>
          <p:nvPr/>
        </p:nvSpPr>
        <p:spPr>
          <a:xfrm>
            <a:off x="473075" y="381000"/>
            <a:ext cx="8229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BÀI </a:t>
            </a:r>
            <a:r>
              <a:rPr lang="vi-VN" altLang="en-US" sz="2400" dirty="0">
                <a:solidFill>
                  <a:srgbClr val="FF0000"/>
                </a:solidFill>
              </a:rPr>
              <a:t>6</a:t>
            </a:r>
            <a:r>
              <a:rPr lang="en-US" altLang="en-US" sz="2400" dirty="0">
                <a:solidFill>
                  <a:srgbClr val="FF0000"/>
                </a:solidFill>
              </a:rPr>
              <a:t>: </a:t>
            </a:r>
            <a:r>
              <a:rPr lang="vi-VN" altLang="en-US" sz="2400" dirty="0">
                <a:solidFill>
                  <a:srgbClr val="FF0000"/>
                </a:solidFill>
              </a:rPr>
              <a:t>DỰ ÁN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sz="2400" dirty="0">
                <a:solidFill>
                  <a:srgbClr val="FF0000"/>
                </a:solidFill>
              </a:rPr>
              <a:t>BỮA ĂN KẾT NỐI YÊU THƯƠNG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4340" name="Text Box 13"/>
          <p:cNvSpPr txBox="1"/>
          <p:nvPr/>
        </p:nvSpPr>
        <p:spPr>
          <a:xfrm>
            <a:off x="762000" y="6858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14341" name="TextBox 4"/>
          <p:cNvSpPr txBox="1"/>
          <p:nvPr/>
        </p:nvSpPr>
        <p:spPr>
          <a:xfrm>
            <a:off x="762000" y="990600"/>
            <a:ext cx="548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b="1" dirty="0"/>
              <a:t>II. Tiến trình thực hiện:</a:t>
            </a:r>
          </a:p>
        </p:txBody>
      </p:sp>
      <p:sp>
        <p:nvSpPr>
          <p:cNvPr id="14342" name="TextBox 5"/>
          <p:cNvSpPr txBox="1"/>
          <p:nvPr/>
        </p:nvSpPr>
        <p:spPr>
          <a:xfrm>
            <a:off x="762000" y="1295400"/>
            <a:ext cx="7696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1. Tìm hiểu nhu cầu dinh dưỡng của các thành viên trong gia đình.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1709738"/>
          <a:ext cx="7620000" cy="3324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10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71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Thành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viên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Giới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tính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Độ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tuổi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Nhu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cầu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dinh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dưỡng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/ 1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ngày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71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Bố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71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Mẹ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71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6)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71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em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8717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Tổng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4FF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90800" y="22860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Nam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3800" y="22860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31-60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22860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2634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28194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Nữ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3800" y="28194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31-60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8194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2212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90800" y="33528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Nữ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33800" y="33528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10-12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33528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2110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90800" y="38862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Nam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33800" y="38862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1-3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886200"/>
            <a:ext cx="121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1180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24400" y="4343400"/>
            <a:ext cx="3733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= 2634 + 2212 + 2110 + 1180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24400" y="4648200"/>
            <a:ext cx="3733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= 8136 (kclo)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2000" y="4953000"/>
            <a:ext cx="7696200" cy="871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2419FC"/>
                </a:solidFill>
              </a:rPr>
              <a:t>2. Tính tổng nhu cầu dinh dưỡng của các thành viên trong gia đình cho một bữa ăn( giả định bằng 1/3 nhu cầu dinh dưỡng cả ngày)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0" y="5791200"/>
            <a:ext cx="7696200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= 8136 : 3 = </a:t>
            </a:r>
            <a:r>
              <a:rPr lang="en-US" altLang="en-US" sz="1800" dirty="0">
                <a:solidFill>
                  <a:srgbClr val="FF0000"/>
                </a:solidFill>
              </a:rPr>
              <a:t>2712</a:t>
            </a:r>
            <a:r>
              <a:rPr lang="en-US" altLang="en-US" sz="1800" dirty="0"/>
              <a:t> (kcal)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or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190500"/>
            <a:ext cx="9236075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Text Box 4"/>
          <p:cNvSpPr txBox="1"/>
          <p:nvPr/>
        </p:nvSpPr>
        <p:spPr>
          <a:xfrm>
            <a:off x="473075" y="304800"/>
            <a:ext cx="8229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BÀI </a:t>
            </a:r>
            <a:r>
              <a:rPr lang="vi-VN" altLang="en-US" sz="2400" dirty="0">
                <a:solidFill>
                  <a:srgbClr val="FF0000"/>
                </a:solidFill>
              </a:rPr>
              <a:t>6</a:t>
            </a:r>
            <a:r>
              <a:rPr lang="en-US" altLang="en-US" sz="2400" dirty="0">
                <a:solidFill>
                  <a:srgbClr val="FF0000"/>
                </a:solidFill>
              </a:rPr>
              <a:t>: </a:t>
            </a:r>
            <a:r>
              <a:rPr lang="vi-VN" altLang="en-US" sz="2400" dirty="0">
                <a:solidFill>
                  <a:srgbClr val="FF0000"/>
                </a:solidFill>
              </a:rPr>
              <a:t>DỰ ÁN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sz="2400" dirty="0">
                <a:solidFill>
                  <a:srgbClr val="FF0000"/>
                </a:solidFill>
              </a:rPr>
              <a:t>BỮA ĂN KẾT NỐI YÊU THƯƠNG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8436" name="Text Box 13"/>
          <p:cNvSpPr txBox="1"/>
          <p:nvPr/>
        </p:nvSpPr>
        <p:spPr>
          <a:xfrm>
            <a:off x="762000" y="6858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990600"/>
            <a:ext cx="79248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2419FC"/>
                </a:solidFill>
              </a:rPr>
              <a:t>3. Tham khảo bảng 6.2 và hình 6.3 xây dựng thực đơn bữa ăn để đáp ứng nhu cầu dinh dưỡng cho cả gia đình đã tính toán ở </a:t>
            </a:r>
            <a:r>
              <a:rPr lang="en-US" altLang="en-US" sz="1800">
                <a:solidFill>
                  <a:srgbClr val="2419FC"/>
                </a:solidFill>
              </a:rPr>
              <a:t>bước </a:t>
            </a:r>
            <a:r>
              <a:rPr lang="en-US" altLang="en-US" sz="1800" smtClean="0">
                <a:solidFill>
                  <a:srgbClr val="2419FC"/>
                </a:solidFill>
              </a:rPr>
              <a:t>2</a:t>
            </a:r>
            <a:r>
              <a:rPr lang="vi-VN" altLang="en-US" sz="1800" smtClean="0">
                <a:solidFill>
                  <a:srgbClr val="2419FC"/>
                </a:solidFill>
              </a:rPr>
              <a:t> </a:t>
            </a:r>
            <a:r>
              <a:rPr lang="en-US" altLang="en-US" sz="1800" smtClean="0">
                <a:solidFill>
                  <a:srgbClr val="2419FC"/>
                </a:solidFill>
              </a:rPr>
              <a:t>(2712kcalo</a:t>
            </a:r>
            <a:r>
              <a:rPr lang="en-US" altLang="en-US" sz="1800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7600" y="1839913"/>
            <a:ext cx="47244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00FF"/>
                </a:solidFill>
              </a:rPr>
              <a:t>3.1 Nguyên tắc xây dựng thực đơn: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533400" y="1828800"/>
            <a:ext cx="3048000" cy="2543175"/>
          </a:xfrm>
          <a:prstGeom prst="cloudCallout">
            <a:avLst/>
          </a:prstGeom>
          <a:solidFill>
            <a:srgbClr val="FFFF00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một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bữa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cơm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hằng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ngày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6200" y="2200275"/>
            <a:ext cx="47244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Thực đơn một bữa cơm gia đình hằng ngày thường có: cơm, món mặn, món rau, món canh, nước chấm, hoa quả tráng miệng.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800" y="3124200"/>
            <a:ext cx="47244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00FF"/>
                </a:solidFill>
              </a:rPr>
              <a:t>3.2 Các bước xây dựng thực đơn: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4200" y="3516313"/>
            <a:ext cx="47244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- Bước 1: Lựa chọn các món ăn.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4200" y="3897313"/>
            <a:ext cx="534987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- Bước 2: Ước lượng khối lượng của mỗi món ăn.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4306888"/>
            <a:ext cx="51816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- Bước 3: Tính tổng giá trị dinh dưỡng của các món ăn trong thực đơn.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4200" y="4916488"/>
            <a:ext cx="54864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- Bước 4: Điều chỉnh khối lượng của các món ăn để phù hợp với nhu cầu dinh dưỡng của cả gia đình.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4200" y="5573713"/>
            <a:ext cx="54864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- Bước 5: Hoàn thiện thực đơn.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 animBg="1"/>
      <p:bldP spid="10" grpId="0"/>
      <p:bldP spid="11" grpId="0"/>
      <p:bldP spid="13" grpId="0"/>
      <p:bldP spid="14" grpId="0"/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13"/>
          <p:cNvSpPr txBox="1"/>
          <p:nvPr/>
        </p:nvSpPr>
        <p:spPr>
          <a:xfrm>
            <a:off x="762000" y="6858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11" name="Text Box 4"/>
          <p:cNvSpPr txBox="1"/>
          <p:nvPr/>
        </p:nvSpPr>
        <p:spPr>
          <a:xfrm>
            <a:off x="473075" y="388938"/>
            <a:ext cx="82296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BÀI </a:t>
            </a:r>
            <a:r>
              <a:rPr lang="vi-VN" altLang="en-US" sz="2400" dirty="0">
                <a:solidFill>
                  <a:srgbClr val="FF0000"/>
                </a:solidFill>
              </a:rPr>
              <a:t>6</a:t>
            </a:r>
            <a:r>
              <a:rPr lang="en-US" altLang="en-US" sz="2400" dirty="0">
                <a:solidFill>
                  <a:srgbClr val="FF0000"/>
                </a:solidFill>
              </a:rPr>
              <a:t>: </a:t>
            </a:r>
            <a:r>
              <a:rPr lang="vi-VN" altLang="en-US" sz="2400" dirty="0">
                <a:solidFill>
                  <a:srgbClr val="FF0000"/>
                </a:solidFill>
              </a:rPr>
              <a:t>DỰ ÁN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sz="2400" dirty="0">
                <a:solidFill>
                  <a:srgbClr val="FF0000"/>
                </a:solidFill>
              </a:rPr>
              <a:t>BỮA ĂN KẾT NỐI YÊU THƯƠNG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 rotWithShape="1">
          <a:blip r:embed="rId4"/>
          <a:srcRect l="21980" t="6750" r="12167" b="28040"/>
          <a:stretch/>
        </p:blipFill>
        <p:spPr>
          <a:xfrm>
            <a:off x="67077" y="1427292"/>
            <a:ext cx="4491251" cy="4663399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Group 4"/>
          <p:cNvGrpSpPr/>
          <p:nvPr/>
        </p:nvGrpSpPr>
        <p:grpSpPr>
          <a:xfrm>
            <a:off x="4491252" y="1409700"/>
            <a:ext cx="4648200" cy="4953000"/>
            <a:chOff x="192" y="96"/>
            <a:chExt cx="2728" cy="3660"/>
          </a:xfrm>
        </p:grpSpPr>
        <p:sp>
          <p:nvSpPr>
            <p:cNvPr id="14" name="AutoShape 5" descr="90%"/>
            <p:cNvSpPr/>
            <p:nvPr/>
          </p:nvSpPr>
          <p:spPr>
            <a:xfrm>
              <a:off x="192" y="96"/>
              <a:ext cx="2728" cy="3472"/>
            </a:xfrm>
            <a:prstGeom prst="verticalScroll">
              <a:avLst>
                <a:gd name="adj" fmla="val 12500"/>
              </a:avLst>
            </a:prstGeom>
            <a:blipFill rotWithShape="0">
              <a:blip r:embed="rId5"/>
            </a:blipFill>
            <a:ln w="9525" cap="flat" cmpd="sng">
              <a:solidFill>
                <a:srgbClr val="80008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15" name="Text Box 6"/>
            <p:cNvSpPr txBox="1"/>
            <p:nvPr/>
          </p:nvSpPr>
          <p:spPr>
            <a:xfrm>
              <a:off x="996" y="122"/>
              <a:ext cx="1686" cy="2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ĐƠN</a:t>
              </a:r>
              <a:endParaRPr lang="en-US" altLang="en-US" sz="2000" b="1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6" name="Picture 11" descr="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" y="2897"/>
              <a:ext cx="1888" cy="8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Text Box 7"/>
            <p:cNvSpPr txBox="1"/>
            <p:nvPr/>
          </p:nvSpPr>
          <p:spPr>
            <a:xfrm>
              <a:off x="700" y="767"/>
              <a:ext cx="2137" cy="21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514350" lvl="0" indent="-514350">
                <a:spcBef>
                  <a:spcPts val="1200"/>
                </a:spcBef>
                <a:buAutoNum type="arabicPeriod"/>
              </a:pPr>
              <a:r>
                <a:rPr lang="en-US" altLang="en-US" sz="2800" b="1" dirty="0">
                  <a:solidFill>
                    <a:srgbClr val="3366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Cơm.</a:t>
              </a:r>
            </a:p>
            <a:p>
              <a:pPr marL="514350" lvl="0" indent="-514350">
                <a:spcBef>
                  <a:spcPts val="1200"/>
                </a:spcBef>
                <a:buAutoNum type="arabicPeriod"/>
              </a:pPr>
              <a:r>
                <a:rPr lang="en-US" altLang="en-US" sz="2800" b="1" dirty="0">
                  <a:solidFill>
                    <a:srgbClr val="3366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Sườn rang.</a:t>
              </a:r>
            </a:p>
            <a:p>
              <a:pPr marL="514350" lvl="0" indent="-514350">
                <a:spcBef>
                  <a:spcPts val="1200"/>
                </a:spcBef>
                <a:buAutoNum type="arabicPeriod"/>
              </a:pPr>
              <a:r>
                <a:rPr lang="en-US" altLang="en-US" sz="2800" b="1" dirty="0">
                  <a:solidFill>
                    <a:srgbClr val="3366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Rau muống luộc.</a:t>
              </a:r>
            </a:p>
            <a:p>
              <a:pPr marL="514350" lvl="0" indent="-514350">
                <a:spcBef>
                  <a:spcPts val="1200"/>
                </a:spcBef>
                <a:buAutoNum type="arabicPeriod"/>
              </a:pPr>
              <a:r>
                <a:rPr lang="en-US" altLang="en-US" sz="2800" b="1" dirty="0">
                  <a:solidFill>
                    <a:srgbClr val="3366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 chấm.</a:t>
              </a:r>
            </a:p>
            <a:p>
              <a:pPr marL="514350" lvl="0" indent="-514350">
                <a:spcBef>
                  <a:spcPts val="1200"/>
                </a:spcBef>
                <a:buAutoNum type="arabicPeriod"/>
              </a:pPr>
              <a:r>
                <a:rPr lang="en-US" altLang="en-US" sz="2800" b="1" dirty="0">
                  <a:solidFill>
                    <a:srgbClr val="3366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 đủ</a:t>
              </a:r>
              <a:endParaRPr lang="en-US" altLang="en-US" sz="2800" b="1" dirty="0">
                <a:solidFill>
                  <a:srgbClr val="33669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45914" y="6248400"/>
            <a:ext cx="5424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smtClean="0">
                <a:latin typeface="Times New Roman" pitchFamily="18" charset="0"/>
                <a:cs typeface="Times New Roman" pitchFamily="18" charset="0"/>
              </a:rPr>
              <a:t>Thực đơn một bữa cơm gia đình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or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190500"/>
            <a:ext cx="9236075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Text Box 4"/>
          <p:cNvSpPr txBox="1"/>
          <p:nvPr/>
        </p:nvSpPr>
        <p:spPr>
          <a:xfrm>
            <a:off x="473075" y="312738"/>
            <a:ext cx="82296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BÀI </a:t>
            </a:r>
            <a:r>
              <a:rPr lang="vi-VN" altLang="en-US" sz="2400" dirty="0">
                <a:solidFill>
                  <a:srgbClr val="FF0000"/>
                </a:solidFill>
              </a:rPr>
              <a:t>6</a:t>
            </a:r>
            <a:r>
              <a:rPr lang="en-US" altLang="en-US" sz="2400" dirty="0">
                <a:solidFill>
                  <a:srgbClr val="FF0000"/>
                </a:solidFill>
              </a:rPr>
              <a:t>: </a:t>
            </a:r>
            <a:r>
              <a:rPr lang="vi-VN" altLang="en-US" sz="2400" dirty="0">
                <a:solidFill>
                  <a:srgbClr val="FF0000"/>
                </a:solidFill>
              </a:rPr>
              <a:t>DỰ ÁN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sz="2400" dirty="0">
                <a:solidFill>
                  <a:srgbClr val="FF0000"/>
                </a:solidFill>
              </a:rPr>
              <a:t>BỮA ĂN KẾT NỐI YÊU THƯƠNG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2532" name="Text Box 13"/>
          <p:cNvSpPr txBox="1"/>
          <p:nvPr/>
        </p:nvSpPr>
        <p:spPr>
          <a:xfrm>
            <a:off x="762000" y="6858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grpSp>
        <p:nvGrpSpPr>
          <p:cNvPr id="5" name="Group 4"/>
          <p:cNvGrpSpPr/>
          <p:nvPr/>
        </p:nvGrpSpPr>
        <p:grpSpPr>
          <a:xfrm>
            <a:off x="322263" y="1143000"/>
            <a:ext cx="4630737" cy="4699000"/>
            <a:chOff x="192" y="96"/>
            <a:chExt cx="2728" cy="3472"/>
          </a:xfrm>
        </p:grpSpPr>
        <p:sp>
          <p:nvSpPr>
            <p:cNvPr id="22539" name="AutoShape 5" descr="90%"/>
            <p:cNvSpPr/>
            <p:nvPr/>
          </p:nvSpPr>
          <p:spPr>
            <a:xfrm>
              <a:off x="192" y="96"/>
              <a:ext cx="2728" cy="3472"/>
            </a:xfrm>
            <a:prstGeom prst="verticalScroll">
              <a:avLst>
                <a:gd name="adj" fmla="val 12500"/>
              </a:avLst>
            </a:prstGeom>
            <a:blipFill rotWithShape="0">
              <a:blip r:embed="rId5"/>
            </a:blipFill>
            <a:ln w="9525" cap="flat" cmpd="sng">
              <a:solidFill>
                <a:srgbClr val="80008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22540" name="Text Box 6"/>
            <p:cNvSpPr txBox="1"/>
            <p:nvPr/>
          </p:nvSpPr>
          <p:spPr>
            <a:xfrm>
              <a:off x="996" y="96"/>
              <a:ext cx="1686" cy="2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ĐƠN</a:t>
              </a:r>
              <a:endParaRPr lang="en-US" altLang="en-US" sz="2000" b="1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2541" name="Picture 7" descr="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" y="2783"/>
              <a:ext cx="1888" cy="7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39" y="552"/>
              <a:ext cx="2137" cy="2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514350" indent="-514350">
                <a:spcBef>
                  <a:spcPct val="50000"/>
                </a:spcBef>
                <a:buAutoNum type="arabicPeriod"/>
              </a:pPr>
              <a:r>
                <a:rPr sz="2800" b="1" dirty="0">
                  <a:solidFill>
                    <a:srgbClr val="3366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Cơm.</a:t>
              </a:r>
            </a:p>
            <a:p>
              <a:pPr marL="514350" indent="-514350">
                <a:spcBef>
                  <a:spcPct val="50000"/>
                </a:spcBef>
                <a:buAutoNum type="arabicPeriod"/>
              </a:pPr>
              <a:r>
                <a:rPr sz="2800" b="1" dirty="0">
                  <a:solidFill>
                    <a:srgbClr val="3366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Sườn rang.</a:t>
              </a:r>
            </a:p>
            <a:p>
              <a:pPr marL="514350" indent="-514350">
                <a:spcBef>
                  <a:spcPct val="50000"/>
                </a:spcBef>
                <a:buAutoNum type="arabicPeriod"/>
              </a:pPr>
              <a:r>
                <a:rPr sz="2800" b="1" dirty="0">
                  <a:solidFill>
                    <a:srgbClr val="3366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Rau muống luộc.</a:t>
              </a:r>
            </a:p>
            <a:p>
              <a:pPr marL="514350" indent="-514350">
                <a:spcBef>
                  <a:spcPct val="50000"/>
                </a:spcBef>
                <a:buAutoNum type="arabicPeriod"/>
              </a:pPr>
              <a:r>
                <a:rPr sz="2800" b="1" dirty="0">
                  <a:solidFill>
                    <a:srgbClr val="3366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Nước chấm.</a:t>
              </a:r>
            </a:p>
            <a:p>
              <a:pPr marL="514350" indent="-514350">
                <a:spcBef>
                  <a:spcPct val="50000"/>
                </a:spcBef>
                <a:buAutoNum type="arabicPeriod"/>
              </a:pPr>
              <a:r>
                <a:rPr sz="2800" b="1" dirty="0">
                  <a:solidFill>
                    <a:srgbClr val="3366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Đu đủ</a:t>
              </a:r>
              <a:endParaRPr sz="2800" b="1" dirty="0">
                <a:solidFill>
                  <a:srgbClr val="336699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0" name="Cloud Callout 9"/>
          <p:cNvSpPr/>
          <p:nvPr/>
        </p:nvSpPr>
        <p:spPr>
          <a:xfrm>
            <a:off x="5410200" y="1219200"/>
            <a:ext cx="3200400" cy="2543175"/>
          </a:xfrm>
          <a:prstGeom prst="cloudCallout">
            <a:avLst/>
          </a:prstGeom>
          <a:solidFill>
            <a:srgbClr val="FFFF00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dưỡng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888163" y="3733800"/>
            <a:ext cx="1112838" cy="10604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986338" y="4800600"/>
            <a:ext cx="2405062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b="1" dirty="0"/>
              <a:t>5 món ăn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715000" y="3733800"/>
            <a:ext cx="1173163" cy="10604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62800" y="4800600"/>
            <a:ext cx="240506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b="1" dirty="0"/>
              <a:t>2712 kclo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or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190500"/>
            <a:ext cx="9236075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Text Box 4"/>
          <p:cNvSpPr txBox="1"/>
          <p:nvPr/>
        </p:nvSpPr>
        <p:spPr>
          <a:xfrm>
            <a:off x="473075" y="152400"/>
            <a:ext cx="8229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BÀI </a:t>
            </a:r>
            <a:r>
              <a:rPr lang="vi-VN" altLang="en-US" sz="2400" dirty="0">
                <a:solidFill>
                  <a:srgbClr val="FF0000"/>
                </a:solidFill>
              </a:rPr>
              <a:t>6</a:t>
            </a:r>
            <a:r>
              <a:rPr lang="en-US" altLang="en-US" sz="2400" dirty="0">
                <a:solidFill>
                  <a:srgbClr val="FF0000"/>
                </a:solidFill>
              </a:rPr>
              <a:t>: </a:t>
            </a:r>
            <a:r>
              <a:rPr lang="vi-VN" altLang="en-US" sz="2400" dirty="0">
                <a:solidFill>
                  <a:srgbClr val="FF0000"/>
                </a:solidFill>
              </a:rPr>
              <a:t>DỰ ÁN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sz="2400" dirty="0">
                <a:solidFill>
                  <a:srgbClr val="FF0000"/>
                </a:solidFill>
              </a:rPr>
              <a:t>BỮA ĂN KẾT NỐI YÊU THƯƠNG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4580" name="Text Box 13"/>
          <p:cNvSpPr txBox="1"/>
          <p:nvPr/>
        </p:nvSpPr>
        <p:spPr>
          <a:xfrm>
            <a:off x="762000" y="1370013"/>
            <a:ext cx="1143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graphicFrame>
        <p:nvGraphicFramePr>
          <p:cNvPr id="24581" name="Table 24580"/>
          <p:cNvGraphicFramePr/>
          <p:nvPr/>
        </p:nvGraphicFramePr>
        <p:xfrm>
          <a:off x="457200" y="1981200"/>
          <a:ext cx="8153400" cy="4238625"/>
        </p:xfrm>
        <a:graphic>
          <a:graphicData uri="http://schemas.openxmlformats.org/drawingml/2006/table">
            <a:tbl>
              <a:tblPr/>
              <a:tblGrid>
                <a:gridCol w="12620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20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57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54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99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66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28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Tên </a:t>
                      </a:r>
                    </a:p>
                    <a:p>
                      <a:pPr lvl="0" algn="ctr" eaLnBrk="1" fontAlgn="b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món ăn</a:t>
                      </a:r>
                      <a:endParaRPr 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Thực phẩm</a:t>
                      </a:r>
                      <a:endParaRPr 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vi-VN" altLang="x-none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Khối lượng</a:t>
                      </a:r>
                      <a:endParaRPr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algn="ctr" eaLnBrk="1" fontAlgn="b" hangingPunct="1">
                        <a:buNone/>
                      </a:pPr>
                      <a:r>
                        <a:rPr lang="vi-VN" altLang="x-none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(gam)</a:t>
                      </a:r>
                    </a:p>
                  </a:txBody>
                  <a:tcPr marL="5064" marR="5064" marT="5065" marB="0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vi-VN" altLang="x-none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Năng lượng</a:t>
                      </a:r>
                      <a:endParaRPr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algn="ctr" eaLnBrk="1" fontAlgn="b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trên </a:t>
                      </a:r>
                      <a:r>
                        <a:rPr lang="vi-VN" altLang="x-none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100g</a:t>
                      </a:r>
                    </a:p>
                  </a:txBody>
                  <a:tcPr marL="5064" marR="5064" marT="5065" marB="0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vi-VN" altLang="x-none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Năng lượng </a:t>
                      </a:r>
                      <a:r>
                        <a:rPr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của </a:t>
                      </a:r>
                      <a:r>
                        <a:rPr lang="vi-VN" altLang="x-none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món</a:t>
                      </a:r>
                      <a:endParaRPr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algn="ctr" eaLnBrk="1" fontAlgn="b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(kclo)</a:t>
                      </a:r>
                      <a:endParaRPr lang="vi-VN" altLang="x-none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vi-VN" altLang="x-none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Đơn giá(kg)</a:t>
                      </a:r>
                    </a:p>
                  </a:txBody>
                  <a:tcPr marL="5064" marR="5064" marT="5065" marB="0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Thành tiền</a:t>
                      </a:r>
                    </a:p>
                    <a:p>
                      <a:pPr lvl="0" algn="ctr" eaLnBrk="1" fontAlgn="b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(đồng)</a:t>
                      </a:r>
                      <a:endParaRPr 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vi-VN" altLang="x-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Cơm</a:t>
                      </a: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dirty="0">
                        <a:solidFill>
                          <a:srgbClr val="333333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4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vi-VN" altLang="x-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Sườn rang</a:t>
                      </a: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vi-VN" altLang="x-none" dirty="0">
                        <a:solidFill>
                          <a:srgbClr val="333333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30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Rau muống luộc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dirty="0">
                        <a:solidFill>
                          <a:srgbClr val="333333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30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vi-VN" altLang="x-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Nước chấm</a:t>
                      </a: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vi-VN" altLang="x-none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30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Tráng miệng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9287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Tổng</a:t>
                      </a:r>
                      <a:endParaRPr 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64" marR="5064" marT="5065" marB="0" anchor="ctr" anchorCtr="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279082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ctr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333333"/>
                </a:solidFill>
              </a:rPr>
              <a:t>Gạo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82738" y="3422650"/>
            <a:ext cx="1312862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ctr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333333"/>
                </a:solidFill>
              </a:rPr>
              <a:t>Sườn lợn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3857625"/>
            <a:ext cx="1295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ctr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333333"/>
                </a:solidFill>
              </a:rPr>
              <a:t>Rau </a:t>
            </a:r>
          </a:p>
          <a:p>
            <a:pPr marL="0" lvl="0" indent="0" algn="ctr" fontAlgn="ctr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333333"/>
                </a:solidFill>
              </a:rPr>
              <a:t>muống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4430713"/>
            <a:ext cx="9906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ctr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333333"/>
                </a:solidFill>
              </a:rPr>
              <a:t>Nước mắm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2600" y="50879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ctr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333333"/>
                </a:solidFill>
              </a:rPr>
              <a:t>Đu đủ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5600" y="279082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350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25763" y="3422650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500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5763" y="39322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300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03538" y="452437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03538" y="5116513"/>
            <a:ext cx="990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200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200" y="279082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345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49738" y="3422650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272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67200" y="39449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23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67200" y="45545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21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67200" y="50879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35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38800" y="279082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1207.5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38800" y="34115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1360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38800" y="39449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69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38800" y="45545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5.25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38800" y="50879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70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81800" y="279082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20000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81800" y="34115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160000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81800" y="39449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10000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81800" y="454342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120000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81800" y="50879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20000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20000" y="279082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7000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20000" y="34115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80000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0" y="3944938"/>
            <a:ext cx="990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3000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0" y="454342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3000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20000" y="5076825"/>
            <a:ext cx="99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4000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61000" y="5610225"/>
            <a:ext cx="1244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2711.75</a:t>
            </a:r>
          </a:p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kclo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18400" y="5610225"/>
            <a:ext cx="1244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97000</a:t>
            </a:r>
          </a:p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đồng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3400" y="762000"/>
            <a:ext cx="7924800" cy="871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2419FC"/>
                </a:solidFill>
              </a:rPr>
              <a:t>4. Lập danh sách các thực phẩm cần chuẩn bị: tên thực phẩm, khối lượng, giá tiền...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3400" y="1514475"/>
            <a:ext cx="7924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2419FC"/>
                </a:solidFill>
              </a:rPr>
              <a:t>5. Tính toán chi phí tài chính cho bữa ăn.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39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or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190500"/>
            <a:ext cx="9236075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Text Box 4"/>
          <p:cNvSpPr txBox="1"/>
          <p:nvPr/>
        </p:nvSpPr>
        <p:spPr>
          <a:xfrm>
            <a:off x="473075" y="312738"/>
            <a:ext cx="82296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BÀI </a:t>
            </a:r>
            <a:r>
              <a:rPr lang="vi-VN" altLang="en-US" sz="2400" dirty="0">
                <a:solidFill>
                  <a:srgbClr val="FF0000"/>
                </a:solidFill>
              </a:rPr>
              <a:t>6</a:t>
            </a:r>
            <a:r>
              <a:rPr lang="en-US" altLang="en-US" sz="2400" dirty="0">
                <a:solidFill>
                  <a:srgbClr val="FF0000"/>
                </a:solidFill>
              </a:rPr>
              <a:t>: </a:t>
            </a:r>
            <a:r>
              <a:rPr lang="vi-VN" altLang="en-US" sz="2400" dirty="0">
                <a:solidFill>
                  <a:srgbClr val="FF0000"/>
                </a:solidFill>
              </a:rPr>
              <a:t>DỰ ÁN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sz="2400" dirty="0">
                <a:solidFill>
                  <a:srgbClr val="FF0000"/>
                </a:solidFill>
              </a:rPr>
              <a:t>BỮA ĂN KẾT NỐI YÊU THƯƠNG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6628" name="Text Box 13"/>
          <p:cNvSpPr txBox="1"/>
          <p:nvPr/>
        </p:nvSpPr>
        <p:spPr>
          <a:xfrm>
            <a:off x="762000" y="6858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7924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2419FC"/>
                </a:solidFill>
              </a:rPr>
              <a:t>6. Làm báo cáo kết quả về dự án học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7924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00FF"/>
                </a:solidFill>
              </a:rPr>
              <a:t>6.1. Nội dung báo cáo gồm có: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752600"/>
            <a:ext cx="8382000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- Danh sách các thành viên trong gia đình với nhu cầu về dinh dưỡng (mục II.1)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159000"/>
            <a:ext cx="8382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- Thực đơn cho một bữa ăn(trưa hoặc tối) (mục II.3.1)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514600"/>
            <a:ext cx="8382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- Danh sách chuẩn bị thực phẩm (mục II.4)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2895600"/>
            <a:ext cx="8382000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- Chi phí cho bữa ăn (mục II.5)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3276600"/>
            <a:ext cx="7924800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00FF"/>
                </a:solidFill>
              </a:rPr>
              <a:t>6.2. Các tiêu chí trình bày kết quả dự án trước lớp: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2895600"/>
            <a:ext cx="8382000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- Chi phí cho bữa ăn (mục II.5)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3657600"/>
            <a:ext cx="8382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- Cấu trúc bài báo cáo đầy đủ nội dung, rõ ràng, chặt chẽ.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4038600"/>
            <a:ext cx="8382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- Diễn đạt tự tin, trôi chảy, thuyết phục.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4419600"/>
            <a:ext cx="8382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- Hình thức báo cáo đẹp, phong phú, hấp dẫn.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4826000"/>
            <a:ext cx="7924800" cy="871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00FF"/>
                </a:solidFill>
              </a:rPr>
              <a:t>6.3. Thời gian thực hiện dự án: 01 tuần.</a:t>
            </a: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00FF"/>
                </a:solidFill>
              </a:rPr>
              <a:t>       Địa điểm thực hiện dự án: ở nhà.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TIÊU CHÍ ĐÁNH GIÁ DỰ ÁN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111283"/>
              </p:ext>
            </p:extLst>
          </p:nvPr>
        </p:nvGraphicFramePr>
        <p:xfrm>
          <a:off x="331788" y="461665"/>
          <a:ext cx="8623300" cy="6793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3" imgW="8824003" imgH="7043613" progId="Word.Document.12">
                  <p:embed/>
                </p:oleObj>
              </mc:Choice>
              <mc:Fallback>
                <p:oleObj name="Document" r:id="rId3" imgW="8824003" imgH="70436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788" y="461665"/>
                        <a:ext cx="8623300" cy="6793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6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30033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TIÊU CHÍ ĐÁNH GIÁ DỰ ÁN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462478"/>
              </p:ext>
            </p:extLst>
          </p:nvPr>
        </p:nvGraphicFramePr>
        <p:xfrm>
          <a:off x="327025" y="990600"/>
          <a:ext cx="8588375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3" imgW="8824003" imgH="7043613" progId="Word.Document.12">
                  <p:embed/>
                </p:oleObj>
              </mc:Choice>
              <mc:Fallback>
                <p:oleObj name="Document" r:id="rId3" imgW="8824003" imgH="7043613" progId="Word.Documen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025" y="990600"/>
                        <a:ext cx="8588375" cy="601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729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or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190500"/>
            <a:ext cx="9236075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Text Box 13"/>
          <p:cNvSpPr txBox="1"/>
          <p:nvPr/>
        </p:nvSpPr>
        <p:spPr>
          <a:xfrm>
            <a:off x="762000" y="6858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609600" y="2052935"/>
            <a:ext cx="7848600" cy="2519065"/>
          </a:xfrm>
          <a:prstGeom prst="rect">
            <a:avLst/>
          </a:prstGeom>
          <a:noFill/>
          <a:ln>
            <a:noFill/>
          </a:ln>
        </p:spPr>
        <p:txBody>
          <a:bodyPr wrap="none" numCol="1">
            <a:prstTxWarp prst="textDoubleWave1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Chúc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dự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án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thành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công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tốt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đẹp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4006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r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525"/>
            <a:ext cx="9236075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Text Box 4"/>
          <p:cNvSpPr txBox="1"/>
          <p:nvPr/>
        </p:nvSpPr>
        <p:spPr>
          <a:xfrm>
            <a:off x="473075" y="533400"/>
            <a:ext cx="8229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BÀI </a:t>
            </a:r>
            <a:r>
              <a:rPr lang="vi-VN" altLang="en-US" sz="2400" dirty="0">
                <a:solidFill>
                  <a:srgbClr val="FF0000"/>
                </a:solidFill>
              </a:rPr>
              <a:t>6</a:t>
            </a:r>
            <a:r>
              <a:rPr lang="en-US" altLang="en-US" sz="2400" dirty="0">
                <a:solidFill>
                  <a:srgbClr val="FF0000"/>
                </a:solidFill>
              </a:rPr>
              <a:t>: </a:t>
            </a:r>
            <a:r>
              <a:rPr lang="vi-VN" altLang="en-US" sz="2400" dirty="0">
                <a:solidFill>
                  <a:srgbClr val="FF0000"/>
                </a:solidFill>
              </a:rPr>
              <a:t>DỰ ÁN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sz="2400" dirty="0">
                <a:solidFill>
                  <a:srgbClr val="FF0000"/>
                </a:solidFill>
              </a:rPr>
              <a:t>BỮA ĂN KẾT NỐI YÊU THƯƠNG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4100" name="Text Box 13"/>
          <p:cNvSpPr txBox="1"/>
          <p:nvPr/>
        </p:nvSpPr>
        <p:spPr>
          <a:xfrm>
            <a:off x="762000" y="6858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pic>
        <p:nvPicPr>
          <p:cNvPr id="4101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049463"/>
            <a:ext cx="3657600" cy="3665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2057400"/>
            <a:ext cx="3886200" cy="36353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92075" y="1180812"/>
            <a:ext cx="63246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dirty="0" smtClean="0">
                <a:solidFill>
                  <a:schemeClr val="accent2"/>
                </a:solidFill>
              </a:rPr>
              <a:t>           </a:t>
            </a:r>
            <a:r>
              <a:rPr lang="en-US" altLang="vi-VN" sz="3200" b="1" dirty="0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MỤC TIÊU BÀI HỌC</a:t>
            </a:r>
            <a:endParaRPr lang="en-US" altLang="vi-VN" sz="3200" b="1" dirty="0">
              <a:solidFill>
                <a:srgbClr val="FF912B"/>
              </a:solidFill>
              <a:latin typeface="#9Slide05 Garris" pitchFamily="2" charset="0"/>
              <a:ea typeface="+mj-ea"/>
              <a:cs typeface="+mj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92727" y="2085305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>
                <a:solidFill>
                  <a:srgbClr val="0000FF"/>
                </a:solidFill>
                <a:latin typeface=".VnTime" panose="020B7200000000000000" pitchFamily="34" charset="0"/>
              </a:rPr>
              <a:t>-</a:t>
            </a:r>
            <a:r>
              <a:rPr lang="en-US" altLang="en-US" dirty="0"/>
              <a:t> 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hiết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bữa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92727" y="3124593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en-US" altLang="vi-VN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ính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chi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phí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bữa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đình</a:t>
            </a:r>
            <a:endParaRPr 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3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or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7200" y="-140677"/>
            <a:ext cx="96774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4"/>
          <p:cNvSpPr txBox="1"/>
          <p:nvPr/>
        </p:nvSpPr>
        <p:spPr>
          <a:xfrm>
            <a:off x="473075" y="465137"/>
            <a:ext cx="8229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BÀI </a:t>
            </a:r>
            <a:r>
              <a:rPr lang="vi-VN" altLang="en-US" sz="2400" dirty="0">
                <a:solidFill>
                  <a:srgbClr val="FF0000"/>
                </a:solidFill>
              </a:rPr>
              <a:t>6</a:t>
            </a:r>
            <a:r>
              <a:rPr lang="en-US" altLang="en-US" sz="2400" dirty="0">
                <a:solidFill>
                  <a:srgbClr val="FF0000"/>
                </a:solidFill>
              </a:rPr>
              <a:t>: </a:t>
            </a:r>
            <a:r>
              <a:rPr lang="vi-VN" altLang="en-US" sz="2400" dirty="0">
                <a:solidFill>
                  <a:srgbClr val="FF0000"/>
                </a:solidFill>
              </a:rPr>
              <a:t>DỰ ÁN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sz="2400" dirty="0">
                <a:solidFill>
                  <a:srgbClr val="FF0000"/>
                </a:solidFill>
              </a:rPr>
              <a:t>BỮA ĂN KẾT NỐI YÊU THƯƠNG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6148" name="Text Box 13"/>
          <p:cNvSpPr txBox="1"/>
          <p:nvPr/>
        </p:nvSpPr>
        <p:spPr>
          <a:xfrm>
            <a:off x="762000" y="6858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3" name="Cloud Callout 2"/>
          <p:cNvSpPr/>
          <p:nvPr/>
        </p:nvSpPr>
        <p:spPr>
          <a:xfrm>
            <a:off x="3063875" y="4330700"/>
            <a:ext cx="2803525" cy="1857375"/>
          </a:xfrm>
          <a:prstGeom prst="cloudCallout">
            <a:avLst/>
          </a:prstGeom>
          <a:solidFill>
            <a:srgbClr val="FFFF00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THẢO LUẬN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NHÓM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562600" y="4206875"/>
            <a:ext cx="457200" cy="381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911475" y="4330700"/>
            <a:ext cx="563563" cy="2762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Flowchart: Alternate Process 14"/>
          <p:cNvSpPr/>
          <p:nvPr/>
        </p:nvSpPr>
        <p:spPr>
          <a:xfrm>
            <a:off x="6019800" y="3487737"/>
            <a:ext cx="2590800" cy="1481138"/>
          </a:xfrm>
          <a:prstGeom prst="flowChartAlternateProcess">
            <a:avLst/>
          </a:prstGeom>
          <a:solidFill>
            <a:srgbClr val="4BF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Nhóm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2, 4: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Bữa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nối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yêu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những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nhiệm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vụ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320675" y="3276600"/>
            <a:ext cx="2590800" cy="1481138"/>
          </a:xfrm>
          <a:prstGeom prst="flowChartAlternateProcess">
            <a:avLst/>
          </a:prstGeom>
          <a:solidFill>
            <a:srgbClr val="4BF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Nhóm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1,3: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Bữa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ý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nghĩa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pic>
        <p:nvPicPr>
          <p:cNvPr id="4" name="Đồng hồ đếm ngược 05 phút - 05 minute countdown.mp4">
            <a:hlinkClick r:id="" action="ppaction://media"/>
          </p:cNvPr>
          <p:cNvPicPr>
            <a:picLocks noRot="1"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44900" y="1295400"/>
            <a:ext cx="16129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664" y="2246430"/>
            <a:ext cx="3048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or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190500"/>
            <a:ext cx="9236075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 Box 4"/>
          <p:cNvSpPr txBox="1"/>
          <p:nvPr/>
        </p:nvSpPr>
        <p:spPr>
          <a:xfrm>
            <a:off x="473075" y="533400"/>
            <a:ext cx="8229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BÀI </a:t>
            </a:r>
            <a:r>
              <a:rPr lang="vi-VN" altLang="en-US" sz="2400" dirty="0">
                <a:solidFill>
                  <a:srgbClr val="FF0000"/>
                </a:solidFill>
              </a:rPr>
              <a:t>6</a:t>
            </a:r>
            <a:r>
              <a:rPr lang="en-US" altLang="en-US" sz="2400" dirty="0">
                <a:solidFill>
                  <a:srgbClr val="FF0000"/>
                </a:solidFill>
              </a:rPr>
              <a:t>: </a:t>
            </a:r>
            <a:r>
              <a:rPr lang="vi-VN" altLang="en-US" sz="2400" dirty="0">
                <a:solidFill>
                  <a:srgbClr val="FF0000"/>
                </a:solidFill>
              </a:rPr>
              <a:t>DỰ ÁN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sz="2400" dirty="0">
                <a:solidFill>
                  <a:srgbClr val="FF0000"/>
                </a:solidFill>
              </a:rPr>
              <a:t>BỮA ĂN KẾT NỐI YÊU THƯƠNG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8196" name="Text Box 13"/>
          <p:cNvSpPr txBox="1"/>
          <p:nvPr/>
        </p:nvSpPr>
        <p:spPr>
          <a:xfrm>
            <a:off x="762000" y="6858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371600"/>
            <a:ext cx="548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b="1" dirty="0"/>
              <a:t>* Giới thiệu: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828800"/>
            <a:ext cx="76962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- Bữa ăn gia đình không chỉ cung cấp năng lượng cho cơ thể, giúp con người sống khỏe mạnh mà còn chứa đựng ý nghĩa sâu sắc về sự sum họp, là khoảnh khắc kết nối yêu thương giữa các thành viên trong gia đình.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3581400"/>
            <a:ext cx="548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b="1" dirty="0"/>
              <a:t>I. Nhiệm vụ: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4105275"/>
            <a:ext cx="74676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- Thiết kế thực đơn một bữa ăn hợp lí cho gia đình.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- Tính toán nhu cầu dinh dưỡng và chi phí tài chính cho bữa ăn.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2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 anchor="ctr">
            <a:normAutofit/>
          </a:bodyPr>
          <a:lstStyle/>
          <a:p>
            <a:pPr algn="ctr"/>
            <a:r>
              <a:rPr lang="vi-VN" sz="3600" smtClean="0">
                <a:solidFill>
                  <a:schemeClr val="bg1"/>
                </a:solidFill>
              </a:rPr>
              <a:t>II. TIẾN TRÌNH THỰC HIỆN DỰ ÁN</a:t>
            </a:r>
            <a:endParaRPr lang="en-US" sz="360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32874596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15019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smtClean="0"/>
              <a:t>1</a:t>
            </a:r>
            <a:endParaRPr lang="en-US" sz="4000"/>
          </a:p>
        </p:txBody>
      </p:sp>
      <p:sp>
        <p:nvSpPr>
          <p:cNvPr id="11" name="TextBox 10"/>
          <p:cNvSpPr txBox="1"/>
          <p:nvPr/>
        </p:nvSpPr>
        <p:spPr>
          <a:xfrm>
            <a:off x="990600" y="24163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smtClean="0"/>
              <a:t>2</a:t>
            </a:r>
            <a:endParaRPr lang="en-US" sz="4000"/>
          </a:p>
        </p:txBody>
      </p:sp>
      <p:sp>
        <p:nvSpPr>
          <p:cNvPr id="12" name="TextBox 11"/>
          <p:cNvSpPr txBox="1"/>
          <p:nvPr/>
        </p:nvSpPr>
        <p:spPr>
          <a:xfrm>
            <a:off x="1143000" y="33307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smtClean="0"/>
              <a:t>3</a:t>
            </a:r>
            <a:endParaRPr lang="en-US" sz="4000"/>
          </a:p>
        </p:txBody>
      </p:sp>
      <p:sp>
        <p:nvSpPr>
          <p:cNvPr id="13" name="TextBox 12"/>
          <p:cNvSpPr txBox="1"/>
          <p:nvPr/>
        </p:nvSpPr>
        <p:spPr>
          <a:xfrm>
            <a:off x="990600" y="42451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smtClean="0"/>
              <a:t>4</a:t>
            </a:r>
            <a:endParaRPr lang="en-US" sz="4000"/>
          </a:p>
        </p:txBody>
      </p:sp>
      <p:sp>
        <p:nvSpPr>
          <p:cNvPr id="14" name="TextBox 13"/>
          <p:cNvSpPr txBox="1"/>
          <p:nvPr/>
        </p:nvSpPr>
        <p:spPr>
          <a:xfrm>
            <a:off x="533400" y="5181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/>
              <a:t>5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7340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or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525"/>
            <a:ext cx="9236075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Text Box 4"/>
          <p:cNvSpPr txBox="1"/>
          <p:nvPr/>
        </p:nvSpPr>
        <p:spPr>
          <a:xfrm>
            <a:off x="473075" y="533400"/>
            <a:ext cx="8229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BÀI </a:t>
            </a:r>
            <a:r>
              <a:rPr lang="vi-VN" altLang="en-US" sz="2400" dirty="0">
                <a:solidFill>
                  <a:srgbClr val="FF0000"/>
                </a:solidFill>
              </a:rPr>
              <a:t>6</a:t>
            </a:r>
            <a:r>
              <a:rPr lang="en-US" altLang="en-US" sz="2400" dirty="0">
                <a:solidFill>
                  <a:srgbClr val="FF0000"/>
                </a:solidFill>
              </a:rPr>
              <a:t>: </a:t>
            </a:r>
            <a:r>
              <a:rPr lang="vi-VN" altLang="en-US" sz="2400" dirty="0">
                <a:solidFill>
                  <a:srgbClr val="FF0000"/>
                </a:solidFill>
              </a:rPr>
              <a:t>DỰ ÁN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sz="2400" dirty="0">
                <a:solidFill>
                  <a:srgbClr val="FF0000"/>
                </a:solidFill>
              </a:rPr>
              <a:t>BỮA ĂN KẾT NỐI YÊU THƯƠNG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0244" name="Text Box 13"/>
          <p:cNvSpPr txBox="1"/>
          <p:nvPr/>
        </p:nvSpPr>
        <p:spPr>
          <a:xfrm>
            <a:off x="762000" y="6858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548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b="1" dirty="0"/>
              <a:t>II. Tiến trình thực hiện: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676400"/>
            <a:ext cx="7696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2419FC"/>
                </a:solidFill>
              </a:rPr>
              <a:t>1. Tìm hiểu nhu cầu dinh dưỡng của các thành viên trong gia đình.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133600"/>
            <a:ext cx="5440363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Cloud Callout 8"/>
          <p:cNvSpPr/>
          <p:nvPr/>
        </p:nvSpPr>
        <p:spPr>
          <a:xfrm>
            <a:off x="6019800" y="2562225"/>
            <a:ext cx="2667000" cy="2543175"/>
          </a:xfrm>
          <a:prstGeom prst="cloudCallout">
            <a:avLst/>
          </a:prstGeom>
          <a:solidFill>
            <a:srgbClr val="FFFF00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yếu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tố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định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cầu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dưỡng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thành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or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525"/>
            <a:ext cx="9236075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 Box 4"/>
          <p:cNvSpPr txBox="1"/>
          <p:nvPr/>
        </p:nvSpPr>
        <p:spPr>
          <a:xfrm>
            <a:off x="473075" y="381000"/>
            <a:ext cx="8229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BÀI </a:t>
            </a:r>
            <a:r>
              <a:rPr lang="vi-VN" altLang="en-US" sz="2400" dirty="0">
                <a:solidFill>
                  <a:srgbClr val="FF0000"/>
                </a:solidFill>
              </a:rPr>
              <a:t>6</a:t>
            </a:r>
            <a:r>
              <a:rPr lang="en-US" altLang="en-US" sz="2400" dirty="0">
                <a:solidFill>
                  <a:srgbClr val="FF0000"/>
                </a:solidFill>
              </a:rPr>
              <a:t>: </a:t>
            </a:r>
            <a:r>
              <a:rPr lang="vi-VN" altLang="en-US" sz="2400" dirty="0">
                <a:solidFill>
                  <a:srgbClr val="FF0000"/>
                </a:solidFill>
              </a:rPr>
              <a:t>DỰ ÁN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sz="2400" dirty="0">
                <a:solidFill>
                  <a:srgbClr val="FF0000"/>
                </a:solidFill>
              </a:rPr>
              <a:t>BỮA ĂN KẾT NỐI YÊU THƯƠNG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6388" name="Text Box 13"/>
          <p:cNvSpPr txBox="1"/>
          <p:nvPr/>
        </p:nvSpPr>
        <p:spPr>
          <a:xfrm>
            <a:off x="762000" y="6858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1219200"/>
            <a:ext cx="3657600" cy="525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143000"/>
            <a:ext cx="4572000" cy="54102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13006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or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236075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Text Box 4"/>
          <p:cNvSpPr txBox="1"/>
          <p:nvPr/>
        </p:nvSpPr>
        <p:spPr>
          <a:xfrm>
            <a:off x="473075" y="533400"/>
            <a:ext cx="8229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BÀI </a:t>
            </a:r>
            <a:r>
              <a:rPr lang="vi-VN" altLang="en-US" sz="2400" dirty="0">
                <a:solidFill>
                  <a:srgbClr val="FF0000"/>
                </a:solidFill>
              </a:rPr>
              <a:t>6</a:t>
            </a:r>
            <a:r>
              <a:rPr lang="en-US" altLang="en-US" sz="2400" dirty="0">
                <a:solidFill>
                  <a:srgbClr val="FF0000"/>
                </a:solidFill>
              </a:rPr>
              <a:t>: </a:t>
            </a:r>
            <a:r>
              <a:rPr lang="vi-VN" altLang="en-US" sz="2400" dirty="0">
                <a:solidFill>
                  <a:srgbClr val="FF0000"/>
                </a:solidFill>
              </a:rPr>
              <a:t>DỰ ÁN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sz="2400" dirty="0">
                <a:solidFill>
                  <a:srgbClr val="FF0000"/>
                </a:solidFill>
              </a:rPr>
              <a:t>BỮA ĂN KẾT NỐI YÊU THƯƠNG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2292" name="Text Box 13"/>
          <p:cNvSpPr txBox="1"/>
          <p:nvPr/>
        </p:nvSpPr>
        <p:spPr>
          <a:xfrm>
            <a:off x="762000" y="6858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12293" name="TextBox 4"/>
          <p:cNvSpPr txBox="1"/>
          <p:nvPr/>
        </p:nvSpPr>
        <p:spPr>
          <a:xfrm>
            <a:off x="762000" y="1295400"/>
            <a:ext cx="548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b="1" dirty="0"/>
              <a:t>II. Tiến trình thực hiện:</a:t>
            </a:r>
          </a:p>
        </p:txBody>
      </p:sp>
      <p:sp>
        <p:nvSpPr>
          <p:cNvPr id="12294" name="TextBox 5"/>
          <p:cNvSpPr txBox="1"/>
          <p:nvPr/>
        </p:nvSpPr>
        <p:spPr>
          <a:xfrm>
            <a:off x="762000" y="1676400"/>
            <a:ext cx="7696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1. Tìm hiểu nhu cầu dinh dưỡng của các thành viên trong gia đình.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2514600"/>
          <a:ext cx="7620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10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Thành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viên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Giới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tính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Độ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tuổi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Nhu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cầu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dinh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dưỡng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/ 1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ngày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Bố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Mẹ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6)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.......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340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Tổng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4FF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4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FF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PLAYER_PLAYLIST_ID" val="a50c44ab9311fb6de1273c735bb1b0b8da35045a"/>
  <p:tag name="ISPRING_CUSTOM_TIMING_USED" val="1"/>
  <p:tag name="GENSWF_ADVANCE_TIME" val="53.855"/>
  <p:tag name="ISPRING_PRESENTER_ID" val="{0C7693C4-968D-49BD-8938-79EF6683A2FA}"/>
  <p:tag name="ISPRING_SLIDE_ID_2" val="{DE9A6734-AA13-4E1B-8B9C-D7A271E22B7B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PLAYER_PLAYLIST_ID" val="a50c44ab9311fb6de1273c735bb1b0b8da35045a"/>
  <p:tag name="ISPRING_CUSTOM_TIMING_USED" val="1"/>
  <p:tag name="GENSWF_ADVANCE_TIME" val="53.855"/>
  <p:tag name="ISPRING_PRESENTER_ID" val="{0C7693C4-968D-49BD-8938-79EF6683A2FA}"/>
  <p:tag name="ISPRING_SLIDE_ID_2" val="{DE9A6734-AA13-4E1B-8B9C-D7A271E22B7B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PLAYER_PLAYLIST_ID" val="a50c44ab9311fb6de1273c735bb1b0b8da35045a"/>
  <p:tag name="ISPRING_CUSTOM_TIMING_USED" val="1"/>
  <p:tag name="GENSWF_ADVANCE_TIME" val="53.855"/>
  <p:tag name="ISPRING_PRESENTER_ID" val="{0C7693C4-968D-49BD-8938-79EF6683A2FA}"/>
  <p:tag name="ISPRING_SLIDE_ID_2" val="{DE9A6734-AA13-4E1B-8B9C-D7A271E22B7B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PLAYER_PLAYLIST_ID" val="a50c44ab9311fb6de1273c735bb1b0b8da35045a"/>
  <p:tag name="ISPRING_CUSTOM_TIMING_USED" val="1"/>
  <p:tag name="GENSWF_ADVANCE_TIME" val="53.855"/>
  <p:tag name="ISPRING_PRESENTER_ID" val="{0C7693C4-968D-49BD-8938-79EF6683A2FA}"/>
  <p:tag name="ISPRING_SLIDE_ID_2" val="{DE9A6734-AA13-4E1B-8B9C-D7A271E22B7B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PLAYER_PLAYLIST_ID" val="a50c44ab9311fb6de1273c735bb1b0b8da35045a"/>
  <p:tag name="ISPRING_CUSTOM_TIMING_USED" val="1"/>
  <p:tag name="GENSWF_ADVANCE_TIME" val="53.855"/>
  <p:tag name="ISPRING_PRESENTER_ID" val="{0C7693C4-968D-49BD-8938-79EF6683A2FA}"/>
  <p:tag name="ISPRING_SLIDE_ID_2" val="{DE9A6734-AA13-4E1B-8B9C-D7A271E22B7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PLAYER_PLAYLIST_ID" val="a50c44ab9311fb6de1273c735bb1b0b8da35045a"/>
  <p:tag name="ISPRING_CUSTOM_TIMING_USED" val="1"/>
  <p:tag name="GENSWF_ADVANCE_TIME" val="53.855"/>
  <p:tag name="ISPRING_PRESENTER_ID" val="{0C7693C4-968D-49BD-8938-79EF6683A2FA}"/>
  <p:tag name="ISPRING_SLIDE_ID_2" val="{DE9A6734-AA13-4E1B-8B9C-D7A271E22B7B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PLAYER_PLAYLIST_ID" val="a50c44ab9311fb6de1273c735bb1b0b8da35045a"/>
  <p:tag name="ISPRING_CUSTOM_TIMING_USED" val="1"/>
  <p:tag name="GENSWF_ADVANCE_TIME" val="53.855"/>
  <p:tag name="ISPRING_PRESENTER_ID" val="{0C7693C4-968D-49BD-8938-79EF6683A2FA}"/>
  <p:tag name="ISPRING_SLIDE_ID_2" val="{DE9A6734-AA13-4E1B-8B9C-D7A271E22B7B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PLAYER_PLAYLIST_ID" val="a50c44ab9311fb6de1273c735bb1b0b8da35045a"/>
  <p:tag name="ISPRING_CUSTOM_TIMING_USED" val="1"/>
  <p:tag name="GENSWF_ADVANCE_TIME" val="53.855"/>
  <p:tag name="ISPRING_PRESENTER_ID" val="{0C7693C4-968D-49BD-8938-79EF6683A2FA}"/>
  <p:tag name="ISPRING_SLIDE_ID_2" val="{DE9A6734-AA13-4E1B-8B9C-D7A271E22B7B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PLAYER_PLAYLIST_ID" val="a50c44ab9311fb6de1273c735bb1b0b8da35045a"/>
  <p:tag name="ISPRING_CUSTOM_TIMING_USED" val="1"/>
  <p:tag name="GENSWF_ADVANCE_TIME" val="53.855"/>
  <p:tag name="ISPRING_PRESENTER_ID" val="{0C7693C4-968D-49BD-8938-79EF6683A2FA}"/>
  <p:tag name="ISPRING_SLIDE_ID_2" val="{DE9A6734-AA13-4E1B-8B9C-D7A271E22B7B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PLAYER_PLAYLIST_ID" val="a50c44ab9311fb6de1273c735bb1b0b8da35045a"/>
  <p:tag name="ISPRING_CUSTOM_TIMING_USED" val="1"/>
  <p:tag name="GENSWF_ADVANCE_TIME" val="53.855"/>
  <p:tag name="ISPRING_PRESENTER_ID" val="{0C7693C4-968D-49BD-8938-79EF6683A2FA}"/>
  <p:tag name="ISPRING_SLIDE_ID_2" val="{DE9A6734-AA13-4E1B-8B9C-D7A271E22B7B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PLAYER_PLAYLIST_ID" val="a50c44ab9311fb6de1273c735bb1b0b8da35045a"/>
  <p:tag name="ISPRING_CUSTOM_TIMING_USED" val="1"/>
  <p:tag name="GENSWF_ADVANCE_TIME" val="53.855"/>
  <p:tag name="ISPRING_PRESENTER_ID" val="{0C7693C4-968D-49BD-8938-79EF6683A2FA}"/>
  <p:tag name="ISPRING_SLIDE_ID_2" val="{DE9A6734-AA13-4E1B-8B9C-D7A271E22B7B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PLAYER_PLAYLIST_ID" val="a50c44ab9311fb6de1273c735bb1b0b8da35045a"/>
  <p:tag name="ISPRING_CUSTOM_TIMING_USED" val="1"/>
  <p:tag name="GENSWF_ADVANCE_TIME" val="53.855"/>
  <p:tag name="ISPRING_PRESENTER_ID" val="{0C7693C4-968D-49BD-8938-79EF6683A2FA}"/>
  <p:tag name="ISPRING_SLIDE_ID_2" val="{DE9A6734-AA13-4E1B-8B9C-D7A271E22B7B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PLAYER_PLAYLIST_ID" val="a50c44ab9311fb6de1273c735bb1b0b8da35045a"/>
  <p:tag name="ISPRING_CUSTOM_TIMING_USED" val="1"/>
  <p:tag name="GENSWF_ADVANCE_TIME" val="53.855"/>
  <p:tag name="ISPRING_PRESENTER_ID" val="{0C7693C4-968D-49BD-8938-79EF6683A2FA}"/>
  <p:tag name="ISPRING_SLIDE_ID_2" val="{DE9A6734-AA13-4E1B-8B9C-D7A271E22B7B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1080</Words>
  <Application>Microsoft Office PowerPoint</Application>
  <PresentationFormat>On-screen Show (4:3)</PresentationFormat>
  <Paragraphs>203</Paragraphs>
  <Slides>18</Slides>
  <Notes>13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TIẾN TRÌNH THỰC HIỆN DỰ 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itfriend.org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2 Khai niem ve dat trong va thanh phan cua dat trong</dc:title>
  <dc:creator>Smart</dc:creator>
  <cp:lastModifiedBy>Administrator</cp:lastModifiedBy>
  <cp:revision>508</cp:revision>
  <dcterms:created xsi:type="dcterms:W3CDTF">2011-02-23T12:05:00Z</dcterms:created>
  <dcterms:modified xsi:type="dcterms:W3CDTF">2021-08-15T05:09:11Z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