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12192000" cy="6858000"/>
  <p:notesSz cx="12192000" cy="6858000"/>
  <p:embeddedFontLst>
    <p:embeddedFont>
      <p:font typeface="HRCAIR+SegoeUI"/>
      <p:regular r:id="rId50"/>
    </p:embeddedFont>
    <p:embeddedFont>
      <p:font typeface="CERHOD+TrebuchetMS-Bold"/>
      <p:regular r:id="rId51"/>
    </p:embeddedFont>
    <p:embeddedFont>
      <p:font typeface="FWJFFU+SegoeUI-Bold"/>
      <p:regular r:id="rId52"/>
    </p:embeddedFont>
    <p:embeddedFont>
      <p:font typeface="APBAEV+Arial-BoldMT"/>
      <p:regular r:id="rId53"/>
    </p:embeddedFont>
    <p:embeddedFont>
      <p:font typeface="MTMMHO+ArialMT"/>
      <p:regular r:id="rId54"/>
    </p:embeddedFont>
    <p:embeddedFont>
      <p:font typeface="VEMMAM+YuGothicUI-Semilight,Bold"/>
      <p:regular r:id="rId55"/>
    </p:embeddedFont>
    <p:embeddedFont>
      <p:font typeface="ODNBHG+SegoeUISymbol,Bold"/>
      <p:regular r:id="rId56"/>
    </p:embeddedFont>
    <p:embeddedFont>
      <p:font typeface="RAHRQP+SegoeUISymbol"/>
      <p:regular r:id="rId57"/>
    </p:embeddedFont>
    <p:embeddedFont>
      <p:font typeface="RSQIJI+Arial-ItalicMT"/>
      <p:regular r:id="rId58"/>
    </p:embeddedFont>
    <p:embeddedFont>
      <p:font typeface="AFKBBD+Arial-BoldItalicMT"/>
      <p:regular r:id="rId59"/>
    </p:embeddedFont>
    <p:embeddedFont>
      <p:font typeface="TOAVMM+Wingdings-Regular"/>
      <p:regular r:id="rId6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font" Target="fonts/font1.fntdata" /><Relationship Id="rId51" Type="http://schemas.openxmlformats.org/officeDocument/2006/relationships/font" Target="fonts/font2.fntdata" /><Relationship Id="rId52" Type="http://schemas.openxmlformats.org/officeDocument/2006/relationships/font" Target="fonts/font3.fntdata" /><Relationship Id="rId53" Type="http://schemas.openxmlformats.org/officeDocument/2006/relationships/font" Target="fonts/font4.fntdata" /><Relationship Id="rId54" Type="http://schemas.openxmlformats.org/officeDocument/2006/relationships/font" Target="fonts/font5.fntdata" /><Relationship Id="rId55" Type="http://schemas.openxmlformats.org/officeDocument/2006/relationships/font" Target="fonts/font6.fntdata" /><Relationship Id="rId56" Type="http://schemas.openxmlformats.org/officeDocument/2006/relationships/font" Target="fonts/font7.fntdata" /><Relationship Id="rId57" Type="http://schemas.openxmlformats.org/officeDocument/2006/relationships/font" Target="fonts/font8.fntdata" /><Relationship Id="rId58" Type="http://schemas.openxmlformats.org/officeDocument/2006/relationships/font" Target="fonts/font9.fntdata" /><Relationship Id="rId59" Type="http://schemas.openxmlformats.org/officeDocument/2006/relationships/font" Target="fonts/font10.fntdata" /><Relationship Id="rId6" Type="http://schemas.openxmlformats.org/officeDocument/2006/relationships/slide" Target="slides/slide1.xml" /><Relationship Id="rId60" Type="http://schemas.openxmlformats.org/officeDocument/2006/relationships/font" Target="fonts/font11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328" y="1298136"/>
            <a:ext cx="7506890" cy="3724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857" marR="0">
              <a:lnSpc>
                <a:spcPts val="6668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 spc="-154" b="1">
                <a:solidFill>
                  <a:srgbClr val="353535"/>
                </a:solidFill>
                <a:latin typeface="Calibri"/>
                <a:cs typeface="Calibri"/>
              </a:rPr>
              <a:t>PERIOD</a:t>
            </a:r>
            <a:r>
              <a:rPr dirty="0" sz="6400" spc="-149" b="1">
                <a:solidFill>
                  <a:srgbClr val="353535"/>
                </a:solidFill>
                <a:latin typeface="Calibri"/>
                <a:cs typeface="Calibri"/>
              </a:rPr>
              <a:t> </a:t>
            </a:r>
            <a:r>
              <a:rPr dirty="0" sz="6400" spc="-155" b="1">
                <a:solidFill>
                  <a:srgbClr val="353535"/>
                </a:solidFill>
                <a:latin typeface="Calibri"/>
                <a:cs typeface="Calibri"/>
              </a:rPr>
              <a:t>73:UNIT</a:t>
            </a:r>
            <a:r>
              <a:rPr dirty="0" sz="6400" spc="-146" b="1">
                <a:solidFill>
                  <a:srgbClr val="353535"/>
                </a:solidFill>
                <a:latin typeface="Calibri"/>
                <a:cs typeface="Calibri"/>
              </a:rPr>
              <a:t> </a:t>
            </a:r>
            <a:r>
              <a:rPr dirty="0" sz="6400" b="1">
                <a:solidFill>
                  <a:srgbClr val="353535"/>
                </a:solidFill>
                <a:latin typeface="Calibri"/>
                <a:cs typeface="Calibri"/>
              </a:rPr>
              <a:t>9</a:t>
            </a:r>
          </a:p>
          <a:p>
            <a:pPr marL="0" marR="0">
              <a:lnSpc>
                <a:spcPts val="6528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 spc="-154" b="1">
                <a:solidFill>
                  <a:srgbClr val="353535"/>
                </a:solidFill>
                <a:latin typeface="Calibri"/>
                <a:cs typeface="Calibri"/>
              </a:rPr>
              <a:t>WORLD</a:t>
            </a:r>
            <a:r>
              <a:rPr dirty="0" sz="6400" spc="-149" b="1">
                <a:solidFill>
                  <a:srgbClr val="353535"/>
                </a:solidFill>
                <a:latin typeface="Calibri"/>
                <a:cs typeface="Calibri"/>
              </a:rPr>
              <a:t> </a:t>
            </a:r>
            <a:r>
              <a:rPr dirty="0" sz="6400" spc="-154" b="1">
                <a:solidFill>
                  <a:srgbClr val="353535"/>
                </a:solidFill>
                <a:latin typeface="Calibri"/>
                <a:cs typeface="Calibri"/>
              </a:rPr>
              <a:t>ENGLISHES</a:t>
            </a:r>
          </a:p>
          <a:p>
            <a:pPr marL="467320" marR="0">
              <a:lnSpc>
                <a:spcPts val="6528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 spc="-155" b="1">
                <a:solidFill>
                  <a:srgbClr val="353535"/>
                </a:solidFill>
                <a:latin typeface="Calibri"/>
                <a:cs typeface="Calibri"/>
              </a:rPr>
              <a:t>Lesson</a:t>
            </a:r>
            <a:r>
              <a:rPr dirty="0" sz="6400" spc="-150" b="1">
                <a:solidFill>
                  <a:srgbClr val="353535"/>
                </a:solidFill>
                <a:latin typeface="Calibri"/>
                <a:cs typeface="Calibri"/>
              </a:rPr>
              <a:t> </a:t>
            </a:r>
            <a:r>
              <a:rPr dirty="0" sz="6400" spc="-155" b="1">
                <a:solidFill>
                  <a:srgbClr val="353535"/>
                </a:solidFill>
                <a:latin typeface="Calibri"/>
                <a:cs typeface="Calibri"/>
              </a:rPr>
              <a:t>5:</a:t>
            </a:r>
            <a:r>
              <a:rPr dirty="0" sz="6400" spc="-151" b="1">
                <a:solidFill>
                  <a:srgbClr val="353535"/>
                </a:solidFill>
                <a:latin typeface="Calibri"/>
                <a:cs typeface="Calibri"/>
              </a:rPr>
              <a:t> </a:t>
            </a:r>
            <a:r>
              <a:rPr dirty="0" sz="6400" spc="-154" b="1">
                <a:solidFill>
                  <a:srgbClr val="353535"/>
                </a:solidFill>
                <a:latin typeface="Calibri"/>
                <a:cs typeface="Calibri"/>
              </a:rPr>
              <a:t>Skills</a:t>
            </a:r>
            <a:r>
              <a:rPr dirty="0" sz="6400" spc="-152" b="1">
                <a:solidFill>
                  <a:srgbClr val="353535"/>
                </a:solidFill>
                <a:latin typeface="Calibri"/>
                <a:cs typeface="Calibri"/>
              </a:rPr>
              <a:t> </a:t>
            </a:r>
            <a:r>
              <a:rPr dirty="0" sz="6400" b="1">
                <a:solidFill>
                  <a:srgbClr val="353535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5200" y="869466"/>
            <a:ext cx="8863736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455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"A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group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countries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where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English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is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first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language"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09457" y="3289108"/>
            <a:ext cx="3020875" cy="21772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Outer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  <a:p>
            <a:pPr marL="39687" marR="0">
              <a:lnSpc>
                <a:spcPts val="2917"/>
              </a:lnSpc>
              <a:spcBef>
                <a:spcPts val="7108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Inner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4482" y="5835789"/>
            <a:ext cx="388853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Expanding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17130" y="869466"/>
            <a:ext cx="10130158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3412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English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is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___________in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many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countries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around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world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22901" y="3289108"/>
            <a:ext cx="3789683" cy="34506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0581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means</a:t>
            </a:r>
          </a:p>
          <a:p>
            <a:pPr marL="0" marR="0">
              <a:lnSpc>
                <a:spcPts val="2917"/>
              </a:lnSpc>
              <a:spcBef>
                <a:spcPts val="7108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official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language</a:t>
            </a:r>
          </a:p>
          <a:p>
            <a:pPr marL="881062" marR="0">
              <a:lnSpc>
                <a:spcPts val="2917"/>
              </a:lnSpc>
              <a:spcBef>
                <a:spcPts val="7158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PBAEV+Arial-BoldMT"/>
                <a:cs typeface="APBAEV+Arial-BoldMT"/>
              </a:rPr>
              <a:t>model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8074" y="1047324"/>
            <a:ext cx="11330091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company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was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______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1990.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3207" y="3237045"/>
            <a:ext cx="4203110" cy="3819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established</a:t>
            </a:r>
          </a:p>
          <a:p>
            <a:pPr marL="211931" marR="0">
              <a:lnSpc>
                <a:spcPts val="4167"/>
              </a:lnSpc>
              <a:spcBef>
                <a:spcPts val="6049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consisted</a:t>
            </a:r>
          </a:p>
          <a:p>
            <a:pPr marL="241300" marR="0">
              <a:lnSpc>
                <a:spcPts val="4167"/>
              </a:lnSpc>
              <a:spcBef>
                <a:spcPts val="5518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proposed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4243" y="869466"/>
            <a:ext cx="8935634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"A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rule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or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level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quality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that</a:t>
            </a:r>
          </a:p>
          <a:p>
            <a:pPr marL="496094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people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accept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as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normal"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66632" y="3218164"/>
            <a:ext cx="273702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mean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1207" y="4534724"/>
            <a:ext cx="318719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consist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57851" y="5764846"/>
            <a:ext cx="355439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standard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9281" y="449578"/>
            <a:ext cx="9691284" cy="3012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1318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Singapore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is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______</a:t>
            </a:r>
          </a:p>
          <a:p>
            <a:pPr marL="0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because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English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is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used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as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a</a:t>
            </a:r>
          </a:p>
          <a:p>
            <a:pPr marL="815975" marR="0">
              <a:lnSpc>
                <a:spcPts val="5001"/>
              </a:lnSpc>
              <a:spcBef>
                <a:spcPts val="708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second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language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there.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4651" y="3241811"/>
            <a:ext cx="3883983" cy="2435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Inner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  <a:p>
            <a:pPr marL="0" marR="0">
              <a:lnSpc>
                <a:spcPts val="3751"/>
              </a:lnSpc>
              <a:spcBef>
                <a:spcPts val="6225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Outer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95851" y="5788492"/>
            <a:ext cx="499955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Expanding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072" y="2844434"/>
            <a:ext cx="6711057" cy="2840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 spc="-154" b="1">
                <a:solidFill>
                  <a:srgbClr val="353535"/>
                </a:solidFill>
                <a:latin typeface="CERHOD+TrebuchetMS-Bold"/>
                <a:cs typeface="CERHOD+TrebuchetMS-Bold"/>
              </a:rPr>
              <a:t>WARM-UP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47069" y="534186"/>
            <a:ext cx="9524367" cy="2761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Many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people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learn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English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as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a</a:t>
            </a:r>
          </a:p>
          <a:p>
            <a:pPr marL="294481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___________to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communicate</a:t>
            </a:r>
          </a:p>
          <a:p>
            <a:pPr marL="2181323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APBAEV+Arial-BoldMT"/>
                <a:cs typeface="APBAEV+Arial-BoldMT"/>
              </a:rPr>
              <a:t>internationally.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5851" y="3260692"/>
            <a:ext cx="5000008" cy="2459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second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language</a:t>
            </a:r>
          </a:p>
          <a:p>
            <a:pPr marL="901700" marR="0">
              <a:lnSpc>
                <a:spcPts val="3751"/>
              </a:lnSpc>
              <a:spcBef>
                <a:spcPts val="6416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standard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9351" y="5788492"/>
            <a:ext cx="487245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official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language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8648" y="2897576"/>
            <a:ext cx="5661918" cy="2582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33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 spc="-154" b="1">
                <a:solidFill>
                  <a:srgbClr val="353535"/>
                </a:solidFill>
                <a:latin typeface="CERHOD+TrebuchetMS-Bold"/>
                <a:cs typeface="CERHOD+TrebuchetMS-Bold"/>
              </a:rPr>
              <a:t>READING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80" y="1320652"/>
            <a:ext cx="12577674" cy="1266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LOOK</a:t>
            </a:r>
            <a:r>
              <a:rPr dirty="0" sz="2800" spc="434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AT</a:t>
            </a:r>
            <a:r>
              <a:rPr dirty="0" sz="2800" spc="105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2800" spc="417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DIAGRAM.</a:t>
            </a:r>
            <a:r>
              <a:rPr dirty="0" sz="2800" spc="42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PUT</a:t>
            </a:r>
            <a:r>
              <a:rPr dirty="0" sz="2800" spc="37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2800" spc="417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NAMES</a:t>
            </a:r>
            <a:r>
              <a:rPr dirty="0" sz="2800" spc="435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0" b="1">
                <a:solidFill>
                  <a:srgbClr val="353535"/>
                </a:solidFill>
                <a:latin typeface="CERHOD+TrebuchetMS-Bold"/>
                <a:cs typeface="CERHOD+TrebuchetMS-Bold"/>
              </a:rPr>
              <a:t>OF</a:t>
            </a:r>
            <a:r>
              <a:rPr dirty="0" sz="2800" spc="429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2800" spc="417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COUNTRIES</a:t>
            </a:r>
            <a:r>
              <a:rPr dirty="0" sz="2800" spc="446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WHERE</a:t>
            </a:r>
          </a:p>
          <a:p>
            <a:pPr marL="0" marR="0">
              <a:lnSpc>
                <a:spcPts val="28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ENGLISH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IS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SPOKEN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IN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CORRECT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CIRCLE.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4577" y="2540908"/>
            <a:ext cx="2714068" cy="1164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719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Expanding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</a:p>
          <a:p>
            <a:pPr marL="0" marR="0">
              <a:lnSpc>
                <a:spcPts val="2500"/>
              </a:lnSpc>
              <a:spcBef>
                <a:spcPts val="566"/>
              </a:spcBef>
              <a:spcAft>
                <a:spcPts val="0"/>
              </a:spcAft>
            </a:pP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3.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00507" y="2725264"/>
            <a:ext cx="1339757" cy="1236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UK</a:t>
            </a:r>
          </a:p>
          <a:p>
            <a:pPr marL="52387" marR="0">
              <a:lnSpc>
                <a:spcPts val="2500"/>
              </a:lnSpc>
              <a:spcBef>
                <a:spcPts val="113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Russia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8149" y="2762680"/>
            <a:ext cx="1695598" cy="1703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72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Malaysia</a:t>
            </a:r>
          </a:p>
          <a:p>
            <a:pPr marL="39637" marR="0">
              <a:lnSpc>
                <a:spcPts val="2500"/>
              </a:lnSpc>
              <a:spcBef>
                <a:spcPts val="11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Viet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</a:t>
            </a:r>
          </a:p>
          <a:p>
            <a:pPr marL="0" marR="0">
              <a:lnSpc>
                <a:spcPts val="2500"/>
              </a:lnSpc>
              <a:spcBef>
                <a:spcPts val="113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Singapore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83439" y="3432448"/>
            <a:ext cx="1994682" cy="1703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032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Outer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</a:p>
          <a:p>
            <a:pPr marL="0" marR="0">
              <a:lnSpc>
                <a:spcPts val="2500"/>
              </a:lnSpc>
              <a:spcBef>
                <a:spcPts val="481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Inner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01390" y="3648593"/>
            <a:ext cx="20678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Zealand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60727" y="3872504"/>
            <a:ext cx="69309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2.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94102" y="5032648"/>
            <a:ext cx="69309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1.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80" y="1320652"/>
            <a:ext cx="1157488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READ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TEXT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AND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CHOOSE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CORRECT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ANSWER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A,</a:t>
            </a:r>
            <a:r>
              <a:rPr dirty="0" sz="2800" spc="-150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B,</a:t>
            </a:r>
            <a:r>
              <a:rPr dirty="0" sz="28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C,</a:t>
            </a:r>
            <a:r>
              <a:rPr dirty="0" sz="2800" spc="-149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0" b="1">
                <a:solidFill>
                  <a:srgbClr val="353535"/>
                </a:solidFill>
                <a:latin typeface="CERHOD+TrebuchetMS-Bold"/>
                <a:cs typeface="CERHOD+TrebuchetMS-Bold"/>
              </a:rPr>
              <a:t>OR</a:t>
            </a:r>
            <a:r>
              <a:rPr dirty="0" sz="2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0820" y="2076909"/>
            <a:ext cx="11709905" cy="607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09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1.</a:t>
            </a: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What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is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text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mainly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about?</a:t>
            </a:r>
          </a:p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Braj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Kachru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was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Professor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Linguistics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who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invented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term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‘World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Englishes’.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term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refers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to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fact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820" y="2402191"/>
            <a:ext cx="785066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has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become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global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means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communication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with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lot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varieties.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206" y="2485825"/>
            <a:ext cx="306206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Professor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Braj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Kachru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58679" y="2477362"/>
            <a:ext cx="4878162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B.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three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circles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World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Englishes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D.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development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0820" y="2694799"/>
            <a:ext cx="1232425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1985,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Kachru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proposed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model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different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uses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around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world.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There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are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three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concentric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3206" y="2790625"/>
            <a:ext cx="375050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Native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speakers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English.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0820" y="2987406"/>
            <a:ext cx="126244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model.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6776" y="3185248"/>
            <a:ext cx="645724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2.</a:t>
            </a: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word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 spc="38">
                <a:solidFill>
                  <a:srgbClr val="000000"/>
                </a:solidFill>
                <a:latin typeface="HRCAIR+SegoeUI"/>
                <a:cs typeface="HRCAIR+SegoeUI"/>
              </a:rPr>
              <a:t>“</a:t>
            </a: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model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”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paragraph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2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means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______.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0820" y="3280015"/>
            <a:ext cx="12168172" cy="80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first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these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Inner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which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consists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traditional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speaking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countries,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such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UK,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USA,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Australia,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New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Zealand,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and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Canada.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these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regions,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first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language,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and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their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speakers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provide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0820" y="3599580"/>
            <a:ext cx="3755161" cy="925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38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an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excellent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person</a:t>
            </a:r>
          </a:p>
          <a:p>
            <a:pPr marL="0" marR="0">
              <a:lnSpc>
                <a:spcPts val="1667"/>
              </a:lnSpc>
              <a:spcBef>
                <a:spcPts val="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standards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English.</a:t>
            </a:r>
          </a:p>
          <a:p>
            <a:pPr marL="42385" marR="0">
              <a:lnSpc>
                <a:spcPts val="6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small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copy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something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58679" y="3613802"/>
            <a:ext cx="284324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B.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an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example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to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copy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58679" y="3918602"/>
            <a:ext cx="354852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D.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description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system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0820" y="4157839"/>
            <a:ext cx="1156621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next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Outer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where</a:t>
            </a:r>
            <a:r>
              <a:rPr dirty="0" sz="1600" spc="435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not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first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language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but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second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or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official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language.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6776" y="4328341"/>
            <a:ext cx="771948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3.</a:t>
            </a:r>
            <a:r>
              <a:rPr dirty="0" sz="2000" b="1">
                <a:solidFill>
                  <a:srgbClr val="000000"/>
                </a:solidFill>
                <a:latin typeface="FWJFFU+SegoeUI-Bold"/>
                <a:cs typeface="FWJFFU+SegoeUI-Bold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phrase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“this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circle”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paragraph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5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refers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to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______.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0820" y="4450447"/>
            <a:ext cx="1189368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countries</a:t>
            </a:r>
            <a:r>
              <a:rPr dirty="0" sz="1600" spc="436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include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India,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Singapore,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Philippines,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Pakistan,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Malaysia,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etc.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speakers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these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places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0820" y="4743055"/>
            <a:ext cx="6893746" cy="660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5310200" baseline="22493" spc="-167">
                <a:solidFill>
                  <a:srgbClr val="000000"/>
                </a:solidFill>
                <a:latin typeface="HRCAIR+SegoeUI"/>
                <a:cs typeface="HRCAIR+SegoeUI"/>
              </a:rPr>
              <a:t>f</a:t>
            </a:r>
            <a:r>
              <a:rPr dirty="0" sz="2000" spc="-1125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ol</a:t>
            </a:r>
            <a:r>
              <a:rPr dirty="0" sz="2000" spc="-234">
                <a:solidFill>
                  <a:srgbClr val="000000"/>
                </a:solidFill>
                <a:latin typeface="HRCAIR+SegoeUI"/>
                <a:cs typeface="HRCAIR+SegoeUI"/>
              </a:rPr>
              <a:t>.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l</a:t>
            </a:r>
            <a:r>
              <a:rPr dirty="0" sz="5310200" baseline="22493" spc="-439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o</a:t>
            </a:r>
            <a:r>
              <a:rPr dirty="0" sz="2000" spc="-1179">
                <a:solidFill>
                  <a:srgbClr val="000000"/>
                </a:solidFill>
                <a:latin typeface="HRCAIR+SegoeUI"/>
                <a:cs typeface="HRCAIR+SegoeUI"/>
              </a:rPr>
              <a:t>m</a:t>
            </a:r>
            <a:r>
              <a:rPr dirty="0" sz="5310200" baseline="22493" spc="22">
                <a:solidFill>
                  <a:srgbClr val="000000"/>
                </a:solidFill>
                <a:latin typeface="HRCAIR+SegoeUI"/>
                <a:cs typeface="HRCAIR+SegoeUI"/>
              </a:rPr>
              <a:t>w</a:t>
            </a:r>
            <a:r>
              <a:rPr dirty="0" sz="2000" spc="-758">
                <a:solidFill>
                  <a:srgbClr val="000000"/>
                </a:solidFill>
                <a:latin typeface="HRCAIR+SegoeUI"/>
                <a:cs typeface="HRCAIR+SegoeUI"/>
              </a:rPr>
              <a:t>o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th</a:t>
            </a:r>
            <a:r>
              <a:rPr dirty="0" sz="2000" spc="-489">
                <a:solidFill>
                  <a:srgbClr val="000000"/>
                </a:solidFill>
                <a:latin typeface="HRCAIR+SegoeUI"/>
                <a:cs typeface="HRCAIR+SegoeUI"/>
              </a:rPr>
              <a:t>d</a:t>
            </a:r>
            <a:r>
              <a:rPr dirty="0" sz="5310200" baseline="22493" spc="-349">
                <a:solidFill>
                  <a:srgbClr val="000000"/>
                </a:solidFill>
                <a:latin typeface="HRCAIR+SegoeUI"/>
                <a:cs typeface="HRCAIR+SegoeUI"/>
              </a:rPr>
              <a:t>e</a:t>
            </a:r>
            <a:r>
              <a:rPr dirty="0" sz="2000" spc="-261">
                <a:solidFill>
                  <a:srgbClr val="000000"/>
                </a:solidFill>
                <a:latin typeface="HRCAIR+SegoeUI"/>
                <a:cs typeface="HRCAIR+SegoeUI"/>
              </a:rPr>
              <a:t>e</a:t>
            </a:r>
            <a:r>
              <a:rPr dirty="0" sz="5310200" baseline="22493" spc="-419">
                <a:solidFill>
                  <a:srgbClr val="000000"/>
                </a:solidFill>
                <a:latin typeface="HRCAIR+SegoeUI"/>
                <a:cs typeface="HRCAIR+SegoeUI"/>
              </a:rPr>
              <a:t>s</a:t>
            </a:r>
            <a:r>
              <a:rPr dirty="0" sz="2000" spc="-65">
                <a:solidFill>
                  <a:srgbClr val="000000"/>
                </a:solidFill>
                <a:latin typeface="HRCAIR+SegoeUI"/>
                <a:cs typeface="HRCAIR+SegoeUI"/>
              </a:rPr>
              <a:t>l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tandards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which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countries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th</a:t>
            </a:r>
            <a:r>
              <a:rPr dirty="0" sz="2000" spc="-305">
                <a:solidFill>
                  <a:srgbClr val="000000"/>
                </a:solidFill>
                <a:latin typeface="HRCAIR+SegoeUI"/>
                <a:cs typeface="HRCAIR+SegoeUI"/>
              </a:rPr>
              <a:t>B</a:t>
            </a:r>
            <a:r>
              <a:rPr dirty="0" sz="5310200" baseline="22493" spc="-533">
                <a:solidFill>
                  <a:srgbClr val="000000"/>
                </a:solidFill>
                <a:latin typeface="HRCAIR+SegoeUI"/>
                <a:cs typeface="HRCAIR+SegoeUI"/>
              </a:rPr>
              <a:t>e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.</a:t>
            </a:r>
            <a:r>
              <a:rPr dirty="0" sz="2000" spc="-14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5310200" baseline="22493" spc="-416">
                <a:solidFill>
                  <a:srgbClr val="000000"/>
                </a:solidFill>
                <a:latin typeface="HRCAIR+SegoeUI"/>
                <a:cs typeface="HRCAIR+SegoeUI"/>
              </a:rPr>
              <a:t>I</a:t>
            </a:r>
            <a:r>
              <a:rPr dirty="0" sz="2000" spc="-116">
                <a:solidFill>
                  <a:srgbClr val="000000"/>
                </a:solidFill>
                <a:latin typeface="HRCAIR+SegoeUI"/>
                <a:cs typeface="HRCAIR+SegoeUI"/>
              </a:rPr>
              <a:t>I</a:t>
            </a:r>
            <a:r>
              <a:rPr dirty="0" sz="5310200" baseline="22493" spc="-789">
                <a:solidFill>
                  <a:srgbClr val="000000"/>
                </a:solidFill>
                <a:latin typeface="HRCAIR+SegoeUI"/>
                <a:cs typeface="HRCAIR+SegoeUI"/>
              </a:rPr>
              <a:t>n</a:t>
            </a:r>
            <a:r>
              <a:rPr dirty="0" sz="2000" spc="-344">
                <a:solidFill>
                  <a:srgbClr val="000000"/>
                </a:solidFill>
                <a:latin typeface="HRCAIR+SegoeUI"/>
                <a:cs typeface="HRCAIR+SegoeUI"/>
              </a:rPr>
              <a:t>n</a:t>
            </a:r>
            <a:r>
              <a:rPr dirty="0" sz="5310200" baseline="22493" spc="-563">
                <a:solidFill>
                  <a:srgbClr val="000000"/>
                </a:solidFill>
                <a:latin typeface="HRCAIR+SegoeUI"/>
                <a:cs typeface="HRCAIR+SegoeUI"/>
              </a:rPr>
              <a:t>n</a:t>
            </a:r>
            <a:r>
              <a:rPr dirty="0" sz="2000" spc="-570">
                <a:solidFill>
                  <a:srgbClr val="000000"/>
                </a:solidFill>
                <a:latin typeface="HRCAIR+SegoeUI"/>
                <a:cs typeface="HRCAIR+SegoeUI"/>
              </a:rPr>
              <a:t>n</a:t>
            </a:r>
            <a:r>
              <a:rPr dirty="0" sz="5310200" baseline="22493" spc="-268">
                <a:solidFill>
                  <a:srgbClr val="000000"/>
                </a:solidFill>
                <a:latin typeface="HRCAIR+SegoeUI"/>
                <a:cs typeface="HRCAIR+SegoeUI"/>
              </a:rPr>
              <a:t>e</a:t>
            </a:r>
            <a:r>
              <a:rPr dirty="0" sz="2000" spc="-779">
                <a:solidFill>
                  <a:srgbClr val="000000"/>
                </a:solidFill>
                <a:latin typeface="HRCAIR+SegoeUI"/>
                <a:cs typeface="HRCAIR+SegoeUI"/>
              </a:rPr>
              <a:t>e</a:t>
            </a:r>
            <a:r>
              <a:rPr dirty="0" sz="5310200" baseline="22493" spc="221">
                <a:solidFill>
                  <a:srgbClr val="000000"/>
                </a:solidFill>
                <a:latin typeface="HRCAIR+SegoeUI"/>
                <a:cs typeface="HRCAIR+SegoeUI"/>
              </a:rPr>
              <a:t>r</a:t>
            </a:r>
            <a:r>
              <a:rPr dirty="0" sz="2000" spc="-481">
                <a:solidFill>
                  <a:srgbClr val="000000"/>
                </a:solidFill>
                <a:latin typeface="HRCAIR+SegoeUI"/>
                <a:cs typeface="HRCAIR+SegoeUI"/>
              </a:rPr>
              <a:t>r</a:t>
            </a:r>
            <a:r>
              <a:rPr dirty="0" sz="5310200" baseline="22493" spc="-51">
                <a:solidFill>
                  <a:srgbClr val="000000"/>
                </a:solidFill>
                <a:latin typeface="HRCAIR+SegoeUI"/>
                <a:cs typeface="HRCAIR+SegoeUI"/>
              </a:rPr>
              <a:t>ci</a:t>
            </a:r>
            <a:r>
              <a:rPr dirty="0" sz="2000" spc="-1139">
                <a:solidFill>
                  <a:srgbClr val="000000"/>
                </a:solidFill>
                <a:latin typeface="HRCAIR+SegoeUI"/>
                <a:cs typeface="HRCAIR+SegoeUI"/>
              </a:rPr>
              <a:t>C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rc</a:t>
            </a:r>
            <a:r>
              <a:rPr dirty="0" sz="2000" spc="-330">
                <a:solidFill>
                  <a:srgbClr val="000000"/>
                </a:solidFill>
                <a:latin typeface="HRCAIR+SegoeUI"/>
                <a:cs typeface="HRCAIR+SegoeUI"/>
              </a:rPr>
              <a:t>i</a:t>
            </a:r>
            <a:r>
              <a:rPr dirty="0" sz="5310200" baseline="22493" spc="-58">
                <a:solidFill>
                  <a:srgbClr val="000000"/>
                </a:solidFill>
                <a:latin typeface="HRCAIR+SegoeUI"/>
                <a:cs typeface="HRCAIR+SegoeUI"/>
              </a:rPr>
              <a:t>l</a:t>
            </a:r>
            <a:r>
              <a:rPr dirty="0" sz="2000" spc="-638">
                <a:solidFill>
                  <a:srgbClr val="000000"/>
                </a:solidFill>
                <a:latin typeface="HRCAIR+SegoeUI"/>
                <a:cs typeface="HRCAIR+SegoeUI"/>
              </a:rPr>
              <a:t>r</a:t>
            </a:r>
            <a:r>
              <a:rPr dirty="0" sz="5310200" baseline="22493" spc="-200">
                <a:solidFill>
                  <a:srgbClr val="000000"/>
                </a:solidFill>
                <a:latin typeface="HRCAIR+SegoeUI"/>
                <a:cs typeface="HRCAIR+SegoeUI"/>
              </a:rPr>
              <a:t>e</a:t>
            </a:r>
            <a:r>
              <a:rPr dirty="0" sz="2000" spc="-288">
                <a:solidFill>
                  <a:srgbClr val="000000"/>
                </a:solidFill>
                <a:latin typeface="HRCAIR+SegoeUI"/>
                <a:cs typeface="HRCAIR+SegoeUI"/>
              </a:rPr>
              <a:t>c</a:t>
            </a:r>
            <a:r>
              <a:rPr dirty="0" sz="5310200" baseline="22493" spc="-654">
                <a:solidFill>
                  <a:srgbClr val="000000"/>
                </a:solidFill>
                <a:latin typeface="HRCAIR+SegoeUI"/>
                <a:cs typeface="HRCAIR+SegoeUI"/>
              </a:rPr>
              <a:t>p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le</a:t>
            </a:r>
            <a:r>
              <a:rPr dirty="0" sz="5310200" baseline="22493">
                <a:solidFill>
                  <a:srgbClr val="000000"/>
                </a:solidFill>
                <a:latin typeface="HRCAIR+SegoeUI"/>
                <a:cs typeface="HRCAIR+SegoeUI"/>
              </a:rPr>
              <a:t>rovide.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0820" y="5035663"/>
            <a:ext cx="1224364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last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Expanding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People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this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speak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foreign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language.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Some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countries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3206" y="5062424"/>
            <a:ext cx="199134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Outer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58679" y="5062424"/>
            <a:ext cx="254074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D.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Expanding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0820" y="5328271"/>
            <a:ext cx="1208099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Expanding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are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Brazil,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Japan,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Russia,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and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Viet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Nam.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Speakers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of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English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these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places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follow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rules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which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0820" y="5620880"/>
            <a:ext cx="480534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people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the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Inner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Circle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have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 </a:t>
            </a:r>
            <a:r>
              <a:rPr dirty="0" sz="1600">
                <a:solidFill>
                  <a:srgbClr val="000000"/>
                </a:solidFill>
                <a:latin typeface="HRCAIR+SegoeUI"/>
                <a:cs typeface="HRCAIR+SegoeUI"/>
              </a:rPr>
              <a:t>established.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1592" y="3070289"/>
            <a:ext cx="578375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spc="-154" b="1">
                <a:solidFill>
                  <a:srgbClr val="353535"/>
                </a:solidFill>
                <a:latin typeface="CERHOD+TrebuchetMS-Bold"/>
                <a:cs typeface="CERHOD+TrebuchetMS-Bold"/>
              </a:rPr>
              <a:t>REVIEW</a:t>
            </a:r>
            <a:r>
              <a:rPr dirty="0" sz="54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54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READIN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9090" y="1479158"/>
            <a:ext cx="3217291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APBAEV+Arial-BoldMT"/>
                <a:cs typeface="APBAEV+Arial-BoldMT"/>
              </a:rPr>
              <a:t>RULE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1787" y="2972151"/>
            <a:ext cx="5254889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VEMMAM+YuGothicUI-Semilight,Bold"/>
                <a:cs typeface="VEMMAM+YuGothicUI-Semilight,Bold"/>
              </a:rPr>
              <a:t>ꢀ</a:t>
            </a:r>
            <a:r>
              <a:rPr dirty="0" sz="24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Welcome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the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Wacky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PBAEV+Arial-BoldMT"/>
                <a:cs typeface="APBAEV+Arial-BoldMT"/>
              </a:rPr>
              <a:t>Lab!</a:t>
            </a:r>
            <a:r>
              <a:rPr dirty="0" sz="2400" spc="-124" b="1">
                <a:solidFill>
                  <a:srgbClr val="ffffff"/>
                </a:solidFill>
                <a:latin typeface="APBAEV+Arial-BoldMT"/>
                <a:cs typeface="APBAEV+Arial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ODNBHG+SegoeUISymbol,Bold"/>
                <a:cs typeface="ODNBHG+SegoeUISymbol,Bold"/>
              </a:rPr>
              <a:t>ꢀ</a:t>
            </a:r>
          </a:p>
          <a:p>
            <a:pPr marL="4262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You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need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to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find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the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correct</a:t>
            </a:r>
          </a:p>
          <a:p>
            <a:pPr marL="386084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answers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to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each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question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to</a:t>
            </a:r>
          </a:p>
          <a:p>
            <a:pPr marL="1741809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uncover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8527" y="4435191"/>
            <a:ext cx="3974385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813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the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strange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and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special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Surprises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that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await.</a:t>
            </a:r>
            <a:r>
              <a:rPr dirty="0" sz="2400" spc="-1745">
                <a:solidFill>
                  <a:srgbClr val="ffffff"/>
                </a:solidFill>
                <a:latin typeface="RAHRQP+SegoeUISymbol"/>
                <a:cs typeface="RAHRQP+SegoeUISymbol"/>
              </a:rPr>
              <a:t>ꢀ</a:t>
            </a:r>
            <a:r>
              <a:rPr dirty="0" sz="2400">
                <a:solidFill>
                  <a:srgbClr val="ffffff"/>
                </a:solidFill>
                <a:latin typeface="RAHRQP+SegoeUISymbol"/>
                <a:cs typeface="RAHRQP+SegoeUISymbol"/>
              </a:rPr>
              <a:t>✨</a:t>
            </a:r>
          </a:p>
          <a:p>
            <a:pPr marL="219075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Have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fun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MTMMHO+ArialMT"/>
                <a:cs typeface="MTMMHO+ArialMT"/>
              </a:rPr>
              <a:t>exploring!</a:t>
            </a:r>
            <a:r>
              <a:rPr dirty="0" sz="2400" spc="28">
                <a:solidFill>
                  <a:srgbClr val="ffffff"/>
                </a:solidFill>
                <a:latin typeface="MTMMHO+ArialMT"/>
                <a:cs typeface="MTMMHO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RAHRQP+SegoeUISymbol"/>
                <a:cs typeface="RAHRQP+SegoeUISymbol"/>
              </a:rPr>
              <a:t>ꢁ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097" y="367951"/>
            <a:ext cx="853040" cy="599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spc="11">
                <a:solidFill>
                  <a:srgbClr val="ffffff"/>
                </a:solidFill>
                <a:latin typeface="MTMMHO+ArialMT"/>
                <a:cs typeface="MTMMHO+ArialMT"/>
              </a:rPr>
              <a:t>END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61074" y="727349"/>
            <a:ext cx="4491602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Who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invented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</a:p>
          <a:p>
            <a:pPr marL="58833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term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“World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2574" y="1824629"/>
            <a:ext cx="335332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Englishes”?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61983" y="3322363"/>
            <a:ext cx="4197767" cy="35716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331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David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Crystal</a:t>
            </a:r>
          </a:p>
          <a:p>
            <a:pPr marL="0" marR="0">
              <a:lnSpc>
                <a:spcPts val="3334"/>
              </a:lnSpc>
              <a:spcBef>
                <a:spcPts val="6658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Noam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Chomsky</a:t>
            </a:r>
          </a:p>
          <a:p>
            <a:pPr marL="403995" marR="0">
              <a:lnSpc>
                <a:spcPts val="3334"/>
              </a:lnSpc>
              <a:spcBef>
                <a:spcPts val="6661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Braj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Kachru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59766" y="5183428"/>
            <a:ext cx="5668076" cy="16706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“</a:t>
            </a:r>
            <a:r>
              <a:rPr dirty="0" sz="2650" b="1">
                <a:solidFill>
                  <a:srgbClr val="000000"/>
                </a:solidFill>
                <a:latin typeface="AFKBBD+Arial-BoldItalicMT"/>
                <a:cs typeface="AFKBBD+Arial-BoldItalicMT"/>
              </a:rPr>
              <a:t>Braj</a:t>
            </a:r>
            <a:r>
              <a:rPr dirty="0" sz="2650" spc="69" b="1">
                <a:solidFill>
                  <a:srgbClr val="000000"/>
                </a:solidFill>
                <a:latin typeface="AFKBBD+Arial-BoldItalicMT"/>
                <a:cs typeface="AFKBBD+Arial-BoldItalicMT"/>
              </a:rPr>
              <a:t> </a:t>
            </a:r>
            <a:r>
              <a:rPr dirty="0" sz="2650" b="1">
                <a:solidFill>
                  <a:srgbClr val="000000"/>
                </a:solidFill>
                <a:latin typeface="AFKBBD+Arial-BoldItalicMT"/>
                <a:cs typeface="AFKBBD+Arial-BoldItalicMT"/>
              </a:rPr>
              <a:t>Kachru</a:t>
            </a:r>
            <a:r>
              <a:rPr dirty="0" sz="2650" spc="80" b="1">
                <a:solidFill>
                  <a:srgbClr val="000000"/>
                </a:solidFill>
                <a:latin typeface="AFKBBD+Arial-BoldItalicMT"/>
                <a:cs typeface="AFKBBD+Arial-BoldItalicMT"/>
              </a:rPr>
              <a:t> </a:t>
            </a:r>
            <a:r>
              <a:rPr dirty="0" sz="2650" spc="10">
                <a:solidFill>
                  <a:srgbClr val="000000"/>
                </a:solidFill>
                <a:latin typeface="RSQIJI+Arial-ItalicMT"/>
                <a:cs typeface="RSQIJI+Arial-ItalicMT"/>
              </a:rPr>
              <a:t>was</a:t>
            </a:r>
            <a:r>
              <a:rPr dirty="0" sz="2650" spc="7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a</a:t>
            </a:r>
            <a:r>
              <a:rPr dirty="0" sz="2650" spc="85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Professor</a:t>
            </a:r>
            <a:r>
              <a:rPr dirty="0" sz="2650" spc="7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of</a:t>
            </a:r>
          </a:p>
          <a:p>
            <a:pPr marL="317499" marR="0">
              <a:lnSpc>
                <a:spcPts val="2778"/>
              </a:lnSpc>
              <a:spcBef>
                <a:spcPts val="4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Linguistics</a:t>
            </a:r>
            <a:r>
              <a:rPr dirty="0" sz="2650" spc="77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 spc="10">
                <a:solidFill>
                  <a:srgbClr val="000000"/>
                </a:solidFill>
                <a:latin typeface="RSQIJI+Arial-ItalicMT"/>
                <a:cs typeface="RSQIJI+Arial-ItalicMT"/>
              </a:rPr>
              <a:t>who</a:t>
            </a:r>
            <a:r>
              <a:rPr dirty="0" sz="2650" spc="7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invented</a:t>
            </a:r>
            <a:r>
              <a:rPr dirty="0" sz="2650" spc="77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the</a:t>
            </a:r>
          </a:p>
          <a:p>
            <a:pPr marL="650081" marR="0">
              <a:lnSpc>
                <a:spcPts val="2778"/>
              </a:lnSpc>
              <a:spcBef>
                <a:spcPts val="4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term</a:t>
            </a:r>
            <a:r>
              <a:rPr dirty="0" sz="2650" spc="8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‘World</a:t>
            </a:r>
            <a:r>
              <a:rPr dirty="0" sz="2650" spc="78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Englishes’.”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1966" y="2990575"/>
            <a:ext cx="5984453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VOCABULAR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26418" y="282743"/>
            <a:ext cx="6192316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word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“model”</a:t>
            </a:r>
          </a:p>
          <a:p>
            <a:pPr marL="541337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paragraph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875" y="1745783"/>
            <a:ext cx="5113971" cy="2565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APBAEV+Arial-BoldMT"/>
                <a:cs typeface="APBAEV+Arial-BoldMT"/>
              </a:rPr>
              <a:t>means…….</a:t>
            </a:r>
          </a:p>
          <a:p>
            <a:pPr marL="1016177" marR="0">
              <a:lnSpc>
                <a:spcPts val="3889"/>
              </a:lnSpc>
              <a:spcBef>
                <a:spcPts val="679"/>
              </a:spcBef>
              <a:spcAft>
                <a:spcPts val="0"/>
              </a:spcAft>
            </a:pPr>
            <a:r>
              <a:rPr dirty="0" sz="3750" spc="-13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an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excellent</a:t>
            </a:r>
          </a:p>
          <a:p>
            <a:pPr marL="1886127" marR="0">
              <a:lnSpc>
                <a:spcPts val="3889"/>
              </a:lnSpc>
              <a:spcBef>
                <a:spcPts val="589"/>
              </a:spcBef>
              <a:spcAft>
                <a:spcPts val="0"/>
              </a:spcAft>
            </a:pP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person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1140" y="3603625"/>
            <a:ext cx="3899865" cy="1777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3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an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example</a:t>
            </a:r>
          </a:p>
          <a:p>
            <a:pPr marL="752475" marR="0">
              <a:lnSpc>
                <a:spcPts val="3889"/>
              </a:lnSpc>
              <a:spcBef>
                <a:spcPts val="589"/>
              </a:spcBef>
              <a:spcAft>
                <a:spcPts val="0"/>
              </a:spcAft>
            </a:pP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to</a:t>
            </a:r>
            <a:r>
              <a:rPr dirty="0" sz="3750" spc="-16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2" b="1">
                <a:solidFill>
                  <a:srgbClr val="000000"/>
                </a:solidFill>
                <a:latin typeface="APBAEV+Arial-BoldMT"/>
                <a:cs typeface="APBAEV+Arial-BoldMT"/>
              </a:rPr>
              <a:t>copy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8196" y="4723315"/>
            <a:ext cx="4031187" cy="1777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C.a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small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2" b="1">
                <a:solidFill>
                  <a:srgbClr val="000000"/>
                </a:solidFill>
                <a:latin typeface="APBAEV+Arial-BoldMT"/>
                <a:cs typeface="APBAEV+Arial-BoldMT"/>
              </a:rPr>
              <a:t>copy</a:t>
            </a:r>
          </a:p>
          <a:p>
            <a:pPr marL="173831" marR="0">
              <a:lnSpc>
                <a:spcPts val="3889"/>
              </a:lnSpc>
              <a:spcBef>
                <a:spcPts val="589"/>
              </a:spcBef>
              <a:spcAft>
                <a:spcPts val="0"/>
              </a:spcAft>
            </a:pPr>
            <a:r>
              <a:rPr dirty="0" sz="3750" spc="-14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something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41277" y="5558549"/>
            <a:ext cx="1452132" cy="1208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D.a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45890" y="6127458"/>
            <a:ext cx="3845276" cy="1208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description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4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02592" y="510978"/>
            <a:ext cx="6584516" cy="2510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phrase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“this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circle”</a:t>
            </a:r>
          </a:p>
          <a:p>
            <a:pPr marL="27781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paragraph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5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refers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to</a:t>
            </a:r>
          </a:p>
          <a:p>
            <a:pPr marL="1976437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APBAEV+Arial-BoldMT"/>
                <a:cs typeface="APBAEV+Arial-BoldMT"/>
              </a:rPr>
              <a:t>the……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6937" y="2809195"/>
            <a:ext cx="3414190" cy="2209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326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2" b="1">
                <a:solidFill>
                  <a:srgbClr val="000000"/>
                </a:solidFill>
                <a:latin typeface="APBAEV+Arial-BoldMT"/>
                <a:cs typeface="APBAEV+Arial-BoldMT"/>
              </a:rPr>
              <a:t>A.model</a:t>
            </a:r>
          </a:p>
          <a:p>
            <a:pPr marL="0" marR="0">
              <a:lnSpc>
                <a:spcPts val="3334"/>
              </a:lnSpc>
              <a:spcBef>
                <a:spcPts val="495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Inner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9475" y="5025402"/>
            <a:ext cx="4331473" cy="2125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0771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Outer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  <a:p>
            <a:pPr marL="0" marR="0">
              <a:lnSpc>
                <a:spcPts val="3334"/>
              </a:lnSpc>
              <a:spcBef>
                <a:spcPts val="5266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D.Expanding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04020" y="422209"/>
            <a:ext cx="6100179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6599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which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do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people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speak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English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as</a:t>
            </a:r>
          </a:p>
          <a:p>
            <a:pPr marL="482599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a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foreign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language?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89059" y="3369660"/>
            <a:ext cx="2589322" cy="2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Inner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  <a:p>
            <a:pPr marL="0" marR="0">
              <a:lnSpc>
                <a:spcPts val="2500"/>
              </a:lnSpc>
              <a:spcBef>
                <a:spcPts val="749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Outer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2446" y="4911588"/>
            <a:ext cx="5139674" cy="15063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“The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last</a:t>
            </a:r>
            <a:r>
              <a:rPr dirty="0" sz="2400" spc="62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circle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is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the</a:t>
            </a:r>
            <a:r>
              <a:rPr dirty="0" sz="2400" spc="65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Expanding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Circle.</a:t>
            </a:r>
            <a:r>
              <a:rPr dirty="0" sz="2400" spc="62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People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in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this</a:t>
            </a:r>
            <a:r>
              <a:rPr dirty="0" sz="2400" spc="65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circle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speak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English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as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a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foreign</a:t>
            </a:r>
            <a:r>
              <a:rPr dirty="0" sz="2400" spc="6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RSQIJI+Arial-ItalicMT"/>
                <a:cs typeface="RSQIJI+Arial-ItalicMT"/>
              </a:rPr>
              <a:t>language.”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7583" y="5907942"/>
            <a:ext cx="333303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C.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Expanding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02673" y="422209"/>
            <a:ext cx="6102282" cy="2808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People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Expanding</a:t>
            </a:r>
          </a:p>
          <a:p>
            <a:pPr marL="2794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Circle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follow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rules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made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by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speakers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</a:p>
          <a:p>
            <a:pPr marL="13335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Inner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Circle.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02507" y="3270796"/>
            <a:ext cx="2674417" cy="1374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 spc="12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42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250" b="1">
                <a:solidFill>
                  <a:srgbClr val="000000"/>
                </a:solidFill>
                <a:latin typeface="APBAEV+Arial-BoldMT"/>
                <a:cs typeface="APBAEV+Arial-BoldMT"/>
              </a:rPr>
              <a:t>True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81989" y="4559505"/>
            <a:ext cx="2885761" cy="1374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4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50" spc="12" b="1">
                <a:solidFill>
                  <a:srgbClr val="000000"/>
                </a:solidFill>
                <a:latin typeface="APBAEV+Arial-BoldMT"/>
                <a:cs typeface="APBAEV+Arial-BoldMT"/>
              </a:rPr>
              <a:t>B.</a:t>
            </a:r>
            <a:r>
              <a:rPr dirty="0" sz="42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4250" b="1">
                <a:solidFill>
                  <a:srgbClr val="000000"/>
                </a:solidFill>
                <a:latin typeface="APBAEV+Arial-BoldMT"/>
                <a:cs typeface="APBAEV+Arial-BoldMT"/>
              </a:rPr>
              <a:t>False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6850" y="4775374"/>
            <a:ext cx="5062980" cy="857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“Speakers</a:t>
            </a:r>
            <a:r>
              <a:rPr dirty="0" sz="2650" spc="76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of</a:t>
            </a:r>
            <a:r>
              <a:rPr dirty="0" sz="2650" spc="69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English</a:t>
            </a:r>
            <a:r>
              <a:rPr dirty="0" sz="2650" spc="78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in</a:t>
            </a:r>
            <a:r>
              <a:rPr dirty="0" sz="2650" spc="81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these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6850" y="5181825"/>
            <a:ext cx="5582204" cy="16706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places</a:t>
            </a:r>
            <a:r>
              <a:rPr dirty="0" sz="2650" spc="76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follow</a:t>
            </a:r>
            <a:r>
              <a:rPr dirty="0" sz="2650" spc="82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the</a:t>
            </a:r>
            <a:r>
              <a:rPr dirty="0" sz="2650" spc="79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rules</a:t>
            </a:r>
            <a:r>
              <a:rPr dirty="0" sz="2650" spc="77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which</a:t>
            </a:r>
            <a:r>
              <a:rPr dirty="0" sz="2650" spc="76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the</a:t>
            </a:r>
          </a:p>
          <a:p>
            <a:pPr marL="0" marR="0">
              <a:lnSpc>
                <a:spcPts val="2778"/>
              </a:lnSpc>
              <a:spcBef>
                <a:spcPts val="4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people</a:t>
            </a:r>
            <a:r>
              <a:rPr dirty="0" sz="2650" spc="77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in</a:t>
            </a:r>
            <a:r>
              <a:rPr dirty="0" sz="2650" spc="81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the</a:t>
            </a:r>
            <a:r>
              <a:rPr dirty="0" sz="2650" spc="79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Inner</a:t>
            </a:r>
            <a:r>
              <a:rPr dirty="0" sz="2650" spc="74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Circle</a:t>
            </a:r>
            <a:r>
              <a:rPr dirty="0" sz="2650" spc="78">
                <a:solidFill>
                  <a:srgbClr val="000000"/>
                </a:solidFill>
                <a:latin typeface="RSQIJI+Arial-ItalicMT"/>
                <a:cs typeface="RSQIJI+Arial-ItalicMT"/>
              </a:rPr>
              <a:t> </a:t>
            </a: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have</a:t>
            </a:r>
          </a:p>
          <a:p>
            <a:pPr marL="0" marR="0">
              <a:lnSpc>
                <a:spcPts val="2778"/>
              </a:lnSpc>
              <a:spcBef>
                <a:spcPts val="4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RSQIJI+Arial-ItalicMT"/>
                <a:cs typeface="RSQIJI+Arial-ItalicMT"/>
              </a:rPr>
              <a:t>established.”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22805" y="620625"/>
            <a:ext cx="4214593" cy="1777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spc="-14" b="1">
                <a:solidFill>
                  <a:srgbClr val="000000"/>
                </a:solidFill>
                <a:latin typeface="APBAEV+Arial-BoldMT"/>
                <a:cs typeface="APBAEV+Arial-BoldMT"/>
              </a:rPr>
              <a:t>What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is</a:t>
            </a: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0" b="1">
                <a:solidFill>
                  <a:srgbClr val="000000"/>
                </a:solidFill>
                <a:latin typeface="APBAEV+Arial-BoldMT"/>
                <a:cs typeface="APBAEV+Arial-BoldMT"/>
              </a:rPr>
              <a:t>the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text</a:t>
            </a:r>
          </a:p>
          <a:p>
            <a:pPr marL="144462" marR="0">
              <a:lnSpc>
                <a:spcPts val="3889"/>
              </a:lnSpc>
              <a:spcBef>
                <a:spcPts val="589"/>
              </a:spcBef>
              <a:spcAft>
                <a:spcPts val="0"/>
              </a:spcAft>
            </a:pP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mainly</a:t>
            </a:r>
            <a:r>
              <a:rPr dirty="0" sz="375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750" spc="-11" b="1">
                <a:solidFill>
                  <a:srgbClr val="000000"/>
                </a:solidFill>
                <a:latin typeface="APBAEV+Arial-BoldMT"/>
                <a:cs typeface="APBAEV+Arial-BoldMT"/>
              </a:rPr>
              <a:t>about?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9513" y="2246442"/>
            <a:ext cx="392697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A.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Professor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Braj</a:t>
            </a:r>
          </a:p>
          <a:p>
            <a:pPr marL="903287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Kachru.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95494" y="3346974"/>
            <a:ext cx="4748381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B.The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three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circles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</a:p>
          <a:p>
            <a:pPr marL="42038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World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Englishes.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2963" y="4447507"/>
            <a:ext cx="4604921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C.Native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speakers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</a:p>
          <a:p>
            <a:pPr marL="12065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English.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37340" y="5690666"/>
            <a:ext cx="4876905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D.The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development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of</a:t>
            </a:r>
          </a:p>
          <a:p>
            <a:pPr marL="132953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APBAEV+Arial-BoldMT"/>
                <a:cs typeface="APBAEV+Arial-BoldMT"/>
              </a:rPr>
              <a:t>English.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78" y="1319989"/>
            <a:ext cx="12557246" cy="1447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READ</a:t>
            </a:r>
            <a:r>
              <a:rPr dirty="0" sz="3200" spc="916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3200" spc="93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TEXT</a:t>
            </a:r>
            <a:r>
              <a:rPr dirty="0" sz="3200" spc="884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AGAIN</a:t>
            </a:r>
            <a:r>
              <a:rPr dirty="0" sz="3200" spc="917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AND</a:t>
            </a:r>
            <a:r>
              <a:rPr dirty="0" sz="3200" spc="91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FILL</a:t>
            </a:r>
            <a:r>
              <a:rPr dirty="0" sz="3200" spc="808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IN</a:t>
            </a:r>
            <a:r>
              <a:rPr dirty="0" sz="3200" spc="916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EACH</a:t>
            </a:r>
            <a:r>
              <a:rPr dirty="0" sz="3200" spc="93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BLANK</a:t>
            </a:r>
            <a:r>
              <a:rPr dirty="0" sz="3200" spc="924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IN</a:t>
            </a:r>
            <a:r>
              <a:rPr dirty="0" sz="3200" spc="916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</a:p>
          <a:p>
            <a:pPr marL="0" marR="0">
              <a:lnSpc>
                <a:spcPts val="3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SUMMARY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WITH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NO</a:t>
            </a:r>
            <a:r>
              <a:rPr dirty="0" sz="3200" spc="-150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MORE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THAN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TWO</a:t>
            </a:r>
            <a:r>
              <a:rPr dirty="0" sz="3200" spc="-149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WORDS.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0409" y="2453706"/>
            <a:ext cx="223118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FWJFFU+SegoeUI-Bold"/>
                <a:cs typeface="FWJFFU+SegoeUI-Bold"/>
              </a:rPr>
              <a:t>Kachru’s</a:t>
            </a:r>
            <a:r>
              <a:rPr dirty="0" sz="2000" b="1">
                <a:solidFill>
                  <a:srgbClr val="ffffff"/>
                </a:solidFill>
                <a:latin typeface="FWJFFU+SegoeUI-Bold"/>
                <a:cs typeface="FWJFFU+SegoeUI-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WJFFU+SegoeUI-Bold"/>
                <a:cs typeface="FWJFFU+SegoeUI-Bold"/>
              </a:rPr>
              <a:t>Model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4695" y="2807585"/>
            <a:ext cx="203556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FWJFFU+SegoeUI-Bold"/>
                <a:cs typeface="FWJFFU+SegoeUI-Bold"/>
              </a:rPr>
              <a:t>first</a:t>
            </a:r>
            <a:r>
              <a:rPr dirty="0" sz="2000" b="1">
                <a:solidFill>
                  <a:srgbClr val="ff0000"/>
                </a:solidFill>
                <a:latin typeface="FWJFFU+SegoeUI-Bold"/>
                <a:cs typeface="FWJFFU+SegoeUI-Bold"/>
              </a:rPr>
              <a:t> </a:t>
            </a:r>
            <a:r>
              <a:rPr dirty="0" sz="2000" b="1">
                <a:solidFill>
                  <a:srgbClr val="ff0000"/>
                </a:solidFill>
                <a:latin typeface="FWJFFU+SegoeUI-Bold"/>
                <a:cs typeface="FWJFFU+SegoeUI-Bold"/>
              </a:rPr>
              <a:t>language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13860" y="2836136"/>
            <a:ext cx="5496972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English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is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 spc="58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(1)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____________________.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Countries: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UK,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USA,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Australia,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etc.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Speakers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provide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standards.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32303" y="3162708"/>
            <a:ext cx="1796545" cy="1833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28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Inner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Circle</a:t>
            </a:r>
          </a:p>
          <a:p>
            <a:pPr marL="0" marR="0">
              <a:lnSpc>
                <a:spcPts val="2083"/>
              </a:lnSpc>
              <a:spcBef>
                <a:spcPts val="7216"/>
              </a:spcBef>
              <a:spcAft>
                <a:spcPts val="0"/>
              </a:spcAft>
            </a:pP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Outer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Circle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3860" y="3857084"/>
            <a:ext cx="6548716" cy="956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English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is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second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or</a:t>
            </a:r>
            <a:r>
              <a:rPr dirty="0" sz="2000" spc="1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(2)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 spc="-525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697" b="1">
                <a:solidFill>
                  <a:srgbClr val="ff0000"/>
                </a:solidFill>
                <a:latin typeface="FWJFFU+SegoeUI-Bold"/>
                <a:cs typeface="FWJFFU+SegoeUI-Bold"/>
              </a:rPr>
              <a:t>o</a:t>
            </a:r>
            <a:r>
              <a:rPr dirty="0" sz="2000" spc="-133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633" b="1">
                <a:solidFill>
                  <a:srgbClr val="ff0000"/>
                </a:solidFill>
                <a:latin typeface="FWJFFU+SegoeUI-Bold"/>
                <a:cs typeface="FWJFFU+SegoeUI-Bold"/>
              </a:rPr>
              <a:t>f</a:t>
            </a:r>
            <a:r>
              <a:rPr dirty="0" sz="2000" spc="-197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69" b="1">
                <a:solidFill>
                  <a:srgbClr val="ff0000"/>
                </a:solidFill>
                <a:latin typeface="FWJFFU+SegoeUI-Bold"/>
                <a:cs typeface="FWJFFU+SegoeUI-Bold"/>
              </a:rPr>
              <a:t>f</a:t>
            </a:r>
            <a:r>
              <a:rPr dirty="0" sz="2000" spc="-261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307" b="1">
                <a:solidFill>
                  <a:srgbClr val="ff0000"/>
                </a:solidFill>
                <a:latin typeface="FWJFFU+SegoeUI-Bold"/>
                <a:cs typeface="FWJFFU+SegoeUI-Bold"/>
              </a:rPr>
              <a:t>i</a:t>
            </a:r>
            <a:r>
              <a:rPr dirty="0" sz="2000" spc="-523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437" b="1">
                <a:solidFill>
                  <a:srgbClr val="ff0000"/>
                </a:solidFill>
                <a:latin typeface="FWJFFU+SegoeUI-Bold"/>
                <a:cs typeface="FWJFFU+SegoeUI-Bold"/>
              </a:rPr>
              <a:t>c</a:t>
            </a:r>
            <a:r>
              <a:rPr dirty="0" sz="2000" spc="-395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173" b="1">
                <a:solidFill>
                  <a:srgbClr val="ff0000"/>
                </a:solidFill>
                <a:latin typeface="FWJFFU+SegoeUI-Bold"/>
                <a:cs typeface="FWJFFU+SegoeUI-Bold"/>
              </a:rPr>
              <a:t>i</a:t>
            </a:r>
            <a:r>
              <a:rPr dirty="0" sz="2000" spc="-657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419" b="1">
                <a:solidFill>
                  <a:srgbClr val="ff0000"/>
                </a:solidFill>
                <a:latin typeface="FWJFFU+SegoeUI-Bold"/>
                <a:cs typeface="FWJFFU+SegoeUI-Bold"/>
              </a:rPr>
              <a:t>a</a:t>
            </a:r>
            <a:r>
              <a:rPr dirty="0" sz="2000" spc="-411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157" b="1">
                <a:solidFill>
                  <a:srgbClr val="ff0000"/>
                </a:solidFill>
                <a:latin typeface="FWJFFU+SegoeUI-Bold"/>
                <a:cs typeface="FWJFFU+SegoeUI-Bold"/>
              </a:rPr>
              <a:t>l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language.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Countries: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India,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Singapore,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Philippines,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etc.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3008" y="4449932"/>
            <a:ext cx="113580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FWJFFU+SegoeUI-Bold"/>
                <a:cs typeface="FWJFFU+SegoeUI-Bold"/>
              </a:rPr>
              <a:t>follow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13860" y="4472260"/>
            <a:ext cx="575533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Speakers</a:t>
            </a:r>
            <a:r>
              <a:rPr dirty="0" sz="2000" spc="31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(3)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________________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standards.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13860" y="5202617"/>
            <a:ext cx="6552710" cy="6542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English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is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a</a:t>
            </a:r>
            <a:r>
              <a:rPr dirty="0" sz="2000" spc="4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(4)</a:t>
            </a:r>
            <a:r>
              <a:rPr dirty="0" sz="2000" spc="-159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 spc="-614" b="1">
                <a:solidFill>
                  <a:srgbClr val="ff0000"/>
                </a:solidFill>
                <a:latin typeface="FWJFFU+SegoeUI-Bold"/>
                <a:cs typeface="FWJFFU+SegoeUI-Bold"/>
              </a:rPr>
              <a:t>f</a:t>
            </a:r>
            <a:r>
              <a:rPr dirty="0" sz="2000" spc="-217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1006" b="1">
                <a:solidFill>
                  <a:srgbClr val="ff0000"/>
                </a:solidFill>
                <a:latin typeface="FWJFFU+SegoeUI-Bold"/>
                <a:cs typeface="FWJFFU+SegoeUI-Bold"/>
              </a:rPr>
              <a:t>o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48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141" b="1">
                <a:solidFill>
                  <a:srgbClr val="ff0000"/>
                </a:solidFill>
                <a:latin typeface="FWJFFU+SegoeUI-Bold"/>
                <a:cs typeface="FWJFFU+SegoeUI-Bold"/>
              </a:rPr>
              <a:t>r</a:t>
            </a:r>
            <a:r>
              <a:rPr dirty="0" sz="2000" spc="-691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391" b="1">
                <a:solidFill>
                  <a:srgbClr val="ff0000"/>
                </a:solidFill>
                <a:latin typeface="FWJFFU+SegoeUI-Bold"/>
                <a:cs typeface="FWJFFU+SegoeUI-Bold"/>
              </a:rPr>
              <a:t>e</a:t>
            </a:r>
            <a:r>
              <a:rPr dirty="0" sz="2000" spc="-439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130" b="1">
                <a:solidFill>
                  <a:srgbClr val="ff0000"/>
                </a:solidFill>
                <a:latin typeface="FWJFFU+SegoeUI-Bold"/>
                <a:cs typeface="FWJFFU+SegoeUI-Bold"/>
              </a:rPr>
              <a:t>i</a:t>
            </a:r>
            <a:r>
              <a:rPr dirty="0" sz="2000" spc="-701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38" b="1">
                <a:solidFill>
                  <a:srgbClr val="ff0000"/>
                </a:solidFill>
                <a:latin typeface="FWJFFU+SegoeUI-Bold"/>
                <a:cs typeface="FWJFFU+SegoeUI-Bold"/>
              </a:rPr>
              <a:t>g</a:t>
            </a:r>
            <a:r>
              <a:rPr dirty="0" sz="2000" spc="-293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917" b="1">
                <a:solidFill>
                  <a:srgbClr val="ff0000"/>
                </a:solidFill>
                <a:latin typeface="FWJFFU+SegoeUI-Bold"/>
                <a:cs typeface="FWJFFU+SegoeUI-Bold"/>
              </a:rPr>
              <a:t>n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48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374" b="1">
                <a:solidFill>
                  <a:srgbClr val="ff0000"/>
                </a:solidFill>
                <a:latin typeface="FWJFFU+SegoeUI-Bold"/>
                <a:cs typeface="FWJFFU+SegoeUI-Bold"/>
              </a:rPr>
              <a:t>l</a:t>
            </a:r>
            <a:r>
              <a:rPr dirty="0" sz="2000" spc="-457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619" b="1">
                <a:solidFill>
                  <a:srgbClr val="ff0000"/>
                </a:solidFill>
                <a:latin typeface="FWJFFU+SegoeUI-Bold"/>
                <a:cs typeface="FWJFFU+SegoeUI-Bold"/>
              </a:rPr>
              <a:t>a</a:t>
            </a:r>
            <a:r>
              <a:rPr dirty="0" sz="2000" spc="-21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999" b="1">
                <a:solidFill>
                  <a:srgbClr val="ff0000"/>
                </a:solidFill>
                <a:latin typeface="FWJFFU+SegoeUI-Bold"/>
                <a:cs typeface="FWJFFU+SegoeUI-Bold"/>
              </a:rPr>
              <a:t>n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48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76" b="1">
                <a:solidFill>
                  <a:srgbClr val="ff0000"/>
                </a:solidFill>
                <a:latin typeface="FWJFFU+SegoeUI-Bold"/>
                <a:cs typeface="FWJFFU+SegoeUI-Bold"/>
              </a:rPr>
              <a:t>g</a:t>
            </a:r>
            <a:r>
              <a:rPr dirty="0" sz="2000" spc="-255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955" b="1">
                <a:solidFill>
                  <a:srgbClr val="ff0000"/>
                </a:solidFill>
                <a:latin typeface="FWJFFU+SegoeUI-Bold"/>
                <a:cs typeface="FWJFFU+SegoeUI-Bold"/>
              </a:rPr>
              <a:t>u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548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369" b="1">
                <a:solidFill>
                  <a:srgbClr val="ff0000"/>
                </a:solidFill>
                <a:latin typeface="FWJFFU+SegoeUI-Bold"/>
                <a:cs typeface="FWJFFU+SegoeUI-Bold"/>
              </a:rPr>
              <a:t>a</a:t>
            </a:r>
            <a:r>
              <a:rPr dirty="0" sz="2000" spc="-461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778" b="1">
                <a:solidFill>
                  <a:srgbClr val="ff0000"/>
                </a:solidFill>
                <a:latin typeface="FWJFFU+SegoeUI-Bold"/>
                <a:cs typeface="FWJFFU+SegoeUI-Bold"/>
              </a:rPr>
              <a:t>g</a:t>
            </a:r>
            <a:r>
              <a:rPr dirty="0" sz="2000" spc="-52">
                <a:solidFill>
                  <a:srgbClr val="353535"/>
                </a:solidFill>
                <a:latin typeface="HRCAIR+SegoeUI"/>
                <a:cs typeface="HRCAIR+SegoeUI"/>
              </a:rPr>
              <a:t>_</a:t>
            </a:r>
            <a:r>
              <a:rPr dirty="0" sz="2000" spc="-1029" b="1">
                <a:solidFill>
                  <a:srgbClr val="ff0000"/>
                </a:solidFill>
                <a:latin typeface="FWJFFU+SegoeUI-Bold"/>
                <a:cs typeface="FWJFFU+SegoeUI-Bold"/>
              </a:rPr>
              <a:t>e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__.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13860" y="5516030"/>
            <a:ext cx="517361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Countries: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Brazil,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Russia,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Viet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Nam,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etc.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44122" y="5537802"/>
            <a:ext cx="237642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Expanding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Circle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13860" y="5795465"/>
            <a:ext cx="6032629" cy="671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6172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FWJFFU+SegoeUI-Bold"/>
                <a:cs typeface="FWJFFU+SegoeUI-Bold"/>
              </a:rPr>
              <a:t>rules</a:t>
            </a:r>
          </a:p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Speakers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follow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2000" spc="75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(5)</a:t>
            </a:r>
            <a:r>
              <a:rPr dirty="0" sz="2000" b="1">
                <a:solidFill>
                  <a:srgbClr val="353535"/>
                </a:solidFill>
                <a:latin typeface="FWJFFU+SegoeUI-Bold"/>
                <a:cs typeface="FWJFFU+SegoeUI-Bold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__________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000">
                <a:solidFill>
                  <a:srgbClr val="353535"/>
                </a:solidFill>
                <a:latin typeface="HRCAIR+SegoeUI"/>
                <a:cs typeface="HRCAIR+SegoeUI"/>
              </a:rPr>
              <a:t>established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2012" y="210600"/>
            <a:ext cx="936677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Transition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from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Reading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to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Speaking: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601" y="1431183"/>
            <a:ext cx="12819676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-</a:t>
            </a:r>
            <a:r>
              <a:rPr dirty="0" sz="3600" spc="745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Work</a:t>
            </a:r>
            <a:r>
              <a:rPr dirty="0" sz="3600" spc="685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in</a:t>
            </a:r>
            <a:r>
              <a:rPr dirty="0" sz="3600" spc="743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pairs</a:t>
            </a:r>
            <a:r>
              <a:rPr dirty="0" sz="3600" spc="743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to</a:t>
            </a:r>
            <a:r>
              <a:rPr dirty="0" sz="3600" spc="747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summarise</a:t>
            </a:r>
            <a:r>
              <a:rPr dirty="0" sz="3600" spc="743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  <a:r>
              <a:rPr dirty="0" sz="3600" spc="745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text</a:t>
            </a:r>
            <a:r>
              <a:rPr dirty="0" sz="3600" spc="746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based</a:t>
            </a:r>
            <a:r>
              <a:rPr dirty="0" sz="3600" spc="737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on</a:t>
            </a:r>
            <a:r>
              <a:rPr dirty="0" sz="3600" spc="741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table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of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information.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600" y="2647208"/>
            <a:ext cx="12933579" cy="225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-</a:t>
            </a:r>
            <a:r>
              <a:rPr dirty="0" sz="3600" spc="1995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English</a:t>
            </a:r>
            <a:r>
              <a:rPr dirty="0" sz="3600" spc="1993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has</a:t>
            </a:r>
            <a:r>
              <a:rPr dirty="0" sz="3600" spc="1991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borrowed</a:t>
            </a:r>
            <a:r>
              <a:rPr dirty="0" sz="3600" spc="1987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many</a:t>
            </a:r>
            <a:r>
              <a:rPr dirty="0" sz="3600" spc="1992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words</a:t>
            </a:r>
            <a:r>
              <a:rPr dirty="0" sz="3600" spc="1993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from</a:t>
            </a:r>
            <a:r>
              <a:rPr dirty="0" sz="3600" spc="1998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other</a:t>
            </a:r>
          </a:p>
          <a:p>
            <a:pPr marL="127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TMMHO+ArialMT"/>
                <a:cs typeface="MTMMHO+ArialMT"/>
              </a:rPr>
              <a:t>languages.</a:t>
            </a:r>
            <a:r>
              <a:rPr dirty="0" sz="3600" spc="2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Do</a:t>
            </a:r>
            <a:r>
              <a:rPr dirty="0" sz="3600" spc="32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you</a:t>
            </a:r>
            <a:r>
              <a:rPr dirty="0" sz="3600" spc="35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know</a:t>
            </a:r>
            <a:r>
              <a:rPr dirty="0" sz="3600" spc="38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any</a:t>
            </a:r>
            <a:r>
              <a:rPr dirty="0" sz="3600" spc="32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Vietnamese</a:t>
            </a:r>
            <a:r>
              <a:rPr dirty="0" sz="3600" spc="-32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words</a:t>
            </a:r>
            <a:r>
              <a:rPr dirty="0" sz="3600" spc="4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that</a:t>
            </a:r>
          </a:p>
          <a:p>
            <a:pPr marL="127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have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been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used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in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PBAEV+Arial-BoldMT"/>
                <a:cs typeface="APBAEV+Arial-BoldMT"/>
              </a:rPr>
              <a:t>English?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6921" y="4550938"/>
            <a:ext cx="12170726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Pho,</a:t>
            </a:r>
            <a:r>
              <a:rPr dirty="0" sz="3600" spc="370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Banh</a:t>
            </a:r>
            <a:r>
              <a:rPr dirty="0" sz="3600" spc="368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Mi,</a:t>
            </a:r>
            <a:r>
              <a:rPr dirty="0" sz="3600" spc="372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Goi</a:t>
            </a:r>
            <a:r>
              <a:rPr dirty="0" sz="3600" spc="373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Cuon,</a:t>
            </a:r>
            <a:r>
              <a:rPr dirty="0" sz="3600" spc="366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Bun,</a:t>
            </a:r>
            <a:r>
              <a:rPr dirty="0" sz="3600" spc="370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Banh</a:t>
            </a:r>
            <a:r>
              <a:rPr dirty="0" sz="3600" spc="368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Cuon,</a:t>
            </a:r>
            <a:r>
              <a:rPr dirty="0" sz="3600" spc="366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ao</a:t>
            </a:r>
            <a:r>
              <a:rPr dirty="0" sz="3600" spc="367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dai,</a:t>
            </a:r>
          </a:p>
          <a:p>
            <a:pPr marL="127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non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 </a:t>
            </a:r>
            <a:r>
              <a:rPr dirty="0" sz="3600">
                <a:solidFill>
                  <a:srgbClr val="ff0000"/>
                </a:solidFill>
                <a:latin typeface="MTMMHO+ArialMT"/>
                <a:cs typeface="MTMMHO+ArialMT"/>
              </a:rPr>
              <a:t>la.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102" y="1500886"/>
            <a:ext cx="12559064" cy="1447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WORK</a:t>
            </a:r>
            <a:r>
              <a:rPr dirty="0" sz="3200" spc="17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IN</a:t>
            </a:r>
            <a:r>
              <a:rPr dirty="0" sz="3200" spc="17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PAIRS.</a:t>
            </a:r>
            <a:r>
              <a:rPr dirty="0" sz="3200" spc="-22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READ</a:t>
            </a:r>
            <a:r>
              <a:rPr dirty="0" sz="3200" spc="18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3200" spc="3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FOLLOWING</a:t>
            </a:r>
            <a:r>
              <a:rPr dirty="0" sz="3200" spc="35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WORDS.</a:t>
            </a:r>
            <a:r>
              <a:rPr dirty="0" sz="3200" spc="14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14" b="1">
                <a:solidFill>
                  <a:srgbClr val="353535"/>
                </a:solidFill>
                <a:latin typeface="CERHOD+TrebuchetMS-Bold"/>
                <a:cs typeface="CERHOD+TrebuchetMS-Bold"/>
              </a:rPr>
              <a:t>WHAT</a:t>
            </a:r>
            <a:r>
              <a:rPr dirty="0" sz="3200" spc="-489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76" b="1">
                <a:solidFill>
                  <a:srgbClr val="353535"/>
                </a:solidFill>
                <a:latin typeface="CERHOD+TrebuchetMS-Bold"/>
                <a:cs typeface="CERHOD+TrebuchetMS-Bold"/>
              </a:rPr>
              <a:t>DO</a:t>
            </a:r>
            <a:r>
              <a:rPr dirty="0" sz="3200" spc="-6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ALL</a:t>
            </a:r>
          </a:p>
          <a:p>
            <a:pPr marL="0" marR="0">
              <a:lnSpc>
                <a:spcPts val="32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THE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WORDS</a:t>
            </a:r>
            <a:r>
              <a:rPr dirty="0" sz="3200" spc="-150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HAVE</a:t>
            </a:r>
            <a:r>
              <a:rPr dirty="0" sz="32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IN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3200" spc="-151" b="1">
                <a:solidFill>
                  <a:srgbClr val="353535"/>
                </a:solidFill>
                <a:latin typeface="CERHOD+TrebuchetMS-Bold"/>
                <a:cs typeface="CERHOD+TrebuchetMS-Bold"/>
              </a:rPr>
              <a:t>COMMON?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926" y="2556150"/>
            <a:ext cx="6337720" cy="871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banh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mi,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sushi,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robot,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piano,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kung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353535"/>
                </a:solidFill>
                <a:latin typeface="HRCAIR+SegoeUI"/>
                <a:cs typeface="HRCAIR+SegoeUI"/>
              </a:rPr>
              <a:t>fu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128" y="3449873"/>
            <a:ext cx="11505037" cy="871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They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are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the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words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which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English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borrowed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from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other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 </a:t>
            </a:r>
            <a:r>
              <a:rPr dirty="0" sz="2700">
                <a:solidFill>
                  <a:srgbClr val="ff0000"/>
                </a:solidFill>
                <a:latin typeface="HRCAIR+SegoeUI"/>
                <a:cs typeface="HRCAIR+SegoeUI"/>
              </a:rPr>
              <a:t>languages.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379" y="1317337"/>
            <a:ext cx="3678733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52" b="1">
                <a:solidFill>
                  <a:srgbClr val="ff0000"/>
                </a:solidFill>
                <a:latin typeface="CERHOD+TrebuchetMS-Bold"/>
                <a:cs typeface="CERHOD+TrebuchetMS-Bold"/>
              </a:rPr>
              <a:t>SPEAKING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820" y="2274116"/>
            <a:ext cx="11432864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Work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in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groups.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Discuss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and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write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the</a:t>
            </a:r>
          </a:p>
          <a:p>
            <a:pPr marL="0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00b050"/>
                </a:solidFill>
                <a:latin typeface="FWJFFU+SegoeUI-Bold"/>
                <a:cs typeface="FWJFFU+SegoeUI-Bold"/>
              </a:rPr>
              <a:t>meaning/explanation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9440" y="3321069"/>
            <a:ext cx="541942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Vietnamese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is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official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language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of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Vietnam.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820" y="3736915"/>
            <a:ext cx="12083872" cy="1427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20">
                <a:solidFill>
                  <a:srgbClr val="0070c0"/>
                </a:solidFill>
                <a:latin typeface="HRCAIR+SegoeUI"/>
                <a:cs typeface="HRCAIR+SegoeUI"/>
              </a:rPr>
              <a:t>-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Group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1: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sushi</a:t>
            </a:r>
            <a:r>
              <a:rPr dirty="0" sz="4400" spc="12099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-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Group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2: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kung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fu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0820" y="4534476"/>
            <a:ext cx="11436977" cy="1427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20">
                <a:solidFill>
                  <a:srgbClr val="0070c0"/>
                </a:solidFill>
                <a:latin typeface="HRCAIR+SegoeUI"/>
                <a:cs typeface="HRCAIR+SegoeUI"/>
              </a:rPr>
              <a:t>-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Group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3:robot</a:t>
            </a:r>
            <a:r>
              <a:rPr dirty="0" sz="4400" spc="12098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-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Group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4: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4400" b="1">
                <a:solidFill>
                  <a:srgbClr val="0070c0"/>
                </a:solidFill>
                <a:latin typeface="FWJFFU+SegoeUI-Bold"/>
                <a:cs typeface="FWJFFU+SegoeUI-Bold"/>
              </a:rPr>
              <a:t>piano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379" y="1317337"/>
            <a:ext cx="5215171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GROUP</a:t>
            </a:r>
            <a:r>
              <a:rPr dirty="0" sz="4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4" b="1">
                <a:solidFill>
                  <a:srgbClr val="353535"/>
                </a:solidFill>
                <a:latin typeface="CERHOD+TrebuchetMS-Bold"/>
                <a:cs typeface="CERHOD+TrebuchetMS-Bold"/>
              </a:rPr>
              <a:t>1:</a:t>
            </a:r>
            <a:r>
              <a:rPr dirty="0" sz="4800" spc="-148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SUSHI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0399" y="2540908"/>
            <a:ext cx="3238202" cy="1164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507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Expanding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</a:p>
          <a:p>
            <a:pPr marL="0" marR="0">
              <a:lnSpc>
                <a:spcPts val="2500"/>
              </a:lnSpc>
              <a:spcBef>
                <a:spcPts val="469"/>
              </a:spcBef>
              <a:spcAft>
                <a:spcPts val="0"/>
              </a:spcAft>
            </a:pPr>
            <a:r>
              <a:rPr dirty="0" sz="2400" spc="-430">
                <a:solidFill>
                  <a:srgbClr val="353535"/>
                </a:solidFill>
                <a:latin typeface="HRCAIR+SegoeUI"/>
                <a:cs typeface="HRCAIR+SegoeUI"/>
              </a:rPr>
              <a:t>/</a:t>
            </a:r>
            <a:r>
              <a:rPr dirty="0" sz="2400" spc="-788" b="1">
                <a:solidFill>
                  <a:srgbClr val="ed7d31"/>
                </a:solidFill>
                <a:latin typeface="Calibri"/>
                <a:cs typeface="Calibri"/>
              </a:rPr>
              <a:t>3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ɪ</a:t>
            </a:r>
            <a:r>
              <a:rPr dirty="0" sz="2400" spc="-658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k</a:t>
            </a: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.</a:t>
            </a: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sˈpændɪŋ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ˈsɜːrkl/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42472" y="3432448"/>
            <a:ext cx="193565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Outer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9052" y="3809659"/>
            <a:ext cx="235508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/ˈaʊtər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ˈsɜːrkl/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60727" y="3872504"/>
            <a:ext cx="69309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2.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97019" y="4430580"/>
            <a:ext cx="186859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Inner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36037" y="4807790"/>
            <a:ext cx="218591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/ˈɪnər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2400">
                <a:solidFill>
                  <a:srgbClr val="353535"/>
                </a:solidFill>
                <a:latin typeface="HRCAIR+SegoeUI"/>
                <a:cs typeface="HRCAIR+SegoeUI"/>
              </a:rPr>
              <a:t>ˈsɜːrkl/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4102" y="5032648"/>
            <a:ext cx="69309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ed7d31"/>
                </a:solidFill>
                <a:latin typeface="Calibri"/>
                <a:cs typeface="Calibri"/>
              </a:rPr>
              <a:t>1.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379" y="1317337"/>
            <a:ext cx="5947400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53" b="1">
                <a:solidFill>
                  <a:srgbClr val="0070c0"/>
                </a:solidFill>
                <a:latin typeface="CERHOD+TrebuchetMS-Bold"/>
                <a:cs typeface="CERHOD+TrebuchetMS-Bold"/>
              </a:rPr>
              <a:t>GROUP</a:t>
            </a:r>
            <a:r>
              <a:rPr dirty="0" sz="4800" spc="-153" b="1">
                <a:solidFill>
                  <a:srgbClr val="0070c0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4" b="1">
                <a:solidFill>
                  <a:srgbClr val="0070c0"/>
                </a:solidFill>
                <a:latin typeface="CERHOD+TrebuchetMS-Bold"/>
                <a:cs typeface="CERHOD+TrebuchetMS-Bold"/>
              </a:rPr>
              <a:t>2:</a:t>
            </a:r>
            <a:r>
              <a:rPr dirty="0" sz="4800" spc="-148" b="1">
                <a:solidFill>
                  <a:srgbClr val="0070c0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2" b="1">
                <a:solidFill>
                  <a:srgbClr val="0070c0"/>
                </a:solidFill>
                <a:latin typeface="CERHOD+TrebuchetMS-Bold"/>
                <a:cs typeface="CERHOD+TrebuchetMS-Bold"/>
              </a:rPr>
              <a:t>KUNGFU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379" y="1317337"/>
            <a:ext cx="572250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GROUP</a:t>
            </a:r>
            <a:r>
              <a:rPr dirty="0" sz="4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3</a:t>
            </a:r>
            <a:r>
              <a:rPr dirty="0" sz="4800" spc="-306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:</a:t>
            </a:r>
            <a:r>
              <a:rPr dirty="0" sz="4800" spc="-302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ROBOT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379" y="1317337"/>
            <a:ext cx="534123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GROUP</a:t>
            </a:r>
            <a:r>
              <a:rPr dirty="0" sz="48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4" b="1">
                <a:solidFill>
                  <a:srgbClr val="353535"/>
                </a:solidFill>
                <a:latin typeface="CERHOD+TrebuchetMS-Bold"/>
                <a:cs typeface="CERHOD+TrebuchetMS-Bold"/>
              </a:rPr>
              <a:t>4:</a:t>
            </a:r>
            <a:r>
              <a:rPr dirty="0" sz="4800" spc="-148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4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PIANO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649" y="1317337"/>
            <a:ext cx="5525690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152" b="1">
                <a:solidFill>
                  <a:srgbClr val="353535"/>
                </a:solidFill>
                <a:latin typeface="CERHOD+TrebuchetMS-Bold"/>
                <a:cs typeface="CERHOD+TrebuchetMS-Bold"/>
              </a:rPr>
              <a:t>CONSOLIDATION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2947" y="3221010"/>
            <a:ext cx="286146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353535"/>
                </a:solidFill>
                <a:latin typeface="CERHOD+TrebuchetMS-Bold"/>
                <a:cs typeface="CERHOD+TrebuchetMS-Bold"/>
              </a:rPr>
              <a:t>HOMEWORD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0276" y="3278526"/>
            <a:ext cx="229181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WRAP</a:t>
            </a:r>
            <a:r>
              <a:rPr dirty="0" sz="2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-</a:t>
            </a:r>
            <a:r>
              <a:rPr dirty="0" sz="2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 </a:t>
            </a:r>
            <a:r>
              <a:rPr dirty="0" sz="2800" b="1">
                <a:solidFill>
                  <a:srgbClr val="353535"/>
                </a:solidFill>
                <a:latin typeface="CERHOD+TrebuchetMS-Bold"/>
                <a:cs typeface="CERHOD+TrebuchetMS-Bold"/>
              </a:rPr>
              <a:t>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9472" y="4622171"/>
            <a:ext cx="405093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What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have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we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learnt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in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this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lesson?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7440" y="4616850"/>
            <a:ext cx="3786614" cy="588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HRCAIR+SegoeUI"/>
                <a:cs typeface="HRCAIR+SegoeUI"/>
              </a:rPr>
              <a:t>-</a:t>
            </a:r>
            <a:r>
              <a:rPr dirty="0" sz="1850" spc="1003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Do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exercises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in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workbook.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9472" y="5028330"/>
            <a:ext cx="9739758" cy="588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TOAVMM+Wingdings-Regular"/>
                <a:cs typeface="TOAVMM+Wingdings-Regular"/>
              </a:rPr>
              <a:t>ü</a:t>
            </a:r>
            <a:r>
              <a:rPr dirty="0" sz="1850" spc="784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Read</a:t>
            </a:r>
            <a:r>
              <a:rPr dirty="0" sz="1800" spc="-6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for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general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and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specific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information</a:t>
            </a:r>
            <a:r>
              <a:rPr dirty="0" sz="1800" spc="-14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about</a:t>
            </a:r>
            <a:r>
              <a:rPr dirty="0" sz="1800" spc="49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50">
                <a:solidFill>
                  <a:srgbClr val="353535"/>
                </a:solidFill>
                <a:latin typeface="HRCAIR+SegoeUI"/>
                <a:cs typeface="HRCAIR+SegoeUI"/>
              </a:rPr>
              <a:t>-</a:t>
            </a:r>
            <a:r>
              <a:rPr dirty="0" sz="1850" spc="1003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Learn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by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heart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newwords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2372" y="5445131"/>
            <a:ext cx="306562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three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circles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in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English.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87440" y="5439810"/>
            <a:ext cx="5487249" cy="998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HRCAIR+SegoeUI"/>
                <a:cs typeface="HRCAIR+SegoeUI"/>
              </a:rPr>
              <a:t>-</a:t>
            </a:r>
            <a:r>
              <a:rPr dirty="0" sz="1850" spc="1003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Prepare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for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next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lesson: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9-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6:</a:t>
            </a:r>
          </a:p>
          <a:p>
            <a:pPr marL="285750" marR="0">
              <a:lnSpc>
                <a:spcPts val="1875"/>
              </a:lnSpc>
              <a:spcBef>
                <a:spcPts val="1354"/>
              </a:spcBef>
              <a:spcAft>
                <a:spcPts val="0"/>
              </a:spcAft>
            </a:pP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9472" y="5851290"/>
            <a:ext cx="4102201" cy="58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TOAVMM+Wingdings-Regular"/>
                <a:cs typeface="TOAVMM+Wingdings-Regular"/>
              </a:rPr>
              <a:t>ü</a:t>
            </a:r>
            <a:r>
              <a:rPr dirty="0" sz="1850" spc="784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Talk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about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BORROWED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WORDS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9221" y="1252440"/>
            <a:ext cx="6883890" cy="520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 spc="-156" b="1">
                <a:solidFill>
                  <a:srgbClr val="353535"/>
                </a:solidFill>
                <a:latin typeface="CERHOD+TrebuchetMS-Bold"/>
                <a:cs typeface="CERHOD+TrebuchetMS-Bold"/>
              </a:rPr>
              <a:t>THANK</a:t>
            </a:r>
          </a:p>
          <a:p>
            <a:pPr marL="0" marR="0">
              <a:lnSpc>
                <a:spcPts val="1173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0" spc="-154" b="1">
                <a:solidFill>
                  <a:srgbClr val="353535"/>
                </a:solidFill>
                <a:latin typeface="CERHOD+TrebuchetMS-Bold"/>
                <a:cs typeface="CERHOD+TrebuchetMS-Bold"/>
              </a:rPr>
              <a:t>YOU!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0659" y="1074870"/>
            <a:ext cx="261473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FWJFFU+SegoeUI-Bold"/>
                <a:cs typeface="FWJFFU+SegoeUI-Bold"/>
              </a:rPr>
              <a:t>I.Newwords: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0659" y="1496269"/>
            <a:ext cx="12692791" cy="3044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FWJFFU+SegoeUI-Bold"/>
                <a:cs typeface="FWJFFU+SegoeUI-Bold"/>
              </a:rPr>
              <a:t>1.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Inner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Circle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/ˈɪnər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ˈsɜːrkl/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vòng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tròn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bên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trong</a:t>
            </a:r>
          </a:p>
          <a:p>
            <a:pPr marL="0" marR="0">
              <a:lnSpc>
                <a:spcPts val="2969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FWJFFU+SegoeUI-Bold"/>
                <a:cs typeface="FWJFFU+SegoeUI-Bold"/>
              </a:rPr>
              <a:t>2.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&gt;&lt;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Outer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Circle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/ˈaʊtər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ˈsɜːrkl/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vòng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tròn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bên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ngoài</a:t>
            </a:r>
          </a:p>
          <a:p>
            <a:pPr marL="0" marR="0">
              <a:lnSpc>
                <a:spcPts val="2969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FWJFFU+SegoeUI-Bold"/>
                <a:cs typeface="FWJFFU+SegoeUI-Bold"/>
              </a:rPr>
              <a:t>3.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Expanding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Circle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spc="765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/ɪksˈpændɪŋ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ˈsɜːrkl/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vòng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tròn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mở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rộng</a:t>
            </a:r>
          </a:p>
          <a:p>
            <a:pPr marL="0" marR="0">
              <a:lnSpc>
                <a:spcPts val="2969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FWJFFU+SegoeUI-Bold"/>
                <a:cs typeface="FWJFFU+SegoeUI-Bold"/>
              </a:rPr>
              <a:t>4.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Official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language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/əˈfɪʃəl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ˈlæŋɡwɪdʒ/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ngôn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ngữ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chính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thức</a:t>
            </a:r>
          </a:p>
          <a:p>
            <a:pPr marL="0" marR="0">
              <a:lnSpc>
                <a:spcPts val="2969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FWJFFU+SegoeUI-Bold"/>
                <a:cs typeface="FWJFFU+SegoeUI-Bold"/>
              </a:rPr>
              <a:t>5.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Second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language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/ˈsɛkənd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ˈlæŋɡwɪdʒ/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ngôn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ngữ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thứ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hai</a:t>
            </a:r>
          </a:p>
          <a:p>
            <a:pPr marL="0" marR="0">
              <a:lnSpc>
                <a:spcPts val="2969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FWJFFU+SegoeUI-Bold"/>
                <a:cs typeface="FWJFFU+SegoeUI-Bold"/>
              </a:rPr>
              <a:t>6.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standard</a:t>
            </a:r>
            <a:r>
              <a:rPr dirty="0" sz="2800" spc="768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</a:t>
            </a:r>
            <a:r>
              <a:rPr dirty="0" sz="2800" spc="769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/ˈstændərd/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tiêu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chuẩn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659" y="4061910"/>
            <a:ext cx="11916980" cy="1624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7.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establish</a:t>
            </a:r>
            <a:r>
              <a:rPr dirty="0" sz="2800" spc="768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(n):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/ɪˈstæblɪʃ/</a:t>
            </a:r>
            <a:r>
              <a:rPr dirty="0" sz="2800" spc="1538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: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thành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 </a:t>
            </a:r>
            <a:r>
              <a:rPr dirty="0" sz="2800" b="1">
                <a:solidFill>
                  <a:srgbClr val="0070c0"/>
                </a:solidFill>
                <a:latin typeface="FWJFFU+SegoeUI-Bold"/>
                <a:cs typeface="FWJFFU+SegoeUI-Bold"/>
              </a:rPr>
              <a:t>lập</a:t>
            </a:r>
          </a:p>
          <a:p>
            <a:pPr marL="0" marR="0">
              <a:lnSpc>
                <a:spcPts val="4167"/>
              </a:lnSpc>
              <a:spcBef>
                <a:spcPts val="605"/>
              </a:spcBef>
              <a:spcAft>
                <a:spcPts val="0"/>
              </a:spcAft>
            </a:pP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Vietnamese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is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the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…………………………of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Vietnam.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55279" y="4242709"/>
            <a:ext cx="49928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53535"/>
                </a:solidFill>
                <a:latin typeface="HRCAIR+SegoeUI"/>
                <a:cs typeface="HRCAIR+SegoeUI"/>
              </a:rPr>
              <a:t>=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74354" y="4093732"/>
            <a:ext cx="321345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found/</a:t>
            </a: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 </a:t>
            </a: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set</a:t>
            </a: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 </a:t>
            </a: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up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75167" y="4391493"/>
            <a:ext cx="380716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official</a:t>
            </a: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 </a:t>
            </a:r>
            <a:r>
              <a:rPr dirty="0" sz="3200" b="1">
                <a:solidFill>
                  <a:srgbClr val="ff0000"/>
                </a:solidFill>
                <a:latin typeface="FWJFFU+SegoeUI-Bold"/>
                <a:cs typeface="FWJFFU+SegoeUI-Bold"/>
              </a:rPr>
              <a:t>language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0659" y="5118907"/>
            <a:ext cx="1190852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English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is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the…………………………………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of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4000">
                <a:solidFill>
                  <a:srgbClr val="353535"/>
                </a:solidFill>
                <a:latin typeface="HRCAIR+SegoeUI"/>
                <a:cs typeface="HRCAIR+SegoeUI"/>
              </a:rPr>
              <a:t>Vietnam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4322" y="586979"/>
            <a:ext cx="220495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UNIT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9: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LESSON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5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–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SKILLS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 </a:t>
            </a:r>
            <a:r>
              <a:rPr dirty="0" sz="1200">
                <a:solidFill>
                  <a:srgbClr val="353535"/>
                </a:solidFill>
                <a:latin typeface="HRCAIR+SegoeUI"/>
                <a:cs typeface="HRCAIR+SegoeU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1966" y="2563093"/>
            <a:ext cx="5984453" cy="2985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5326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spc="-155" b="1">
                <a:solidFill>
                  <a:srgbClr val="353535"/>
                </a:solidFill>
                <a:latin typeface="CERHOD+TrebuchetMS-Bold"/>
                <a:cs typeface="CERHOD+TrebuchetMS-Bold"/>
              </a:rPr>
              <a:t>REVIEW</a:t>
            </a:r>
          </a:p>
          <a:p>
            <a:pPr marL="0" marR="0">
              <a:lnSpc>
                <a:spcPts val="6732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spc="-153" b="1">
                <a:solidFill>
                  <a:srgbClr val="353535"/>
                </a:solidFill>
                <a:latin typeface="CERHOD+TrebuchetMS-Bold"/>
                <a:cs typeface="CERHOD+TrebuchetMS-Bold"/>
              </a:rPr>
              <a:t>VOCABULAR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2813" y="2191672"/>
            <a:ext cx="11889436" cy="317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APBAEV+Arial-BoldMT"/>
                <a:cs typeface="APBAEV+Arial-BoldMT"/>
              </a:rPr>
              <a:t>How</a:t>
            </a:r>
            <a:r>
              <a:rPr dirty="0" sz="3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400" b="1">
                <a:solidFill>
                  <a:srgbClr val="000000"/>
                </a:solidFill>
                <a:latin typeface="APBAEV+Arial-BoldMT"/>
                <a:cs typeface="APBAEV+Arial-BoldMT"/>
              </a:rPr>
              <a:t>to</a:t>
            </a:r>
            <a:r>
              <a:rPr dirty="0" sz="3400" b="1">
                <a:solidFill>
                  <a:srgbClr val="000000"/>
                </a:solidFill>
                <a:latin typeface="APBAEV+Arial-BoldMT"/>
                <a:cs typeface="APBAEV+Arial-BoldMT"/>
              </a:rPr>
              <a:t> </a:t>
            </a:r>
            <a:r>
              <a:rPr dirty="0" sz="3400" b="1">
                <a:solidFill>
                  <a:srgbClr val="000000"/>
                </a:solidFill>
                <a:latin typeface="APBAEV+Arial-BoldMT"/>
                <a:cs typeface="APBAEV+Arial-BoldMT"/>
              </a:rPr>
              <a:t>play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: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bus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will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come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to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pick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you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up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and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go</a:t>
            </a:r>
          </a:p>
          <a:p>
            <a:pPr marL="203994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to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each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question,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if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you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answer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correctly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bus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will</a:t>
            </a:r>
          </a:p>
          <a:p>
            <a:pPr marL="189706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stop,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click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on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arrow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in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left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corner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to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continue,</a:t>
            </a:r>
          </a:p>
          <a:p>
            <a:pPr marL="492918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go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to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all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questions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in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turn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and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you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will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win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 </a:t>
            </a: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the</a:t>
            </a:r>
          </a:p>
          <a:p>
            <a:pPr marL="4583112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MTMMHO+ArialMT"/>
                <a:cs typeface="MTMMHO+ArialMT"/>
              </a:rPr>
              <a:t>game.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2026-04-20T07:59:20-07:00</dcterms:modified>
</cp:coreProperties>
</file>