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/>
  <p:notesSz cx="9144000" cy="5143500"/>
  <p:embeddedFontLst>
    <p:embeddedFont>
      <p:font typeface="NIVGBD+PatrickHand-Regular,Bold"/>
      <p:regular r:id="rId31"/>
    </p:embeddedFont>
    <p:embeddedFont>
      <p:font typeface="EGDRQH+Montserrat-Bold"/>
      <p:regular r:id="rId32"/>
    </p:embeddedFont>
    <p:embeddedFont>
      <p:font typeface="KBUISP+SymbolMT"/>
      <p:regular r:id="rId33"/>
    </p:embeddedFont>
    <p:embeddedFont>
      <p:font typeface="QIDCIB+Montserrat-Regular"/>
      <p:regular r:id="rId34"/>
    </p:embeddedFont>
    <p:embeddedFont>
      <p:font typeface="MRFTIQ+ComicSansMS-Bold"/>
      <p:regular r:id="rId35"/>
    </p:embeddedFont>
    <p:embeddedFont>
      <p:font typeface="QVHLGH+Wingdings-Regular,Bold"/>
      <p:regular r:id="rId36"/>
    </p:embeddedFont>
    <p:embeddedFont>
      <p:font typeface="PQAKCJ+SegoeUISymbol,Bold"/>
      <p:regular r:id="rId37"/>
    </p:embeddedFont>
    <p:embeddedFont>
      <p:font typeface="BFPGEO+PatrickHand-Regular"/>
      <p:regular r:id="rId3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font" Target="fonts/font1.fntdata" /><Relationship Id="rId32" Type="http://schemas.openxmlformats.org/officeDocument/2006/relationships/font" Target="fonts/font2.fntdata" /><Relationship Id="rId33" Type="http://schemas.openxmlformats.org/officeDocument/2006/relationships/font" Target="fonts/font3.fntdata" /><Relationship Id="rId34" Type="http://schemas.openxmlformats.org/officeDocument/2006/relationships/font" Target="fonts/font4.fntdata" /><Relationship Id="rId35" Type="http://schemas.openxmlformats.org/officeDocument/2006/relationships/font" Target="fonts/font5.fntdata" /><Relationship Id="rId36" Type="http://schemas.openxmlformats.org/officeDocument/2006/relationships/font" Target="fonts/font6.fntdata" /><Relationship Id="rId37" Type="http://schemas.openxmlformats.org/officeDocument/2006/relationships/font" Target="fonts/font7.fntdata" /><Relationship Id="rId38" Type="http://schemas.openxmlformats.org/officeDocument/2006/relationships/font" Target="fonts/font8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Relationship Id="rId3" Type="http://schemas.openxmlformats.org/officeDocument/2006/relationships/image" Target="../media/image2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" Target="slide12.xml" /><Relationship Id="rId11" Type="http://schemas.openxmlformats.org/officeDocument/2006/relationships/slide" Target="slide13.xml" /><Relationship Id="rId2" Type="http://schemas.openxmlformats.org/officeDocument/2006/relationships/image" Target="../media/image4.png" /><Relationship Id="rId3" Type="http://schemas.openxmlformats.org/officeDocument/2006/relationships/slide" Target="slide5.xml" /><Relationship Id="rId4" Type="http://schemas.openxmlformats.org/officeDocument/2006/relationships/slide" Target="slide6.xml" /><Relationship Id="rId5" Type="http://schemas.openxmlformats.org/officeDocument/2006/relationships/slide" Target="slide7.xml" /><Relationship Id="rId6" Type="http://schemas.openxmlformats.org/officeDocument/2006/relationships/slide" Target="slide8.xml" /><Relationship Id="rId7" Type="http://schemas.openxmlformats.org/officeDocument/2006/relationships/slide" Target="slide9.xml" /><Relationship Id="rId8" Type="http://schemas.openxmlformats.org/officeDocument/2006/relationships/slide" Target="slide10.xml" /><Relationship Id="rId9" Type="http://schemas.openxmlformats.org/officeDocument/2006/relationships/slide" Target="slide1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0198" y="1610293"/>
            <a:ext cx="6982206" cy="2129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6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Unit</a:t>
            </a:r>
            <a:r>
              <a:rPr dirty="0" sz="6000" spc="-119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6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1.</a:t>
            </a:r>
            <a:r>
              <a:rPr dirty="0" sz="6000" spc="-119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6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My</a:t>
            </a:r>
            <a:r>
              <a:rPr dirty="0" sz="6000" spc="-119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6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new</a:t>
            </a:r>
            <a:r>
              <a:rPr dirty="0" sz="6000" spc="-119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6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school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4213" y="2894748"/>
            <a:ext cx="3181552" cy="5441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EGDRQH+Montserrat-Bold"/>
                <a:cs typeface="EGDRQH+Montserrat-Bold"/>
              </a:rPr>
              <a:t>Lesson</a:t>
            </a:r>
            <a:r>
              <a:rPr dirty="0" sz="1600" b="1">
                <a:solidFill>
                  <a:srgbClr val="ffffff"/>
                </a:solidFill>
                <a:latin typeface="EGDRQH+Montserrat-Bold"/>
                <a:cs typeface="EGDRQH+Montserrat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EGDRQH+Montserrat-Bold"/>
                <a:cs typeface="EGDRQH+Montserrat-Bold"/>
              </a:rPr>
              <a:t>4.</a:t>
            </a:r>
            <a:r>
              <a:rPr dirty="0" sz="1600" b="1">
                <a:solidFill>
                  <a:srgbClr val="ffffff"/>
                </a:solidFill>
                <a:latin typeface="EGDRQH+Montserrat-Bold"/>
                <a:cs typeface="EGDRQH+Montserrat-Bold"/>
              </a:rPr>
              <a:t> </a:t>
            </a:r>
            <a:r>
              <a:rPr dirty="0" sz="1600" b="1">
                <a:solidFill>
                  <a:srgbClr val="ffffff"/>
                </a:solidFill>
                <a:latin typeface="EGDRQH+Montserrat-Bold"/>
                <a:cs typeface="EGDRQH+Montserrat-Bold"/>
              </a:rPr>
              <a:t>Communication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35101" y="3143378"/>
            <a:ext cx="3182112" cy="2554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16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share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00081" y="227836"/>
            <a:ext cx="1726945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Don’t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tell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anyone</a:t>
            </a:r>
          </a:p>
          <a:p>
            <a:pPr marL="293538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story!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5046" y="3425705"/>
            <a:ext cx="3472891" cy="2554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16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secret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74448" y="3801127"/>
            <a:ext cx="5800953" cy="2554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16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at</a:t>
            </a:r>
            <a:r>
              <a:rPr dirty="0" sz="7200" spc="-144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72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break</a:t>
            </a:r>
            <a:r>
              <a:rPr dirty="0" sz="7200" spc="-144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72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time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2427" y="754014"/>
            <a:ext cx="1812324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 spc="-1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go</a:t>
            </a:r>
          </a:p>
          <a:p>
            <a:pPr marL="348865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0031" y="1079451"/>
            <a:ext cx="132294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I’m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tired.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3872" y="2271559"/>
            <a:ext cx="4126179" cy="31225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87"/>
              </a:lnSpc>
              <a:spcBef>
                <a:spcPts val="0"/>
              </a:spcBef>
              <a:spcAft>
                <a:spcPts val="0"/>
              </a:spcAft>
            </a:pPr>
            <a:r>
              <a:rPr dirty="0" sz="8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advice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47947" y="-6319"/>
            <a:ext cx="4208907" cy="2129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6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Vocabulary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7765" y="1088940"/>
            <a:ext cx="2435993" cy="2500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1622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words</a:t>
            </a:r>
          </a:p>
          <a:p>
            <a:pPr marL="0" marR="0">
              <a:lnSpc>
                <a:spcPts val="2083"/>
              </a:lnSpc>
              <a:spcBef>
                <a:spcPts val="142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pocket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money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000000"/>
                </a:solidFill>
                <a:latin typeface="Calibri"/>
                <a:cs typeface="Calibri"/>
              </a:rPr>
              <a:t>(n)</a:t>
            </a:r>
          </a:p>
          <a:p>
            <a:pPr marL="0" marR="0">
              <a:lnSpc>
                <a:spcPts val="2083"/>
              </a:lnSpc>
              <a:spcBef>
                <a:spcPts val="149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shopping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(v)</a:t>
            </a:r>
          </a:p>
          <a:p>
            <a:pPr marL="0" marR="0">
              <a:lnSpc>
                <a:spcPts val="2083"/>
              </a:lnSpc>
              <a:spcBef>
                <a:spcPts val="16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classmate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(n)</a:t>
            </a:r>
          </a:p>
          <a:p>
            <a:pPr marL="0" marR="0">
              <a:lnSpc>
                <a:spcPts val="2083"/>
              </a:lnSpc>
              <a:spcBef>
                <a:spcPts val="172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share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(v)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59122" y="1088940"/>
            <a:ext cx="186928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Pronunciation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415" y="1088940"/>
            <a:ext cx="2155668" cy="1545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4743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Meaning</a:t>
            </a:r>
          </a:p>
          <a:p>
            <a:pPr marL="0" marR="0">
              <a:lnSpc>
                <a:spcPts val="2083"/>
              </a:lnSpc>
              <a:spcBef>
                <a:spcPts val="142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tiền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tiêu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vặt</a:t>
            </a:r>
          </a:p>
          <a:p>
            <a:pPr marL="0" marR="0">
              <a:lnSpc>
                <a:spcPts val="2083"/>
              </a:lnSpc>
              <a:spcBef>
                <a:spcPts val="149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đi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mua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sắm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08706" y="1540697"/>
            <a:ext cx="1759770" cy="20484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/ˈpɒkɪt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mʌni/</a:t>
            </a:r>
          </a:p>
          <a:p>
            <a:pPr marL="57943" marR="0">
              <a:lnSpc>
                <a:spcPts val="2083"/>
              </a:lnSpc>
              <a:spcBef>
                <a:spcPts val="144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/ɡəʊ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ˈʃɒpɪŋ/</a:t>
            </a:r>
          </a:p>
          <a:p>
            <a:pPr marL="70643" marR="0">
              <a:lnSpc>
                <a:spcPts val="2083"/>
              </a:lnSpc>
              <a:spcBef>
                <a:spcPts val="16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/ˈklɑːsmeɪt/</a:t>
            </a:r>
          </a:p>
          <a:p>
            <a:pPr marL="312737" marR="0">
              <a:lnSpc>
                <a:spcPts val="2083"/>
              </a:lnSpc>
              <a:spcBef>
                <a:spcPts val="172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/ʃeə(r)/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65415" y="2460305"/>
            <a:ext cx="1715868" cy="1128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bạn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cùng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lớp</a:t>
            </a:r>
          </a:p>
          <a:p>
            <a:pPr marL="0" marR="0">
              <a:lnSpc>
                <a:spcPts val="2083"/>
              </a:lnSpc>
              <a:spcBef>
                <a:spcPts val="172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chia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7765" y="3414968"/>
            <a:ext cx="126338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secret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41833" y="3414968"/>
            <a:ext cx="129443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/ˈsiːkrət/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65415" y="3414968"/>
            <a:ext cx="103935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bí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mật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7765" y="3885910"/>
            <a:ext cx="2009282" cy="1116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6.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break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  <a:p>
            <a:pPr marL="0" marR="0">
              <a:lnSpc>
                <a:spcPts val="2083"/>
              </a:lnSpc>
              <a:spcBef>
                <a:spcPts val="1624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7.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advice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(n)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90252" y="3885910"/>
            <a:ext cx="4616808" cy="1116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/ət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ˈbreɪk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taɪm/</a:t>
            </a:r>
            <a:r>
              <a:rPr dirty="0" sz="2000" spc="23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vào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giờ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nghỉ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giải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lao</a:t>
            </a:r>
          </a:p>
          <a:p>
            <a:pPr marL="339390" marR="0">
              <a:lnSpc>
                <a:spcPts val="2083"/>
              </a:lnSpc>
              <a:spcBef>
                <a:spcPts val="1624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/ədˈvaɪs/</a:t>
            </a:r>
            <a:r>
              <a:rPr dirty="0" sz="2000" spc="50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lời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khuyên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49982" y="47940"/>
            <a:ext cx="6341184" cy="1420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3764" marR="0">
              <a:lnSpc>
                <a:spcPts val="36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Watch</a:t>
            </a:r>
            <a:r>
              <a:rPr dirty="0" sz="2800" spc="-55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video</a:t>
            </a:r>
            <a:r>
              <a:rPr dirty="0" sz="2800" spc="-55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and</a:t>
            </a:r>
            <a:r>
              <a:rPr dirty="0" sz="2800" spc="-55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answer</a:t>
            </a:r>
            <a:r>
              <a:rPr dirty="0" sz="2800" spc="-55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question: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What</a:t>
            </a:r>
            <a:r>
              <a:rPr dirty="0" sz="2800" spc="-55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are</a:t>
            </a:r>
            <a:r>
              <a:rPr dirty="0" sz="2800" spc="-55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they</a:t>
            </a:r>
            <a:r>
              <a:rPr dirty="0" sz="2800" spc="-55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doing</a:t>
            </a:r>
            <a:r>
              <a:rPr dirty="0" sz="2800" spc="-42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in</a:t>
            </a:r>
            <a:r>
              <a:rPr dirty="0" sz="2800" spc="-55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their</a:t>
            </a:r>
            <a:r>
              <a:rPr dirty="0" sz="2800" spc="-55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first</a:t>
            </a:r>
            <a:r>
              <a:rPr dirty="0" sz="2800" spc="-55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28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meeting?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2477" y="94038"/>
            <a:ext cx="8111353" cy="2086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8788" marR="0">
              <a:lnSpc>
                <a:spcPts val="6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After</a:t>
            </a:r>
            <a:r>
              <a:rPr dirty="0" sz="4800" spc="-96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the</a:t>
            </a:r>
            <a:r>
              <a:rPr dirty="0" sz="4800" spc="-96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video</a:t>
            </a:r>
          </a:p>
          <a:p>
            <a:pPr marL="0" marR="0">
              <a:lnSpc>
                <a:spcPts val="4140"/>
              </a:lnSpc>
              <a:spcBef>
                <a:spcPts val="80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What</a:t>
            </a:r>
            <a:r>
              <a:rPr dirty="0" sz="3200" spc="-65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32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phrases</a:t>
            </a:r>
            <a:r>
              <a:rPr dirty="0" sz="3200" spc="-63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32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do</a:t>
            </a:r>
            <a:r>
              <a:rPr dirty="0" sz="3200" spc="-63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32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they</a:t>
            </a:r>
            <a:r>
              <a:rPr dirty="0" sz="3200" spc="-63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32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use</a:t>
            </a:r>
            <a:r>
              <a:rPr dirty="0" sz="3200" spc="-63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32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to</a:t>
            </a:r>
            <a:r>
              <a:rPr dirty="0" sz="3200" spc="-63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32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introduce</a:t>
            </a:r>
            <a:r>
              <a:rPr dirty="0" sz="3200" spc="-63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32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someone?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62445" y="1001294"/>
            <a:ext cx="4346791" cy="2554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16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Everyday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46608" y="2098574"/>
            <a:ext cx="3780129" cy="2554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16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English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3289" y="3499974"/>
            <a:ext cx="4631610" cy="9522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EGDRQH+Montserrat-Bold"/>
                <a:cs typeface="EGDRQH+Montserrat-Bold"/>
              </a:rPr>
              <a:t>Introducing</a:t>
            </a:r>
            <a:r>
              <a:rPr dirty="0" sz="2800" b="1">
                <a:solidFill>
                  <a:srgbClr val="ffffff"/>
                </a:solidFill>
                <a:latin typeface="EGDRQH+Montserrat-Bold"/>
                <a:cs typeface="EGDRQH+Montserrat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EGDRQH+Montserrat-Bold"/>
                <a:cs typeface="EGDRQH+Montserrat-Bold"/>
              </a:rPr>
              <a:t>someone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719" y="248075"/>
            <a:ext cx="5561609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Ex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(p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11)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minute.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Practice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introducing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friend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someone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else.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22712" y="1272532"/>
            <a:ext cx="2030334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i="1">
                <a:solidFill>
                  <a:srgbClr val="000000"/>
                </a:solidFill>
                <a:latin typeface="Calibri"/>
                <a:cs typeface="Calibri"/>
              </a:rPr>
              <a:t>Duy:</a:t>
            </a:r>
            <a:r>
              <a:rPr dirty="0" sz="2000" spc="444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Hi,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Phong.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Nice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meet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4694" y="1316849"/>
            <a:ext cx="2136878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i="1">
                <a:solidFill>
                  <a:srgbClr val="000000"/>
                </a:solidFill>
                <a:latin typeface="Calibri"/>
                <a:cs typeface="Calibri"/>
              </a:rPr>
              <a:t>Vy:</a:t>
            </a:r>
            <a:r>
              <a:rPr dirty="0" sz="2000" spc="-25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Phong,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highlight>
                  <a:srgbClr val="ffff00"/>
                </a:highlight>
                <a:latin typeface="Calibri"/>
                <a:cs typeface="Calibri"/>
              </a:rPr>
              <a:t>Duy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friend.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22498" y="1316849"/>
            <a:ext cx="1981883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i="1">
                <a:solidFill>
                  <a:srgbClr val="000000"/>
                </a:solidFill>
                <a:latin typeface="Calibri"/>
                <a:cs typeface="Calibri"/>
              </a:rPr>
              <a:t>Phong:</a:t>
            </a:r>
            <a:r>
              <a:rPr dirty="0" sz="2000" spc="-21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Hi,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Duy.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Nice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meet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3187562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228680" y="0"/>
            <a:ext cx="5915319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575" y="2075771"/>
            <a:ext cx="6293587" cy="1916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987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New</a:t>
            </a:r>
            <a:r>
              <a:rPr dirty="0" sz="5400" spc="-107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54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friends</a:t>
            </a:r>
            <a:r>
              <a:rPr dirty="0" sz="5400" spc="-107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54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at</a:t>
            </a:r>
            <a:r>
              <a:rPr dirty="0" sz="5400" spc="-107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54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school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72555" y="117358"/>
            <a:ext cx="5323840" cy="28387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352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7901" y="1540965"/>
            <a:ext cx="7580285" cy="680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By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end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this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lesson,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students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will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be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able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to: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7901" y="1882236"/>
            <a:ext cx="884684" cy="1097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KBUISP+SymbolMT"/>
                <a:cs typeface="KBUISP+SymbolMT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0801" y="1998165"/>
            <a:ext cx="7106501" cy="11348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Use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the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lexical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items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related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to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the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topic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My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new</a:t>
            </a:r>
          </a:p>
          <a:p>
            <a:pPr marL="0" marR="0">
              <a:lnSpc>
                <a:spcPts val="2336"/>
              </a:lnSpc>
              <a:spcBef>
                <a:spcPts val="1264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school.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7901" y="2796636"/>
            <a:ext cx="884684" cy="15548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KBUISP+SymbolMT"/>
                <a:cs typeface="KBUISP+SymbolMT"/>
              </a:rPr>
              <a:t>-</a:t>
            </a:r>
          </a:p>
          <a:p>
            <a:pPr marL="0" marR="0">
              <a:lnSpc>
                <a:spcPts val="3542"/>
              </a:lnSpc>
              <a:spcBef>
                <a:spcPts val="57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KBUISP+SymbolMT"/>
                <a:cs typeface="KBUISP+SymbolMT"/>
              </a:rPr>
              <a:t>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0801" y="2912565"/>
            <a:ext cx="7988935" cy="20492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Know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how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to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introduce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someone.</a:t>
            </a:r>
          </a:p>
          <a:p>
            <a:pPr marL="0" marR="0">
              <a:lnSpc>
                <a:spcPts val="2336"/>
              </a:lnSpc>
              <a:spcBef>
                <a:spcPts val="126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Ask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appropriate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questions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when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making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friends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at</a:t>
            </a:r>
          </a:p>
          <a:p>
            <a:pPr marL="0" marR="0">
              <a:lnSpc>
                <a:spcPts val="2336"/>
              </a:lnSpc>
              <a:spcBef>
                <a:spcPts val="1264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school,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know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what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good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qualities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a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good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friend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 </a:t>
            </a: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should</a:t>
            </a:r>
          </a:p>
          <a:p>
            <a:pPr marL="0" marR="0">
              <a:lnSpc>
                <a:spcPts val="2336"/>
              </a:lnSpc>
              <a:spcBef>
                <a:spcPts val="1264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QIDCIB+Montserrat-Regular"/>
                <a:cs typeface="QIDCIB+Montserrat-Regular"/>
              </a:rPr>
              <a:t>have.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719" y="245583"/>
            <a:ext cx="1001226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Ex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(p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11)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Read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tick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questions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think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suitable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ask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friend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school?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5875" y="982940"/>
            <a:ext cx="3879064" cy="1146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5a0a6"/>
                </a:solidFill>
                <a:latin typeface="PQAKCJ+SegoeUISymbol,Bold"/>
                <a:cs typeface="PQAKCJ+SegoeUISymbol,Bold"/>
              </a:rPr>
              <a:t>✓</a:t>
            </a:r>
            <a:r>
              <a:rPr dirty="0" sz="2000" spc="2425">
                <a:solidFill>
                  <a:srgbClr val="25a0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here?</a:t>
            </a:r>
          </a:p>
          <a:p>
            <a:pPr marL="0" marR="0">
              <a:lnSpc>
                <a:spcPts val="2083"/>
              </a:lnSpc>
              <a:spcBef>
                <a:spcPts val="1727"/>
              </a:spcBef>
              <a:spcAft>
                <a:spcPts val="0"/>
              </a:spcAft>
            </a:pPr>
            <a:r>
              <a:rPr dirty="0" sz="2000">
                <a:solidFill>
                  <a:srgbClr val="25a0a6"/>
                </a:solidFill>
                <a:latin typeface="PQAKCJ+SegoeUISymbol,Bold"/>
                <a:cs typeface="PQAKCJ+SegoeUISymbol,Bold"/>
              </a:rPr>
              <a:t>✓</a:t>
            </a:r>
            <a:r>
              <a:rPr dirty="0" sz="2000" spc="2506">
                <a:solidFill>
                  <a:srgbClr val="25a0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music?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5875" y="1961764"/>
            <a:ext cx="5485515" cy="1154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000" spc="250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much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money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get?</a:t>
            </a:r>
          </a:p>
          <a:p>
            <a:pPr marL="0" marR="0">
              <a:lnSpc>
                <a:spcPts val="2083"/>
              </a:lnSpc>
              <a:spcBef>
                <a:spcPts val="1739"/>
              </a:spcBef>
              <a:spcAft>
                <a:spcPts val="0"/>
              </a:spcAft>
            </a:pPr>
            <a:r>
              <a:rPr dirty="0" sz="2000">
                <a:solidFill>
                  <a:srgbClr val="25a0a6"/>
                </a:solidFill>
                <a:latin typeface="PQAKCJ+SegoeUISymbol,Bold"/>
                <a:cs typeface="PQAKCJ+SegoeUISymbol,Bold"/>
              </a:rPr>
              <a:t>✓</a:t>
            </a:r>
            <a:r>
              <a:rPr dirty="0" sz="2000" spc="2400">
                <a:solidFill>
                  <a:srgbClr val="25a0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favourite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subject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school?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3405" y="3137628"/>
            <a:ext cx="318123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2000" spc="242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hungry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now?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3428" y="3533106"/>
            <a:ext cx="289579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Write</a:t>
            </a: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two</a:t>
            </a: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more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31558" y="3627351"/>
            <a:ext cx="3177870" cy="662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5a0a6"/>
                </a:solidFill>
                <a:latin typeface="PQAKCJ+SegoeUISymbol,Bold"/>
                <a:cs typeface="PQAKCJ+SegoeUISymbol,Bold"/>
              </a:rPr>
              <a:t>✓</a:t>
            </a:r>
            <a:r>
              <a:rPr dirty="0" sz="2000" spc="2506">
                <a:solidFill>
                  <a:srgbClr val="25a0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play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football?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3747" y="3917154"/>
            <a:ext cx="3003190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questions</a:t>
            </a: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on</a:t>
            </a: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the</a:t>
            </a:r>
          </a:p>
          <a:p>
            <a:pPr marL="768858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25a0a6"/>
                </a:solidFill>
                <a:latin typeface="Calibri"/>
                <a:cs typeface="Calibri"/>
              </a:rPr>
              <a:t>paper.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31558" y="4127787"/>
            <a:ext cx="4923907" cy="11492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5a0a6"/>
                </a:solidFill>
                <a:latin typeface="PQAKCJ+SegoeUISymbol,Bold"/>
                <a:cs typeface="PQAKCJ+SegoeUISymbol,Bold"/>
              </a:rPr>
              <a:t>✓</a:t>
            </a:r>
            <a:r>
              <a:rPr dirty="0" sz="2000" spc="2425">
                <a:solidFill>
                  <a:srgbClr val="25a0a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day?</a:t>
            </a:r>
          </a:p>
          <a:p>
            <a:pPr marL="280" marR="0">
              <a:lnSpc>
                <a:spcPts val="2083"/>
              </a:lnSpc>
              <a:spcBef>
                <a:spcPts val="172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8.</a:t>
            </a:r>
            <a:r>
              <a:rPr dirty="0" sz="2000" spc="240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often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shopping?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83414" y="134017"/>
            <a:ext cx="369993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Ex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(p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11)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Answer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questions.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5886" y="1652507"/>
            <a:ext cx="4077119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remember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classmate’s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names?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28298" y="2754838"/>
            <a:ext cx="4908996" cy="19148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6.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classmates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homework?</a:t>
            </a:r>
          </a:p>
          <a:p>
            <a:pPr marL="269827" marR="0">
              <a:lnSpc>
                <a:spcPts val="2500"/>
              </a:lnSpc>
              <a:spcBef>
                <a:spcPts val="71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7.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</a:p>
          <a:p>
            <a:pPr marL="269827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friends?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50812" y="4271001"/>
            <a:ext cx="5972707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8.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listen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classmates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talking?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293" y="135396"/>
            <a:ext cx="9147633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Ex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(p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11)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minutes.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Take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turns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interview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others.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questions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above.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1551" y="1204223"/>
            <a:ext cx="3338151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keep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friend’s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secret?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7292" y="2207955"/>
            <a:ext cx="3970762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remember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classmate’s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names?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35889" y="2976387"/>
            <a:ext cx="4265066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6.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classmates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homework?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37400" y="3772171"/>
            <a:ext cx="3832244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7.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friends?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22882" y="4687034"/>
            <a:ext cx="597297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8.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listen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classmates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talking?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68190" y="1322824"/>
            <a:ext cx="3528801" cy="263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Presentation!!!</a:t>
            </a:r>
          </a:p>
          <a:p>
            <a:pPr marL="1306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Tell</a:t>
            </a:r>
            <a:r>
              <a:rPr dirty="0" sz="4000" spc="-81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about</a:t>
            </a:r>
            <a:r>
              <a:rPr dirty="0" sz="4000" spc="-8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your</a:t>
            </a:r>
          </a:p>
          <a:p>
            <a:pPr marL="334168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good</a:t>
            </a:r>
            <a:r>
              <a:rPr dirty="0" sz="4000" spc="-8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friend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25390" y="3151624"/>
            <a:ext cx="2590292" cy="1419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at</a:t>
            </a:r>
            <a:r>
              <a:rPr dirty="0" sz="4000" spc="-8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school?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12397" y="208632"/>
            <a:ext cx="6511798" cy="2445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24590" marR="0">
              <a:lnSpc>
                <a:spcPts val="6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RECAP</a:t>
            </a:r>
          </a:p>
          <a:p>
            <a:pPr marL="0" marR="0">
              <a:lnSpc>
                <a:spcPts val="5693"/>
              </a:lnSpc>
              <a:spcBef>
                <a:spcPts val="497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BFPGEO+PatrickHand-Regular"/>
                <a:cs typeface="BFPGEO+PatrickHand-Regular"/>
              </a:rPr>
              <a:t>What</a:t>
            </a:r>
            <a:r>
              <a:rPr dirty="0" sz="44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4400">
                <a:solidFill>
                  <a:srgbClr val="000000"/>
                </a:solidFill>
                <a:latin typeface="BFPGEO+PatrickHand-Regular"/>
                <a:cs typeface="BFPGEO+PatrickHand-Regular"/>
              </a:rPr>
              <a:t>have</a:t>
            </a:r>
            <a:r>
              <a:rPr dirty="0" sz="44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4400">
                <a:solidFill>
                  <a:srgbClr val="000000"/>
                </a:solidFill>
                <a:latin typeface="BFPGEO+PatrickHand-Regular"/>
                <a:cs typeface="BFPGEO+PatrickHand-Regular"/>
              </a:rPr>
              <a:t>you</a:t>
            </a:r>
            <a:r>
              <a:rPr dirty="0" sz="44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4400">
                <a:solidFill>
                  <a:srgbClr val="000000"/>
                </a:solidFill>
                <a:latin typeface="BFPGEO+PatrickHand-Regular"/>
                <a:cs typeface="BFPGEO+PatrickHand-Regular"/>
              </a:rPr>
              <a:t>learnt</a:t>
            </a:r>
            <a:r>
              <a:rPr dirty="0" sz="44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4400">
                <a:solidFill>
                  <a:srgbClr val="000000"/>
                </a:solidFill>
                <a:latin typeface="BFPGEO+PatrickHand-Regular"/>
                <a:cs typeface="BFPGEO+PatrickHand-Regular"/>
              </a:rPr>
              <a:t>today?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0472" y="2242798"/>
            <a:ext cx="4988276" cy="1789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A</a:t>
            </a:r>
            <a:r>
              <a:rPr dirty="0" sz="2800" spc="4215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Talking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about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you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at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school.</a:t>
            </a:r>
          </a:p>
          <a:p>
            <a:pPr marL="790609" marR="0">
              <a:lnSpc>
                <a:spcPts val="3623"/>
              </a:lnSpc>
              <a:spcBef>
                <a:spcPts val="269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Introducing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someone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6503" y="3252377"/>
            <a:ext cx="713689" cy="993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51082" y="3465737"/>
            <a:ext cx="5218075" cy="993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talking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about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new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friends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at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school.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23907" y="4268220"/>
            <a:ext cx="4004371" cy="993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C</a:t>
            </a:r>
            <a:r>
              <a:rPr dirty="0" sz="2800" spc="4335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Meeting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new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BFPGEO+PatrickHand-Regular"/>
                <a:cs typeface="BFPGEO+PatrickHand-Regular"/>
              </a:rPr>
              <a:t>friends.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6317291" y="0"/>
            <a:ext cx="2826708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0"/>
            <a:ext cx="3480819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08337" y="1043671"/>
            <a:ext cx="4631690" cy="4767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Thank</a:t>
            </a:r>
          </a:p>
          <a:p>
            <a:pPr marL="428625" marR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you!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1205" y="577841"/>
            <a:ext cx="4690872" cy="1916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987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125053"/>
                </a:solidFill>
                <a:latin typeface="NIVGBD+PatrickHand-Regular,Bold"/>
                <a:cs typeface="NIVGBD+PatrickHand-Regular,Bold"/>
              </a:rPr>
              <a:t>Lucky</a:t>
            </a:r>
            <a:r>
              <a:rPr dirty="0" sz="5400" spc="-107">
                <a:solidFill>
                  <a:srgbClr val="125053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5400">
                <a:solidFill>
                  <a:srgbClr val="125053"/>
                </a:solidFill>
                <a:latin typeface="NIVGBD+PatrickHand-Regular,Bold"/>
                <a:cs typeface="NIVGBD+PatrickHand-Regular,Bold"/>
              </a:rPr>
              <a:t>numbers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3717" y="1843185"/>
            <a:ext cx="1045464" cy="680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Rule: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3717" y="2128275"/>
            <a:ext cx="812647" cy="1609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QIDCIB+Montserrat-Regular"/>
                <a:cs typeface="QIDCIB+Montserrat-Regular"/>
              </a:rPr>
              <a:t>-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QIDCIB+Montserrat-Regular"/>
                <a:cs typeface="QIDCIB+Montserrat-Regular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9467" y="2300385"/>
            <a:ext cx="3870032" cy="680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Divide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class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into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2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teams.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9467" y="2757585"/>
            <a:ext cx="7926134" cy="1137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Choose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number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and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guess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meaning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in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each</a:t>
            </a:r>
          </a:p>
          <a:p>
            <a:pPr marL="0" marR="0">
              <a:lnSpc>
                <a:spcPts val="2356"/>
              </a:lnSpc>
              <a:spcBef>
                <a:spcPts val="1244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suggestion.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43717" y="3499875"/>
            <a:ext cx="812647" cy="1609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QIDCIB+Montserrat-Regular"/>
                <a:cs typeface="QIDCIB+Montserrat-Regular"/>
              </a:rPr>
              <a:t>-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QIDCIB+Montserrat-Regular"/>
                <a:cs typeface="QIDCIB+Montserrat-Regular"/>
              </a:rPr>
              <a:t>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29467" y="3671985"/>
            <a:ext cx="8385314" cy="1137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correct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answer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gets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stars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following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each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question.</a:t>
            </a:r>
          </a:p>
          <a:p>
            <a:pPr marL="0" marR="0">
              <a:lnSpc>
                <a:spcPts val="2356"/>
              </a:lnSpc>
              <a:spcBef>
                <a:spcPts val="1244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team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with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most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stars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will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GDRQH+Montserrat-Bold"/>
                <a:cs typeface="EGDRQH+Montserrat-Bold"/>
              </a:rPr>
              <a:t>win.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93415" y="144436"/>
            <a:ext cx="4169664" cy="1703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25a0a6"/>
                </a:solidFill>
                <a:latin typeface="NIVGBD+PatrickHand-Regular,Bold"/>
                <a:cs typeface="NIVGBD+PatrickHand-Regular,Bold"/>
                <a:hlinkClick r:id="rId3" action="ppaction://hlinksldjump"/>
              </a:rPr>
              <a:t>Lucky</a:t>
            </a:r>
            <a:r>
              <a:rPr dirty="0" sz="4800" spc="-96">
                <a:solidFill>
                  <a:srgbClr val="25a0a6"/>
                </a:solidFill>
                <a:latin typeface="NIVGBD+PatrickHand-Regular,Bold"/>
                <a:cs typeface="NIVGBD+PatrickHand-Regular,Bold"/>
                <a:hlinkClick r:id="rId3" action="ppaction://hlinksldjump"/>
              </a:rPr>
              <a:t> </a:t>
            </a:r>
            <a:r>
              <a:rPr dirty="0" sz="4800">
                <a:solidFill>
                  <a:srgbClr val="25a0a6"/>
                </a:solidFill>
                <a:latin typeface="NIVGBD+PatrickHand-Regular,Bold"/>
                <a:cs typeface="NIVGBD+PatrickHand-Regular,Bold"/>
                <a:hlinkClick r:id="rId3" action="ppaction://hlinksldjump"/>
              </a:rPr>
              <a:t>numbers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1923" y="1247278"/>
            <a:ext cx="5511913" cy="1463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ffffff"/>
                </a:solidFill>
                <a:latin typeface="MRFTIQ+ComicSansMS-Bold"/>
                <a:cs typeface="MRFTIQ+ComicSansMS-Bold"/>
                <a:hlinkClick r:id="rId3" action="ppaction://hlinksldjump"/>
              </a:rPr>
              <a:t>1</a:t>
            </a:r>
            <a:r>
              <a:rPr dirty="0" sz="4500" spc="13312" b="1">
                <a:solidFill>
                  <a:srgbClr val="ffffff"/>
                </a:solidFill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dirty="0" sz="4500" b="1">
                <a:solidFill>
                  <a:srgbClr val="ffffff"/>
                </a:solidFill>
                <a:latin typeface="MRFTIQ+ComicSansMS-Bold"/>
                <a:cs typeface="MRFTIQ+ComicSansMS-Bold"/>
                <a:hlinkClick r:id="rId4" action="ppaction://hlinksldjump"/>
              </a:rPr>
              <a:t>2</a:t>
            </a:r>
            <a:r>
              <a:rPr dirty="0" sz="4500" spc="12849" b="1">
                <a:solidFill>
                  <a:srgbClr val="ffffff"/>
                </a:solidFill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dirty="0" sz="4500" b="1">
                <a:solidFill>
                  <a:srgbClr val="ffffff"/>
                </a:solidFill>
                <a:latin typeface="MRFTIQ+ComicSansMS-Bold"/>
                <a:cs typeface="MRFTIQ+ComicSansMS-Bold"/>
                <a:hlinkClick r:id="rId5" action="ppaction://hlinksldjump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7027" y="2705231"/>
            <a:ext cx="5516809" cy="291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386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ffffff"/>
                </a:solidFill>
                <a:latin typeface="MRFTIQ+ComicSansMS-Bold"/>
                <a:cs typeface="MRFTIQ+ComicSansMS-Bold"/>
                <a:hlinkClick r:id="rId6" action="ppaction://hlinksldjump"/>
              </a:rPr>
              <a:t>4</a:t>
            </a:r>
            <a:r>
              <a:rPr dirty="0" sz="4500" spc="13053" b="1">
                <a:solidFill>
                  <a:srgbClr val="ffffff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4500" b="1">
                <a:solidFill>
                  <a:srgbClr val="ffffff"/>
                </a:solidFill>
                <a:latin typeface="MRFTIQ+ComicSansMS-Bold"/>
                <a:cs typeface="MRFTIQ+ComicSansMS-Bold"/>
                <a:hlinkClick r:id="rId7" action="ppaction://hlinksldjump"/>
              </a:rPr>
              <a:t>5</a:t>
            </a:r>
            <a:r>
              <a:rPr dirty="0" sz="4500" spc="13033" b="1">
                <a:solidFill>
                  <a:srgbClr val="ffffff"/>
                </a:solidFill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dirty="0" sz="4500" b="1">
                <a:solidFill>
                  <a:srgbClr val="ffffff"/>
                </a:solidFill>
                <a:latin typeface="MRFTIQ+ComicSansMS-Bold"/>
                <a:cs typeface="MRFTIQ+ComicSansMS-Bold"/>
                <a:hlinkClick r:id="rId8" action="ppaction://hlinksldjump"/>
              </a:rPr>
              <a:t>6</a:t>
            </a:r>
          </a:p>
          <a:p>
            <a:pPr marL="0" marR="0">
              <a:lnSpc>
                <a:spcPts val="4688"/>
              </a:lnSpc>
              <a:spcBef>
                <a:spcPts val="6612"/>
              </a:spcBef>
              <a:spcAft>
                <a:spcPts val="0"/>
              </a:spcAft>
            </a:pPr>
            <a:r>
              <a:rPr dirty="0" sz="4500" b="1">
                <a:solidFill>
                  <a:srgbClr val="ffffff"/>
                </a:solidFill>
                <a:latin typeface="MRFTIQ+ComicSansMS-Bold"/>
                <a:cs typeface="MRFTIQ+ComicSansMS-Bold"/>
                <a:hlinkClick r:id="rId9" action="ppaction://hlinksldjump"/>
              </a:rPr>
              <a:t>7</a:t>
            </a:r>
            <a:r>
              <a:rPr dirty="0" sz="4500" spc="13350" b="1">
                <a:solidFill>
                  <a:srgbClr val="ffffff"/>
                </a:solidFill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dirty="0" sz="4500" b="1">
                <a:solidFill>
                  <a:srgbClr val="ffffff"/>
                </a:solidFill>
                <a:latin typeface="MRFTIQ+ComicSansMS-Bold"/>
                <a:cs typeface="MRFTIQ+ComicSansMS-Bold"/>
                <a:hlinkClick r:id="rId10" action="ppaction://hlinksldjump"/>
              </a:rPr>
              <a:t>8</a:t>
            </a:r>
            <a:r>
              <a:rPr dirty="0" sz="4500" spc="12811" b="1">
                <a:solidFill>
                  <a:srgbClr val="ffffff"/>
                </a:solidFill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dirty="0" sz="4500" b="1">
                <a:solidFill>
                  <a:srgbClr val="ffffff"/>
                </a:solidFill>
                <a:latin typeface="MRFTIQ+ComicSansMS-Bold"/>
                <a:cs typeface="MRFTIQ+ComicSansMS-Bold"/>
                <a:hlinkClick r:id="rId11" action="ppaction://hlinksldjump"/>
              </a:rPr>
              <a:t>9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21725" y="3787705"/>
            <a:ext cx="3939235" cy="1703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pocket</a:t>
            </a:r>
            <a:r>
              <a:rPr dirty="0" sz="4800" spc="-96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money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72631" y="4000053"/>
            <a:ext cx="3513124" cy="1703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go</a:t>
            </a:r>
            <a:r>
              <a:rPr dirty="0" sz="4800" spc="-96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8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shopping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6179" y="3251874"/>
            <a:ext cx="6187745" cy="2554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16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25a0a6"/>
                </a:solidFill>
                <a:highlight>
                  <a:srgbClr val="ffff00"/>
                </a:highlight>
                <a:latin typeface="NIVGBD+PatrickHand-Regular,Bold"/>
                <a:cs typeface="NIVGBD+PatrickHand-Regular,Bold"/>
              </a:rPr>
              <a:t>You</a:t>
            </a:r>
            <a:r>
              <a:rPr dirty="0" sz="7200" spc="-144">
                <a:solidFill>
                  <a:srgbClr val="25a0a6"/>
                </a:solidFill>
                <a:highlight>
                  <a:srgbClr val="ffff00"/>
                </a:highlight>
                <a:latin typeface="NIVGBD+PatrickHand-Regular,Bold"/>
                <a:cs typeface="NIVGBD+PatrickHand-Regular,Bold"/>
              </a:rPr>
              <a:t> </a:t>
            </a:r>
            <a:r>
              <a:rPr dirty="0" sz="7200">
                <a:solidFill>
                  <a:srgbClr val="25a0a6"/>
                </a:solidFill>
                <a:highlight>
                  <a:srgbClr val="ffff00"/>
                </a:highlight>
                <a:latin typeface="NIVGBD+PatrickHand-Regular,Bold"/>
                <a:cs typeface="NIVGBD+PatrickHand-Regular,Bold"/>
              </a:rPr>
              <a:t>get</a:t>
            </a:r>
            <a:r>
              <a:rPr dirty="0" sz="7200" spc="-144">
                <a:solidFill>
                  <a:srgbClr val="25a0a6"/>
                </a:solidFill>
                <a:highlight>
                  <a:srgbClr val="ffff00"/>
                </a:highlight>
                <a:latin typeface="NIVGBD+PatrickHand-Regular,Bold"/>
                <a:cs typeface="NIVGBD+PatrickHand-Regular,Bold"/>
              </a:rPr>
              <a:t> </a:t>
            </a:r>
            <a:r>
              <a:rPr dirty="0" sz="7200">
                <a:solidFill>
                  <a:srgbClr val="25a0a6"/>
                </a:solidFill>
                <a:highlight>
                  <a:srgbClr val="ffff00"/>
                </a:highlight>
                <a:latin typeface="NIVGBD+PatrickHand-Regular,Bold"/>
                <a:cs typeface="NIVGBD+PatrickHand-Regular,Bold"/>
              </a:rPr>
              <a:t>a</a:t>
            </a:r>
            <a:r>
              <a:rPr dirty="0" sz="7200" spc="-144">
                <a:solidFill>
                  <a:srgbClr val="25a0a6"/>
                </a:solidFill>
                <a:highlight>
                  <a:srgbClr val="ffff00"/>
                </a:highlight>
                <a:latin typeface="NIVGBD+PatrickHand-Regular,Bold"/>
                <a:cs typeface="NIVGBD+PatrickHand-Regular,Bold"/>
              </a:rPr>
              <a:t> </a:t>
            </a:r>
            <a:r>
              <a:rPr dirty="0" sz="7200">
                <a:solidFill>
                  <a:srgbClr val="25a0a6"/>
                </a:solidFill>
                <a:highlight>
                  <a:srgbClr val="ffff00"/>
                </a:highlight>
                <a:latin typeface="NIVGBD+PatrickHand-Regular,Bold"/>
                <a:cs typeface="NIVGBD+PatrickHand-Regular,Bold"/>
              </a:rPr>
              <a:t>star!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3429" y="3754896"/>
            <a:ext cx="4690872" cy="2554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316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25a0a6"/>
                </a:solidFill>
                <a:latin typeface="NIVGBD+PatrickHand-Regular,Bold"/>
                <a:cs typeface="NIVGBD+PatrickHand-Regular,Bold"/>
              </a:rPr>
              <a:t>classmate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9078" y="72856"/>
            <a:ext cx="5989364" cy="1561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93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Lose</a:t>
            </a:r>
            <a:r>
              <a:rPr dirty="0" sz="4400" spc="-88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4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half</a:t>
            </a:r>
            <a:r>
              <a:rPr dirty="0" sz="4400" spc="-88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4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of</a:t>
            </a:r>
            <a:r>
              <a:rPr dirty="0" sz="4400" spc="-88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4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your</a:t>
            </a:r>
            <a:r>
              <a:rPr dirty="0" sz="4400" spc="-88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400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point</a:t>
            </a:r>
            <a:r>
              <a:rPr dirty="0" sz="4400" spc="-62">
                <a:solidFill>
                  <a:srgbClr val="ff0000"/>
                </a:solidFill>
                <a:latin typeface="NIVGBD+PatrickHand-Regular,Bold"/>
                <a:cs typeface="NIVGBD+PatrickHand-Regular,Bold"/>
              </a:rPr>
              <a:t> </a:t>
            </a:r>
            <a:r>
              <a:rPr dirty="0" sz="4400">
                <a:solidFill>
                  <a:srgbClr val="ff0000"/>
                </a:solidFill>
                <a:latin typeface="QVHLGH+Wingdings-Regular,Bold"/>
                <a:cs typeface="QVHLGH+Wingdings-Regular,Bold"/>
              </a:rPr>
              <a:t>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2026-04-20T09:41:55-07:00</dcterms:modified>
</cp:coreProperties>
</file>