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9202400" cy="10287000"/>
  <p:notesSz cx="19202400" cy="10287000"/>
  <p:embeddedFontLst>
    <p:embeddedFont>
      <p:font typeface="IKKJJV+AbrilFatface-Regular"/>
      <p:regular r:id="rId19"/>
    </p:embeddedFont>
    <p:embeddedFont>
      <p:font typeface="MJAFUG+SourceSansPro-Bold"/>
      <p:regular r:id="rId20"/>
    </p:embeddedFont>
    <p:embeddedFont>
      <p:font typeface="KFSUUR+Arial-BoldMT"/>
      <p:regular r:id="rId21"/>
    </p:embeddedFont>
    <p:embeddedFont>
      <p:font typeface="IQJWCN+ArialMT"/>
      <p:regular r:id="rId22"/>
    </p:embeddedFont>
    <p:embeddedFont>
      <p:font typeface="EKEWJL+Arial-BoldItalicMT"/>
      <p:regular r:id="rId23"/>
    </p:embeddedFont>
    <p:embeddedFont>
      <p:font typeface="DWUTGR+Arial-ItalicMT"/>
      <p:regular r:id="rId24"/>
    </p:embeddedFont>
    <p:embeddedFont>
      <p:font typeface="MCAFTC+Wingdings-Regular,Bold"/>
      <p:regular r:id="rId25"/>
    </p:embeddedFont>
    <p:embeddedFont>
      <p:font typeface="PEDLHD+AbrilFatface-Regular,Italic"/>
      <p:regular r:id="rId26"/>
    </p:embeddedFont>
    <p:embeddedFont>
      <p:font typeface="WANCMG+CourierNewPSMT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font" Target="fonts/font9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1778" y="3689435"/>
            <a:ext cx="10915497" cy="347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Unit</a:t>
            </a: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2:</a:t>
            </a: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My</a:t>
            </a: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house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0759" y="5789783"/>
            <a:ext cx="7071360" cy="2049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4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MJAFUG+SourceSansPro-Bold"/>
                <a:cs typeface="MJAFUG+SourceSansPro-Bold"/>
              </a:rPr>
              <a:t>Lessonꢀ5ꢀ–ꢀSkillsꢀ1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8316" y="3975226"/>
            <a:ext cx="9880283" cy="416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Show</a:t>
            </a:r>
            <a:r>
              <a:rPr dirty="0" sz="115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115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time!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3921" y="694593"/>
            <a:ext cx="5643562" cy="2582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b="1">
                <a:solidFill>
                  <a:srgbClr val="000000"/>
                </a:solidFill>
                <a:latin typeface="KFSUUR+Arial-BoldMT"/>
                <a:cs typeface="KFSUUR+Arial-BoldMT"/>
              </a:rPr>
              <a:t>Wrap-up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7800" y="2719156"/>
            <a:ext cx="13765510" cy="2657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121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IQJWCN+ArialMT"/>
                <a:cs typeface="IQJWCN+ArialMT"/>
              </a:rPr>
              <a:t>1.ꢀWhatꢀskillsꢀhaveꢀyouꢀlearnedꢀtoday?ꢀ</a:t>
            </a:r>
          </a:p>
          <a:p>
            <a:pPr marL="0" marR="0">
              <a:lnSpc>
                <a:spcPts val="5626"/>
              </a:lnSpc>
              <a:spcBef>
                <a:spcPts val="1573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IQJWCN+ArialMT"/>
                <a:cs typeface="IQJWCN+ArialMT"/>
              </a:rPr>
              <a:t>Readingꢀ&amp;ꢀspeaking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7800" y="4849021"/>
            <a:ext cx="13018061" cy="2657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IQJWCN+ArialMT"/>
                <a:cs typeface="IQJWCN+ArialMT"/>
              </a:rPr>
              <a:t>2.ꢀWhatꢀisꢀtheꢀmainꢀtopicꢀofꢀtheꢀtext?</a:t>
            </a:r>
          </a:p>
          <a:p>
            <a:pPr marL="0" marR="0">
              <a:lnSpc>
                <a:spcPts val="5626"/>
              </a:lnSpc>
              <a:spcBef>
                <a:spcPts val="1573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IQJWCN+ArialMT"/>
                <a:cs typeface="IQJWCN+ArialMT"/>
              </a:rPr>
              <a:t>Nick’sꢀroomꢀatꢀtheꢀCrazyꢀHouseꢀhotel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7800" y="6830222"/>
            <a:ext cx="16702629" cy="25814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IQJWCN+ArialMT"/>
                <a:cs typeface="IQJWCN+ArialMT"/>
              </a:rPr>
              <a:t>3.ꢀToꢀdescribeꢀaꢀroom,ꢀwhatꢀshouldꢀweꢀinclude?</a:t>
            </a:r>
          </a:p>
          <a:p>
            <a:pPr marL="0" marR="0">
              <a:lnSpc>
                <a:spcPts val="5626"/>
              </a:lnSpc>
              <a:spcBef>
                <a:spcPts val="973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IQJWCN+ArialMT"/>
                <a:cs typeface="IQJWCN+ArialMT"/>
              </a:rPr>
              <a:t>Room’sꢀnameꢀ&amp;ꢀthingsꢀinꢀtheꢀroom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5900" y="2741194"/>
            <a:ext cx="8205597" cy="64565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Thank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You</a:t>
            </a:r>
          </a:p>
          <a:p>
            <a:pPr marL="0" marR="0">
              <a:lnSpc>
                <a:spcPts val="12141"/>
              </a:lnSpc>
              <a:spcBef>
                <a:spcPts val="457"/>
              </a:spcBef>
              <a:spcAft>
                <a:spcPts val="0"/>
              </a:spcAft>
            </a:pP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And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See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You</a:t>
            </a:r>
          </a:p>
          <a:p>
            <a:pPr marL="0" marR="0">
              <a:lnSpc>
                <a:spcPts val="12141"/>
              </a:lnSpc>
              <a:spcBef>
                <a:spcPts val="457"/>
              </a:spcBef>
              <a:spcAft>
                <a:spcPts val="0"/>
              </a:spcAft>
            </a:pP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Next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9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Time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94310" y="241141"/>
            <a:ext cx="12542775" cy="2894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Presentation</a:t>
            </a: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check-list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56384" y="1968183"/>
            <a:ext cx="319687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Yes</a:t>
            </a:r>
            <a:r>
              <a:rPr dirty="0" sz="4000" spc="780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034983"/>
            <a:ext cx="1355249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talk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parts: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Opening,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closing?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4101783"/>
            <a:ext cx="14804213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give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room?/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photo/picture/drawing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it?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5412424"/>
            <a:ext cx="1306760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things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room?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they?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6479224"/>
            <a:ext cx="812001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prepositions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use?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7546024"/>
            <a:ext cx="12512615" cy="2358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simple?</a:t>
            </a:r>
          </a:p>
          <a:p>
            <a:pPr marL="0" marR="0">
              <a:lnSpc>
                <a:spcPts val="4167"/>
              </a:lnSpc>
              <a:spcBef>
                <a:spcPts val="423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talk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limited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(2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mins)?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2541" y="535609"/>
            <a:ext cx="7728509" cy="347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50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1530" y="2865530"/>
            <a:ext cx="17263234" cy="242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Read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for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specific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information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about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rooms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and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furniture.</a:t>
            </a:r>
          </a:p>
          <a:p>
            <a:pPr marL="0" marR="0">
              <a:lnSpc>
                <a:spcPts val="4584"/>
              </a:lnSpc>
              <a:spcBef>
                <a:spcPts val="333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Describe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one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and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positions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of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things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in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6502" y="424883"/>
            <a:ext cx="13684962" cy="3012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IQJWCN+ArialMT"/>
                <a:cs typeface="IQJWCN+ArialMT"/>
              </a:rPr>
              <a:t>ThisꢀisꢀNick.ꢀHeꢀisꢀhavingꢀaꢀtripꢀtoꢀDaꢀLat.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IQJWCN+ArialMT"/>
                <a:cs typeface="IQJWCN+ArialMT"/>
              </a:rPr>
              <a:t>Heꢀisꢀstayingꢀinꢀaꢀhotelꢀwithꢀaꢀ</a:t>
            </a:r>
            <a:r>
              <a:rPr dirty="0" sz="4800" b="1">
                <a:solidFill>
                  <a:srgbClr val="000000"/>
                </a:solidFill>
                <a:latin typeface="EKEWJL+Arial-BoldItalicMT"/>
                <a:cs typeface="EKEWJL+Arial-BoldItalicMT"/>
              </a:rPr>
              <a:t>special</a:t>
            </a:r>
            <a:r>
              <a:rPr dirty="0" sz="4800" spc="127" b="1">
                <a:solidFill>
                  <a:srgbClr val="000000"/>
                </a:solidFill>
                <a:latin typeface="EKEWJL+Arial-BoldItalicMT"/>
                <a:cs typeface="EKEWJL+Arial-BoldItalic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EKEWJL+Arial-BoldItalicMT"/>
                <a:cs typeface="EKEWJL+Arial-BoldItalicMT"/>
              </a:rPr>
              <a:t>name</a:t>
            </a:r>
          </a:p>
          <a:p>
            <a:pPr marL="0" marR="0">
              <a:lnSpc>
                <a:spcPts val="5001"/>
              </a:lnSpc>
              <a:spcBef>
                <a:spcPts val="708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IQJWCN+ArialMT"/>
                <a:cs typeface="IQJWCN+ArialMT"/>
              </a:rPr>
              <a:t>Guessꢀtheꢀletters.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3558" y="500212"/>
            <a:ext cx="4241514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FSUUR+Arial-BoldMT"/>
                <a:cs typeface="KFSUUR+Arial-BoldMT"/>
              </a:rPr>
              <a:t>email</a:t>
            </a:r>
            <a:r>
              <a:rPr dirty="0" sz="36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FSUUR+Arial-BoldMT"/>
                <a:cs typeface="KFSUUR+Arial-BoldMT"/>
              </a:rPr>
              <a:t>addresses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4807" y="1491021"/>
            <a:ext cx="12273939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Before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we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read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text,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can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you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guess?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74051" y="2689270"/>
            <a:ext cx="757212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QJWCN+ArialMT"/>
                <a:cs typeface="IQJWCN+ArialMT"/>
              </a:rPr>
              <a:t>1.ꢀIsꢀitꢀanꢀemailꢀorꢀaꢀletter?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778" y="2725681"/>
            <a:ext cx="5096275" cy="1425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IQJWCN+ArialMT"/>
                <a:cs typeface="IQJWCN+ArialMT"/>
              </a:rPr>
              <a:t>To:ꢀ</a:t>
            </a:r>
            <a:r>
              <a:rPr dirty="0" sz="3000">
                <a:solidFill>
                  <a:srgbClr val="953735"/>
                </a:solidFill>
                <a:latin typeface="DWUTGR+Arial-ItalicMT"/>
                <a:cs typeface="DWUTGR+Arial-ItalicMT"/>
              </a:rPr>
              <a:t>phong@webmail.com;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DWUTGR+Arial-ItalicMT"/>
                <a:cs typeface="DWUTGR+Arial-ItalicMT"/>
              </a:rPr>
              <a:t>mi@webmail.com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28840" y="3603670"/>
            <a:ext cx="4995019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=&gt;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It’s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an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email.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4778" y="3640081"/>
            <a:ext cx="8133801" cy="1425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IQJWCN+ArialMT"/>
                <a:cs typeface="IQJWCN+ArialMT"/>
              </a:rPr>
              <a:t>Subject:ꢀAꢀroomꢀatꢀtheꢀCrazyꢀHouseꢀHotel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HiꢀPhongꢀandꢀMi,ꢀ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30573" y="5127670"/>
            <a:ext cx="728721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QJWCN+ArialMT"/>
                <a:cs typeface="IQJWCN+ArialMT"/>
              </a:rPr>
              <a:t>2.ꢀWhatꢀisꢀtheꢀtextꢀabout?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68818" y="5926081"/>
            <a:ext cx="699070" cy="1882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716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</a:t>
            </a:r>
          </a:p>
          <a:p>
            <a:pPr marL="0" marR="0">
              <a:lnSpc>
                <a:spcPts val="3125"/>
              </a:lnSpc>
              <a:spcBef>
                <a:spcPts val="40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65325" y="5990069"/>
            <a:ext cx="1249756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=&gt;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Nick's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room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at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Crazy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House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2060"/>
                </a:solidFill>
                <a:latin typeface="KFSUUR+Arial-BoldMT"/>
                <a:cs typeface="KFSUUR+Arial-BoldMT"/>
              </a:rPr>
              <a:t>Hotel.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4778" y="9126481"/>
            <a:ext cx="3007444" cy="1425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Seeꢀyouꢀsoon!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Nick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86343" y="673221"/>
            <a:ext cx="13242646" cy="2894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Reading</a:t>
            </a: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skill:</a:t>
            </a: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8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Predicting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5673" y="4440349"/>
            <a:ext cx="10634622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fffff"/>
                </a:solidFill>
                <a:latin typeface="IQJWCN+ArialMT"/>
                <a:cs typeface="IQJWCN+ArialMT"/>
              </a:rPr>
              <a:t>Predictingꢀmakesꢀreadingꢀeasier.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673" y="5583349"/>
            <a:ext cx="18673790" cy="27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fffff"/>
                </a:solidFill>
                <a:latin typeface="IQJWCN+ArialMT"/>
                <a:cs typeface="IQJWCN+ArialMT"/>
              </a:rPr>
              <a:t>Beforeꢀreading,ꢀlookꢀatꢀtheꢀpictures,ꢀdesignꢀandꢀtittleꢀtoꢀgu</a:t>
            </a:r>
          </a:p>
          <a:p>
            <a:pPr marL="0" marR="0">
              <a:lnSpc>
                <a:spcPts val="5209"/>
              </a:lnSpc>
              <a:spcBef>
                <a:spcPts val="3790"/>
              </a:spcBef>
              <a:spcAft>
                <a:spcPts val="0"/>
              </a:spcAft>
            </a:pPr>
            <a:r>
              <a:rPr dirty="0" sz="5000">
                <a:solidFill>
                  <a:srgbClr val="ffffff"/>
                </a:solidFill>
                <a:latin typeface="IQJWCN+ArialMT"/>
                <a:cs typeface="IQJWCN+ArialMT"/>
              </a:rPr>
              <a:t>theꢀtopicꢀofꢀtheꢀtext.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673" y="7869349"/>
            <a:ext cx="14045902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fffff"/>
                </a:solidFill>
                <a:latin typeface="IQJWCN+ArialMT"/>
                <a:cs typeface="IQJWCN+ArialMT"/>
              </a:rPr>
              <a:t>Thinkꢀaboutꢀwhatꢀyouꢀknowꢀaboutꢀtheꢀtopic.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6714" y="135060"/>
            <a:ext cx="5096275" cy="1425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IQJWCN+ArialMT"/>
                <a:cs typeface="IQJWCN+ArialMT"/>
              </a:rPr>
              <a:t>To:ꢀ</a:t>
            </a:r>
            <a:r>
              <a:rPr dirty="0" sz="3000">
                <a:solidFill>
                  <a:srgbClr val="953735"/>
                </a:solidFill>
                <a:latin typeface="DWUTGR+Arial-ItalicMT"/>
                <a:cs typeface="DWUTGR+Arial-ItalicMT"/>
              </a:rPr>
              <a:t>phong@webmail.com;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DWUTGR+Arial-ItalicMT"/>
                <a:cs typeface="DWUTGR+Arial-ItalicMT"/>
              </a:rPr>
              <a:t>mi@webmail.com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334" y="213272"/>
            <a:ext cx="11898402" cy="1302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Ex.3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-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Read</a:t>
            </a:r>
            <a:r>
              <a:rPr dirty="0" sz="3600" spc="648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email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and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answer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these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6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56714" y="1049460"/>
            <a:ext cx="8133801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IQJWCN+ArialMT"/>
                <a:cs typeface="IQJWCN+ArialMT"/>
              </a:rPr>
              <a:t>Subject:ꢀAꢀroomꢀatꢀtheꢀCrazyꢀHouseꢀHotel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509" y="1702945"/>
            <a:ext cx="700886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Nick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Lat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with?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56714" y="1770637"/>
            <a:ext cx="5865902" cy="1225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HiꢀPhongꢀandꢀMi,ꢀ</a:t>
            </a:r>
            <a:r>
              <a:rPr dirty="0" sz="3000" spc="13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0759" y="2419660"/>
            <a:ext cx="387970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MCAFTC+Wingdings-Regular,Bold"/>
                <a:cs typeface="MCAFTC+Wingdings-Regular,Bold"/>
              </a:rPr>
              <a:t></a:t>
            </a:r>
            <a:r>
              <a:rPr dirty="0" sz="4000" spc="-10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His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parents.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56714" y="2421060"/>
            <a:ext cx="9483123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Howꢀareꢀyou?ꢀI'mꢀinꢀDaꢀLatꢀwithꢀmyꢀparents.ꢀWeꢀ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56714" y="2878260"/>
            <a:ext cx="8985712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areꢀstayingꢀatꢀtheꢀCrazyꢀHouseꢀHotel.ꢀWow!ꢀItꢀ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26824" y="3188204"/>
            <a:ext cx="122336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56714" y="3335460"/>
            <a:ext cx="3090788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reallyꢀisꢀcrazy.ꢀ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0914" y="3464373"/>
            <a:ext cx="1021495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rooms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hotel?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56714" y="3792660"/>
            <a:ext cx="9231530" cy="2340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Thereꢀareꢀtenꢀroomsꢀinꢀtheꢀhotel.ꢀThere’sꢀaꢀ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KangarooꢀRoom,ꢀanꢀEagleꢀRoom,ꢀandꢀevenꢀanꢀ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AntꢀRoom.ꢀI’mꢀstayingꢀinꢀtheꢀTigerꢀRoom.ꢀIt’sꢀ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calledꢀtheꢀTigerꢀRoomꢀbecauseꢀthere’sꢀaꢀbigꢀ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8621" y="4226374"/>
            <a:ext cx="579994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MCAFTC+Wingdings-Regular,Bold"/>
                <a:cs typeface="MCAFTC+Wingdings-Regular,Bold"/>
              </a:rPr>
              <a:t></a:t>
            </a:r>
            <a:r>
              <a:rPr dirty="0" sz="4000" spc="-10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There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are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ten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rooms.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7301" y="5140774"/>
            <a:ext cx="995440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Why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room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Tiger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room?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494645" y="5550404"/>
            <a:ext cx="122336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56714" y="5621460"/>
            <a:ext cx="3345842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tigerꢀonꢀtheꢀwall.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8622" y="6055174"/>
            <a:ext cx="1004544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MCAFTC+Wingdings-Regular,Bold"/>
                <a:cs typeface="MCAFTC+Wingdings-Regular,Bold"/>
              </a:rPr>
              <a:t></a:t>
            </a:r>
            <a:r>
              <a:rPr dirty="0" sz="4000" spc="-10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Because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there's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big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tiger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wall.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856714" y="6078660"/>
            <a:ext cx="9547520" cy="3254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Theꢀtigerꢀisꢀbetweenꢀtheꢀbathroomꢀdoorꢀandꢀtheꢀ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window.ꢀTheꢀbedꢀisꢀunderꢀtheꢀwindow,ꢀbutꢀtheꢀ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windowꢀisꢀaꢀstrangeꢀshape.ꢀIꢀputꢀmyꢀbagꢀunderꢀ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theꢀbed.ꢀThere’sꢀaꢀlamp,ꢀaꢀwardrobeꢀandꢀaꢀdesk.ꢀ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YouꢀshouldꢀstayꢀhereꢀwhenꢀyouꢀvisitꢀDaꢀLat.ꢀIt’sꢀ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great.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7030" y="7198173"/>
            <a:ext cx="551961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Nick’s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bag?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1538" y="7960173"/>
            <a:ext cx="455432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MCAFTC+Wingdings-Regular,Bold"/>
                <a:cs typeface="MCAFTC+Wingdings-Regular,Bold"/>
              </a:rPr>
              <a:t></a:t>
            </a:r>
            <a:r>
              <a:rPr dirty="0" sz="4000" spc="-10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Under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2060"/>
                </a:solidFill>
                <a:latin typeface="Calibri"/>
                <a:cs typeface="Calibri"/>
              </a:rPr>
              <a:t>bed.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856714" y="8821860"/>
            <a:ext cx="6074838" cy="1882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Youꢀshouldꢀvisitꢀhere,ꢀit'sꢀgreat.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Seeꢀyouꢀsoon!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Nick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807" y="134103"/>
            <a:ext cx="11536666" cy="2533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26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Enter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link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in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chat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box.</a:t>
            </a:r>
          </a:p>
          <a:p>
            <a:pPr marL="0" marR="0">
              <a:lnSpc>
                <a:spcPts val="4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Go</a:t>
            </a:r>
            <a:r>
              <a:rPr dirty="0" sz="3800" spc="164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to</a:t>
            </a:r>
            <a:r>
              <a:rPr dirty="0" sz="3800" spc="164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ff0000"/>
                </a:solidFill>
                <a:latin typeface="PEDLHD+AbrilFatface-Regular,Italic"/>
                <a:cs typeface="PEDLHD+AbrilFatface-Regular,Italic"/>
              </a:rPr>
              <a:t>Liveworksheet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and</a:t>
            </a:r>
            <a:r>
              <a:rPr dirty="0" sz="3800" spc="163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choose</a:t>
            </a:r>
            <a:r>
              <a:rPr dirty="0" sz="3800" spc="126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</a:t>
            </a:r>
            <a:r>
              <a:rPr dirty="0" sz="3800" spc="163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things</a:t>
            </a:r>
            <a:r>
              <a:rPr dirty="0" sz="3800" spc="123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in</a:t>
            </a:r>
          </a:p>
          <a:p>
            <a:pPr marL="0" marR="0">
              <a:lnSpc>
                <a:spcPts val="4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Tiger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38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room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6714" y="135060"/>
            <a:ext cx="8133801" cy="1882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IQJWCN+ArialMT"/>
                <a:cs typeface="IQJWCN+ArialMT"/>
              </a:rPr>
              <a:t>To:ꢀ</a:t>
            </a:r>
            <a:r>
              <a:rPr dirty="0" sz="3000">
                <a:solidFill>
                  <a:srgbClr val="953735"/>
                </a:solidFill>
                <a:latin typeface="DWUTGR+Arial-ItalicMT"/>
                <a:cs typeface="DWUTGR+Arial-ItalicMT"/>
              </a:rPr>
              <a:t>phong@webmail.com;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DWUTGR+Arial-ItalicMT"/>
                <a:cs typeface="DWUTGR+Arial-ItalicMT"/>
              </a:rPr>
              <a:t>mi@webmail.com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953735"/>
                </a:solidFill>
                <a:latin typeface="IQJWCN+ArialMT"/>
                <a:cs typeface="IQJWCN+ArialMT"/>
              </a:rPr>
              <a:t>Subject:ꢀAꢀroomꢀatꢀtheꢀCrazyꢀHouseꢀHotel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56714" y="1963860"/>
            <a:ext cx="359996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HiꢀPhongꢀandꢀMi,ꢀ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6714" y="2421060"/>
            <a:ext cx="9483123" cy="4168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Howꢀareꢀyou?ꢀI'mꢀinꢀDaꢀLatꢀwithꢀmyꢀparents.ꢀWeꢀ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areꢀstayingꢀatꢀtheꢀCrazyꢀHouseꢀHotel.ꢀWow!ꢀItꢀ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reallyꢀisꢀcrazy.ꢀ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Thereꢀareꢀtenꢀroomsꢀinꢀtheꢀhotel.ꢀThere’sꢀaꢀ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KangarooꢀRoom,ꢀanꢀEagleꢀRoom,ꢀandꢀevenꢀanꢀ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AntꢀRoom.ꢀI’mꢀstayingꢀinꢀtheꢀTigerꢀRoom.ꢀIt’sꢀ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calledꢀtheꢀTigerꢀRoomꢀbecauseꢀthere’sꢀaꢀbigꢀ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tigerꢀonꢀtheꢀwall.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2548" y="2621016"/>
            <a:ext cx="3189817" cy="39767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wardrobe</a:t>
            </a:r>
          </a:p>
          <a:p>
            <a:pPr marL="0" marR="0">
              <a:lnSpc>
                <a:spcPts val="4167"/>
              </a:lnSpc>
              <a:spcBef>
                <a:spcPts val="6354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cupboard</a:t>
            </a:r>
          </a:p>
          <a:p>
            <a:pPr marL="44307" marR="0">
              <a:lnSpc>
                <a:spcPts val="4167"/>
              </a:lnSpc>
              <a:spcBef>
                <a:spcPts val="6404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lamp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2612" y="2662537"/>
            <a:ext cx="2826063" cy="3939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window</a:t>
            </a:r>
          </a:p>
          <a:p>
            <a:pPr marL="0" marR="0">
              <a:lnSpc>
                <a:spcPts val="4167"/>
              </a:lnSpc>
              <a:spcBef>
                <a:spcPts val="6401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cooker</a:t>
            </a:r>
          </a:p>
          <a:p>
            <a:pPr marL="0" marR="0">
              <a:lnSpc>
                <a:spcPts val="4167"/>
              </a:lnSpc>
              <a:spcBef>
                <a:spcPts val="6012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shelf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56714" y="6078659"/>
            <a:ext cx="10615296" cy="3711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126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tiger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is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between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bathroom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o</a:t>
            </a:r>
            <a:r>
              <a:rPr dirty="0" sz="3000" spc="-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o</a:t>
            </a:r>
            <a:r>
              <a:rPr dirty="0" sz="3000" spc="-560" b="1">
                <a:solidFill>
                  <a:srgbClr val="ff0000"/>
                </a:solidFill>
                <a:latin typeface="KFSUUR+Arial-BoldMT"/>
                <a:cs typeface="KFSUUR+Arial-BoldMT"/>
              </a:rPr>
              <a:t>d</a:t>
            </a:r>
            <a:r>
              <a:rPr dirty="0" sz="3000" spc="-442">
                <a:solidFill>
                  <a:srgbClr val="000000"/>
                </a:solidFill>
                <a:latin typeface="IQJWCN+ArialMT"/>
                <a:cs typeface="IQJWCN+ArialMT"/>
              </a:rPr>
              <a:t>r</a:t>
            </a:r>
            <a:r>
              <a:rPr dirty="0" sz="3000" spc="-1391" b="1">
                <a:solidFill>
                  <a:srgbClr val="ff0000"/>
                </a:solidFill>
                <a:latin typeface="KFSUUR+Arial-BoldMT"/>
                <a:cs typeface="KFSUUR+Arial-BoldMT"/>
              </a:rPr>
              <a:t>o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ꢀa</a:t>
            </a:r>
            <a:r>
              <a:rPr dirty="0" sz="3000" spc="-722" b="1">
                <a:solidFill>
                  <a:srgbClr val="ff0000"/>
                </a:solidFill>
                <a:latin typeface="KFSUUR+Arial-BoldMT"/>
                <a:cs typeface="KFSUUR+Arial-BoldMT"/>
              </a:rPr>
              <a:t>o</a:t>
            </a:r>
            <a:r>
              <a:rPr dirty="0" sz="3000" spc="-949">
                <a:solidFill>
                  <a:srgbClr val="000000"/>
                </a:solidFill>
                <a:latin typeface="IQJWCN+ArialMT"/>
                <a:cs typeface="IQJWCN+ArialMT"/>
              </a:rPr>
              <a:t>n</a:t>
            </a:r>
            <a:r>
              <a:rPr dirty="0" sz="3000" spc="-219" b="1">
                <a:solidFill>
                  <a:srgbClr val="ff0000"/>
                </a:solidFill>
                <a:latin typeface="KFSUUR+Arial-BoldMT"/>
                <a:cs typeface="KFSUUR+Arial-BoldMT"/>
              </a:rPr>
              <a:t>r</a:t>
            </a:r>
            <a:r>
              <a:rPr dirty="0" sz="3000" spc="-619">
                <a:solidFill>
                  <a:srgbClr val="000000"/>
                </a:solidFill>
                <a:latin typeface="IQJWCN+ArialMT"/>
                <a:cs typeface="IQJWCN+ArialMT"/>
              </a:rPr>
              <a:t>d</a:t>
            </a:r>
            <a:r>
              <a:rPr dirty="0" sz="3000" spc="-1050" b="1">
                <a:solidFill>
                  <a:srgbClr val="ff0000"/>
                </a:solidFill>
                <a:latin typeface="KFSUUR+Arial-BoldMT"/>
                <a:cs typeface="KFSUUR+Arial-BoldMT"/>
              </a:rPr>
              <a:t>a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ꢀt</a:t>
            </a:r>
            <a:r>
              <a:rPr dirty="0" sz="3000" spc="-1220" b="1">
                <a:solidFill>
                  <a:srgbClr val="ff0000"/>
                </a:solidFill>
                <a:latin typeface="KFSUUR+Arial-BoldMT"/>
                <a:cs typeface="KFSUUR+Arial-BoldMT"/>
              </a:rPr>
              <a:t>n</a:t>
            </a:r>
            <a:r>
              <a:rPr dirty="0" sz="3000" spc="-451">
                <a:solidFill>
                  <a:srgbClr val="000000"/>
                </a:solidFill>
                <a:latin typeface="IQJWCN+ArialMT"/>
                <a:cs typeface="IQJWCN+ArialMT"/>
              </a:rPr>
              <a:t>h</a:t>
            </a:r>
            <a:r>
              <a:rPr dirty="0" sz="3000" spc="-1382" b="1">
                <a:solidFill>
                  <a:srgbClr val="ff0000"/>
                </a:solidFill>
                <a:latin typeface="KFSUUR+Arial-BoldMT"/>
                <a:cs typeface="KFSUUR+Arial-BoldMT"/>
              </a:rPr>
              <a:t>d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eꢀ</a:t>
            </a:r>
          </a:p>
          <a:p>
            <a:pPr marL="55126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window.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bed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is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under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spc="-1456">
                <a:solidFill>
                  <a:srgbClr val="000000"/>
                </a:solidFill>
                <a:latin typeface="IQJWCN+ArialMT"/>
                <a:cs typeface="IQJWCN+ArialMT"/>
              </a:rPr>
              <a:t>w</a:t>
            </a:r>
            <a:r>
              <a:rPr dirty="0" sz="3000" spc="-878" b="1">
                <a:solidFill>
                  <a:srgbClr val="ff0000"/>
                </a:solidFill>
                <a:latin typeface="KFSUUR+Arial-BoldMT"/>
                <a:cs typeface="KFSUUR+Arial-BoldMT"/>
              </a:rPr>
              <a:t>w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,ꢀ</a:t>
            </a:r>
            <a:r>
              <a:rPr dirty="0" sz="3000" spc="-47" b="1">
                <a:solidFill>
                  <a:srgbClr val="ff0000"/>
                </a:solidFill>
                <a:latin typeface="KFSUUR+Arial-BoldMT"/>
                <a:cs typeface="KFSUUR+Arial-BoldMT"/>
              </a:rPr>
              <a:t>i</a:t>
            </a:r>
            <a:r>
              <a:rPr dirty="0" sz="3000" spc="-1624">
                <a:solidFill>
                  <a:srgbClr val="000000"/>
                </a:solidFill>
                <a:latin typeface="IQJWCN+ArialMT"/>
                <a:cs typeface="IQJWCN+ArialMT"/>
              </a:rPr>
              <a:t>b</a:t>
            </a:r>
            <a:r>
              <a:rPr dirty="0" sz="3000" spc="-208" b="1">
                <a:solidFill>
                  <a:srgbClr val="ff0000"/>
                </a:solidFill>
                <a:latin typeface="KFSUUR+Arial-BoldMT"/>
                <a:cs typeface="KFSUUR+Arial-BoldMT"/>
              </a:rPr>
              <a:t>n</a:t>
            </a:r>
            <a:r>
              <a:rPr dirty="0" sz="3000" spc="-1462">
                <a:solidFill>
                  <a:srgbClr val="000000"/>
                </a:solidFill>
                <a:latin typeface="IQJWCN+ArialMT"/>
                <a:cs typeface="IQJWCN+ArialMT"/>
              </a:rPr>
              <a:t>u</a:t>
            </a:r>
            <a:r>
              <a:rPr dirty="0" sz="3000" spc="-371" b="1">
                <a:solidFill>
                  <a:srgbClr val="ff0000"/>
                </a:solidFill>
                <a:latin typeface="KFSUUR+Arial-BoldMT"/>
                <a:cs typeface="KFSUUR+Arial-BoldMT"/>
              </a:rPr>
              <a:t>d</a:t>
            </a:r>
            <a:r>
              <a:rPr dirty="0" sz="3000" spc="-465">
                <a:solidFill>
                  <a:srgbClr val="000000"/>
                </a:solidFill>
                <a:latin typeface="IQJWCN+ArialMT"/>
                <a:cs typeface="IQJWCN+ArialMT"/>
              </a:rPr>
              <a:t>t</a:t>
            </a:r>
            <a:r>
              <a:rPr dirty="0" sz="3000" spc="-1370" b="1">
                <a:solidFill>
                  <a:srgbClr val="ff0000"/>
                </a:solidFill>
                <a:latin typeface="KFSUUR+Arial-BoldMT"/>
                <a:cs typeface="KFSUUR+Arial-BoldMT"/>
              </a:rPr>
              <a:t>o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ꢀt</a:t>
            </a:r>
            <a:r>
              <a:rPr dirty="0" sz="3000" spc="-2039" b="1">
                <a:solidFill>
                  <a:srgbClr val="ff0000"/>
                </a:solidFill>
                <a:latin typeface="KFSUUR+Arial-BoldMT"/>
                <a:cs typeface="KFSUUR+Arial-BoldMT"/>
              </a:rPr>
              <a:t>w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h</a:t>
            </a:r>
            <a:r>
              <a:rPr dirty="0" sz="3000" spc="-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e</a:t>
            </a:r>
            <a:r>
              <a:rPr dirty="0" sz="3000" spc="466" b="1">
                <a:solidFill>
                  <a:srgbClr val="ff0000"/>
                </a:solidFill>
                <a:latin typeface="KFSUUR+Arial-BoldMT"/>
                <a:cs typeface="KFSUUR+Arial-BoldMT"/>
              </a:rPr>
              <a:t>,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</a:t>
            </a:r>
          </a:p>
          <a:p>
            <a:pPr marL="55126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but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window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is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a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strange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shape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ꢀb</a:t>
            </a:r>
            <a:r>
              <a:rPr dirty="0" sz="3000" spc="100" b="1">
                <a:solidFill>
                  <a:srgbClr val="ff0000"/>
                </a:solidFill>
                <a:latin typeface="KFSUUR+Arial-BoldMT"/>
                <a:cs typeface="KFSUUR+Arial-BoldMT"/>
              </a:rPr>
              <a:t>.</a:t>
            </a:r>
            <a:r>
              <a:rPr dirty="0" sz="3000" spc="-939">
                <a:solidFill>
                  <a:srgbClr val="000000"/>
                </a:solidFill>
                <a:latin typeface="IQJWCN+ArialMT"/>
                <a:cs typeface="IQJWCN+ArialMT"/>
              </a:rPr>
              <a:t>a</a:t>
            </a:r>
            <a:r>
              <a:rPr dirty="0" sz="3000" spc="105" b="1">
                <a:solidFill>
                  <a:srgbClr val="ff0000"/>
                </a:solidFill>
                <a:latin typeface="KFSUUR+Arial-BoldMT"/>
                <a:cs typeface="KFSUUR+Arial-BoldMT"/>
              </a:rPr>
              <a:t>I</a:t>
            </a:r>
            <a:r>
              <a:rPr dirty="0" sz="3000" spc="-946">
                <a:solidFill>
                  <a:srgbClr val="000000"/>
                </a:solidFill>
                <a:latin typeface="IQJWCN+ArialMT"/>
                <a:cs typeface="IQJWCN+ArialMT"/>
              </a:rPr>
              <a:t>g</a:t>
            </a:r>
            <a:r>
              <a:rPr dirty="0" sz="3000" spc="-887" b="1">
                <a:solidFill>
                  <a:srgbClr val="ff0000"/>
                </a:solidFill>
                <a:latin typeface="KFSUUR+Arial-BoldMT"/>
                <a:cs typeface="KFSUUR+Arial-BoldMT"/>
              </a:rPr>
              <a:t>p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ꢀu</a:t>
            </a:r>
            <a:r>
              <a:rPr dirty="0" sz="3000" spc="-218" b="1">
                <a:solidFill>
                  <a:srgbClr val="ff0000"/>
                </a:solidFill>
                <a:latin typeface="KFSUUR+Arial-BoldMT"/>
                <a:cs typeface="KFSUUR+Arial-BoldMT"/>
              </a:rPr>
              <a:t>u</a:t>
            </a:r>
            <a:r>
              <a:rPr dirty="0" sz="3000" spc="-1453">
                <a:solidFill>
                  <a:srgbClr val="000000"/>
                </a:solidFill>
                <a:latin typeface="IQJWCN+ArialMT"/>
                <a:cs typeface="IQJWCN+ArialMT"/>
              </a:rPr>
              <a:t>n</a:t>
            </a:r>
            <a:r>
              <a:rPr dirty="0" sz="3000" spc="454" b="1">
                <a:solidFill>
                  <a:srgbClr val="ff0000"/>
                </a:solidFill>
                <a:latin typeface="KFSUUR+Arial-BoldMT"/>
                <a:cs typeface="KFSUUR+Arial-BoldMT"/>
              </a:rPr>
              <a:t>t</a:t>
            </a:r>
            <a:r>
              <a:rPr dirty="0" sz="3000" spc="-1291">
                <a:solidFill>
                  <a:srgbClr val="000000"/>
                </a:solidFill>
                <a:latin typeface="IQJWCN+ArialMT"/>
                <a:cs typeface="IQJWCN+ArialMT"/>
              </a:rPr>
              <a:t>d</a:t>
            </a:r>
            <a:r>
              <a:rPr dirty="0" sz="3000" spc="-1377" b="1">
                <a:solidFill>
                  <a:srgbClr val="ff0000"/>
                </a:solidFill>
                <a:latin typeface="KFSUUR+Arial-BoldMT"/>
                <a:cs typeface="KFSUUR+Arial-BoldMT"/>
              </a:rPr>
              <a:t>m</a:t>
            </a:r>
            <a:r>
              <a:rPr dirty="0" sz="3000" spc="-292">
                <a:solidFill>
                  <a:srgbClr val="000000"/>
                </a:solidFill>
                <a:latin typeface="IQJWCN+ArialMT"/>
                <a:cs typeface="IQJWCN+ArialMT"/>
              </a:rPr>
              <a:t>e</a:t>
            </a:r>
            <a:r>
              <a:rPr dirty="0" sz="3000" spc="-1377" b="1">
                <a:solidFill>
                  <a:srgbClr val="ff0000"/>
                </a:solidFill>
                <a:latin typeface="KFSUUR+Arial-BoldMT"/>
                <a:cs typeface="KFSUUR+Arial-BoldMT"/>
              </a:rPr>
              <a:t>y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rꢀ</a:t>
            </a:r>
          </a:p>
          <a:p>
            <a:pPr marL="55126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bag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under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bed.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There’s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a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lam</a:t>
            </a:r>
            <a:r>
              <a:rPr dirty="0" sz="3000" spc="-934">
                <a:solidFill>
                  <a:srgbClr val="000000"/>
                </a:solidFill>
                <a:latin typeface="IQJWCN+ArialMT"/>
                <a:cs typeface="IQJWCN+ArialMT"/>
              </a:rPr>
              <a:t>e</a:t>
            </a:r>
            <a:r>
              <a:rPr dirty="0" sz="3000" spc="-899" b="1">
                <a:solidFill>
                  <a:srgbClr val="ff0000"/>
                </a:solidFill>
                <a:latin typeface="KFSUUR+Arial-BoldMT"/>
                <a:cs typeface="KFSUUR+Arial-BoldMT"/>
              </a:rPr>
              <a:t>p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ꢀa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,</a:t>
            </a:r>
            <a:r>
              <a:rPr dirty="0" sz="3000" spc="-64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spc="-1609">
                <a:solidFill>
                  <a:srgbClr val="000000"/>
                </a:solidFill>
                <a:latin typeface="IQJWCN+ArialMT"/>
                <a:cs typeface="IQJWCN+ArialMT"/>
              </a:rPr>
              <a:t>n</a:t>
            </a:r>
            <a:r>
              <a:rPr dirty="0" sz="3000" spc="-60" b="1">
                <a:solidFill>
                  <a:srgbClr val="ff0000"/>
                </a:solidFill>
                <a:latin typeface="KFSUUR+Arial-BoldMT"/>
                <a:cs typeface="KFSUUR+Arial-BoldMT"/>
              </a:rPr>
              <a:t>a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dꢀaꢀdesk.ꢀ</a:t>
            </a:r>
          </a:p>
          <a:p>
            <a:pPr marL="55126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wardrobe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and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a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desk.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You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should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</a:t>
            </a:r>
            <a:r>
              <a:rPr dirty="0" sz="3000" spc="-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D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st</a:t>
            </a:r>
            <a:r>
              <a:rPr dirty="0" sz="3000" spc="-778">
                <a:solidFill>
                  <a:srgbClr val="000000"/>
                </a:solidFill>
                <a:latin typeface="IQJWCN+ArialMT"/>
                <a:cs typeface="IQJWCN+ArialMT"/>
              </a:rPr>
              <a:t>a</a:t>
            </a:r>
            <a:r>
              <a:rPr dirty="0" sz="3000" spc="-891" b="1">
                <a:solidFill>
                  <a:srgbClr val="ff0000"/>
                </a:solidFill>
                <a:latin typeface="KFSUUR+Arial-BoldMT"/>
                <a:cs typeface="KFSUUR+Arial-BoldMT"/>
              </a:rPr>
              <a:t>a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ꢀL</a:t>
            </a:r>
            <a:r>
              <a:rPr dirty="0" sz="3000" spc="-60" b="1">
                <a:solidFill>
                  <a:srgbClr val="ff0000"/>
                </a:solidFill>
                <a:latin typeface="KFSUUR+Arial-BoldMT"/>
                <a:cs typeface="KFSUUR+Arial-BoldMT"/>
              </a:rPr>
              <a:t>y</a:t>
            </a:r>
            <a:r>
              <a:rPr dirty="0" sz="3000" spc="-778">
                <a:solidFill>
                  <a:srgbClr val="000000"/>
                </a:solidFill>
                <a:latin typeface="IQJWCN+ArialMT"/>
                <a:cs typeface="IQJWCN+ArialMT"/>
              </a:rPr>
              <a:t>a</a:t>
            </a:r>
            <a:r>
              <a:rPr dirty="0" sz="3000" spc="-1055" b="1">
                <a:solidFill>
                  <a:srgbClr val="ff0000"/>
                </a:solidFill>
                <a:latin typeface="KFSUUR+Arial-BoldMT"/>
                <a:cs typeface="KFSUUR+Arial-BoldMT"/>
              </a:rPr>
              <a:t>h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t.</a:t>
            </a:r>
            <a:r>
              <a:rPr dirty="0" sz="3000" spc="-1059" b="1">
                <a:solidFill>
                  <a:srgbClr val="ff0000"/>
                </a:solidFill>
                <a:latin typeface="KFSUUR+Arial-BoldMT"/>
                <a:cs typeface="KFSUUR+Arial-BoldMT"/>
              </a:rPr>
              <a:t>e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ꢀI</a:t>
            </a:r>
            <a:r>
              <a:rPr dirty="0" sz="3000" spc="-564" b="1">
                <a:solidFill>
                  <a:srgbClr val="ff0000"/>
                </a:solidFill>
                <a:latin typeface="KFSUUR+Arial-BoldMT"/>
                <a:cs typeface="KFSUUR+Arial-BoldMT"/>
              </a:rPr>
              <a:t>r</a:t>
            </a:r>
            <a:r>
              <a:rPr dirty="0" sz="3000" spc="-270">
                <a:solidFill>
                  <a:srgbClr val="000000"/>
                </a:solidFill>
                <a:latin typeface="IQJWCN+ArialMT"/>
                <a:cs typeface="IQJWCN+ArialMT"/>
              </a:rPr>
              <a:t>t</a:t>
            </a:r>
            <a:r>
              <a:rPr dirty="0" sz="3000" spc="-1401" b="1">
                <a:solidFill>
                  <a:srgbClr val="ff0000"/>
                </a:solidFill>
                <a:latin typeface="KFSUUR+Arial-BoldMT"/>
                <a:cs typeface="KFSUUR+Arial-BoldMT"/>
              </a:rPr>
              <a:t>e</a:t>
            </a: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’sꢀ</a:t>
            </a:r>
          </a:p>
          <a:p>
            <a:pPr marL="55126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when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you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visit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Da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Lat.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It’s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KFSUUR+Arial-BoldMT"/>
                <a:cs typeface="KFSUUR+Arial-BoldMT"/>
              </a:rPr>
              <a:t>great.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Youꢀshouldꢀvisitꢀhere,ꢀit'sꢀgreat.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31106" y="6680306"/>
            <a:ext cx="2101078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desk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6854" y="6715436"/>
            <a:ext cx="210437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tiger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97898" y="8129675"/>
            <a:ext cx="328060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Room’s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0849" y="8434475"/>
            <a:ext cx="5543130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describe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room,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what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should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we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include?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09662" y="9272675"/>
            <a:ext cx="374285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Things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856714" y="9279060"/>
            <a:ext cx="3007444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Seeꢀyouꢀsoon!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856714" y="9736260"/>
            <a:ext cx="1312292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IQJWCN+ArialMT"/>
                <a:cs typeface="IQJWCN+ArialMT"/>
              </a:rPr>
              <a:t>Nick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09662" y="9821315"/>
            <a:ext cx="455667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position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room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200" y="413157"/>
            <a:ext cx="20981342" cy="267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14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To</a:t>
            </a:r>
            <a:r>
              <a:rPr dirty="0" sz="5200" spc="-315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attract</a:t>
            </a:r>
            <a:r>
              <a:rPr dirty="0" sz="5200" spc="-463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more</a:t>
            </a:r>
            <a:r>
              <a:rPr dirty="0" sz="5200" spc="-25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people,</a:t>
            </a:r>
            <a:r>
              <a:rPr dirty="0" sz="5200" spc="1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the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Crazy</a:t>
            </a:r>
            <a:r>
              <a:rPr dirty="0" sz="5200" spc="-198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House</a:t>
            </a:r>
            <a:r>
              <a:rPr dirty="0" sz="5200" spc="16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Hotel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is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going</a:t>
            </a:r>
            <a:r>
              <a:rPr dirty="0" sz="5200" spc="-162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to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add</a:t>
            </a:r>
          </a:p>
          <a:p>
            <a:pPr marL="0" marR="0">
              <a:lnSpc>
                <a:spcPts val="62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a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new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52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room.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0418" y="2399251"/>
            <a:ext cx="14284810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2619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In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group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of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6,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 strike="sngStrike">
                <a:solidFill>
                  <a:srgbClr val="c00000"/>
                </a:solidFill>
                <a:latin typeface="KFSUUR+Arial-BoldMT"/>
                <a:cs typeface="KFSUUR+Arial-BoldMT"/>
              </a:rPr>
              <a:t>Draw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a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plan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for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new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room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and</a:t>
            </a:r>
            <a:r>
              <a:rPr dirty="0" sz="4400" spc="104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 strike="sngStrike">
                <a:solidFill>
                  <a:srgbClr val="c00000"/>
                </a:solidFill>
                <a:latin typeface="KFSUUR+Arial-BoldMT"/>
                <a:cs typeface="KFSUUR+Arial-BoldMT"/>
              </a:rPr>
              <a:t>talk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about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KFSUUR+Arial-BoldMT"/>
                <a:cs typeface="KFSUUR+Arial-BoldMT"/>
              </a:rPr>
              <a:t>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082" y="4342103"/>
            <a:ext cx="364565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0000"/>
                </a:solidFill>
                <a:latin typeface="Calibri"/>
                <a:cs typeface="Calibri"/>
              </a:rPr>
              <a:t>Example: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05469" y="4853076"/>
            <a:ext cx="221590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window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46528" y="5307818"/>
            <a:ext cx="173682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desk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10808" y="7502973"/>
            <a:ext cx="156294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bed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92024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05059" y="732094"/>
            <a:ext cx="10152811" cy="21709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9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Procedure</a:t>
            </a: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of</a:t>
            </a: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group</a:t>
            </a: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 </a:t>
            </a:r>
            <a:r>
              <a:rPr dirty="0" sz="6000">
                <a:solidFill>
                  <a:srgbClr val="000000"/>
                </a:solidFill>
                <a:latin typeface="IKKJJV+AbrilFatface-Regular"/>
                <a:cs typeface="IKKJJV+AbrilFatface-Regular"/>
              </a:rPr>
              <a:t>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0606" y="2704051"/>
            <a:ext cx="1540543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Step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1: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private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and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join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your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group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7411" y="4339350"/>
            <a:ext cx="16192745" cy="3433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Step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2: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Decide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role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of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each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person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in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your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group:</a:t>
            </a:r>
          </a:p>
          <a:p>
            <a:pPr marL="0" marR="0">
              <a:lnSpc>
                <a:spcPts val="4636"/>
              </a:lnSpc>
              <a:spcBef>
                <a:spcPts val="653"/>
              </a:spcBef>
              <a:spcAft>
                <a:spcPts val="0"/>
              </a:spcAft>
            </a:pPr>
            <a:r>
              <a:rPr dirty="0" sz="4450">
                <a:solidFill>
                  <a:srgbClr val="000000"/>
                </a:solidFill>
                <a:latin typeface="WANCMG+CourierNewPSMT"/>
                <a:cs typeface="WANCMG+CourierNewPSMT"/>
              </a:rPr>
              <a:t>o</a:t>
            </a:r>
            <a:r>
              <a:rPr dirty="0" sz="4450" spc="7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Who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is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leader?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(trưởng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nhóm)</a:t>
            </a:r>
          </a:p>
          <a:p>
            <a:pPr marL="0" marR="0">
              <a:lnSpc>
                <a:spcPts val="4636"/>
              </a:lnSpc>
              <a:spcBef>
                <a:spcPts val="693"/>
              </a:spcBef>
              <a:spcAft>
                <a:spcPts val="0"/>
              </a:spcAft>
            </a:pPr>
            <a:r>
              <a:rPr dirty="0" sz="4450">
                <a:solidFill>
                  <a:srgbClr val="000000"/>
                </a:solidFill>
                <a:latin typeface="WANCMG+CourierNewPSMT"/>
                <a:cs typeface="WANCMG+CourierNewPSMT"/>
              </a:rPr>
              <a:t>o</a:t>
            </a:r>
            <a:r>
              <a:rPr dirty="0" sz="4450" spc="7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Who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are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designers?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(người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thiết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kế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phòng)</a:t>
            </a:r>
          </a:p>
          <a:p>
            <a:pPr marL="0" marR="0">
              <a:lnSpc>
                <a:spcPts val="4636"/>
              </a:lnSpc>
              <a:spcBef>
                <a:spcPts val="643"/>
              </a:spcBef>
              <a:spcAft>
                <a:spcPts val="0"/>
              </a:spcAft>
            </a:pPr>
            <a:r>
              <a:rPr dirty="0" sz="4450">
                <a:solidFill>
                  <a:srgbClr val="000000"/>
                </a:solidFill>
                <a:latin typeface="WANCMG+CourierNewPSMT"/>
                <a:cs typeface="WANCMG+CourierNewPSMT"/>
              </a:rPr>
              <a:t>o</a:t>
            </a:r>
            <a:r>
              <a:rPr dirty="0" sz="4450" spc="7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Who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are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presenters?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(người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thuyết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trình)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0606" y="8122943"/>
            <a:ext cx="17371404" cy="2761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Step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3: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to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Google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Jamboard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and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create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new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</a:t>
            </a:r>
          </a:p>
          <a:p>
            <a:pPr marL="6097835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(8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minutes)</a:t>
            </a:r>
          </a:p>
          <a:p>
            <a:pPr marL="0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Your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Room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number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in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Teams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is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your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Group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KFSUUR+Arial-BoldMT"/>
                <a:cs typeface="KFSUUR+Arial-BoldMT"/>
              </a:rPr>
              <a:t>number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2026-04-20T09:45:34-07:00</dcterms:modified>
</cp:coreProperties>
</file>