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 /><Relationship Id="rId2" Type="http://schemas.openxmlformats.org/officeDocument/2006/relationships/extended-properties" Target="docProps/app.xml" /><Relationship Id="rId3" Type="http://schemas.openxmlformats.org/officeDocument/2006/relationships/officeDocument" Target="ppt/presentation.xml" /></Relationships>
</file>

<file path=ppt/presentation.xml><?xml version="1.0" encoding="utf-8"?>
<p:presentation xmlns:p="http://schemas.openxmlformats.org/presentationml/2006/main" xmlns:a="http://schemas.openxmlformats.org/drawingml/2006/main" xmlns:r="http://schemas.openxmlformats.org/officeDocument/2006/relationships" embedTrueTypeFonts="1" saveSubsetFonts="1">
  <p:sldMasterIdLst>
    <p:sldMasterId id="2147483648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5143500"/>
  <p:notesSz cx="9144000" cy="5143500"/>
  <p:embeddedFontLst>
    <p:embeddedFont>
      <p:font typeface="IHRIFT+Exo2-Bold"/>
      <p:regular r:id="rId35"/>
    </p:embeddedFont>
    <p:embeddedFont>
      <p:font typeface="OFNAIS+Arial-BoldMT"/>
      <p:regular r:id="rId36"/>
    </p:embeddedFont>
    <p:embeddedFont>
      <p:font typeface="NNQSJD+Cambria"/>
      <p:regular r:id="rId37"/>
    </p:embeddedFont>
    <p:embeddedFont>
      <p:font typeface="PQRHTM+Arial-BoldItalicMT"/>
      <p:regular r:id="rId38"/>
    </p:embeddedFont>
    <p:embeddedFont>
      <p:font typeface="ARUVMU+ArialMT"/>
      <p:regular r:id="rId39"/>
    </p:embeddedFont>
    <p:embeddedFont>
      <p:font typeface="ERTLDR+ComicSansMS-Bold"/>
      <p:regular r:id="rId40"/>
    </p:embeddedFont>
    <p:embeddedFont>
      <p:font typeface="GFIUQC+Arial-ItalicMT"/>
      <p:regular r:id="rId41"/>
    </p:embeddedFont>
    <p:embeddedFont>
      <p:font typeface="QCDQJF+Wingdings-Regular"/>
      <p:regular r:id="rId42"/>
    </p:embeddedFont>
    <p:embeddedFont>
      <p:font typeface="VCWAVD+Barlow-Regular"/>
      <p:regular r:id="rId43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2482" y="-91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presProps" Target="presProps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openxmlformats.org/officeDocument/2006/relationships/slide" Target="slides/slide8.xml" /><Relationship Id="rId14" Type="http://schemas.openxmlformats.org/officeDocument/2006/relationships/slide" Target="slides/slide9.xml" /><Relationship Id="rId15" Type="http://schemas.openxmlformats.org/officeDocument/2006/relationships/slide" Target="slides/slide10.xml" /><Relationship Id="rId16" Type="http://schemas.openxmlformats.org/officeDocument/2006/relationships/slide" Target="slides/slide11.xml" /><Relationship Id="rId17" Type="http://schemas.openxmlformats.org/officeDocument/2006/relationships/slide" Target="slides/slide12.xml" /><Relationship Id="rId18" Type="http://schemas.openxmlformats.org/officeDocument/2006/relationships/slide" Target="slides/slide13.xml" /><Relationship Id="rId19" Type="http://schemas.openxmlformats.org/officeDocument/2006/relationships/slide" Target="slides/slide14.xml" /><Relationship Id="rId2" Type="http://schemas.openxmlformats.org/officeDocument/2006/relationships/tableStyles" Target="tableStyles.xml" /><Relationship Id="rId20" Type="http://schemas.openxmlformats.org/officeDocument/2006/relationships/slide" Target="slides/slide15.xml" /><Relationship Id="rId21" Type="http://schemas.openxmlformats.org/officeDocument/2006/relationships/slide" Target="slides/slide16.xml" /><Relationship Id="rId22" Type="http://schemas.openxmlformats.org/officeDocument/2006/relationships/slide" Target="slides/slide17.xml" /><Relationship Id="rId23" Type="http://schemas.openxmlformats.org/officeDocument/2006/relationships/slide" Target="slides/slide18.xml" /><Relationship Id="rId24" Type="http://schemas.openxmlformats.org/officeDocument/2006/relationships/slide" Target="slides/slide19.xml" /><Relationship Id="rId25" Type="http://schemas.openxmlformats.org/officeDocument/2006/relationships/slide" Target="slides/slide20.xml" /><Relationship Id="rId26" Type="http://schemas.openxmlformats.org/officeDocument/2006/relationships/slide" Target="slides/slide21.xml" /><Relationship Id="rId27" Type="http://schemas.openxmlformats.org/officeDocument/2006/relationships/slide" Target="slides/slide22.xml" /><Relationship Id="rId28" Type="http://schemas.openxmlformats.org/officeDocument/2006/relationships/slide" Target="slides/slide23.xml" /><Relationship Id="rId29" Type="http://schemas.openxmlformats.org/officeDocument/2006/relationships/slide" Target="slides/slide24.xml" /><Relationship Id="rId3" Type="http://schemas.openxmlformats.org/officeDocument/2006/relationships/viewProps" Target="viewProps.xml" /><Relationship Id="rId30" Type="http://schemas.openxmlformats.org/officeDocument/2006/relationships/slide" Target="slides/slide25.xml" /><Relationship Id="rId31" Type="http://schemas.openxmlformats.org/officeDocument/2006/relationships/slide" Target="slides/slide26.xml" /><Relationship Id="rId32" Type="http://schemas.openxmlformats.org/officeDocument/2006/relationships/slide" Target="slides/slide27.xml" /><Relationship Id="rId33" Type="http://schemas.openxmlformats.org/officeDocument/2006/relationships/slide" Target="slides/slide28.xml" /><Relationship Id="rId34" Type="http://schemas.openxmlformats.org/officeDocument/2006/relationships/slide" Target="slides/slide29.xml" /><Relationship Id="rId35" Type="http://schemas.openxmlformats.org/officeDocument/2006/relationships/font" Target="fonts/font1.fntdata" /><Relationship Id="rId36" Type="http://schemas.openxmlformats.org/officeDocument/2006/relationships/font" Target="fonts/font2.fntdata" /><Relationship Id="rId37" Type="http://schemas.openxmlformats.org/officeDocument/2006/relationships/font" Target="fonts/font3.fntdata" /><Relationship Id="rId38" Type="http://schemas.openxmlformats.org/officeDocument/2006/relationships/font" Target="fonts/font4.fntdata" /><Relationship Id="rId39" Type="http://schemas.openxmlformats.org/officeDocument/2006/relationships/font" Target="fonts/font5.fntdata" /><Relationship Id="rId4" Type="http://schemas.openxmlformats.org/officeDocument/2006/relationships/theme" Target="theme/theme1.xml" /><Relationship Id="rId40" Type="http://schemas.openxmlformats.org/officeDocument/2006/relationships/font" Target="fonts/font6.fntdata" /><Relationship Id="rId41" Type="http://schemas.openxmlformats.org/officeDocument/2006/relationships/font" Target="fonts/font7.fntdata" /><Relationship Id="rId42" Type="http://schemas.openxmlformats.org/officeDocument/2006/relationships/font" Target="fonts/font8.fntdata" /><Relationship Id="rId43" Type="http://schemas.openxmlformats.org/officeDocument/2006/relationships/font" Target="fonts/font9.fntdata" /><Relationship Id="rId5" Type="http://schemas.openxmlformats.org/officeDocument/2006/relationships/slideMaster" Target="slideMasters/slide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27.02.2014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В‹#В›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2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3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4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5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6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8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9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0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2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3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5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6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7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8.png" /><Relationship Id="rId3" Type="http://schemas.openxmlformats.org/officeDocument/2006/relationships/hyperlink" Target="http://bit.ly/2Tynxth" TargetMode="External" /><Relationship Id="rId4" Type="http://schemas.openxmlformats.org/officeDocument/2006/relationships/hyperlink" Target="http://bit.ly/2TtBDfr" TargetMode="External" /><Relationship Id="rId5" Type="http://schemas.openxmlformats.org/officeDocument/2006/relationships/hyperlink" Target="http://bit.ly/2TyoMsr" TargetMode="External" /><Relationship Id="rId6" Type="http://schemas.openxmlformats.org/officeDocument/2006/relationships/hyperlink" Target="https://storyset.com/?utm_source=slidesgo_template&amp;utm_medium=referral-link&amp;utm_campaign=slidesgo_contents_of_this_template&amp;utm_term=storyset&amp;utm_content=storyset" TargetMode="Externa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9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pn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4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8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png" 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518599" y="1567944"/>
            <a:ext cx="7133691" cy="26746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84206" marR="0">
              <a:lnSpc>
                <a:spcPts val="6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IHRIFT+Exo2-Bold"/>
                <a:cs typeface="IHRIFT+Exo2-Bold"/>
              </a:rPr>
              <a:t>UNIT</a:t>
            </a:r>
            <a:r>
              <a:rPr dirty="0" sz="5400" b="1">
                <a:solidFill>
                  <a:srgbClr val="ffffff"/>
                </a:solidFill>
                <a:latin typeface="IHRIFT+Exo2-Bold"/>
                <a:cs typeface="IHRIFT+Exo2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IHRIFT+Exo2-Bold"/>
                <a:cs typeface="IHRIFT+Exo2-Bold"/>
              </a:rPr>
              <a:t>4:</a:t>
            </a:r>
          </a:p>
          <a:p>
            <a:pPr marL="0" marR="0">
              <a:lnSpc>
                <a:spcPts val="6480"/>
              </a:lnSpc>
              <a:spcBef>
                <a:spcPts val="0"/>
              </a:spcBef>
              <a:spcAft>
                <a:spcPts val="0"/>
              </a:spcAft>
            </a:pPr>
            <a:r>
              <a:rPr dirty="0" sz="5400" b="1">
                <a:solidFill>
                  <a:srgbClr val="ffffff"/>
                </a:solidFill>
                <a:latin typeface="IHRIFT+Exo2-Bold"/>
                <a:cs typeface="IHRIFT+Exo2-Bold"/>
              </a:rPr>
              <a:t>My</a:t>
            </a:r>
            <a:r>
              <a:rPr dirty="0" sz="5400" b="1">
                <a:solidFill>
                  <a:srgbClr val="ffffff"/>
                </a:solidFill>
                <a:latin typeface="IHRIFT+Exo2-Bold"/>
                <a:cs typeface="IHRIFT+Exo2-Bold"/>
              </a:rPr>
              <a:t> </a:t>
            </a:r>
            <a:r>
              <a:rPr dirty="0" sz="5400" b="1">
                <a:solidFill>
                  <a:srgbClr val="ffffff"/>
                </a:solidFill>
                <a:latin typeface="IHRIFT+Exo2-Bold"/>
                <a:cs typeface="IHRIFT+Exo2-Bold"/>
              </a:rPr>
              <a:t>neighbourhood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4900" y="3752880"/>
            <a:ext cx="5108003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50443f"/>
                </a:solidFill>
                <a:latin typeface="OFNAIS+Arial-BoldMT"/>
                <a:cs typeface="OFNAIS+Arial-BoldMT"/>
              </a:rPr>
              <a:t>Lesson</a:t>
            </a:r>
            <a:r>
              <a:rPr dirty="0" sz="2800" b="1">
                <a:solidFill>
                  <a:srgbClr val="50443f"/>
                </a:solidFill>
                <a:latin typeface="OFNAIS+Arial-BoldMT"/>
                <a:cs typeface="OFNAIS+Arial-BoldMT"/>
              </a:rPr>
              <a:t> </a:t>
            </a:r>
            <a:r>
              <a:rPr dirty="0" sz="2800" b="1">
                <a:solidFill>
                  <a:srgbClr val="50443f"/>
                </a:solidFill>
                <a:latin typeface="OFNAIS+Arial-BoldMT"/>
                <a:cs typeface="OFNAIS+Arial-BoldMT"/>
              </a:rPr>
              <a:t>4:</a:t>
            </a:r>
            <a:r>
              <a:rPr dirty="0" sz="2800" b="1">
                <a:solidFill>
                  <a:srgbClr val="50443f"/>
                </a:solidFill>
                <a:latin typeface="OFNAIS+Arial-BoldMT"/>
                <a:cs typeface="OFNAIS+Arial-BoldMT"/>
              </a:rPr>
              <a:t> </a:t>
            </a:r>
            <a:r>
              <a:rPr dirty="0" sz="2800" b="1">
                <a:solidFill>
                  <a:srgbClr val="50443f"/>
                </a:solidFill>
                <a:latin typeface="OFNAIS+Arial-BoldMT"/>
                <a:cs typeface="OFNAIS+Arial-BoldMT"/>
              </a:rPr>
              <a:t>Communication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83281" y="514139"/>
            <a:ext cx="2841793" cy="1377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corner</a:t>
            </a:r>
          </a:p>
          <a:p>
            <a:pPr marL="9860" marR="0">
              <a:lnSpc>
                <a:spcPts val="2500"/>
              </a:lnSpc>
              <a:spcBef>
                <a:spcPts val="2242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Turn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right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83281" y="1710577"/>
            <a:ext cx="2557765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straight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782208" y="2271897"/>
            <a:ext cx="2787390" cy="997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It’s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at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corner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of</a:t>
            </a:r>
          </a:p>
          <a:p>
            <a:pPr marL="0" marR="0">
              <a:lnSpc>
                <a:spcPts val="2188"/>
              </a:lnSpc>
              <a:spcBef>
                <a:spcPts val="331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Park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Ave.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and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Oak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St.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666537" y="3573827"/>
            <a:ext cx="134866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Oak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Street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37897" y="2097860"/>
            <a:ext cx="3231447" cy="128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How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do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I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get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to</a:t>
            </a:r>
          </a:p>
          <a:p>
            <a:pPr marL="284162" marR="0">
              <a:lnSpc>
                <a:spcPts val="2813"/>
              </a:lnSpc>
              <a:spcBef>
                <a:spcPts val="476"/>
              </a:spcBef>
              <a:spcAft>
                <a:spcPts val="0"/>
              </a:spcAft>
            </a:pP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the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stadium?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66537" y="3573827"/>
            <a:ext cx="134866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Oak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Street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59015" y="514139"/>
            <a:ext cx="2841793" cy="1377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corner</a:t>
            </a:r>
          </a:p>
          <a:p>
            <a:pPr marL="9859" marR="0">
              <a:lnSpc>
                <a:spcPts val="2500"/>
              </a:lnSpc>
              <a:spcBef>
                <a:spcPts val="2242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Turn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right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659015" y="1710577"/>
            <a:ext cx="2550239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blocks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657941" y="2313879"/>
            <a:ext cx="2621498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It’s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right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opposite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gas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station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21071" y="3573827"/>
            <a:ext cx="1194132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ak</a:t>
            </a:r>
            <a:r>
              <a:rPr dirty="0" sz="1800" spc="1472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reet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37897" y="2097860"/>
            <a:ext cx="3231447" cy="128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How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do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I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get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to</a:t>
            </a:r>
          </a:p>
          <a:p>
            <a:pPr marL="363537" marR="0">
              <a:lnSpc>
                <a:spcPts val="2813"/>
              </a:lnSpc>
              <a:spcBef>
                <a:spcPts val="476"/>
              </a:spcBef>
              <a:spcAft>
                <a:spcPts val="0"/>
              </a:spcAft>
            </a:pP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the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garage?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66537" y="3573827"/>
            <a:ext cx="134866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Oak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Street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715965" y="514139"/>
            <a:ext cx="2550239" cy="137717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blocks</a:t>
            </a:r>
          </a:p>
          <a:p>
            <a:pPr marL="9859" marR="0">
              <a:lnSpc>
                <a:spcPts val="2500"/>
              </a:lnSpc>
              <a:spcBef>
                <a:spcPts val="2242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Turn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left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14892" y="1785777"/>
            <a:ext cx="2677252" cy="85541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It’s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right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across</a:t>
            </a:r>
          </a:p>
          <a:p>
            <a:pPr marL="0" marR="0">
              <a:lnSpc>
                <a:spcPts val="1875"/>
              </a:lnSpc>
              <a:spcBef>
                <a:spcPts val="234"/>
              </a:spcBef>
              <a:spcAft>
                <a:spcPts val="0"/>
              </a:spcAft>
            </a:pP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from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0000"/>
                </a:solidFill>
                <a:latin typeface="Calibri"/>
                <a:cs typeface="Calibri"/>
              </a:rPr>
              <a:t>park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66537" y="3573827"/>
            <a:ext cx="134866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Oak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Street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279569" y="1364975"/>
            <a:ext cx="2248278" cy="997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THANK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YOU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FOR</a:t>
            </a:r>
          </a:p>
          <a:p>
            <a:pPr marL="253023" marR="0">
              <a:lnSpc>
                <a:spcPts val="2188"/>
              </a:lnSpc>
              <a:spcBef>
                <a:spcPts val="331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YOUR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HELP!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476444" y="1546689"/>
            <a:ext cx="1656196" cy="99798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09577" marR="0">
              <a:lnSpc>
                <a:spcPts val="2188"/>
              </a:lnSpc>
              <a:spcBef>
                <a:spcPts val="0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YOU’RE</a:t>
            </a:r>
          </a:p>
          <a:p>
            <a:pPr marL="0" marR="0">
              <a:lnSpc>
                <a:spcPts val="2188"/>
              </a:lnSpc>
              <a:spcBef>
                <a:spcPts val="331"/>
              </a:spcBef>
              <a:spcAft>
                <a:spcPts val="0"/>
              </a:spcAft>
            </a:pPr>
            <a:r>
              <a:rPr dirty="0" sz="2100" b="1">
                <a:solidFill>
                  <a:srgbClr val="000000"/>
                </a:solidFill>
                <a:latin typeface="Calibri"/>
                <a:cs typeface="Calibri"/>
              </a:rPr>
              <a:t>WELCOME!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2300" y="258729"/>
            <a:ext cx="6525456" cy="960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2.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Asking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for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and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giving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directions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3318" y="862979"/>
            <a:ext cx="2089046" cy="588311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ARUVMU+ArialMT"/>
                <a:cs typeface="ARUVMU+ArialMT"/>
              </a:rPr>
              <a:t>-</a:t>
            </a:r>
            <a:r>
              <a:rPr dirty="0" sz="1850" spc="1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RUVMU+ArialMT"/>
                <a:cs typeface="ARUVMU+ArialMT"/>
              </a:rPr>
              <a:t>Workꢀinꢀpairs.ꢀ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3318" y="1248028"/>
            <a:ext cx="1366351" cy="5889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ARUVMU+ArialMT"/>
                <a:cs typeface="ARUVMU+ArialMT"/>
              </a:rPr>
              <a:t>-</a:t>
            </a:r>
            <a:r>
              <a:rPr dirty="0" sz="1850" spc="1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RUVMU+ArialMT"/>
                <a:cs typeface="ARUVMU+ArialMT"/>
              </a:rPr>
              <a:t>3ꢀminsꢀ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3318" y="1618645"/>
            <a:ext cx="4608418" cy="5879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ARUVMU+ArialMT"/>
                <a:cs typeface="ARUVMU+ArialMT"/>
              </a:rPr>
              <a:t>-</a:t>
            </a:r>
            <a:r>
              <a:rPr dirty="0" sz="1850" spc="1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RUVMU+ArialMT"/>
                <a:cs typeface="ARUVMU+ArialMT"/>
              </a:rPr>
              <a:t>Chooseꢀaꢀplaceꢀaroundꢀyourꢀschool.ꢀ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3318" y="2064200"/>
            <a:ext cx="5059273" cy="587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ARUVMU+ArialMT"/>
                <a:cs typeface="ARUVMU+ArialMT"/>
              </a:rPr>
              <a:t>-</a:t>
            </a:r>
            <a:r>
              <a:rPr dirty="0" sz="1850" spc="1171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000000"/>
                </a:solidFill>
                <a:latin typeface="ARUVMU+ArialMT"/>
                <a:cs typeface="ARUVMU+ArialMT"/>
              </a:rPr>
              <a:t>Askꢀforꢀandꢀgiveꢀdirectionsꢀtoꢀtheꢀplace.ꢀꢀ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3318" y="2984343"/>
            <a:ext cx="2194024" cy="187123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>
                <a:solidFill>
                  <a:srgbClr val="c00000"/>
                </a:solidFill>
                <a:latin typeface="ARUVMU+ArialMT"/>
                <a:cs typeface="ARUVMU+ArialMT"/>
              </a:rPr>
              <a:t>StudentꢀAꢀ</a:t>
            </a:r>
          </a:p>
          <a:p>
            <a:pPr marL="0" marR="0">
              <a:lnSpc>
                <a:spcPts val="2917"/>
              </a:lnSpc>
              <a:spcBef>
                <a:spcPts val="4699"/>
              </a:spcBef>
              <a:spcAft>
                <a:spcPts val="0"/>
              </a:spcAft>
            </a:pPr>
            <a:r>
              <a:rPr dirty="0" sz="2800">
                <a:solidFill>
                  <a:srgbClr val="c00000"/>
                </a:solidFill>
                <a:latin typeface="ARUVMU+ArialMT"/>
                <a:cs typeface="ARUVMU+ArialMT"/>
              </a:rPr>
              <a:t>StudentꢀB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370448" y="3008288"/>
            <a:ext cx="1049982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c00000"/>
                </a:solidFill>
                <a:latin typeface="ARUVMU+ArialMT"/>
                <a:cs typeface="ARUVMU+ArialMT"/>
              </a:rPr>
              <a:t>Askꢀ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026156" y="3329686"/>
            <a:ext cx="2231799" cy="9039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917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c00000"/>
                </a:solidFill>
                <a:latin typeface="OFNAIS+Arial-BoldMT"/>
                <a:cs typeface="OFNAIS+Arial-BoldMT"/>
              </a:rPr>
              <a:t>take</a:t>
            </a:r>
            <a:r>
              <a:rPr dirty="0" sz="2800" b="1">
                <a:solidFill>
                  <a:srgbClr val="c00000"/>
                </a:solidFill>
                <a:latin typeface="OFNAIS+Arial-BoldMT"/>
                <a:cs typeface="OFNAIS+Arial-BoldMT"/>
              </a:rPr>
              <a:t> </a:t>
            </a:r>
            <a:r>
              <a:rPr dirty="0" sz="2800" b="1">
                <a:solidFill>
                  <a:srgbClr val="c00000"/>
                </a:solidFill>
                <a:latin typeface="OFNAIS+Arial-BoldMT"/>
                <a:cs typeface="OFNAIS+Arial-BoldMT"/>
              </a:rPr>
              <a:t>turns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3370447" y="3975595"/>
            <a:ext cx="2642443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c00000"/>
                </a:solidFill>
                <a:latin typeface="ARUVMU+ArialMT"/>
                <a:cs typeface="ARUVMU+ArialMT"/>
              </a:rPr>
              <a:t>Giveꢀdirectionsꢀꢀ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073017" y="1465113"/>
            <a:ext cx="6418327" cy="2971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200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448c66"/>
                </a:solidFill>
                <a:latin typeface="IHRIFT+Exo2-Bold"/>
                <a:cs typeface="IHRIFT+Exo2-Bold"/>
              </a:rPr>
              <a:t>An</a:t>
            </a:r>
            <a:r>
              <a:rPr dirty="0" sz="60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6000" b="1">
                <a:solidFill>
                  <a:srgbClr val="448c66"/>
                </a:solidFill>
                <a:latin typeface="IHRIFT+Exo2-Bold"/>
                <a:cs typeface="IHRIFT+Exo2-Bold"/>
              </a:rPr>
              <a:t>audio</a:t>
            </a:r>
            <a:r>
              <a:rPr dirty="0" sz="60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6000" b="1">
                <a:solidFill>
                  <a:srgbClr val="448c66"/>
                </a:solidFill>
                <a:latin typeface="IHRIFT+Exo2-Bold"/>
                <a:cs typeface="IHRIFT+Exo2-Bold"/>
              </a:rPr>
              <a:t>guide</a:t>
            </a:r>
          </a:p>
          <a:p>
            <a:pPr marL="897366" marR="0">
              <a:lnSpc>
                <a:spcPts val="7199"/>
              </a:lnSpc>
              <a:spcBef>
                <a:spcPts val="0"/>
              </a:spcBef>
              <a:spcAft>
                <a:spcPts val="0"/>
              </a:spcAft>
            </a:pPr>
            <a:r>
              <a:rPr dirty="0" sz="6000" b="1">
                <a:solidFill>
                  <a:srgbClr val="448c66"/>
                </a:solidFill>
                <a:latin typeface="IHRIFT+Exo2-Bold"/>
                <a:cs typeface="IHRIFT+Exo2-Bold"/>
              </a:rPr>
              <a:t>to</a:t>
            </a:r>
            <a:r>
              <a:rPr dirty="0" sz="60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6000" b="1">
                <a:solidFill>
                  <a:srgbClr val="448c66"/>
                </a:solidFill>
                <a:latin typeface="IHRIFT+Exo2-Bold"/>
                <a:cs typeface="IHRIFT+Exo2-Bold"/>
              </a:rPr>
              <a:t>a</a:t>
            </a:r>
            <a:r>
              <a:rPr dirty="0" sz="60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6000" b="1">
                <a:solidFill>
                  <a:srgbClr val="448c66"/>
                </a:solidFill>
                <a:latin typeface="IHRIFT+Exo2-Bold"/>
                <a:cs typeface="IHRIFT+Exo2-Bold"/>
              </a:rPr>
              <a:t>place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360651" y="617011"/>
            <a:ext cx="1468040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70524b"/>
                </a:solidFill>
                <a:latin typeface="OFNAIS+Arial-BoldMT"/>
                <a:cs typeface="OFNAIS+Arial-BoldMT"/>
              </a:rPr>
              <a:t>Nick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30380" y="611420"/>
            <a:ext cx="2390785" cy="10330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34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70524b"/>
                </a:solidFill>
                <a:latin typeface="OFNAIS+Arial-BoldMT"/>
                <a:cs typeface="OFNAIS+Arial-BoldMT"/>
              </a:rPr>
              <a:t>in</a:t>
            </a:r>
            <a:r>
              <a:rPr dirty="0" sz="3200" b="1">
                <a:solidFill>
                  <a:srgbClr val="70524b"/>
                </a:solidFill>
                <a:latin typeface="OFNAIS+Arial-BoldMT"/>
                <a:cs typeface="OFNAIS+Arial-BoldMT"/>
              </a:rPr>
              <a:t> </a:t>
            </a:r>
            <a:r>
              <a:rPr dirty="0" sz="3200" b="1">
                <a:solidFill>
                  <a:srgbClr val="70524b"/>
                </a:solidFill>
                <a:latin typeface="OFNAIS+Arial-BoldMT"/>
                <a:cs typeface="OFNAIS+Arial-BoldMT"/>
              </a:rPr>
              <a:t>Hoi</a:t>
            </a:r>
            <a:r>
              <a:rPr dirty="0" sz="3200" b="1">
                <a:solidFill>
                  <a:srgbClr val="70524b"/>
                </a:solidFill>
                <a:latin typeface="OFNAIS+Arial-BoldMT"/>
                <a:cs typeface="OFNAIS+Arial-BoldMT"/>
              </a:rPr>
              <a:t> </a:t>
            </a:r>
            <a:r>
              <a:rPr dirty="0" sz="3200" b="1">
                <a:solidFill>
                  <a:srgbClr val="70524b"/>
                </a:solidFill>
                <a:latin typeface="OFNAIS+Arial-BoldMT"/>
                <a:cs typeface="OFNAIS+Arial-BoldMT"/>
              </a:rPr>
              <a:t>An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55361" y="292066"/>
            <a:ext cx="3649878" cy="1097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448c66"/>
                </a:solidFill>
                <a:latin typeface="IHRIFT+Exo2-Bold"/>
                <a:cs typeface="IHRIFT+Exo2-Bold"/>
              </a:rPr>
              <a:t>3.</a:t>
            </a:r>
            <a:r>
              <a:rPr dirty="0" sz="32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3200" b="1">
                <a:solidFill>
                  <a:srgbClr val="448c66"/>
                </a:solidFill>
                <a:latin typeface="IHRIFT+Exo2-Bold"/>
                <a:cs typeface="IHRIFT+Exo2-Bold"/>
              </a:rPr>
              <a:t>Listen</a:t>
            </a:r>
            <a:r>
              <a:rPr dirty="0" sz="32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3200" b="1">
                <a:solidFill>
                  <a:srgbClr val="448c66"/>
                </a:solidFill>
                <a:latin typeface="IHRIFT+Exo2-Bold"/>
                <a:cs typeface="IHRIFT+Exo2-Bold"/>
              </a:rPr>
              <a:t>and</a:t>
            </a:r>
            <a:r>
              <a:rPr dirty="0" sz="32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3200" b="1">
                <a:solidFill>
                  <a:srgbClr val="448c66"/>
                </a:solidFill>
                <a:latin typeface="IHRIFT+Exo2-Bold"/>
                <a:cs typeface="IHRIFT+Exo2-Bold"/>
              </a:rPr>
              <a:t>fill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09328" y="1725686"/>
            <a:ext cx="8466265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ARUVMU+ArialMT"/>
                <a:cs typeface="ARUVMU+ArialMT"/>
              </a:rPr>
              <a:t>Let'sꢀstartꢀourꢀtourꢀinꢀHoiꢀAn.ꢀWeꢀareꢀinꢀTranꢀPhuꢀStreetꢀnow.ꢀFirst,ꢀgoꢀtoꢀ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453711" y="2088199"/>
            <a:ext cx="131241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OFNAIS+Arial-BoldMT"/>
                <a:cs typeface="OFNAIS+Arial-BoldMT"/>
              </a:rPr>
              <a:t>straight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9328" y="2137166"/>
            <a:ext cx="830131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ARUVMU+ArialMT"/>
                <a:cs typeface="ARUVMU+ArialMT"/>
              </a:rPr>
              <a:t>OngꢀPagoda.ꢀToꢀgetꢀthere,ꢀgoꢀ(1)ꢀ___________alongꢀtheꢀstreetꢀforꢀfiveꢀ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9328" y="2548646"/>
            <a:ext cx="8291304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ARUVMU+ArialMT"/>
                <a:cs typeface="ARUVMU+ArialMT"/>
              </a:rPr>
              <a:t>minutes.ꢀIt'sꢀonꢀyourꢀleft.ꢀNext,ꢀgoꢀtoꢀtheꢀMuseumꢀofꢀSaꢀHuynhꢀCulture.ꢀ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321976" y="2898119"/>
            <a:ext cx="1270248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OFNAIS+Arial-BoldMT"/>
                <a:cs typeface="OFNAIS+Arial-BoldMT"/>
              </a:rPr>
              <a:t>second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851498" y="2909963"/>
            <a:ext cx="945306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OFNAIS+Arial-BoldMT"/>
                <a:cs typeface="OFNAIS+Arial-BoldMT"/>
              </a:rPr>
              <a:t>right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9328" y="2960126"/>
            <a:ext cx="8696037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ARUVMU+ArialMT"/>
                <a:cs typeface="ARUVMU+ArialMT"/>
              </a:rPr>
              <a:t>Takeꢀtheꢀ(2)ꢀ___________ꢀturningꢀonꢀyourꢀleft.ꢀTurnꢀ(3)ꢀ___________ꢀandꢀ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09328" y="3371606"/>
            <a:ext cx="8729668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ARUVMU+ArialMT"/>
                <a:cs typeface="ARUVMU+ArialMT"/>
              </a:rPr>
              <a:t>it'sꢀonꢀyourꢀright.ꢀFinally,ꢀgoꢀtoꢀHoaꢀNhapꢀWorkshopꢀtoꢀbuyꢀsomeꢀpresents.ꢀ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15263" y="3727374"/>
            <a:ext cx="1213063" cy="6456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 b="1">
                <a:solidFill>
                  <a:srgbClr val="c00000"/>
                </a:solidFill>
                <a:latin typeface="OFNAIS+Arial-BoldMT"/>
                <a:cs typeface="OFNAIS+Arial-BoldMT"/>
              </a:rPr>
              <a:t>next</a:t>
            </a:r>
            <a:r>
              <a:rPr dirty="0" sz="2000" b="1">
                <a:solidFill>
                  <a:srgbClr val="c00000"/>
                </a:solidFill>
                <a:latin typeface="OFNAIS+Arial-BoldMT"/>
                <a:cs typeface="OFNAIS+Arial-BoldMT"/>
              </a:rPr>
              <a:t> </a:t>
            </a:r>
            <a:r>
              <a:rPr dirty="0" sz="2000" b="1">
                <a:solidFill>
                  <a:srgbClr val="c00000"/>
                </a:solidFill>
                <a:latin typeface="OFNAIS+Arial-BoldMT"/>
                <a:cs typeface="OFNAIS+Arial-BoldMT"/>
              </a:rPr>
              <a:t>to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09328" y="3783086"/>
            <a:ext cx="6933339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>
                <a:solidFill>
                  <a:srgbClr val="333333"/>
                </a:solidFill>
                <a:latin typeface="ARUVMU+ArialMT"/>
                <a:cs typeface="ARUVMU+ArialMT"/>
              </a:rPr>
              <a:t>Turnꢀleftꢀandꢀthenꢀright.ꢀIt'sꢀ(4)ꢀ___________TanꢀKyꢀHouse.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278838" y="1123007"/>
            <a:ext cx="7796150" cy="19812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1773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How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can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you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identify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places</a:t>
            </a:r>
          </a:p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and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give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directions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in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a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000" b="1">
                <a:solidFill>
                  <a:srgbClr val="448c66"/>
                </a:solidFill>
                <a:latin typeface="IHRIFT+Exo2-Bold"/>
                <a:cs typeface="IHRIFT+Exo2-Bold"/>
              </a:rPr>
              <a:t>city?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56230" y="250768"/>
            <a:ext cx="2440025" cy="1097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840"/>
              </a:lnSpc>
              <a:spcBef>
                <a:spcPts val="0"/>
              </a:spcBef>
              <a:spcAft>
                <a:spcPts val="0"/>
              </a:spcAft>
            </a:pPr>
            <a:r>
              <a:rPr dirty="0" sz="3200" b="1">
                <a:solidFill>
                  <a:srgbClr val="448c66"/>
                </a:solidFill>
                <a:latin typeface="IHRIFT+Exo2-Bold"/>
                <a:cs typeface="IHRIFT+Exo2-Bold"/>
              </a:rPr>
              <a:t>Summary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688772" y="1293407"/>
            <a:ext cx="3727698" cy="9255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ARUVMU+ArialMT"/>
                <a:cs typeface="ARUVMU+ArialMT"/>
              </a:rPr>
              <a:t>1.ꢀWhereꢀexactlyꢀareꢀyouꢀinꢀHoiꢀAn?</a:t>
            </a:r>
          </a:p>
          <a:p>
            <a:pPr marL="215070" marR="0">
              <a:lnSpc>
                <a:spcPts val="1667"/>
              </a:lnSpc>
              <a:spcBef>
                <a:spcPts val="1503"/>
              </a:spcBef>
              <a:spcAft>
                <a:spcPts val="0"/>
              </a:spcAft>
            </a:pPr>
            <a:r>
              <a:rPr dirty="0" sz="1600">
                <a:solidFill>
                  <a:srgbClr val="c00000"/>
                </a:solidFill>
                <a:latin typeface="ARUVMU+ArialMT"/>
                <a:cs typeface="ARUVMU+ArialMT"/>
              </a:rPr>
              <a:t>TranꢀPhuꢀStreet.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6408" y="1734948"/>
            <a:ext cx="5562223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ARUVMU+ArialMT"/>
                <a:cs typeface="ARUVMU+ArialMT"/>
              </a:rPr>
              <a:t>Let'sꢀstartꢀourꢀtourꢀinꢀHoiꢀAn.ꢀWeꢀareꢀinꢀTranꢀPhuꢀStreetꢀnow.ꢀ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55734" y="2003846"/>
            <a:ext cx="1049932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00000"/>
                </a:solidFill>
                <a:latin typeface="OFNAIS+Arial-BoldMT"/>
                <a:cs typeface="OFNAIS+Arial-BoldMT"/>
              </a:rPr>
              <a:t>straight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266408" y="2054988"/>
            <a:ext cx="5899578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ARUVMU+ArialMT"/>
                <a:cs typeface="ARUVMU+ArialMT"/>
              </a:rPr>
              <a:t>First,ꢀgoꢀtoꢀOngꢀPagoda.ꢀToꢀgetꢀthere,ꢀgoꢀ(1)ꢀ___________alongꢀ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5703469" y="2111400"/>
            <a:ext cx="3416429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ARUVMU+ArialMT"/>
                <a:cs typeface="ARUVMU+ArialMT"/>
              </a:rPr>
              <a:t>2.ꢀAreꢀthereꢀanyꢀbeautifulꢀplacesꢀ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ARUVMU+ArialMT"/>
                <a:cs typeface="ARUVMU+ArialMT"/>
              </a:rPr>
              <a:t>andꢀrestaurantsꢀnearꢀyou?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266408" y="2375028"/>
            <a:ext cx="5232754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ARUVMU+ArialMT"/>
                <a:cs typeface="ARUVMU+ArialMT"/>
              </a:rPr>
              <a:t>theꢀstreetꢀforꢀfiveꢀminutes.ꢀIt'sꢀonꢀyourꢀleft.ꢀNext,ꢀgoꢀtoꢀtheꢀ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64531" y="2648502"/>
            <a:ext cx="1016198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00000"/>
                </a:solidFill>
                <a:latin typeface="OFNAIS+Arial-BoldMT"/>
                <a:cs typeface="OFNAIS+Arial-BoldMT"/>
              </a:rPr>
              <a:t>second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862013" y="2644797"/>
            <a:ext cx="3494018" cy="124805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00000"/>
                </a:solidFill>
                <a:latin typeface="ARUVMU+ArialMT"/>
                <a:cs typeface="ARUVMU+ArialMT"/>
              </a:rPr>
              <a:t>Yes,ꢀthereꢀareꢀOngꢀPagoda,ꢀ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c00000"/>
                </a:solidFill>
                <a:latin typeface="ARUVMU+ArialMT"/>
                <a:cs typeface="ARUVMU+ArialMT"/>
              </a:rPr>
              <a:t>MuseumꢀofꢀSaꢀHuynhꢀCulture,ꢀ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c00000"/>
                </a:solidFill>
                <a:latin typeface="ARUVMU+ArialMT"/>
                <a:cs typeface="ARUVMU+ArialMT"/>
              </a:rPr>
              <a:t>HoaꢀNhapꢀWorkshopꢀandꢀTanꢀKyꢀ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c00000"/>
                </a:solidFill>
                <a:latin typeface="ARUVMU+ArialMT"/>
                <a:cs typeface="ARUVMU+ArialMT"/>
              </a:rPr>
              <a:t>House.ꢀ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66408" y="2695068"/>
            <a:ext cx="5944505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ARUVMU+ArialMT"/>
                <a:cs typeface="ARUVMU+ArialMT"/>
              </a:rPr>
              <a:t>MuseumꢀofꢀSaꢀHuynhꢀCulture.ꢀTakeꢀtheꢀ(2)ꢀ___________ꢀturningꢀ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792619" y="2987056"/>
            <a:ext cx="75624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00000"/>
                </a:solidFill>
                <a:latin typeface="OFNAIS+Arial-BoldMT"/>
                <a:cs typeface="OFNAIS+Arial-BoldMT"/>
              </a:rPr>
              <a:t>right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266408" y="3015108"/>
            <a:ext cx="5869726" cy="77200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ARUVMU+ArialMT"/>
                <a:cs typeface="ARUVMU+ArialMT"/>
              </a:rPr>
              <a:t>onꢀyourꢀleft.ꢀTurnꢀ(3)ꢀ___________ꢀandꢀit'sꢀonꢀyourꢀright.ꢀFinally,ꢀ</a:t>
            </a:r>
          </a:p>
          <a:p>
            <a:pPr marL="0" marR="0">
              <a:lnSpc>
                <a:spcPts val="1458"/>
              </a:lnSpc>
              <a:spcBef>
                <a:spcPts val="1011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ARUVMU+ArialMT"/>
                <a:cs typeface="ARUVMU+ArialMT"/>
              </a:rPr>
              <a:t>goꢀtoꢀHoaꢀNhapꢀWorkshopꢀtoꢀbuyꢀsomeꢀpresents.ꢀTurnꢀleftꢀandꢀ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466326" y="3606750"/>
            <a:ext cx="970450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c00000"/>
                </a:solidFill>
                <a:latin typeface="OFNAIS+Arial-BoldMT"/>
                <a:cs typeface="OFNAIS+Arial-BoldMT"/>
              </a:rPr>
              <a:t>next</a:t>
            </a:r>
            <a:r>
              <a:rPr dirty="0" sz="1600" b="1">
                <a:solidFill>
                  <a:srgbClr val="c00000"/>
                </a:solidFill>
                <a:latin typeface="OFNAIS+Arial-BoldMT"/>
                <a:cs typeface="OFNAIS+Arial-BoldMT"/>
              </a:rPr>
              <a:t> </a:t>
            </a:r>
            <a:r>
              <a:rPr dirty="0" sz="1600" b="1">
                <a:solidFill>
                  <a:srgbClr val="c00000"/>
                </a:solidFill>
                <a:latin typeface="OFNAIS+Arial-BoldMT"/>
                <a:cs typeface="OFNAIS+Arial-BoldMT"/>
              </a:rPr>
              <a:t>to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266408" y="3655188"/>
            <a:ext cx="4187841" cy="451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58"/>
              </a:lnSpc>
              <a:spcBef>
                <a:spcPts val="0"/>
              </a:spcBef>
              <a:spcAft>
                <a:spcPts val="0"/>
              </a:spcAft>
            </a:pPr>
            <a:r>
              <a:rPr dirty="0" sz="1400">
                <a:solidFill>
                  <a:srgbClr val="333333"/>
                </a:solidFill>
                <a:latin typeface="ARUVMU+ArialMT"/>
                <a:cs typeface="ARUVMU+ArialMT"/>
              </a:rPr>
              <a:t>thenꢀright.ꢀIt'sꢀ(4)ꢀ___________TanꢀKyꢀHouse.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5669070" y="3721986"/>
            <a:ext cx="3520147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ARUVMU+ArialMT"/>
                <a:cs typeface="ARUVMU+ArialMT"/>
              </a:rPr>
              <a:t>3.ꢀDoꢀyouꢀgiveꢀdirectionsꢀtoꢀtheseꢀ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ARUVMU+ArialMT"/>
                <a:cs typeface="ARUVMU+ArialMT"/>
              </a:rPr>
              <a:t>places?ꢀ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5927682" y="4357646"/>
            <a:ext cx="76785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c00000"/>
                </a:solidFill>
                <a:latin typeface="ARUVMU+ArialMT"/>
                <a:cs typeface="ARUVMU+ArialMT"/>
              </a:rPr>
              <a:t>Yes.ꢀ</a:t>
            </a: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72611" y="387799"/>
            <a:ext cx="5072491" cy="960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IHRIFT+Exo2-Bold"/>
                <a:cs typeface="IHRIFT+Exo2-Bold"/>
              </a:rPr>
              <a:t>Let’s</a:t>
            </a:r>
            <a:r>
              <a:rPr dirty="0" sz="2800" b="1">
                <a:solidFill>
                  <a:srgbClr val="ffffff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IHRIFT+Exo2-Bold"/>
                <a:cs typeface="IHRIFT+Exo2-Bold"/>
              </a:rPr>
              <a:t>make</a:t>
            </a:r>
            <a:r>
              <a:rPr dirty="0" sz="2800" b="1">
                <a:solidFill>
                  <a:srgbClr val="ffffff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IHRIFT+Exo2-Bold"/>
                <a:cs typeface="IHRIFT+Exo2-Bold"/>
              </a:rPr>
              <a:t>an</a:t>
            </a:r>
            <a:r>
              <a:rPr dirty="0" sz="2800" b="1">
                <a:solidFill>
                  <a:srgbClr val="ffffff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IHRIFT+Exo2-Bold"/>
                <a:cs typeface="IHRIFT+Exo2-Bold"/>
              </a:rPr>
              <a:t>audio</a:t>
            </a:r>
            <a:r>
              <a:rPr dirty="0" sz="2800" b="1">
                <a:solidFill>
                  <a:srgbClr val="ffffff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IHRIFT+Exo2-Bold"/>
                <a:cs typeface="IHRIFT+Exo2-Bold"/>
              </a:rPr>
              <a:t>guide!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67232" y="397970"/>
            <a:ext cx="4626746" cy="960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Answer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three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questions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04521" y="1205941"/>
            <a:ext cx="4779372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ARUVMU+ArialMT"/>
                <a:cs typeface="ARUVMU+ArialMT"/>
              </a:rPr>
              <a:t>1.ꢀWhereꢀexactlyꢀareꢀyouꢀinꢀHoꢀChiꢀMinhꢀCity?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4521" y="2352409"/>
            <a:ext cx="5105132" cy="76037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ARUVMU+ArialMT"/>
                <a:cs typeface="ARUVMU+ArialMT"/>
              </a:rPr>
              <a:t>2.ꢀAreꢀthereꢀanyꢀbeautifulꢀplacesꢀandꢀrestaurantsꢀ</a:t>
            </a:r>
          </a:p>
          <a:p>
            <a:pPr marL="0" marR="0">
              <a:lnSpc>
                <a:spcPts val="1667"/>
              </a:lnSpc>
              <a:spcBef>
                <a:spcPts val="202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ARUVMU+ArialMT"/>
                <a:cs typeface="ARUVMU+ArialMT"/>
              </a:rPr>
              <a:t>nearꢀyou?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04521" y="3646777"/>
            <a:ext cx="4520475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>
                <a:solidFill>
                  <a:srgbClr val="000000"/>
                </a:solidFill>
                <a:latin typeface="ARUVMU+ArialMT"/>
                <a:cs typeface="ARUVMU+ArialMT"/>
              </a:rPr>
              <a:t>3.ꢀCanꢀyouꢀgiveꢀdirectionsꢀtoꢀtheseꢀplaces?ꢀ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999777" y="877705"/>
            <a:ext cx="4076536" cy="1255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083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Let’s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start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our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tour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Chi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Minh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City.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We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are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Hai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Ba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Trung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street</a:t>
            </a:r>
          </a:p>
          <a:p>
            <a:pPr marL="0" marR="0">
              <a:lnSpc>
                <a:spcPts val="2083"/>
              </a:lnSpc>
              <a:spcBef>
                <a:spcPts val="316"/>
              </a:spcBef>
              <a:spcAft>
                <a:spcPts val="0"/>
              </a:spcAft>
            </a:pP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now.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First,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000000"/>
                </a:solidFill>
                <a:latin typeface="Calibri"/>
                <a:cs typeface="Calibri"/>
              </a:rPr>
              <a:t>to</a:t>
            </a:r>
          </a:p>
        </p:txBody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543097" y="387799"/>
            <a:ext cx="2598369" cy="960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ffffff"/>
                </a:solidFill>
                <a:latin typeface="IHRIFT+Exo2-Bold"/>
                <a:cs typeface="IHRIFT+Exo2-Bold"/>
              </a:rPr>
              <a:t>YOUR</a:t>
            </a:r>
            <a:r>
              <a:rPr dirty="0" sz="2800" b="1">
                <a:solidFill>
                  <a:srgbClr val="ffffff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ffffff"/>
                </a:solidFill>
                <a:latin typeface="IHRIFT+Exo2-Bold"/>
                <a:cs typeface="IHRIFT+Exo2-Bold"/>
              </a:rPr>
              <a:t>TURN!</a:t>
            </a:r>
          </a:p>
        </p:txBody>
      </p: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69132" y="229780"/>
            <a:ext cx="5104181" cy="1234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320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448c66"/>
                </a:solidFill>
                <a:latin typeface="IHRIFT+Exo2-Bold"/>
                <a:cs typeface="IHRIFT+Exo2-Bold"/>
              </a:rPr>
              <a:t>Make</a:t>
            </a:r>
            <a:r>
              <a:rPr dirty="0" sz="36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3600" b="1">
                <a:solidFill>
                  <a:srgbClr val="448c66"/>
                </a:solidFill>
                <a:latin typeface="IHRIFT+Exo2-Bold"/>
                <a:cs typeface="IHRIFT+Exo2-Bold"/>
              </a:rPr>
              <a:t>an</a:t>
            </a:r>
            <a:r>
              <a:rPr dirty="0" sz="36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3600" b="1">
                <a:solidFill>
                  <a:srgbClr val="448c66"/>
                </a:solidFill>
                <a:latin typeface="IHRIFT+Exo2-Bold"/>
                <a:cs typeface="IHRIFT+Exo2-Bold"/>
              </a:rPr>
              <a:t>audio</a:t>
            </a:r>
            <a:r>
              <a:rPr dirty="0" sz="36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3600" b="1">
                <a:solidFill>
                  <a:srgbClr val="448c66"/>
                </a:solidFill>
                <a:latin typeface="IHRIFT+Exo2-Bold"/>
                <a:cs typeface="IHRIFT+Exo2-Bold"/>
              </a:rPr>
              <a:t>guide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4558" y="1081820"/>
            <a:ext cx="1900987" cy="13234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Groups</a:t>
            </a: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of</a:t>
            </a: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3</a:t>
            </a:r>
          </a:p>
          <a:p>
            <a:pPr marL="0" marR="0">
              <a:lnSpc>
                <a:spcPts val="2500"/>
              </a:lnSpc>
              <a:spcBef>
                <a:spcPts val="1819"/>
              </a:spcBef>
              <a:spcAft>
                <a:spcPts val="0"/>
              </a:spcAft>
            </a:pP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Leader?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4558" y="2179100"/>
            <a:ext cx="2430286" cy="187207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Idea</a:t>
            </a: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thinker(s)?</a:t>
            </a:r>
          </a:p>
          <a:p>
            <a:pPr marL="0" marR="0">
              <a:lnSpc>
                <a:spcPts val="2500"/>
              </a:lnSpc>
              <a:spcBef>
                <a:spcPts val="1819"/>
              </a:spcBef>
              <a:spcAft>
                <a:spcPts val="0"/>
              </a:spcAft>
            </a:pP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Script</a:t>
            </a: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writer(s)?</a:t>
            </a:r>
          </a:p>
          <a:p>
            <a:pPr marL="0" marR="0">
              <a:lnSpc>
                <a:spcPts val="2500"/>
              </a:lnSpc>
              <a:spcBef>
                <a:spcPts val="1819"/>
              </a:spcBef>
              <a:spcAft>
                <a:spcPts val="0"/>
              </a:spcAft>
            </a:pP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Guider(s)?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105250" y="3279599"/>
            <a:ext cx="4621606" cy="9995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ARUVMU+ArialMT"/>
                <a:cs typeface="ARUVMU+ArialMT"/>
              </a:rPr>
              <a:t>•</a:t>
            </a:r>
            <a:r>
              <a:rPr dirty="0" sz="1850" spc="1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333"/>
                </a:solidFill>
                <a:latin typeface="ARUVMU+ArialMT"/>
                <a:cs typeface="ARUVMU+ArialMT"/>
              </a:rPr>
              <a:t>chooseꢀatꢀleastꢀthreeꢀdifferentꢀplaces</a:t>
            </a:r>
          </a:p>
          <a:p>
            <a:pPr marL="0" marR="0">
              <a:lnSpc>
                <a:spcPts val="1927"/>
              </a:lnSpc>
              <a:spcBef>
                <a:spcPts val="1362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ARUVMU+ArialMT"/>
                <a:cs typeface="ARUVMU+ArialMT"/>
              </a:rPr>
              <a:t>•</a:t>
            </a:r>
            <a:r>
              <a:rPr dirty="0" sz="1850" spc="1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333"/>
                </a:solidFill>
                <a:latin typeface="ARUVMU+ArialMT"/>
                <a:cs typeface="ARUVMU+ArialMT"/>
              </a:rPr>
              <a:t>giveꢀdirectionsꢀ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4558" y="3825020"/>
            <a:ext cx="1272574" cy="7747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5</a:t>
            </a: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302320"/>
                </a:solidFill>
                <a:latin typeface="Calibri"/>
                <a:cs typeface="Calibri"/>
              </a:rPr>
              <a:t>mins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105250" y="4102560"/>
            <a:ext cx="4418027" cy="5879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927"/>
              </a:lnSpc>
              <a:spcBef>
                <a:spcPts val="0"/>
              </a:spcBef>
              <a:spcAft>
                <a:spcPts val="0"/>
              </a:spcAft>
            </a:pPr>
            <a:r>
              <a:rPr dirty="0" sz="1850">
                <a:solidFill>
                  <a:srgbClr val="000000"/>
                </a:solidFill>
                <a:latin typeface="ARUVMU+ArialMT"/>
                <a:cs typeface="ARUVMU+ArialMT"/>
              </a:rPr>
              <a:t>•</a:t>
            </a:r>
            <a:r>
              <a:rPr dirty="0" sz="1850" spc="114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1800">
                <a:solidFill>
                  <a:srgbClr val="333333"/>
                </a:solidFill>
                <a:latin typeface="ARUVMU+ArialMT"/>
                <a:cs typeface="ARUVMU+ArialMT"/>
              </a:rPr>
              <a:t>useꢀ</a:t>
            </a:r>
            <a:r>
              <a:rPr dirty="0" sz="1800">
                <a:solidFill>
                  <a:srgbClr val="333333"/>
                </a:solidFill>
                <a:latin typeface="GFIUQC+Arial-ItalicMT"/>
                <a:cs typeface="GFIUQC+Arial-ItalicMT"/>
              </a:rPr>
              <a:t>first,</a:t>
            </a:r>
            <a:r>
              <a:rPr dirty="0" sz="1800" spc="48">
                <a:solidFill>
                  <a:srgbClr val="333333"/>
                </a:solidFill>
                <a:latin typeface="GFIUQC+Arial-ItalicMT"/>
                <a:cs typeface="GFIUQC+Arial-ItalicMT"/>
              </a:rPr>
              <a:t> </a:t>
            </a:r>
            <a:r>
              <a:rPr dirty="0" sz="1800">
                <a:solidFill>
                  <a:srgbClr val="333333"/>
                </a:solidFill>
                <a:latin typeface="GFIUQC+Arial-ItalicMT"/>
                <a:cs typeface="GFIUQC+Arial-ItalicMT"/>
              </a:rPr>
              <a:t>then,</a:t>
            </a:r>
            <a:r>
              <a:rPr dirty="0" sz="1800" spc="48">
                <a:solidFill>
                  <a:srgbClr val="333333"/>
                </a:solidFill>
                <a:latin typeface="GFIUQC+Arial-ItalicMT"/>
                <a:cs typeface="GFIUQC+Arial-ItalicMT"/>
              </a:rPr>
              <a:t> </a:t>
            </a:r>
            <a:r>
              <a:rPr dirty="0" sz="1800">
                <a:solidFill>
                  <a:srgbClr val="333333"/>
                </a:solidFill>
                <a:latin typeface="GFIUQC+Arial-ItalicMT"/>
                <a:cs typeface="GFIUQC+Arial-ItalicMT"/>
              </a:rPr>
              <a:t>after</a:t>
            </a:r>
            <a:r>
              <a:rPr dirty="0" sz="1800" spc="49">
                <a:solidFill>
                  <a:srgbClr val="333333"/>
                </a:solidFill>
                <a:latin typeface="GFIUQC+Arial-ItalicMT"/>
                <a:cs typeface="GFIUQC+Arial-ItalicMT"/>
              </a:rPr>
              <a:t> </a:t>
            </a:r>
            <a:r>
              <a:rPr dirty="0" sz="1800">
                <a:solidFill>
                  <a:srgbClr val="333333"/>
                </a:solidFill>
                <a:latin typeface="GFIUQC+Arial-ItalicMT"/>
                <a:cs typeface="GFIUQC+Arial-ItalicMT"/>
              </a:rPr>
              <a:t>that</a:t>
            </a:r>
            <a:r>
              <a:rPr dirty="0" sz="1800">
                <a:solidFill>
                  <a:srgbClr val="333333"/>
                </a:solidFill>
                <a:latin typeface="ARUVMU+ArialMT"/>
                <a:cs typeface="ARUVMU+ArialMT"/>
              </a:rPr>
              <a:t>ꢀandꢀ</a:t>
            </a:r>
            <a:r>
              <a:rPr dirty="0" sz="1800">
                <a:solidFill>
                  <a:srgbClr val="333333"/>
                </a:solidFill>
                <a:latin typeface="GFIUQC+Arial-ItalicMT"/>
                <a:cs typeface="GFIUQC+Arial-ItalicMT"/>
              </a:rPr>
              <a:t>finally</a:t>
            </a:r>
            <a:r>
              <a:rPr dirty="0" sz="1800">
                <a:solidFill>
                  <a:srgbClr val="333333"/>
                </a:solidFill>
                <a:latin typeface="ARUVMU+ArialMT"/>
                <a:cs typeface="ARUVMU+ArialMT"/>
              </a:rPr>
              <a:t>ꢀ</a:t>
            </a:r>
          </a:p>
        </p:txBody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658091" y="319895"/>
            <a:ext cx="4676597" cy="1508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280"/>
              </a:lnSpc>
              <a:spcBef>
                <a:spcPts val="0"/>
              </a:spcBef>
              <a:spcAft>
                <a:spcPts val="0"/>
              </a:spcAft>
            </a:pPr>
            <a:r>
              <a:rPr dirty="0" sz="4400" b="1">
                <a:solidFill>
                  <a:srgbClr val="448c66"/>
                </a:solidFill>
                <a:latin typeface="IHRIFT+Exo2-Bold"/>
                <a:cs typeface="IHRIFT+Exo2-Bold"/>
              </a:rPr>
              <a:t>Time</a:t>
            </a:r>
            <a:r>
              <a:rPr dirty="0" sz="44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400" b="1">
                <a:solidFill>
                  <a:srgbClr val="448c66"/>
                </a:solidFill>
                <a:latin typeface="IHRIFT+Exo2-Bold"/>
                <a:cs typeface="IHRIFT+Exo2-Bold"/>
              </a:rPr>
              <a:t>to</a:t>
            </a:r>
            <a:r>
              <a:rPr dirty="0" sz="44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400" b="1">
                <a:solidFill>
                  <a:srgbClr val="448c66"/>
                </a:solidFill>
                <a:latin typeface="IHRIFT+Exo2-Bold"/>
                <a:cs typeface="IHRIFT+Exo2-Bold"/>
              </a:rPr>
              <a:t>record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50214" y="1731651"/>
            <a:ext cx="5481251" cy="250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86"/>
              </a:lnSpc>
              <a:spcBef>
                <a:spcPts val="0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ARUVMU+ArialMT"/>
                <a:cs typeface="ARUVMU+ArialMT"/>
              </a:rPr>
              <a:t>•</a:t>
            </a:r>
            <a:r>
              <a:rPr dirty="0" sz="3250" spc="16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group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records/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presents</a:t>
            </a:r>
          </a:p>
          <a:p>
            <a:pPr marL="0" marR="0">
              <a:lnSpc>
                <a:spcPts val="3386"/>
              </a:lnSpc>
              <a:spcBef>
                <a:spcPts val="2323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ARUVMU+ArialMT"/>
                <a:cs typeface="ARUVMU+ArialMT"/>
              </a:rPr>
              <a:t>•</a:t>
            </a:r>
            <a:r>
              <a:rPr dirty="0" sz="3250" spc="16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Other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listen</a:t>
            </a:r>
          </a:p>
          <a:p>
            <a:pPr marL="0" marR="0">
              <a:lnSpc>
                <a:spcPts val="3386"/>
              </a:lnSpc>
              <a:spcBef>
                <a:spcPts val="2373"/>
              </a:spcBef>
              <a:spcAft>
                <a:spcPts val="0"/>
              </a:spcAft>
            </a:pPr>
            <a:r>
              <a:rPr dirty="0" sz="3250">
                <a:solidFill>
                  <a:srgbClr val="000000"/>
                </a:solidFill>
                <a:latin typeface="ARUVMU+ArialMT"/>
                <a:cs typeface="ARUVMU+ArialMT"/>
              </a:rPr>
              <a:t>•</a:t>
            </a:r>
            <a:r>
              <a:rPr dirty="0" sz="3250" spc="165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Talk</a:t>
            </a:r>
            <a:r>
              <a:rPr dirty="0" sz="3200" spc="-239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QCDQJF+Wingdings-Regular"/>
                <a:cs typeface="QCDQJF+Wingdings-Regular"/>
              </a:rPr>
              <a:t></a:t>
            </a:r>
            <a:r>
              <a:rPr dirty="0" sz="3200" spc="-75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-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1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000000"/>
                </a:solidFill>
                <a:latin typeface="Calibri"/>
                <a:cs typeface="Calibri"/>
              </a:rPr>
              <a:t>point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970748" y="468617"/>
            <a:ext cx="4584700" cy="1371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4800"/>
              </a:lnSpc>
              <a:spcBef>
                <a:spcPts val="0"/>
              </a:spcBef>
              <a:spcAft>
                <a:spcPts val="0"/>
              </a:spcAft>
            </a:pPr>
            <a:r>
              <a:rPr dirty="0" sz="4000" b="1">
                <a:solidFill>
                  <a:srgbClr val="ffffff"/>
                </a:solidFill>
                <a:latin typeface="IHRIFT+Exo2-Bold"/>
                <a:cs typeface="IHRIFT+Exo2-Bold"/>
              </a:rPr>
              <a:t>Giving</a:t>
            </a:r>
            <a:r>
              <a:rPr dirty="0" sz="4000" b="1">
                <a:solidFill>
                  <a:srgbClr val="ffffff"/>
                </a:solidFill>
                <a:latin typeface="IHRIFT+Exo2-Bold"/>
                <a:cs typeface="IHRIFT+Exo2-Bold"/>
              </a:rPr>
              <a:t> </a:t>
            </a:r>
            <a:r>
              <a:rPr dirty="0" sz="4000" b="1">
                <a:solidFill>
                  <a:srgbClr val="ffffff"/>
                </a:solidFill>
                <a:latin typeface="IHRIFT+Exo2-Bold"/>
                <a:cs typeface="IHRIFT+Exo2-Bold"/>
              </a:rPr>
              <a:t>feedback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68277" y="1015343"/>
            <a:ext cx="6358026" cy="3017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0560"/>
              </a:lnSpc>
              <a:spcBef>
                <a:spcPts val="0"/>
              </a:spcBef>
              <a:spcAft>
                <a:spcPts val="0"/>
              </a:spcAft>
            </a:pPr>
            <a:r>
              <a:rPr dirty="0" sz="8800" b="1">
                <a:solidFill>
                  <a:srgbClr val="63b389"/>
                </a:solidFill>
                <a:latin typeface="IHRIFT+Exo2-Bold"/>
                <a:cs typeface="IHRIFT+Exo2-Bold"/>
              </a:rPr>
              <a:t>THANKS!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079514" y="2483318"/>
            <a:ext cx="3452914" cy="65201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134"/>
              </a:lnSpc>
              <a:spcBef>
                <a:spcPts val="0"/>
              </a:spcBef>
              <a:spcAft>
                <a:spcPts val="0"/>
              </a:spcAft>
            </a:pPr>
            <a:r>
              <a:rPr dirty="0" sz="2000">
                <a:solidFill>
                  <a:srgbClr val="272727"/>
                </a:solidFill>
                <a:latin typeface="VCWAVD+Barlow-Regular"/>
                <a:cs typeface="VCWAVD+Barlow-Regular"/>
              </a:rPr>
              <a:t>Do</a:t>
            </a:r>
            <a:r>
              <a:rPr dirty="0" sz="2000">
                <a:solidFill>
                  <a:srgbClr val="272727"/>
                </a:solidFill>
                <a:latin typeface="VCWAVD+Barlow-Regular"/>
                <a:cs typeface="VCWAVD+Barlow-Regular"/>
              </a:rPr>
              <a:t> </a:t>
            </a:r>
            <a:r>
              <a:rPr dirty="0" sz="2000">
                <a:solidFill>
                  <a:srgbClr val="272727"/>
                </a:solidFill>
                <a:latin typeface="VCWAVD+Barlow-Regular"/>
                <a:cs typeface="VCWAVD+Barlow-Regular"/>
              </a:rPr>
              <a:t>you</a:t>
            </a:r>
            <a:r>
              <a:rPr dirty="0" sz="2000">
                <a:solidFill>
                  <a:srgbClr val="272727"/>
                </a:solidFill>
                <a:latin typeface="VCWAVD+Barlow-Regular"/>
                <a:cs typeface="VCWAVD+Barlow-Regular"/>
              </a:rPr>
              <a:t> </a:t>
            </a:r>
            <a:r>
              <a:rPr dirty="0" sz="2000">
                <a:solidFill>
                  <a:srgbClr val="272727"/>
                </a:solidFill>
                <a:latin typeface="VCWAVD+Barlow-Regular"/>
                <a:cs typeface="VCWAVD+Barlow-Regular"/>
              </a:rPr>
              <a:t>have</a:t>
            </a:r>
            <a:r>
              <a:rPr dirty="0" sz="2000">
                <a:solidFill>
                  <a:srgbClr val="272727"/>
                </a:solidFill>
                <a:latin typeface="VCWAVD+Barlow-Regular"/>
                <a:cs typeface="VCWAVD+Barlow-Regular"/>
              </a:rPr>
              <a:t> </a:t>
            </a:r>
            <a:r>
              <a:rPr dirty="0" sz="2000">
                <a:solidFill>
                  <a:srgbClr val="272727"/>
                </a:solidFill>
                <a:latin typeface="VCWAVD+Barlow-Regular"/>
                <a:cs typeface="VCWAVD+Barlow-Regular"/>
              </a:rPr>
              <a:t>any</a:t>
            </a:r>
            <a:r>
              <a:rPr dirty="0" sz="2000">
                <a:solidFill>
                  <a:srgbClr val="272727"/>
                </a:solidFill>
                <a:latin typeface="VCWAVD+Barlow-Regular"/>
                <a:cs typeface="VCWAVD+Barlow-Regular"/>
              </a:rPr>
              <a:t> </a:t>
            </a:r>
            <a:r>
              <a:rPr dirty="0" sz="2000">
                <a:solidFill>
                  <a:srgbClr val="272727"/>
                </a:solidFill>
                <a:latin typeface="VCWAVD+Barlow-Regular"/>
                <a:cs typeface="VCWAVD+Barlow-Regular"/>
              </a:rPr>
              <a:t>questions?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51938" y="3404344"/>
            <a:ext cx="3251430" cy="936266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1773" marR="0">
              <a:lnSpc>
                <a:spcPts val="12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CREDITS: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This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presentation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template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was</a:t>
            </a:r>
          </a:p>
          <a:p>
            <a:pPr marL="116151" marR="0">
              <a:lnSpc>
                <a:spcPts val="1280"/>
              </a:lnSpc>
              <a:spcBef>
                <a:spcPts val="126"/>
              </a:spcBef>
              <a:spcAft>
                <a:spcPts val="0"/>
              </a:spcAft>
            </a:pP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created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by</a:t>
            </a:r>
            <a:r>
              <a:rPr dirty="0" sz="1200" spc="-66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 b="1" u="sng">
                <a:solidFill>
                  <a:srgbClr val="50443f"/>
                </a:solidFill>
                <a:latin typeface="OFNAIS+Arial-BoldMT"/>
                <a:cs typeface="OFNAIS+Arial-BoldMT"/>
                <a:hlinkClick r:id="rId3"/>
              </a:rPr>
              <a:t>Slidesgo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,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including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icons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by</a:t>
            </a:r>
          </a:p>
          <a:p>
            <a:pPr marL="0" marR="0">
              <a:lnSpc>
                <a:spcPts val="1280"/>
              </a:lnSpc>
              <a:spcBef>
                <a:spcPts val="104"/>
              </a:spcBef>
              <a:spcAft>
                <a:spcPts val="0"/>
              </a:spcAft>
            </a:pPr>
            <a:r>
              <a:rPr dirty="0" sz="1200" b="1" u="sng">
                <a:solidFill>
                  <a:srgbClr val="50443f"/>
                </a:solidFill>
                <a:latin typeface="OFNAIS+Arial-BoldMT"/>
                <a:cs typeface="OFNAIS+Arial-BoldMT"/>
                <a:hlinkClick r:id="rId5"/>
              </a:rPr>
              <a:t>Flaticon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,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infographics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&amp;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images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 </a:t>
            </a:r>
            <a:r>
              <a:rPr dirty="0" sz="1200" spc="48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by</a:t>
            </a:r>
            <a:r>
              <a:rPr dirty="0" sz="1200" u="sng">
                <a:solidFill>
                  <a:srgbClr val="50443f"/>
                </a:solidFill>
                <a:latin typeface="VCWAVD+Barlow-Regular"/>
                <a:cs typeface="VCWAVD+Barlow-Regular"/>
                <a:hlinkClick r:id="rId4"/>
              </a:rPr>
              <a:t>Freepik</a:t>
            </a:r>
          </a:p>
          <a:p>
            <a:pPr marL="483499" marR="0">
              <a:lnSpc>
                <a:spcPts val="1280"/>
              </a:lnSpc>
              <a:spcBef>
                <a:spcPts val="154"/>
              </a:spcBef>
              <a:spcAft>
                <a:spcPts val="0"/>
              </a:spcAft>
            </a:pP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and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illustrations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by</a:t>
            </a:r>
            <a:r>
              <a:rPr dirty="0" sz="1200" spc="-70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 b="1" u="sng">
                <a:solidFill>
                  <a:srgbClr val="50443f"/>
                </a:solidFill>
                <a:latin typeface="OFNAIS+Arial-BoldMT"/>
                <a:cs typeface="OFNAIS+Arial-BoldMT"/>
                <a:hlinkClick r:id="rId6"/>
              </a:rPr>
              <a:t>Storyset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376043" y="4413119"/>
            <a:ext cx="2778747" cy="3912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280"/>
              </a:lnSpc>
              <a:spcBef>
                <a:spcPts val="0"/>
              </a:spcBef>
              <a:spcAft>
                <a:spcPts val="0"/>
              </a:spcAft>
            </a:pP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Please,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keep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this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slide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for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 </a:t>
            </a:r>
            <a:r>
              <a:rPr dirty="0" sz="1200">
                <a:solidFill>
                  <a:srgbClr val="50443f"/>
                </a:solidFill>
                <a:latin typeface="VCWAVD+Barlow-Regular"/>
                <a:cs typeface="VCWAVD+Barlow-Regular"/>
              </a:rPr>
              <a:t>attribution</a:t>
            </a:r>
          </a:p>
        </p:txBody>
      </p:sp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414701" y="441815"/>
            <a:ext cx="5031188" cy="960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63b389"/>
                </a:solidFill>
                <a:latin typeface="IHRIFT+Exo2-Bold"/>
                <a:cs typeface="IHRIFT+Exo2-Bold"/>
              </a:rPr>
              <a:t>ALTERNATIVE</a:t>
            </a:r>
            <a:r>
              <a:rPr dirty="0" sz="2800" b="1">
                <a:solidFill>
                  <a:srgbClr val="63b389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63b389"/>
                </a:solidFill>
                <a:latin typeface="IHRIFT+Exo2-Bold"/>
                <a:cs typeface="IHRIFT+Exo2-Bold"/>
              </a:rPr>
              <a:t>RESOURCES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509805" y="723735"/>
            <a:ext cx="4688627" cy="116219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751"/>
              </a:lnSpc>
              <a:spcBef>
                <a:spcPts val="0"/>
              </a:spcBef>
              <a:spcAft>
                <a:spcPts val="0"/>
              </a:spcAft>
            </a:pPr>
            <a:r>
              <a:rPr dirty="0" sz="3600" b="1">
                <a:solidFill>
                  <a:srgbClr val="448c66"/>
                </a:solidFill>
                <a:latin typeface="Calibri"/>
                <a:cs typeface="Calibri"/>
              </a:rPr>
              <a:t>This</a:t>
            </a:r>
            <a:r>
              <a:rPr dirty="0" sz="3600" b="1">
                <a:solidFill>
                  <a:srgbClr val="448c66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448c66"/>
                </a:solidFill>
                <a:latin typeface="Calibri"/>
                <a:cs typeface="Calibri"/>
              </a:rPr>
              <a:t>lesson,</a:t>
            </a:r>
            <a:r>
              <a:rPr dirty="0" sz="3600" b="1">
                <a:solidFill>
                  <a:srgbClr val="448c66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448c66"/>
                </a:solidFill>
                <a:latin typeface="Calibri"/>
                <a:cs typeface="Calibri"/>
              </a:rPr>
              <a:t>we</a:t>
            </a:r>
            <a:r>
              <a:rPr dirty="0" sz="3600" b="1">
                <a:solidFill>
                  <a:srgbClr val="448c66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448c66"/>
                </a:solidFill>
                <a:latin typeface="Calibri"/>
                <a:cs typeface="Calibri"/>
              </a:rPr>
              <a:t>will...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79235" y="1572588"/>
            <a:ext cx="6575977" cy="29693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>
                <a:solidFill>
                  <a:srgbClr val="302320"/>
                </a:solidFill>
                <a:latin typeface="NNQSJD+Cambria"/>
                <a:cs typeface="NNQSJD+Cambria"/>
              </a:rPr>
              <a:t>●</a:t>
            </a:r>
            <a:r>
              <a:rPr dirty="0" sz="2400" spc="395">
                <a:solidFill>
                  <a:srgbClr val="30232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Ask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for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give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directions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to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places</a:t>
            </a:r>
          </a:p>
          <a:p>
            <a:pPr marL="0" marR="0">
              <a:lnSpc>
                <a:spcPts val="2500"/>
              </a:lnSpc>
              <a:spcBef>
                <a:spcPts val="3259"/>
              </a:spcBef>
              <a:spcAft>
                <a:spcPts val="0"/>
              </a:spcAft>
            </a:pPr>
            <a:r>
              <a:rPr dirty="0" sz="2400">
                <a:solidFill>
                  <a:srgbClr val="302320"/>
                </a:solidFill>
                <a:latin typeface="NNQSJD+Cambria"/>
                <a:cs typeface="NNQSJD+Cambria"/>
              </a:rPr>
              <a:t>●</a:t>
            </a:r>
            <a:r>
              <a:rPr dirty="0" sz="2400" spc="395">
                <a:solidFill>
                  <a:srgbClr val="30232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identify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places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give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directions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in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a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city</a:t>
            </a:r>
          </a:p>
          <a:p>
            <a:pPr marL="0" marR="0">
              <a:lnSpc>
                <a:spcPts val="2500"/>
              </a:lnSpc>
              <a:spcBef>
                <a:spcPts val="3209"/>
              </a:spcBef>
              <a:spcAft>
                <a:spcPts val="0"/>
              </a:spcAft>
            </a:pPr>
            <a:r>
              <a:rPr dirty="0" sz="2400">
                <a:solidFill>
                  <a:srgbClr val="302320"/>
                </a:solidFill>
                <a:latin typeface="NNQSJD+Cambria"/>
                <a:cs typeface="NNQSJD+Cambria"/>
              </a:rPr>
              <a:t>●</a:t>
            </a:r>
            <a:r>
              <a:rPr dirty="0" sz="2400" spc="395">
                <a:solidFill>
                  <a:srgbClr val="30232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use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302320"/>
                </a:solidFill>
                <a:latin typeface="Calibri"/>
                <a:cs typeface="Calibri"/>
              </a:rPr>
              <a:t>first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,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302320"/>
                </a:solidFill>
                <a:latin typeface="Calibri"/>
                <a:cs typeface="Calibri"/>
              </a:rPr>
              <a:t>then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,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302320"/>
                </a:solidFill>
                <a:latin typeface="Calibri"/>
                <a:cs typeface="Calibri"/>
              </a:rPr>
              <a:t>after</a:t>
            </a:r>
            <a:r>
              <a:rPr dirty="0" sz="2400" spc="-148" b="1">
                <a:solidFill>
                  <a:srgbClr val="302320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302320"/>
                </a:solidFill>
                <a:latin typeface="Calibri"/>
                <a:cs typeface="Calibri"/>
              </a:rPr>
              <a:t>that</a:t>
            </a:r>
            <a:r>
              <a:rPr dirty="0" sz="2400" spc="-48" b="1">
                <a:solidFill>
                  <a:srgbClr val="30232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and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 i="1">
                <a:solidFill>
                  <a:srgbClr val="302320"/>
                </a:solidFill>
                <a:latin typeface="Calibri"/>
                <a:cs typeface="Calibri"/>
              </a:rPr>
              <a:t>finally</a:t>
            </a:r>
          </a:p>
          <a:p>
            <a:pPr marL="0" marR="0">
              <a:lnSpc>
                <a:spcPts val="2500"/>
              </a:lnSpc>
              <a:spcBef>
                <a:spcPts val="3259"/>
              </a:spcBef>
              <a:spcAft>
                <a:spcPts val="0"/>
              </a:spcAft>
            </a:pPr>
            <a:r>
              <a:rPr dirty="0" sz="2400">
                <a:solidFill>
                  <a:srgbClr val="302320"/>
                </a:solidFill>
                <a:latin typeface="NNQSJD+Cambria"/>
                <a:cs typeface="NNQSJD+Cambria"/>
              </a:rPr>
              <a:t>●</a:t>
            </a:r>
            <a:r>
              <a:rPr dirty="0" sz="2400" spc="395">
                <a:solidFill>
                  <a:srgbClr val="302320"/>
                </a:solidFill>
                <a:latin typeface="Times New Roman"/>
                <a:cs typeface="Times New Roman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make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an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audio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302320"/>
                </a:solidFill>
                <a:latin typeface="Calibri"/>
                <a:cs typeface="Calibri"/>
              </a:rPr>
              <a:t>guide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657261" y="1640042"/>
            <a:ext cx="6961022" cy="23774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448c66"/>
                </a:solidFill>
                <a:latin typeface="IHRIFT+Exo2-Bold"/>
                <a:cs typeface="IHRIFT+Exo2-Bold"/>
              </a:rPr>
              <a:t>Asking</a:t>
            </a:r>
            <a:r>
              <a:rPr dirty="0" sz="48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800" b="1">
                <a:solidFill>
                  <a:srgbClr val="448c66"/>
                </a:solidFill>
                <a:latin typeface="IHRIFT+Exo2-Bold"/>
                <a:cs typeface="IHRIFT+Exo2-Bold"/>
              </a:rPr>
              <a:t>for</a:t>
            </a:r>
            <a:r>
              <a:rPr dirty="0" sz="48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800" b="1">
                <a:solidFill>
                  <a:srgbClr val="448c66"/>
                </a:solidFill>
                <a:latin typeface="IHRIFT+Exo2-Bold"/>
                <a:cs typeface="IHRIFT+Exo2-Bold"/>
              </a:rPr>
              <a:t>and</a:t>
            </a:r>
            <a:r>
              <a:rPr dirty="0" sz="48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4800" b="1">
                <a:solidFill>
                  <a:srgbClr val="448c66"/>
                </a:solidFill>
                <a:latin typeface="IHRIFT+Exo2-Bold"/>
                <a:cs typeface="IHRIFT+Exo2-Bold"/>
              </a:rPr>
              <a:t>giving</a:t>
            </a:r>
          </a:p>
          <a:p>
            <a:pPr marL="1567360" marR="0">
              <a:lnSpc>
                <a:spcPts val="5760"/>
              </a:lnSpc>
              <a:spcBef>
                <a:spcPts val="0"/>
              </a:spcBef>
              <a:spcAft>
                <a:spcPts val="0"/>
              </a:spcAft>
            </a:pPr>
            <a:r>
              <a:rPr dirty="0" sz="4800" b="1">
                <a:solidFill>
                  <a:srgbClr val="448c66"/>
                </a:solidFill>
                <a:latin typeface="IHRIFT+Exo2-Bold"/>
                <a:cs typeface="IHRIFT+Exo2-Bold"/>
              </a:rPr>
              <a:t>directions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98768" y="223404"/>
            <a:ext cx="3524707" cy="960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3359"/>
              </a:lnSpc>
              <a:spcBef>
                <a:spcPts val="0"/>
              </a:spcBef>
              <a:spcAft>
                <a:spcPts val="0"/>
              </a:spcAft>
            </a:pP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1.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Listen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and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 </a:t>
            </a:r>
            <a:r>
              <a:rPr dirty="0" sz="2800" b="1">
                <a:solidFill>
                  <a:srgbClr val="448c66"/>
                </a:solidFill>
                <a:latin typeface="IHRIFT+Exo2-Bold"/>
                <a:cs typeface="IHRIFT+Exo2-Bold"/>
              </a:rPr>
              <a:t>read.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80710" y="1221965"/>
            <a:ext cx="5871674" cy="797978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07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QRHTM+Arial-BoldItalicMT"/>
                <a:cs typeface="PQRHTM+Arial-BoldItalicMT"/>
              </a:rPr>
              <a:t>A:</a:t>
            </a:r>
            <a:r>
              <a:rPr dirty="0" sz="1600" spc="61" b="1">
                <a:solidFill>
                  <a:srgbClr val="000000"/>
                </a:solidFill>
                <a:latin typeface="PQRHTM+Arial-BoldItalicMT"/>
                <a:cs typeface="PQRHTM+Arial-BoldItalicMT"/>
              </a:rPr>
              <a:t> </a:t>
            </a:r>
            <a:r>
              <a:rPr dirty="0" sz="1600">
                <a:solidFill>
                  <a:srgbClr val="ff0000"/>
                </a:solidFill>
                <a:latin typeface="ARUVMU+ArialMT"/>
                <a:cs typeface="ARUVMU+ArialMT"/>
              </a:rPr>
              <a:t>Excuseꢀme.ꢀCouldꢀyouꢀtellꢀmeꢀtheꢀwayꢀto</a:t>
            </a:r>
            <a:r>
              <a:rPr dirty="0" sz="1600">
                <a:solidFill>
                  <a:srgbClr val="000000"/>
                </a:solidFill>
                <a:latin typeface="ARUVMU+ArialMT"/>
                <a:cs typeface="ARUVMU+ArialMT"/>
              </a:rPr>
              <a:t>ꢀtheꢀcinema,ꢀ</a:t>
            </a:r>
          </a:p>
          <a:p>
            <a:pPr marL="0" marR="0">
              <a:lnSpc>
                <a:spcPts val="1667"/>
              </a:lnSpc>
              <a:spcBef>
                <a:spcPts val="460"/>
              </a:spcBef>
              <a:spcAft>
                <a:spcPts val="0"/>
              </a:spcAft>
            </a:pPr>
            <a:r>
              <a:rPr dirty="0" sz="1600">
                <a:solidFill>
                  <a:srgbClr val="ff0000"/>
                </a:solidFill>
                <a:latin typeface="ARUVMU+ArialMT"/>
                <a:cs typeface="ARUVMU+ArialMT"/>
              </a:rPr>
              <a:t>please?ꢀ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84817" y="1777920"/>
            <a:ext cx="4049153" cy="51653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QRHTM+Arial-BoldItalicMT"/>
                <a:cs typeface="PQRHTM+Arial-BoldItalicMT"/>
              </a:rPr>
              <a:t>B:</a:t>
            </a:r>
            <a:r>
              <a:rPr dirty="0" sz="1600" spc="49" b="1">
                <a:solidFill>
                  <a:srgbClr val="000000"/>
                </a:solidFill>
                <a:latin typeface="PQRHTM+Arial-BoldItalicMT"/>
                <a:cs typeface="PQRHTM+Arial-Bold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ARUVMU+ArialMT"/>
                <a:cs typeface="ARUVMU+ArialMT"/>
              </a:rPr>
              <a:t>Goꢀalongꢀthisꢀstreet.ꢀIt’sꢀonꢀyourꢀleft.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98783" y="2600744"/>
            <a:ext cx="5969769" cy="882292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667"/>
              </a:lnSpc>
              <a:spcBef>
                <a:spcPts val="0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QRHTM+Arial-BoldItalicMT"/>
                <a:cs typeface="PQRHTM+Arial-BoldItalicMT"/>
              </a:rPr>
              <a:t>A:</a:t>
            </a:r>
            <a:r>
              <a:rPr dirty="0" sz="1600" spc="61" b="1">
                <a:solidFill>
                  <a:srgbClr val="000000"/>
                </a:solidFill>
                <a:latin typeface="PQRHTM+Arial-BoldItalicMT"/>
                <a:cs typeface="PQRHTM+Arial-BoldItalicMT"/>
              </a:rPr>
              <a:t> </a:t>
            </a:r>
            <a:r>
              <a:rPr dirty="0" sz="1600">
                <a:solidFill>
                  <a:srgbClr val="ff0000"/>
                </a:solidFill>
                <a:latin typeface="ARUVMU+ArialMT"/>
                <a:cs typeface="ARUVMU+ArialMT"/>
              </a:rPr>
              <a:t>Excuseꢀme.ꢀWhere’sꢀ</a:t>
            </a:r>
            <a:r>
              <a:rPr dirty="0" sz="1600">
                <a:solidFill>
                  <a:srgbClr val="000000"/>
                </a:solidFill>
                <a:latin typeface="ARUVMU+ArialMT"/>
                <a:cs typeface="ARUVMU+ArialMT"/>
              </a:rPr>
              <a:t>theꢀnearestꢀpostꢀoffice,ꢀ</a:t>
            </a:r>
            <a:r>
              <a:rPr dirty="0" sz="1600">
                <a:solidFill>
                  <a:srgbClr val="ff0000"/>
                </a:solidFill>
                <a:latin typeface="ARUVMU+ArialMT"/>
                <a:cs typeface="ARUVMU+ArialMT"/>
              </a:rPr>
              <a:t>please?ꢀ</a:t>
            </a:r>
          </a:p>
          <a:p>
            <a:pPr marL="0" marR="0">
              <a:lnSpc>
                <a:spcPts val="1667"/>
              </a:lnSpc>
              <a:spcBef>
                <a:spcPts val="1154"/>
              </a:spcBef>
              <a:spcAft>
                <a:spcPts val="0"/>
              </a:spcAft>
            </a:pPr>
            <a:r>
              <a:rPr dirty="0" sz="1600" b="1">
                <a:solidFill>
                  <a:srgbClr val="000000"/>
                </a:solidFill>
                <a:latin typeface="PQRHTM+Arial-BoldItalicMT"/>
                <a:cs typeface="PQRHTM+Arial-BoldItalicMT"/>
              </a:rPr>
              <a:t>B:</a:t>
            </a:r>
            <a:r>
              <a:rPr dirty="0" sz="1600" spc="49" b="1">
                <a:solidFill>
                  <a:srgbClr val="000000"/>
                </a:solidFill>
                <a:latin typeface="PQRHTM+Arial-BoldItalicMT"/>
                <a:cs typeface="PQRHTM+Arial-BoldItalicMT"/>
              </a:rPr>
              <a:t> </a:t>
            </a:r>
            <a:r>
              <a:rPr dirty="0" sz="1600">
                <a:solidFill>
                  <a:srgbClr val="000000"/>
                </a:solidFill>
                <a:latin typeface="ARUVMU+ArialMT"/>
                <a:cs typeface="ARUVMU+ArialMT"/>
              </a:rPr>
              <a:t>Goꢀoutꢀofꢀtheꢀstation.ꢀTakeꢀtheꢀfirstꢀturningꢀonꢀtheꢀright.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261240" y="918205"/>
            <a:ext cx="1795313" cy="23243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7502"/>
              </a:lnSpc>
              <a:spcBef>
                <a:spcPts val="0"/>
              </a:spcBef>
              <a:spcAft>
                <a:spcPts val="0"/>
              </a:spcAft>
            </a:pPr>
            <a:r>
              <a:rPr dirty="0" sz="7200" b="1">
                <a:solidFill>
                  <a:srgbClr val="000000"/>
                </a:solidFill>
                <a:latin typeface="Calibri"/>
                <a:cs typeface="Calibri"/>
              </a:rPr>
              <a:t>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405463" y="4632512"/>
            <a:ext cx="629961" cy="43582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406"/>
              </a:lnSpc>
              <a:spcBef>
                <a:spcPts val="0"/>
              </a:spcBef>
              <a:spcAft>
                <a:spcPts val="0"/>
              </a:spcAft>
            </a:pPr>
            <a:r>
              <a:rPr dirty="0" sz="1350" b="1">
                <a:solidFill>
                  <a:srgbClr val="4f6228"/>
                </a:solidFill>
                <a:latin typeface="Calibri"/>
                <a:cs typeface="Calibri"/>
              </a:rPr>
              <a:t>RBER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600310" y="3822359"/>
            <a:ext cx="3612080" cy="128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9705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How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do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I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get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to</a:t>
            </a:r>
          </a:p>
          <a:p>
            <a:pPr marL="0" marR="0">
              <a:lnSpc>
                <a:spcPts val="2813"/>
              </a:lnSpc>
              <a:spcBef>
                <a:spcPts val="476"/>
              </a:spcBef>
              <a:spcAft>
                <a:spcPts val="0"/>
              </a:spcAft>
            </a:pP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the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police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station?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4577116" y="2856940"/>
            <a:ext cx="2899771" cy="2556997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" marR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1.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two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blocks</a:t>
            </a:r>
          </a:p>
          <a:p>
            <a:pPr marL="1" marR="0">
              <a:lnSpc>
                <a:spcPts val="2500"/>
              </a:lnSpc>
              <a:spcBef>
                <a:spcPts val="2176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2.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Turn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right</a:t>
            </a:r>
          </a:p>
          <a:p>
            <a:pPr marL="0" marR="0">
              <a:lnSpc>
                <a:spcPts val="2500"/>
              </a:lnSpc>
              <a:spcBef>
                <a:spcPts val="2273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3.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Go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one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block</a:t>
            </a:r>
          </a:p>
          <a:p>
            <a:pPr marL="1" marR="0">
              <a:lnSpc>
                <a:spcPts val="2500"/>
              </a:lnSpc>
              <a:spcBef>
                <a:spcPts val="2030"/>
              </a:spcBef>
              <a:spcAft>
                <a:spcPts val="0"/>
              </a:spcAft>
            </a:pP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4.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It’s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on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0000"/>
                </a:solidFill>
                <a:latin typeface="Calibri"/>
                <a:cs typeface="Calibri"/>
              </a:rPr>
              <a:t>left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object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wrap="square" lIns="0" tIns="0" rIns="0" bIns="0" rtlCol="0">
            <a:spAutoFit/>
          </a:bodyPr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37897" y="2097860"/>
            <a:ext cx="3231447" cy="128312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2813"/>
              </a:lnSpc>
              <a:spcBef>
                <a:spcPts val="0"/>
              </a:spcBef>
              <a:spcAft>
                <a:spcPts val="0"/>
              </a:spcAft>
            </a:pP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How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do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I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get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to</a:t>
            </a:r>
          </a:p>
          <a:p>
            <a:pPr marL="279400" marR="0">
              <a:lnSpc>
                <a:spcPts val="2813"/>
              </a:lnSpc>
              <a:spcBef>
                <a:spcPts val="476"/>
              </a:spcBef>
              <a:spcAft>
                <a:spcPts val="0"/>
              </a:spcAft>
            </a:pP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the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 </a:t>
            </a:r>
            <a:r>
              <a:rPr dirty="0" sz="2700" b="1">
                <a:solidFill>
                  <a:srgbClr val="000000"/>
                </a:solidFill>
                <a:latin typeface="ERTLDR+ComicSansMS-Bold"/>
                <a:cs typeface="ERTLDR+ComicSansMS-Bold"/>
              </a:rPr>
              <a:t>hospital?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666537" y="3573827"/>
            <a:ext cx="1348666" cy="58109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0" marR="0">
              <a:lnSpc>
                <a:spcPts val="1875"/>
              </a:lnSpc>
              <a:spcBef>
                <a:spcPts val="0"/>
              </a:spcBef>
              <a:spcAft>
                <a:spcPts val="0"/>
              </a:spcAft>
            </a:pP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Oak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ffffff"/>
                </a:solidFill>
                <a:latin typeface="Calibri"/>
                <a:cs typeface="Calibri"/>
              </a:rPr>
              <a:t>Street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pdfcandle</dc:creator>
  <cp:lastModifiedBy>pdfcandle</cp:lastModifiedBy>
  <cp:revision>1</cp:revision>
  <dcterms:modified xsi:type="dcterms:W3CDTF">2026-04-20T09:52:23-07:00</dcterms:modified>
</cp:coreProperties>
</file>