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BEQCRU+TimesNewRomanPS-BoldMT"/>
      <p:regular r:id="rId27"/>
    </p:embeddedFont>
    <p:embeddedFont>
      <p:font typeface="LEKITL+TimesNewRomanPS-BoldItalicMT"/>
      <p:regular r:id="rId28"/>
    </p:embeddedFont>
    <p:embeddedFont>
      <p:font typeface="RVTUAP+ArialMT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4437" y="251565"/>
            <a:ext cx="5756317" cy="1694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0393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Chúng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ta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cùng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khởi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động</a:t>
            </a:r>
          </a:p>
          <a:p>
            <a:pPr marL="0" marR="0">
              <a:lnSpc>
                <a:spcPts val="4272"/>
              </a:lnSpc>
              <a:spcBef>
                <a:spcPts val="797"/>
              </a:spcBef>
              <a:spcAft>
                <a:spcPts val="0"/>
              </a:spcAft>
            </a:pP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tay,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mắt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6205" y="6320629"/>
            <a:ext cx="300127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Chùa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Một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Cột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-</a:t>
            </a:r>
            <a:r>
              <a:rPr dirty="0" sz="2000" spc="5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Hà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Nội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8468" y="167737"/>
            <a:ext cx="9416009" cy="139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5225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  <a:p>
            <a:pPr marL="106362" marR="0">
              <a:lnSpc>
                <a:spcPts val="250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(tiết</a:t>
            </a:r>
          </a:p>
          <a:p>
            <a:pPr marL="0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0559" y="1166644"/>
            <a:ext cx="7531124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0180" y="1657929"/>
            <a:ext cx="6220035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Sự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đa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dạng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phong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phú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6360" y="5982850"/>
            <a:ext cx="2710661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chữ,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hình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3088" y="6163156"/>
            <a:ext cx="2866796" cy="1195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không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có</a:t>
            </a:r>
          </a:p>
          <a:p>
            <a:pPr marL="864393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hình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455" y="870563"/>
            <a:ext cx="7531124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3473" y="1292435"/>
            <a:ext cx="584020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Một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số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mẫu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9519" y="465680"/>
            <a:ext cx="865370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dung,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ý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nghĩa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từng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phần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trong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5470" y="1402826"/>
            <a:ext cx="6102838" cy="141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Phần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chữ: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hiện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tên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sách,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tên</a:t>
            </a:r>
          </a:p>
          <a:p>
            <a:pPr marL="0" marR="0">
              <a:lnSpc>
                <a:spcPts val="3125"/>
              </a:lnSpc>
              <a:spcBef>
                <a:spcPts val="165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tác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giả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tên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nhà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xuất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bản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5472" y="2989588"/>
            <a:ext cx="5571077" cy="1367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Phần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hình:</a:t>
            </a:r>
            <a:r>
              <a:rPr dirty="0" sz="3200" spc="-99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hiện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dung</a:t>
            </a:r>
          </a:p>
          <a:p>
            <a:pPr marL="0" marR="0">
              <a:lnSpc>
                <a:spcPts val="291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tiêu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biểu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cuốn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5472" y="4527927"/>
            <a:ext cx="6150963" cy="1369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Phần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màu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sắc: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làm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cho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</a:p>
          <a:p>
            <a:pPr marL="0" marR="0">
              <a:lnSpc>
                <a:spcPts val="291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đẹp,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hấp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dẫn</a:t>
            </a:r>
            <a:r>
              <a:rPr dirty="0" sz="30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spc="-15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hơn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2864" y="5880588"/>
            <a:ext cx="10339529" cy="1379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Các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phần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chữ,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minh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hoạ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màu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sắc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phải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phù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hợp</a:t>
            </a:r>
          </a:p>
          <a:p>
            <a:pPr marL="2630487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cuốn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455" y="150332"/>
            <a:ext cx="9899259" cy="1424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545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  <a:p>
            <a:pPr marL="1598411" marR="0">
              <a:lnSpc>
                <a:spcPts val="2083"/>
              </a:lnSpc>
              <a:spcBef>
                <a:spcPts val="729"/>
              </a:spcBef>
              <a:spcAft>
                <a:spcPts val="0"/>
              </a:spcAft>
            </a:pP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1)</a:t>
            </a:r>
          </a:p>
          <a:p>
            <a:pPr marL="0" marR="0">
              <a:lnSpc>
                <a:spcPts val="2604"/>
              </a:lnSpc>
              <a:spcBef>
                <a:spcPts val="460"/>
              </a:spcBef>
              <a:spcAft>
                <a:spcPts val="0"/>
              </a:spcAft>
            </a:pP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7468" y="1398825"/>
            <a:ext cx="2370725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ảnh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phù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hợp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nội</a:t>
            </a:r>
          </a:p>
          <a:p>
            <a:pPr marL="534193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3650" y="1455653"/>
            <a:ext cx="2369664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Màu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sắc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thể</a:t>
            </a:r>
          </a:p>
          <a:p>
            <a:pPr marL="310356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hiện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Sài</a:t>
            </a:r>
          </a:p>
          <a:p>
            <a:pPr marL="41275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Gòn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xưa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3170" y="1502301"/>
            <a:ext cx="296184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9718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Kiểu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uy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nghiêm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hiện</a:t>
            </a:r>
          </a:p>
          <a:p>
            <a:pPr marL="357187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sự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tôn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kính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1222" y="769758"/>
            <a:ext cx="8808913" cy="131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2.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trúc</a:t>
            </a:r>
          </a:p>
          <a:p>
            <a:pPr marL="1730045" marR="0">
              <a:lnSpc>
                <a:spcPts val="2917"/>
              </a:lnSpc>
              <a:spcBef>
                <a:spcPts val="303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Báo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cáo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nhiệm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vụ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giao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0321" y="3020582"/>
            <a:ext cx="5632154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diện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nhóm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2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lên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báo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cáo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nhiệm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vụ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2: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Tìm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hiểu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cách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7244" y="898838"/>
            <a:ext cx="880891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2.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trúc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49506" y="1506492"/>
            <a:ext cx="6381539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Bước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1: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Tìm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hiểu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về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3708" y="5086665"/>
            <a:ext cx="2043687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Văn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Miếu</a:t>
            </a:r>
          </a:p>
          <a:p>
            <a:pPr marL="217487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Hà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Nội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8990" y="5071918"/>
            <a:ext cx="3388211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kinh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thành</a:t>
            </a:r>
          </a:p>
          <a:p>
            <a:pPr marL="1114425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Huế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69871" y="5071918"/>
            <a:ext cx="2962202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Chợ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Bến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Thành</a:t>
            </a:r>
          </a:p>
          <a:p>
            <a:pPr marL="207962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Hồ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Chí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Minh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1222" y="769758"/>
            <a:ext cx="8808913" cy="1342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2.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trúc</a:t>
            </a:r>
          </a:p>
          <a:p>
            <a:pPr marL="1032641" marR="0">
              <a:lnSpc>
                <a:spcPts val="2917"/>
              </a:lnSpc>
              <a:spcBef>
                <a:spcPts val="581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về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65687" y="5153093"/>
            <a:ext cx="172288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Bước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4: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32680" y="5153093"/>
            <a:ext cx="2143255" cy="2011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706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Bước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5:</a:t>
            </a:r>
          </a:p>
          <a:p>
            <a:pPr marL="0" marR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Vẽ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màu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hoàn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thiện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phẩm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38373" y="5174570"/>
            <a:ext cx="172288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Bước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3: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3780" y="5215659"/>
            <a:ext cx="172288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Bước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2: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8392" y="5619384"/>
            <a:ext cx="2231745" cy="150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Vẽ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phác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bố</a:t>
            </a:r>
          </a:p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cục: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mảng</a:t>
            </a:r>
          </a:p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và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75881" y="5661680"/>
            <a:ext cx="1981101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Lựa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chọn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vẽ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28033" y="5711070"/>
            <a:ext cx="1965756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Vẽ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hình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minh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hoạ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8392" y="6515496"/>
            <a:ext cx="204046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mảng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chữ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1527" y="990331"/>
            <a:ext cx="1244070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3.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thời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201" y="1484281"/>
            <a:ext cx="11987538" cy="910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ff0000"/>
                </a:solidFill>
                <a:latin typeface="RVTUAP+ArialMT"/>
                <a:cs typeface="RVTUAP+ArialMT"/>
              </a:rPr>
              <a:t>•</a:t>
            </a:r>
            <a:r>
              <a:rPr dirty="0" sz="2850" spc="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Em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hãy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lựa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chọn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ảnh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một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công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trình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thời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Đại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7801" y="1873649"/>
            <a:ext cx="879615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để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hiện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trên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sách.</a:t>
            </a:r>
            <a:r>
              <a:rPr dirty="0" sz="2800" spc="31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Kích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thước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16cm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x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22cm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163" y="5995297"/>
            <a:ext cx="308307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kinh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thành–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Huế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7242" y="6047608"/>
            <a:ext cx="331070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Tháp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Chăm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–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Ninh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Thuận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9201" y="6105259"/>
            <a:ext cx="277922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Chùa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Một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Cột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Hà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Nội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748" y="1051652"/>
            <a:ext cx="104885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3.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thời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736" y="1480296"/>
            <a:ext cx="13060339" cy="716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0000"/>
                </a:solidFill>
                <a:latin typeface="RVTUAP+ArialMT"/>
                <a:cs typeface="RVTUAP+ArialMT"/>
              </a:rPr>
              <a:t>•</a:t>
            </a:r>
            <a:r>
              <a:rPr dirty="0" sz="2250" spc="4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Em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hãy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lựa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chọn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ảnh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một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công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trình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thời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để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hiện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trên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009" y="1986450"/>
            <a:ext cx="11592747" cy="1438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2f5597"/>
                </a:solidFill>
                <a:latin typeface="RVTUAP+ArialMT"/>
                <a:cs typeface="RVTUAP+ArialMT"/>
              </a:rPr>
              <a:t>•</a:t>
            </a:r>
            <a:r>
              <a:rPr dirty="0" sz="2450" spc="33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Các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em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dùng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ảnh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các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địa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phương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mình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để</a:t>
            </a:r>
          </a:p>
          <a:p>
            <a:pPr marL="228600" marR="0">
              <a:lnSpc>
                <a:spcPts val="2500"/>
              </a:lnSpc>
              <a:spcBef>
                <a:spcPts val="31"/>
              </a:spcBef>
              <a:spcAft>
                <a:spcPts val="0"/>
              </a:spcAft>
            </a:pP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tạo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về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truyền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thống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lịch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sử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quê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hương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mình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thông</a:t>
            </a:r>
          </a:p>
          <a:p>
            <a:pPr marL="22860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qua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cuốn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đó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345" y="6090054"/>
            <a:ext cx="394186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Đền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thờ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Chử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Đồng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3727" y="6090054"/>
            <a:ext cx="693364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Chùa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Đậu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–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Nguyễn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Trãi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–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Thường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Tín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55004" y="1451545"/>
            <a:ext cx="367863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62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Chọn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tên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sách,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nội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chưa?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3614" y="3347602"/>
            <a:ext cx="3655626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Kết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hợp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giữa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mảng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hình</a:t>
            </a:r>
          </a:p>
          <a:p>
            <a:pPr marL="263525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như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thế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nào?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1535" y="3381073"/>
            <a:ext cx="2132685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NHẬN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XÉT,</a:t>
            </a:r>
          </a:p>
          <a:p>
            <a:pPr marL="52189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ĐÁNH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GIÁ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8023" y="5243661"/>
            <a:ext cx="362157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4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minh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hoạ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tên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phù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hợp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EQCRU+TimesNewRomanPS-BoldMT"/>
                <a:cs typeface="BEQCRU+TimesNewRomanPS-BoldMT"/>
              </a:rPr>
              <a:t>không?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4437" y="251565"/>
            <a:ext cx="5756317" cy="1694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0393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Chúng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ta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cùng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khởi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động</a:t>
            </a:r>
          </a:p>
          <a:p>
            <a:pPr marL="0" marR="0">
              <a:lnSpc>
                <a:spcPts val="4272"/>
              </a:lnSpc>
              <a:spcBef>
                <a:spcPts val="797"/>
              </a:spcBef>
              <a:spcAft>
                <a:spcPts val="0"/>
              </a:spcAft>
            </a:pP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tay,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mắt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531" y="6108511"/>
            <a:ext cx="384550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kinh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thành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–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Huế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27625" y="2623910"/>
            <a:ext cx="7008033" cy="1169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522">
                <a:solidFill>
                  <a:srgbClr val="0070c0"/>
                </a:solidFill>
                <a:latin typeface="RVTUAP+ArialMT"/>
                <a:cs typeface="RVTUAP+ArialMT"/>
              </a:rPr>
              <a:t>•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Về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nhà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tiếp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tục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hoàn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thiện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bài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27624" y="4043061"/>
            <a:ext cx="6921447" cy="1169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522">
                <a:solidFill>
                  <a:srgbClr val="0070c0"/>
                </a:solidFill>
                <a:latin typeface="RVTUAP+ArialMT"/>
                <a:cs typeface="RVTUAP+ArialMT"/>
              </a:rPr>
              <a:t>•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Chuẩn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bị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chu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đáo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cho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sau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6224" y="4542157"/>
            <a:ext cx="682778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trưng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bày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chia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sẻ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phẩm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1652" y="2717912"/>
            <a:ext cx="1125860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học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chúng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ta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đến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đây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là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kết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4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thúc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9106" y="4228669"/>
            <a:ext cx="8738921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Xin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chân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thành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cảm</a:t>
            </a:r>
            <a:r>
              <a:rPr dirty="0" sz="4400" spc="47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ơn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quý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thầy</a:t>
            </a:r>
          </a:p>
          <a:p>
            <a:pPr marL="967580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cô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cùng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các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em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học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4400" b="1">
                <a:solidFill>
                  <a:srgbClr val="ff0000"/>
                </a:solidFill>
                <a:latin typeface="LEKITL+TimesNewRomanPS-BoldItalicMT"/>
                <a:cs typeface="LEKITL+TimesNewRomanPS-BoldItalicMT"/>
              </a:rPr>
              <a:t>sinh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2218" y="174516"/>
            <a:ext cx="508086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tay,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nhanh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mắt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0506" y="6255955"/>
            <a:ext cx="612148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Tháp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Poklong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Garai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–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Ninh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Thuận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8729" y="5437577"/>
            <a:ext cx="11604958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Những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công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trình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trên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xếp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vào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thể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loại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nào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văn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hoá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Nam?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8729" y="6355311"/>
            <a:ext cx="1261416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Những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công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trình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trên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xếp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vào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0631" y="1764843"/>
            <a:ext cx="5642967" cy="1297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8824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</a:p>
          <a:p>
            <a:pPr marL="0" marR="0">
              <a:lnSpc>
                <a:spcPts val="2917"/>
              </a:lnSpc>
              <a:spcBef>
                <a:spcPts val="181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4873" y="2975567"/>
            <a:ext cx="11128202" cy="210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89944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4000" spc="-155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4000" b="1">
                <a:solidFill>
                  <a:srgbClr val="2f5597"/>
                </a:solidFill>
                <a:latin typeface="BEQCRU+TimesNewRomanPS-BoldMT"/>
                <a:cs typeface="BEQCRU+TimesNewRomanPS-BoldMT"/>
              </a:rPr>
              <a:t>5:</a:t>
            </a:r>
          </a:p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NAM</a:t>
            </a:r>
          </a:p>
          <a:p>
            <a:pPr marL="414738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4198" y="5528776"/>
            <a:ext cx="516762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Giáo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viên: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Phạm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Xuân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LEKITL+TimesNewRomanPS-BoldItalicMT"/>
                <a:cs typeface="LEKITL+TimesNewRomanPS-BoldItalicMT"/>
              </a:rPr>
              <a:t>Cường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6567" y="154862"/>
            <a:ext cx="958882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475" y="833492"/>
            <a:ext cx="1289774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4212" y="1613879"/>
            <a:ext cx="6151206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Yêu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cầu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cần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đạt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ở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7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này: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7448" y="2480797"/>
            <a:ext cx="11035567" cy="1039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44546a"/>
                </a:solidFill>
                <a:latin typeface="RVTUAP+ArialMT"/>
                <a:cs typeface="RVTUAP+ArialMT"/>
              </a:rPr>
              <a:t>•</a:t>
            </a:r>
            <a:r>
              <a:rPr dirty="0" sz="3250" spc="-15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Nêu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cách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kết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hợp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chữ,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hình,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màu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để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tạo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7448" y="3212466"/>
            <a:ext cx="9390800" cy="97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44546a"/>
                </a:solidFill>
                <a:latin typeface="RVTUAP+ArialMT"/>
                <a:cs typeface="RVTUAP+ArialMT"/>
              </a:rPr>
              <a:t>•</a:t>
            </a:r>
            <a:r>
              <a:rPr dirty="0" sz="3050" spc="-3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Tạo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công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trình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0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trúc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7448" y="3897960"/>
            <a:ext cx="8723612" cy="1039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44546a"/>
                </a:solidFill>
                <a:latin typeface="RVTUAP+ArialMT"/>
                <a:cs typeface="RVTUAP+ArialMT"/>
              </a:rPr>
              <a:t>•</a:t>
            </a:r>
            <a:r>
              <a:rPr dirty="0" sz="3250" spc="-15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Phân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tích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sự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hài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hoà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về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màu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sắc,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tỉ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lệ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6048" y="4342193"/>
            <a:ext cx="504288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trên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7448" y="5030650"/>
            <a:ext cx="9019269" cy="1039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44546a"/>
                </a:solidFill>
                <a:latin typeface="RVTUAP+ArialMT"/>
                <a:cs typeface="RVTUAP+ArialMT"/>
              </a:rPr>
              <a:t>•</a:t>
            </a:r>
            <a:r>
              <a:rPr dirty="0" sz="3250" spc="-150">
                <a:solidFill>
                  <a:srgbClr val="44546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Có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ý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bảo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tồn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quảng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bá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giá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trị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di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6048" y="5474883"/>
            <a:ext cx="404199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văn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hoá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dân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44546a"/>
                </a:solidFill>
                <a:latin typeface="BEQCRU+TimesNewRomanPS-BoldMT"/>
                <a:cs typeface="BEQCRU+TimesNewRomanPS-BoldMT"/>
              </a:rPr>
              <a:t>tộc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9841" y="394673"/>
            <a:ext cx="839022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2322" y="1007420"/>
            <a:ext cx="8867194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2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59251" y="1866538"/>
            <a:ext cx="4010811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dung,</a:t>
            </a:r>
          </a:p>
          <a:p>
            <a:pPr marL="344487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4775" y="3427931"/>
            <a:ext cx="247665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dung</a:t>
            </a:r>
          </a:p>
          <a:p>
            <a:pPr marL="1778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6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học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59227" y="3586116"/>
            <a:ext cx="446065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662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2.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Cách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giới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trúc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3690" y="5414334"/>
            <a:ext cx="413145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3.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Thiết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kế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giới</a:t>
            </a:r>
          </a:p>
          <a:p>
            <a:pPr marL="185737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thiệu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8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trúc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455" y="210302"/>
            <a:ext cx="9542747" cy="1407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824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  <a:p>
            <a:pPr marL="1288401" marR="0">
              <a:lnSpc>
                <a:spcPts val="2083"/>
              </a:lnSpc>
              <a:spcBef>
                <a:spcPts val="893"/>
              </a:spcBef>
              <a:spcAft>
                <a:spcPts val="0"/>
              </a:spcAft>
            </a:pP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0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1)</a:t>
            </a:r>
          </a:p>
          <a:p>
            <a:pPr marL="0" marR="0">
              <a:lnSpc>
                <a:spcPts val="2604"/>
              </a:lnSpc>
              <a:spcBef>
                <a:spcPts val="119"/>
              </a:spcBef>
              <a:spcAft>
                <a:spcPts val="0"/>
              </a:spcAft>
            </a:pP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3459" y="1287364"/>
            <a:ext cx="561252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Báo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cáo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nhiệm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vụ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được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BEQCRU+TimesNewRomanPS-BoldMT"/>
                <a:cs typeface="BEQCRU+TimesNewRomanPS-BoldMT"/>
              </a:rPr>
              <a:t>giao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209" y="2307470"/>
            <a:ext cx="5632154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diện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nhóm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1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lên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báo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cáo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nhiệm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vụ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1: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bìa</a:t>
            </a:r>
          </a:p>
          <a:p>
            <a:pPr marL="0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5595" y="92207"/>
            <a:ext cx="719162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Tiết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9: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Chủ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đề: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Nghệ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thuật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Trung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Đại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BEQCRU+TimesNewRomanPS-BoldMT"/>
                <a:cs typeface="BEQCRU+TimesNewRomanPS-BoldMT"/>
              </a:rPr>
              <a:t>Nam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9972" y="525970"/>
            <a:ext cx="967330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Bài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5: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SÁCH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VỚI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DI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SẢN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KIẾN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TRÚC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VIỆT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NAM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(tiết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400" b="1">
                <a:solidFill>
                  <a:srgbClr val="0d0d0d"/>
                </a:solidFill>
                <a:latin typeface="BEQCRU+TimesNewRomanPS-BoldMT"/>
                <a:cs typeface="BEQCRU+TimesNewRomanPS-BoldMT"/>
              </a:rPr>
              <a:t>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5455" y="1046919"/>
            <a:ext cx="7531124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1.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Khám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phá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nội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dung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thức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8768" y="1618051"/>
            <a:ext cx="6937731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Sự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đa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dạng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và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phong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phú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của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bìa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900" b="1">
                <a:solidFill>
                  <a:srgbClr val="0070c0"/>
                </a:solidFill>
                <a:latin typeface="BEQCRU+TimesNewRomanPS-BoldMT"/>
                <a:cs typeface="BEQCRU+TimesNewRomanPS-BoldMT"/>
              </a:rPr>
              <a:t>sách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3225" y="5811781"/>
            <a:ext cx="2545844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nhật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3241" y="6060968"/>
            <a:ext cx="2545844" cy="1195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chữ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nhật</a:t>
            </a:r>
          </a:p>
          <a:p>
            <a:pPr marL="661193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đứng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53351" y="6073670"/>
            <a:ext cx="2155545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Hình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vuông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65319" y="6168397"/>
            <a:ext cx="2064080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nằm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EQCRU+TimesNewRomanPS-BoldMT"/>
                <a:cs typeface="BEQCRU+TimesNewRomanPS-BoldMT"/>
              </a:rPr>
              <a:t>ngang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2026-04-20T03:14:42-07:00</dcterms:modified>
</cp:coreProperties>
</file>