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12192000" cy="6858000"/>
  <p:embeddedFontLst>
    <p:embeddedFont>
      <p:font typeface="VNLVCK+Arial-BoldMT"/>
      <p:regular r:id="rId27"/>
    </p:embeddedFont>
    <p:embeddedFont>
      <p:font typeface="QVUMPT+Arial-BoldItalicMT"/>
      <p:regular r:id="rId28"/>
    </p:embeddedFont>
    <p:embeddedFont>
      <p:font typeface="SWCQHP+TimesNewRomanPS-BoldMT"/>
      <p:regular r:id="rId29"/>
    </p:embeddedFont>
    <p:embeddedFont>
      <p:font typeface="AFFQNE+Arial-ItalicMT"/>
      <p:regular r:id="rId30"/>
    </p:embeddedFont>
    <p:embeddedFont>
      <p:font typeface="LEDTNJ+Wingdings-Regular"/>
      <p:regular r:id="rId31"/>
    </p:embeddedFont>
    <p:embeddedFont>
      <p:font typeface="OQVNUB+ArialMT"/>
      <p:regular r:id="rId3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font" Target="fonts/font1.fntdata" /><Relationship Id="rId28" Type="http://schemas.openxmlformats.org/officeDocument/2006/relationships/font" Target="fonts/font2.fntdata" /><Relationship Id="rId29" Type="http://schemas.openxmlformats.org/officeDocument/2006/relationships/font" Target="fonts/font3.fntdata" /><Relationship Id="rId3" Type="http://schemas.openxmlformats.org/officeDocument/2006/relationships/viewProps" Target="viewProps.xml" /><Relationship Id="rId30" Type="http://schemas.openxmlformats.org/officeDocument/2006/relationships/font" Target="fonts/font4.fntdata" /><Relationship Id="rId31" Type="http://schemas.openxmlformats.org/officeDocument/2006/relationships/font" Target="fonts/font5.fntdata" /><Relationship Id="rId32" Type="http://schemas.openxmlformats.org/officeDocument/2006/relationships/font" Target="fonts/font6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46138" y="930695"/>
            <a:ext cx="6449403" cy="23243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502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 b="1">
                <a:solidFill>
                  <a:srgbClr val="00b050"/>
                </a:solidFill>
                <a:latin typeface="VNLVCK+Arial-BoldMT"/>
                <a:cs typeface="VNLVCK+Arial-BoldMT"/>
              </a:rPr>
              <a:t>ÂM</a:t>
            </a:r>
            <a:r>
              <a:rPr dirty="0" sz="7200" b="1">
                <a:solidFill>
                  <a:srgbClr val="00b050"/>
                </a:solidFill>
                <a:latin typeface="VNLVCK+Arial-BoldMT"/>
                <a:cs typeface="VNLVCK+Arial-BoldMT"/>
              </a:rPr>
              <a:t> </a:t>
            </a:r>
            <a:r>
              <a:rPr dirty="0" sz="7200" b="1">
                <a:solidFill>
                  <a:srgbClr val="00b050"/>
                </a:solidFill>
                <a:latin typeface="VNLVCK+Arial-BoldMT"/>
                <a:cs typeface="VNLVCK+Arial-BoldMT"/>
              </a:rPr>
              <a:t>NHẠC</a:t>
            </a:r>
            <a:r>
              <a:rPr dirty="0" sz="7200" b="1">
                <a:solidFill>
                  <a:srgbClr val="00b050"/>
                </a:solidFill>
                <a:latin typeface="VNLVCK+Arial-BoldMT"/>
                <a:cs typeface="VNLVCK+Arial-BoldMT"/>
              </a:rPr>
              <a:t> </a:t>
            </a:r>
            <a:r>
              <a:rPr dirty="0" sz="7200" b="1">
                <a:solidFill>
                  <a:srgbClr val="00b050"/>
                </a:solidFill>
                <a:latin typeface="VNLVCK+Arial-BoldMT"/>
                <a:cs typeface="VNLVCK+Arial-BoldMT"/>
              </a:rPr>
              <a:t>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48818" y="4878903"/>
            <a:ext cx="1619101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VNLVCK+Arial-BoldMT"/>
                <a:cs typeface="VNLVCK+Arial-BoldMT"/>
              </a:rPr>
              <a:t>Giáo</a:t>
            </a:r>
            <a:r>
              <a:rPr dirty="0" sz="2800" b="1">
                <a:solidFill>
                  <a:srgbClr val="0070c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VNLVCK+Arial-BoldMT"/>
                <a:cs typeface="VNLVCK+Arial-BoldMT"/>
              </a:rPr>
              <a:t>v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50150" y="4878903"/>
            <a:ext cx="1715566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649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VNLVCK+Arial-BoldMT"/>
                <a:cs typeface="VNLVCK+Arial-BoldMT"/>
              </a:rPr>
              <a:t>Thanh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VNLVCK+Arial-BoldMT"/>
                <a:cs typeface="VNLVCK+Arial-BoldMT"/>
              </a:rPr>
              <a:t>nh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03166" y="5305623"/>
            <a:ext cx="750614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VNLVCK+Arial-BoldMT"/>
                <a:cs typeface="VNLVCK+Arial-BoldMT"/>
              </a:rPr>
              <a:t>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37978" y="671875"/>
            <a:ext cx="8873906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II.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Nghe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bài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hát</a:t>
            </a:r>
            <a:r>
              <a:rPr dirty="0" sz="3200" spc="-14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QVUMPT+Arial-BoldItalicMT"/>
                <a:cs typeface="QVUMPT+Arial-BoldItalicMT"/>
              </a:rPr>
              <a:t>Việt</a:t>
            </a:r>
            <a:r>
              <a:rPr dirty="0" sz="3200" spc="88" b="1">
                <a:solidFill>
                  <a:srgbClr val="0000ff"/>
                </a:solidFill>
                <a:latin typeface="QVUMPT+Arial-BoldItalicMT"/>
                <a:cs typeface="QVUMPT+Arial-BoldItalic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QVUMPT+Arial-BoldItalicMT"/>
                <a:cs typeface="QVUMPT+Arial-BoldItalicMT"/>
              </a:rPr>
              <a:t>Nam</a:t>
            </a:r>
            <a:r>
              <a:rPr dirty="0" sz="3200" spc="86" b="1">
                <a:solidFill>
                  <a:srgbClr val="0000ff"/>
                </a:solidFill>
                <a:latin typeface="QVUMPT+Arial-BoldItalicMT"/>
                <a:cs typeface="QVUMPT+Arial-BoldItalic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QVUMPT+Arial-BoldItalicMT"/>
                <a:cs typeface="QVUMPT+Arial-BoldItalicMT"/>
              </a:rPr>
              <a:t>quê</a:t>
            </a:r>
            <a:r>
              <a:rPr dirty="0" sz="3200" spc="89" b="1">
                <a:solidFill>
                  <a:srgbClr val="0000ff"/>
                </a:solidFill>
                <a:latin typeface="QVUMPT+Arial-BoldItalicMT"/>
                <a:cs typeface="QVUMPT+Arial-BoldItalic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QVUMPT+Arial-BoldItalicMT"/>
                <a:cs typeface="QVUMPT+Arial-BoldItalicMT"/>
              </a:rPr>
              <a:t>hương</a:t>
            </a:r>
            <a:r>
              <a:rPr dirty="0" sz="3200" spc="86" b="1">
                <a:solidFill>
                  <a:srgbClr val="0000ff"/>
                </a:solidFill>
                <a:latin typeface="QVUMPT+Arial-BoldItalicMT"/>
                <a:cs typeface="QVUMPT+Arial-BoldItalic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QVUMPT+Arial-BoldItalicMT"/>
                <a:cs typeface="QVUMPT+Arial-BoldItalicMT"/>
              </a:rPr>
              <a:t>tôi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83087" y="1159555"/>
            <a:ext cx="403833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nhạc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sĩ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Đỗ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Nhuận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53756" y="115615"/>
            <a:ext cx="3496668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a.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Nghe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bài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hát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00931" y="191815"/>
            <a:ext cx="374382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b050"/>
                </a:solidFill>
                <a:latin typeface="VNLVCK+Arial-BoldMT"/>
                <a:cs typeface="VNLVCK+Arial-BoldMT"/>
              </a:rPr>
              <a:t>Thảo</a:t>
            </a:r>
            <a:r>
              <a:rPr dirty="0" sz="3200" b="1">
                <a:solidFill>
                  <a:srgbClr val="00b050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b050"/>
                </a:solidFill>
                <a:latin typeface="VNLVCK+Arial-BoldMT"/>
                <a:cs typeface="VNLVCK+Arial-BoldMT"/>
              </a:rPr>
              <a:t>luận</a:t>
            </a:r>
            <a:r>
              <a:rPr dirty="0" sz="3200" b="1">
                <a:solidFill>
                  <a:srgbClr val="00b050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b050"/>
                </a:solidFill>
                <a:latin typeface="VNLVCK+Arial-BoldMT"/>
                <a:cs typeface="VNLVCK+Arial-BoldMT"/>
              </a:rPr>
              <a:t>nhóm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639" y="809897"/>
            <a:ext cx="5755802" cy="13460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ff"/>
                </a:solidFill>
                <a:latin typeface="LEDTNJ+Wingdings-Regular"/>
                <a:cs typeface="LEDTNJ+Wingdings-Regular"/>
              </a:rPr>
              <a:t>Ø</a:t>
            </a:r>
            <a:r>
              <a:rPr dirty="0" sz="2050" spc="559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Vì</a:t>
            </a:r>
            <a:r>
              <a:rPr dirty="0" sz="2000" spc="292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sao</a:t>
            </a:r>
            <a:r>
              <a:rPr dirty="0" sz="2000" spc="291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có</a:t>
            </a:r>
            <a:r>
              <a:rPr dirty="0" sz="2000" spc="29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thể</a:t>
            </a:r>
            <a:r>
              <a:rPr dirty="0" sz="2000" spc="287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nói</a:t>
            </a:r>
            <a:r>
              <a:rPr dirty="0" sz="2000" spc="297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bài</a:t>
            </a:r>
            <a:r>
              <a:rPr dirty="0" sz="2000" spc="297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hát</a:t>
            </a:r>
            <a:r>
              <a:rPr dirty="0" sz="2000" spc="285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c00000"/>
                </a:solidFill>
                <a:latin typeface="AFFQNE+Arial-ItalicMT"/>
                <a:cs typeface="AFFQNE+Arial-ItalicMT"/>
              </a:rPr>
              <a:t>Việt</a:t>
            </a:r>
            <a:r>
              <a:rPr dirty="0" sz="2000" spc="316">
                <a:solidFill>
                  <a:srgbClr val="c0000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c00000"/>
                </a:solidFill>
                <a:latin typeface="AFFQNE+Arial-ItalicMT"/>
                <a:cs typeface="AFFQNE+Arial-ItalicMT"/>
              </a:rPr>
              <a:t>Nam</a:t>
            </a:r>
            <a:r>
              <a:rPr dirty="0" sz="2000" spc="348">
                <a:solidFill>
                  <a:srgbClr val="c0000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c00000"/>
                </a:solidFill>
                <a:latin typeface="AFFQNE+Arial-ItalicMT"/>
                <a:cs typeface="AFFQNE+Arial-ItalicMT"/>
              </a:rPr>
              <a:t>quê</a:t>
            </a:r>
          </a:p>
          <a:p>
            <a:pPr marL="342900" marR="0">
              <a:lnSpc>
                <a:spcPts val="2083"/>
              </a:lnSpc>
              <a:spcBef>
                <a:spcPts val="691"/>
              </a:spcBef>
              <a:spcAft>
                <a:spcPts val="0"/>
              </a:spcAft>
            </a:pPr>
            <a:r>
              <a:rPr dirty="0" sz="2000">
                <a:solidFill>
                  <a:srgbClr val="c00000"/>
                </a:solidFill>
                <a:latin typeface="AFFQNE+Arial-ItalicMT"/>
                <a:cs typeface="AFFQNE+Arial-ItalicMT"/>
              </a:rPr>
              <a:t>hương</a:t>
            </a:r>
            <a:r>
              <a:rPr dirty="0" sz="2000" spc="18">
                <a:solidFill>
                  <a:srgbClr val="c0000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tôi</a:t>
            </a:r>
            <a:r>
              <a:rPr dirty="0" sz="2000" spc="18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như</a:t>
            </a:r>
            <a:r>
              <a:rPr dirty="0" sz="2000" spc="-4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một</a:t>
            </a:r>
            <a:r>
              <a:rPr dirty="0" sz="2000" spc="-49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bức</a:t>
            </a:r>
            <a:r>
              <a:rPr dirty="0" sz="2000" spc="-4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tranh</a:t>
            </a:r>
            <a:r>
              <a:rPr dirty="0" sz="2000" spc="-46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tuyệt</a:t>
            </a:r>
            <a:r>
              <a:rPr dirty="0" sz="2000" spc="-48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đẹp</a:t>
            </a:r>
            <a:r>
              <a:rPr dirty="0" sz="2000" spc="-39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về</a:t>
            </a:r>
          </a:p>
          <a:p>
            <a:pPr marL="342900" marR="0">
              <a:lnSpc>
                <a:spcPts val="2083"/>
              </a:lnSpc>
              <a:spcBef>
                <a:spcPts val="602"/>
              </a:spcBef>
              <a:spcAft>
                <a:spcPts val="0"/>
              </a:spcAft>
            </a:pP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quê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hương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đất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nước?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7639" y="1928513"/>
            <a:ext cx="5755655" cy="652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ff"/>
                </a:solidFill>
                <a:latin typeface="LEDTNJ+Wingdings-Regular"/>
                <a:cs typeface="LEDTNJ+Wingdings-Regular"/>
              </a:rPr>
              <a:t>Ø</a:t>
            </a:r>
            <a:r>
              <a:rPr dirty="0" sz="2050" spc="559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Lời</a:t>
            </a:r>
            <a:r>
              <a:rPr dirty="0" sz="2000" spc="416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của</a:t>
            </a:r>
            <a:r>
              <a:rPr dirty="0" sz="2000" spc="407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bài</a:t>
            </a:r>
            <a:r>
              <a:rPr dirty="0" sz="2000" spc="413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hát</a:t>
            </a:r>
            <a:r>
              <a:rPr dirty="0" sz="2000" spc="402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đã</a:t>
            </a:r>
            <a:r>
              <a:rPr dirty="0" sz="2000" spc="408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vẽ</a:t>
            </a:r>
            <a:r>
              <a:rPr dirty="0" sz="2000" spc="407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nên</a:t>
            </a:r>
            <a:r>
              <a:rPr dirty="0" sz="2000" spc="408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khung</a:t>
            </a:r>
            <a:r>
              <a:rPr dirty="0" sz="2000" spc="408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cảnh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0539" y="2281305"/>
            <a:ext cx="4818233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những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vùng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miền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nào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của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đất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nước?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7639" y="2699657"/>
            <a:ext cx="5755655" cy="13460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ff"/>
                </a:solidFill>
                <a:latin typeface="LEDTNJ+Wingdings-Regular"/>
                <a:cs typeface="LEDTNJ+Wingdings-Regular"/>
              </a:rPr>
              <a:t>Ø</a:t>
            </a:r>
            <a:r>
              <a:rPr dirty="0" sz="2050" spc="559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Sức</a:t>
            </a:r>
            <a:r>
              <a:rPr dirty="0" sz="2000" spc="366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mạnh</a:t>
            </a:r>
            <a:r>
              <a:rPr dirty="0" sz="2000" spc="358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của</a:t>
            </a:r>
            <a:r>
              <a:rPr dirty="0" sz="2000" spc="361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dân</a:t>
            </a:r>
            <a:r>
              <a:rPr dirty="0" sz="2000" spc="361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tộc</a:t>
            </a:r>
            <a:r>
              <a:rPr dirty="0" sz="2000" spc="357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Việt</a:t>
            </a:r>
            <a:r>
              <a:rPr dirty="0" sz="2000" spc="331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Nam</a:t>
            </a:r>
            <a:r>
              <a:rPr dirty="0" sz="2000" spc="363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được</a:t>
            </a:r>
          </a:p>
          <a:p>
            <a:pPr marL="342900" marR="0">
              <a:lnSpc>
                <a:spcPts val="2083"/>
              </a:lnSpc>
              <a:spcBef>
                <a:spcPts val="691"/>
              </a:spcBef>
              <a:spcAft>
                <a:spcPts val="0"/>
              </a:spcAft>
            </a:pP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tượng</a:t>
            </a:r>
            <a:r>
              <a:rPr dirty="0" sz="2000" spc="229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trưng</a:t>
            </a:r>
            <a:r>
              <a:rPr dirty="0" sz="2000" spc="223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qua</a:t>
            </a:r>
            <a:r>
              <a:rPr dirty="0" sz="2000" spc="231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hình</a:t>
            </a:r>
            <a:r>
              <a:rPr dirty="0" sz="2000" spc="228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ảnh</a:t>
            </a:r>
            <a:r>
              <a:rPr dirty="0" sz="2000" spc="231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nhân</a:t>
            </a:r>
            <a:r>
              <a:rPr dirty="0" sz="2000" spc="232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vật</a:t>
            </a:r>
            <a:r>
              <a:rPr dirty="0" sz="2000" spc="225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nào</a:t>
            </a:r>
          </a:p>
          <a:p>
            <a:pPr marL="342900" marR="0">
              <a:lnSpc>
                <a:spcPts val="2083"/>
              </a:lnSpc>
              <a:spcBef>
                <a:spcPts val="602"/>
              </a:spcBef>
              <a:spcAft>
                <a:spcPts val="0"/>
              </a:spcAft>
            </a:pP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trong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bài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hát?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7639" y="3818273"/>
            <a:ext cx="4904403" cy="6526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ff"/>
                </a:solidFill>
                <a:latin typeface="LEDTNJ+Wingdings-Regular"/>
                <a:cs typeface="LEDTNJ+Wingdings-Regular"/>
              </a:rPr>
              <a:t>Ø</a:t>
            </a:r>
            <a:r>
              <a:rPr dirty="0" sz="2050" spc="559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Em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thích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nhất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câu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hát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nào,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vì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sao?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7639" y="4241945"/>
            <a:ext cx="5756270" cy="65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ff"/>
                </a:solidFill>
                <a:latin typeface="LEDTNJ+Wingdings-Regular"/>
                <a:cs typeface="LEDTNJ+Wingdings-Regular"/>
              </a:rPr>
              <a:t>Ø</a:t>
            </a:r>
            <a:r>
              <a:rPr dirty="0" sz="2050" spc="559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Giai</a:t>
            </a:r>
            <a:r>
              <a:rPr dirty="0" sz="2000" spc="54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điệu</a:t>
            </a:r>
            <a:r>
              <a:rPr dirty="0" sz="2000" spc="539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của</a:t>
            </a:r>
            <a:r>
              <a:rPr dirty="0" sz="2000" spc="532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bài</a:t>
            </a:r>
            <a:r>
              <a:rPr dirty="0" sz="2000" spc="538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hát</a:t>
            </a:r>
            <a:r>
              <a:rPr dirty="0" sz="2000" spc="527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có</a:t>
            </a:r>
            <a:r>
              <a:rPr dirty="0" sz="2000" spc="532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tính</a:t>
            </a:r>
            <a:r>
              <a:rPr dirty="0" sz="2000" spc="525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chất</a:t>
            </a:r>
            <a:r>
              <a:rPr dirty="0" sz="2000" spc="527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âm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0539" y="4594738"/>
            <a:ext cx="251286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nhạc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như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thế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nào?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7639" y="5013089"/>
            <a:ext cx="5083950" cy="6526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ff"/>
                </a:solidFill>
                <a:latin typeface="LEDTNJ+Wingdings-Regular"/>
                <a:cs typeface="LEDTNJ+Wingdings-Regular"/>
              </a:rPr>
              <a:t>Ø</a:t>
            </a:r>
            <a:r>
              <a:rPr dirty="0" sz="2050" spc="559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Nêu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cảm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nhận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của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em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về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tác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000">
                <a:solidFill>
                  <a:srgbClr val="0000ff"/>
                </a:solidFill>
                <a:latin typeface="OQVNUB+ArialMT"/>
                <a:cs typeface="OQVNUB+ArialMT"/>
              </a:rPr>
              <a:t>phẩm.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76134" y="543080"/>
            <a:ext cx="10080261" cy="61953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9875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Bài</a:t>
            </a:r>
            <a:r>
              <a:rPr dirty="0" sz="2400" spc="-12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hát</a:t>
            </a:r>
            <a:r>
              <a:rPr dirty="0" sz="2400" spc="-2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c00000"/>
                </a:solidFill>
                <a:latin typeface="AFFQNE+Arial-ItalicMT"/>
                <a:cs typeface="AFFQNE+Arial-ItalicMT"/>
              </a:rPr>
              <a:t>Việt</a:t>
            </a:r>
            <a:r>
              <a:rPr dirty="0" sz="2400">
                <a:solidFill>
                  <a:srgbClr val="c00000"/>
                </a:solidFill>
                <a:latin typeface="AFFQNE+Arial-ItalicMT"/>
                <a:cs typeface="AFFQNE+Arial-ItalicMT"/>
              </a:rPr>
              <a:t> </a:t>
            </a:r>
            <a:r>
              <a:rPr dirty="0" sz="2400">
                <a:solidFill>
                  <a:srgbClr val="c00000"/>
                </a:solidFill>
                <a:latin typeface="AFFQNE+Arial-ItalicMT"/>
                <a:cs typeface="AFFQNE+Arial-ItalicMT"/>
              </a:rPr>
              <a:t>Nam</a:t>
            </a:r>
            <a:r>
              <a:rPr dirty="0" sz="2400" spc="52">
                <a:solidFill>
                  <a:srgbClr val="c00000"/>
                </a:solidFill>
                <a:latin typeface="AFFQNE+Arial-ItalicMT"/>
                <a:cs typeface="AFFQNE+Arial-ItalicMT"/>
              </a:rPr>
              <a:t> </a:t>
            </a:r>
            <a:r>
              <a:rPr dirty="0" sz="2400">
                <a:solidFill>
                  <a:srgbClr val="c00000"/>
                </a:solidFill>
                <a:latin typeface="AFFQNE+Arial-ItalicMT"/>
                <a:cs typeface="AFFQNE+Arial-ItalicMT"/>
              </a:rPr>
              <a:t>quê</a:t>
            </a:r>
            <a:r>
              <a:rPr dirty="0" sz="2400" spc="53">
                <a:solidFill>
                  <a:srgbClr val="c00000"/>
                </a:solidFill>
                <a:latin typeface="AFFQNE+Arial-ItalicMT"/>
                <a:cs typeface="AFFQNE+Arial-ItalicMT"/>
              </a:rPr>
              <a:t> </a:t>
            </a:r>
            <a:r>
              <a:rPr dirty="0" sz="2400">
                <a:solidFill>
                  <a:srgbClr val="c00000"/>
                </a:solidFill>
                <a:latin typeface="AFFQNE+Arial-ItalicMT"/>
                <a:cs typeface="AFFQNE+Arial-ItalicMT"/>
              </a:rPr>
              <a:t>hương</a:t>
            </a:r>
            <a:r>
              <a:rPr dirty="0" sz="2400" spc="59">
                <a:solidFill>
                  <a:srgbClr val="c00000"/>
                </a:solidFill>
                <a:latin typeface="AFFQNE+Arial-ItalicMT"/>
                <a:cs typeface="AFFQNE+Arial-Italic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tôi</a:t>
            </a:r>
            <a:r>
              <a:rPr dirty="0" sz="2400" spc="-16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như</a:t>
            </a:r>
            <a:r>
              <a:rPr dirty="0" sz="2400" spc="-1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là</a:t>
            </a:r>
            <a:r>
              <a:rPr dirty="0" sz="2400" spc="-15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một</a:t>
            </a:r>
            <a:r>
              <a:rPr dirty="0" sz="2400" spc="-23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bức</a:t>
            </a:r>
            <a:r>
              <a:rPr dirty="0" sz="2400" spc="-12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tranh</a:t>
            </a:r>
            <a:r>
              <a:rPr dirty="0" sz="2400" spc="-14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tuyệt</a:t>
            </a:r>
            <a:r>
              <a:rPr dirty="0" sz="2400" spc="-22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đẹp</a:t>
            </a:r>
          </a:p>
          <a:p>
            <a:pPr marL="0" marR="0">
              <a:lnSpc>
                <a:spcPts val="2500"/>
              </a:lnSpc>
              <a:spcBef>
                <a:spcPts val="782"/>
              </a:spcBef>
              <a:spcAft>
                <a:spcPts val="0"/>
              </a:spcAft>
            </a:pP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về</a:t>
            </a:r>
            <a:r>
              <a:rPr dirty="0" sz="2400" spc="36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quê</a:t>
            </a:r>
            <a:r>
              <a:rPr dirty="0" sz="2400" spc="43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hương</a:t>
            </a:r>
            <a:r>
              <a:rPr dirty="0" sz="2400" spc="52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đất</a:t>
            </a:r>
            <a:r>
              <a:rPr dirty="0" sz="2400" spc="36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nước.</a:t>
            </a:r>
            <a:r>
              <a:rPr dirty="0" sz="2400" spc="43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Giai</a:t>
            </a:r>
            <a:r>
              <a:rPr dirty="0" sz="2400" spc="44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điệu</a:t>
            </a:r>
            <a:r>
              <a:rPr dirty="0" sz="2400" spc="48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của</a:t>
            </a:r>
            <a:r>
              <a:rPr dirty="0" sz="2400" spc="4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bài</a:t>
            </a:r>
            <a:r>
              <a:rPr dirty="0" sz="2400" spc="45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mượt</a:t>
            </a:r>
            <a:r>
              <a:rPr dirty="0" sz="2400" spc="41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mà,</a:t>
            </a:r>
            <a:r>
              <a:rPr dirty="0" sz="2400" spc="33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tha</a:t>
            </a:r>
            <a:r>
              <a:rPr dirty="0" sz="2400" spc="38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thiết</a:t>
            </a:r>
            <a:r>
              <a:rPr dirty="0" sz="2400" spc="39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rất</a:t>
            </a:r>
          </a:p>
          <a:p>
            <a:pPr marL="0" marR="0">
              <a:lnSpc>
                <a:spcPts val="2500"/>
              </a:lnSpc>
              <a:spcBef>
                <a:spcPts val="782"/>
              </a:spcBef>
              <a:spcAft>
                <a:spcPts val="0"/>
              </a:spcAft>
            </a:pP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gần</a:t>
            </a:r>
            <a:r>
              <a:rPr dirty="0" sz="2400" spc="221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gũi</a:t>
            </a:r>
            <a:r>
              <a:rPr dirty="0" sz="2400" spc="223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với</a:t>
            </a:r>
            <a:r>
              <a:rPr dirty="0" sz="2400" spc="22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tâm</a:t>
            </a:r>
            <a:r>
              <a:rPr dirty="0" sz="2400" spc="215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hồn</a:t>
            </a:r>
            <a:r>
              <a:rPr dirty="0" sz="2400" spc="221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mỗi</a:t>
            </a:r>
            <a:r>
              <a:rPr dirty="0" sz="2400" spc="22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con</a:t>
            </a:r>
            <a:r>
              <a:rPr dirty="0" sz="2400" spc="218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người</a:t>
            </a:r>
            <a:r>
              <a:rPr dirty="0" sz="2400" spc="233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Việt</a:t>
            </a:r>
            <a:r>
              <a:rPr dirty="0" sz="2400" spc="175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Nam.</a:t>
            </a:r>
            <a:r>
              <a:rPr dirty="0" sz="2400" spc="217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Qua</a:t>
            </a:r>
            <a:r>
              <a:rPr dirty="0" sz="2400" spc="217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lời</a:t>
            </a:r>
            <a:r>
              <a:rPr dirty="0" sz="2400" spc="225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ca,</a:t>
            </a:r>
            <a:r>
              <a:rPr dirty="0" sz="2400" spc="21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hình</a:t>
            </a:r>
          </a:p>
          <a:p>
            <a:pPr marL="0" marR="0">
              <a:lnSpc>
                <a:spcPts val="2500"/>
              </a:lnSpc>
              <a:spcBef>
                <a:spcPts val="782"/>
              </a:spcBef>
              <a:spcAft>
                <a:spcPts val="0"/>
              </a:spcAft>
            </a:pP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ảnh</a:t>
            </a:r>
            <a:r>
              <a:rPr dirty="0" sz="2400" spc="108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Tổ</a:t>
            </a:r>
            <a:r>
              <a:rPr dirty="0" sz="2400" spc="102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quốc</a:t>
            </a:r>
            <a:r>
              <a:rPr dirty="0" sz="2400" spc="109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hiện</a:t>
            </a:r>
            <a:r>
              <a:rPr dirty="0" sz="2400" spc="113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lên</a:t>
            </a:r>
            <a:r>
              <a:rPr dirty="0" sz="2400" spc="11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vô</a:t>
            </a:r>
            <a:r>
              <a:rPr dirty="0" sz="2400" spc="102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cùng</a:t>
            </a:r>
            <a:r>
              <a:rPr dirty="0" sz="2400" spc="108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giản</a:t>
            </a:r>
            <a:r>
              <a:rPr dirty="0" sz="2400" spc="113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dị,</a:t>
            </a:r>
            <a:r>
              <a:rPr dirty="0" sz="2400" spc="103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thân</a:t>
            </a:r>
            <a:r>
              <a:rPr dirty="0" sz="2400" spc="107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thuộc</a:t>
            </a:r>
            <a:r>
              <a:rPr dirty="0" sz="2400" spc="107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và</a:t>
            </a:r>
            <a:r>
              <a:rPr dirty="0" sz="2400" spc="102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thanh</a:t>
            </a:r>
            <a:r>
              <a:rPr dirty="0" sz="2400" spc="11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bình.</a:t>
            </a:r>
          </a:p>
          <a:p>
            <a:pPr marL="0" marR="0">
              <a:lnSpc>
                <a:spcPts val="2500"/>
              </a:lnSpc>
              <a:spcBef>
                <a:spcPts val="732"/>
              </a:spcBef>
              <a:spcAft>
                <a:spcPts val="0"/>
              </a:spcAft>
            </a:pP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Đó</a:t>
            </a:r>
            <a:r>
              <a:rPr dirty="0" sz="2400" spc="87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là</a:t>
            </a:r>
            <a:r>
              <a:rPr dirty="0" sz="2400" spc="87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những</a:t>
            </a:r>
            <a:r>
              <a:rPr dirty="0" sz="2400" spc="99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hình</a:t>
            </a:r>
            <a:r>
              <a:rPr dirty="0" sz="2400" spc="87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ảnh</a:t>
            </a:r>
            <a:r>
              <a:rPr dirty="0" sz="2400" spc="89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tiêu</a:t>
            </a:r>
            <a:r>
              <a:rPr dirty="0" sz="2400" spc="88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biểu</a:t>
            </a:r>
            <a:r>
              <a:rPr dirty="0" sz="2400" spc="93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cho</a:t>
            </a:r>
            <a:r>
              <a:rPr dirty="0" sz="2400" spc="85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làng</a:t>
            </a:r>
            <a:r>
              <a:rPr dirty="0" sz="2400" spc="93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quê</a:t>
            </a:r>
            <a:r>
              <a:rPr dirty="0" sz="2400" spc="89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Việt</a:t>
            </a:r>
            <a:r>
              <a:rPr dirty="0" sz="2400" spc="42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Nam:</a:t>
            </a:r>
            <a:r>
              <a:rPr dirty="0" sz="2400" spc="84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rặng</a:t>
            </a:r>
            <a:r>
              <a:rPr dirty="0" sz="2400" spc="89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phi</a:t>
            </a:r>
          </a:p>
          <a:p>
            <a:pPr marL="0" marR="0">
              <a:lnSpc>
                <a:spcPts val="2500"/>
              </a:lnSpc>
              <a:spcBef>
                <a:spcPts val="782"/>
              </a:spcBef>
              <a:spcAft>
                <a:spcPts val="0"/>
              </a:spcAft>
            </a:pP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lao</a:t>
            </a:r>
            <a:r>
              <a:rPr dirty="0" sz="2400" spc="475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bên</a:t>
            </a:r>
            <a:r>
              <a:rPr dirty="0" sz="2400" spc="473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bờ</a:t>
            </a:r>
            <a:r>
              <a:rPr dirty="0" sz="2400" spc="469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biển</a:t>
            </a:r>
            <a:r>
              <a:rPr dirty="0" sz="2400" spc="478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xanh,</a:t>
            </a:r>
            <a:r>
              <a:rPr dirty="0" sz="2400" spc="469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đồi</a:t>
            </a:r>
            <a:r>
              <a:rPr dirty="0" sz="2400" spc="475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chè</a:t>
            </a:r>
            <a:r>
              <a:rPr dirty="0" sz="2400" spc="469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vùng</a:t>
            </a:r>
            <a:r>
              <a:rPr dirty="0" sz="2400" spc="473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trung</a:t>
            </a:r>
            <a:r>
              <a:rPr dirty="0" sz="2400" spc="471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du,</a:t>
            </a:r>
            <a:r>
              <a:rPr dirty="0" sz="2400" spc="466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cánh</a:t>
            </a:r>
            <a:r>
              <a:rPr dirty="0" sz="2400" spc="473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đồng</a:t>
            </a:r>
            <a:r>
              <a:rPr dirty="0" sz="2400" spc="476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lúa</a:t>
            </a:r>
          </a:p>
          <a:p>
            <a:pPr marL="0" marR="0">
              <a:lnSpc>
                <a:spcPts val="2500"/>
              </a:lnSpc>
              <a:spcBef>
                <a:spcPts val="782"/>
              </a:spcBef>
              <a:spcAft>
                <a:spcPts val="0"/>
              </a:spcAft>
            </a:pP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thẳng</a:t>
            </a:r>
            <a:r>
              <a:rPr dirty="0" sz="2400" spc="446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cánh</a:t>
            </a:r>
            <a:r>
              <a:rPr dirty="0" sz="2400" spc="446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cò</a:t>
            </a:r>
            <a:r>
              <a:rPr dirty="0" sz="2400" spc="439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bay,</a:t>
            </a:r>
            <a:r>
              <a:rPr dirty="0" sz="2400" spc="26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luỹ</a:t>
            </a:r>
            <a:r>
              <a:rPr dirty="0" sz="2400" spc="444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tre</a:t>
            </a:r>
            <a:r>
              <a:rPr dirty="0" sz="2400" spc="439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làng,</a:t>
            </a:r>
            <a:r>
              <a:rPr dirty="0" sz="2400" spc="446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rừng</a:t>
            </a:r>
            <a:r>
              <a:rPr dirty="0" sz="2400" spc="45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dừa</a:t>
            </a:r>
            <a:r>
              <a:rPr dirty="0" sz="2400" spc="45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xanh</a:t>
            </a:r>
            <a:r>
              <a:rPr dirty="0" sz="2400" spc="446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ngút</a:t>
            </a:r>
            <a:r>
              <a:rPr dirty="0" sz="2400" spc="442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ngàn,…</a:t>
            </a:r>
          </a:p>
          <a:p>
            <a:pPr marL="0" marR="0">
              <a:lnSpc>
                <a:spcPts val="2500"/>
              </a:lnSpc>
              <a:spcBef>
                <a:spcPts val="782"/>
              </a:spcBef>
              <a:spcAft>
                <a:spcPts val="0"/>
              </a:spcAft>
            </a:pP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Cùng</a:t>
            </a:r>
            <a:r>
              <a:rPr dirty="0" sz="2400" spc="146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với</a:t>
            </a:r>
            <a:r>
              <a:rPr dirty="0" sz="2400" spc="14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cảnh</a:t>
            </a:r>
            <a:r>
              <a:rPr dirty="0" sz="2400" spc="141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vật</a:t>
            </a:r>
            <a:r>
              <a:rPr dirty="0" sz="2400" spc="131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các</a:t>
            </a:r>
            <a:r>
              <a:rPr dirty="0" sz="2400" spc="135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vùng</a:t>
            </a:r>
            <a:r>
              <a:rPr dirty="0" sz="2400" spc="141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miền</a:t>
            </a:r>
            <a:r>
              <a:rPr dirty="0" sz="2400" spc="143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là</a:t>
            </a:r>
            <a:r>
              <a:rPr dirty="0" sz="2400" spc="139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hình</a:t>
            </a:r>
            <a:r>
              <a:rPr dirty="0" sz="2400" spc="139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ảnh</a:t>
            </a:r>
            <a:r>
              <a:rPr dirty="0" sz="2400" spc="141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những</a:t>
            </a:r>
            <a:r>
              <a:rPr dirty="0" sz="2400" spc="151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con</a:t>
            </a:r>
            <a:r>
              <a:rPr dirty="0" sz="2400" spc="138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người</a:t>
            </a:r>
          </a:p>
          <a:p>
            <a:pPr marL="0" marR="0">
              <a:lnSpc>
                <a:spcPts val="2500"/>
              </a:lnSpc>
              <a:spcBef>
                <a:spcPts val="782"/>
              </a:spcBef>
              <a:spcAft>
                <a:spcPts val="0"/>
              </a:spcAft>
            </a:pP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Việt</a:t>
            </a:r>
            <a:r>
              <a:rPr dirty="0" sz="2400" spc="-47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Nam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dung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dị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và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kiêu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hãnh: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em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bé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còn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trong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nôi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–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mầm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sống</a:t>
            </a:r>
          </a:p>
          <a:p>
            <a:pPr marL="0" marR="0">
              <a:lnSpc>
                <a:spcPts val="2500"/>
              </a:lnSpc>
              <a:spcBef>
                <a:spcPts val="732"/>
              </a:spcBef>
              <a:spcAft>
                <a:spcPts val="0"/>
              </a:spcAft>
            </a:pP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đang</a:t>
            </a:r>
            <a:r>
              <a:rPr dirty="0" sz="2400" spc="14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lớn</a:t>
            </a:r>
            <a:r>
              <a:rPr dirty="0" sz="2400" spc="14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dần</a:t>
            </a:r>
            <a:r>
              <a:rPr dirty="0" sz="2400" spc="11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trong</a:t>
            </a:r>
            <a:r>
              <a:rPr dirty="0" sz="2400" spc="1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tiếng</a:t>
            </a:r>
            <a:r>
              <a:rPr dirty="0" sz="2400" spc="14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ru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hời</a:t>
            </a:r>
            <a:r>
              <a:rPr dirty="0" sz="2400" spc="13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của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mẹ,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người</a:t>
            </a:r>
            <a:r>
              <a:rPr dirty="0" sz="2400" spc="23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thiếu</a:t>
            </a:r>
            <a:r>
              <a:rPr dirty="0" sz="2400" spc="14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nữ</a:t>
            </a:r>
            <a:r>
              <a:rPr dirty="0" sz="2400" spc="11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xinh</a:t>
            </a:r>
            <a:r>
              <a:rPr dirty="0" sz="2400" spc="13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tươi</a:t>
            </a:r>
          </a:p>
          <a:p>
            <a:pPr marL="0" marR="0">
              <a:lnSpc>
                <a:spcPts val="2500"/>
              </a:lnSpc>
              <a:spcBef>
                <a:spcPts val="782"/>
              </a:spcBef>
              <a:spcAft>
                <a:spcPts val="0"/>
              </a:spcAft>
            </a:pP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dạt</a:t>
            </a:r>
            <a:r>
              <a:rPr dirty="0" sz="2400" spc="89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dào</a:t>
            </a:r>
            <a:r>
              <a:rPr dirty="0" sz="2400" spc="96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sức</a:t>
            </a:r>
            <a:r>
              <a:rPr dirty="0" sz="2400" spc="94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sống,</a:t>
            </a:r>
            <a:r>
              <a:rPr dirty="0" sz="2400" spc="92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chàng</a:t>
            </a:r>
            <a:r>
              <a:rPr dirty="0" sz="2400" spc="99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trai</a:t>
            </a:r>
            <a:r>
              <a:rPr dirty="0" sz="2400" spc="94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trẻ</a:t>
            </a:r>
            <a:r>
              <a:rPr dirty="0" sz="2400" spc="89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tượng</a:t>
            </a:r>
            <a:r>
              <a:rPr dirty="0" sz="2400" spc="102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trưng</a:t>
            </a:r>
            <a:r>
              <a:rPr dirty="0" sz="2400" spc="99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cho</a:t>
            </a:r>
            <a:r>
              <a:rPr dirty="0" sz="2400" spc="93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sức</a:t>
            </a:r>
            <a:r>
              <a:rPr dirty="0" sz="2400" spc="94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mạnh</a:t>
            </a:r>
            <a:r>
              <a:rPr dirty="0" sz="2400" spc="97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của</a:t>
            </a:r>
          </a:p>
          <a:p>
            <a:pPr marL="0" marR="0">
              <a:lnSpc>
                <a:spcPts val="2500"/>
              </a:lnSpc>
              <a:spcBef>
                <a:spcPts val="782"/>
              </a:spcBef>
              <a:spcAft>
                <a:spcPts val="0"/>
              </a:spcAft>
            </a:pP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dân</a:t>
            </a:r>
            <a:r>
              <a:rPr dirty="0" sz="2400" spc="82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tộc</a:t>
            </a:r>
            <a:r>
              <a:rPr dirty="0" sz="2400" spc="74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Việt</a:t>
            </a:r>
            <a:r>
              <a:rPr dirty="0" sz="2400" spc="35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Nam.</a:t>
            </a:r>
            <a:r>
              <a:rPr dirty="0" sz="2400" spc="77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Với</a:t>
            </a:r>
            <a:r>
              <a:rPr dirty="0" sz="2400" spc="83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giai</a:t>
            </a:r>
            <a:r>
              <a:rPr dirty="0" sz="2400" spc="88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điệu</a:t>
            </a:r>
            <a:r>
              <a:rPr dirty="0" sz="2400" spc="86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được</a:t>
            </a:r>
            <a:r>
              <a:rPr dirty="0" sz="2400" spc="87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đẩy</a:t>
            </a:r>
            <a:r>
              <a:rPr dirty="0" sz="2400" spc="79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lên</a:t>
            </a:r>
            <a:r>
              <a:rPr dirty="0" sz="2400" spc="83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cao</a:t>
            </a:r>
            <a:r>
              <a:rPr dirty="0" sz="2400" spc="78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trào</a:t>
            </a:r>
            <a:r>
              <a:rPr dirty="0" sz="2400" spc="78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ở</a:t>
            </a:r>
            <a:r>
              <a:rPr dirty="0" sz="2400" spc="74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câu</a:t>
            </a:r>
            <a:r>
              <a:rPr dirty="0" sz="2400" spc="78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hát</a:t>
            </a:r>
          </a:p>
          <a:p>
            <a:pPr marL="0" marR="0">
              <a:lnSpc>
                <a:spcPts val="2500"/>
              </a:lnSpc>
              <a:spcBef>
                <a:spcPts val="782"/>
              </a:spcBef>
              <a:spcAft>
                <a:spcPts val="0"/>
              </a:spcAft>
            </a:pP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cuối</a:t>
            </a:r>
            <a:r>
              <a:rPr dirty="0" sz="2400" spc="-13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cùng,</a:t>
            </a:r>
            <a:r>
              <a:rPr dirty="0" sz="2400" spc="-18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tác</a:t>
            </a:r>
            <a:r>
              <a:rPr dirty="0" sz="2400" spc="-22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giả</a:t>
            </a:r>
            <a:r>
              <a:rPr dirty="0" sz="2400" spc="-13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như</a:t>
            </a:r>
            <a:r>
              <a:rPr dirty="0" sz="2400" spc="-11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muốn</a:t>
            </a:r>
            <a:r>
              <a:rPr dirty="0" sz="2400" spc="-14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khẳng</a:t>
            </a:r>
            <a:r>
              <a:rPr dirty="0" sz="2400" spc="-11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định</a:t>
            </a:r>
            <a:r>
              <a:rPr dirty="0" sz="2400" spc="-1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một</a:t>
            </a:r>
            <a:r>
              <a:rPr dirty="0" sz="2400" spc="-24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tương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lai</a:t>
            </a:r>
            <a:r>
              <a:rPr dirty="0" sz="2400" spc="-11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tươi</a:t>
            </a:r>
            <a:r>
              <a:rPr dirty="0" sz="2400" spc="-1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sáng,</a:t>
            </a:r>
          </a:p>
          <a:p>
            <a:pPr marL="0" marR="0">
              <a:lnSpc>
                <a:spcPts val="2500"/>
              </a:lnSpc>
              <a:spcBef>
                <a:spcPts val="782"/>
              </a:spcBef>
              <a:spcAft>
                <a:spcPts val="0"/>
              </a:spcAft>
            </a:pP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một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sức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sống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mãnh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liệt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và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trường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tồn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của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đất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nước.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23531" y="420415"/>
            <a:ext cx="4556898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b.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Nhạc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sĩ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Đỗ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Nhuận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92140" y="3010202"/>
            <a:ext cx="6484882" cy="7817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ff"/>
                </a:solidFill>
                <a:latin typeface="LEDTNJ+Wingdings-Regular"/>
                <a:cs typeface="LEDTNJ+Wingdings-Regular"/>
              </a:rPr>
              <a:t>Ø</a:t>
            </a:r>
            <a:r>
              <a:rPr dirty="0" sz="2450" spc="804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Em</a:t>
            </a:r>
            <a:r>
              <a:rPr dirty="0" sz="2400" spc="194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có</a:t>
            </a:r>
            <a:r>
              <a:rPr dirty="0" sz="2400" spc="192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biết</a:t>
            </a:r>
            <a:r>
              <a:rPr dirty="0" sz="2400" spc="196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tác</a:t>
            </a:r>
            <a:r>
              <a:rPr dirty="0" sz="2400" spc="191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phẩm</a:t>
            </a:r>
            <a:r>
              <a:rPr dirty="0" sz="2400" spc="2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nào</a:t>
            </a:r>
            <a:r>
              <a:rPr dirty="0" sz="2400" spc="198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của</a:t>
            </a:r>
            <a:r>
              <a:rPr dirty="0" sz="2400" spc="195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nhạc</a:t>
            </a:r>
            <a:r>
              <a:rPr dirty="0" sz="2400" spc="199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sĩ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35040" y="3432489"/>
            <a:ext cx="2913324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Đỗ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Nhuận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không?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92140" y="3920334"/>
            <a:ext cx="5710374" cy="12750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ff"/>
                </a:solidFill>
                <a:latin typeface="LEDTNJ+Wingdings-Regular"/>
                <a:cs typeface="LEDTNJ+Wingdings-Regular"/>
              </a:rPr>
              <a:t>Ø</a:t>
            </a:r>
            <a:r>
              <a:rPr dirty="0" sz="2450" spc="14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Tên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của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tác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phẩm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là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gì?</a:t>
            </a:r>
          </a:p>
          <a:p>
            <a:pPr marL="0" marR="0">
              <a:lnSpc>
                <a:spcPts val="2552"/>
              </a:lnSpc>
              <a:spcBef>
                <a:spcPts val="1280"/>
              </a:spcBef>
              <a:spcAft>
                <a:spcPts val="0"/>
              </a:spcAft>
            </a:pPr>
            <a:r>
              <a:rPr dirty="0" sz="2450">
                <a:solidFill>
                  <a:srgbClr val="0000ff"/>
                </a:solidFill>
                <a:latin typeface="LEDTNJ+Wingdings-Regular"/>
                <a:cs typeface="LEDTNJ+Wingdings-Regular"/>
              </a:rPr>
              <a:t>Ø</a:t>
            </a:r>
            <a:r>
              <a:rPr dirty="0" sz="2450" spc="14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Nội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dung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tác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phẩm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nói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về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điều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400">
                <a:solidFill>
                  <a:srgbClr val="0000ff"/>
                </a:solidFill>
                <a:latin typeface="OQVNUB+ArialMT"/>
                <a:cs typeface="OQVNUB+ArialMT"/>
              </a:rPr>
              <a:t>gì?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72640" y="539446"/>
            <a:ext cx="2453686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ff"/>
                </a:solidFill>
                <a:latin typeface="VNLVCK+Arial-BoldMT"/>
                <a:cs typeface="VNLVCK+Arial-BoldMT"/>
              </a:rPr>
              <a:t>Hành</a:t>
            </a:r>
            <a:r>
              <a:rPr dirty="0" sz="24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2400" b="1">
                <a:solidFill>
                  <a:srgbClr val="0000ff"/>
                </a:solidFill>
                <a:latin typeface="VNLVCK+Arial-BoldMT"/>
                <a:cs typeface="VNLVCK+Arial-BoldMT"/>
              </a:rPr>
              <a:t>quân</a:t>
            </a:r>
            <a:r>
              <a:rPr dirty="0" sz="24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2400" b="1">
                <a:solidFill>
                  <a:srgbClr val="0000ff"/>
                </a:solidFill>
                <a:latin typeface="VNLVCK+Arial-BoldMT"/>
                <a:cs typeface="VNLVCK+Arial-BoldMT"/>
              </a:rPr>
              <a:t>xa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00996" y="2139647"/>
            <a:ext cx="3180539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ff"/>
                </a:solidFill>
                <a:latin typeface="VNLVCK+Arial-BoldMT"/>
                <a:cs typeface="VNLVCK+Arial-BoldMT"/>
              </a:rPr>
              <a:t>Du</a:t>
            </a:r>
            <a:r>
              <a:rPr dirty="0" sz="24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2400" b="1">
                <a:solidFill>
                  <a:srgbClr val="0000ff"/>
                </a:solidFill>
                <a:latin typeface="VNLVCK+Arial-BoldMT"/>
                <a:cs typeface="VNLVCK+Arial-BoldMT"/>
              </a:rPr>
              <a:t>kích</a:t>
            </a:r>
            <a:r>
              <a:rPr dirty="0" sz="24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2400" b="1">
                <a:solidFill>
                  <a:srgbClr val="0000ff"/>
                </a:solidFill>
                <a:latin typeface="VNLVCK+Arial-BoldMT"/>
                <a:cs typeface="VNLVCK+Arial-BoldMT"/>
              </a:rPr>
              <a:t>sông</a:t>
            </a:r>
            <a:r>
              <a:rPr dirty="0" sz="24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2400" b="1">
                <a:solidFill>
                  <a:srgbClr val="0000ff"/>
                </a:solidFill>
                <a:latin typeface="VNLVCK+Arial-BoldMT"/>
                <a:cs typeface="VNLVCK+Arial-BoldMT"/>
              </a:rPr>
              <a:t>Thao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01231" y="400261"/>
            <a:ext cx="5962257" cy="1710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29568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ff"/>
                </a:solidFill>
                <a:latin typeface="VNLVCK+Arial-BoldMT"/>
                <a:cs typeface="VNLVCK+Arial-BoldMT"/>
              </a:rPr>
              <a:t>Chủ</a:t>
            </a:r>
            <a:r>
              <a:rPr dirty="0" sz="36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600" b="1">
                <a:solidFill>
                  <a:srgbClr val="0000ff"/>
                </a:solidFill>
                <a:latin typeface="VNLVCK+Arial-BoldMT"/>
                <a:cs typeface="VNLVCK+Arial-BoldMT"/>
              </a:rPr>
              <a:t>đề</a:t>
            </a:r>
            <a:r>
              <a:rPr dirty="0" sz="36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600" b="1">
                <a:solidFill>
                  <a:srgbClr val="0000ff"/>
                </a:solidFill>
                <a:latin typeface="VNLVCK+Arial-BoldMT"/>
                <a:cs typeface="VNLVCK+Arial-BoldMT"/>
              </a:rPr>
              <a:t>2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VNLVCK+Arial-BoldMT"/>
                <a:cs typeface="VNLVCK+Arial-BoldMT"/>
              </a:rPr>
              <a:t>GIAI</a:t>
            </a:r>
            <a:r>
              <a:rPr dirty="0" sz="36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VNLVCK+Arial-BoldMT"/>
                <a:cs typeface="VNLVCK+Arial-BoldMT"/>
              </a:rPr>
              <a:t>ĐIỆU</a:t>
            </a:r>
            <a:r>
              <a:rPr dirty="0" sz="36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VNLVCK+Arial-BoldMT"/>
                <a:cs typeface="VNLVCK+Arial-BoldMT"/>
              </a:rPr>
              <a:t>QUÊ</a:t>
            </a:r>
            <a:r>
              <a:rPr dirty="0" sz="36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VNLVCK+Arial-BoldMT"/>
                <a:cs typeface="VNLVCK+Arial-BoldMT"/>
              </a:rPr>
              <a:t>HƯƠNG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11287" y="1880116"/>
            <a:ext cx="11894900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Tên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chuyên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đề:</a:t>
            </a:r>
            <a:r>
              <a:rPr dirty="0" sz="2800" spc="58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Tạo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hứng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thú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học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tập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cho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học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sinh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lớp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6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qua</a:t>
            </a:r>
          </a:p>
          <a:p>
            <a:pPr marL="15875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phần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âm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nhạc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thường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thức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: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tìm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hiểu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về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nhạc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sĩ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Đỗ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Nhuận.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41330" y="3231407"/>
            <a:ext cx="1871612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ff"/>
                </a:solidFill>
                <a:latin typeface="VNLVCK+Arial-BoldMT"/>
                <a:cs typeface="VNLVCK+Arial-BoldMT"/>
              </a:rPr>
              <a:t>Tiết</a:t>
            </a:r>
            <a:r>
              <a:rPr dirty="0" sz="3600" spc="-57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600" b="1">
                <a:solidFill>
                  <a:srgbClr val="0000ff"/>
                </a:solidFill>
                <a:latin typeface="VNLVCK+Arial-BoldMT"/>
                <a:cs typeface="VNLVCK+Arial-BoldMT"/>
              </a:rPr>
              <a:t>6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44040" y="3870751"/>
            <a:ext cx="9737740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–</a:t>
            </a:r>
            <a:r>
              <a:rPr dirty="0" sz="3200" spc="219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Ôn</a:t>
            </a:r>
            <a:r>
              <a:rPr dirty="0" sz="3200" spc="222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tập</a:t>
            </a:r>
            <a:r>
              <a:rPr dirty="0" sz="3200" spc="21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bài</a:t>
            </a:r>
            <a:r>
              <a:rPr dirty="0" sz="3200" spc="217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hát</a:t>
            </a:r>
            <a:r>
              <a:rPr dirty="0" sz="3200" spc="215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QVUMPT+Arial-BoldItalicMT"/>
                <a:cs typeface="QVUMPT+Arial-BoldItalicMT"/>
              </a:rPr>
              <a:t>Lí</a:t>
            </a:r>
            <a:r>
              <a:rPr dirty="0" sz="3200" spc="311" b="1">
                <a:solidFill>
                  <a:srgbClr val="c00000"/>
                </a:solidFill>
                <a:latin typeface="QVUMPT+Arial-BoldItalicMT"/>
                <a:cs typeface="QVUMPT+Arial-BoldItalic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QVUMPT+Arial-BoldItalicMT"/>
                <a:cs typeface="QVUMPT+Arial-BoldItalicMT"/>
              </a:rPr>
              <a:t>cây</a:t>
            </a:r>
            <a:r>
              <a:rPr dirty="0" sz="3200" spc="300" b="1">
                <a:solidFill>
                  <a:srgbClr val="c00000"/>
                </a:solidFill>
                <a:latin typeface="QVUMPT+Arial-BoldItalicMT"/>
                <a:cs typeface="QVUMPT+Arial-BoldItalic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QVUMPT+Arial-BoldItalicMT"/>
                <a:cs typeface="QVUMPT+Arial-BoldItalicMT"/>
              </a:rPr>
              <a:t>đa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,</a:t>
            </a:r>
            <a:r>
              <a:rPr dirty="0" sz="3200" spc="222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kết</a:t>
            </a:r>
            <a:r>
              <a:rPr dirty="0" sz="3200" spc="211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hợp</a:t>
            </a:r>
            <a:r>
              <a:rPr dirty="0" sz="3200" spc="222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gõ</a:t>
            </a:r>
            <a:r>
              <a:rPr dirty="0" sz="3200" spc="219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đệm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bằng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nhạc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cụ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gõ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và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động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tác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cơ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thể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44040" y="4943648"/>
            <a:ext cx="9737975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–</a:t>
            </a:r>
            <a:r>
              <a:rPr dirty="0" sz="3200" spc="843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Nghe</a:t>
            </a:r>
            <a:r>
              <a:rPr dirty="0" sz="3200" spc="843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bài</a:t>
            </a:r>
            <a:r>
              <a:rPr dirty="0" sz="3200" spc="843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hát</a:t>
            </a:r>
            <a:r>
              <a:rPr dirty="0" sz="3200" spc="841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QVUMPT+Arial-BoldItalicMT"/>
                <a:cs typeface="QVUMPT+Arial-BoldItalicMT"/>
              </a:rPr>
              <a:t>Việt</a:t>
            </a:r>
            <a:r>
              <a:rPr dirty="0" sz="3200" spc="821" b="1">
                <a:solidFill>
                  <a:srgbClr val="c00000"/>
                </a:solidFill>
                <a:latin typeface="QVUMPT+Arial-BoldItalicMT"/>
                <a:cs typeface="QVUMPT+Arial-BoldItalic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QVUMPT+Arial-BoldItalicMT"/>
                <a:cs typeface="QVUMPT+Arial-BoldItalicMT"/>
              </a:rPr>
              <a:t>Nam</a:t>
            </a:r>
            <a:r>
              <a:rPr dirty="0" sz="3200" spc="941" b="1">
                <a:solidFill>
                  <a:srgbClr val="c00000"/>
                </a:solidFill>
                <a:latin typeface="QVUMPT+Arial-BoldItalicMT"/>
                <a:cs typeface="QVUMPT+Arial-BoldItalic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QVUMPT+Arial-BoldItalicMT"/>
                <a:cs typeface="QVUMPT+Arial-BoldItalicMT"/>
              </a:rPr>
              <a:t>quê</a:t>
            </a:r>
            <a:r>
              <a:rPr dirty="0" sz="3200" spc="932" b="1">
                <a:solidFill>
                  <a:srgbClr val="c00000"/>
                </a:solidFill>
                <a:latin typeface="QVUMPT+Arial-BoldItalicMT"/>
                <a:cs typeface="QVUMPT+Arial-BoldItalic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QVUMPT+Arial-BoldItalicMT"/>
                <a:cs typeface="QVUMPT+Arial-BoldItalicMT"/>
              </a:rPr>
              <a:t>hương</a:t>
            </a:r>
            <a:r>
              <a:rPr dirty="0" sz="3200" spc="940" b="1">
                <a:solidFill>
                  <a:srgbClr val="c00000"/>
                </a:solidFill>
                <a:latin typeface="QVUMPT+Arial-BoldItalicMT"/>
                <a:cs typeface="QVUMPT+Arial-BoldItalic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QVUMPT+Arial-BoldItalicMT"/>
                <a:cs typeface="QVUMPT+Arial-BoldItalicMT"/>
              </a:rPr>
              <a:t>tôi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;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nhạc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sĩ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Đỗ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c00000"/>
                </a:solidFill>
                <a:latin typeface="VNLVCK+Arial-BoldMT"/>
                <a:cs typeface="VNLVCK+Arial-BoldMT"/>
              </a:rPr>
              <a:t>Nhuận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89650" y="5995113"/>
            <a:ext cx="62230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ff"/>
                </a:solidFill>
                <a:latin typeface="SWCQHP+TimesNewRomanPS-BoldMT"/>
                <a:cs typeface="SWCQHP+TimesNewRomanPS-BoldMT"/>
              </a:rPr>
              <a:t>ꢀ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10112" y="1101685"/>
            <a:ext cx="3384154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Dặn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dò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về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nhà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01240" y="2273181"/>
            <a:ext cx="9133501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ff"/>
                </a:solidFill>
                <a:latin typeface="OQVNUB+ArialMT"/>
                <a:cs typeface="OQVNUB+ArialMT"/>
              </a:rPr>
              <a:t>-</a:t>
            </a:r>
            <a:r>
              <a:rPr dirty="0" sz="28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800">
                <a:solidFill>
                  <a:srgbClr val="0000ff"/>
                </a:solidFill>
                <a:latin typeface="OQVNUB+ArialMT"/>
                <a:cs typeface="OQVNUB+ArialMT"/>
              </a:rPr>
              <a:t>Tập</a:t>
            </a:r>
            <a:r>
              <a:rPr dirty="0" sz="28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800">
                <a:solidFill>
                  <a:srgbClr val="0000ff"/>
                </a:solidFill>
                <a:latin typeface="OQVNUB+ArialMT"/>
                <a:cs typeface="OQVNUB+ArialMT"/>
              </a:rPr>
              <a:t>biểu</a:t>
            </a:r>
            <a:r>
              <a:rPr dirty="0" sz="28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800">
                <a:solidFill>
                  <a:srgbClr val="0000ff"/>
                </a:solidFill>
                <a:latin typeface="OQVNUB+ArialMT"/>
                <a:cs typeface="OQVNUB+ArialMT"/>
              </a:rPr>
              <a:t>diễn</a:t>
            </a:r>
            <a:r>
              <a:rPr dirty="0" sz="28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800">
                <a:solidFill>
                  <a:srgbClr val="0000ff"/>
                </a:solidFill>
                <a:latin typeface="OQVNUB+ArialMT"/>
                <a:cs typeface="OQVNUB+ArialMT"/>
              </a:rPr>
              <a:t>bài</a:t>
            </a:r>
            <a:r>
              <a:rPr dirty="0" sz="2800" spc="21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800">
                <a:solidFill>
                  <a:srgbClr val="0000ff"/>
                </a:solidFill>
                <a:latin typeface="AFFQNE+Arial-ItalicMT"/>
                <a:cs typeface="AFFQNE+Arial-ItalicMT"/>
              </a:rPr>
              <a:t>Lí</a:t>
            </a:r>
            <a:r>
              <a:rPr dirty="0" sz="2800" spc="73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800">
                <a:solidFill>
                  <a:srgbClr val="0000ff"/>
                </a:solidFill>
                <a:latin typeface="AFFQNE+Arial-ItalicMT"/>
                <a:cs typeface="AFFQNE+Arial-ItalicMT"/>
              </a:rPr>
              <a:t>cây</a:t>
            </a:r>
            <a:r>
              <a:rPr dirty="0" sz="2800" spc="75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800">
                <a:solidFill>
                  <a:srgbClr val="0000ff"/>
                </a:solidFill>
                <a:latin typeface="AFFQNE+Arial-ItalicMT"/>
                <a:cs typeface="AFFQNE+Arial-ItalicMT"/>
              </a:rPr>
              <a:t>đa</a:t>
            </a:r>
            <a:r>
              <a:rPr dirty="0" sz="2800" spc="95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800">
                <a:solidFill>
                  <a:srgbClr val="0000ff"/>
                </a:solidFill>
                <a:latin typeface="OQVNUB+ArialMT"/>
                <a:cs typeface="OQVNUB+ArialMT"/>
              </a:rPr>
              <a:t>kết</a:t>
            </a:r>
            <a:r>
              <a:rPr dirty="0" sz="28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800">
                <a:solidFill>
                  <a:srgbClr val="0000ff"/>
                </a:solidFill>
                <a:latin typeface="OQVNUB+ArialMT"/>
                <a:cs typeface="OQVNUB+ArialMT"/>
              </a:rPr>
              <a:t>hợp</a:t>
            </a:r>
            <a:r>
              <a:rPr dirty="0" sz="28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800">
                <a:solidFill>
                  <a:srgbClr val="0000ff"/>
                </a:solidFill>
                <a:latin typeface="OQVNUB+ArialMT"/>
                <a:cs typeface="OQVNUB+ArialMT"/>
              </a:rPr>
              <a:t>gõ</a:t>
            </a:r>
            <a:r>
              <a:rPr dirty="0" sz="28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800">
                <a:solidFill>
                  <a:srgbClr val="0000ff"/>
                </a:solidFill>
                <a:latin typeface="OQVNUB+ArialMT"/>
                <a:cs typeface="OQVNUB+ArialMT"/>
              </a:rPr>
              <a:t>đệm</a:t>
            </a:r>
            <a:r>
              <a:rPr dirty="0" sz="28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800">
                <a:solidFill>
                  <a:srgbClr val="0000ff"/>
                </a:solidFill>
                <a:latin typeface="OQVNUB+ArialMT"/>
                <a:cs typeface="OQVNUB+ArialMT"/>
              </a:rPr>
              <a:t>hoặc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ff"/>
                </a:solidFill>
                <a:latin typeface="OQVNUB+ArialMT"/>
                <a:cs typeface="OQVNUB+ArialMT"/>
              </a:rPr>
              <a:t>vận</a:t>
            </a:r>
            <a:r>
              <a:rPr dirty="0" sz="28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800">
                <a:solidFill>
                  <a:srgbClr val="0000ff"/>
                </a:solidFill>
                <a:latin typeface="OQVNUB+ArialMT"/>
                <a:cs typeface="OQVNUB+ArialMT"/>
              </a:rPr>
              <a:t>động</a:t>
            </a:r>
            <a:r>
              <a:rPr dirty="0" sz="28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800">
                <a:solidFill>
                  <a:srgbClr val="0000ff"/>
                </a:solidFill>
                <a:latin typeface="OQVNUB+ArialMT"/>
                <a:cs typeface="OQVNUB+ArialMT"/>
              </a:rPr>
              <a:t>phụ</a:t>
            </a:r>
            <a:r>
              <a:rPr dirty="0" sz="2800">
                <a:solidFill>
                  <a:srgbClr val="0000ff"/>
                </a:solidFill>
                <a:latin typeface="OQVNUB+ArialMT"/>
                <a:cs typeface="OQVNUB+ArialMT"/>
              </a:rPr>
              <a:t> </a:t>
            </a:r>
            <a:r>
              <a:rPr dirty="0" sz="2800">
                <a:solidFill>
                  <a:srgbClr val="0000ff"/>
                </a:solidFill>
                <a:latin typeface="OQVNUB+ArialMT"/>
                <a:cs typeface="OQVNUB+ArialMT"/>
              </a:rPr>
              <a:t>hoạ.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53306" y="671875"/>
            <a:ext cx="11609294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1587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I.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Ôn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tập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bài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hát</a:t>
            </a:r>
            <a:r>
              <a:rPr dirty="0" sz="3200" spc="-18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QVUMPT+Arial-BoldItalicMT"/>
                <a:cs typeface="QVUMPT+Arial-BoldItalicMT"/>
              </a:rPr>
              <a:t>Lí</a:t>
            </a:r>
            <a:r>
              <a:rPr dirty="0" sz="3200" spc="86" b="1">
                <a:solidFill>
                  <a:srgbClr val="0000ff"/>
                </a:solidFill>
                <a:latin typeface="QVUMPT+Arial-BoldItalicMT"/>
                <a:cs typeface="QVUMPT+Arial-BoldItalic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QVUMPT+Arial-BoldItalicMT"/>
                <a:cs typeface="QVUMPT+Arial-BoldItalicMT"/>
              </a:rPr>
              <a:t>cây</a:t>
            </a:r>
            <a:r>
              <a:rPr dirty="0" sz="3200" spc="86" b="1">
                <a:solidFill>
                  <a:srgbClr val="0000ff"/>
                </a:solidFill>
                <a:latin typeface="QVUMPT+Arial-BoldItalicMT"/>
                <a:cs typeface="QVUMPT+Arial-BoldItalicMT"/>
              </a:rPr>
              <a:t> </a:t>
            </a:r>
            <a:r>
              <a:rPr dirty="0" sz="3200" spc="-10" b="1">
                <a:solidFill>
                  <a:srgbClr val="0000ff"/>
                </a:solidFill>
                <a:latin typeface="QVUMPT+Arial-BoldItalicMT"/>
                <a:cs typeface="QVUMPT+Arial-BoldItalicMT"/>
              </a:rPr>
              <a:t>đa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,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kết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hợp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gõ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đệm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bằng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nhạc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cụ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gõ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và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động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tác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cơ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thể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94893" y="839515"/>
            <a:ext cx="575517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a.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Ôn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tập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bài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hát</a:t>
            </a:r>
            <a:r>
              <a:rPr dirty="0" sz="3200" spc="-23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QVUMPT+Arial-BoldItalicMT"/>
                <a:cs typeface="QVUMPT+Arial-BoldItalicMT"/>
              </a:rPr>
              <a:t>Lí</a:t>
            </a:r>
            <a:r>
              <a:rPr dirty="0" sz="3200" spc="86" b="1">
                <a:solidFill>
                  <a:srgbClr val="0000ff"/>
                </a:solidFill>
                <a:latin typeface="QVUMPT+Arial-BoldItalicMT"/>
                <a:cs typeface="QVUMPT+Arial-BoldItalic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QVUMPT+Arial-BoldItalicMT"/>
                <a:cs typeface="QVUMPT+Arial-BoldItalicMT"/>
              </a:rPr>
              <a:t>cây</a:t>
            </a:r>
            <a:r>
              <a:rPr dirty="0" sz="3200" spc="86" b="1">
                <a:solidFill>
                  <a:srgbClr val="0000ff"/>
                </a:solidFill>
                <a:latin typeface="QVUMPT+Arial-BoldItalicMT"/>
                <a:cs typeface="QVUMPT+Arial-BoldItalic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QVUMPT+Arial-BoldItalicMT"/>
                <a:cs typeface="QVUMPT+Arial-BoldItalicMT"/>
              </a:rPr>
              <a:t>đa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65662" y="1853763"/>
            <a:ext cx="3389166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b050"/>
                </a:solidFill>
                <a:latin typeface="VNLVCK+Arial-BoldMT"/>
                <a:cs typeface="VNLVCK+Arial-BoldMT"/>
              </a:rPr>
              <a:t>Khởi</a:t>
            </a:r>
            <a:r>
              <a:rPr dirty="0" sz="2800" b="1">
                <a:solidFill>
                  <a:srgbClr val="00b05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00b050"/>
                </a:solidFill>
                <a:latin typeface="VNLVCK+Arial-BoldMT"/>
                <a:cs typeface="VNLVCK+Arial-BoldMT"/>
              </a:rPr>
              <a:t>động</a:t>
            </a:r>
            <a:r>
              <a:rPr dirty="0" sz="2800" b="1">
                <a:solidFill>
                  <a:srgbClr val="00b05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00b050"/>
                </a:solidFill>
                <a:latin typeface="VNLVCK+Arial-BoldMT"/>
                <a:cs typeface="VNLVCK+Arial-BoldMT"/>
              </a:rPr>
              <a:t>giọng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89512" y="154344"/>
            <a:ext cx="266486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b050"/>
                </a:solidFill>
                <a:latin typeface="VNLVCK+Arial-BoldMT"/>
                <a:cs typeface="VNLVCK+Arial-BoldMT"/>
              </a:rPr>
              <a:t>Nghe</a:t>
            </a:r>
            <a:r>
              <a:rPr dirty="0" sz="2800" b="1">
                <a:solidFill>
                  <a:srgbClr val="00b05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00b050"/>
                </a:solidFill>
                <a:latin typeface="VNLVCK+Arial-BoldMT"/>
                <a:cs typeface="VNLVCK+Arial-BoldMT"/>
              </a:rPr>
              <a:t>bài</a:t>
            </a:r>
            <a:r>
              <a:rPr dirty="0" sz="2800" b="1">
                <a:solidFill>
                  <a:srgbClr val="00b05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00b050"/>
                </a:solidFill>
                <a:latin typeface="VNLVCK+Arial-BoldMT"/>
                <a:cs typeface="VNLVCK+Arial-BoldMT"/>
              </a:rPr>
              <a:t>hát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19944" y="687903"/>
            <a:ext cx="6418379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6542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Hát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kết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hợp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vỗ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tay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nhịp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nhàng;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thể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hiện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sắc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thái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vui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tươi,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dí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0000ff"/>
                </a:solidFill>
                <a:latin typeface="VNLVCK+Arial-BoldMT"/>
                <a:cs typeface="VNLVCK+Arial-BoldMT"/>
              </a:rPr>
              <a:t>dỏm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35525" y="285057"/>
            <a:ext cx="3071036" cy="8866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Hát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xướng</a:t>
            </a:r>
            <a:r>
              <a:rPr dirty="0" sz="2800" spc="22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1800" b="1">
                <a:solidFill>
                  <a:srgbClr val="c00000"/>
                </a:solidFill>
                <a:latin typeface="VNLVCK+Arial-BoldMT"/>
                <a:cs typeface="VNLVCK+Arial-BoldMT"/>
              </a:rPr>
              <a:t>–</a:t>
            </a:r>
            <a:r>
              <a:rPr dirty="0" sz="1800" spc="274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xô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3553" y="755972"/>
            <a:ext cx="6194755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VNLVCK+Arial-BoldMT"/>
                <a:cs typeface="VNLVCK+Arial-BoldMT"/>
              </a:rPr>
              <a:t>Xướng:</a:t>
            </a:r>
            <a:r>
              <a:rPr dirty="0" sz="2000" spc="15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Trèo</a:t>
            </a:r>
            <a:r>
              <a:rPr dirty="0" sz="2000" spc="54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lên</a:t>
            </a:r>
            <a:r>
              <a:rPr dirty="0" sz="2000" spc="53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quán</a:t>
            </a:r>
            <a:r>
              <a:rPr dirty="0" sz="2000" spc="53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dốc</a:t>
            </a:r>
            <a:r>
              <a:rPr dirty="0" sz="2000" spc="54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ngồi</a:t>
            </a:r>
            <a:r>
              <a:rPr dirty="0" sz="2000" spc="53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gốc</a:t>
            </a:r>
            <a:r>
              <a:rPr dirty="0" sz="2000" spc="54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ới</a:t>
            </a:r>
            <a:r>
              <a:rPr dirty="0" sz="2000" spc="54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a</a:t>
            </a:r>
            <a:r>
              <a:rPr dirty="0" sz="2000" spc="53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cây</a:t>
            </a:r>
            <a:r>
              <a:rPr dirty="0" sz="2000" spc="53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đa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3553" y="1161356"/>
            <a:ext cx="620643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b050"/>
                </a:solidFill>
                <a:latin typeface="VNLVCK+Arial-BoldMT"/>
                <a:cs typeface="VNLVCK+Arial-BoldMT"/>
              </a:rPr>
              <a:t>Xô:</a:t>
            </a:r>
            <a:r>
              <a:rPr dirty="0" sz="2000" b="1">
                <a:solidFill>
                  <a:srgbClr val="00b050"/>
                </a:solidFill>
                <a:latin typeface="VNLVCK+Arial-BoldMT"/>
                <a:cs typeface="VNLVCK+Arial-Bold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rằng</a:t>
            </a:r>
            <a:r>
              <a:rPr dirty="0" sz="2000" spc="53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tôi</a:t>
            </a:r>
            <a:r>
              <a:rPr dirty="0" sz="2000" spc="54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lí</a:t>
            </a:r>
            <a:r>
              <a:rPr dirty="0" sz="2000" spc="52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ới</a:t>
            </a:r>
            <a:r>
              <a:rPr dirty="0" sz="2000" spc="54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a</a:t>
            </a:r>
            <a:r>
              <a:rPr dirty="0" sz="2000" spc="53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cây</a:t>
            </a:r>
            <a:r>
              <a:rPr dirty="0" sz="2000" spc="53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đa</a:t>
            </a:r>
            <a:r>
              <a:rPr dirty="0" sz="2000" spc="53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rằng</a:t>
            </a:r>
            <a:r>
              <a:rPr dirty="0" sz="2000" spc="53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tôi</a:t>
            </a:r>
            <a:r>
              <a:rPr dirty="0" sz="2000" spc="54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lới</a:t>
            </a:r>
            <a:r>
              <a:rPr dirty="0" sz="2000" spc="54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ới</a:t>
            </a:r>
            <a:r>
              <a:rPr dirty="0" sz="2000" spc="54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a</a:t>
            </a:r>
            <a:r>
              <a:rPr dirty="0" sz="2000" spc="53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cây</a:t>
            </a:r>
            <a:r>
              <a:rPr dirty="0" sz="2000" spc="53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đa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73553" y="1566740"/>
            <a:ext cx="11078913" cy="10510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VNLVCK+Arial-BoldMT"/>
                <a:cs typeface="VNLVCK+Arial-BoldMT"/>
              </a:rPr>
              <a:t>Xướng:</a:t>
            </a:r>
            <a:r>
              <a:rPr dirty="0" sz="2000" spc="15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Ai</a:t>
            </a:r>
            <a:r>
              <a:rPr dirty="0" sz="2000" spc="55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đem</a:t>
            </a:r>
            <a:r>
              <a:rPr dirty="0" sz="2000" spc="54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a</a:t>
            </a:r>
            <a:r>
              <a:rPr dirty="0" sz="2000" spc="53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tình</a:t>
            </a:r>
            <a:r>
              <a:rPr dirty="0" sz="2000" spc="54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tính</a:t>
            </a:r>
            <a:r>
              <a:rPr dirty="0" sz="2000" spc="54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tang</a:t>
            </a:r>
            <a:r>
              <a:rPr dirty="0" sz="2000" spc="54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tình</a:t>
            </a:r>
            <a:r>
              <a:rPr dirty="0" sz="2000" spc="54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rằng</a:t>
            </a:r>
            <a:r>
              <a:rPr dirty="0" sz="2000" spc="53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cho</a:t>
            </a:r>
            <a:r>
              <a:rPr dirty="0" sz="2000" spc="53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đôi</a:t>
            </a:r>
            <a:r>
              <a:rPr dirty="0" sz="2000" spc="53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mình</a:t>
            </a:r>
            <a:r>
              <a:rPr dirty="0" sz="2000" spc="54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gặp</a:t>
            </a:r>
            <a:r>
              <a:rPr dirty="0" sz="2000" spc="53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xem</a:t>
            </a:r>
            <a:r>
              <a:rPr dirty="0" sz="2000" spc="53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hội</a:t>
            </a:r>
            <a:r>
              <a:rPr dirty="0" sz="2000" spc="53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cái</a:t>
            </a:r>
            <a:r>
              <a:rPr dirty="0" sz="2000" spc="53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đêm</a:t>
            </a:r>
            <a:r>
              <a:rPr dirty="0" sz="2000" spc="54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hôm</a:t>
            </a:r>
            <a:r>
              <a:rPr dirty="0" sz="2000" spc="54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rằm</a:t>
            </a:r>
          </a:p>
          <a:p>
            <a:pPr marL="0" marR="0">
              <a:lnSpc>
                <a:spcPts val="2083"/>
              </a:lnSpc>
              <a:spcBef>
                <a:spcPts val="1108"/>
              </a:spcBef>
              <a:spcAft>
                <a:spcPts val="0"/>
              </a:spcAft>
            </a:pPr>
            <a:r>
              <a:rPr dirty="0" sz="2000" b="1">
                <a:solidFill>
                  <a:srgbClr val="00b050"/>
                </a:solidFill>
                <a:latin typeface="VNLVCK+Arial-BoldMT"/>
                <a:cs typeface="VNLVCK+Arial-BoldMT"/>
              </a:rPr>
              <a:t>Xô:</a:t>
            </a:r>
            <a:r>
              <a:rPr dirty="0" sz="2000" b="1">
                <a:solidFill>
                  <a:srgbClr val="00b050"/>
                </a:solidFill>
                <a:latin typeface="VNLVCK+Arial-BoldMT"/>
                <a:cs typeface="VNLVCK+Arial-Bold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rằng</a:t>
            </a:r>
            <a:r>
              <a:rPr dirty="0" sz="2000" spc="53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tôi</a:t>
            </a:r>
            <a:r>
              <a:rPr dirty="0" sz="2000" spc="54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lí</a:t>
            </a:r>
            <a:r>
              <a:rPr dirty="0" sz="2000" spc="52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ới</a:t>
            </a:r>
            <a:r>
              <a:rPr dirty="0" sz="2000" spc="54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a</a:t>
            </a:r>
            <a:r>
              <a:rPr dirty="0" sz="2000" spc="53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cây</a:t>
            </a:r>
            <a:r>
              <a:rPr dirty="0" sz="2000" spc="53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đa</a:t>
            </a:r>
            <a:r>
              <a:rPr dirty="0" sz="2000" spc="53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rằng</a:t>
            </a:r>
            <a:r>
              <a:rPr dirty="0" sz="2000" spc="53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tôi</a:t>
            </a:r>
            <a:r>
              <a:rPr dirty="0" sz="2000" spc="54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lới</a:t>
            </a:r>
            <a:r>
              <a:rPr dirty="0" sz="2000" spc="54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ới</a:t>
            </a:r>
            <a:r>
              <a:rPr dirty="0" sz="2000" spc="54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a</a:t>
            </a:r>
            <a:r>
              <a:rPr dirty="0" sz="2000" spc="53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cây</a:t>
            </a:r>
            <a:r>
              <a:rPr dirty="0" sz="2000" spc="53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đa.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29906" y="273897"/>
            <a:ext cx="4101980" cy="891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Hát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đối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đáp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nam</a:t>
            </a:r>
            <a:r>
              <a:rPr dirty="0" sz="2800" spc="42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1800" b="1">
                <a:solidFill>
                  <a:srgbClr val="c00000"/>
                </a:solidFill>
                <a:latin typeface="VNLVCK+Arial-BoldMT"/>
                <a:cs typeface="VNLVCK+Arial-BoldMT"/>
              </a:rPr>
              <a:t>–</a:t>
            </a:r>
            <a:r>
              <a:rPr dirty="0" sz="1800" spc="274" b="1">
                <a:solidFill>
                  <a:srgbClr val="c00000"/>
                </a:solidFill>
                <a:latin typeface="VNLVCK+Arial-BoldMT"/>
                <a:cs typeface="VNLVCK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VNLVCK+Arial-BoldMT"/>
                <a:cs typeface="VNLVCK+Arial-BoldMT"/>
              </a:rPr>
              <a:t>nữ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2393" y="744812"/>
            <a:ext cx="10709154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VNLVCK+Arial-BoldMT"/>
                <a:cs typeface="VNLVCK+Arial-BoldMT"/>
              </a:rPr>
              <a:t>Bè</a:t>
            </a:r>
            <a:r>
              <a:rPr dirty="0" sz="2000" spc="-1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2000" b="1">
                <a:solidFill>
                  <a:srgbClr val="0000ff"/>
                </a:solidFill>
                <a:latin typeface="VNLVCK+Arial-BoldMT"/>
                <a:cs typeface="VNLVCK+Arial-BoldMT"/>
              </a:rPr>
              <a:t>nam:</a:t>
            </a:r>
            <a:r>
              <a:rPr dirty="0" sz="2000" spc="-107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Trèo</a:t>
            </a:r>
            <a:r>
              <a:rPr dirty="0" sz="2000" spc="-197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lên</a:t>
            </a:r>
            <a:r>
              <a:rPr dirty="0" sz="2000" spc="-44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quán</a:t>
            </a:r>
            <a:r>
              <a:rPr dirty="0" sz="2000" spc="-49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dốc</a:t>
            </a:r>
            <a:r>
              <a:rPr dirty="0" sz="2000" spc="-49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ngồi</a:t>
            </a:r>
            <a:r>
              <a:rPr dirty="0" sz="2000" spc="-43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gốc</a:t>
            </a:r>
            <a:r>
              <a:rPr dirty="0" sz="2000" spc="-49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ới</a:t>
            </a:r>
            <a:r>
              <a:rPr dirty="0" sz="2000" spc="-40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a</a:t>
            </a:r>
            <a:r>
              <a:rPr dirty="0" sz="2000" spc="-51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cây</a:t>
            </a:r>
            <a:r>
              <a:rPr dirty="0" sz="2000" spc="-50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đa</a:t>
            </a:r>
            <a:r>
              <a:rPr dirty="0" sz="2000" spc="-50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rằng</a:t>
            </a:r>
            <a:r>
              <a:rPr dirty="0" sz="2000" spc="-53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tôi</a:t>
            </a:r>
            <a:r>
              <a:rPr dirty="0" sz="2000" spc="-48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lí</a:t>
            </a:r>
            <a:r>
              <a:rPr dirty="0" sz="2000" spc="-50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ới</a:t>
            </a:r>
            <a:r>
              <a:rPr dirty="0" sz="2000" spc="-40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a</a:t>
            </a:r>
            <a:r>
              <a:rPr dirty="0" sz="2000" spc="-51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cây</a:t>
            </a:r>
            <a:r>
              <a:rPr dirty="0" sz="2000" spc="-50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đa</a:t>
            </a:r>
            <a:r>
              <a:rPr dirty="0" sz="2000" spc="-50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rằng</a:t>
            </a:r>
            <a:r>
              <a:rPr dirty="0" sz="2000" spc="-53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tôi</a:t>
            </a:r>
            <a:r>
              <a:rPr dirty="0" sz="2000" spc="-48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lới</a:t>
            </a:r>
            <a:r>
              <a:rPr dirty="0" sz="2000" spc="-34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ới</a:t>
            </a:r>
            <a:r>
              <a:rPr dirty="0" sz="2000" spc="-40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62393" y="1073996"/>
            <a:ext cx="112906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cây</a:t>
            </a:r>
            <a:r>
              <a:rPr dirty="0" sz="2000" spc="53">
                <a:solidFill>
                  <a:srgbClr val="0000ff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00ff"/>
                </a:solidFill>
                <a:latin typeface="AFFQNE+Arial-ItalicMT"/>
                <a:cs typeface="AFFQNE+Arial-ItalicMT"/>
              </a:rPr>
              <a:t>đa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62393" y="1479380"/>
            <a:ext cx="1103791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b050"/>
                </a:solidFill>
                <a:latin typeface="VNLVCK+Arial-BoldMT"/>
                <a:cs typeface="VNLVCK+Arial-BoldMT"/>
              </a:rPr>
              <a:t>Bè</a:t>
            </a:r>
            <a:r>
              <a:rPr dirty="0" sz="2000" spc="36" b="1">
                <a:solidFill>
                  <a:srgbClr val="00b050"/>
                </a:solidFill>
                <a:latin typeface="VNLVCK+Arial-BoldMT"/>
                <a:cs typeface="VNLVCK+Arial-BoldMT"/>
              </a:rPr>
              <a:t> </a:t>
            </a:r>
            <a:r>
              <a:rPr dirty="0" sz="2000" b="1">
                <a:solidFill>
                  <a:srgbClr val="00b050"/>
                </a:solidFill>
                <a:latin typeface="VNLVCK+Arial-BoldMT"/>
                <a:cs typeface="VNLVCK+Arial-BoldMT"/>
              </a:rPr>
              <a:t>nữ:</a:t>
            </a:r>
            <a:r>
              <a:rPr dirty="0" sz="2000" spc="34" b="1">
                <a:solidFill>
                  <a:srgbClr val="00b050"/>
                </a:solidFill>
                <a:latin typeface="VNLVCK+Arial-BoldMT"/>
                <a:cs typeface="VNLVCK+Arial-Bold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Ai</a:t>
            </a:r>
            <a:r>
              <a:rPr dirty="0" sz="2000" spc="98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đem</a:t>
            </a:r>
            <a:r>
              <a:rPr dirty="0" sz="2000" spc="82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a</a:t>
            </a:r>
            <a:r>
              <a:rPr dirty="0" sz="2000" spc="85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tình</a:t>
            </a:r>
            <a:r>
              <a:rPr dirty="0" sz="2000" spc="78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tính</a:t>
            </a:r>
            <a:r>
              <a:rPr dirty="0" sz="2000" spc="78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tang</a:t>
            </a:r>
            <a:r>
              <a:rPr dirty="0" sz="2000" spc="83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tình</a:t>
            </a:r>
            <a:r>
              <a:rPr dirty="0" sz="2000" spc="78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rằng</a:t>
            </a:r>
            <a:r>
              <a:rPr dirty="0" sz="2000" spc="82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cho</a:t>
            </a:r>
            <a:r>
              <a:rPr dirty="0" sz="2000" spc="85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đôi</a:t>
            </a:r>
            <a:r>
              <a:rPr dirty="0" sz="2000" spc="92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mình</a:t>
            </a:r>
            <a:r>
              <a:rPr dirty="0" sz="2000" spc="78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gặp</a:t>
            </a:r>
            <a:r>
              <a:rPr dirty="0" sz="2000" spc="86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xem</a:t>
            </a:r>
            <a:r>
              <a:rPr dirty="0" sz="2000" spc="82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hội</a:t>
            </a:r>
            <a:r>
              <a:rPr dirty="0" sz="2000" spc="92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cái</a:t>
            </a:r>
            <a:r>
              <a:rPr dirty="0" sz="2000" spc="91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đêm</a:t>
            </a:r>
            <a:r>
              <a:rPr dirty="0" sz="2000" spc="82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hôm</a:t>
            </a:r>
            <a:r>
              <a:rPr dirty="0" sz="2000" spc="82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rằm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62393" y="1808564"/>
            <a:ext cx="573621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rằng</a:t>
            </a:r>
            <a:r>
              <a:rPr dirty="0" sz="2000" spc="53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tôi</a:t>
            </a:r>
            <a:r>
              <a:rPr dirty="0" sz="2000" spc="54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lí</a:t>
            </a:r>
            <a:r>
              <a:rPr dirty="0" sz="2000" spc="52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ới</a:t>
            </a:r>
            <a:r>
              <a:rPr dirty="0" sz="2000" spc="54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a</a:t>
            </a:r>
            <a:r>
              <a:rPr dirty="0" sz="2000" spc="53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cây</a:t>
            </a:r>
            <a:r>
              <a:rPr dirty="0" sz="2000" spc="53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đa</a:t>
            </a:r>
            <a:r>
              <a:rPr dirty="0" sz="2000" spc="53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rằng</a:t>
            </a:r>
            <a:r>
              <a:rPr dirty="0" sz="2000" spc="53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tôi</a:t>
            </a:r>
            <a:r>
              <a:rPr dirty="0" sz="2000" spc="54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lới</a:t>
            </a:r>
            <a:r>
              <a:rPr dirty="0" sz="2000" spc="54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ới</a:t>
            </a:r>
            <a:r>
              <a:rPr dirty="0" sz="2000" spc="54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a</a:t>
            </a:r>
            <a:r>
              <a:rPr dirty="0" sz="2000" spc="53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cây</a:t>
            </a:r>
            <a:r>
              <a:rPr dirty="0" sz="2000" spc="53">
                <a:solidFill>
                  <a:srgbClr val="00b050"/>
                </a:solidFill>
                <a:latin typeface="AFFQNE+Arial-ItalicMT"/>
                <a:cs typeface="AFFQNE+Arial-ItalicMT"/>
              </a:rPr>
              <a:t> </a:t>
            </a:r>
            <a:r>
              <a:rPr dirty="0" sz="2000">
                <a:solidFill>
                  <a:srgbClr val="00b050"/>
                </a:solidFill>
                <a:latin typeface="AFFQNE+Arial-ItalicMT"/>
                <a:cs typeface="AFFQNE+Arial-ItalicMT"/>
              </a:rPr>
              <a:t>đa.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10606" y="1205275"/>
            <a:ext cx="8714042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b.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Gõ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đệm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cho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bài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hát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bằng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nhạc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cụ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gõ</a:t>
            </a:r>
          </a:p>
          <a:p>
            <a:pPr marL="1985168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và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động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tác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cơ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 </a:t>
            </a:r>
            <a:r>
              <a:rPr dirty="0" sz="3200" b="1">
                <a:solidFill>
                  <a:srgbClr val="0000ff"/>
                </a:solidFill>
                <a:latin typeface="VNLVCK+Arial-BoldMT"/>
                <a:cs typeface="VNLVCK+Arial-BoldMT"/>
              </a:rPr>
              <a:t>thể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2026-04-20T07:46:35-07:00</dcterms:modified>
</cp:coreProperties>
</file>