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9144000" cy="5143500"/>
  <p:notesSz cx="9144000" cy="5143500"/>
  <p:embeddedFontLst>
    <p:embeddedFont>
      <p:font typeface="AFQTII+TimesNewRomanPS-BoldMT"/>
      <p:regular r:id="rId42"/>
    </p:embeddedFont>
    <p:embeddedFont>
      <p:font typeface="DBLDPA+TimesNewRomanPSMT"/>
      <p:regular r:id="rId43"/>
    </p:embeddedFont>
    <p:embeddedFont>
      <p:font typeface="EAITVV+DengXian,Bold"/>
      <p:regular r:id="rId44"/>
    </p:embeddedFont>
    <p:embeddedFont>
      <p:font typeface="DKFLVC+Arial-BoldMT"/>
      <p:regular r:id="rId45"/>
    </p:embeddedFont>
    <p:embeddedFont>
      <p:font typeface="ANFTRA+TimesNewRomanPS-ItalicMT"/>
      <p:regular r:id="rId46"/>
    </p:embeddedFont>
    <p:embeddedFont>
      <p:font typeface="QEOCHE+Rochester-Regular,Bold"/>
      <p:regular r:id="rId47"/>
    </p:embeddedFont>
    <p:embeddedFont>
      <p:font typeface="GBWOWW+DengXian"/>
      <p:regular r:id="rId48"/>
    </p:embeddedFont>
    <p:embeddedFont>
      <p:font typeface="LOANFL+ArialMT"/>
      <p:regular r:id="rId49"/>
    </p:embeddedFont>
    <p:embeddedFont>
      <p:font typeface="SKSMFH+SnellRoundhand-Black,Bold"/>
      <p:regular r:id="rId5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slide" Target="slides/slide30.xml" /><Relationship Id="rId36" Type="http://schemas.openxmlformats.org/officeDocument/2006/relationships/slide" Target="slides/slide31.xml" /><Relationship Id="rId37" Type="http://schemas.openxmlformats.org/officeDocument/2006/relationships/slide" Target="slides/slide32.xml" /><Relationship Id="rId38" Type="http://schemas.openxmlformats.org/officeDocument/2006/relationships/slide" Target="slides/slide33.xml" /><Relationship Id="rId39" Type="http://schemas.openxmlformats.org/officeDocument/2006/relationships/slide" Target="slides/slide34.xml" /><Relationship Id="rId4" Type="http://schemas.openxmlformats.org/officeDocument/2006/relationships/theme" Target="theme/theme1.xml" /><Relationship Id="rId40" Type="http://schemas.openxmlformats.org/officeDocument/2006/relationships/slide" Target="slides/slide35.xml" /><Relationship Id="rId41" Type="http://schemas.openxmlformats.org/officeDocument/2006/relationships/slide" Target="slides/slide36.xml" /><Relationship Id="rId42" Type="http://schemas.openxmlformats.org/officeDocument/2006/relationships/font" Target="fonts/font1.fntdata" /><Relationship Id="rId43" Type="http://schemas.openxmlformats.org/officeDocument/2006/relationships/font" Target="fonts/font2.fntdata" /><Relationship Id="rId44" Type="http://schemas.openxmlformats.org/officeDocument/2006/relationships/font" Target="fonts/font3.fntdata" /><Relationship Id="rId45" Type="http://schemas.openxmlformats.org/officeDocument/2006/relationships/font" Target="fonts/font4.fntdata" /><Relationship Id="rId46" Type="http://schemas.openxmlformats.org/officeDocument/2006/relationships/font" Target="fonts/font5.fntdata" /><Relationship Id="rId47" Type="http://schemas.openxmlformats.org/officeDocument/2006/relationships/font" Target="fonts/font6.fntdata" /><Relationship Id="rId48" Type="http://schemas.openxmlformats.org/officeDocument/2006/relationships/font" Target="fonts/font7.fntdata" /><Relationship Id="rId49" Type="http://schemas.openxmlformats.org/officeDocument/2006/relationships/font" Target="fonts/font8.fntdata" /><Relationship Id="rId5" Type="http://schemas.openxmlformats.org/officeDocument/2006/relationships/slideMaster" Target="slideMasters/slideMaster1.xml" /><Relationship Id="rId50" Type="http://schemas.openxmlformats.org/officeDocument/2006/relationships/font" Target="fonts/font9.fntdata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3.png" /><Relationship Id="rId3" Type="http://schemas.openxmlformats.org/officeDocument/2006/relationships/slide" Target="slide2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4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5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6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8513" y="1967890"/>
            <a:ext cx="6260375" cy="21306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77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ffff00"/>
                </a:solidFill>
                <a:latin typeface="AFQTII+TimesNewRomanPS-BoldMT"/>
                <a:cs typeface="AFQTII+TimesNewRomanPS-BoldMT"/>
              </a:rPr>
              <a:t>KHỞI</a:t>
            </a:r>
            <a:r>
              <a:rPr dirty="0" sz="6600" b="1">
                <a:solidFill>
                  <a:srgbClr val="ffff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6600" b="1">
                <a:solidFill>
                  <a:srgbClr val="ffff00"/>
                </a:solidFill>
                <a:latin typeface="AFQTII+TimesNewRomanPS-BoldMT"/>
                <a:cs typeface="AFQTII+TimesNewRomanPS-BoldMT"/>
              </a:rPr>
              <a:t>ĐỘNG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1439" y="2662886"/>
            <a:ext cx="3484781" cy="3037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ꢀXâyꢀ</a:t>
            </a:r>
            <a:r>
              <a:rPr dirty="0" sz="2800" spc="773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dựngꢀ</a:t>
            </a:r>
            <a:r>
              <a:rPr dirty="0" sz="2800" spc="77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nhữngꢀ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spc="16">
                <a:solidFill>
                  <a:srgbClr val="ff0000"/>
                </a:solidFill>
                <a:latin typeface="DBLDPA+TimesNewRomanPSMT"/>
                <a:cs typeface="DBLDPA+TimesNewRomanPSMT"/>
              </a:rPr>
              <a:t>cănꢀcứꢀquânꢀsự,ꢀhậuꢀ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cầnꢀ</a:t>
            </a:r>
            <a:r>
              <a:rPr dirty="0" sz="2800" spc="156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gầnꢀ</a:t>
            </a:r>
            <a:r>
              <a:rPr dirty="0" sz="2800" spc="15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biênꢀ</a:t>
            </a:r>
            <a:r>
              <a:rPr dirty="0" sz="2800" spc="15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giới,ꢀ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làmꢀ</a:t>
            </a:r>
            <a:r>
              <a:rPr dirty="0" sz="2800" spc="288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nơiꢀ</a:t>
            </a:r>
            <a:r>
              <a:rPr dirty="0" sz="2800" spc="28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xuấtꢀ</a:t>
            </a:r>
            <a:r>
              <a:rPr dirty="0" sz="2800" spc="287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phátꢀ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trựcꢀ</a:t>
            </a:r>
            <a:r>
              <a:rPr dirty="0" sz="2800" spc="64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tiếpꢀ</a:t>
            </a:r>
            <a:r>
              <a:rPr dirty="0" sz="2800" spc="6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choꢀ</a:t>
            </a:r>
            <a:r>
              <a:rPr dirty="0" sz="2800" spc="64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cácꢀ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đạoꢀquânꢀxâmꢀlược.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23195" y="2753531"/>
            <a:ext cx="3083528" cy="261081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Ngănꢀ</a:t>
            </a:r>
            <a:r>
              <a:rPr dirty="0" sz="2800" spc="99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cảnꢀ</a:t>
            </a:r>
            <a:r>
              <a:rPr dirty="0" sz="2800" spc="98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việcꢀ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traoꢀ</a:t>
            </a:r>
            <a:r>
              <a:rPr dirty="0" sz="2800" spc="117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đổi,ꢀ</a:t>
            </a:r>
            <a:r>
              <a:rPr dirty="0" sz="2800" spc="117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buônꢀ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bánꢀ</a:t>
            </a:r>
            <a:r>
              <a:rPr dirty="0" sz="2800" spc="209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giữaꢀ</a:t>
            </a:r>
            <a:r>
              <a:rPr dirty="0" sz="2800" spc="209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haiꢀ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nước,ꢀ</a:t>
            </a:r>
            <a:r>
              <a:rPr dirty="0" sz="2800" spc="-16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dụꢀ</a:t>
            </a:r>
            <a:r>
              <a:rPr dirty="0" sz="2800" spc="-1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dỗꢀ</a:t>
            </a:r>
            <a:r>
              <a:rPr dirty="0" sz="2800" spc="-155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cácꢀ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70c0"/>
                </a:solidFill>
                <a:latin typeface="DBLDPA+TimesNewRomanPSMT"/>
                <a:cs typeface="DBLDPA+TimesNewRomanPSMT"/>
              </a:rPr>
              <a:t>tùꢀtrưởngꢀdânꢀtộc.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19561" y="2849362"/>
            <a:ext cx="2466765" cy="21840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Xúiꢀgiụcꢀvuaꢀ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Chămꢀ</a:t>
            </a:r>
            <a:r>
              <a:rPr dirty="0" sz="2800" spc="3804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paꢀ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đánhꢀ</a:t>
            </a:r>
            <a:r>
              <a:rPr dirty="0" sz="2800" spc="289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lênꢀ</a:t>
            </a:r>
            <a:r>
              <a:rPr dirty="0" sz="2800" spc="29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từꢀ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c000"/>
                </a:solidFill>
                <a:latin typeface="DBLDPA+TimesNewRomanPSMT"/>
                <a:cs typeface="DBLDPA+TimesNewRomanPSMT"/>
              </a:rPr>
              <a:t>phíaꢀnam.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71515" y="10933"/>
            <a:ext cx="6773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highlight>
                  <a:srgbClr val="00ffff"/>
                </a:highlight>
                <a:latin typeface="DBLDPA+TimesNewRomanPSMT"/>
                <a:cs typeface="DBLDPA+TimesNewRomanPSMT"/>
              </a:rPr>
              <a:t>X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21312" y="70262"/>
            <a:ext cx="6773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highlight>
                  <a:srgbClr val="00ffff"/>
                </a:highlight>
                <a:latin typeface="DBLDPA+TimesNewRomanPSMT"/>
                <a:cs typeface="DBLDPA+TimesNewRomanPSMT"/>
              </a:rPr>
              <a:t>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0601" y="172516"/>
            <a:ext cx="6773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0000"/>
                </a:solidFill>
                <a:highlight>
                  <a:srgbClr val="00ffff"/>
                </a:highlight>
                <a:latin typeface="DBLDPA+TimesNewRomanPSMT"/>
                <a:cs typeface="DBLDPA+TimesNewRomanPSMT"/>
              </a:rPr>
              <a:t>X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16842" y="336543"/>
            <a:ext cx="131445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Nhà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8201" y="398367"/>
            <a:ext cx="1722732" cy="8716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Đại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Việt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3746" y="2239805"/>
            <a:ext cx="3802558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Emꢀcóꢀnhậnꢀxétꢀgìꢀvềꢀ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âmꢀmưuꢀxâmꢀlượcꢀcủaꢀ</a:t>
            </a:r>
          </a:p>
          <a:p>
            <a:pPr marL="78740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nhàꢀTốngꢀ?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80487" y="2780415"/>
            <a:ext cx="2181987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0837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Chăm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–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Pa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Đánh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từ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phía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nam.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0945" y="4280530"/>
            <a:ext cx="4349180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Thâmꢀhiểm,ꢀđộcꢀác,ꢀquyếtꢀ</a:t>
            </a:r>
          </a:p>
          <a:p>
            <a:pPr marL="181334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ff0000"/>
                </a:solidFill>
                <a:latin typeface="DBLDPA+TimesNewRomanPSMT"/>
                <a:cs typeface="DBLDPA+TimesNewRomanPSMT"/>
              </a:rPr>
              <a:t>tâmꢀxâmꢀlượcꢀĐạiꢀViệt.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12008" y="609488"/>
            <a:ext cx="6475341" cy="875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Who</a:t>
            </a:r>
            <a:r>
              <a:rPr dirty="0" sz="2700" spc="2478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>
                <a:solidFill>
                  <a:srgbClr val="000000"/>
                </a:solidFill>
                <a:latin typeface="DBLDPA+TimesNewRomanPSMT"/>
                <a:cs typeface="DBLDPA+TimesNewRomanPSMT"/>
              </a:rPr>
              <a:t>Aiꢀlàꢀngườiꢀlãnhꢀđạoꢀkhởiꢀnghĩa?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89255" y="1535649"/>
            <a:ext cx="470901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Lý</a:t>
            </a:r>
            <a:r>
              <a:rPr dirty="0" sz="4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Thường</a:t>
            </a:r>
            <a:r>
              <a:rPr dirty="0" sz="4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Kiệt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99873" y="2916268"/>
            <a:ext cx="489075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Trình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bày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sự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hiểu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biết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của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em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về</a:t>
            </a:r>
          </a:p>
          <a:p>
            <a:pPr marL="700682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biết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Lý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Thường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12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Kiệt?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7991" y="27096"/>
            <a:ext cx="566470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EAITVV+DengXian,Bold"/>
                <a:cs typeface="EAITVV+DengXian,Bold"/>
              </a:rPr>
              <a:t>Lý</a:t>
            </a:r>
            <a:r>
              <a:rPr dirty="0" sz="5400" spc="130">
                <a:solidFill>
                  <a:srgbClr val="ff0000"/>
                </a:solidFill>
                <a:latin typeface="EAITVV+DengXian,Bold"/>
                <a:cs typeface="EAITVV+DengXian,Bold"/>
              </a:rPr>
              <a:t> </a:t>
            </a:r>
            <a:r>
              <a:rPr dirty="0" sz="5400">
                <a:solidFill>
                  <a:srgbClr val="ff0000"/>
                </a:solidFill>
                <a:latin typeface="EAITVV+DengXian,Bold"/>
                <a:cs typeface="EAITVV+DengXian,Bold"/>
              </a:rPr>
              <a:t>Th</a:t>
            </a:r>
            <a:r>
              <a:rPr dirty="0" sz="5400" b="1">
                <a:solidFill>
                  <a:srgbClr val="ff0000"/>
                </a:solidFill>
                <a:latin typeface="DKFLVC+Arial-BoldMT"/>
                <a:cs typeface="DKFLVC+Arial-BoldMT"/>
              </a:rPr>
              <a:t>ườ</a:t>
            </a:r>
            <a:r>
              <a:rPr dirty="0" sz="5400">
                <a:solidFill>
                  <a:srgbClr val="ff0000"/>
                </a:solidFill>
                <a:latin typeface="EAITVV+DengXian,Bold"/>
                <a:cs typeface="EAITVV+DengXian,Bold"/>
              </a:rPr>
              <a:t>ng</a:t>
            </a:r>
            <a:r>
              <a:rPr dirty="0" sz="5400" spc="124">
                <a:solidFill>
                  <a:srgbClr val="ff0000"/>
                </a:solidFill>
                <a:latin typeface="EAITVV+DengXian,Bold"/>
                <a:cs typeface="EAITVV+DengXian,Bold"/>
              </a:rPr>
              <a:t> </a:t>
            </a:r>
            <a:r>
              <a:rPr dirty="0" sz="5400">
                <a:solidFill>
                  <a:srgbClr val="ff0000"/>
                </a:solidFill>
                <a:latin typeface="EAITVV+DengXian,Bold"/>
                <a:cs typeface="EAITVV+DengXian,Bold"/>
              </a:rPr>
              <a:t>Ki</a:t>
            </a:r>
            <a:r>
              <a:rPr dirty="0" sz="5400" b="1">
                <a:solidFill>
                  <a:srgbClr val="ff0000"/>
                </a:solidFill>
                <a:latin typeface="DKFLVC+Arial-BoldMT"/>
                <a:cs typeface="DKFLVC+Arial-BoldMT"/>
              </a:rPr>
              <a:t>ệ</a:t>
            </a:r>
            <a:r>
              <a:rPr dirty="0" sz="5400">
                <a:solidFill>
                  <a:srgbClr val="ff0000"/>
                </a:solidFill>
                <a:latin typeface="EAITVV+DengXian,Bold"/>
                <a:cs typeface="EAITVV+DengXian,Bold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3849" y="974904"/>
            <a:ext cx="72665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b050"/>
                </a:solidFill>
                <a:latin typeface="DBLDPA+TimesNewRomanPSMT"/>
                <a:cs typeface="DBLDPA+TimesNewRomanPSMT"/>
              </a:rPr>
              <a:t>ꢀLý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759576" y="974904"/>
            <a:ext cx="63500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b050"/>
                </a:solidFill>
                <a:latin typeface="DBLDPA+TimesNewRomanPSMT"/>
                <a:cs typeface="DBLDPA+TimesNewRomanPSMT"/>
              </a:rPr>
              <a:t>n,ꢀ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33849" y="1279704"/>
            <a:ext cx="6061636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20">
                <a:solidFill>
                  <a:srgbClr val="00b050"/>
                </a:solidFill>
                <a:latin typeface="DBLDPA+TimesNewRomanPSMT"/>
                <a:cs typeface="DBLDPA+TimesNewRomanPSMT"/>
              </a:rPr>
              <a:t>tựꢀlàꢀThườngꢀKiệt.ꢀSauꢀđượcꢀbanꢀquốcꢀtínhꢀhọꢀLý,ꢀ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b050"/>
                </a:solidFill>
                <a:latin typeface="DBLDPA+TimesNewRomanPSMT"/>
                <a:cs typeface="DBLDPA+TimesNewRomanPSMT"/>
              </a:rPr>
              <a:t>bènꢀlấyꢀtênꢀtự.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80937" y="2148733"/>
            <a:ext cx="6063462" cy="18648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23ꢀ</a:t>
            </a:r>
            <a:r>
              <a:rPr dirty="0" sz="2000" spc="-18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tuổi,ꢀ</a:t>
            </a:r>
            <a:r>
              <a:rPr dirty="0" sz="2000" spc="-19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ôngꢀ</a:t>
            </a:r>
            <a:r>
              <a:rPr dirty="0" sz="2000" spc="-18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đượcꢀ</a:t>
            </a:r>
            <a:r>
              <a:rPr dirty="0" sz="2000" spc="-168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sungꢀ</a:t>
            </a:r>
            <a:r>
              <a:rPr dirty="0" sz="2000" spc="-186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vàoꢀ</a:t>
            </a:r>
            <a:r>
              <a:rPr dirty="0" sz="2000" spc="-1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ngạchꢀ</a:t>
            </a:r>
            <a:r>
              <a:rPr dirty="0" sz="2000" spc="-179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thịꢀ</a:t>
            </a:r>
            <a:r>
              <a:rPr dirty="0" sz="2000" spc="-19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vệꢀ</a:t>
            </a:r>
            <a:r>
              <a:rPr dirty="0" sz="2000" spc="-1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đểꢀ</a:t>
            </a:r>
            <a:r>
              <a:rPr dirty="0" sz="2000" spc="-1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hầuꢀ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vua,ꢀ</a:t>
            </a:r>
            <a:r>
              <a:rPr dirty="0" sz="2000" spc="-32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giữꢀ</a:t>
            </a:r>
            <a:r>
              <a:rPr dirty="0" sz="2000" spc="-32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chứcꢀ</a:t>
            </a:r>
            <a:r>
              <a:rPr dirty="0" sz="2000" spc="-32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Hoàngꢀ</a:t>
            </a:r>
            <a:r>
              <a:rPr dirty="0" sz="2000" spc="-32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mônꢀ</a:t>
            </a:r>
            <a:r>
              <a:rPr dirty="0" sz="2000" spc="-33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chiꢀ</a:t>
            </a:r>
            <a:r>
              <a:rPr dirty="0" sz="2000" spc="-33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hậu,ꢀ</a:t>
            </a:r>
            <a:r>
              <a:rPr dirty="0" sz="2000" spc="-32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vàꢀ</a:t>
            </a:r>
            <a:r>
              <a:rPr dirty="0" sz="2000" spc="-32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đượcꢀ</a:t>
            </a:r>
            <a:r>
              <a:rPr dirty="0" sz="2000" spc="-315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thăngꢀ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dầnꢀ</a:t>
            </a:r>
            <a:r>
              <a:rPr dirty="0" sz="2000" spc="9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lênꢀ</a:t>
            </a:r>
            <a:r>
              <a:rPr dirty="0" sz="2000" spc="9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chứcꢀ</a:t>
            </a:r>
            <a:r>
              <a:rPr dirty="0" sz="2000" spc="10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Đôꢀ</a:t>
            </a:r>
            <a:r>
              <a:rPr dirty="0" sz="2000" spc="9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tri,ꢀ</a:t>
            </a:r>
            <a:r>
              <a:rPr dirty="0" sz="2000" spc="8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trôngꢀ</a:t>
            </a:r>
            <a:r>
              <a:rPr dirty="0" sz="2000" spc="84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coiꢀ</a:t>
            </a:r>
            <a:r>
              <a:rPr dirty="0" sz="2000" spc="9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mọiꢀ</a:t>
            </a:r>
            <a:r>
              <a:rPr dirty="0" sz="2000" spc="84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việcꢀ</a:t>
            </a:r>
            <a:r>
              <a:rPr dirty="0" sz="2000" spc="92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trongꢀ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cung..Ôngꢀ</a:t>
            </a:r>
            <a:r>
              <a:rPr dirty="0" sz="2000" spc="-267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đãꢀ</a:t>
            </a:r>
            <a:r>
              <a:rPr dirty="0" sz="2000" spc="-27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trảiꢀ</a:t>
            </a:r>
            <a:r>
              <a:rPr dirty="0" sz="2000" spc="-28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quaꢀ</a:t>
            </a:r>
            <a:r>
              <a:rPr dirty="0" sz="2000" spc="-27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3ꢀ</a:t>
            </a:r>
            <a:r>
              <a:rPr dirty="0" sz="2000" spc="-27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triềuꢀ</a:t>
            </a:r>
            <a:r>
              <a:rPr dirty="0" sz="2000" spc="-283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vua:ꢀ</a:t>
            </a:r>
            <a:r>
              <a:rPr dirty="0" sz="2000" spc="-275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Lýꢀ</a:t>
            </a:r>
            <a:r>
              <a:rPr dirty="0" sz="2000" spc="-268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Tháiꢀ</a:t>
            </a:r>
            <a:r>
              <a:rPr dirty="0" sz="2000" spc="-27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Tông,ꢀ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7030a0"/>
                </a:solidFill>
                <a:latin typeface="DBLDPA+TimesNewRomanPSMT"/>
                <a:cs typeface="DBLDPA+TimesNewRomanPSMT"/>
              </a:rPr>
              <a:t>LýꢀThánhꢀTông,ꢀLýꢀNhânꢀTông,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780934" y="4079086"/>
            <a:ext cx="6062952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DBLDPA+TimesNewRomanPSMT"/>
                <a:cs typeface="DBLDPA+TimesNewRomanPSMT"/>
              </a:rPr>
              <a:t>ÔngꢀcóꢀnhiềuꢀcôngꢀlaoꢀtrongꢀviệcꢀchốngꢀTốngꢀbìnhꢀ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ff0000"/>
                </a:solidFill>
                <a:latin typeface="DBLDPA+TimesNewRomanPSMT"/>
                <a:cs typeface="DBLDPA+TimesNewRomanPSMT"/>
              </a:rPr>
              <a:t>Chiêm,ꢀđóngꢀgópꢀxâyꢀdựngꢀđấtꢀnướcꢀphồnꢀvinh.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8472" y="4717401"/>
            <a:ext cx="319564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Ảnh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minh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hoạ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Lý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Thường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b050"/>
                </a:solidFill>
                <a:latin typeface="ANFTRA+TimesNewRomanPS-ItalicMT"/>
                <a:cs typeface="ANFTRA+TimesNewRomanPS-ItalicMT"/>
              </a:rPr>
              <a:t>Kiệt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2015" y="172277"/>
            <a:ext cx="6694433" cy="1129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46"/>
              </a:lnSpc>
              <a:spcBef>
                <a:spcPts val="0"/>
              </a:spcBef>
              <a:spcAft>
                <a:spcPts val="0"/>
              </a:spcAft>
            </a:pP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SỰ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CHUẨN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BỊ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CỦA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NHÀ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500" b="1">
                <a:solidFill>
                  <a:srgbClr val="7030a0"/>
                </a:solidFill>
                <a:latin typeface="AFQTII+TimesNewRomanPS-BoldMT"/>
                <a:cs typeface="AFQTII+TimesNewRomanPS-BoldMT"/>
              </a:rPr>
              <a:t>LÝ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45683" y="768188"/>
            <a:ext cx="4043802" cy="1420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84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462d1d"/>
                </a:solidFill>
                <a:latin typeface="QEOCHE+Rochester-Regular,Bold"/>
                <a:cs typeface="QEOCHE+Rochester-Regular,Bold"/>
              </a:rPr>
              <a:t>01</a:t>
            </a:r>
            <a:r>
              <a:rPr dirty="0" sz="4400" spc="1511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462d1d"/>
                </a:solidFill>
                <a:latin typeface="QEOCHE+Rochester-Regular,Bold"/>
                <a:cs typeface="QEOCHE+Rochester-Regular,Bold"/>
              </a:rPr>
              <a:t>02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06375" y="2702103"/>
            <a:ext cx="2362646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CửꢀLýꢀThườngꢀ</a:t>
            </a:r>
          </a:p>
          <a:p>
            <a:pPr marL="7778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Kiệtꢀlàmꢀtổngꢀ</a:t>
            </a:r>
          </a:p>
          <a:p>
            <a:pPr marL="433759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chỉꢀhuy.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09471" y="2740396"/>
            <a:ext cx="2533715" cy="26035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Lýꢀ</a:t>
            </a:r>
            <a:r>
              <a:rPr dirty="0" sz="2400" spc="-252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Thánhꢀ</a:t>
            </a:r>
            <a:r>
              <a:rPr dirty="0" sz="2400" spc="-253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Tôngꢀ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cùngꢀ</a:t>
            </a:r>
            <a:r>
              <a:rPr dirty="0" sz="2400" spc="-20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Lýꢀ</a:t>
            </a:r>
            <a:r>
              <a:rPr dirty="0" sz="2400" spc="-20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Tườngꢀ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Kiệtꢀ</a:t>
            </a:r>
            <a:r>
              <a:rPr dirty="0" sz="2400" spc="10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chỉꢀ</a:t>
            </a:r>
            <a:r>
              <a:rPr dirty="0" sz="2400" spc="98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huyꢀ</a:t>
            </a:r>
            <a:r>
              <a:rPr dirty="0" sz="2400" spc="100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5ꢀ</a:t>
            </a:r>
          </a:p>
          <a:p>
            <a:pPr marL="0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đạoꢀ</a:t>
            </a:r>
            <a:r>
              <a:rPr dirty="0" sz="2400" spc="28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quânꢀ</a:t>
            </a:r>
            <a:r>
              <a:rPr dirty="0" sz="2400" spc="28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đánhꢀ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Chămꢀ</a:t>
            </a:r>
            <a:r>
              <a:rPr dirty="0" sz="2400" spc="-209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Paꢀ</a:t>
            </a:r>
            <a:r>
              <a:rPr dirty="0" sz="2400" spc="-20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-ꢀ</a:t>
            </a:r>
            <a:r>
              <a:rPr dirty="0" sz="2400" spc="-209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Vu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Chămꢀbịꢀbắt.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72112" y="2822363"/>
            <a:ext cx="2217539" cy="22378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28599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Luyệnꢀtập,ꢀ</a:t>
            </a:r>
          </a:p>
          <a:p>
            <a:pPr marL="13493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canhꢀphòng,ꢀ</a:t>
            </a:r>
          </a:p>
          <a:p>
            <a:pPr marL="1690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tuyểnꢀquân,ꢀꢀ</a:t>
            </a:r>
          </a:p>
          <a:p>
            <a:pPr marL="144462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đánhꢀtrảꢀcácꢀ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462d1d"/>
                </a:solidFill>
                <a:latin typeface="DBLDPA+TimesNewRomanPSMT"/>
                <a:cs typeface="DBLDPA+TimesNewRomanPSMT"/>
              </a:rPr>
              <a:t>cuộcꢀquấyꢀphá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33472" y="84648"/>
            <a:ext cx="738316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ẢnhꢀminhꢀhoạꢀcuộcꢀchiếnꢀgiữaꢀĐạiꢀViệtꢀvàꢀChăm-pa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98047" y="478711"/>
            <a:ext cx="4942510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Khi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nào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quân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ta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đánh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thành</a:t>
            </a:r>
          </a:p>
          <a:p>
            <a:pPr marL="343693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Ung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Châu,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Liêm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Châu?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6415" y="630298"/>
            <a:ext cx="1854472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When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4816" y="1969464"/>
            <a:ext cx="4496207" cy="21060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Tháng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10/1075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Lý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Thường</a:t>
            </a:r>
          </a:p>
          <a:p>
            <a:pPr marL="122237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Kiệt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chỉ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huy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10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vạn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quân</a:t>
            </a:r>
          </a:p>
          <a:p>
            <a:pPr marL="107950" marR="0">
              <a:lnSpc>
                <a:spcPts val="2813"/>
              </a:lnSpc>
              <a:spcBef>
                <a:spcPts val="426"/>
              </a:spcBef>
              <a:spcAft>
                <a:spcPts val="0"/>
              </a:spcAft>
            </a:pP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thủy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bộ,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chia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làm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hai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đạo</a:t>
            </a:r>
          </a:p>
          <a:p>
            <a:pPr marL="284162" marR="0">
              <a:lnSpc>
                <a:spcPts val="2813"/>
              </a:lnSpc>
              <a:spcBef>
                <a:spcPts val="426"/>
              </a:spcBef>
              <a:spcAft>
                <a:spcPts val="0"/>
              </a:spcAft>
            </a:pP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tấn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công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vào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đất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Tống.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16433" y="4839336"/>
            <a:ext cx="504486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Hình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ảnh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minh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họa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quân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ta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hạ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thành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Ung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18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Châu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33714" y="110874"/>
            <a:ext cx="670696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0070c0"/>
                </a:solidFill>
                <a:latin typeface="GBWOWW+DengXian"/>
                <a:cs typeface="GBWOWW+DengXian"/>
              </a:rPr>
              <a:t>Tiên</a:t>
            </a:r>
            <a:r>
              <a:rPr dirty="0" sz="5400">
                <a:solidFill>
                  <a:srgbClr val="0070c0"/>
                </a:solidFill>
                <a:latin typeface="GBWOWW+DengXian"/>
                <a:cs typeface="GBWOWW+DengXian"/>
              </a:rPr>
              <a:t> </a:t>
            </a:r>
            <a:r>
              <a:rPr dirty="0" sz="5400">
                <a:solidFill>
                  <a:srgbClr val="0070c0"/>
                </a:solidFill>
                <a:latin typeface="GBWOWW+DengXian"/>
                <a:cs typeface="GBWOWW+DengXian"/>
              </a:rPr>
              <a:t>phát</a:t>
            </a:r>
            <a:r>
              <a:rPr dirty="0" sz="5400">
                <a:solidFill>
                  <a:srgbClr val="0070c0"/>
                </a:solidFill>
                <a:latin typeface="GBWOWW+DengXian"/>
                <a:cs typeface="GBWOWW+DengXian"/>
              </a:rPr>
              <a:t> </a:t>
            </a:r>
            <a:r>
              <a:rPr dirty="0" sz="5400" spc="24">
                <a:solidFill>
                  <a:srgbClr val="0070c0"/>
                </a:solidFill>
                <a:latin typeface="GBWOWW+DengXian"/>
                <a:cs typeface="GBWOWW+DengXian"/>
              </a:rPr>
              <a:t>ch</a:t>
            </a:r>
            <a:r>
              <a:rPr dirty="0" sz="5400">
                <a:solidFill>
                  <a:srgbClr val="0070c0"/>
                </a:solidFill>
                <a:latin typeface="LOANFL+ArialMT"/>
                <a:cs typeface="LOANFL+ArialMT"/>
              </a:rPr>
              <a:t>ế</a:t>
            </a:r>
            <a:r>
              <a:rPr dirty="0" sz="5400" spc="-29">
                <a:solidFill>
                  <a:srgbClr val="0070c0"/>
                </a:solidFill>
                <a:latin typeface="LOANFL+ArialMT"/>
                <a:cs typeface="LOANFL+ArialMT"/>
              </a:rPr>
              <a:t> </a:t>
            </a:r>
            <a:r>
              <a:rPr dirty="0" sz="5400">
                <a:solidFill>
                  <a:srgbClr val="0070c0"/>
                </a:solidFill>
                <a:latin typeface="GBWOWW+DengXian"/>
                <a:cs typeface="GBWOWW+DengXian"/>
              </a:rPr>
              <a:t>nhân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07653" y="891079"/>
            <a:ext cx="574033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(raꢀtayꢀtrướcꢀđểꢀkhốngꢀchếꢀkẻꢀđịch)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2011" y="1627249"/>
            <a:ext cx="4222310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2406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"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Ngồi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yên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đợi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giặc,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không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bằng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đem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quân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đánh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trước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để</a:t>
            </a:r>
          </a:p>
          <a:p>
            <a:pPr marL="316706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chặn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thế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mạnh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của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 </a:t>
            </a:r>
            <a:r>
              <a:rPr dirty="0" sz="2400">
                <a:solidFill>
                  <a:srgbClr val="0070c0"/>
                </a:solidFill>
                <a:latin typeface="ANFTRA+TimesNewRomanPS-ItalicMT"/>
                <a:cs typeface="ANFTRA+TimesNewRomanPS-ItalicMT"/>
              </a:rPr>
              <a:t>giặc"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26433" y="3243177"/>
            <a:ext cx="3877995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Thểꢀ</a:t>
            </a:r>
            <a:r>
              <a:rPr dirty="0" sz="2000" spc="-339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hiệnꢀ</a:t>
            </a:r>
            <a:r>
              <a:rPr dirty="0" sz="2000" spc="-348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chủꢀ</a:t>
            </a:r>
            <a:r>
              <a:rPr dirty="0" sz="2000" spc="-344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trươngꢀ</a:t>
            </a:r>
            <a:r>
              <a:rPr dirty="0" sz="2000" spc="-34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táoꢀ</a:t>
            </a:r>
            <a:r>
              <a:rPr dirty="0" sz="2000" spc="-348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bạo,ꢀ</a:t>
            </a:r>
            <a:r>
              <a:rPr dirty="0" sz="2000" spc="-344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đô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698603" y="3243177"/>
            <a:ext cx="161901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̣cꢀ</a:t>
            </a:r>
            <a:r>
              <a:rPr dirty="0" sz="2000" spc="-344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đa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́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o,ꢀ</a:t>
            </a:r>
            <a:r>
              <a:rPr dirty="0" sz="2000" spc="-344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sa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́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ngꢀ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26433" y="3547977"/>
            <a:ext cx="5302520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taoꢀ</a:t>
            </a:r>
            <a:r>
              <a:rPr dirty="0" sz="2000" spc="-320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nhằmꢀ</a:t>
            </a:r>
            <a:r>
              <a:rPr dirty="0" sz="2000" spc="-320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giànhꢀ</a:t>
            </a:r>
            <a:r>
              <a:rPr dirty="0" sz="2000" spc="-320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thếꢀ</a:t>
            </a:r>
            <a:r>
              <a:rPr dirty="0" sz="2000" spc="-320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chủꢀ</a:t>
            </a:r>
            <a:r>
              <a:rPr dirty="0" sz="2000" spc="-316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động,ꢀ</a:t>
            </a:r>
            <a:r>
              <a:rPr dirty="0" sz="2000" spc="-31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tiêuꢀ</a:t>
            </a:r>
            <a:r>
              <a:rPr dirty="0" sz="2000" spc="-324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haoꢀ</a:t>
            </a:r>
            <a:r>
              <a:rPr dirty="0" sz="2000" spc="-316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sinhꢀ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509313" y="3547977"/>
            <a:ext cx="381001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̣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26433" y="3852777"/>
            <a:ext cx="5301278" cy="9504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lựcꢀ</a:t>
            </a:r>
            <a:r>
              <a:rPr dirty="0" sz="2000" spc="-216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địchꢀ</a:t>
            </a:r>
            <a:r>
              <a:rPr dirty="0" sz="2000" spc="-22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ngayꢀ</a:t>
            </a:r>
            <a:r>
              <a:rPr dirty="0" sz="2000" spc="-21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từꢀ</a:t>
            </a:r>
            <a:r>
              <a:rPr dirty="0" sz="2000" spc="-21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lúcꢀ</a:t>
            </a:r>
            <a:r>
              <a:rPr dirty="0" sz="2000" spc="-221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chúngꢀ</a:t>
            </a:r>
            <a:r>
              <a:rPr dirty="0" sz="2000" spc="-217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chưaꢀ</a:t>
            </a:r>
            <a:r>
              <a:rPr dirty="0" sz="2000" spc="-209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tiếnꢀ</a:t>
            </a:r>
            <a:r>
              <a:rPr dirty="0" sz="2000" spc="-225">
                <a:solidFill>
                  <a:srgbClr val="462d1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hànhꢀ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462d1d"/>
                </a:solidFill>
                <a:latin typeface="DBLDPA+TimesNewRomanPSMT"/>
                <a:cs typeface="DBLDPA+TimesNewRomanPSMT"/>
              </a:rPr>
              <a:t>chiếnꢀtranhꢀxâmꢀlược.ꢀ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233333" y="251957"/>
            <a:ext cx="11557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1/3/1076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0105" y="279782"/>
            <a:ext cx="119355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DKFLVC+Arial-BoldMT"/>
                <a:cs typeface="DKFLVC+Arial-BoldMT"/>
              </a:rPr>
              <a:t>42</a:t>
            </a:r>
            <a:r>
              <a:rPr dirty="0" sz="1800" b="1">
                <a:solidFill>
                  <a:srgbClr val="ff0000"/>
                </a:solidFill>
                <a:latin typeface="DKFLVC+Arial-BoldMT"/>
                <a:cs typeface="DKFLVC+Arial-BoldMT"/>
              </a:rPr>
              <a:t> </a:t>
            </a:r>
            <a:r>
              <a:rPr dirty="0" sz="1800" b="1">
                <a:solidFill>
                  <a:srgbClr val="ff0000"/>
                </a:solidFill>
                <a:latin typeface="DKFLVC+Arial-BoldMT"/>
                <a:cs typeface="DKFLVC+Arial-BoldMT"/>
              </a:rPr>
              <a:t>ngày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002500" y="931195"/>
            <a:ext cx="13843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00"/>
                </a:solidFill>
                <a:latin typeface="AFQTII+TimesNewRomanPS-BoldMT"/>
                <a:cs typeface="AFQTII+TimesNewRomanPS-BoldMT"/>
              </a:rPr>
              <a:t>30/12/1075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50000" y="1907531"/>
            <a:ext cx="115572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2/1/1076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54184" y="2646666"/>
            <a:ext cx="109221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10/1075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920" y="4807992"/>
            <a:ext cx="916802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Lược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đồ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tiến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công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để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tự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vệ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của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Lý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Thường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Kiệt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051064" y="178339"/>
            <a:ext cx="85088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QUÀ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65498" y="258401"/>
            <a:ext cx="3342496" cy="9140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</a:t>
            </a:r>
            <a:r>
              <a:rPr dirty="0" sz="2800" spc="217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O</a:t>
            </a:r>
            <a:r>
              <a:rPr dirty="0" sz="2800" spc="2306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L</a:t>
            </a:r>
            <a:r>
              <a:rPr dirty="0" sz="2800" spc="1962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spc="31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O</a:t>
            </a:r>
            <a:r>
              <a:rPr dirty="0" sz="2700" baseline="-6369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700" baseline="-6369" spc="1932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45854" y="647175"/>
            <a:ext cx="5459720" cy="865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A</a:t>
            </a:r>
            <a:r>
              <a:rPr dirty="0" sz="2800" spc="128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BỘ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ĐỒ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DÙNG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HỌC</a:t>
            </a:r>
            <a:r>
              <a:rPr dirty="0" sz="2400" spc="2515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E</a:t>
            </a:r>
            <a:r>
              <a:rPr dirty="0" sz="2800" spc="264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2019" y="665183"/>
            <a:ext cx="3210966" cy="92096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I</a:t>
            </a:r>
            <a:r>
              <a:rPr dirty="0" sz="2800" spc="2776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</a:t>
            </a:r>
            <a:r>
              <a:rPr dirty="0" sz="2800" spc="2139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O</a:t>
            </a:r>
            <a:r>
              <a:rPr dirty="0" sz="2800" spc="2144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V</a:t>
            </a:r>
            <a:r>
              <a:rPr dirty="0" sz="2800" spc="2823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4312" y="675838"/>
            <a:ext cx="79020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45835" y="793958"/>
            <a:ext cx="6212145" cy="825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2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59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C1</a:t>
            </a:r>
            <a:r>
              <a:rPr dirty="0" sz="2400" spc="-603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943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ÂG1</a:t>
            </a:r>
            <a:r>
              <a:rPr dirty="0" sz="2400" spc="-83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92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YÓC</a:t>
            </a:r>
            <a:r>
              <a:rPr dirty="0" sz="2400" spc="-83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1111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KÂI</a:t>
            </a:r>
            <a:r>
              <a:rPr dirty="0" sz="2400" spc="1111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101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BẸY</a:t>
            </a:r>
            <a:r>
              <a:rPr dirty="0" sz="2400" spc="-906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102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IOBMÚMBTÚI</a:t>
            </a:r>
            <a:r>
              <a:rPr dirty="0" sz="2400" spc="-6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M</a:t>
            </a:r>
          </a:p>
          <a:p>
            <a:pPr marL="261926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TRÀNG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VỖ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TAY</a:t>
            </a:r>
          </a:p>
          <a:p>
            <a:pPr marL="408528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QUYỂN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VỞ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73649" y="935553"/>
            <a:ext cx="2925468" cy="8767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TÚI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ĐỰNG</a:t>
            </a:r>
            <a:r>
              <a:rPr dirty="0" sz="2700" baseline="24116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2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BÚT</a:t>
            </a:r>
          </a:p>
          <a:p>
            <a:pPr marL="748912" marR="0">
              <a:lnSpc>
                <a:spcPts val="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TẬP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934092" y="1188970"/>
            <a:ext cx="233593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CỦA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CẢ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LỚP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45480" y="1254871"/>
            <a:ext cx="3952877" cy="13382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721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</a:t>
            </a:r>
            <a:r>
              <a:rPr dirty="0" sz="2800" spc="2408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O</a:t>
            </a:r>
            <a:r>
              <a:rPr dirty="0" sz="2800" spc="1998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N</a:t>
            </a:r>
            <a:r>
              <a:rPr dirty="0" sz="2800" spc="1798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G</a:t>
            </a:r>
          </a:p>
          <a:p>
            <a:pPr marL="0" marR="0">
              <a:lnSpc>
                <a:spcPts val="2917"/>
              </a:lnSpc>
              <a:spcBef>
                <a:spcPts val="36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</a:t>
            </a:r>
            <a:r>
              <a:rPr dirty="0" sz="2800" spc="2699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I</a:t>
            </a:r>
            <a:r>
              <a:rPr dirty="0" sz="2800" spc="2951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E</a:t>
            </a:r>
            <a:r>
              <a:rPr dirty="0" sz="2800" spc="216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N</a:t>
            </a:r>
            <a:r>
              <a:rPr dirty="0" sz="2800" spc="2788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L</a:t>
            </a:r>
            <a:r>
              <a:rPr dirty="0" sz="2800" spc="224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90349" y="1585805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3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85866" y="2006593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4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040713" y="2161756"/>
            <a:ext cx="4635655" cy="933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L</a:t>
            </a:r>
            <a:r>
              <a:rPr dirty="0" sz="2800" spc="267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Y</a:t>
            </a:r>
            <a:r>
              <a:rPr dirty="0" sz="2800" spc="249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</a:t>
            </a:r>
            <a:r>
              <a:rPr dirty="0" sz="2800" spc="197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H</a:t>
            </a:r>
            <a:r>
              <a:rPr dirty="0" sz="2800" spc="2535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A</a:t>
            </a:r>
            <a:r>
              <a:rPr dirty="0" sz="2800" spc="2399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I</a:t>
            </a:r>
            <a:r>
              <a:rPr dirty="0" sz="2800" spc="2557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66851" y="2153741"/>
            <a:ext cx="809997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280737" y="2504532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5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21071" y="2691100"/>
            <a:ext cx="3317003" cy="9177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H</a:t>
            </a:r>
            <a:r>
              <a:rPr dirty="0" sz="2800" spc="2168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O</a:t>
            </a:r>
            <a:r>
              <a:rPr dirty="0" sz="2800" spc="205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A</a:t>
            </a:r>
            <a:r>
              <a:rPr dirty="0" sz="2800" spc="2196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L</a:t>
            </a:r>
            <a:r>
              <a:rPr dirty="0" sz="2800" spc="2431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U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85165" y="3003747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6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747290" y="3177206"/>
            <a:ext cx="3857827" cy="9226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</a:t>
            </a:r>
            <a:r>
              <a:rPr dirty="0" sz="2800" spc="223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A</a:t>
            </a:r>
            <a:r>
              <a:rPr dirty="0" sz="2800" spc="197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Y</a:t>
            </a:r>
            <a:r>
              <a:rPr dirty="0" sz="2800" spc="2114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K</a:t>
            </a:r>
            <a:r>
              <a:rPr dirty="0" sz="2800" spc="2394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E</a:t>
            </a:r>
            <a:r>
              <a:rPr dirty="0" sz="2800" spc="2139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T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73310" y="3342698"/>
            <a:ext cx="457200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7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508116" y="3846232"/>
            <a:ext cx="6835072" cy="677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L</a:t>
            </a:r>
            <a:r>
              <a:rPr dirty="0" sz="2100" spc="2256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Ý</a:t>
            </a:r>
            <a:r>
              <a:rPr dirty="0" sz="2100" spc="2252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</a:t>
            </a:r>
            <a:r>
              <a:rPr dirty="0" sz="2100" spc="2193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H</a:t>
            </a:r>
            <a:r>
              <a:rPr dirty="0" sz="2100" spc="206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Ư</a:t>
            </a:r>
            <a:r>
              <a:rPr dirty="0" sz="2100" spc="206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Ờ</a:t>
            </a:r>
            <a:r>
              <a:rPr dirty="0" sz="2100" spc="193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N</a:t>
            </a:r>
            <a:r>
              <a:rPr dirty="0" sz="2100" spc="1931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G</a:t>
            </a:r>
            <a:r>
              <a:rPr dirty="0" sz="2100" spc="1877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K</a:t>
            </a:r>
            <a:r>
              <a:rPr dirty="0" sz="2100" spc="228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I</a:t>
            </a:r>
            <a:r>
              <a:rPr dirty="0" sz="2100" spc="2399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Ệ</a:t>
            </a:r>
            <a:r>
              <a:rPr dirty="0" sz="2100" spc="211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90558" y="4407194"/>
            <a:ext cx="16068980" cy="8286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8196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Câu</a:t>
            </a: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7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:ꢀLêꢀHoànꢀđánhꢀthắngꢀquânꢀTốngꢀởꢀđịaꢀdanhꢀnàyꢀtạiꢀ</a:t>
            </a:r>
          </a:p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Câu</a:t>
            </a: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5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:ꢀ</a:t>
            </a:r>
            <a:r>
              <a:rPr dirty="0" sz="2400" spc="-1475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</a:t>
            </a:r>
            <a:r>
              <a:rPr dirty="0" sz="2400" spc="-259">
                <a:solidFill>
                  <a:srgbClr val="000000"/>
                </a:solidFill>
                <a:latin typeface="DBLDPA+TimesNewRomanPSMT"/>
                <a:cs typeface="DBLDPA+TimesNewRomanPSMT"/>
              </a:rPr>
              <a:t>N</a:t>
            </a:r>
            <a:r>
              <a:rPr dirty="0" sz="2400" spc="-941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â</a:t>
            </a:r>
            <a:r>
              <a:rPr dirty="0" sz="2400" spc="-259">
                <a:solidFill>
                  <a:srgbClr val="000000"/>
                </a:solidFill>
                <a:latin typeface="DBLDPA+TimesNewRomanPSMT"/>
                <a:cs typeface="DBLDPA+TimesNewRomanPSMT"/>
              </a:rPr>
              <a:t>g</a:t>
            </a:r>
            <a:r>
              <a:rPr dirty="0" sz="2400" spc="-1076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u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ư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ờ</a:t>
            </a:r>
            <a:r>
              <a:rPr dirty="0" sz="2400" spc="-31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2400" spc="-453">
                <a:solidFill>
                  <a:srgbClr val="000000"/>
                </a:solidFill>
                <a:latin typeface="DBLDPA+TimesNewRomanPSMT"/>
                <a:cs typeface="DBLDPA+TimesNewRomanPSMT"/>
              </a:rPr>
              <a:t>i:ꢀꢀsTáênngꢀꢀkl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42">
                <a:solidFill>
                  <a:srgbClr val="000000"/>
                </a:solidFill>
                <a:latin typeface="DBLDPA+TimesNewRomanPSMT"/>
                <a:cs typeface="DBLDPA+TimesNewRomanPSMT"/>
              </a:rPr>
              <a:t>ậi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46">
                <a:solidFill>
                  <a:srgbClr val="000000"/>
                </a:solidFill>
                <a:latin typeface="DBLDPA+TimesNewRomanPSMT"/>
                <a:cs typeface="DBLDPA+TimesNewRomanPSMT"/>
              </a:rPr>
              <a:t>nphꢀ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29">
                <a:solidFill>
                  <a:srgbClr val="000000"/>
                </a:solidFill>
                <a:latin typeface="DBLDPA+TimesNewRomanPSMT"/>
                <a:cs typeface="DBLDPA+TimesNewRomanPSMT"/>
              </a:rPr>
              <a:t>rꢀađꢀôt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72">
                <a:solidFill>
                  <a:srgbClr val="000000"/>
                </a:solidFill>
                <a:latin typeface="DBLDPA+TimesNewRomanPSMT"/>
                <a:cs typeface="DBLDPA+TimesNewRomanPSMT"/>
              </a:rPr>
              <a:t>rꢀ</a:t>
            </a:r>
            <a:r>
              <a:rPr dirty="0" sz="2400" spc="-6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78">
                <a:solidFill>
                  <a:srgbClr val="000000"/>
                </a:solidFill>
                <a:latin typeface="DBLDPA+TimesNewRomanPSMT"/>
                <a:cs typeface="DBLDPA+TimesNewRomanPSMT"/>
              </a:rPr>
              <a:t>iVề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69">
                <a:solidFill>
                  <a:srgbClr val="000000"/>
                </a:solidFill>
                <a:latin typeface="DBLDPA+TimesNewRomanPSMT"/>
                <a:cs typeface="DBLDPA+TimesNewRomanPSMT"/>
              </a:rPr>
              <a:t>ui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96">
                <a:solidFill>
                  <a:srgbClr val="000000"/>
                </a:solidFill>
                <a:latin typeface="DBLDPA+TimesNewRomanPSMT"/>
                <a:cs typeface="DBLDPA+TimesNewRomanPSMT"/>
              </a:rPr>
              <a:t>ệꢀ</a:t>
            </a:r>
            <a:r>
              <a:rPr dirty="0" sz="2400" spc="-6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89">
                <a:solidFill>
                  <a:srgbClr val="000000"/>
                </a:solidFill>
                <a:latin typeface="DBLDPA+TimesNewRomanPSMT"/>
                <a:cs typeface="DBLDPA+TimesNewRomanPSMT"/>
              </a:rPr>
              <a:t>tLꢀ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14">
                <a:solidFill>
                  <a:srgbClr val="000000"/>
                </a:solidFill>
                <a:latin typeface="DBLDPA+TimesNewRomanPSMT"/>
                <a:cs typeface="DBLDPA+TimesNewRomanPSMT"/>
              </a:rPr>
              <a:t>nýa,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622">
                <a:solidFill>
                  <a:srgbClr val="000000"/>
                </a:solidFill>
                <a:latin typeface="DBLDPA+TimesNewRomanPSMT"/>
                <a:cs typeface="DBLDPA+TimesNewRomanPSMT"/>
              </a:rPr>
              <a:t>ꢀmd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75">
                <a:solidFill>
                  <a:srgbClr val="000000"/>
                </a:solidFill>
                <a:latin typeface="DBLDPA+TimesNewRomanPSMT"/>
                <a:cs typeface="DBLDPA+TimesNewRomanPSMT"/>
              </a:rPr>
              <a:t>ờꢀ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380">
                <a:solidFill>
                  <a:srgbClr val="000000"/>
                </a:solidFill>
                <a:latin typeface="DBLDPA+TimesNewRomanPSMT"/>
                <a:cs typeface="DBLDPA+TimesNewRomanPSMT"/>
              </a:rPr>
              <a:t>tihꢀ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38">
                <a:solidFill>
                  <a:srgbClr val="000000"/>
                </a:solidFill>
                <a:latin typeface="DBLDPA+TimesNewRomanPSMT"/>
                <a:cs typeface="DBLDPA+TimesNewRomanPSMT"/>
              </a:rPr>
              <a:t>đờôi</a:t>
            </a:r>
            <a:r>
              <a:rPr dirty="0" sz="2400" spc="-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78">
                <a:solidFill>
                  <a:srgbClr val="000000"/>
                </a:solidFill>
                <a:latin typeface="DBLDPA+TimesNewRomanPSMT"/>
                <a:cs typeface="DBLDPA+TimesNewRomanPSMT"/>
              </a:rPr>
              <a:t>ꢀNr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01">
                <a:solidFill>
                  <a:srgbClr val="000000"/>
                </a:solidFill>
                <a:latin typeface="DBLDPA+TimesNewRomanPSMT"/>
                <a:cs typeface="DBLDPA+TimesNewRomanPSMT"/>
              </a:rPr>
              <a:t>agꢀ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606">
                <a:solidFill>
                  <a:srgbClr val="000000"/>
                </a:solidFill>
                <a:latin typeface="DBLDPA+TimesNewRomanPSMT"/>
                <a:cs typeface="DBLDPA+TimesNewRomanPSMT"/>
              </a:rPr>
              <a:t>Tô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95">
                <a:solidFill>
                  <a:srgbClr val="000000"/>
                </a:solidFill>
                <a:latin typeface="DBLDPA+TimesNewRomanPSMT"/>
                <a:cs typeface="DBLDPA+TimesNewRomanPSMT"/>
              </a:rPr>
              <a:t>ꢀh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(</a:t>
            </a:r>
            <a:r>
              <a:rPr dirty="0" sz="2400" spc="-1064">
                <a:solidFill>
                  <a:srgbClr val="000000"/>
                </a:solidFill>
                <a:latin typeface="DBLDPA+TimesNewRomanPSMT"/>
                <a:cs typeface="DBLDPA+TimesNewRomanPSMT"/>
              </a:rPr>
              <a:t>ă</a:t>
            </a:r>
            <a:r>
              <a:rPr dirty="0" sz="2400" spc="-138">
                <a:solidFill>
                  <a:srgbClr val="0033cc"/>
                </a:solidFill>
                <a:latin typeface="DBLDPA+TimesNewRomanPSMT"/>
                <a:cs typeface="DBLDPA+TimesNewRomanPSMT"/>
              </a:rPr>
              <a:t>5</a:t>
            </a:r>
            <a:r>
              <a:rPr dirty="0" sz="2400" spc="-462">
                <a:solidFill>
                  <a:srgbClr val="000000"/>
                </a:solidFill>
                <a:latin typeface="DBLDPA+TimesNewRomanPSMT"/>
                <a:cs typeface="DBLDPA+TimesNewRomanPSMT"/>
              </a:rPr>
              <a:t>n</a:t>
            </a:r>
            <a:r>
              <a:rPr dirty="0" sz="2400" spc="-738">
                <a:solidFill>
                  <a:srgbClr val="0033cc"/>
                </a:solidFill>
                <a:latin typeface="DBLDPA+TimesNewRomanPSMT"/>
                <a:cs typeface="DBLDPA+TimesNewRomanPSMT"/>
              </a:rPr>
              <a:t>ô</a:t>
            </a:r>
            <a:r>
              <a:rPr dirty="0" sz="2400" spc="-462">
                <a:solidFill>
                  <a:srgbClr val="000000"/>
                </a:solidFill>
                <a:latin typeface="DBLDPA+TimesNewRomanPSMT"/>
                <a:cs typeface="DBLDPA+TimesNewRomanPSMT"/>
              </a:rPr>
              <a:t>g</a:t>
            </a:r>
            <a:r>
              <a:rPr dirty="0" sz="2400" spc="-138">
                <a:solidFill>
                  <a:srgbClr val="0033cc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2400" spc="-462">
                <a:solidFill>
                  <a:srgbClr val="000000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2400" spc="-603">
                <a:solidFill>
                  <a:srgbClr val="0033cc"/>
                </a:solidFill>
                <a:latin typeface="DBLDPA+TimesNewRomanPSMT"/>
                <a:cs typeface="DBLDPA+TimesNewRomanPSMT"/>
              </a:rPr>
              <a:t>c</a:t>
            </a:r>
            <a:r>
              <a:rPr dirty="0" sz="2400" spc="-864">
                <a:solidFill>
                  <a:srgbClr val="000000"/>
                </a:solidFill>
                <a:latin typeface="DBLDPA+TimesNewRomanPSMT"/>
                <a:cs typeface="DBLDPA+TimesNewRomanPSMT"/>
              </a:rPr>
              <a:t>L</a:t>
            </a:r>
            <a:r>
              <a:rPr dirty="0" sz="2400" spc="-337">
                <a:solidFill>
                  <a:srgbClr val="0033cc"/>
                </a:solidFill>
                <a:latin typeface="DBLDPA+TimesNewRomanPSMT"/>
                <a:cs typeface="DBLDPA+TimesNewRomanPSMT"/>
              </a:rPr>
              <a:t>h</a:t>
            </a:r>
            <a:r>
              <a:rPr dirty="0" sz="2400" spc="-863">
                <a:solidFill>
                  <a:srgbClr val="000000"/>
                </a:solidFill>
                <a:latin typeface="DBLDPA+TimesNewRomanPSMT"/>
                <a:cs typeface="DBLDPA+TimesNewRomanPSMT"/>
              </a:rPr>
              <a:t>o</a:t>
            </a:r>
            <a:r>
              <a:rPr dirty="0" sz="2400" spc="-438">
                <a:solidFill>
                  <a:srgbClr val="0033cc"/>
                </a:solidFill>
                <a:latin typeface="DBLDPA+TimesNewRomanPSMT"/>
                <a:cs typeface="DBLDPA+TimesNewRomanPSMT"/>
              </a:rPr>
              <a:t>ữ</a:t>
            </a:r>
            <a:r>
              <a:rPr dirty="0" sz="2400" spc="-765">
                <a:solidFill>
                  <a:srgbClr val="000000"/>
                </a:solidFill>
                <a:latin typeface="DBLDPA+TimesNewRomanPSMT"/>
                <a:cs typeface="DBLDPA+TimesNewRomanPSMT"/>
              </a:rPr>
              <a:t>n</a:t>
            </a:r>
            <a:r>
              <a:rPr dirty="0" sz="2400" spc="-35">
                <a:solidFill>
                  <a:srgbClr val="0033cc"/>
                </a:solidFill>
                <a:latin typeface="DBLDPA+TimesNewRomanPSMT"/>
                <a:cs typeface="DBLDPA+TimesNewRomanPSMT"/>
              </a:rPr>
              <a:t>)</a:t>
            </a:r>
            <a:r>
              <a:rPr dirty="0" sz="2400" spc="-1166">
                <a:solidFill>
                  <a:srgbClr val="000000"/>
                </a:solidFill>
                <a:latin typeface="DBLDPA+TimesNewRomanPSMT"/>
                <a:cs typeface="DBLDPA+TimesNewRomanPSMT"/>
              </a:rPr>
              <a:t>g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.</a:t>
            </a:r>
            <a:r>
              <a:rPr dirty="0" sz="2400" spc="-34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(8ꢀôꢀchữ).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430754" y="4479922"/>
            <a:ext cx="810472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2</a:t>
            </a:r>
            <a:r>
              <a:rPr dirty="0" sz="2400" spc="67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TênꢀnướcꢀViệtꢀNamꢀdo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ĐinhꢀTiên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Hoàngꢀđặtꢀ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(9ꢀô</a:t>
            </a:r>
            <a:r>
              <a:rPr dirty="0" sz="240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chữ).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4016" y="4595865"/>
            <a:ext cx="14377823" cy="78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</a:t>
            </a:r>
            <a:r>
              <a:rPr dirty="0" sz="2400" spc="-6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569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âCuâ</a:t>
            </a:r>
            <a:r>
              <a:rPr dirty="0" sz="2400" spc="-657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spc="-572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3u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:ꢀ</a:t>
            </a:r>
            <a:r>
              <a:rPr dirty="0" sz="2400" spc="-721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4</a:t>
            </a:r>
            <a:r>
              <a:rPr dirty="0" sz="2400" spc="-502">
                <a:solidFill>
                  <a:srgbClr val="000000"/>
                </a:solidFill>
                <a:latin typeface="DBLDPA+TimesNewRomanPSMT"/>
                <a:cs typeface="DBLDPA+TimesNewRomanPSMT"/>
              </a:rPr>
              <a:t>G: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32">
                <a:solidFill>
                  <a:srgbClr val="000000"/>
                </a:solidFill>
                <a:latin typeface="DBLDPA+TimesNewRomanPSMT"/>
                <a:cs typeface="DBLDPA+TimesNewRomanPSMT"/>
              </a:rPr>
              <a:t>ꢀiTặ</a:t>
            </a:r>
            <a:r>
              <a:rPr dirty="0" sz="2400" spc="-6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30">
                <a:solidFill>
                  <a:srgbClr val="000000"/>
                </a:solidFill>
                <a:latin typeface="DBLDPA+TimesNewRomanPSMT"/>
                <a:cs typeface="DBLDPA+TimesNewRomanPSMT"/>
              </a:rPr>
              <a:t>êc</a:t>
            </a:r>
            <a:r>
              <a:rPr dirty="0" sz="2400" spc="-6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97">
                <a:solidFill>
                  <a:srgbClr val="000000"/>
                </a:solidFill>
                <a:latin typeface="DBLDPA+TimesNewRomanPSMT"/>
                <a:cs typeface="DBLDPA+TimesNewRomanPSMT"/>
              </a:rPr>
              <a:t>nꢀ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303">
                <a:solidFill>
                  <a:srgbClr val="000000"/>
                </a:solidFill>
                <a:latin typeface="DBLDPA+TimesNewRomanPSMT"/>
                <a:cs typeface="DBLDPA+TimesNewRomanPSMT"/>
              </a:rPr>
              <a:t>nꢀ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80">
                <a:solidFill>
                  <a:srgbClr val="000000"/>
                </a:solidFill>
                <a:latin typeface="DBLDPA+TimesNewRomanPSMT"/>
                <a:cs typeface="DBLDPA+TimesNewRomanPSMT"/>
              </a:rPr>
              <a:t>tgroi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98">
                <a:solidFill>
                  <a:srgbClr val="000000"/>
                </a:solidFill>
                <a:latin typeface="DBLDPA+TimesNewRomanPSMT"/>
                <a:cs typeface="DBLDPA+TimesNewRomanPSMT"/>
              </a:rPr>
              <a:t>ềạui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59">
                <a:solidFill>
                  <a:srgbClr val="000000"/>
                </a:solidFill>
                <a:latin typeface="DBLDPA+TimesNewRomanPSMT"/>
                <a:cs typeface="DBLDPA+TimesNewRomanPSMT"/>
              </a:rPr>
              <a:t>ꢀꢀxđâạmi</a:t>
            </a:r>
            <a:r>
              <a:rPr dirty="0" sz="2400" spc="-6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61">
                <a:solidFill>
                  <a:srgbClr val="000000"/>
                </a:solidFill>
                <a:latin typeface="DBLDPA+TimesNewRomanPSMT"/>
                <a:cs typeface="DBLDPA+TimesNewRomanPSMT"/>
              </a:rPr>
              <a:t>tꢀidếopꢀꢀLs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96">
                <a:solidFill>
                  <a:srgbClr val="000000"/>
                </a:solidFill>
                <a:latin typeface="DBLDPA+TimesNewRomanPSMT"/>
                <a:cs typeface="DBLDPA+TimesNewRomanPSMT"/>
              </a:rPr>
              <a:t>aêuꢀ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706">
                <a:solidFill>
                  <a:srgbClr val="000000"/>
                </a:solidFill>
                <a:latin typeface="DBLDPA+TimesNewRomanPSMT"/>
                <a:cs typeface="DBLDPA+TimesNewRomanPSMT"/>
              </a:rPr>
              <a:t>Hꢀ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94">
                <a:solidFill>
                  <a:srgbClr val="000000"/>
                </a:solidFill>
                <a:latin typeface="DBLDPA+TimesNewRomanPSMT"/>
                <a:cs typeface="DBLDPA+TimesNewRomanPSMT"/>
              </a:rPr>
              <a:t>nohàànꢀ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760">
                <a:solidFill>
                  <a:srgbClr val="000000"/>
                </a:solidFill>
                <a:latin typeface="DBLDPA+TimesNewRomanPSMT"/>
                <a:cs typeface="DBLDPA+TimesNewRomanPSMT"/>
              </a:rPr>
              <a:t>Đꢀ</a:t>
            </a:r>
            <a:r>
              <a:rPr dirty="0" sz="2400" spc="-6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467">
                <a:solidFill>
                  <a:srgbClr val="000000"/>
                </a:solidFill>
                <a:latin typeface="DBLDPA+TimesNewRomanPSMT"/>
                <a:cs typeface="DBLDPA+TimesNewRomanPSMT"/>
              </a:rPr>
              <a:t>điánnhhꢀ</a:t>
            </a:r>
            <a:r>
              <a:rPr dirty="0" sz="2400" spc="-711">
                <a:solidFill>
                  <a:srgbClr val="0033cc"/>
                </a:solidFill>
                <a:latin typeface="DBLDPA+TimesNewRomanPSMT"/>
                <a:cs typeface="DBLDPA+TimesNewRomanPSMT"/>
              </a:rPr>
              <a:t>(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ꢀb</a:t>
            </a:r>
            <a:r>
              <a:rPr dirty="0" sz="2400" spc="-111">
                <a:solidFill>
                  <a:srgbClr val="0033cc"/>
                </a:solidFill>
                <a:latin typeface="DBLDPA+TimesNewRomanPSMT"/>
                <a:cs typeface="DBLDPA+TimesNewRomanPSMT"/>
              </a:rPr>
              <a:t>6</a:t>
            </a:r>
            <a:r>
              <a:rPr dirty="0" sz="2400" spc="-954">
                <a:solidFill>
                  <a:srgbClr val="000000"/>
                </a:solidFill>
                <a:latin typeface="DBLDPA+TimesNewRomanPSMT"/>
                <a:cs typeface="DBLDPA+TimesNewRomanPSMT"/>
              </a:rPr>
              <a:t>ạ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ꢀô</a:t>
            </a:r>
            <a:r>
              <a:rPr dirty="0" sz="2400" spc="181">
                <a:solidFill>
                  <a:srgbClr val="000000"/>
                </a:solidFill>
                <a:latin typeface="DBLDPA+TimesNewRomanPSMT"/>
                <a:cs typeface="DBLDPA+TimesNewRomanPSMT"/>
              </a:rPr>
              <a:t>i</a:t>
            </a:r>
            <a:r>
              <a:rPr dirty="0" sz="2400" spc="-456">
                <a:solidFill>
                  <a:srgbClr val="0033cc"/>
                </a:solidFill>
                <a:latin typeface="DBLDPA+TimesNewRomanPSMT"/>
                <a:cs typeface="DBLDPA+TimesNewRomanPSMT"/>
              </a:rPr>
              <a:t>ꢀ(c4hꢀữô)ꢀc.</a:t>
            </a:r>
            <a:r>
              <a:rPr dirty="0" sz="2400" spc="-289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hữ).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406539" y="4626580"/>
            <a:ext cx="5438672" cy="677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Câu</a:t>
            </a:r>
            <a:r>
              <a:rPr dirty="0" sz="21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000000"/>
                </a:solidFill>
                <a:latin typeface="AFQTII+TimesNewRomanPS-BoldMT"/>
                <a:cs typeface="AFQTII+TimesNewRomanPS-BoldMT"/>
              </a:rPr>
              <a:t>6</a:t>
            </a:r>
            <a:r>
              <a:rPr dirty="0" sz="2100">
                <a:solidFill>
                  <a:srgbClr val="000000"/>
                </a:solidFill>
                <a:latin typeface="DBLDPA+TimesNewRomanPSMT"/>
                <a:cs typeface="DBLDPA+TimesNewRomanPSMT"/>
              </a:rPr>
              <a:t>:ꢀKinhꢀđôꢀnướcꢀĐạiꢀCồꢀViệtꢀ</a:t>
            </a:r>
            <a:r>
              <a:rPr dirty="0" sz="2100">
                <a:solidFill>
                  <a:srgbClr val="0033cc"/>
                </a:solidFill>
                <a:latin typeface="DBLDPA+TimesNewRomanPSMT"/>
                <a:cs typeface="DBLDPA+TimesNewRomanPSMT"/>
              </a:rPr>
              <a:t>(5ꢀôꢀchữ).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532280" y="4772953"/>
            <a:ext cx="4599890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phòngꢀtuyếnꢀBìnhꢀLỗ?ꢀ</a:t>
            </a:r>
            <a:r>
              <a:rPr dirty="0" sz="2400">
                <a:solidFill>
                  <a:srgbClr val="0033cc"/>
                </a:solidFill>
                <a:latin typeface="DBLDPA+TimesNewRomanPSMT"/>
                <a:cs typeface="DBLDPA+TimesNewRomanPSMT"/>
              </a:rPr>
              <a:t>(6ꢀôꢀchữ).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4037" y="27636"/>
            <a:ext cx="9352705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ẢnhꢀminhꢀhoạꢀcuộcꢀcôngꢀpháꢀthànhꢀcủaꢀLýꢀThườngꢀKiệtꢀ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23085" y="217130"/>
            <a:ext cx="5290457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9088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Ta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đã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đạt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kết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quả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gì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khi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đánh</a:t>
            </a:r>
          </a:p>
          <a:p>
            <a:pPr marL="0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thành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Ung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Châu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và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Liêm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Châu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02992" y="288341"/>
            <a:ext cx="1975693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What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3495" y="1314866"/>
            <a:ext cx="1747774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Kết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quả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8603" y="1805594"/>
            <a:ext cx="3263336" cy="237611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598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Sauꢀ42ꢀngàyꢀchiếnꢀ</a:t>
            </a:r>
          </a:p>
          <a:p>
            <a:pPr marL="0" marR="0">
              <a:lnSpc>
                <a:spcPts val="2917"/>
              </a:lnSpc>
              <a:spcBef>
                <a:spcPts val="996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đấuꢀquânꢀLýꢀđãꢀhạꢀ</a:t>
            </a:r>
          </a:p>
          <a:p>
            <a:pPr marL="165100" marR="0">
              <a:lnSpc>
                <a:spcPts val="2917"/>
              </a:lnSpc>
              <a:spcBef>
                <a:spcPts val="946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đượcꢀthànhꢀUngꢀ</a:t>
            </a:r>
          </a:p>
          <a:p>
            <a:pPr marL="323850" marR="0">
              <a:lnSpc>
                <a:spcPts val="2917"/>
              </a:lnSpc>
              <a:spcBef>
                <a:spcPts val="996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Châuꢀ-ꢀcănꢀcứꢀ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5621" y="3768506"/>
            <a:ext cx="2695822" cy="1394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mạnhꢀnhấtꢀcủaꢀ</a:t>
            </a:r>
          </a:p>
          <a:p>
            <a:pPr marL="225425" marR="0">
              <a:lnSpc>
                <a:spcPts val="2917"/>
              </a:lnSpc>
              <a:spcBef>
                <a:spcPts val="996"/>
              </a:spcBef>
              <a:spcAft>
                <a:spcPts val="0"/>
              </a:spcAft>
            </a:pPr>
            <a:r>
              <a:rPr dirty="0" sz="2800">
                <a:solidFill>
                  <a:srgbClr val="0d0d0d"/>
                </a:solidFill>
                <a:latin typeface="DBLDPA+TimesNewRomanPSMT"/>
                <a:cs typeface="DBLDPA+TimesNewRomanPSMT"/>
              </a:rPr>
              <a:t>quânꢀTống.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53584" y="478711"/>
            <a:ext cx="5394094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e2e2e"/>
                </a:solidFill>
                <a:latin typeface="DBLDPA+TimesNewRomanPSMT"/>
                <a:cs typeface="DBLDPA+TimesNewRomanPSMT"/>
              </a:rPr>
              <a:t>CuộcꢀtấnꢀcôngꢀvàoꢀđấtꢀTốngꢀcủaꢀ</a:t>
            </a:r>
          </a:p>
          <a:p>
            <a:pPr marL="754062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2e2e2e"/>
                </a:solidFill>
                <a:latin typeface="DBLDPA+TimesNewRomanPSMT"/>
                <a:cs typeface="DBLDPA+TimesNewRomanPSMT"/>
              </a:rPr>
              <a:t>nhàꢀLýꢀcóꢀýꢀnghĩaꢀgì?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3416" y="630298"/>
            <a:ext cx="1600200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How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6844" y="1913337"/>
            <a:ext cx="3331517" cy="245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3398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LýꢀThườngꢀKiệtꢀtấnꢀ</a:t>
            </a:r>
          </a:p>
          <a:p>
            <a:pPr marL="34925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côngꢀvàoꢀ3ꢀcănꢀcứꢀnàyꢀ</a:t>
            </a:r>
          </a:p>
          <a:p>
            <a:pPr marL="37306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đểꢀlàmꢀchoꢀquânꢀTốngꢀ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gặpꢀkhóꢀkhănꢀvềꢀlươngꢀ</a:t>
            </a:r>
          </a:p>
          <a:p>
            <a:pPr marL="398462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thựcꢀvàꢀkhíꢀgiới.ꢀ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9146" y="120799"/>
            <a:ext cx="9798141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BÀI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12: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KHÁNG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CHIẾN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CHỐNG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QUÂN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XÂM</a:t>
            </a:r>
          </a:p>
          <a:p>
            <a:pPr marL="1804194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LƯỢC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(1075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–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1077)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(t1)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006" y="1159374"/>
            <a:ext cx="949769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1.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kháng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chiến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chống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giai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đoạn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thứ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nhất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(năm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1075)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54" y="1765131"/>
            <a:ext cx="10207354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-ꢀ</a:t>
            </a:r>
            <a:r>
              <a:rPr dirty="0" sz="2400" spc="-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Từꢀ</a:t>
            </a:r>
            <a:r>
              <a:rPr dirty="0" sz="2400" spc="-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giữaꢀ</a:t>
            </a:r>
            <a:r>
              <a:rPr dirty="0" sz="2400" spc="-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thếꢀ</a:t>
            </a:r>
            <a:r>
              <a:rPr dirty="0" sz="2400" spc="-4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kỉꢀ</a:t>
            </a:r>
            <a:r>
              <a:rPr dirty="0" sz="2400" spc="-4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XI,ꢀ</a:t>
            </a:r>
            <a:r>
              <a:rPr dirty="0" sz="2400" spc="-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nhàꢀ</a:t>
            </a:r>
            <a:r>
              <a:rPr dirty="0" sz="2400" spc="-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Tốngꢀ</a:t>
            </a:r>
            <a:r>
              <a:rPr dirty="0" sz="2400" spc="-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gặpꢀ</a:t>
            </a:r>
            <a:r>
              <a:rPr dirty="0" sz="2400" spc="-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nhiềuꢀ</a:t>
            </a:r>
            <a:r>
              <a:rPr dirty="0" sz="2400" spc="-4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khóꢀ</a:t>
            </a:r>
            <a:r>
              <a:rPr dirty="0" sz="2400" spc="-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khănꢀ</a:t>
            </a:r>
            <a:r>
              <a:rPr dirty="0" sz="2400" spc="-4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chồngꢀ</a:t>
            </a:r>
            <a:r>
              <a:rPr dirty="0" sz="2400" spc="-4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chất.ꢀ</a:t>
            </a:r>
            <a:r>
              <a:rPr dirty="0" sz="2400" spc="-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Đểꢀ</a:t>
            </a:r>
            <a:r>
              <a:rPr dirty="0" sz="2400" spc="-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giảiꢀ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quyếtꢀtìnhꢀtrạngꢀkhủngꢀhoảngꢀtrongꢀnướcꢀthìꢀvuaꢀTốngꢀđãꢀtiếnꢀhànhꢀxâmꢀ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lượcꢀĐạiꢀViệt.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" y="3232012"/>
            <a:ext cx="1016643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-ꢀ</a:t>
            </a:r>
            <a:r>
              <a:rPr dirty="0" sz="2400" spc="-4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Nhàꢀ</a:t>
            </a:r>
            <a:r>
              <a:rPr dirty="0" sz="2400" spc="-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Lýꢀ</a:t>
            </a:r>
            <a:r>
              <a:rPr dirty="0" sz="2400" spc="-4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chủꢀ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độngꢀ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chuẩnꢀ</a:t>
            </a:r>
            <a:r>
              <a:rPr dirty="0" sz="2400" spc="-4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bịꢀ</a:t>
            </a:r>
            <a:r>
              <a:rPr dirty="0" sz="2400" spc="-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đốiꢀ</a:t>
            </a:r>
            <a:r>
              <a:rPr dirty="0" sz="2400" spc="-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phó.ꢀ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Tháiꢀ</a:t>
            </a:r>
            <a:r>
              <a:rPr dirty="0" sz="2400" spc="-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úyꢀ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Lýꢀ</a:t>
            </a:r>
            <a:r>
              <a:rPr dirty="0" sz="2400" spc="-4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Thườngꢀ</a:t>
            </a:r>
            <a:r>
              <a:rPr dirty="0" sz="2400" spc="-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Kiệtꢀ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đãꢀ</a:t>
            </a:r>
            <a:r>
              <a:rPr dirty="0" sz="2400" spc="-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chủꢀ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độngꢀtấnꢀcôngꢀtrướcꢀnhằmꢀchặnꢀthếꢀmạnhꢀcủaꢀquânꢀđịch.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27470" y="1086570"/>
            <a:ext cx="4969882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LUYỆN</a:t>
            </a:r>
            <a:r>
              <a:rPr dirty="0" sz="5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54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TẬP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20902" y="2134203"/>
            <a:ext cx="6272630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VẬN</a:t>
            </a:r>
            <a:r>
              <a:rPr dirty="0" sz="7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7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DỤNG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223581" y="745515"/>
            <a:ext cx="4312433" cy="15980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157"/>
              </a:lnSpc>
              <a:spcBef>
                <a:spcPts val="0"/>
              </a:spcBef>
              <a:spcAft>
                <a:spcPts val="0"/>
              </a:spcAft>
            </a:pPr>
            <a:r>
              <a:rPr dirty="0" sz="495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VẬN</a:t>
            </a:r>
            <a:r>
              <a:rPr dirty="0" sz="495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95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DỤNG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66349" y="2517160"/>
            <a:ext cx="3531240" cy="19258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1912" marR="0">
              <a:lnSpc>
                <a:spcPts val="2578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d0d0d"/>
                </a:solidFill>
                <a:latin typeface="DBLDPA+TimesNewRomanPSMT"/>
                <a:cs typeface="DBLDPA+TimesNewRomanPSMT"/>
              </a:rPr>
              <a:t>Sưuꢀtầmꢀmộtꢀsốꢀtưꢀliệuꢀ</a:t>
            </a:r>
          </a:p>
          <a:p>
            <a:pPr marL="46037" marR="0">
              <a:lnSpc>
                <a:spcPts val="2578"/>
              </a:lnSpc>
              <a:spcBef>
                <a:spcPts val="341"/>
              </a:spcBef>
              <a:spcAft>
                <a:spcPts val="0"/>
              </a:spcAft>
            </a:pPr>
            <a:r>
              <a:rPr dirty="0" sz="2450">
                <a:solidFill>
                  <a:srgbClr val="0d0d0d"/>
                </a:solidFill>
                <a:latin typeface="DBLDPA+TimesNewRomanPSMT"/>
                <a:cs typeface="DBLDPA+TimesNewRomanPSMT"/>
              </a:rPr>
              <a:t>giớiꢀthiệuꢀvềꢀ1ꢀtrongꢀtứꢀ</a:t>
            </a:r>
          </a:p>
          <a:p>
            <a:pPr marL="0" marR="0">
              <a:lnSpc>
                <a:spcPts val="2578"/>
              </a:lnSpc>
              <a:spcBef>
                <a:spcPts val="391"/>
              </a:spcBef>
              <a:spcAft>
                <a:spcPts val="0"/>
              </a:spcAft>
            </a:pPr>
            <a:r>
              <a:rPr dirty="0" sz="2450">
                <a:solidFill>
                  <a:srgbClr val="0d0d0d"/>
                </a:solidFill>
                <a:latin typeface="DBLDPA+TimesNewRomanPSMT"/>
                <a:cs typeface="DBLDPA+TimesNewRomanPSMT"/>
              </a:rPr>
              <a:t>đạiꢀkimꢀkhíꢀraꢀđờiꢀtrongꢀ</a:t>
            </a:r>
          </a:p>
          <a:p>
            <a:pPr marL="747712" marR="0">
              <a:lnSpc>
                <a:spcPts val="2578"/>
              </a:lnSpc>
              <a:spcBef>
                <a:spcPts val="391"/>
              </a:spcBef>
              <a:spcAft>
                <a:spcPts val="0"/>
              </a:spcAft>
            </a:pPr>
            <a:r>
              <a:rPr dirty="0" sz="2450">
                <a:solidFill>
                  <a:srgbClr val="0d0d0d"/>
                </a:solidFill>
                <a:latin typeface="DBLDPA+TimesNewRomanPSMT"/>
                <a:cs typeface="DBLDPA+TimesNewRomanPSMT"/>
              </a:rPr>
              <a:t>thờiꢀkìꢀnày?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3390" y="1235067"/>
            <a:ext cx="9140298" cy="1520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CUỘC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KHÁNG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CHIẾN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CHỐNG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QUÂN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XÂM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LƯỢC</a:t>
            </a:r>
          </a:p>
          <a:p>
            <a:pPr marL="192782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TỐNG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(1075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–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1077)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3200" b="1">
                <a:solidFill>
                  <a:srgbClr val="fec200"/>
                </a:solidFill>
                <a:latin typeface="Calibri"/>
                <a:cs typeface="Calibri"/>
              </a:rPr>
              <a:t>(t1)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6165" y="1830996"/>
            <a:ext cx="2577655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387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Aiꢀlàꢀngườiꢀlãnhꢀ</a:t>
            </a:r>
          </a:p>
          <a:p>
            <a:pPr marL="9286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đạoꢀcuộcꢀkhángꢀ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chiếnꢀchốngꢀtống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6985" y="4075415"/>
            <a:ext cx="132765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Lê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Lợi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942949" y="4069583"/>
            <a:ext cx="2568551" cy="13531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0602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Ngô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Quyền</a:t>
            </a:r>
          </a:p>
          <a:p>
            <a:pPr marL="0" marR="0">
              <a:lnSpc>
                <a:spcPts val="2500"/>
              </a:lnSpc>
              <a:spcBef>
                <a:spcPts val="2053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Lý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Thường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Kiệt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7200" y="4155650"/>
            <a:ext cx="761735" cy="1347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7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A.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6241" y="4155650"/>
            <a:ext cx="753516" cy="1347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7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B.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D.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64857" y="4647939"/>
            <a:ext cx="207381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Nguyễn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Huệ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95273" y="1470386"/>
            <a:ext cx="3131545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7325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LýꢀThườngꢀKiệtꢀđãꢀ</a:t>
            </a:r>
          </a:p>
          <a:p>
            <a:pPr marL="47625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dungꢀkếꢀsáchꢀgìꢀtrước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âmꢀmưuꢀxâmꢀlượcꢀcủ</a:t>
            </a:r>
          </a:p>
          <a:p>
            <a:pPr marL="714375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nhàꢀTống?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76789" y="4075415"/>
            <a:ext cx="1650445" cy="13473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3208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Đắp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đê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Đóng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cọc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65659" y="4075415"/>
            <a:ext cx="2970931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Tiên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phát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chế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nhân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7200" y="4155650"/>
            <a:ext cx="761736" cy="1347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7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A.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54511" y="4155650"/>
            <a:ext cx="73669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B.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916560" y="4647939"/>
            <a:ext cx="2647188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Ngụ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binh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ư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nông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46240" y="4728175"/>
            <a:ext cx="75351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D.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35610" y="520088"/>
            <a:ext cx="3239293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VìꢀsaoꢀnhàꢀTốngꢀlạ</a:t>
            </a:r>
          </a:p>
          <a:p>
            <a:pPr marL="256381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muốnꢀđemꢀquânꢀ</a:t>
            </a:r>
          </a:p>
          <a:p>
            <a:pPr marL="14647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xâmꢀlượcꢀĐạiꢀViệt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7372" y="3029411"/>
            <a:ext cx="3398936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A.ꢀĐểꢀgiảiꢀquyếtꢀnhữngꢀ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87822" y="3085306"/>
            <a:ext cx="4478030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B.ꢀDoꢀnhàꢀLýꢀkhôngꢀchấpꢀnhậnꢀ</a:t>
            </a:r>
          </a:p>
          <a:p>
            <a:pPr marL="338137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tướcꢀvươngꢀcủaꢀnhàꢀTống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1679" y="3395171"/>
            <a:ext cx="299293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khóꢀkhănꢀtrongꢀnước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6716" y="4204454"/>
            <a:ext cx="3187452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C.ꢀDoꢀsựꢀxúiꢀgiụcꢀcủaꢀ</a:t>
            </a:r>
          </a:p>
          <a:p>
            <a:pPr marL="76835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Cham-pa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92070" y="4270979"/>
            <a:ext cx="4341621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  <a:hlinkClick r:id="rId3" action="ppaction://hlinksldjump"/>
              </a:rPr>
              <a:t>D.ꢀDoꢀgiaiꢀđoạnꢀnàyꢀnhàꢀTốngꢀ</a:t>
            </a:r>
          </a:p>
          <a:p>
            <a:pPr marL="1167605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hùngꢀmạnh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66375" y="391177"/>
            <a:ext cx="2676673" cy="15600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7018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BLDPA+TimesNewRomanPSMT"/>
                <a:cs typeface="DBLDPA+TimesNewRomanPSMT"/>
              </a:rPr>
              <a:t>TênꢀthànhꢀmàꢀLýꢀ</a:t>
            </a:r>
          </a:p>
          <a:p>
            <a:pPr marL="119856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BLDPA+TimesNewRomanPSMT"/>
                <a:cs typeface="DBLDPA+TimesNewRomanPSMT"/>
              </a:rPr>
              <a:t>ThườngꢀKiệtꢀđãꢀtiếnꢀ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BLDPA+TimesNewRomanPSMT"/>
                <a:cs typeface="DBLDPA+TimesNewRomanPSMT"/>
              </a:rPr>
              <a:t>đánhꢀđểꢀngănꢀchặcꢀsức</a:t>
            </a:r>
          </a:p>
          <a:p>
            <a:pPr marL="79375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DBLDPA+TimesNewRomanPSMT"/>
                <a:cs typeface="DBLDPA+TimesNewRomanPSMT"/>
              </a:rPr>
              <a:t>mạnhꢀcảuꢀquânꢀTống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86492" y="3245986"/>
            <a:ext cx="192211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A.ꢀCốꢀCung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80542" y="3275194"/>
            <a:ext cx="3677216" cy="19509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55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B.ꢀVạnꢀLýꢀTrườngꢀThành</a:t>
            </a:r>
          </a:p>
          <a:p>
            <a:pPr marL="0" marR="0">
              <a:lnSpc>
                <a:spcPts val="2500"/>
              </a:lnSpc>
              <a:spcBef>
                <a:spcPts val="676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D.ꢀUngꢀChâu,ꢀLiêmꢀChâu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88313" y="4454552"/>
            <a:ext cx="303534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ffffff"/>
                </a:solidFill>
                <a:latin typeface="DBLDPA+TimesNewRomanPSMT"/>
                <a:cs typeface="DBLDPA+TimesNewRomanPSMT"/>
              </a:rPr>
              <a:t>C.ꢀThànhꢀTrườngꢀAn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5293" y="380065"/>
            <a:ext cx="5101024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Trênꢀcơꢀsởꢀphânꢀtíchꢀdiễnꢀbiếnꢀcuộcꢀ</a:t>
            </a:r>
          </a:p>
          <a:p>
            <a:pPr marL="218479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khángꢀchiếnꢀchốngꢀTốngꢀ(1075-</a:t>
            </a:r>
          </a:p>
          <a:p>
            <a:pPr marL="25261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1077)ꢀemꢀhãyꢀchoꢀbiếtꢀtưꢀtư</a:t>
            </a:r>
          </a:p>
          <a:p>
            <a:pPr marL="422473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xuyênꢀsuốtꢀcủaꢀnhàꢀLýꢀlàꢀ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49619" y="4063007"/>
            <a:ext cx="1719118" cy="13597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Nhân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văn</a:t>
            </a:r>
          </a:p>
          <a:p>
            <a:pPr marL="159078" marR="0">
              <a:lnSpc>
                <a:spcPts val="2500"/>
              </a:lnSpc>
              <a:spcBef>
                <a:spcPts val="2104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Bị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động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24040" y="4086441"/>
            <a:ext cx="1736895" cy="13362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Chủ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động</a:t>
            </a:r>
          </a:p>
          <a:p>
            <a:pPr marL="17823" marR="0">
              <a:lnSpc>
                <a:spcPts val="2500"/>
              </a:lnSpc>
              <a:spcBef>
                <a:spcPts val="192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Nhân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đạo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07200" y="4155650"/>
            <a:ext cx="761736" cy="1347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7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A.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46240" y="4155650"/>
            <a:ext cx="753516" cy="13473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7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B.</a:t>
            </a:r>
          </a:p>
          <a:p>
            <a:pPr marL="0" marR="0">
              <a:lnSpc>
                <a:spcPts val="2500"/>
              </a:lnSpc>
              <a:spcBef>
                <a:spcPts val="2007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D.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906" y="173075"/>
            <a:ext cx="5042407" cy="280517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088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6d5b57"/>
                </a:solidFill>
                <a:latin typeface="SKSMFH+SnellRoundhand-Black,Bold"/>
                <a:cs typeface="SKSMFH+SnellRoundhand-Black,Bold"/>
              </a:rPr>
              <a:t>Thanks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63774" y="278001"/>
            <a:ext cx="3239138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>
                <a:solidFill>
                  <a:srgbClr val="ff0000"/>
                </a:solidFill>
                <a:latin typeface="LOANFL+ArialMT"/>
                <a:cs typeface="LOANFL+ArialMT"/>
              </a:rPr>
              <a:t>Dặn</a:t>
            </a:r>
            <a:r>
              <a:rPr dirty="0" sz="5400">
                <a:solidFill>
                  <a:srgbClr val="ff0000"/>
                </a:solidFill>
                <a:latin typeface="LOANFL+ArialMT"/>
                <a:cs typeface="LOANFL+ArialMT"/>
              </a:rPr>
              <a:t> </a:t>
            </a:r>
            <a:r>
              <a:rPr dirty="0" sz="5400">
                <a:solidFill>
                  <a:srgbClr val="ff0000"/>
                </a:solidFill>
                <a:latin typeface="LOANFL+ArialMT"/>
                <a:cs typeface="LOANFL+ArialMT"/>
              </a:rPr>
              <a:t>dò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70526" y="1390910"/>
            <a:ext cx="5554692" cy="2008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DBLDPA+TimesNewRomanPSMT"/>
                <a:cs typeface="DBLDPA+TimesNewRomanPSMT"/>
              </a:rPr>
              <a:t>Họcꢀbàiꢀcũ,ꢀlàmꢀbàiꢀtậpꢀtrongꢀ</a:t>
            </a:r>
          </a:p>
          <a:p>
            <a:pPr marL="0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DBLDPA+TimesNewRomanPSMT"/>
                <a:cs typeface="DBLDPA+TimesNewRomanPSMT"/>
              </a:rPr>
              <a:t>SGK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DBLDPA+TimesNewRomanPSMT"/>
                <a:cs typeface="DBLDPA+TimesNewRomanPSMT"/>
              </a:rPr>
              <a:t>Chuẩnꢀbịꢀbàiꢀmới: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82185" y="521206"/>
            <a:ext cx="4048419" cy="17432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626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ec200"/>
                </a:solidFill>
                <a:latin typeface="Calibri"/>
                <a:cs typeface="Calibri"/>
              </a:rPr>
              <a:t>NỘI</a:t>
            </a:r>
            <a:r>
              <a:rPr dirty="0" sz="5400" b="1">
                <a:solidFill>
                  <a:srgbClr val="fec200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fec200"/>
                </a:solidFill>
                <a:latin typeface="Calibri"/>
                <a:cs typeface="Calibri"/>
              </a:rPr>
              <a:t>DUNG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02058" y="2200402"/>
            <a:ext cx="3038921" cy="15063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DBLDPA+TimesNewRomanPSMT"/>
                <a:cs typeface="DBLDPA+TimesNewRomanPSMT"/>
              </a:rPr>
              <a:t>2.ꢀCuộcꢀkhángꢀchiếnꢀ</a:t>
            </a:r>
          </a:p>
          <a:p>
            <a:pPr marL="25400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DBLDPA+TimesNewRomanPSMT"/>
                <a:cs typeface="DBLDPA+TimesNewRomanPSMT"/>
              </a:rPr>
              <a:t>chốngꢀTốngꢀgiaiꢀ</a:t>
            </a:r>
          </a:p>
          <a:p>
            <a:pPr marL="492918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DBLDPA+TimesNewRomanPSMT"/>
                <a:cs typeface="DBLDPA+TimesNewRomanPSMT"/>
              </a:rPr>
              <a:t>đoạnꢀthứꢀhaiꢀ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7476" y="2454466"/>
            <a:ext cx="2849882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6035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1.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kháng</a:t>
            </a:r>
          </a:p>
          <a:p>
            <a:pPr marL="45243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chiến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chống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</a:p>
          <a:p>
            <a:pPr marL="0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giai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đoạn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thứ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nhất</a:t>
            </a:r>
          </a:p>
          <a:p>
            <a:pPr marL="464343" marR="0">
              <a:lnSpc>
                <a:spcPts val="2500"/>
              </a:lnSpc>
              <a:spcBef>
                <a:spcPts val="329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(năm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1075)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747364" y="3297682"/>
            <a:ext cx="187076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70c0"/>
                </a:solidFill>
                <a:latin typeface="DBLDPA+TimesNewRomanPSMT"/>
                <a:cs typeface="DBLDPA+TimesNewRomanPSMT"/>
              </a:rPr>
              <a:t>(nămꢀ1077)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3868" y="86802"/>
            <a:ext cx="8398407" cy="1140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BÀI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12: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KHÁNG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CHIẾN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CHỐNG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QUÂN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XÂM</a:t>
            </a:r>
          </a:p>
          <a:p>
            <a:pPr marL="1548606" marR="0">
              <a:lnSpc>
                <a:spcPts val="2500"/>
              </a:lnSpc>
              <a:spcBef>
                <a:spcPts val="379"/>
              </a:spcBef>
              <a:spcAft>
                <a:spcPts val="0"/>
              </a:spcAft>
            </a:pP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LƯỢC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(1075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–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1077)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(t1)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2383" y="1027593"/>
            <a:ext cx="8310480" cy="6779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1.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Cuộc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kháng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chiến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chống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giai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đoạn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thứ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nhất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(năm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100" b="1">
                <a:solidFill>
                  <a:srgbClr val="ffffff"/>
                </a:solidFill>
                <a:latin typeface="AFQTII+TimesNewRomanPS-BoldMT"/>
                <a:cs typeface="AFQTII+TimesNewRomanPS-BoldMT"/>
              </a:rPr>
              <a:t>1075)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739433" y="1642810"/>
            <a:ext cx="3904963" cy="145274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4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W’s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&amp;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1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4500" b="1">
                <a:solidFill>
                  <a:srgbClr val="c00000"/>
                </a:solidFill>
                <a:latin typeface="AFQTII+TimesNewRomanPS-BoldMT"/>
                <a:cs typeface="AFQTII+TimesNewRomanPS-BoldMT"/>
              </a:rPr>
              <a:t>H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89476" y="254773"/>
            <a:ext cx="5213168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Tại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sao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nhà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lại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đem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quân</a:t>
            </a:r>
          </a:p>
          <a:p>
            <a:pPr marL="989012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xâm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lược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nước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7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4657" y="318664"/>
            <a:ext cx="1806525" cy="12913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1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70c0"/>
                </a:solidFill>
                <a:latin typeface="AFQTII+TimesNewRomanPS-BoldMT"/>
                <a:cs typeface="AFQTII+TimesNewRomanPS-BoldMT"/>
              </a:rPr>
              <a:t>Why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23489" y="1291206"/>
            <a:ext cx="2294537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Nguyên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24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nhân: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6133" y="1711830"/>
            <a:ext cx="3250704" cy="1195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TừꢀgiữaꢀthếꢀkỉꢀXI,ꢀnhàꢀ</a:t>
            </a:r>
          </a:p>
          <a:p>
            <a:pPr marL="114101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Tốngꢀgặpꢀnhiềuꢀkhóꢀ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9084" y="2553078"/>
            <a:ext cx="3616962" cy="24572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75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khănꢀchồngꢀchất.ꢀĐểꢀgiảiꢀ</a:t>
            </a:r>
          </a:p>
          <a:p>
            <a:pPr marL="150812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quyếtꢀtìnhꢀtrạngꢀkhủngꢀ</a:t>
            </a:r>
          </a:p>
          <a:p>
            <a:pPr marL="0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hoảngꢀtrongꢀnướcꢀthìꢀvuaꢀ</a:t>
            </a:r>
          </a:p>
          <a:p>
            <a:pPr marL="130175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Tốngꢀđãꢀtiếnꢀhànhꢀxâmꢀ</a:t>
            </a:r>
          </a:p>
          <a:p>
            <a:pPr marL="673521" marR="0">
              <a:lnSpc>
                <a:spcPts val="2500"/>
              </a:lnSpc>
              <a:spcBef>
                <a:spcPts val="811"/>
              </a:spcBef>
              <a:spcAft>
                <a:spcPts val="0"/>
              </a:spcAft>
            </a:pPr>
            <a:r>
              <a:rPr dirty="0" sz="2400">
                <a:solidFill>
                  <a:srgbClr val="0d0d0d"/>
                </a:solidFill>
                <a:latin typeface="DBLDPA+TimesNewRomanPSMT"/>
                <a:cs typeface="DBLDPA+TimesNewRomanPSMT"/>
              </a:rPr>
              <a:t>lượcꢀĐạiꢀViệt.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24050" y="4766483"/>
            <a:ext cx="5565442" cy="7864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TốngꢀNhânꢀTông</a:t>
            </a:r>
            <a:r>
              <a:rPr dirty="0" sz="2400" spc="43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DBLDPA+TimesNewRomanPSMT"/>
                <a:cs typeface="DBLDPA+TimesNewRomanPSMT"/>
              </a:rPr>
              <a:t>BảnꢀđồꢀnhàꢀTống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629" y="91136"/>
            <a:ext cx="3663652" cy="13306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Ngânꢀkhốꢀcạnꢀkiệtꢀtàiꢀ</a:t>
            </a:r>
          </a:p>
          <a:p>
            <a:pPr marL="334168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chínhꢀnguyꢀngập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00512" y="315280"/>
            <a:ext cx="3091358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Nộiꢀbộꢀmâuꢀthuẫn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4121" y="1713380"/>
            <a:ext cx="3404443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1637" y="1777743"/>
            <a:ext cx="2997696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Nhà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89978" y="3466255"/>
            <a:ext cx="968002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Vù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0004" y="3897142"/>
            <a:ext cx="3458138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Nhânꢀ</a:t>
            </a:r>
            <a:r>
              <a:rPr dirty="0" sz="2800" spc="-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dânꢀ</a:t>
            </a:r>
            <a:r>
              <a:rPr dirty="0" sz="2800" spc="-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đóiꢀ</a:t>
            </a:r>
            <a:r>
              <a:rPr dirty="0" sz="2800" spc="-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khổ,ꢀ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nhiềuꢀ</a:t>
            </a:r>
            <a:r>
              <a:rPr dirty="0" sz="28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nơiꢀ</a:t>
            </a:r>
            <a:r>
              <a:rPr dirty="0" sz="28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nổiꢀ</a:t>
            </a:r>
            <a:r>
              <a:rPr dirty="0" sz="2800" spc="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dậyꢀ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đấuꢀtranh.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189978" y="3892975"/>
            <a:ext cx="3293764" cy="1757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thườngꢀ</a:t>
            </a:r>
            <a:r>
              <a:rPr dirty="0" sz="2800" spc="6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xuyênꢀ</a:t>
            </a:r>
            <a:r>
              <a:rPr dirty="0" sz="2800" spc="6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bịꢀ</a:t>
            </a:r>
          </a:p>
          <a:p>
            <a:pPr marL="0" marR="0">
              <a:lnSpc>
                <a:spcPts val="2917"/>
              </a:lnSpc>
              <a:spcBef>
                <a:spcPts val="49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haiꢀ</a:t>
            </a:r>
            <a:r>
              <a:rPr dirty="0" sz="2800" spc="-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nướcꢀ</a:t>
            </a:r>
            <a:r>
              <a:rPr dirty="0" sz="2800" spc="-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Liêu-Hạꢀ</a:t>
            </a:r>
          </a:p>
          <a:p>
            <a:pPr marL="0" marR="0">
              <a:lnSpc>
                <a:spcPts val="2917"/>
              </a:lnSpc>
              <a:spcBef>
                <a:spcPts val="442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DBLDPA+TimesNewRomanPSMT"/>
                <a:cs typeface="DBLDPA+TimesNewRomanPSMT"/>
              </a:rPr>
              <a:t>quấyꢀnhiễu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74588" y="449482"/>
            <a:ext cx="354462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Tống</a:t>
            </a:r>
            <a:r>
              <a:rPr dirty="0" sz="3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Thần</a:t>
            </a:r>
            <a:r>
              <a:rPr dirty="0" sz="3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 </a:t>
            </a:r>
            <a:r>
              <a:rPr dirty="0" sz="3200" b="1">
                <a:solidFill>
                  <a:srgbClr val="ff0000"/>
                </a:solidFill>
                <a:latin typeface="AFQTII+TimesNewRomanPS-BoldMT"/>
                <a:cs typeface="AFQTII+TimesNewRomanPS-BoldMT"/>
              </a:rPr>
              <a:t>Tông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1504" y="1235325"/>
            <a:ext cx="5679063" cy="39591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2862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“Sau</a:t>
            </a:r>
            <a:r>
              <a:rPr dirty="0" sz="3200">
                <a:solidFill>
                  <a:srgbClr val="000000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3200">
                <a:solidFill>
                  <a:srgbClr val="79230b"/>
                </a:solidFill>
                <a:latin typeface="DBLDPA+TimesNewRomanPSMT"/>
                <a:cs typeface="DBLDPA+TimesNewRomanPSMT"/>
              </a:rPr>
              <a:t>khi</a:t>
            </a:r>
            <a:r>
              <a:rPr dirty="0" sz="3200">
                <a:solidFill>
                  <a:srgbClr val="000000"/>
                </a:solidFill>
                <a:latin typeface="DBLDPA+TimesNewRomanPSMT"/>
                <a:cs typeface="DBLDPA+TimesNewRomanPSMT"/>
              </a:rPr>
              <a:t>ꢀ</a:t>
            </a: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GiaoꢀChỉꢀ(ĐạiꢀViệt)ꢀ</a:t>
            </a:r>
          </a:p>
          <a:p>
            <a:pPr marL="414039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thua,ꢀhãyꢀđặtꢀthànhꢀquậnꢀ</a:t>
            </a:r>
          </a:p>
          <a:p>
            <a:pPr marL="69552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huyệnꢀmàꢀcaiꢀtrịꢀvàꢀhãyꢀsungꢀ</a:t>
            </a:r>
          </a:p>
          <a:p>
            <a:pPr marL="210046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côngꢀcủaꢀcải”ꢀvàꢀnếuꢀthắngꢀ</a:t>
            </a:r>
          </a:p>
          <a:p>
            <a:pPr marL="0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đượcꢀĐạiꢀViệtꢀthìꢀthếꢀTốngꢀsẽꢀ</a:t>
            </a:r>
          </a:p>
          <a:p>
            <a:pPr marL="48914" marR="0">
              <a:lnSpc>
                <a:spcPts val="3334"/>
              </a:lnSpc>
              <a:spcBef>
                <a:spcPts val="50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tăngꢀvàꢀcácꢀnướcꢀLiêu,ꢀHạꢀsẽꢀ</a:t>
            </a:r>
          </a:p>
          <a:p>
            <a:pPr marL="1221283" marR="0">
              <a:lnSpc>
                <a:spcPts val="3334"/>
              </a:lnSpc>
              <a:spcBef>
                <a:spcPts val="555"/>
              </a:spcBef>
              <a:spcAft>
                <a:spcPts val="0"/>
              </a:spcAft>
            </a:pPr>
            <a:r>
              <a:rPr dirty="0" sz="3200">
                <a:solidFill>
                  <a:srgbClr val="7e0620"/>
                </a:solidFill>
                <a:latin typeface="DBLDPA+TimesNewRomanPSMT"/>
                <a:cs typeface="DBLDPA+TimesNewRomanPSMT"/>
              </a:rPr>
              <a:t>phảiꢀkiêngꢀnể”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2026-04-17T00:03:37-07:00</dcterms:modified>
</cp:coreProperties>
</file>