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embeddedFontLst>
    <p:embeddedFont>
      <p:font typeface="DHEPMV+Arial-BoldMT"/>
      <p:regular r:id="rId36"/>
    </p:embeddedFont>
    <p:embeddedFont>
      <p:font typeface="NTOJMF+ArialMT"/>
      <p:regular r:id="rId37"/>
    </p:embeddedFont>
    <p:embeddedFont>
      <p:font typeface="WPNANO+CourierNewPS-BoldMT"/>
      <p:regular r:id="rId38"/>
    </p:embeddedFont>
    <p:embeddedFont>
      <p:font typeface="FJARPE+TimesNewRomanPS-BoldMT"/>
      <p:regular r:id="rId39"/>
    </p:embeddedFont>
    <p:embeddedFont>
      <p:font typeface="MEDGPL+Wingdings-Regular"/>
      <p:regular r:id="rId4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font" Target="fonts/font1.fntdata" /><Relationship Id="rId37" Type="http://schemas.openxmlformats.org/officeDocument/2006/relationships/font" Target="fonts/font2.fntdata" /><Relationship Id="rId38" Type="http://schemas.openxmlformats.org/officeDocument/2006/relationships/font" Target="fonts/font3.fntdata" /><Relationship Id="rId39" Type="http://schemas.openxmlformats.org/officeDocument/2006/relationships/font" Target="fonts/font4.fntdata" /><Relationship Id="rId4" Type="http://schemas.openxmlformats.org/officeDocument/2006/relationships/theme" Target="theme/theme1.xml" /><Relationship Id="rId40" Type="http://schemas.openxmlformats.org/officeDocument/2006/relationships/font" Target="fonts/font5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21347" y="8464"/>
            <a:ext cx="2395760" cy="3034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794"/>
              </a:lnSpc>
              <a:spcBef>
                <a:spcPts val="0"/>
              </a:spcBef>
              <a:spcAft>
                <a:spcPts val="0"/>
              </a:spcAft>
            </a:pPr>
            <a:r>
              <a:rPr dirty="0" sz="9400">
                <a:solidFill>
                  <a:srgbClr val="2e75b6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671" y="229256"/>
            <a:ext cx="6411718" cy="115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4000" spc="5896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954" y="1242190"/>
            <a:ext cx="248807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Đặc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điểm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chủng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tộc: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910" y="1835109"/>
            <a:ext cx="7198463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-</a:t>
            </a:r>
            <a:r>
              <a:rPr dirty="0" sz="2800" spc="2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Chủng</a:t>
            </a:r>
            <a:r>
              <a:rPr dirty="0" sz="2800" spc="2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tộc</a:t>
            </a:r>
            <a:r>
              <a:rPr dirty="0" sz="2800" spc="2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ở</a:t>
            </a:r>
            <a:r>
              <a:rPr dirty="0" sz="2800" spc="22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Bắc</a:t>
            </a:r>
            <a:r>
              <a:rPr dirty="0" sz="2800" spc="2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Mỹ:</a:t>
            </a:r>
            <a:r>
              <a:rPr dirty="0" sz="2800" spc="229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đa</a:t>
            </a:r>
            <a:r>
              <a:rPr dirty="0" sz="2800" spc="2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dạng</a:t>
            </a:r>
            <a:r>
              <a:rPr dirty="0" sz="2800" spc="22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(do</a:t>
            </a:r>
            <a:r>
              <a:rPr dirty="0" sz="2800" spc="2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lịch</a:t>
            </a:r>
            <a:r>
              <a:rPr dirty="0" sz="2800" spc="224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sử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nhập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cư),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bao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gồm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các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chủng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tộc: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Môn-gô-lô-it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nguồn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gốc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Á.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Nê-grô-it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Phi.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910" y="3541990"/>
            <a:ext cx="431531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Ơ-rô-pê-ô-it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Âu.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671" y="229256"/>
            <a:ext cx="6411718" cy="115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4000" spc="5896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443" y="1102960"/>
            <a:ext cx="580084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a.ꢀVấnꢀđềꢀnhậpꢀcưꢀvàꢀchủngꢀtộc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852" y="2390043"/>
            <a:ext cx="12800740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+ꢀTrướcꢀthếꢀkỉꢀXVI:ꢀcóꢀngườiꢀAnh-điêngꢀvàꢀngườiꢀEx-ki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-môꢀthuộcꢀchủngꢀtộcꢀMôn-gô-lôit.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4733" y="3772848"/>
            <a:ext cx="13557833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+ꢀTừꢀthếꢀkỉꢀXVIꢀcóꢀthêmꢀchủngꢀtộcꢀƠ-rô-pê-ô-it,ꢀNê-grô-it.ꢀ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Cácꢀchủngꢀtộcꢀđãꢀhòaꢀhuyếtꢀvớiꢀnhauꢀtạoꢀnênꢀthànhꢀphầnꢀ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ngườiꢀlai.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1707" y="1049664"/>
            <a:ext cx="8377704" cy="1700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NHÓM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1,3: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Các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luồng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nhập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cư</a:t>
            </a:r>
            <a:r>
              <a:rPr dirty="0" sz="3600" spc="22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đemꢀlạiꢀ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nhữngꢀthuậnꢀlợiꢀgìꢀchoꢀBắc</a:t>
            </a:r>
            <a:r>
              <a:rPr dirty="0" sz="3600" spc="-7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Mỹ</a:t>
            </a: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708" y="2357213"/>
            <a:ext cx="200930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Thử</a:t>
            </a: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tài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của</a:t>
            </a: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DHEPMV+Arial-BoldMT"/>
                <a:cs typeface="DHEPMV+Arial-BoldMT"/>
              </a:rPr>
              <a:t>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84332" y="3815440"/>
            <a:ext cx="8377704" cy="1782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NHÓM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2,4:</a:t>
            </a:r>
            <a:r>
              <a:rPr dirty="0" sz="32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Các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luồng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nhập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cư</a:t>
            </a:r>
            <a:r>
              <a:rPr dirty="0" sz="3600" spc="22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đemꢀlạiꢀ</a:t>
            </a:r>
          </a:p>
          <a:p>
            <a:pPr marL="0" marR="0">
              <a:lnSpc>
                <a:spcPts val="3751"/>
              </a:lnSpc>
              <a:spcBef>
                <a:spcPts val="1166"/>
              </a:spcBef>
              <a:spcAft>
                <a:spcPts val="0"/>
              </a:spcAft>
            </a:pP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nhữngꢀkhóꢀkhănꢀgìꢀchoꢀBắc</a:t>
            </a:r>
            <a:r>
              <a:rPr dirty="0" sz="3600" spc="-8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7030a0"/>
                </a:solidFill>
                <a:latin typeface="Calibri"/>
                <a:cs typeface="Calibri"/>
              </a:rPr>
              <a:t>Mỹ</a:t>
            </a:r>
            <a:r>
              <a:rPr dirty="0" sz="3600">
                <a:solidFill>
                  <a:srgbClr val="7030a0"/>
                </a:solidFill>
                <a:latin typeface="NTOJMF+ArialMT"/>
                <a:cs typeface="NTOJMF+ArialMT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778" y="286380"/>
            <a:ext cx="214705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Thuận</a:t>
            </a: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lợi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081" y="2098449"/>
            <a:ext cx="3501113" cy="911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b26f6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Nguồnꢀlaoꢀđộng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7082" y="4869134"/>
            <a:ext cx="6934340" cy="910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b26f6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Sựꢀđaꢀdạng,ꢀphongꢀphúꢀvềꢀvănꢀhóa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777" y="257876"/>
            <a:ext cx="215203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Khó</a:t>
            </a: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00"/>
                </a:solidFill>
                <a:latin typeface="DHEPMV+Arial-BoldMT"/>
                <a:cs typeface="DHEPMV+Arial-BoldMT"/>
              </a:rPr>
              <a:t>khăn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7068" y="894324"/>
            <a:ext cx="5296068" cy="910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ff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Thấtꢀnghiệp,thiếuꢀviệcꢀlàm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5046" y="3063252"/>
            <a:ext cx="6468170" cy="910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ff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Giaꢀtăngꢀchiꢀphíꢀchoꢀcácꢀdịchꢀvụꢀ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22246" y="3495292"/>
            <a:ext cx="518343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giáoꢀdục,yꢀtế,ꢀđiềuꢀkiệnꢀsống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6097" y="5663068"/>
            <a:ext cx="6206296" cy="910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ff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Bấtꢀđồngꢀvănꢀhóaꢀvàꢀnạnꢀphânꢀ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297" y="6095108"/>
            <a:ext cx="274756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biệtꢀchủngꢀtộc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524" y="159646"/>
            <a:ext cx="37166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b.ꢀVấnꢀđềꢀđôꢀthịꢀhóa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9165" y="1249132"/>
            <a:ext cx="36431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AI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NHANH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4170" y="2084928"/>
            <a:ext cx="1236769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NTOJMF+ArialMT"/>
                <a:cs typeface="NTOJMF+ArialMT"/>
              </a:rPr>
              <a:t>Dựaꢀvàoꢀthôngꢀtinꢀmụcꢀbꢀvàꢀbảngꢀsốꢀliệuꢀsau,ꢀhãyꢀtrìnhꢀbàyꢀ</a:t>
            </a:r>
          </a:p>
          <a:p>
            <a:pPr marL="256143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NTOJMF+ArialMT"/>
                <a:cs typeface="NTOJMF+ArialMT"/>
              </a:rPr>
              <a:t>đặcꢀđiểmꢀđôꢀthịꢀhóaꢀởꢀBắcꢀMỹ.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0372" y="3473067"/>
            <a:ext cx="1172738" cy="122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52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2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phút</a:t>
            </a:r>
          </a:p>
          <a:p>
            <a:pPr marL="0" marR="0">
              <a:lnSpc>
                <a:spcPts val="2083"/>
              </a:lnSpc>
              <a:spcBef>
                <a:spcPts val="2403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phút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0990" y="3517184"/>
            <a:ext cx="384296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503bd"/>
                </a:solidFill>
                <a:latin typeface="NTOJMF+ArialMT"/>
                <a:cs typeface="NTOJMF+ArialMT"/>
              </a:rPr>
              <a:t>CáꢀnhânꢀghiꢀýꢀkiếnꢀraꢀgiấyꢀNOTE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6921" y="4069169"/>
            <a:ext cx="445423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503bd"/>
                </a:solidFill>
                <a:latin typeface="NTOJMF+ArialMT"/>
                <a:cs typeface="NTOJMF+ArialMT"/>
              </a:rPr>
              <a:t>Chiaꢀsẻꢀvớiꢀbạnꢀvềꢀýꢀkiếnꢀcủaꢀcáꢀnhân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8275" y="4841717"/>
            <a:ext cx="1334084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TỈ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LỆ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DÂN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ĐÔ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THỊ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Ở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BẮC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MỸ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VÀ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MỘT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SỐ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CHÂU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LỤC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TRÊN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THẾ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GIỚI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NĂM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2020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0627" y="5420387"/>
            <a:ext cx="197541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Khu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vực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40008" y="5420387"/>
            <a:ext cx="8754833" cy="1422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Bắc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Mỹ</a:t>
            </a:r>
            <a:r>
              <a:rPr dirty="0" sz="2800" spc="4998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Phi</a:t>
            </a:r>
            <a:r>
              <a:rPr dirty="0" sz="2800" spc="5338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Á</a:t>
            </a:r>
            <a:r>
              <a:rPr dirty="0" sz="2800" spc="4062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Âu</a:t>
            </a:r>
          </a:p>
          <a:p>
            <a:pPr marL="2402006" marR="0">
              <a:lnSpc>
                <a:spcPts val="2917"/>
              </a:lnSpc>
              <a:spcBef>
                <a:spcPts val="116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43.5</a:t>
            </a:r>
            <a:r>
              <a:rPr dirty="0" sz="2800" spc="1092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51.1</a:t>
            </a:r>
            <a:r>
              <a:rPr dirty="0" sz="2800" spc="9343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74.9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3758" y="5938547"/>
            <a:ext cx="56062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Tỉꢀlệꢀdânꢀsốꢀđôꢀthịꢀ(%)</a:t>
            </a:r>
            <a:r>
              <a:rPr dirty="0" sz="2800" spc="5030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82.6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524" y="159646"/>
            <a:ext cx="37166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b.ꢀVấnꢀđềꢀđôꢀthịꢀhóa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9165" y="1249132"/>
            <a:ext cx="36431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AI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NHANH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9281" y="2070144"/>
            <a:ext cx="11022983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Dựa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vào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thông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tin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SGK,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bảng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số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liệu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trang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146,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các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em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hãy</a:t>
            </a:r>
          </a:p>
          <a:p>
            <a:pPr marL="57963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trao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đổi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và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hoàn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thành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thông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tin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phiếu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học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tập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66"/>
                </a:solidFill>
                <a:latin typeface="Calibri"/>
                <a:cs typeface="Calibri"/>
              </a:rPr>
              <a:t>sau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24990" y="3222306"/>
            <a:ext cx="331667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DHEPMV+Arial-BoldMT"/>
                <a:cs typeface="DHEPMV+Arial-BoldMT"/>
              </a:rPr>
              <a:t>PHIẾU</a:t>
            </a:r>
            <a:r>
              <a:rPr dirty="0" sz="28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DHEPMV+Arial-BoldMT"/>
                <a:cs typeface="DHEPMV+Arial-BoldMT"/>
              </a:rPr>
              <a:t>HỌC</a:t>
            </a:r>
            <a:r>
              <a:rPr dirty="0" sz="28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DHEPMV+Arial-BoldMT"/>
                <a:cs typeface="DHEPMV+Arial-BoldMT"/>
              </a:rPr>
              <a:t>TẬP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62135" y="3723190"/>
            <a:ext cx="295108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ĐÔ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THỊ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HÓA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BẮC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DHEPMV+Arial-BoldMT"/>
                <a:cs typeface="DHEPMV+Arial-BoldMT"/>
              </a:rPr>
              <a:t>MỸ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956" y="4154086"/>
            <a:ext cx="6356827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1.ꢀ</a:t>
            </a:r>
            <a:r>
              <a:rPr dirty="0" sz="2400" spc="-31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Tỉꢀ</a:t>
            </a:r>
            <a:r>
              <a:rPr dirty="0" sz="2400" spc="-31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lệꢀ</a:t>
            </a:r>
            <a:r>
              <a:rPr dirty="0" sz="2400" spc="-310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dânꢀ</a:t>
            </a:r>
            <a:r>
              <a:rPr dirty="0" sz="2400" spc="-309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thànhꢀ</a:t>
            </a:r>
            <a:r>
              <a:rPr dirty="0" sz="2400" spc="-30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thịꢀ</a:t>
            </a:r>
            <a:r>
              <a:rPr dirty="0" sz="2400" spc="-31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củaꢀ</a:t>
            </a:r>
            <a:r>
              <a:rPr dirty="0" sz="2400" spc="-31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Bắcꢀ</a:t>
            </a:r>
            <a:r>
              <a:rPr dirty="0" sz="2400" spc="-313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Mỹꢀ</a:t>
            </a:r>
            <a:r>
              <a:rPr dirty="0" sz="2400" spc="-31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nămꢀ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2020?ꢀNhậnꢀxét?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956" y="5026174"/>
            <a:ext cx="6379875" cy="2036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2.ꢀNguyênꢀnhânꢀcủaꢀthựcꢀtrạngꢀđó?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3.ꢀMộtꢀsốꢀđôꢀthịꢀlớnꢀởꢀBắcꢀMỹ?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4.ꢀCácꢀđôꢀthịꢀlớnꢀởꢀBắcꢀMỹꢀthườngꢀphânꢀ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bốꢀởꢀđâu?ꢀVìꢀsao?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524" y="159646"/>
            <a:ext cx="37166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b.ꢀVấnꢀđềꢀđôꢀthịꢀhóa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147" y="1584166"/>
            <a:ext cx="1334084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TỈ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LỆ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DÂN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ĐÔ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THỊ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Ở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BẮC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MỸ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VÀ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MỘT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SỐ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CHÂU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LỤC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TRÊN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THẾ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GIỚI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NĂM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2400" b="1">
                <a:solidFill>
                  <a:srgbClr val="00b050"/>
                </a:solidFill>
                <a:latin typeface="DHEPMV+Arial-BoldMT"/>
                <a:cs typeface="DHEPMV+Arial-BoldMT"/>
              </a:rPr>
              <a:t>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498" y="2162837"/>
            <a:ext cx="197541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Khu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vực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0880" y="2162837"/>
            <a:ext cx="8754834" cy="1422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Bắc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Mỹ</a:t>
            </a:r>
            <a:r>
              <a:rPr dirty="0" sz="2800" spc="4998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Phi</a:t>
            </a:r>
            <a:r>
              <a:rPr dirty="0" sz="2800" spc="5338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Á</a:t>
            </a:r>
            <a:r>
              <a:rPr dirty="0" sz="2800" spc="4062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Châu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Âu</a:t>
            </a:r>
          </a:p>
          <a:p>
            <a:pPr marL="2402007" marR="0">
              <a:lnSpc>
                <a:spcPts val="2917"/>
              </a:lnSpc>
              <a:spcBef>
                <a:spcPts val="1162"/>
              </a:spcBef>
              <a:spcAft>
                <a:spcPts val="0"/>
              </a:spcAft>
            </a:pPr>
            <a:r>
              <a:rPr dirty="0" sz="2800" b="1">
                <a:solidFill>
                  <a:srgbClr val="2b26f6"/>
                </a:solidFill>
                <a:latin typeface="DHEPMV+Arial-BoldMT"/>
                <a:cs typeface="DHEPMV+Arial-BoldMT"/>
              </a:rPr>
              <a:t>43.5</a:t>
            </a:r>
            <a:r>
              <a:rPr dirty="0" sz="2800" spc="10849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2b26f6"/>
                </a:solidFill>
                <a:latin typeface="DHEPMV+Arial-BoldMT"/>
                <a:cs typeface="DHEPMV+Arial-BoldMT"/>
              </a:rPr>
              <a:t>51.1</a:t>
            </a:r>
            <a:r>
              <a:rPr dirty="0" sz="2800" spc="9265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2b26f6"/>
                </a:solidFill>
                <a:latin typeface="DHEPMV+Arial-BoldMT"/>
                <a:cs typeface="DHEPMV+Arial-BoldMT"/>
              </a:rPr>
              <a:t>74.9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629" y="2680997"/>
            <a:ext cx="399216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Tỉꢀlệꢀdânꢀsốꢀđôꢀthịꢀ(%)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940" y="3749635"/>
            <a:ext cx="1264039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6f6"/>
                </a:solidFill>
                <a:latin typeface="NTOJMF+ArialMT"/>
                <a:cs typeface="NTOJMF+ArialMT"/>
              </a:rPr>
              <a:t>-TỉꢀlệꢀdânꢀđôꢀthịꢀởꢀBắcꢀMỹꢀcaoꢀnhấtꢀsoꢀvớiꢀcácꢀchâuꢀlụcꢀkhácꢀ</a:t>
            </a:r>
          </a:p>
          <a:p>
            <a:pPr marL="429498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2b26f6"/>
                </a:solidFill>
                <a:latin typeface="NTOJMF+ArialMT"/>
                <a:cs typeface="NTOJMF+ArialMT"/>
              </a:rPr>
              <a:t>trênꢀthếꢀgiới.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524" y="159646"/>
            <a:ext cx="37166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b.ꢀVấnꢀđềꢀđôꢀthịꢀhóa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184" y="931097"/>
            <a:ext cx="4083834" cy="176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b26f6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QuáꢀtrìnhꢀĐTHꢀgắnꢀ</a:t>
            </a:r>
          </a:p>
          <a:p>
            <a:pPr marL="4572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liềnꢀ</a:t>
            </a:r>
            <a:r>
              <a:rPr dirty="0" sz="2800" spc="22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vớiꢀ</a:t>
            </a:r>
            <a:r>
              <a:rPr dirty="0" sz="2800" spc="21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quáꢀ</a:t>
            </a:r>
            <a:r>
              <a:rPr dirty="0" sz="2800" spc="22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trìnhꢀ</a:t>
            </a:r>
          </a:p>
          <a:p>
            <a:pPr marL="4572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côngꢀnghiệpꢀhóa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244" y="2466572"/>
            <a:ext cx="4298258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=&gt;ꢀ</a:t>
            </a:r>
            <a:r>
              <a:rPr dirty="0" sz="2800" spc="-264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Xuấtꢀ</a:t>
            </a:r>
            <a:r>
              <a:rPr dirty="0" sz="2800" spc="-26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hiệnꢀ</a:t>
            </a:r>
            <a:r>
              <a:rPr dirty="0" sz="2800" spc="-25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cácꢀ</a:t>
            </a:r>
            <a:r>
              <a:rPr dirty="0" sz="2800" spc="-271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siêuꢀ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đôꢀthịꢀvàꢀcácꢀdảiꢀđôꢀthị.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686" y="3639767"/>
            <a:ext cx="4595257" cy="1877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b26f6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450" spc="163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CácꢀđôꢀthịꢀlớnꢀcủaꢀBắcꢀMỹꢀ</a:t>
            </a:r>
          </a:p>
          <a:p>
            <a:pPr marL="342900" marR="0">
              <a:lnSpc>
                <a:spcPts val="25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chủꢀyếuꢀtậpꢀtrungꢀphíaꢀ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namꢀhệꢀthốngꢀNgũꢀHồꢀvàꢀ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2b26f6"/>
                </a:solidFill>
                <a:latin typeface="NTOJMF+ArialMT"/>
                <a:cs typeface="NTOJMF+ArialMT"/>
              </a:rPr>
              <a:t>venꢀĐạiꢀTâyꢀDương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5730" y="6478137"/>
            <a:ext cx="66054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c11af"/>
                </a:solidFill>
                <a:latin typeface="NTOJMF+ArialMT"/>
                <a:cs typeface="NTOJMF+ArialMT"/>
              </a:rPr>
              <a:t>BảnꢀđồꢀphânꢀbốꢀmộtꢀsốꢀđôꢀthịꢀởꢀBắcꢀMỹ,ꢀnămꢀ2020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671" y="229256"/>
            <a:ext cx="6411718" cy="115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4000" spc="5896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8075" y="1248705"/>
            <a:ext cx="37166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b.ꢀVấnꢀđềꢀđôꢀthịꢀhóa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765" y="2025217"/>
            <a:ext cx="13088271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1">
                <a:solidFill>
                  <a:srgbClr val="2b26f6"/>
                </a:solidFill>
                <a:latin typeface="NTOJMF+ArialMT"/>
                <a:cs typeface="NTOJMF+ArialMT"/>
              </a:rPr>
              <a:t>-ꢀSựꢀphátꢀtriểnꢀmạnhꢀmẽꢀcủaꢀcôngꢀnghiệpꢀthúcꢀđẩyꢀquáꢀ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trìnhꢀ</a:t>
            </a:r>
            <a:r>
              <a:rPr dirty="0" sz="3600" spc="-631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đôꢀ</a:t>
            </a:r>
            <a:r>
              <a:rPr dirty="0" sz="3600" spc="-63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thịꢀ</a:t>
            </a:r>
            <a:r>
              <a:rPr dirty="0" sz="3600" spc="-633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hóaꢀ</a:t>
            </a:r>
            <a:r>
              <a:rPr dirty="0" sz="3600" spc="-640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ởꢀ</a:t>
            </a:r>
            <a:r>
              <a:rPr dirty="0" sz="3600" spc="-631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Bắcꢀ</a:t>
            </a:r>
            <a:r>
              <a:rPr dirty="0" sz="3600" spc="-634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Mỹꢀ</a:t>
            </a:r>
            <a:r>
              <a:rPr dirty="0" sz="3600" spc="-634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=&gt;ꢀ</a:t>
            </a:r>
            <a:r>
              <a:rPr dirty="0" sz="3600" spc="-633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xuấtꢀ</a:t>
            </a:r>
            <a:r>
              <a:rPr dirty="0" sz="3600" spc="-63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hiệnꢀ</a:t>
            </a:r>
            <a:r>
              <a:rPr dirty="0" sz="3600" spc="-639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cácꢀ</a:t>
            </a:r>
            <a:r>
              <a:rPr dirty="0" sz="3600" spc="-63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siêuꢀ</a:t>
            </a:r>
            <a:r>
              <a:rPr dirty="0" sz="3600" spc="-63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đôꢀ</a:t>
            </a:r>
            <a:r>
              <a:rPr dirty="0" sz="3600" spc="-63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thịꢀ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vàꢀcácꢀdảiꢀđôꢀthị.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136" y="3753377"/>
            <a:ext cx="13109842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-ꢀTỉꢀlệꢀdânꢀđôꢀthịꢀởꢀBắcꢀMỹꢀcaoꢀnhấtꢀsoꢀvớiꢀcácꢀchâuꢀlụcꢀ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khácꢀtrênꢀthếꢀgiớiꢀ(82,6%ꢀ-ꢀ2020).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8135" y="5088388"/>
            <a:ext cx="13659754" cy="1820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-ꢀCácꢀđôꢀthịꢀphầnꢀlớnꢀnằmꢀởꢀphíaꢀNamꢀHồꢀLớnꢀvàꢀvenꢀĐạiꢀ</a:t>
            </a:r>
          </a:p>
          <a:p>
            <a:pPr marL="0" marR="0">
              <a:lnSpc>
                <a:spcPts val="3751"/>
              </a:lnSpc>
              <a:spcBef>
                <a:spcPts val="1382"/>
              </a:spcBef>
              <a:spcAft>
                <a:spcPts val="0"/>
              </a:spcAft>
            </a:pPr>
            <a:r>
              <a:rPr dirty="0" sz="3600">
                <a:solidFill>
                  <a:srgbClr val="2b26f6"/>
                </a:solidFill>
                <a:latin typeface="NTOJMF+ArialMT"/>
                <a:cs typeface="NTOJMF+ArialMT"/>
              </a:rPr>
              <a:t>TâyꢀDương.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7648" y="4546470"/>
            <a:ext cx="8014679" cy="1910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BÀI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15.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ĐẶC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ĐIỂM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DÂN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CƯ,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XÃ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HỘI.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PHƯƠNG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THỨC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KHAI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THÁC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TỰ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NHIÊN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BỀN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VỮNG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Ở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BẮC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DHEPMV+Arial-BoldMT"/>
                <a:cs typeface="DHEPMV+Arial-BoldMT"/>
              </a:rPr>
              <a:t>MỸ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97529" y="2795398"/>
            <a:ext cx="391333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006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b26f6"/>
                </a:solidFill>
                <a:latin typeface="FJARPE+TimesNewRomanPS-BoldMT"/>
                <a:cs typeface="FJARPE+TimesNewRomanPS-BoldMT"/>
              </a:rPr>
              <a:t>CácꢀđôꢀthịꢀởꢀBắcꢀMĩꢀ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b26f6"/>
                </a:solidFill>
                <a:latin typeface="FJARPE+TimesNewRomanPS-BoldMT"/>
                <a:cs typeface="FJARPE+TimesNewRomanPS-BoldMT"/>
              </a:rPr>
              <a:t>gặpꢀphảiꢀkhóꢀkhănꢀgì?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53902" y="291967"/>
            <a:ext cx="3599162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Lượngꢀkhíꢀthảiꢀđộcꢀꢀhạiꢀ</a:t>
            </a:r>
          </a:p>
          <a:p>
            <a:pPr marL="70643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bìnhꢀquânꢀdầuꢀngườiꢀ:ꢀ</a:t>
            </a:r>
          </a:p>
          <a:p>
            <a:pPr marL="369093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20/tấn/người/nămꢀ</a:t>
            </a:r>
          </a:p>
          <a:p>
            <a:pPr marL="111998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(2000)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9589" y="3480658"/>
            <a:ext cx="363202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Tỉꢀlệꢀthấtꢀnghiệpꢀ:ꢀ1,6%ꢀ</a:t>
            </a:r>
          </a:p>
          <a:p>
            <a:pPr marL="11342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JARPE+TimesNewRomanPS-BoldMT"/>
                <a:cs typeface="FJARPE+TimesNewRomanPS-BoldMT"/>
              </a:rPr>
              <a:t>(2014)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10882" y="654090"/>
            <a:ext cx="400212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LUYỆN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TẬP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5613" y="1400850"/>
            <a:ext cx="474747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VÀ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VẬN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66"/>
                </a:solidFill>
                <a:latin typeface="DHEPMV+Arial-BoldMT"/>
                <a:cs typeface="DHEPMV+Arial-BoldMT"/>
              </a:rPr>
              <a:t>DỤNG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22" y="511730"/>
            <a:ext cx="682764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AI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NHANH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23873" y="2169847"/>
            <a:ext cx="704972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Bắc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Mỹ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có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bao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nhiêu</a:t>
            </a:r>
            <a:r>
              <a:rPr dirty="0" sz="3200" spc="-35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đô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thị</a:t>
            </a:r>
            <a:r>
              <a:rPr dirty="0" sz="3200" spc="-1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trên</a:t>
            </a:r>
          </a:p>
          <a:p>
            <a:pPr marL="182707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10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triệu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DHEPMV+Arial-BoldMT"/>
                <a:cs typeface="DHEPMV+Arial-BoldMT"/>
              </a:rPr>
              <a:t>dân?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76211" y="4647135"/>
            <a:ext cx="687949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2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đô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thị:Niu-I-ooc</a:t>
            </a:r>
            <a:r>
              <a:rPr dirty="0" sz="2800" spc="24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và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Lốt-An-giơ-lét.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22" y="511730"/>
            <a:ext cx="682764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AI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NHANH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8773" y="2029206"/>
            <a:ext cx="7508810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Tỉ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lệ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dân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đô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thị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ở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các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nước</a:t>
            </a:r>
          </a:p>
          <a:p>
            <a:pPr marL="642143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Bắc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Mỹ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năm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2020</a:t>
            </a:r>
            <a:r>
              <a:rPr dirty="0" sz="4000" spc="-11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DHEPMV+Arial-BoldMT"/>
                <a:cs typeface="DHEPMV+Arial-BoldMT"/>
              </a:rPr>
              <a:t>là?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7251" y="4565872"/>
            <a:ext cx="220240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82,6%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22" y="511730"/>
            <a:ext cx="682764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AI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NHANH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5018" y="1900783"/>
            <a:ext cx="10339885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Các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đô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thị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lớn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ở</a:t>
            </a:r>
            <a:r>
              <a:rPr dirty="0" sz="4400" spc="54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Bắc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Mỹ</a:t>
            </a:r>
            <a:r>
              <a:rPr dirty="0" sz="4400" spc="14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tập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trung</a:t>
            </a:r>
          </a:p>
          <a:p>
            <a:pPr marL="3071018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chủ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yếu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DHEPMV+Arial-BoldMT"/>
                <a:cs typeface="DHEPMV+Arial-BoldMT"/>
              </a:rPr>
              <a:t>ở?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46309" y="3698669"/>
            <a:ext cx="110504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TOJMF+ArialMT"/>
                <a:cs typeface="NTOJMF+ArialMT"/>
              </a:rPr>
              <a:t>ꢀꢀꢀꢀꢀꢀꢀꢀꢀꢀꢀꢀ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7028" y="4518991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NTOJMF+ArialMT"/>
                <a:cs typeface="NTOJMF+ArialMT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0528" y="4284885"/>
            <a:ext cx="8021625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TOJMF+ArialMT"/>
                <a:cs typeface="NTOJMF+ArialMT"/>
              </a:rPr>
              <a:t>PhíaꢀnamꢀhệꢀthốngꢀNgũꢀHồꢀvàꢀ</a:t>
            </a:r>
          </a:p>
          <a:p>
            <a:pPr marL="1228725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NTOJMF+ArialMT"/>
                <a:cs typeface="NTOJMF+ArialMT"/>
              </a:rPr>
              <a:t>venꢀĐạiꢀTâyꢀDương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022" y="511730"/>
            <a:ext cx="682764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AI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NHANH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6000" b="1">
                <a:solidFill>
                  <a:srgbClr val="00b05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5717" y="2413687"/>
            <a:ext cx="81847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NTOJMF+ArialMT"/>
                <a:cs typeface="NTOJMF+ArialMT"/>
              </a:rPr>
              <a:t>ChủngꢀtộcꢀdiꢀcưꢀđầuꢀtiênꢀsangꢀBắcꢀMỹ?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12849" y="4647135"/>
            <a:ext cx="44918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Chủng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tộc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DHEPMV+Arial-BoldMT"/>
                <a:cs typeface="DHEPMV+Arial-BoldMT"/>
              </a:rPr>
              <a:t>Môn-gô-lô-it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9978" y="234541"/>
            <a:ext cx="327446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DHEPMV+Arial-BoldMT"/>
                <a:cs typeface="DHEPMV+Arial-BoldMT"/>
              </a:rPr>
              <a:t>LUYỆN</a:t>
            </a:r>
            <a:r>
              <a:rPr dirty="0" sz="36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DHEPMV+Arial-BoldMT"/>
                <a:cs typeface="DHEPMV+Arial-BoldMT"/>
              </a:rPr>
              <a:t>TẬP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505" y="2132228"/>
            <a:ext cx="6352296" cy="910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ff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Vìꢀ</a:t>
            </a:r>
            <a:r>
              <a:rPr dirty="0" sz="2800" spc="-367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saoꢀ</a:t>
            </a:r>
            <a:r>
              <a:rPr dirty="0" sz="2800" spc="-353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càngꢀ</a:t>
            </a:r>
            <a:r>
              <a:rPr dirty="0" sz="2800" spc="-347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vàoꢀ</a:t>
            </a:r>
            <a:r>
              <a:rPr dirty="0" sz="2800" spc="-353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sâuꢀ</a:t>
            </a:r>
            <a:r>
              <a:rPr dirty="0" sz="2800" spc="-353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trongꢀ</a:t>
            </a:r>
            <a:r>
              <a:rPr dirty="0" sz="2800" spc="-343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nộiꢀ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705" y="2564268"/>
            <a:ext cx="582743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địaꢀ</a:t>
            </a:r>
            <a:r>
              <a:rPr dirty="0" sz="280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Bắcꢀ</a:t>
            </a:r>
            <a:r>
              <a:rPr dirty="0" sz="2800" spc="-16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Mỹꢀ</a:t>
            </a:r>
            <a:r>
              <a:rPr dirty="0" sz="2800" spc="-16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mạngꢀ</a:t>
            </a:r>
            <a:r>
              <a:rPr dirty="0" sz="280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lướiꢀ</a:t>
            </a:r>
            <a:r>
              <a:rPr dirty="0" sz="280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đôꢀ</a:t>
            </a:r>
            <a:r>
              <a:rPr dirty="0" sz="280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thịꢀ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càngꢀthưaꢀthớt?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48" y="4061179"/>
            <a:ext cx="6384137" cy="910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ff"/>
                </a:solidFill>
                <a:latin typeface="MEDGPL+Wingdings-Regular"/>
                <a:cs typeface="MEDGPL+Wingdings-Regular"/>
              </a:rPr>
              <a:t>ü</a:t>
            </a:r>
            <a:r>
              <a:rPr dirty="0" sz="2850" spc="648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Lựaꢀ</a:t>
            </a:r>
            <a:r>
              <a:rPr dirty="0" sz="2800" spc="-496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chọnꢀ</a:t>
            </a:r>
            <a:r>
              <a:rPr dirty="0" sz="2800" spc="-492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phânꢀ</a:t>
            </a:r>
            <a:r>
              <a:rPr dirty="0" sz="2800" spc="-486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tíchꢀ</a:t>
            </a:r>
            <a:r>
              <a:rPr dirty="0" sz="2800" spc="-504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nhữngꢀ</a:t>
            </a:r>
            <a:r>
              <a:rPr dirty="0" sz="2800" spc="-484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vấnꢀ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1448" y="4493219"/>
            <a:ext cx="47546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ff"/>
                </a:solidFill>
                <a:latin typeface="NTOJMF+ArialMT"/>
                <a:cs typeface="NTOJMF+ArialMT"/>
              </a:rPr>
              <a:t>đềꢀdânꢀcư,ꢀxãꢀhộiꢀBắcꢀMỹ.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7439" y="6366345"/>
            <a:ext cx="66054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c11af"/>
                </a:solidFill>
                <a:latin typeface="NTOJMF+ArialMT"/>
                <a:cs typeface="NTOJMF+ArialMT"/>
              </a:rPr>
              <a:t>BảnꢀđồꢀphânꢀbốꢀmộtꢀsốꢀđôꢀthịꢀởꢀBắcꢀMỹ,ꢀnămꢀ2020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0463" y="1075427"/>
            <a:ext cx="468458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DHEPMV+Arial-BoldMT"/>
                <a:cs typeface="DHEPMV+Arial-BoldMT"/>
              </a:rPr>
              <a:t>VẬN</a:t>
            </a:r>
            <a:r>
              <a:rPr dirty="0" sz="5400" b="1">
                <a:solidFill>
                  <a:srgbClr val="ff0000"/>
                </a:solidFill>
                <a:latin typeface="DHEPMV+Arial-BoldMT"/>
                <a:cs typeface="DHEPMV+Arial-BoldMT"/>
              </a:rPr>
              <a:t> </a:t>
            </a:r>
            <a:r>
              <a:rPr dirty="0" sz="5400" b="1">
                <a:solidFill>
                  <a:srgbClr val="ff0000"/>
                </a:solidFill>
                <a:latin typeface="DHEPMV+Arial-BoldMT"/>
                <a:cs typeface="DHEPMV+Arial-BoldMT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707" y="2708590"/>
            <a:ext cx="7020469" cy="3597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b26f6"/>
                </a:solidFill>
                <a:latin typeface="NTOJMF+ArialMT"/>
                <a:cs typeface="NTOJMF+ArialMT"/>
              </a:rPr>
              <a:t>•</a:t>
            </a:r>
            <a:r>
              <a:rPr dirty="0" sz="2850" spc="90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Bắcꢀ</a:t>
            </a:r>
            <a:r>
              <a:rPr dirty="0" sz="2800" spc="-6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Mỹꢀ</a:t>
            </a:r>
            <a:r>
              <a:rPr dirty="0" sz="2800" spc="-6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cóꢀ</a:t>
            </a:r>
            <a:r>
              <a:rPr dirty="0" sz="2800" spc="-6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nhiềuꢀ</a:t>
            </a:r>
            <a:r>
              <a:rPr dirty="0" sz="2800" spc="-44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cảnhꢀ</a:t>
            </a:r>
            <a:r>
              <a:rPr dirty="0" sz="2800" spc="-5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quanꢀ</a:t>
            </a:r>
            <a:r>
              <a:rPr dirty="0" sz="2800" spc="-4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thiênꢀ</a:t>
            </a:r>
          </a:p>
          <a:p>
            <a:pPr marL="0" marR="0">
              <a:lnSpc>
                <a:spcPts val="2917"/>
              </a:lnSpc>
              <a:spcBef>
                <a:spcPts val="9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nhiênꢀ</a:t>
            </a:r>
            <a:r>
              <a:rPr dirty="0" sz="2800" spc="-52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vàꢀ</a:t>
            </a:r>
            <a:r>
              <a:rPr dirty="0" sz="2800" spc="-54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côngꢀ</a:t>
            </a:r>
            <a:r>
              <a:rPr dirty="0" sz="2800" spc="-53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trìnhꢀ</a:t>
            </a:r>
            <a:r>
              <a:rPr dirty="0" sz="2800" spc="-53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vănꢀ</a:t>
            </a:r>
            <a:r>
              <a:rPr dirty="0" sz="2800" spc="-541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hóaꢀ</a:t>
            </a:r>
            <a:r>
              <a:rPr dirty="0" sz="2800" spc="-53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nổiꢀ</a:t>
            </a:r>
            <a:r>
              <a:rPr dirty="0" sz="2800" spc="-537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tiếngꢀ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đượcꢀ</a:t>
            </a:r>
            <a:r>
              <a:rPr dirty="0" sz="2800" spc="-269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UNESCOꢀ</a:t>
            </a:r>
            <a:r>
              <a:rPr dirty="0" sz="2800" spc="-27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côngꢀ</a:t>
            </a:r>
            <a:r>
              <a:rPr dirty="0" sz="2800" spc="-264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nhậnꢀ</a:t>
            </a:r>
            <a:r>
              <a:rPr dirty="0" sz="2800" spc="-258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làꢀ</a:t>
            </a:r>
            <a:r>
              <a:rPr dirty="0" sz="2800" spc="-27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diꢀ</a:t>
            </a:r>
            <a:r>
              <a:rPr dirty="0" sz="2800" spc="-27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sảnꢀ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thiênꢀnhiênꢀvàꢀdiꢀsảnꢀvănꢀhóaꢀthếꢀgiới.ꢀ</a:t>
            </a:r>
          </a:p>
          <a:p>
            <a:pPr marL="0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Emꢀ</a:t>
            </a:r>
            <a:r>
              <a:rPr dirty="0" sz="2800" spc="149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hãyꢀ</a:t>
            </a:r>
            <a:r>
              <a:rPr dirty="0" sz="2800" spc="156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sưuꢀ</a:t>
            </a:r>
            <a:r>
              <a:rPr dirty="0" sz="2800" spc="15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tầmꢀ</a:t>
            </a:r>
            <a:r>
              <a:rPr dirty="0" sz="2800" spc="155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hìnhꢀ</a:t>
            </a:r>
            <a:r>
              <a:rPr dirty="0" sz="2800" spc="16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ảnhꢀ</a:t>
            </a:r>
            <a:r>
              <a:rPr dirty="0" sz="2800" spc="162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vàꢀ</a:t>
            </a:r>
            <a:r>
              <a:rPr dirty="0" sz="2800" spc="150">
                <a:solidFill>
                  <a:srgbClr val="2b26f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viếtꢀ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đoạnꢀvănꢀngắnꢀ(khoảngꢀ150ꢀchữ)ꢀgiớiꢀ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thiệuꢀmộtꢀdiꢀsảnꢀthếꢀgiớiꢀởꢀBắcꢀMỹꢀmàꢀ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NTOJMF+ArialMT"/>
                <a:cs typeface="NTOJMF+ArialMT"/>
              </a:rPr>
              <a:t>emꢀyêuꢀthích?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549" y="1476365"/>
            <a:ext cx="1395498" cy="1724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4183" y="1573543"/>
            <a:ext cx="466991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Xem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lại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bài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đã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DHEPMV+Arial-BoldMT"/>
                <a:cs typeface="DHEPMV+Arial-BoldMT"/>
              </a:rPr>
              <a:t>học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824" y="2626639"/>
            <a:ext cx="2582540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DHEPMV+Arial-BoldMT"/>
                <a:cs typeface="DHEPMV+Arial-BoldMT"/>
              </a:rPr>
              <a:t>Dặn</a:t>
            </a:r>
          </a:p>
          <a:p>
            <a:pPr marL="102393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DHEPMV+Arial-BoldMT"/>
                <a:cs typeface="DHEPMV+Arial-BoldMT"/>
              </a:rPr>
              <a:t>dò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7755" y="2925216"/>
            <a:ext cx="8805028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Về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nhà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vẽ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sơ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đồ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tóm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tắt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bài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38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–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làm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bài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tập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1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trang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118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ff"/>
                </a:solidFill>
                <a:latin typeface="Calibri"/>
                <a:cs typeface="Calibri"/>
              </a:rPr>
              <a:t>SGK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80122" y="3101964"/>
            <a:ext cx="1395498" cy="1724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5350" b="1">
                <a:solidFill>
                  <a:srgbClr val="ffffff"/>
                </a:solidFill>
                <a:latin typeface="DHEPMV+Arial-BoldMT"/>
                <a:cs typeface="DHEPMV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05599" y="4718461"/>
            <a:ext cx="1253077" cy="1548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DHEPMV+Arial-BoldMT"/>
                <a:cs typeface="DHEPMV+Arial-BoldMT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4183" y="4909500"/>
            <a:ext cx="694704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Chuẩn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bị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bài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Dân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cư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Bắc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 </a:t>
            </a:r>
            <a:r>
              <a:rPr dirty="0" sz="3600" b="1">
                <a:solidFill>
                  <a:srgbClr val="3399ff"/>
                </a:solidFill>
                <a:latin typeface="DHEPMV+Arial-BoldMT"/>
                <a:cs typeface="DHEPMV+Arial-BoldMT"/>
              </a:rPr>
              <a:t>Mĩ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0922" y="1648054"/>
            <a:ext cx="230356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NTOJMF+ArialMT"/>
                <a:cs typeface="NTOJMF+ArialMT"/>
              </a:rPr>
              <a:t>Nhómꢀ4-5ꢀHS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320" y="2310061"/>
            <a:ext cx="3656880" cy="1928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-Tôꢀmàuꢀvàoꢀcácꢀ</a:t>
            </a:r>
          </a:p>
          <a:p>
            <a:pPr marL="0" marR="0">
              <a:lnSpc>
                <a:spcPts val="2917"/>
              </a:lnSpc>
              <a:spcBef>
                <a:spcPts val="1114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quốcꢀgiaꢀthuộcꢀBắcꢀ</a:t>
            </a:r>
          </a:p>
          <a:p>
            <a:pPr marL="0" marR="0">
              <a:lnSpc>
                <a:spcPts val="2917"/>
              </a:lnSpc>
              <a:spcBef>
                <a:spcPts val="1164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Mỹ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320" y="3846253"/>
            <a:ext cx="3794745" cy="1415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-ꢀĐiềnꢀtênꢀꢀcácꢀquốcꢀ</a:t>
            </a:r>
          </a:p>
          <a:p>
            <a:pPr marL="0" marR="0">
              <a:lnSpc>
                <a:spcPts val="2917"/>
              </a:lnSpc>
              <a:spcBef>
                <a:spcPts val="1114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giaꢀđóꢀvàoꢀbảnꢀđồ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318" y="5979851"/>
            <a:ext cx="275823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NTOJMF+ArialMT"/>
                <a:cs typeface="NTOJMF+ArialMT"/>
              </a:rPr>
              <a:t>Thờiꢀgian:ꢀ2ꢀphút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704" y="130866"/>
            <a:ext cx="20968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Một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số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nước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777" y="569778"/>
            <a:ext cx="273814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đông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dân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trên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2894" y="580338"/>
            <a:ext cx="141049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Quốc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kì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89233" y="580338"/>
            <a:ext cx="3090526" cy="1676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Dân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số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triệu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người)</a:t>
            </a:r>
          </a:p>
          <a:p>
            <a:pPr marL="850900" marR="0">
              <a:lnSpc>
                <a:spcPts val="2500"/>
              </a:lnSpc>
              <a:spcBef>
                <a:spcPts val="4599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1390,9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54799" y="580338"/>
            <a:ext cx="204997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Tên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quốc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gia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1797" y="1008690"/>
            <a:ext cx="944314" cy="123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giới</a:t>
            </a:r>
          </a:p>
          <a:p>
            <a:pPr marL="256857" marR="0">
              <a:lnSpc>
                <a:spcPts val="2500"/>
              </a:lnSpc>
              <a:spcBef>
                <a:spcPts val="112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89440" y="1599181"/>
            <a:ext cx="241313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TrungꢀQuốc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8654" y="2347431"/>
            <a:ext cx="611683" cy="1653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2500"/>
              </a:lnSpc>
              <a:spcBef>
                <a:spcPts val="441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40133" y="2360737"/>
            <a:ext cx="138945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1316,9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21520" y="2485059"/>
            <a:ext cx="152171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ẤnꢀĐộ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25065" y="3239446"/>
            <a:ext cx="121994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326,5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21520" y="3239446"/>
            <a:ext cx="1543498" cy="944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6300" baseline="-52389">
                <a:solidFill>
                  <a:srgbClr val="1c11af"/>
                </a:solidFill>
                <a:latin typeface="NTOJMF+ArialMT"/>
                <a:cs typeface="NTOJMF+ArialMT"/>
              </a:rPr>
              <a:t>HoaꢀK</a:t>
            </a:r>
            <a:r>
              <a:rPr dirty="0" sz="2400" spc="226">
                <a:solidFill>
                  <a:srgbClr val="000000"/>
                </a:solidFill>
                <a:latin typeface="NTOJMF+ArialMT"/>
                <a:cs typeface="NTOJMF+ArialMT"/>
              </a:rPr>
              <a:t>ꢀ</a:t>
            </a:r>
            <a:r>
              <a:rPr dirty="0" sz="6300" baseline="-52389">
                <a:solidFill>
                  <a:srgbClr val="1c11af"/>
                </a:solidFill>
                <a:latin typeface="NTOJMF+ArialMT"/>
                <a:cs typeface="NTOJMF+ArialMT"/>
              </a:rPr>
              <a:t>ì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61660" y="4180164"/>
            <a:ext cx="766167" cy="2715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</a:p>
          <a:p>
            <a:pPr marL="0" marR="0">
              <a:lnSpc>
                <a:spcPts val="2500"/>
              </a:lnSpc>
              <a:spcBef>
                <a:spcPts val="5267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15</a:t>
            </a:r>
          </a:p>
          <a:p>
            <a:pPr marL="0" marR="0">
              <a:lnSpc>
                <a:spcPts val="2500"/>
              </a:lnSpc>
              <a:spcBef>
                <a:spcPts val="501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38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25065" y="4193469"/>
            <a:ext cx="1219944" cy="2715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130,2</a:t>
            </a:r>
          </a:p>
          <a:p>
            <a:pPr marL="84931" marR="0">
              <a:lnSpc>
                <a:spcPts val="2500"/>
              </a:lnSpc>
              <a:spcBef>
                <a:spcPts val="5267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96,2</a:t>
            </a:r>
          </a:p>
          <a:p>
            <a:pPr marL="84931" marR="0">
              <a:lnSpc>
                <a:spcPts val="2500"/>
              </a:lnSpc>
              <a:spcBef>
                <a:spcPts val="5011"/>
              </a:spcBef>
              <a:spcAft>
                <a:spcPts val="0"/>
              </a:spcAft>
            </a:pPr>
            <a:r>
              <a:rPr dirty="0" sz="2400" b="1">
                <a:solidFill>
                  <a:srgbClr val="1c11af"/>
                </a:solidFill>
                <a:latin typeface="DHEPMV+Arial-BoldMT"/>
                <a:cs typeface="DHEPMV+Arial-BoldMT"/>
              </a:rPr>
              <a:t>36,6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97061" y="4461210"/>
            <a:ext cx="191655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Mê-hi-cô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87536" y="5180013"/>
            <a:ext cx="1918363" cy="98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6300" baseline="-64064">
                <a:solidFill>
                  <a:srgbClr val="1c11af"/>
                </a:solidFill>
                <a:latin typeface="NTOJMF+ArialMT"/>
                <a:cs typeface="NTOJMF+ArialMT"/>
              </a:rPr>
              <a:t>ViệtꢀNa</a:t>
            </a:r>
            <a:r>
              <a:rPr dirty="0" sz="2400">
                <a:solidFill>
                  <a:srgbClr val="000000"/>
                </a:solidFill>
                <a:latin typeface="NTOJMF+ArialMT"/>
                <a:cs typeface="NTOJMF+ArialMT"/>
              </a:rPr>
              <a:t>ꢀ</a:t>
            </a:r>
            <a:r>
              <a:rPr dirty="0" sz="2400" spc="-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300" baseline="-64064">
                <a:solidFill>
                  <a:srgbClr val="1c11af"/>
                </a:solidFill>
                <a:latin typeface="NTOJMF+ArialMT"/>
                <a:cs typeface="NTOJMF+ArialMT"/>
              </a:rPr>
              <a:t>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87536" y="6298108"/>
            <a:ext cx="249041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11af"/>
                </a:solidFill>
                <a:latin typeface="NTOJMF+ArialMT"/>
                <a:cs typeface="NTOJMF+ArialMT"/>
              </a:rPr>
              <a:t>Caꢀ–ꢀnaꢀ-ꢀđa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6975" y="1885972"/>
            <a:ext cx="443344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4574" y="1906128"/>
            <a:ext cx="104452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4573" y="3526918"/>
            <a:ext cx="1044525" cy="282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2</a:t>
            </a:r>
          </a:p>
          <a:p>
            <a:pPr marL="0" marR="0">
              <a:lnSpc>
                <a:spcPts val="4167"/>
              </a:lnSpc>
              <a:spcBef>
                <a:spcPts val="7825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6409" y="3584963"/>
            <a:ext cx="595578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NTOJMF+ArialMT"/>
                <a:cs typeface="NTOJMF+ArialMT"/>
              </a:rPr>
              <a:t>Cácꢀtrungꢀtâmꢀkinhꢀtếꢀquanꢀtrọng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5683" y="4909406"/>
            <a:ext cx="6769075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NTOJMF+ArialMT"/>
                <a:cs typeface="NTOJMF+ArialMT"/>
              </a:rPr>
              <a:t>Phươngꢀthứcꢀconꢀngườiꢀkhaiꢀthácꢀtựꢀ</a:t>
            </a:r>
          </a:p>
          <a:p>
            <a:pPr marL="8890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NTOJMF+ArialMT"/>
                <a:cs typeface="NTOJMF+ArialMT"/>
              </a:rPr>
              <a:t>nhiênꢀbềnꢀvữngꢀởꢀBắcꢀMĩ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671" y="229256"/>
            <a:ext cx="6411718" cy="115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4000" spc="5896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6652" y="1613985"/>
            <a:ext cx="36431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AI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NHANH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ffff00"/>
                </a:solidFill>
                <a:latin typeface="DHEPMV+Arial-BoldMT"/>
                <a:cs typeface="DHEPMV+Arial-BoldMT"/>
              </a:rPr>
              <a:t>HƠN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859" y="2548062"/>
            <a:ext cx="662926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Dựa</a:t>
            </a:r>
            <a:r>
              <a:rPr dirty="0" sz="2800" spc="22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vào</a:t>
            </a:r>
            <a:r>
              <a:rPr dirty="0" sz="2800" spc="176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dirty="0" sz="2800" spc="233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2800" spc="227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và</a:t>
            </a:r>
            <a:r>
              <a:rPr dirty="0" sz="2800" spc="178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thông</a:t>
            </a:r>
            <a:r>
              <a:rPr dirty="0" sz="2800" spc="22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tin</a:t>
            </a:r>
            <a:r>
              <a:rPr dirty="0" sz="2800" spc="206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trong</a:t>
            </a:r>
            <a:r>
              <a:rPr dirty="0" sz="2800" spc="1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mục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a,</a:t>
            </a:r>
            <a:r>
              <a:rPr dirty="0" sz="2800" spc="23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hãy</a:t>
            </a:r>
            <a:r>
              <a:rPr dirty="0" sz="2800" spc="186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nêu</a:t>
            </a:r>
            <a:r>
              <a:rPr dirty="0" sz="2800" spc="248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dirty="0" sz="2800" spc="24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dirty="0" sz="2800" spc="243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nhập</a:t>
            </a:r>
            <a:r>
              <a:rPr dirty="0" sz="2800" spc="252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cư</a:t>
            </a:r>
            <a:r>
              <a:rPr dirty="0" sz="2800" spc="2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và</a:t>
            </a:r>
            <a:r>
              <a:rPr dirty="0" sz="2800" spc="198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chủng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Bắc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Mỹ?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5715" y="4713507"/>
            <a:ext cx="287785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HĐ:</a:t>
            </a:r>
            <a:r>
              <a:rPr dirty="0" sz="2800" spc="-20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Cặp</a:t>
            </a: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đôi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4617" y="5713726"/>
            <a:ext cx="3556410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Thời</a:t>
            </a:r>
            <a:r>
              <a:rPr dirty="0" sz="2800" spc="649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 </a:t>
            </a:r>
            <a:r>
              <a:rPr dirty="0" sz="2800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gian</a:t>
            </a:r>
            <a:r>
              <a:rPr dirty="0" sz="2800" spc="649" b="1">
                <a:solidFill>
                  <a:srgbClr val="2b26f6"/>
                </a:solidFill>
                <a:latin typeface="WPNANO+CourierNewPS-BoldMT"/>
                <a:cs typeface="WPNANO+CourierNew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(</a:t>
            </a:r>
            <a:r>
              <a:rPr dirty="0" sz="2800" spc="664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3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PNANO+CourierNewPS-BoldMT"/>
                <a:cs typeface="WPNANO+CourierNewPS-BoldMT"/>
              </a:rPr>
              <a:t>phút)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6671" y="229256"/>
            <a:ext cx="6411718" cy="115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DHEPMV+Arial-BoldMT"/>
                <a:cs typeface="DHEPMV+Arial-BoldMT"/>
              </a:rPr>
              <a:t>1</a:t>
            </a:r>
            <a:r>
              <a:rPr dirty="0" sz="4000" spc="5896" b="1">
                <a:solidFill>
                  <a:srgbClr val="ffffff"/>
                </a:solidFill>
                <a:latin typeface="DHEPMV+Arial-BoldMT"/>
                <a:cs typeface="DHEPMV+Arial-BoldMT"/>
              </a:rPr>
              <a:t> </a:t>
            </a:r>
            <a:r>
              <a:rPr dirty="0" sz="3200">
                <a:solidFill>
                  <a:srgbClr val="0070c0"/>
                </a:solidFill>
                <a:latin typeface="NTOJMF+ArialMT"/>
                <a:cs typeface="NTOJMF+ArialMT"/>
              </a:rPr>
              <a:t>Đặcꢀđiểmꢀdânꢀcư,ꢀxãꢀhội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3912" y="1242190"/>
            <a:ext cx="231738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Đặc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điểm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nhập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b26f6"/>
                </a:solidFill>
                <a:latin typeface="Calibri"/>
                <a:cs typeface="Calibri"/>
              </a:rPr>
              <a:t>cư: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949" y="1693725"/>
            <a:ext cx="7166641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 spc="369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Con</a:t>
            </a:r>
            <a:r>
              <a:rPr dirty="0" sz="2800" spc="36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người</a:t>
            </a:r>
            <a:r>
              <a:rPr dirty="0" sz="2800" spc="37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cư</a:t>
            </a:r>
            <a:r>
              <a:rPr dirty="0" sz="2800" spc="37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trú</a:t>
            </a:r>
            <a:r>
              <a:rPr dirty="0" sz="2800" spc="37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trên</a:t>
            </a:r>
            <a:r>
              <a:rPr dirty="0" sz="2800" spc="33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lãnh</a:t>
            </a:r>
            <a:r>
              <a:rPr dirty="0" sz="2800" spc="36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thổ</a:t>
            </a:r>
            <a:r>
              <a:rPr dirty="0" sz="2800" spc="37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Bắc</a:t>
            </a:r>
            <a:r>
              <a:rPr dirty="0" sz="2800" spc="37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Mỹ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cách</a:t>
            </a:r>
            <a:r>
              <a:rPr dirty="0" sz="2800" spc="5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đây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khoảng</a:t>
            </a:r>
            <a:r>
              <a:rPr dirty="0" sz="2800" spc="6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20</a:t>
            </a:r>
            <a:r>
              <a:rPr dirty="0" sz="2800" spc="7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-</a:t>
            </a:r>
            <a:r>
              <a:rPr dirty="0" sz="2800" spc="6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30</a:t>
            </a:r>
            <a:r>
              <a:rPr dirty="0" sz="2800" spc="7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nghìn</a:t>
            </a:r>
            <a:r>
              <a:rPr dirty="0" sz="2800" spc="69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năm</a:t>
            </a:r>
            <a:r>
              <a:rPr dirty="0" sz="2800" spc="6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(Người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Anh-điêng</a:t>
            </a:r>
            <a:r>
              <a:rPr dirty="0" sz="2800" spc="84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và</a:t>
            </a:r>
            <a:r>
              <a:rPr dirty="0" sz="2800" spc="77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E-xki-mô</a:t>
            </a:r>
            <a:r>
              <a:rPr dirty="0" sz="2800" spc="74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di</a:t>
            </a:r>
            <a:r>
              <a:rPr dirty="0" sz="2800" spc="82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cư</a:t>
            </a:r>
            <a:r>
              <a:rPr dirty="0" sz="2800" spc="828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 spc="825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 spc="83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Á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sang).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949" y="3515525"/>
            <a:ext cx="7168179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 spc="-24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Sau</a:t>
            </a:r>
            <a:r>
              <a:rPr dirty="0" sz="2800" spc="-2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cuộc</a:t>
            </a:r>
            <a:r>
              <a:rPr dirty="0" sz="2800" spc="-14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phát</a:t>
            </a:r>
            <a:r>
              <a:rPr dirty="0" sz="2800" spc="-49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kiến</a:t>
            </a:r>
            <a:r>
              <a:rPr dirty="0" sz="2800" spc="-28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ra</a:t>
            </a:r>
            <a:r>
              <a:rPr dirty="0" sz="2800" spc="-88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 spc="-1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Mỹ</a:t>
            </a:r>
            <a:r>
              <a:rPr dirty="0" sz="2800" spc="-2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năm</a:t>
            </a:r>
            <a:r>
              <a:rPr dirty="0" sz="2800" spc="-2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1492,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người</a:t>
            </a:r>
            <a:r>
              <a:rPr dirty="0" sz="2800" spc="10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 spc="10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Âu</a:t>
            </a:r>
            <a:r>
              <a:rPr dirty="0" sz="2800" spc="10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di</a:t>
            </a:r>
            <a:r>
              <a:rPr dirty="0" sz="2800" spc="9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cư</a:t>
            </a:r>
            <a:r>
              <a:rPr dirty="0" sz="2800" spc="104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sang</a:t>
            </a:r>
            <a:r>
              <a:rPr dirty="0" sz="2800" spc="9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ngày</a:t>
            </a:r>
            <a:r>
              <a:rPr dirty="0" sz="2800" spc="-15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càng</a:t>
            </a:r>
            <a:r>
              <a:rPr dirty="0" sz="2800" spc="75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nhiều,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người</a:t>
            </a:r>
            <a:r>
              <a:rPr dirty="0" sz="2800" spc="28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da</a:t>
            </a:r>
            <a:r>
              <a:rPr dirty="0" sz="2800" spc="278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đen</a:t>
            </a:r>
            <a:r>
              <a:rPr dirty="0" sz="2800" spc="284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 spc="28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châu</a:t>
            </a:r>
            <a:r>
              <a:rPr dirty="0" sz="2800" spc="288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Phi</a:t>
            </a:r>
            <a:r>
              <a:rPr dirty="0" sz="2800" spc="28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bị</a:t>
            </a:r>
            <a:r>
              <a:rPr dirty="0" sz="2800" spc="27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bắt</a:t>
            </a:r>
            <a:r>
              <a:rPr dirty="0" sz="2800" spc="25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sang</a:t>
            </a:r>
            <a:r>
              <a:rPr dirty="0" sz="2800" spc="27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làm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nô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lệ.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794" y="5387942"/>
            <a:ext cx="7167051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+</a:t>
            </a:r>
            <a:r>
              <a:rPr dirty="0" sz="2800" spc="13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Sau</a:t>
            </a:r>
            <a:r>
              <a:rPr dirty="0" sz="2800" spc="13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Chiến</a:t>
            </a:r>
            <a:r>
              <a:rPr dirty="0" sz="2800" spc="125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tranh</a:t>
            </a:r>
            <a:r>
              <a:rPr dirty="0" sz="2800" spc="8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thế</a:t>
            </a:r>
            <a:r>
              <a:rPr dirty="0" sz="2800" spc="13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giới</a:t>
            </a:r>
            <a:r>
              <a:rPr dirty="0" sz="2800" spc="12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thứ</a:t>
            </a:r>
            <a:r>
              <a:rPr dirty="0" sz="2800" spc="137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2,</a:t>
            </a:r>
            <a:r>
              <a:rPr dirty="0" sz="2800" spc="14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xuất</a:t>
            </a:r>
            <a:r>
              <a:rPr dirty="0" sz="2800" spc="7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hiện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các</a:t>
            </a:r>
            <a:r>
              <a:rPr dirty="0" sz="2800" spc="339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đợt</a:t>
            </a:r>
            <a:r>
              <a:rPr dirty="0" sz="2800" spc="37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di</a:t>
            </a:r>
            <a:r>
              <a:rPr dirty="0" sz="2800" spc="356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dân</a:t>
            </a:r>
            <a:r>
              <a:rPr dirty="0" sz="2800" spc="36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từ</a:t>
            </a:r>
            <a:r>
              <a:rPr dirty="0" sz="2800" spc="361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nhiều</a:t>
            </a:r>
            <a:r>
              <a:rPr dirty="0" sz="2800" spc="36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khu</a:t>
            </a:r>
            <a:r>
              <a:rPr dirty="0" sz="2800" spc="37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vực</a:t>
            </a:r>
            <a:r>
              <a:rPr dirty="0" sz="2800" spc="362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trên</a:t>
            </a:r>
            <a:r>
              <a:rPr dirty="0" sz="2800" spc="323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thế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giới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vào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Bắc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b26f6"/>
                </a:solidFill>
                <a:latin typeface="Calibri"/>
                <a:cs typeface="Calibri"/>
              </a:rPr>
              <a:t>Mỹ.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99124" y="483147"/>
            <a:ext cx="5988594" cy="29690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Những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người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nhập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cư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Việt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Nam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tại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Hoa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Kỳ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đã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phát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triển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trở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thành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một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trong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những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nhóm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cư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dân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lớn</a:t>
            </a:r>
          </a:p>
          <a:p>
            <a:pPr marL="0" marR="0">
              <a:lnSpc>
                <a:spcPts val="333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nhất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của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đất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DHEPMV+Arial-BoldMT"/>
                <a:cs typeface="DHEPMV+Arial-BoldMT"/>
              </a:rPr>
              <a:t>nước</a:t>
            </a:r>
            <a:r>
              <a:rPr dirty="0" sz="3200" spc="-35" b="1">
                <a:solidFill>
                  <a:srgbClr val="0070c0"/>
                </a:solidFill>
                <a:latin typeface="DHEPMV+Arial-BoldMT"/>
                <a:cs typeface="DHEPMV+Arial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Calibri"/>
                <a:cs typeface="Calibri"/>
              </a:rPr>
              <a:t>này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510" y="6283598"/>
            <a:ext cx="5247761" cy="6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JARPE+TimesNewRomanPS-BoldMT"/>
                <a:cs typeface="FJARPE+TimesNewRomanPS-BoldMT"/>
              </a:rPr>
              <a:t>ꢀ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Dân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số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người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Việt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Nam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nhập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cư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tại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Hoa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Kỳ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2240" y="4648035"/>
            <a:ext cx="761295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Người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da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đen</a:t>
            </a:r>
            <a:r>
              <a:rPr dirty="0" sz="2000" spc="552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châu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Phi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di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cư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bất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hợp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pháp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vào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Hoa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 </a:t>
            </a:r>
            <a:r>
              <a:rPr dirty="0" sz="2000" b="1">
                <a:solidFill>
                  <a:srgbClr val="2b26f6"/>
                </a:solidFill>
                <a:latin typeface="DHEPMV+Arial-BoldMT"/>
                <a:cs typeface="DHEPMV+Arial-BoldMT"/>
              </a:rPr>
              <a:t>Kì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5702" y="5368900"/>
            <a:ext cx="1113454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Theo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số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liệu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của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tổ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chức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di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trú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thế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giới,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hàng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năm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có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khoảng,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45,1</a:t>
            </a:r>
          </a:p>
          <a:p>
            <a:pPr marL="1629246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triệu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người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nhập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cư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trái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phép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vào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Bắc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ff"/>
                </a:solidFill>
                <a:latin typeface="Calibri"/>
                <a:cs typeface="Calibri"/>
              </a:rPr>
              <a:t>Mỹ...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2026-04-17T00:31:23-07:00</dcterms:modified>
</cp:coreProperties>
</file>