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2192000" cy="6858000"/>
  <p:notesSz cx="12192000" cy="6858000"/>
  <p:embeddedFontLst>
    <p:embeddedFont>
      <p:font typeface="LRAMPT+Arial-BoldMT"/>
      <p:regular r:id="rId56"/>
    </p:embeddedFont>
    <p:embeddedFont>
      <p:font typeface="OHAECN+TimesNewRomanPS-BoldMT"/>
      <p:regular r:id="rId57"/>
    </p:embeddedFont>
    <p:embeddedFont>
      <p:font typeface="PPOMFL+TimesNewRomanPSMT"/>
      <p:regular r:id="rId58"/>
    </p:embeddedFont>
    <p:embeddedFont>
      <p:font typeface="BVPIRB+#9Slide03RobotoBold-Bold"/>
      <p:regular r:id="rId59"/>
    </p:embeddedFont>
    <p:embeddedFont>
      <p:font typeface="BACVKI+Wingdings-Regular"/>
      <p:regular r:id="rId60"/>
    </p:embeddedFont>
    <p:embeddedFont>
      <p:font typeface="FAADKL+TimesNewRomanPS-ItalicMT"/>
      <p:regular r:id="rId61"/>
    </p:embeddedFont>
    <p:embeddedFont>
      <p:font typeface="KBNKMS+CourierNewPSMT"/>
      <p:regular r:id="rId62"/>
    </p:embeddedFont>
    <p:embeddedFont>
      <p:font typeface="WMTDJQ+ArialMT"/>
      <p:regular r:id="rId63"/>
    </p:embeddedFont>
    <p:embeddedFont>
      <p:font typeface="JSHHVV+TimesNewRomanPS-BoldItalicMT"/>
      <p:regular r:id="rId64"/>
    </p:embeddedFont>
    <p:embeddedFont>
      <p:font typeface="VGRDUN+Arial-ItalicMT"/>
      <p:regular r:id="rId65"/>
    </p:embeddedFont>
    <p:embeddedFont>
      <p:font typeface="SGKSLH+CambriaMath"/>
      <p:regular r:id="rId66"/>
    </p:embeddedFont>
    <p:embeddedFont>
      <p:font typeface="SNJUSG+#9Slide03IcielUniSansHeavy"/>
      <p:regular r:id="rId6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56" Type="http://schemas.openxmlformats.org/officeDocument/2006/relationships/font" Target="fonts/font1.fntdata" /><Relationship Id="rId57" Type="http://schemas.openxmlformats.org/officeDocument/2006/relationships/font" Target="fonts/font2.fntdata" /><Relationship Id="rId58" Type="http://schemas.openxmlformats.org/officeDocument/2006/relationships/font" Target="fonts/font3.fntdata" /><Relationship Id="rId59" Type="http://schemas.openxmlformats.org/officeDocument/2006/relationships/font" Target="fonts/font4.fntdata" /><Relationship Id="rId6" Type="http://schemas.openxmlformats.org/officeDocument/2006/relationships/slide" Target="slides/slide1.xml" /><Relationship Id="rId60" Type="http://schemas.openxmlformats.org/officeDocument/2006/relationships/font" Target="fonts/font5.fntdata" /><Relationship Id="rId61" Type="http://schemas.openxmlformats.org/officeDocument/2006/relationships/font" Target="fonts/font6.fntdata" /><Relationship Id="rId62" Type="http://schemas.openxmlformats.org/officeDocument/2006/relationships/font" Target="fonts/font7.fntdata" /><Relationship Id="rId63" Type="http://schemas.openxmlformats.org/officeDocument/2006/relationships/font" Target="fonts/font8.fntdata" /><Relationship Id="rId64" Type="http://schemas.openxmlformats.org/officeDocument/2006/relationships/font" Target="fonts/font9.fntdata" /><Relationship Id="rId65" Type="http://schemas.openxmlformats.org/officeDocument/2006/relationships/font" Target="fonts/font10.fntdata" /><Relationship Id="rId66" Type="http://schemas.openxmlformats.org/officeDocument/2006/relationships/font" Target="fonts/font11.fntdata" /><Relationship Id="rId67" Type="http://schemas.openxmlformats.org/officeDocument/2006/relationships/font" Target="fonts/font12.fntdata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image" Target="../media/image1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Relationship Id="rId3" Type="http://schemas.openxmlformats.org/officeDocument/2006/relationships/image" Target="../media/image31.png" /><Relationship Id="rId4" Type="http://schemas.openxmlformats.org/officeDocument/2006/relationships/image" Target="../media/image3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34.png" /><Relationship Id="rId4" Type="http://schemas.openxmlformats.org/officeDocument/2006/relationships/image" Target="../media/image35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Relationship Id="rId3" Type="http://schemas.openxmlformats.org/officeDocument/2006/relationships/image" Target="../media/image41.png" /><Relationship Id="rId4" Type="http://schemas.openxmlformats.org/officeDocument/2006/relationships/image" Target="../media/image42.png" /><Relationship Id="rId5" Type="http://schemas.openxmlformats.org/officeDocument/2006/relationships/image" Target="../media/image43.png" /><Relationship Id="rId6" Type="http://schemas.openxmlformats.org/officeDocument/2006/relationships/image" Target="../media/image44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7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9586" y="1231476"/>
            <a:ext cx="7950996" cy="32358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CHÀO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MỪNG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QUÝ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THẦY,</a:t>
            </a:r>
          </a:p>
          <a:p>
            <a:pPr marL="41352" marR="0">
              <a:lnSpc>
                <a:spcPts val="4688"/>
              </a:lnSpc>
              <a:spcBef>
                <a:spcPts val="2331"/>
              </a:spcBef>
              <a:spcAft>
                <a:spcPts val="0"/>
              </a:spcAft>
            </a:pP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CÔ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VÀ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CÁC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EM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ĐẾN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VỚI</a:t>
            </a:r>
          </a:p>
          <a:p>
            <a:pPr marL="819264" marR="0">
              <a:lnSpc>
                <a:spcPts val="4688"/>
              </a:lnSpc>
              <a:spcBef>
                <a:spcPts val="2331"/>
              </a:spcBef>
              <a:spcAft>
                <a:spcPts val="0"/>
              </a:spcAft>
            </a:pP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BÀI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HỌC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HÔM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NAY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39" y="479570"/>
            <a:ext cx="6682469" cy="104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 spc="147">
                <a:solidFill>
                  <a:srgbClr val="002060"/>
                </a:solidFill>
                <a:latin typeface="BACVKI+Wingdings-Regular"/>
                <a:cs typeface="BACVKI+Wingdings-Regular"/>
              </a:rPr>
              <a:t>ü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Xác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định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vị</a:t>
            </a:r>
            <a:r>
              <a:rPr dirty="0" sz="3200" spc="14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trí</a:t>
            </a:r>
            <a:r>
              <a:rPr dirty="0" sz="3200" spc="11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của</a:t>
            </a:r>
            <a:r>
              <a:rPr dirty="0" sz="3200" spc="14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rừng</a:t>
            </a:r>
            <a:r>
              <a:rPr dirty="0" sz="3200" spc="17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nhiệt</a:t>
            </a:r>
            <a:r>
              <a:rPr dirty="0" sz="3200" spc="13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đới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239" y="1216411"/>
            <a:ext cx="441228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A-ma-dôn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trên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bản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đồ?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42331" y="175247"/>
            <a:ext cx="909512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1.ꢀĐẶCꢀĐIỂMꢀCỦAꢀRỪNGꢀNHIỆTꢀĐỚIꢀAMAZON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42331" y="175247"/>
            <a:ext cx="909512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1.ꢀĐẶCꢀĐIỂMꢀCỦAꢀRỪNGꢀNHIỆTꢀĐỚIꢀAMAZON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77432" y="763988"/>
            <a:ext cx="1365543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spc="10" b="1">
                <a:solidFill>
                  <a:srgbClr val="fff0e0"/>
                </a:solidFill>
                <a:latin typeface="LRAMPT+Arial-BoldMT"/>
                <a:cs typeface="LRAMPT+Arial-BoldMT"/>
              </a:rPr>
              <a:t>Quốc</a:t>
            </a:r>
            <a:r>
              <a:rPr dirty="0" sz="1850" b="1">
                <a:solidFill>
                  <a:srgbClr val="fff0e0"/>
                </a:solidFill>
                <a:latin typeface="LRAMPT+Arial-BoldMT"/>
                <a:cs typeface="LRAMPT+Arial-BoldMT"/>
              </a:rPr>
              <a:t> </a:t>
            </a:r>
            <a:r>
              <a:rPr dirty="0" sz="1850" b="1">
                <a:solidFill>
                  <a:srgbClr val="fff0e0"/>
                </a:solidFill>
                <a:latin typeface="LRAMPT+Arial-BoldMT"/>
                <a:cs typeface="LRAMPT+Arial-BoldMT"/>
              </a:rPr>
              <a:t>gia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71938" y="763988"/>
            <a:ext cx="1865205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b="1">
                <a:solidFill>
                  <a:srgbClr val="fff0e0"/>
                </a:solidFill>
                <a:latin typeface="LRAMPT+Arial-BoldMT"/>
                <a:cs typeface="LRAMPT+Arial-BoldMT"/>
              </a:rPr>
              <a:t>Tỉ</a:t>
            </a:r>
            <a:r>
              <a:rPr dirty="0" sz="1850" b="1">
                <a:solidFill>
                  <a:srgbClr val="fff0e0"/>
                </a:solidFill>
                <a:latin typeface="LRAMPT+Arial-BoldMT"/>
                <a:cs typeface="LRAMPT+Arial-BoldMT"/>
              </a:rPr>
              <a:t> </a:t>
            </a:r>
            <a:r>
              <a:rPr dirty="0" sz="1850" b="1">
                <a:solidFill>
                  <a:srgbClr val="fff0e0"/>
                </a:solidFill>
                <a:latin typeface="LRAMPT+Arial-BoldMT"/>
                <a:cs typeface="LRAMPT+Arial-BoldMT"/>
              </a:rPr>
              <a:t>lệ</a:t>
            </a:r>
            <a:r>
              <a:rPr dirty="0" sz="1850" b="1">
                <a:solidFill>
                  <a:srgbClr val="fff0e0"/>
                </a:solidFill>
                <a:latin typeface="LRAMPT+Arial-BoldMT"/>
                <a:cs typeface="LRAMPT+Arial-BoldMT"/>
              </a:rPr>
              <a:t> </a:t>
            </a:r>
            <a:r>
              <a:rPr dirty="0" sz="1850" b="1">
                <a:solidFill>
                  <a:srgbClr val="fff0e0"/>
                </a:solidFill>
                <a:latin typeface="LRAMPT+Arial-BoldMT"/>
                <a:cs typeface="LRAMPT+Arial-BoldMT"/>
              </a:rPr>
              <a:t>diện</a:t>
            </a:r>
            <a:r>
              <a:rPr dirty="0" sz="1850" b="1">
                <a:solidFill>
                  <a:srgbClr val="fff0e0"/>
                </a:solidFill>
                <a:latin typeface="LRAMPT+Arial-BoldMT"/>
                <a:cs typeface="LRAMPT+Arial-BoldMT"/>
              </a:rPr>
              <a:t> </a:t>
            </a:r>
            <a:r>
              <a:rPr dirty="0" sz="1850" b="1">
                <a:solidFill>
                  <a:srgbClr val="fff0e0"/>
                </a:solidFill>
                <a:latin typeface="LRAMPT+Arial-BoldMT"/>
                <a:cs typeface="LRAMPT+Arial-BoldMT"/>
              </a:rPr>
              <a:t>tích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32288" y="1048519"/>
            <a:ext cx="1339986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b="1">
                <a:solidFill>
                  <a:srgbClr val="fff0e0"/>
                </a:solidFill>
                <a:latin typeface="LRAMPT+Arial-BoldMT"/>
                <a:cs typeface="LRAMPT+Arial-BoldMT"/>
              </a:rPr>
              <a:t>rừng</a:t>
            </a:r>
            <a:r>
              <a:rPr dirty="0" sz="1850" b="1">
                <a:solidFill>
                  <a:srgbClr val="fff0e0"/>
                </a:solidFill>
                <a:latin typeface="LRAMPT+Arial-BoldMT"/>
                <a:cs typeface="LRAMPT+Arial-BoldMT"/>
              </a:rPr>
              <a:t> </a:t>
            </a:r>
            <a:r>
              <a:rPr dirty="0" sz="1850" spc="10" b="1">
                <a:solidFill>
                  <a:srgbClr val="fff0e0"/>
                </a:solidFill>
                <a:latin typeface="LRAMPT+Arial-BoldMT"/>
                <a:cs typeface="LRAMPT+Arial-BoldMT"/>
              </a:rPr>
              <a:t>(%)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1523" y="1349275"/>
            <a:ext cx="6134175" cy="910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2060"/>
                </a:solidFill>
                <a:latin typeface="KBNKMS+CourierNewPSMT"/>
                <a:cs typeface="KBNKMS+CourierNewPSMT"/>
              </a:rPr>
              <a:t>o</a:t>
            </a:r>
            <a:r>
              <a:rPr dirty="0" sz="2850" spc="277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PPOMFL+TimesNewRomanPSMT"/>
                <a:cs typeface="PPOMFL+TimesNewRomanPSMT"/>
              </a:rPr>
              <a:t>Yêuꢀ</a:t>
            </a:r>
            <a:r>
              <a:rPr dirty="0" sz="2800" spc="-364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PPOMFL+TimesNewRomanPSMT"/>
                <a:cs typeface="PPOMFL+TimesNewRomanPSMT"/>
              </a:rPr>
              <a:t>cầu:ꢀ</a:t>
            </a:r>
            <a:r>
              <a:rPr dirty="0" sz="2800" spc="-37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PPOMFL+TimesNewRomanPSMT"/>
                <a:cs typeface="PPOMFL+TimesNewRomanPSMT"/>
              </a:rPr>
              <a:t>Quanꢀ</a:t>
            </a:r>
            <a:r>
              <a:rPr dirty="0" sz="2800" spc="-364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PPOMFL+TimesNewRomanPSMT"/>
                <a:cs typeface="PPOMFL+TimesNewRomanPSMT"/>
              </a:rPr>
              <a:t>sátꢀ</a:t>
            </a:r>
            <a:r>
              <a:rPr dirty="0" sz="2800" spc="-37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PPOMFL+TimesNewRomanPSMT"/>
                <a:cs typeface="PPOMFL+TimesNewRomanPSMT"/>
              </a:rPr>
              <a:t>hìnhꢀ</a:t>
            </a:r>
            <a:r>
              <a:rPr dirty="0" sz="2800" spc="-365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PPOMFL+TimesNewRomanPSMT"/>
                <a:cs typeface="PPOMFL+TimesNewRomanPSMT"/>
              </a:rPr>
              <a:t>ảnhꢀ</a:t>
            </a:r>
            <a:r>
              <a:rPr dirty="0" sz="2800" spc="-367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PPOMFL+TimesNewRomanPSMT"/>
                <a:cs typeface="PPOMFL+TimesNewRomanPSMT"/>
              </a:rPr>
              <a:t>16.1ꢀ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66413" y="1463678"/>
            <a:ext cx="1419531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Bô-li-ꢀvi-ꢀa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94238" y="1463678"/>
            <a:ext cx="616162" cy="1396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881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7</a:t>
            </a:r>
          </a:p>
          <a:p>
            <a:pPr marL="0" marR="0">
              <a:lnSpc>
                <a:spcPts val="1945"/>
              </a:lnSpc>
              <a:spcBef>
                <a:spcPts val="124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60</a:t>
            </a:r>
          </a:p>
          <a:p>
            <a:pPr marL="65881" marR="0">
              <a:lnSpc>
                <a:spcPts val="1945"/>
              </a:lnSpc>
              <a:spcBef>
                <a:spcPts val="119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66413" y="1861954"/>
            <a:ext cx="1103463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Bra-xin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4423" y="1909331"/>
            <a:ext cx="277517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PPOMFL+TimesNewRomanPSMT"/>
                <a:cs typeface="PPOMFL+TimesNewRomanPSMT"/>
              </a:rPr>
              <a:t>vàꢀbảngꢀsốꢀliệu: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66413" y="2260230"/>
            <a:ext cx="1354002" cy="9977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Colombia</a:t>
            </a:r>
          </a:p>
          <a:p>
            <a:pPr marL="0" marR="0">
              <a:lnSpc>
                <a:spcPts val="1945"/>
              </a:lnSpc>
              <a:spcBef>
                <a:spcPts val="124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Êcuado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1523" y="2565521"/>
            <a:ext cx="6031113" cy="910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2060"/>
                </a:solidFill>
                <a:latin typeface="BACVKI+Wingdings-Regular"/>
                <a:cs typeface="BACVKI+Wingdings-Regular"/>
              </a:rPr>
              <a:t>ü</a:t>
            </a:r>
            <a:r>
              <a:rPr dirty="0" sz="2850" spc="-252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Rừng</a:t>
            </a:r>
            <a:r>
              <a:rPr dirty="0" sz="2800" spc="-105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A-ma-dôn</a:t>
            </a:r>
            <a:r>
              <a:rPr dirty="0" sz="2800" spc="-92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phân</a:t>
            </a:r>
            <a:r>
              <a:rPr dirty="0" sz="2800" spc="-11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bố</a:t>
            </a:r>
            <a:r>
              <a:rPr dirty="0" sz="2800" spc="-11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chủ</a:t>
            </a:r>
            <a:r>
              <a:rPr dirty="0" sz="2800" spc="-112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yếu</a:t>
            </a:r>
            <a:r>
              <a:rPr dirty="0" sz="2800" spc="-114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ở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60119" y="2658506"/>
            <a:ext cx="484293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66413" y="3056782"/>
            <a:ext cx="1472556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Guyꢀ-aꢀ-na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60119" y="3056782"/>
            <a:ext cx="484293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4423" y="3210921"/>
            <a:ext cx="314919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các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quốc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gia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800">
                <a:solidFill>
                  <a:srgbClr val="002060"/>
                </a:solidFill>
                <a:latin typeface="FAADKL+TimesNewRomanPS-ItalicMT"/>
                <a:cs typeface="FAADKL+TimesNewRomanPS-ItalicMT"/>
              </a:rPr>
              <a:t>nào?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666413" y="3455058"/>
            <a:ext cx="2725821" cy="8840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VùngꢀlãnhꢀthổꢀPhápꢀởꢀ</a:t>
            </a:r>
          </a:p>
          <a:p>
            <a:pPr marL="0" marR="0">
              <a:lnSpc>
                <a:spcPts val="1945"/>
              </a:lnSpc>
              <a:spcBef>
                <a:spcPts val="345"/>
              </a:spcBef>
              <a:spcAft>
                <a:spcPts val="0"/>
              </a:spcAft>
            </a:pPr>
            <a:r>
              <a:rPr dirty="0" sz="1850" spc="10">
                <a:solidFill>
                  <a:srgbClr val="5e142a"/>
                </a:solidFill>
                <a:latin typeface="WMTDJQ+ArialMT"/>
                <a:cs typeface="WMTDJQ+ArialMT"/>
              </a:rPr>
              <a:t>Guyana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460119" y="3455058"/>
            <a:ext cx="484293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66413" y="4154748"/>
            <a:ext cx="853271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Peru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394238" y="4154748"/>
            <a:ext cx="616162" cy="9977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13</a:t>
            </a:r>
          </a:p>
          <a:p>
            <a:pPr marL="65881" marR="0">
              <a:lnSpc>
                <a:spcPts val="1945"/>
              </a:lnSpc>
              <a:spcBef>
                <a:spcPts val="124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66413" y="4553024"/>
            <a:ext cx="1473019" cy="997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Suriame</a:t>
            </a:r>
          </a:p>
          <a:p>
            <a:pPr marL="0" marR="0">
              <a:lnSpc>
                <a:spcPts val="1945"/>
              </a:lnSpc>
              <a:spcBef>
                <a:spcPts val="124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Venezuela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460119" y="4951299"/>
            <a:ext cx="484293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e142a"/>
                </a:solidFill>
                <a:latin typeface="WMTDJQ+ArialMT"/>
                <a:cs typeface="WMTDJQ+ArialMT"/>
              </a:rPr>
              <a:t>6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194243" y="5683478"/>
            <a:ext cx="660254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e142a"/>
                </a:solidFill>
                <a:highlight>
                  <a:srgbClr val="ffff00"/>
                </a:highlight>
                <a:latin typeface="WMTDJQ+ArialMT"/>
                <a:cs typeface="WMTDJQ+ArialMT"/>
              </a:rPr>
              <a:t>CơꢀcấuꢀdiệnꢀtíchꢀrungꢀAmazonꢀchiaꢀtheoꢀquốcꢀgiaꢀ(2020)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6496" y="566766"/>
            <a:ext cx="4461300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f0a15"/>
                </a:solidFill>
                <a:latin typeface="OHAECN+TimesNewRomanPS-BoldMT"/>
                <a:cs typeface="OHAECN+TimesNewRomanPS-BoldMT"/>
              </a:rPr>
              <a:t>ĐặcꢀđiểmꢀrừngꢀAmazon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4995" y="1602649"/>
            <a:ext cx="243825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Vịꢀtrí,ꢀdiệnꢀtích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1881" y="2523758"/>
            <a:ext cx="5626918" cy="2824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Khuꢀ</a:t>
            </a:r>
            <a:r>
              <a:rPr dirty="0" sz="2800" spc="-379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vựcꢀ</a:t>
            </a:r>
            <a:r>
              <a:rPr dirty="0" sz="2800" spc="-397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rừngꢀ</a:t>
            </a:r>
            <a:r>
              <a:rPr dirty="0" sz="2800" spc="-392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A-ma-dônꢀ</a:t>
            </a:r>
            <a:r>
              <a:rPr dirty="0" sz="2800" spc="-359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ởꢀ</a:t>
            </a:r>
            <a:r>
              <a:rPr dirty="0" sz="2800" spc="-388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lụcꢀ</a:t>
            </a:r>
          </a:p>
          <a:p>
            <a:pPr marL="0" marR="0">
              <a:lnSpc>
                <a:spcPts val="2917"/>
              </a:lnSpc>
              <a:spcBef>
                <a:spcPts val="2172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địaꢀ</a:t>
            </a:r>
            <a:r>
              <a:rPr dirty="0" sz="2800" spc="-548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Namꢀ</a:t>
            </a:r>
            <a:r>
              <a:rPr dirty="0" sz="2800" spc="-545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Mỹꢀ</a:t>
            </a:r>
            <a:r>
              <a:rPr dirty="0" sz="2800" spc="-556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cóꢀ</a:t>
            </a:r>
            <a:r>
              <a:rPr dirty="0" sz="2800" spc="-556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diệnꢀ</a:t>
            </a:r>
            <a:r>
              <a:rPr dirty="0" sz="2800" spc="-545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tíchꢀ</a:t>
            </a:r>
            <a:r>
              <a:rPr dirty="0" sz="2800" spc="-546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hơnꢀ</a:t>
            </a:r>
            <a:r>
              <a:rPr dirty="0" sz="2800" spc="-540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5ꢀ</a:t>
            </a:r>
          </a:p>
          <a:p>
            <a:pPr marL="0" marR="0">
              <a:lnSpc>
                <a:spcPts val="2917"/>
              </a:lnSpc>
              <a:spcBef>
                <a:spcPts val="2122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triệuꢀ</a:t>
            </a:r>
            <a:r>
              <a:rPr dirty="0" sz="2800" spc="219" b="1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km2,ꢀ</a:t>
            </a:r>
            <a:r>
              <a:rPr dirty="0" sz="2800" spc="224" b="1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làꢀ</a:t>
            </a:r>
            <a:r>
              <a:rPr dirty="0" sz="2800" spc="214" b="1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rừngꢀ</a:t>
            </a:r>
            <a:r>
              <a:rPr dirty="0" sz="2800" spc="211" b="1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nhiệtꢀ</a:t>
            </a:r>
            <a:r>
              <a:rPr dirty="0" sz="2800" spc="227" b="1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đớiꢀ</a:t>
            </a:r>
          </a:p>
          <a:p>
            <a:pPr marL="0" marR="0">
              <a:lnSpc>
                <a:spcPts val="2917"/>
              </a:lnSpc>
              <a:spcBef>
                <a:spcPts val="2122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rộngꢀnhấtꢀthếꢀgiới.ꢀ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06350" y="5714118"/>
            <a:ext cx="684609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CácꢀtầngꢀthựcꢀvậtꢀcủaꢀrừngꢀnhiệtꢀđớiꢀAmazon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76200" y="0"/>
            <a:ext cx="12110557" cy="679399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02267" y="0"/>
            <a:ext cx="12089732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25855" y="0"/>
            <a:ext cx="11947358" cy="89033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927100"/>
            <a:ext cx="12192000" cy="5929067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9400" y="63865"/>
            <a:ext cx="13531362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0e0"/>
                </a:solidFill>
                <a:latin typeface="PPOMFL+TimesNewRomanPSMT"/>
                <a:cs typeface="PPOMFL+TimesNewRomanPSMT"/>
              </a:rPr>
              <a:t>Hệꢀđộngꢀthựcꢀvậtꢀphongꢀphú,ꢀgồmꢀcácꢀloàiꢀsốngꢀtrênꢀcây,ꢀleoꢀtrèo,ꢀnhiềuꢀloàiꢀchimꢀ</a:t>
            </a:r>
          </a:p>
          <a:p>
            <a:pPr marL="2141897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fff0e0"/>
                </a:solidFill>
                <a:latin typeface="PPOMFL+TimesNewRomanPSMT"/>
                <a:cs typeface="PPOMFL+TimesNewRomanPSMT"/>
              </a:rPr>
              <a:t>vàꢀmộtꢀsốꢀloàiꢀcônꢀtrùngꢀvàꢀcácꢀloàiꢀsốngꢀdướiꢀnước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61433" y="5112814"/>
            <a:ext cx="311202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Gấuꢀhútꢀmậtꢀhoa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40421" y="5112812"/>
            <a:ext cx="220860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Lượnꢀđiệnꢀ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33702" y="5112814"/>
            <a:ext cx="246002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Ếchꢀphiꢀtiêuꢀ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6465" y="5112812"/>
            <a:ext cx="210442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Kiếnꢀđạnꢀꢀ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34756" y="611771"/>
            <a:ext cx="265727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KHỞIꢀĐỘNG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7490" y="1550017"/>
            <a:ext cx="12604800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Emꢀhãyꢀquanꢀsátꢀcácꢀhìnhꢀảnhꢀsauꢀđâyꢀvàꢀchoꢀbiếtꢀtênꢀ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củaꢀkhuꢀvựcꢀrừngꢀnày?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58255" y="203734"/>
            <a:ext cx="713037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Hệꢀđộng,ꢀthựcꢀvậtꢀphongꢀphúꢀcủaꢀrừngꢀAmazon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6496" y="566766"/>
            <a:ext cx="4461300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f0a15"/>
                </a:solidFill>
                <a:latin typeface="OHAECN+TimesNewRomanPS-BoldMT"/>
                <a:cs typeface="OHAECN+TimesNewRomanPS-BoldMT"/>
              </a:rPr>
              <a:t>ĐặcꢀđiểmꢀrừngꢀAmazon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86877" y="1604477"/>
            <a:ext cx="1405185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Sinhꢀvật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7954" y="2490394"/>
            <a:ext cx="9289918" cy="15440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KhíꢀhậuꢀnóngꢀẩmꢀquanhꢀnămꢀnênꢀrừngꢀA-ma-dônꢀcóꢀ</a:t>
            </a:r>
          </a:p>
          <a:p>
            <a:pPr marL="0" marR="0">
              <a:lnSpc>
                <a:spcPts val="2917"/>
              </a:lnSpc>
              <a:spcBef>
                <a:spcPts val="2172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hệꢀthựcꢀvậtꢀvàꢀđộngꢀvậtꢀrấtꢀphongꢀphú,ꢀđaꢀdạngꢀ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2428" y="475528"/>
            <a:ext cx="8379362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Chứaꢀ</a:t>
            </a:r>
            <a:r>
              <a:rPr dirty="0" sz="3600" b="1">
                <a:solidFill>
                  <a:srgbClr val="ff4c46"/>
                </a:solidFill>
                <a:latin typeface="OHAECN+TimesNewRomanPS-BoldMT"/>
                <a:cs typeface="OHAECN+TimesNewRomanPS-BoldMT"/>
              </a:rPr>
              <a:t>90-140ꢀtỷꢀcarbon</a:t>
            </a:r>
            <a:r>
              <a:rPr dirty="0" sz="36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,ꢀgiúpꢀổnꢀđịnhꢀ</a:t>
            </a:r>
          </a:p>
          <a:p>
            <a:pPr marL="1953418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khíꢀhậuꢀtoànꢀcầuꢀ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7396" y="1572808"/>
            <a:ext cx="7493135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Cungꢀcấpꢀ20%ꢀOxyꢀchoꢀtoànꢀcầuꢀ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6632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4959" y="1476109"/>
            <a:ext cx="12657172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Rừngꢀđượcꢀxemꢀlàꢀ"láꢀphổiꢀxanh"ꢀcủaꢀTráiꢀĐất,ꢀlàꢀnguồnꢀdựꢀtrữꢀsinhꢀhọcꢀquýꢀ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giá,ꢀgiúpꢀđiềuꢀhoàꢀkhíꢀhậu,ꢀcânꢀbằngꢀsinhꢀtháiꢀtoànꢀcầu.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6496" y="566766"/>
            <a:ext cx="4461300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f0a15"/>
                </a:solidFill>
                <a:latin typeface="OHAECN+TimesNewRomanPS-BoldMT"/>
                <a:cs typeface="OHAECN+TimesNewRomanPS-BoldMT"/>
              </a:rPr>
              <a:t>ĐặcꢀđiểmꢀrừngꢀAmazon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3109" y="1548007"/>
            <a:ext cx="1264803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Vaiꢀtrò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4649" y="2491781"/>
            <a:ext cx="9442161" cy="2184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RừngꢀA-ma-dônꢀđượcꢀxemꢀlàꢀ“láꢀphổiꢀxanh”ꢀcủaꢀTráiꢀ</a:t>
            </a:r>
          </a:p>
          <a:p>
            <a:pPr marL="0" marR="0">
              <a:lnSpc>
                <a:spcPts val="2917"/>
              </a:lnSpc>
              <a:spcBef>
                <a:spcPts val="2172"/>
              </a:spcBef>
              <a:spcAft>
                <a:spcPts val="0"/>
              </a:spcAft>
            </a:pPr>
            <a:r>
              <a:rPr dirty="0" sz="2800" spc="22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Đất,ꢀlàꢀnguồnꢀdựꢀtrữꢀsinhꢀhọcꢀquýꢀgiá,ꢀgiúpꢀđiềuꢀhòaꢀ</a:t>
            </a:r>
          </a:p>
          <a:p>
            <a:pPr marL="0" marR="0">
              <a:lnSpc>
                <a:spcPts val="2917"/>
              </a:lnSpc>
              <a:spcBef>
                <a:spcPts val="2122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khíꢀhậu,ꢀcânꢀbằngꢀsinhꢀtháiꢀtoànꢀcầuꢀ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88509" y="2320264"/>
            <a:ext cx="9336585" cy="2083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b.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VẤN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ĐỀ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KHAI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THÁC,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SỬ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DỤNG</a:t>
            </a:r>
          </a:p>
          <a:p>
            <a:pPr marL="435768" marR="0">
              <a:lnSpc>
                <a:spcPts val="4167"/>
              </a:lnSpc>
              <a:spcBef>
                <a:spcPts val="2022"/>
              </a:spcBef>
              <a:spcAft>
                <a:spcPts val="0"/>
              </a:spcAft>
            </a:pP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VÀ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BẢO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VỆ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RỪNG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5e142a"/>
                </a:solidFill>
                <a:latin typeface="LRAMPT+Arial-BoldMT"/>
                <a:cs typeface="LRAMPT+Arial-BoldMT"/>
              </a:rPr>
              <a:t>A-MA-DÔN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8510" y="265791"/>
            <a:ext cx="1069411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2f0a15"/>
                </a:solidFill>
                <a:latin typeface="OHAECN+TimesNewRomanPS-BoldMT"/>
                <a:cs typeface="OHAECN+TimesNewRomanPS-BoldMT"/>
              </a:rPr>
              <a:t>b.ꢀVẤNꢀĐỀꢀKHAIꢀTHÁC,ꢀSỬꢀDỤNGꢀVÀꢀBẢOꢀVỆꢀRỪNGꢀA-MA-DÔN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7227" y="1069142"/>
            <a:ext cx="13382256" cy="781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KBNKMS+CourierNewPSMT"/>
                <a:cs typeface="KBNKMS+CourierNewPSMT"/>
              </a:rPr>
              <a:t>o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ꢀDựaꢀ</a:t>
            </a:r>
            <a:r>
              <a:rPr dirty="0" sz="2400" spc="-4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vàoꢀ</a:t>
            </a:r>
            <a:r>
              <a:rPr dirty="0" sz="2400" spc="-4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videoꢀ</a:t>
            </a:r>
            <a:r>
              <a:rPr dirty="0" sz="2400" spc="-4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vàꢀ</a:t>
            </a:r>
            <a:r>
              <a:rPr dirty="0" sz="2400" spc="-4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thôngꢀ</a:t>
            </a:r>
            <a:r>
              <a:rPr dirty="0" sz="2400" spc="-46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tinꢀ</a:t>
            </a:r>
            <a:r>
              <a:rPr dirty="0" sz="2400" spc="-4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sáchꢀ</a:t>
            </a:r>
            <a:r>
              <a:rPr dirty="0" sz="2400" spc="-46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giáoꢀ</a:t>
            </a:r>
            <a:r>
              <a:rPr dirty="0" sz="2400" spc="-4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khoaꢀ</a:t>
            </a:r>
            <a:r>
              <a:rPr dirty="0" sz="2400" spc="-46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trangꢀ</a:t>
            </a:r>
            <a:r>
              <a:rPr dirty="0" sz="2400" spc="-4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161ꢀ</a:t>
            </a:r>
            <a:r>
              <a:rPr dirty="0" sz="2400" spc="-4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Làmꢀ</a:t>
            </a:r>
            <a:r>
              <a:rPr dirty="0" sz="2400" spc="-4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cặpꢀ</a:t>
            </a:r>
            <a:r>
              <a:rPr dirty="0" sz="2400" spc="-47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đôiꢀ</a:t>
            </a:r>
            <a:r>
              <a:rPr dirty="0" sz="2400" spc="-4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hoànhꢀ</a:t>
            </a:r>
            <a:r>
              <a:rPr dirty="0" sz="2400" spc="-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thànhꢀ</a:t>
            </a:r>
            <a:r>
              <a:rPr dirty="0" sz="2400" spc="-4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phiếuꢀ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7227" y="1623103"/>
            <a:ext cx="149021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họcꢀtậpꢀ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79650" y="2155430"/>
            <a:ext cx="2337345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Câuꢀhỏiꢀ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43081" y="2148942"/>
            <a:ext cx="274260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CâuꢀTrảꢀlờiꢀ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40" y="3097302"/>
            <a:ext cx="590372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5e142a"/>
                </a:solidFill>
                <a:latin typeface="PPOMFL+TimesNewRomanPSMT"/>
                <a:cs typeface="PPOMFL+TimesNewRomanPSMT"/>
              </a:rPr>
              <a:t>ThựcꢀtrạngꢀsuyꢀthoáiꢀAmazonꢀhiệnꢀnàyꢀlà: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40" y="4058638"/>
            <a:ext cx="6118354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5e142a"/>
                </a:solidFill>
                <a:latin typeface="PPOMFL+TimesNewRomanPSMT"/>
                <a:cs typeface="PPOMFL+TimesNewRomanPSMT"/>
              </a:rPr>
              <a:t>NguyênꢀnhânꢀdiệnꢀtíchꢀrừngꢀA-ma-dônꢀsuyꢀ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5e142a"/>
                </a:solidFill>
                <a:latin typeface="PPOMFL+TimesNewRomanPSMT"/>
                <a:cs typeface="PPOMFL+TimesNewRomanPSMT"/>
              </a:rPr>
              <a:t>giảm: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40" y="5247358"/>
            <a:ext cx="6662789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5e142a"/>
                </a:solidFill>
                <a:latin typeface="PPOMFL+TimesNewRomanPSMT"/>
                <a:cs typeface="PPOMFL+TimesNewRomanPSMT"/>
              </a:rPr>
              <a:t>HậuꢀquảꢀcủaꢀviệcꢀdiệnꢀtíchꢀrừngꢀA-ma-dônꢀsuyꢀ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5e142a"/>
                </a:solidFill>
                <a:latin typeface="PPOMFL+TimesNewRomanPSMT"/>
                <a:cs typeface="PPOMFL+TimesNewRomanPSMT"/>
              </a:rPr>
              <a:t>giảm: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40" y="6208694"/>
            <a:ext cx="387334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5e142a"/>
                </a:solidFill>
                <a:latin typeface="PPOMFL+TimesNewRomanPSMT"/>
                <a:cs typeface="PPOMFL+TimesNewRomanPSMT"/>
              </a:rPr>
              <a:t>Giảiꢀphápꢀcủaꢀcácꢀquốcꢀgiaꢀ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340918"/>
            <a:ext cx="836323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Nguyên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nhân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diện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tích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rừng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A-ma-dôn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suy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28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giảm: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76033" y="2844712"/>
            <a:ext cx="3445647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8431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Nạn</a:t>
            </a:r>
            <a:r>
              <a:rPr dirty="0" sz="1600" spc="43">
                <a:solidFill>
                  <a:srgbClr val="5e142a"/>
                </a:solidFill>
                <a:latin typeface="VGRDUN+Arial-ItalicMT"/>
                <a:cs typeface="VGRDUN+Arial-ItalicMT"/>
              </a:rPr>
              <a:t> </a:t>
            </a: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khai</a:t>
            </a:r>
            <a:r>
              <a:rPr dirty="0" sz="1600" spc="43">
                <a:solidFill>
                  <a:srgbClr val="5e142a"/>
                </a:solidFill>
                <a:latin typeface="VGRDUN+Arial-ItalicMT"/>
                <a:cs typeface="VGRDUN+Arial-ItalicMT"/>
              </a:rPr>
              <a:t> </a:t>
            </a: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thác</a:t>
            </a:r>
            <a:r>
              <a:rPr dirty="0" sz="1600" spc="43">
                <a:solidFill>
                  <a:srgbClr val="5e142a"/>
                </a:solidFill>
                <a:latin typeface="VGRDUN+Arial-ItalicMT"/>
                <a:cs typeface="VGRDUN+Arial-ItalicMT"/>
              </a:rPr>
              <a:t> </a:t>
            </a: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mỏ</a:t>
            </a:r>
            <a:r>
              <a:rPr dirty="0" sz="1600" spc="42">
                <a:solidFill>
                  <a:srgbClr val="5e142a"/>
                </a:solidFill>
                <a:latin typeface="VGRDUN+Arial-ItalicMT"/>
                <a:cs typeface="VGRDUN+Arial-ItalicMT"/>
              </a:rPr>
              <a:t> </a:t>
            </a: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trái</a:t>
            </a:r>
            <a:r>
              <a:rPr dirty="0" sz="1600" spc="43">
                <a:solidFill>
                  <a:srgbClr val="5e142a"/>
                </a:solidFill>
                <a:latin typeface="VGRDUN+Arial-ItalicMT"/>
                <a:cs typeface="VGRDUN+Arial-ItalicMT"/>
              </a:rPr>
              <a:t> </a:t>
            </a: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phép</a:t>
            </a:r>
            <a:r>
              <a:rPr dirty="0" sz="1600" spc="43">
                <a:solidFill>
                  <a:srgbClr val="5e142a"/>
                </a:solidFill>
                <a:latin typeface="VGRDUN+Arial-ItalicMT"/>
                <a:cs typeface="VGRDUN+Arial-ItalicMT"/>
              </a:rPr>
              <a:t> </a:t>
            </a: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tại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rừng</a:t>
            </a:r>
            <a:r>
              <a:rPr dirty="0" sz="1600" spc="43">
                <a:solidFill>
                  <a:srgbClr val="5e142a"/>
                </a:solidFill>
                <a:latin typeface="VGRDUN+Arial-ItalicMT"/>
                <a:cs typeface="VGRDUN+Arial-ItalicMT"/>
              </a:rPr>
              <a:t> </a:t>
            </a: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Amazon</a:t>
            </a:r>
            <a:r>
              <a:rPr dirty="0" sz="1600" spc="43">
                <a:solidFill>
                  <a:srgbClr val="5e142a"/>
                </a:solidFill>
                <a:latin typeface="VGRDUN+Arial-ItalicMT"/>
                <a:cs typeface="VGRDUN+Arial-ItalicMT"/>
              </a:rPr>
              <a:t> </a:t>
            </a: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ngày</a:t>
            </a:r>
            <a:r>
              <a:rPr dirty="0" sz="1600" spc="43">
                <a:solidFill>
                  <a:srgbClr val="5e142a"/>
                </a:solidFill>
                <a:latin typeface="VGRDUN+Arial-ItalicMT"/>
                <a:cs typeface="VGRDUN+Arial-ItalicMT"/>
              </a:rPr>
              <a:t> </a:t>
            </a: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càng</a:t>
            </a:r>
            <a:r>
              <a:rPr dirty="0" sz="1600" spc="43">
                <a:solidFill>
                  <a:srgbClr val="5e142a"/>
                </a:solidFill>
                <a:latin typeface="VGRDUN+Arial-ItalicMT"/>
                <a:cs typeface="VGRDUN+Arial-ItalicMT"/>
              </a:rPr>
              <a:t> </a:t>
            </a: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gia</a:t>
            </a:r>
            <a:r>
              <a:rPr dirty="0" sz="1600" spc="43">
                <a:solidFill>
                  <a:srgbClr val="5e142a"/>
                </a:solidFill>
                <a:latin typeface="VGRDUN+Arial-ItalicMT"/>
                <a:cs typeface="VGRDUN+Arial-ItalicMT"/>
              </a:rPr>
              <a:t> </a:t>
            </a:r>
            <a:r>
              <a:rPr dirty="0" sz="1600">
                <a:solidFill>
                  <a:srgbClr val="5e142a"/>
                </a:solidFill>
                <a:latin typeface="VGRDUN+Arial-ItalicMT"/>
                <a:cs typeface="VGRDUN+Arial-ItalicMT"/>
              </a:rPr>
              <a:t>tăng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4352" y="2998851"/>
            <a:ext cx="3056622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Xây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dựng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cao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tốc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xuyên</a:t>
            </a:r>
            <a:r>
              <a:rPr dirty="0" sz="1600" spc="32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Amazon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12485" y="3088356"/>
            <a:ext cx="4044085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Rừng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bị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đục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khoét,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cắt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xẻ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để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lấy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gỗ,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lấy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đất</a:t>
            </a:r>
          </a:p>
          <a:p>
            <a:pPr marL="1142255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làm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nương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333333"/>
                </a:solidFill>
                <a:latin typeface="FAADKL+TimesNewRomanPS-ItalicMT"/>
                <a:cs typeface="FAADKL+TimesNewRomanPS-ItalicMT"/>
              </a:rPr>
              <a:t>rẫy.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81052" y="3844006"/>
            <a:ext cx="8583372" cy="35690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Rừngꢀ</a:t>
            </a:r>
            <a:r>
              <a:rPr dirty="0" sz="3200" spc="-440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A-ma-dônꢀ</a:t>
            </a:r>
            <a:r>
              <a:rPr dirty="0" sz="3200" spc="-448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đượcꢀ</a:t>
            </a:r>
            <a:r>
              <a:rPr dirty="0" sz="3200" spc="-441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khaiꢀ</a:t>
            </a:r>
            <a:r>
              <a:rPr dirty="0" sz="3200" spc="-444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thácꢀ</a:t>
            </a:r>
            <a:r>
              <a:rPr dirty="0" sz="3200" spc="-437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vàꢀ</a:t>
            </a:r>
            <a:r>
              <a:rPr dirty="0" sz="3200" spc="-444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sửꢀ</a:t>
            </a:r>
            <a:r>
              <a:rPr dirty="0" sz="3200" spc="-441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dụngꢀ</a:t>
            </a:r>
          </a:p>
          <a:p>
            <a:pPr marL="0" marR="0">
              <a:lnSpc>
                <a:spcPts val="3334"/>
              </a:lnSpc>
              <a:spcBef>
                <a:spcPts val="1657"/>
              </a:spcBef>
              <a:spcAft>
                <a:spcPts val="0"/>
              </a:spcAft>
            </a:pP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đểꢀ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canh</a:t>
            </a:r>
            <a:r>
              <a:rPr dirty="0" sz="3200" spc="206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tác</a:t>
            </a:r>
            <a:r>
              <a:rPr dirty="0" sz="3200" spc="214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nông</a:t>
            </a:r>
            <a:r>
              <a:rPr dirty="0" sz="3200" spc="198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nghiệp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,ꢀ</a:t>
            </a:r>
            <a:r>
              <a:rPr dirty="0" sz="3200" spc="-594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khaiꢀ</a:t>
            </a:r>
            <a:r>
              <a:rPr dirty="0" sz="3200" spc="-585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thácꢀ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khoáng</a:t>
            </a:r>
          </a:p>
          <a:p>
            <a:pPr marL="0" marR="0">
              <a:lnSpc>
                <a:spcPts val="3334"/>
              </a:lnSpc>
              <a:spcBef>
                <a:spcPts val="1657"/>
              </a:spcBef>
              <a:spcAft>
                <a:spcPts val="0"/>
              </a:spcAft>
            </a:pP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sản</a:t>
            </a:r>
            <a:r>
              <a:rPr dirty="0" sz="32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,ꢀ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lấy</a:t>
            </a:r>
            <a:r>
              <a:rPr dirty="0" sz="3200" spc="378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gỗ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,ꢀ</a:t>
            </a:r>
            <a:r>
              <a:rPr dirty="0" sz="3200" spc="-429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làmꢀ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đường</a:t>
            </a:r>
            <a:r>
              <a:rPr dirty="0" sz="3200" spc="361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giao</a:t>
            </a:r>
            <a:r>
              <a:rPr dirty="0" sz="3200" spc="373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thông</a:t>
            </a:r>
            <a:r>
              <a:rPr dirty="0" sz="3200" spc="365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vàꢀ</a:t>
            </a:r>
            <a:r>
              <a:rPr dirty="0" sz="3200" spc="-421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phátꢀ</a:t>
            </a:r>
          </a:p>
          <a:p>
            <a:pPr marL="0" marR="0">
              <a:lnSpc>
                <a:spcPts val="3334"/>
              </a:lnSpc>
              <a:spcBef>
                <a:spcPts val="1657"/>
              </a:spcBef>
              <a:spcAft>
                <a:spcPts val="0"/>
              </a:spcAft>
            </a:pP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triểnꢀ</a:t>
            </a:r>
            <a:r>
              <a:rPr dirty="0" sz="3200" spc="-193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thuỷ</a:t>
            </a:r>
            <a:r>
              <a:rPr dirty="0" sz="3200" spc="598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32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điện…</a:t>
            </a:r>
            <a:r>
              <a:rPr dirty="0" sz="32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diện</a:t>
            </a:r>
            <a:r>
              <a:rPr dirty="0" sz="3200" spc="609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tích</a:t>
            </a:r>
            <a:r>
              <a:rPr dirty="0" sz="3200" spc="611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rừng</a:t>
            </a:r>
            <a:r>
              <a:rPr dirty="0" sz="3200" spc="611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ngày</a:t>
            </a:r>
            <a:r>
              <a:rPr dirty="0" sz="3200" spc="604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2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càng</a:t>
            </a:r>
          </a:p>
          <a:p>
            <a:pPr marL="0" marR="0">
              <a:lnSpc>
                <a:spcPts val="3334"/>
              </a:lnSpc>
              <a:spcBef>
                <a:spcPts val="1657"/>
              </a:spcBef>
              <a:spcAft>
                <a:spcPts val="0"/>
              </a:spcAft>
            </a:pPr>
            <a:r>
              <a:rPr dirty="0" sz="32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giảm.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3268" y="5765297"/>
            <a:ext cx="3874594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Brazil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có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dự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án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xây</a:t>
            </a:r>
            <a:r>
              <a:rPr dirty="0" sz="1600" spc="31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428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đập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thủy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điện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tại</a:t>
            </a:r>
          </a:p>
          <a:p>
            <a:pPr marL="810418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lưu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vực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sông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1600">
                <a:solidFill>
                  <a:srgbClr val="222222"/>
                </a:solidFill>
                <a:latin typeface="FAADKL+TimesNewRomanPS-ItalicMT"/>
                <a:cs typeface="FAADKL+TimesNewRomanPS-ItalicMT"/>
              </a:rPr>
              <a:t>Amazon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27000" y="3136900"/>
            <a:ext cx="5674897" cy="292787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6007100" y="50800"/>
            <a:ext cx="5674897" cy="5979073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7000" y="76200"/>
            <a:ext cx="5674783" cy="3017404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1346" y="6159918"/>
            <a:ext cx="1259612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WMTDJQ+ArialMT"/>
                <a:cs typeface="WMTDJQ+ArialMT"/>
              </a:rPr>
              <a:t>ꢀK</a:t>
            </a:r>
            <a:r>
              <a:rPr dirty="0" sz="2400">
                <a:solidFill>
                  <a:srgbClr val="ff0000"/>
                </a:solidFill>
                <a:latin typeface="PPOMFL+TimesNewRomanPSMT"/>
                <a:cs typeface="PPOMFL+TimesNewRomanPSMT"/>
              </a:rPr>
              <a:t>haiꢀpháꢀrừngꢀA-ma-dônꢀđểꢀlấyꢀgỗ,ꢀlấyꢀđấtꢀcanhꢀtác,ꢀkhaiꢀthácꢀkhoángꢀsảnꢀvàꢀlàmꢀđườngꢀ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21783" y="6525678"/>
            <a:ext cx="182865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PPOMFL+TimesNewRomanPSMT"/>
                <a:cs typeface="PPOMFL+TimesNewRomanPSMT"/>
              </a:rPr>
              <a:t>giaoꢀthông.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6632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159500" y="203200"/>
            <a:ext cx="5875167" cy="438647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17500" y="3505200"/>
            <a:ext cx="5674783" cy="3149254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17500" y="317500"/>
            <a:ext cx="5674783" cy="3017344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08273" y="5182526"/>
            <a:ext cx="6544887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PPOMFL+TimesNewRomanPSMT"/>
                <a:cs typeface="PPOMFL+TimesNewRomanPSMT"/>
              </a:rPr>
              <a:t>Cácꢀ</a:t>
            </a:r>
            <a:r>
              <a:rPr dirty="0" sz="3200" spc="-3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PPOMFL+TimesNewRomanPSMT"/>
                <a:cs typeface="PPOMFL+TimesNewRomanPSMT"/>
              </a:rPr>
              <a:t>vụꢀ</a:t>
            </a:r>
            <a:r>
              <a:rPr dirty="0" sz="3200" spc="-39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PPOMFL+TimesNewRomanPSMT"/>
                <a:cs typeface="PPOMFL+TimesNewRomanPSMT"/>
              </a:rPr>
              <a:t>cháyꢀ</a:t>
            </a:r>
            <a:r>
              <a:rPr dirty="0" sz="3200" spc="-37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PPOMFL+TimesNewRomanPSMT"/>
                <a:cs typeface="PPOMFL+TimesNewRomanPSMT"/>
              </a:rPr>
              <a:t>rừngꢀ</a:t>
            </a:r>
            <a:r>
              <a:rPr dirty="0" sz="3200" spc="-38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PPOMFL+TimesNewRomanPSMT"/>
                <a:cs typeface="PPOMFL+TimesNewRomanPSMT"/>
              </a:rPr>
              <a:t>cũngꢀ</a:t>
            </a:r>
            <a:r>
              <a:rPr dirty="0" sz="3200" spc="-38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PPOMFL+TimesNewRomanPSMT"/>
                <a:cs typeface="PPOMFL+TimesNewRomanPSMT"/>
              </a:rPr>
              <a:t>làmꢀ</a:t>
            </a:r>
            <a:r>
              <a:rPr dirty="0" sz="3200" spc="-3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PPOMFL+TimesNewRomanPSMT"/>
                <a:cs typeface="PPOMFL+TimesNewRomanPSMT"/>
              </a:rPr>
              <a:t>diệnꢀ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PPOMFL+TimesNewRomanPSMT"/>
                <a:cs typeface="PPOMFL+TimesNewRomanPSMT"/>
              </a:rPr>
              <a:t>tíchꢀrừngꢀmấtꢀđiꢀđángꢀkể.ꢀ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51770" y="492054"/>
            <a:ext cx="901356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447f00"/>
                </a:solidFill>
                <a:latin typeface="OHAECN+TimesNewRomanPS-BoldMT"/>
                <a:cs typeface="OHAECN+TimesNewRomanPS-BoldMT"/>
              </a:rPr>
              <a:t>Khaiꢀthác,ꢀsửꢀdụngꢀvàꢀbảoꢀvệꢀrừngꢀA-ma-dôn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6018" y="367448"/>
            <a:ext cx="12871113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db8225"/>
                </a:solidFill>
                <a:latin typeface="OHAECN+TimesNewRomanPS-BoldMT"/>
                <a:cs typeface="OHAECN+TimesNewRomanPS-BoldMT"/>
              </a:rPr>
              <a:t>Nămꢀ2019ꢀ</a:t>
            </a: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:ꢀghiꢀnhậnꢀhơnꢀ88ꢀ810ꢀvụꢀcháyꢀrừngꢀlớnꢀnhỏꢀđãꢀxuấtꢀhiệnꢀ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5e142a"/>
                </a:solidFill>
                <a:latin typeface="PPOMFL+TimesNewRomanPSMT"/>
                <a:cs typeface="PPOMFL+TimesNewRomanPSMT"/>
              </a:rPr>
              <a:t>trênꢀkhắpꢀBrazillꢀ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81193" y="1102662"/>
            <a:ext cx="6797213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Nămꢀ</a:t>
            </a:r>
            <a:r>
              <a:rPr dirty="0" sz="4000" spc="-494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2016,ꢀ</a:t>
            </a:r>
            <a:r>
              <a:rPr dirty="0" sz="4000" spc="-502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mấtꢀ</a:t>
            </a:r>
            <a:r>
              <a:rPr dirty="0" sz="4000" spc="-490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khoảngꢀ</a:t>
            </a:r>
            <a:r>
              <a:rPr dirty="0" sz="4000">
                <a:solidFill>
                  <a:srgbClr val="4d6bb8"/>
                </a:solidFill>
                <a:latin typeface="PPOMFL+TimesNewRomanPSMT"/>
                <a:cs typeface="PPOMFL+TimesNewRomanPSMT"/>
              </a:rPr>
              <a:t>3,4ꢀ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>
                <a:solidFill>
                  <a:srgbClr val="4d6bb8"/>
                </a:solidFill>
                <a:latin typeface="PPOMFL+TimesNewRomanPSMT"/>
                <a:cs typeface="PPOMFL+TimesNewRomanPSMT"/>
              </a:rPr>
              <a:t>triệuꢀha</a:t>
            </a: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ꢀrừngꢀnguyênꢀsinhꢀ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159" y="4497935"/>
            <a:ext cx="6797213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Nămꢀ</a:t>
            </a:r>
            <a:r>
              <a:rPr dirty="0" sz="4000" spc="-494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2020,ꢀ</a:t>
            </a:r>
            <a:r>
              <a:rPr dirty="0" sz="4000" spc="-502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mấtꢀ</a:t>
            </a:r>
            <a:r>
              <a:rPr dirty="0" sz="4000" spc="-490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khoảngꢀ</a:t>
            </a:r>
            <a:r>
              <a:rPr dirty="0" sz="4000">
                <a:solidFill>
                  <a:srgbClr val="4d6bb8"/>
                </a:solidFill>
                <a:latin typeface="PPOMFL+TimesNewRomanPSMT"/>
                <a:cs typeface="PPOMFL+TimesNewRomanPSMT"/>
              </a:rPr>
              <a:t>2,3ꢀ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>
                <a:solidFill>
                  <a:srgbClr val="4d6bb8"/>
                </a:solidFill>
                <a:latin typeface="PPOMFL+TimesNewRomanPSMT"/>
                <a:cs typeface="PPOMFL+TimesNewRomanPSMT"/>
              </a:rPr>
              <a:t>triệuꢀha</a:t>
            </a:r>
            <a:r>
              <a:rPr dirty="0" sz="4000">
                <a:solidFill>
                  <a:srgbClr val="5e142a"/>
                </a:solidFill>
                <a:latin typeface="PPOMFL+TimesNewRomanPSMT"/>
                <a:cs typeface="PPOMFL+TimesNewRomanPSMT"/>
              </a:rPr>
              <a:t>ꢀrừngꢀnguyênꢀsinhꢀ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2417" y="3163902"/>
            <a:ext cx="284470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*</a:t>
            </a:r>
            <a:r>
              <a:rPr dirty="0" sz="36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36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Hậu</a:t>
            </a:r>
            <a:r>
              <a:rPr dirty="0" sz="36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 </a:t>
            </a:r>
            <a:r>
              <a:rPr dirty="0" sz="3600" b="1">
                <a:solidFill>
                  <a:srgbClr val="5e142a"/>
                </a:solidFill>
                <a:latin typeface="JSHHVV+TimesNewRomanPS-BoldItalicMT"/>
                <a:cs typeface="JSHHVV+TimesNewRomanPS-BoldItalicMT"/>
              </a:rPr>
              <a:t>quả: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42417" y="3712542"/>
            <a:ext cx="8449594" cy="3356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+ꢀDiệnꢀtíchꢀrừngꢀbịꢀmấtꢀdần.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+ꢀ</a:t>
            </a:r>
            <a:r>
              <a:rPr dirty="0" sz="3600" spc="-469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Gâyꢀ</a:t>
            </a:r>
            <a:r>
              <a:rPr dirty="0" sz="3600" spc="-461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hậuꢀ</a:t>
            </a:r>
            <a:r>
              <a:rPr dirty="0" sz="3600" spc="-462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quảꢀ</a:t>
            </a:r>
            <a:r>
              <a:rPr dirty="0" sz="3600" spc="-462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nghiêmꢀ</a:t>
            </a:r>
            <a:r>
              <a:rPr dirty="0" sz="3600" spc="-456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trọngꢀ</a:t>
            </a:r>
            <a:r>
              <a:rPr dirty="0" sz="3600" spc="-463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choꢀ</a:t>
            </a:r>
            <a:r>
              <a:rPr dirty="0" sz="3600" spc="-462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môiꢀ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trường,ꢀlàmꢀbiếnꢀđổiꢀkhíꢀhậu.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+ꢀ</a:t>
            </a:r>
            <a:r>
              <a:rPr dirty="0" sz="3600" spc="-230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Làmꢀ</a:t>
            </a:r>
            <a:r>
              <a:rPr dirty="0" sz="3600" spc="-222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suyꢀ</a:t>
            </a:r>
            <a:r>
              <a:rPr dirty="0" sz="3600" spc="-232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giảmꢀ</a:t>
            </a:r>
            <a:r>
              <a:rPr dirty="0" sz="3600" spc="-218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sốꢀ</a:t>
            </a:r>
            <a:r>
              <a:rPr dirty="0" sz="3600" spc="-232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lượngꢀ</a:t>
            </a:r>
            <a:r>
              <a:rPr dirty="0" sz="3600" spc="-225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loàiꢀ</a:t>
            </a:r>
            <a:r>
              <a:rPr dirty="0" sz="3600" spc="-218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động,ꢀ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5e142a"/>
                </a:solidFill>
                <a:latin typeface="PPOMFL+TimesNewRomanPSMT"/>
                <a:cs typeface="PPOMFL+TimesNewRomanPSMT"/>
              </a:rPr>
              <a:t>thựcꢀvật.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8026400" y="1435100"/>
            <a:ext cx="4059132" cy="4028437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860800" y="1435100"/>
            <a:ext cx="4083194" cy="4000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460957"/>
            <a:ext cx="5486400" cy="300788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435100"/>
            <a:ext cx="3765884" cy="3982272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3645" y="151086"/>
            <a:ext cx="1027941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1c11af"/>
                </a:solidFill>
                <a:latin typeface="PPOMFL+TimesNewRomanPSMT"/>
                <a:cs typeface="PPOMFL+TimesNewRomanPSMT"/>
              </a:rPr>
              <a:t>2.ꢀKhaiꢀthác,ꢀsửꢀdụngꢀvàꢀbảoꢀvệꢀrừngꢀA-ma-dôn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1c11af"/>
                </a:solidFill>
                <a:latin typeface="PPOMFL+TimesNewRomanPSMT"/>
                <a:cs typeface="PPOMFL+TimesNewRomanPSMT"/>
              </a:rPr>
              <a:t>b.ꢀVấnꢀdềꢀkhaiꢀthác,ꢀsửꢀdụngꢀvàꢀbảoꢀvệꢀrừngꢀA-ma-dôn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-324" y="5502159"/>
            <a:ext cx="4240578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Tăngꢀ</a:t>
            </a:r>
            <a:r>
              <a:rPr dirty="0" sz="2800" spc="892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cườngꢀ</a:t>
            </a:r>
            <a:r>
              <a:rPr dirty="0" sz="2800" spc="882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giámꢀ</a:t>
            </a:r>
            <a:r>
              <a:rPr dirty="0" sz="2800" spc="887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sátꢀ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hoạtꢀđộngꢀkhaiꢀthácꢀrừng.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28536" y="5548324"/>
            <a:ext cx="4485560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Tuyênꢀtruyềnꢀvàꢀđẩyꢀmạnhꢀ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vaiꢀ</a:t>
            </a:r>
            <a:r>
              <a:rPr dirty="0" sz="2800" spc="-454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tròꢀ</a:t>
            </a:r>
            <a:r>
              <a:rPr dirty="0" sz="2800" spc="-446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củaꢀ</a:t>
            </a:r>
            <a:r>
              <a:rPr dirty="0" sz="2800" spc="-456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ngườiꢀ</a:t>
            </a:r>
            <a:r>
              <a:rPr dirty="0" sz="2800" spc="-457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dânꢀ</a:t>
            </a:r>
            <a:r>
              <a:rPr dirty="0" sz="2800" spc="-453">
                <a:solidFill>
                  <a:srgbClr val="5e142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bảnꢀ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địaꢀtrongꢀviệcꢀbảoꢀvệꢀrừng.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35533" y="5717602"/>
            <a:ext cx="358030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Trồngꢀphụcꢀhồiꢀrừng</a:t>
            </a:r>
            <a:r>
              <a:rPr dirty="0" sz="2800">
                <a:solidFill>
                  <a:srgbClr val="5e142a"/>
                </a:solidFill>
                <a:latin typeface="WMTDJQ+ArialMT"/>
                <a:cs typeface="WMTDJQ+ArialMT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5581" y="6467400"/>
            <a:ext cx="583580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Lưu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ý: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hình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ảnh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mang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tính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chất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minh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 </a:t>
            </a:r>
            <a:r>
              <a:rPr dirty="0" sz="2400">
                <a:solidFill>
                  <a:srgbClr val="5e142a"/>
                </a:solidFill>
                <a:latin typeface="FAADKL+TimesNewRomanPS-ItalicMT"/>
                <a:cs typeface="FAADKL+TimesNewRomanPS-ItalicMT"/>
              </a:rPr>
              <a:t>họa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55093" y="224411"/>
            <a:ext cx="791476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Biệnꢀphápꢀbảoꢀvệꢀrừngꢀcủaꢀcácꢀquốcꢀgia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3003" y="1250004"/>
            <a:ext cx="12306139" cy="15440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Tăngꢀcườngꢀgiámꢀsátꢀhoạtꢀđộngꢀkhaiꢀthácꢀrừng,ꢀtrồngꢀphụcꢀhồiꢀrừng,ꢀtuyênꢀ</a:t>
            </a:r>
          </a:p>
          <a:p>
            <a:pPr marL="0" marR="0">
              <a:lnSpc>
                <a:spcPts val="2917"/>
              </a:lnSpc>
              <a:spcBef>
                <a:spcPts val="2172"/>
              </a:spcBef>
              <a:spcAft>
                <a:spcPts val="0"/>
              </a:spcAft>
            </a:pPr>
            <a:r>
              <a:rPr dirty="0" sz="2800">
                <a:solidFill>
                  <a:srgbClr val="5e142a"/>
                </a:solidFill>
                <a:latin typeface="PPOMFL+TimesNewRomanPSMT"/>
                <a:cs typeface="PPOMFL+TimesNewRomanPSMT"/>
              </a:rPr>
              <a:t>truyềnꢀngườiꢀdânꢀtrongꢀviệcꢀbảoꢀvệꢀrừng.ꢀ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22090" y="1483740"/>
            <a:ext cx="4302026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1c4112"/>
                </a:solidFill>
                <a:latin typeface="WMTDJQ+ArialMT"/>
                <a:cs typeface="WMTDJQ+ArialMT"/>
              </a:rPr>
              <a:t>LUYỆNꢀTẬP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95266" y="1608142"/>
            <a:ext cx="1066602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Câu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1:</a:t>
            </a:r>
            <a:r>
              <a:rPr dirty="0" sz="2800" spc="21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PhầnꢀlớnꢀrừngꢀnhiệtꢀđớiꢀA-ma-dônꢀnằmꢀởꢀquốcꢀgiaꢀ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6585" y="2248222"/>
            <a:ext cx="142594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nào?ꢀ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04084" y="3768672"/>
            <a:ext cx="3203947" cy="274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A.ꢀ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Ác-hen-ti-naꢀꢀꢀ</a:t>
            </a:r>
          </a:p>
          <a:p>
            <a:pPr marL="306387" marR="0">
              <a:lnSpc>
                <a:spcPts val="2917"/>
              </a:lnSpc>
              <a:spcBef>
                <a:spcPts val="11574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C.ꢀ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Bô-li-vi-aꢀꢀ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15910" y="3755971"/>
            <a:ext cx="209453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B.ꢀ</a:t>
            </a:r>
            <a:r>
              <a:rPr dirty="0" sz="2800">
                <a:solidFill>
                  <a:srgbClr val="d4fbff"/>
                </a:solidFill>
                <a:latin typeface="WMTDJQ+ArialMT"/>
                <a:cs typeface="WMTDJQ+ArialMT"/>
              </a:rPr>
              <a:t>Bra-xin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39660" y="5596463"/>
            <a:ext cx="304837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D.ꢀ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Cô-lôm-bi-aꢀ</a:t>
            </a: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3400" y="1342973"/>
            <a:ext cx="998659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f222b"/>
                </a:solidFill>
                <a:latin typeface="LRAMPT+Arial-BoldMT"/>
                <a:cs typeface="LRAMPT+Arial-BoldMT"/>
              </a:rPr>
              <a:t>Câu</a:t>
            </a:r>
            <a:r>
              <a:rPr dirty="0" sz="2800" b="1">
                <a:solidFill>
                  <a:srgbClr val="1f222b"/>
                </a:solidFill>
                <a:latin typeface="LRAMPT+Arial-BoldMT"/>
                <a:cs typeface="LRAMPT+Arial-BoldMT"/>
              </a:rPr>
              <a:t> </a:t>
            </a:r>
            <a:r>
              <a:rPr dirty="0" sz="2800" b="1">
                <a:solidFill>
                  <a:srgbClr val="1f222b"/>
                </a:solidFill>
                <a:latin typeface="LRAMPT+Arial-BoldMT"/>
                <a:cs typeface="LRAMPT+Arial-BoldMT"/>
              </a:rPr>
              <a:t>2.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ꢀRừngꢀnhiệtꢀđớiꢀA-ma-dônꢀnằmꢀởꢀkhuꢀvựcꢀnào?ꢀ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50953" y="3359564"/>
            <a:ext cx="2510209" cy="2731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956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A.ꢀ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BắcꢀMỹ.ꢀꢀ</a:t>
            </a:r>
          </a:p>
          <a:p>
            <a:pPr marL="0" marR="0">
              <a:lnSpc>
                <a:spcPts val="2917"/>
              </a:lnSpc>
              <a:spcBef>
                <a:spcPts val="1147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C.ꢀ</a:t>
            </a:r>
            <a:r>
              <a:rPr dirty="0" sz="2800">
                <a:solidFill>
                  <a:srgbClr val="d4fbff"/>
                </a:solidFill>
                <a:latin typeface="WMTDJQ+ArialMT"/>
                <a:cs typeface="WMTDJQ+ArialMT"/>
              </a:rPr>
              <a:t>NamꢀMỹ.ꢀ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8891" y="3359564"/>
            <a:ext cx="2748333" cy="27317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285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B.ꢀ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TrungꢀMỹ.ꢀ</a:t>
            </a:r>
          </a:p>
          <a:p>
            <a:pPr marL="0" marR="0">
              <a:lnSpc>
                <a:spcPts val="2917"/>
              </a:lnSpc>
              <a:spcBef>
                <a:spcPts val="1147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D.ꢀChâuꢀPhi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.ꢀꢀ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545155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2700" y="1022932"/>
            <a:ext cx="1127554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Câu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3.</a:t>
            </a:r>
            <a:r>
              <a:rPr dirty="0" sz="2800" spc="13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Đâuꢀ</a:t>
            </a:r>
            <a:r>
              <a:rPr dirty="0" sz="2800" b="1" u="sng">
                <a:solidFill>
                  <a:srgbClr val="1c4112"/>
                </a:solidFill>
                <a:latin typeface="LRAMPT+Arial-BoldMT"/>
                <a:cs typeface="LRAMPT+Arial-BoldMT"/>
              </a:rPr>
              <a:t>không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ꢀphảiꢀlàꢀnguyênꢀnhânꢀdẫnꢀđếnꢀsựꢀsuyꢀgiảmꢀ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16363" y="1663012"/>
            <a:ext cx="511574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tàiꢀnguyênꢀrừngꢀA-ma-dôn?ꢀ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2865" y="3146203"/>
            <a:ext cx="5047853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A.ꢀ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Khaiꢀthácꢀvàꢀsửꢀdụngꢀđểꢀ</a:t>
            </a:r>
          </a:p>
          <a:p>
            <a:pPr marL="442912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canhꢀtácꢀnôngꢀnghiệpꢀ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67353" y="3146203"/>
            <a:ext cx="4546861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B.ꢀ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Khaiꢀthácꢀkhoángꢀsảnꢀ</a:t>
            </a:r>
          </a:p>
          <a:p>
            <a:pPr marL="1226343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quáꢀmứcꢀ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0359" y="4973994"/>
            <a:ext cx="4432246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C.ꢀ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Khaiꢀthácꢀlấyꢀgỗ,ꢀlàmꢀ</a:t>
            </a:r>
          </a:p>
          <a:p>
            <a:pPr marL="464343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đườngꢀgiaoꢀthôngꢀ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27678" y="4973993"/>
            <a:ext cx="4409883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D.ꢀ</a:t>
            </a:r>
            <a:r>
              <a:rPr dirty="0" sz="2800">
                <a:solidFill>
                  <a:srgbClr val="d4fbff"/>
                </a:solidFill>
                <a:latin typeface="WMTDJQ+ArialMT"/>
                <a:cs typeface="WMTDJQ+ArialMT"/>
              </a:rPr>
              <a:t>Bảoꢀtồnꢀvàꢀduyꢀtrìꢀđaꢀ</a:t>
            </a:r>
          </a:p>
          <a:p>
            <a:pPr marL="759618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d4fbff"/>
                </a:solidFill>
                <a:latin typeface="WMTDJQ+ArialMT"/>
                <a:cs typeface="WMTDJQ+ArialMT"/>
              </a:rPr>
              <a:t>dạngꢀsinhꢀhọcꢀ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2323" y="930719"/>
            <a:ext cx="1099234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Câu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4.</a:t>
            </a:r>
            <a:r>
              <a:rPr dirty="0" sz="2800" spc="13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TrongꢀcơꢀcấuꢀdiệnꢀtíchꢀrừngꢀA-ma-dôn,ꢀquốcꢀgiaꢀnàoꢀ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6062" y="1570800"/>
            <a:ext cx="480547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chiếmꢀdiệnꢀtíchꢀnhỏꢀnhất?ꢀ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2890" y="3146203"/>
            <a:ext cx="458799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A.ꢀ</a:t>
            </a:r>
            <a:r>
              <a:rPr dirty="0" sz="2800">
                <a:solidFill>
                  <a:srgbClr val="d4fbff"/>
                </a:solidFill>
                <a:latin typeface="WMTDJQ+ArialMT"/>
                <a:cs typeface="WMTDJQ+ArialMT"/>
              </a:rPr>
              <a:t>VùngꢀlãnhꢀthổꢀPhápꢀởꢀ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15910" y="3359564"/>
            <a:ext cx="219429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B.ꢀ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Bra-xinꢀ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47009" y="3572923"/>
            <a:ext cx="211809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d4fbff"/>
                </a:solidFill>
                <a:latin typeface="WMTDJQ+ArialMT"/>
                <a:cs typeface="WMTDJQ+ArialMT"/>
              </a:rPr>
              <a:t>Guy-a-naꢀ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27178" y="5187353"/>
            <a:ext cx="195775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C.ꢀ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Pê-ruꢀ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87310" y="5187354"/>
            <a:ext cx="265149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D.ꢀ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Xu-a-namꢀ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79391" y="1608142"/>
            <a:ext cx="1071824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Câu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5:</a:t>
            </a:r>
            <a:r>
              <a:rPr dirty="0" sz="2800" spc="21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Loàiꢀđộngꢀvậtꢀnàoꢀsauꢀđâyꢀ</a:t>
            </a:r>
            <a:r>
              <a:rPr dirty="0" sz="2800" b="1" u="sng">
                <a:solidFill>
                  <a:srgbClr val="1c4112"/>
                </a:solidFill>
                <a:latin typeface="LRAMPT+Arial-BoldMT"/>
                <a:cs typeface="LRAMPT+Arial-BoldMT"/>
              </a:rPr>
              <a:t>không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ꢀthuộcꢀrừngꢀnhiệtꢀ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8654" y="2248222"/>
            <a:ext cx="124112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đới?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66765" y="3768672"/>
            <a:ext cx="3478584" cy="2731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A.ꢀ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Bòꢀsát,ꢀhổ,ꢀtrănꢀ</a:t>
            </a:r>
          </a:p>
          <a:p>
            <a:pPr marL="375443" marR="0">
              <a:lnSpc>
                <a:spcPts val="2917"/>
              </a:lnSpc>
              <a:spcBef>
                <a:spcPts val="11474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C.ꢀ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Lươnꢀđiệnꢀ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0503" y="3768672"/>
            <a:ext cx="4891276" cy="2731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B.ꢀ</a:t>
            </a:r>
            <a:r>
              <a:rPr dirty="0" sz="2800">
                <a:solidFill>
                  <a:srgbClr val="d4fbff"/>
                </a:solidFill>
                <a:latin typeface="WMTDJQ+ArialMT"/>
                <a:cs typeface="WMTDJQ+ArialMT"/>
              </a:rPr>
              <a:t>Chimꢀcánhꢀcụt,ꢀhảiꢀcẩuꢀ</a:t>
            </a: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.</a:t>
            </a:r>
          </a:p>
          <a:p>
            <a:pPr marL="1196181" marR="0">
              <a:lnSpc>
                <a:spcPts val="2917"/>
              </a:lnSpc>
              <a:spcBef>
                <a:spcPts val="11474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D.ꢀKiếnꢀđạnꢀ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ꢀ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97000" y="1022932"/>
            <a:ext cx="1089828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Câu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6.</a:t>
            </a:r>
            <a:r>
              <a:rPr dirty="0" sz="2800" spc="13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Rừngꢀnàoꢀsauꢀđâyꢀthuộcꢀrừngꢀnhiệtꢀđớiꢀlớnꢀnhấtꢀthếꢀ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01506" y="1663012"/>
            <a:ext cx="142118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giới?ꢀ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95328" y="3359563"/>
            <a:ext cx="361746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A.ꢀ</a:t>
            </a:r>
            <a:r>
              <a:rPr dirty="0" sz="2800">
                <a:solidFill>
                  <a:srgbClr val="d4fbff"/>
                </a:solidFill>
                <a:latin typeface="WMTDJQ+ArialMT"/>
                <a:cs typeface="WMTDJQ+ArialMT"/>
              </a:rPr>
              <a:t>RừngꢀA-ma-dônꢀ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71410" y="3359564"/>
            <a:ext cx="3083296" cy="27317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418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B.ꢀ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Rừngꢀláꢀkimꢀ</a:t>
            </a:r>
          </a:p>
          <a:p>
            <a:pPr marL="0" marR="0">
              <a:lnSpc>
                <a:spcPts val="2917"/>
              </a:lnSpc>
              <a:spcBef>
                <a:spcPts val="11474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D.ꢀ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Rừngꢀônꢀđớiꢀ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92872" y="5187354"/>
            <a:ext cx="493691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f222b"/>
                </a:solidFill>
                <a:latin typeface="WMTDJQ+ArialMT"/>
                <a:cs typeface="WMTDJQ+ArialMT"/>
              </a:rPr>
              <a:t>C.ꢀ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Rừngꢀrậmꢀthườngꢀxanhꢀ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2231" y="1022932"/>
            <a:ext cx="1102178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f222b"/>
                </a:solidFill>
                <a:latin typeface="LRAMPT+Arial-BoldMT"/>
                <a:cs typeface="LRAMPT+Arial-BoldMT"/>
              </a:rPr>
              <a:t>Câu</a:t>
            </a:r>
            <a:r>
              <a:rPr dirty="0" sz="2800" b="1">
                <a:solidFill>
                  <a:srgbClr val="1f222b"/>
                </a:solidFill>
                <a:latin typeface="LRAMPT+Arial-BoldMT"/>
                <a:cs typeface="LRAMPT+Arial-BoldMT"/>
              </a:rPr>
              <a:t> </a:t>
            </a:r>
            <a:r>
              <a:rPr dirty="0" sz="2800" b="1">
                <a:solidFill>
                  <a:srgbClr val="1f222b"/>
                </a:solidFill>
                <a:latin typeface="LRAMPT+Arial-BoldMT"/>
                <a:cs typeface="LRAMPT+Arial-BoldMT"/>
              </a:rPr>
              <a:t>7.</a:t>
            </a:r>
            <a:r>
              <a:rPr dirty="0" sz="2800" spc="13" b="1">
                <a:solidFill>
                  <a:srgbClr val="1f222b"/>
                </a:solidFill>
                <a:latin typeface="LRAMPT+Arial-BoldMT"/>
                <a:cs typeface="LRAMPT+Arial-BoldMT"/>
              </a:rPr>
              <a:t> 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RừngꢀA-ma-dônꢀđóngꢀvaiꢀtròꢀquanꢀtrọngꢀnhưꢀthếꢀnàoꢀ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4736" y="1663012"/>
            <a:ext cx="458679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đốiꢀvớiꢀkhíꢀhậuꢀTráiꢀĐất?ꢀ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2328" y="3359564"/>
            <a:ext cx="336745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A.ꢀ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CungꢀcấpꢀCO</a:t>
            </a:r>
            <a:r>
              <a:rPr dirty="0" sz="2800">
                <a:solidFill>
                  <a:srgbClr val="1c4112"/>
                </a:solidFill>
                <a:latin typeface="SGKSLH+CambriaMath"/>
                <a:cs typeface="SGKSLH+CambriaMath"/>
              </a:rPr>
              <a:t>₂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45153" y="3359564"/>
            <a:ext cx="414277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B.ꢀ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Bảoꢀtồnꢀthiênꢀnhiênꢀ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06247" y="4973994"/>
            <a:ext cx="4455409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D.ꢀ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Cungꢀcấpꢀcácꢀloạiꢀgỗꢀ</a:t>
            </a:r>
          </a:p>
          <a:p>
            <a:pPr marL="1603375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quýꢀ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15953" y="5187354"/>
            <a:ext cx="378020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C.ꢀ</a:t>
            </a:r>
            <a:r>
              <a:rPr dirty="0" sz="2800">
                <a:solidFill>
                  <a:srgbClr val="d4fbff"/>
                </a:solidFill>
                <a:latin typeface="WMTDJQ+ArialMT"/>
                <a:cs typeface="WMTDJQ+ArialMT"/>
              </a:rPr>
              <a:t>Điềuꢀhòaꢀkhíꢀhậuꢀ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3350" y="1022932"/>
            <a:ext cx="1088437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Câu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RAMPT+Arial-BoldMT"/>
                <a:cs typeface="LRAMPT+Arial-BoldMT"/>
              </a:rPr>
              <a:t>8.</a:t>
            </a:r>
            <a:r>
              <a:rPr dirty="0" sz="2800" spc="13" b="1">
                <a:solidFill>
                  <a:srgbClr val="000000"/>
                </a:solidFill>
                <a:latin typeface="LRAMPT+Arial-BoldMT"/>
                <a:cs typeface="LRAMPT+Arial-BoldMT"/>
              </a:rPr>
              <a:t> 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DiệnꢀtíchꢀrừngꢀA-ma-dônꢀđangꢀbịꢀkhaiꢀthácꢀquáꢀmứcꢀ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31506" y="1663012"/>
            <a:ext cx="396118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đãꢀđểꢀlạiꢀhậuꢀquảꢀgì?ꢀ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4140" y="3146203"/>
            <a:ext cx="4951808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A.ꢀ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Suyꢀgiảmꢀlượngꢀgỗꢀkhaiꢀ</a:t>
            </a:r>
          </a:p>
          <a:p>
            <a:pPr marL="1769268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thácꢀ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45153" y="3146203"/>
            <a:ext cx="4137522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B.ꢀ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Hạnꢀchếꢀtàiꢀnguyênꢀ</a:t>
            </a:r>
          </a:p>
          <a:p>
            <a:pPr marL="830262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khoángꢀsảnꢀ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46716" y="4973993"/>
            <a:ext cx="4592188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D.ꢀ</a:t>
            </a:r>
            <a:r>
              <a:rPr dirty="0" sz="2800">
                <a:solidFill>
                  <a:srgbClr val="d4fbff"/>
                </a:solidFill>
                <a:latin typeface="WMTDJQ+ArialMT"/>
                <a:cs typeface="WMTDJQ+ArialMT"/>
              </a:rPr>
              <a:t>Tácꢀđộngꢀđếnꢀkhíꢀhậuꢀ</a:t>
            </a:r>
          </a:p>
          <a:p>
            <a:pPr marL="10318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d4fbff"/>
                </a:solidFill>
                <a:latin typeface="WMTDJQ+ArialMT"/>
                <a:cs typeface="WMTDJQ+ArialMT"/>
              </a:rPr>
              <a:t>củaꢀkhuꢀvựcꢀvàꢀtoànꢀcầuꢀ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2228" y="5187354"/>
            <a:ext cx="509939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MTDJQ+ArialMT"/>
                <a:cs typeface="WMTDJQ+ArialMT"/>
              </a:rPr>
              <a:t>C.ꢀ</a:t>
            </a:r>
            <a:r>
              <a:rPr dirty="0" sz="2800">
                <a:solidFill>
                  <a:srgbClr val="1c4112"/>
                </a:solidFill>
                <a:latin typeface="WMTDJQ+ArialMT"/>
                <a:cs typeface="WMTDJQ+ArialMT"/>
              </a:rPr>
              <a:t>Tàiꢀnguyênꢀđấtꢀsuyꢀgiảmꢀ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22090" y="1487156"/>
            <a:ext cx="4337578" cy="161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1c4112"/>
                </a:solidFill>
                <a:latin typeface="LRAMPT+Arial-BoldMT"/>
                <a:cs typeface="LRAMPT+Arial-BoldMT"/>
              </a:rPr>
              <a:t>VẬN</a:t>
            </a:r>
            <a:r>
              <a:rPr dirty="0" sz="5000" b="1">
                <a:solidFill>
                  <a:srgbClr val="1c4112"/>
                </a:solidFill>
                <a:latin typeface="LRAMPT+Arial-BoldMT"/>
                <a:cs typeface="LRAMPT+Arial-BoldMT"/>
              </a:rPr>
              <a:t> </a:t>
            </a:r>
            <a:r>
              <a:rPr dirty="0" sz="5000" b="1">
                <a:solidFill>
                  <a:srgbClr val="1c4112"/>
                </a:solidFill>
                <a:latin typeface="LRAMPT+Arial-BoldMT"/>
                <a:cs typeface="LRAMPT+Arial-BoldMT"/>
              </a:rPr>
              <a:t>DỤNG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36593" y="439634"/>
            <a:ext cx="681505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684e44"/>
                </a:solidFill>
                <a:latin typeface="PPOMFL+TimesNewRomanPSMT"/>
                <a:cs typeface="PPOMFL+TimesNewRomanPSMT"/>
              </a:rPr>
              <a:t>NHÀꢀTRUYÊNꢀTRUYỀNꢀTÀIꢀBAꢀ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1542" y="1357145"/>
            <a:ext cx="3951382" cy="717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3d1e08"/>
                </a:solidFill>
                <a:latin typeface="KBNKMS+CourierNewPSMT"/>
                <a:cs typeface="KBNKMS+CourierNewPSMT"/>
              </a:rPr>
              <a:t>o</a:t>
            </a:r>
            <a:r>
              <a:rPr dirty="0" sz="2250" spc="337">
                <a:solidFill>
                  <a:srgbClr val="3d1e08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d1e08"/>
                </a:solidFill>
                <a:latin typeface="OHAECN+TimesNewRomanPS-BoldMT"/>
                <a:cs typeface="OHAECN+TimesNewRomanPS-BoldMT"/>
              </a:rPr>
              <a:t>Hoạtꢀđộngꢀtheoꢀcặp/nhóm.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41542" y="1860065"/>
            <a:ext cx="9013317" cy="71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3d1e08"/>
                </a:solidFill>
                <a:latin typeface="KBNKMS+CourierNewPSMT"/>
                <a:cs typeface="KBNKMS+CourierNewPSMT"/>
              </a:rPr>
              <a:t>o</a:t>
            </a:r>
            <a:r>
              <a:rPr dirty="0" sz="2250" spc="337">
                <a:solidFill>
                  <a:srgbClr val="3d1e08"/>
                </a:solidFill>
                <a:latin typeface="Times New Roman"/>
                <a:cs typeface="Times New Roman"/>
              </a:rPr>
              <a:t> </a:t>
            </a:r>
            <a:r>
              <a:rPr dirty="0" sz="2200" spc="16" b="1">
                <a:solidFill>
                  <a:srgbClr val="3d1e08"/>
                </a:solidFill>
                <a:latin typeface="OHAECN+TimesNewRomanPS-BoldMT"/>
                <a:cs typeface="OHAECN+TimesNewRomanPS-BoldMT"/>
              </a:rPr>
              <a:t>Nhiệmꢀvụ:ꢀThiếtꢀkếꢀ1ꢀkhẩuꢀhiệuꢀtuyềnꢀtruyềnꢀviệcꢀbảoꢀrừngꢀA-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27292" y="2368305"/>
            <a:ext cx="1404912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3d1e08"/>
                </a:solidFill>
                <a:latin typeface="OHAECN+TimesNewRomanPS-BoldMT"/>
                <a:cs typeface="OHAECN+TimesNewRomanPS-BoldMT"/>
              </a:rPr>
              <a:t>ma-dôn.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93038" y="469010"/>
            <a:ext cx="6149522" cy="1013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684e44"/>
                </a:solidFill>
                <a:latin typeface="SNJUSG+#9Slide03IcielUniSansHeavy"/>
                <a:cs typeface="SNJUSG+#9Slide03IcielUniSansHeavy"/>
              </a:rPr>
              <a:t>NHÀ</a:t>
            </a:r>
            <a:r>
              <a:rPr dirty="0" sz="3200">
                <a:solidFill>
                  <a:srgbClr val="684e44"/>
                </a:solidFill>
                <a:latin typeface="SNJUSG+#9Slide03IcielUniSansHeavy"/>
                <a:cs typeface="SNJUSG+#9Slide03IcielUniSansHeavy"/>
              </a:rPr>
              <a:t> </a:t>
            </a:r>
            <a:r>
              <a:rPr dirty="0" sz="3200">
                <a:solidFill>
                  <a:srgbClr val="684e44"/>
                </a:solidFill>
                <a:latin typeface="SNJUSG+#9Slide03IcielUniSansHeavy"/>
                <a:cs typeface="SNJUSG+#9Slide03IcielUniSansHeavy"/>
              </a:rPr>
              <a:t>TRUYÊN</a:t>
            </a:r>
            <a:r>
              <a:rPr dirty="0" sz="3200">
                <a:solidFill>
                  <a:srgbClr val="684e44"/>
                </a:solidFill>
                <a:latin typeface="SNJUSG+#9Slide03IcielUniSansHeavy"/>
                <a:cs typeface="SNJUSG+#9Slide03IcielUniSansHeavy"/>
              </a:rPr>
              <a:t> </a:t>
            </a:r>
            <a:r>
              <a:rPr dirty="0" sz="3200">
                <a:solidFill>
                  <a:srgbClr val="684e44"/>
                </a:solidFill>
                <a:latin typeface="SNJUSG+#9Slide03IcielUniSansHeavy"/>
                <a:cs typeface="SNJUSG+#9Slide03IcielUniSansHeavy"/>
              </a:rPr>
              <a:t>TRUYỀN</a:t>
            </a:r>
            <a:r>
              <a:rPr dirty="0" sz="3200">
                <a:solidFill>
                  <a:srgbClr val="684e44"/>
                </a:solidFill>
                <a:latin typeface="SNJUSG+#9Slide03IcielUniSansHeavy"/>
                <a:cs typeface="SNJUSG+#9Slide03IcielUniSansHeavy"/>
              </a:rPr>
              <a:t> </a:t>
            </a:r>
            <a:r>
              <a:rPr dirty="0" sz="3200">
                <a:solidFill>
                  <a:srgbClr val="684e44"/>
                </a:solidFill>
                <a:latin typeface="SNJUSG+#9Slide03IcielUniSansHeavy"/>
                <a:cs typeface="SNJUSG+#9Slide03IcielUniSansHeavy"/>
              </a:rPr>
              <a:t>TÀI</a:t>
            </a:r>
            <a:r>
              <a:rPr dirty="0" sz="3200">
                <a:solidFill>
                  <a:srgbClr val="684e44"/>
                </a:solidFill>
                <a:latin typeface="SNJUSG+#9Slide03IcielUniSansHeavy"/>
                <a:cs typeface="SNJUSG+#9Slide03IcielUniSansHeavy"/>
              </a:rPr>
              <a:t> </a:t>
            </a:r>
            <a:r>
              <a:rPr dirty="0" sz="3200">
                <a:solidFill>
                  <a:srgbClr val="684e44"/>
                </a:solidFill>
                <a:latin typeface="SNJUSG+#9Slide03IcielUniSansHeavy"/>
                <a:cs typeface="SNJUSG+#9Slide03IcielUniSansHeavy"/>
              </a:rPr>
              <a:t>BA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1542" y="1357145"/>
            <a:ext cx="9013317" cy="71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3d1e08"/>
                </a:solidFill>
                <a:latin typeface="KBNKMS+CourierNewPSMT"/>
                <a:cs typeface="KBNKMS+CourierNewPSMT"/>
              </a:rPr>
              <a:t>o</a:t>
            </a:r>
            <a:r>
              <a:rPr dirty="0" sz="2250" spc="337">
                <a:solidFill>
                  <a:srgbClr val="3d1e08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d1e08"/>
                </a:solidFill>
                <a:latin typeface="OHAECN+TimesNewRomanPS-BoldMT"/>
                <a:cs typeface="OHAECN+TimesNewRomanPS-BoldMT"/>
              </a:rPr>
              <a:t>Emꢀhãyꢀsưuꢀtầmꢀnhữngꢀthôngꢀtinꢀvềꢀcácꢀbiệnꢀphápꢀbảoꢀvệꢀrungꢀ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7292" y="1865386"/>
            <a:ext cx="6356227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3d1e08"/>
                </a:solidFill>
                <a:latin typeface="OHAECN+TimesNewRomanPS-BoldMT"/>
                <a:cs typeface="OHAECN+TimesNewRomanPS-BoldMT"/>
              </a:rPr>
              <a:t>Amazonꢀcủaꢀcácꢀnướcꢀtrongꢀkhuꢀvựcꢀhiệnꢀnayꢀ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22431" y="598454"/>
            <a:ext cx="364476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HƯỚNG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DẪN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VỀ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NHÀ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3499" y="3203185"/>
            <a:ext cx="247035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1.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Hoàn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thành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72571" y="3203184"/>
            <a:ext cx="2282084" cy="187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2.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Đọc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trước</a:t>
            </a:r>
          </a:p>
          <a:p>
            <a:pPr marL="9525" marR="0">
              <a:lnSpc>
                <a:spcPts val="2500"/>
              </a:lnSpc>
              <a:spcBef>
                <a:spcPts val="181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nội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dung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bài</a:t>
            </a:r>
          </a:p>
          <a:p>
            <a:pPr marL="742950" marR="0">
              <a:lnSpc>
                <a:spcPts val="2500"/>
              </a:lnSpc>
              <a:spcBef>
                <a:spcPts val="181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91287" y="3751825"/>
            <a:ext cx="2315307" cy="1323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bài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tập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được</a:t>
            </a:r>
          </a:p>
          <a:p>
            <a:pPr marL="573881" marR="0">
              <a:lnSpc>
                <a:spcPts val="2500"/>
              </a:lnSpc>
              <a:spcBef>
                <a:spcPts val="181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LRAMPT+Arial-BoldMT"/>
                <a:cs typeface="LRAMPT+Arial-BoldMT"/>
              </a:rPr>
              <a:t>gia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76200" y="0"/>
            <a:ext cx="12038780" cy="6795035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38255" y="2264064"/>
            <a:ext cx="6690660" cy="2344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CẢM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ƠM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CÁC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EM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ĐÃ</a:t>
            </a:r>
          </a:p>
          <a:p>
            <a:pPr marL="1100931" marR="0">
              <a:lnSpc>
                <a:spcPts val="4688"/>
              </a:lnSpc>
              <a:spcBef>
                <a:spcPts val="2331"/>
              </a:spcBef>
              <a:spcAft>
                <a:spcPts val="0"/>
              </a:spcAft>
            </a:pP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LẮNG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 </a:t>
            </a:r>
            <a:r>
              <a:rPr dirty="0" sz="4500" b="1">
                <a:solidFill>
                  <a:srgbClr val="301900"/>
                </a:solidFill>
                <a:latin typeface="LRAMPT+Arial-BoldMT"/>
                <a:cs typeface="LRAMPT+Arial-BoldMT"/>
              </a:rPr>
              <a:t>NGHE!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31174" y="1669559"/>
            <a:ext cx="163937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LRAMPT+Arial-BoldMT"/>
                <a:cs typeface="LRAMPT+Arial-BoldMT"/>
              </a:rPr>
              <a:t>BÀI</a:t>
            </a:r>
            <a:r>
              <a:rPr dirty="0" sz="2800" b="1">
                <a:solidFill>
                  <a:srgbClr val="ff0000"/>
                </a:solidFill>
                <a:latin typeface="LRAMPT+Arial-BoldMT"/>
                <a:cs typeface="LRAMPT+Arial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LRAMPT+Arial-BoldMT"/>
                <a:cs typeface="LRAMPT+Arial-BoldMT"/>
              </a:rPr>
              <a:t>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499" y="2500600"/>
            <a:ext cx="10925808" cy="3120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ĐẶC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ĐIỂM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DÂN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CƯ,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XÃ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HỘI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TRUNG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VÀ</a:t>
            </a:r>
          </a:p>
          <a:p>
            <a:pPr marL="846137" marR="0">
              <a:lnSpc>
                <a:spcPts val="4167"/>
              </a:lnSpc>
              <a:spcBef>
                <a:spcPts val="3032"/>
              </a:spcBef>
              <a:spcAft>
                <a:spcPts val="0"/>
              </a:spcAft>
            </a:pP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NAM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MỸ,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KHAI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THÁC,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SỬ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DỤNG</a:t>
            </a:r>
          </a:p>
          <a:p>
            <a:pPr marL="1127918" marR="0">
              <a:lnSpc>
                <a:spcPts val="4167"/>
              </a:lnSpc>
              <a:spcBef>
                <a:spcPts val="3032"/>
              </a:spcBef>
              <a:spcAft>
                <a:spcPts val="0"/>
              </a:spcAft>
            </a:pP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VÀ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BẢO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VỆ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RỪNG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 </a:t>
            </a:r>
            <a:r>
              <a:rPr dirty="0" sz="4000" b="1">
                <a:solidFill>
                  <a:srgbClr val="1a237e"/>
                </a:solidFill>
                <a:latin typeface="LRAMPT+Arial-BoldMT"/>
                <a:cs typeface="LRAMPT+Arial-BoldMT"/>
              </a:rPr>
              <a:t>A-MA-DÔN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664" y="302642"/>
            <a:ext cx="5539859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2.ꢀKHAIꢀTHÁC,ꢀSỬꢀDỤNGꢀVÀ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OHAECN+TimesNewRomanPS-BoldMT"/>
                <a:cs typeface="OHAECN+TimesNewRomanPS-BoldMT"/>
              </a:rPr>
              <a:t>BẢOꢀVỆꢀRỪNGꢀA-MA-DÔN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5772" y="1956582"/>
            <a:ext cx="1181943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f0a15"/>
                </a:solidFill>
                <a:latin typeface="BVPIRB+#9Slide03RobotoBold-Bold"/>
                <a:cs typeface="BVPIRB+#9Slide03RobotoBold-Bold"/>
              </a:rPr>
              <a:t>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00353" y="2582256"/>
            <a:ext cx="472140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f0a15"/>
                </a:solidFill>
                <a:latin typeface="PPOMFL+TimesNewRomanPSMT"/>
                <a:cs typeface="PPOMFL+TimesNewRomanPSMT"/>
              </a:rPr>
              <a:t>ĐẶCꢀĐIỂMꢀRỪNGꢀA-MA-DÔN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5772" y="5108672"/>
            <a:ext cx="1195586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f0a15"/>
                </a:solidFill>
                <a:latin typeface="BVPIRB+#9Slide03RobotoBold-Bold"/>
                <a:cs typeface="BVPIRB+#9Slide03RobotoBold-Bold"/>
              </a:rPr>
              <a:t>b.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66776" y="5808590"/>
            <a:ext cx="7126270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f0a15"/>
                </a:solidFill>
                <a:latin typeface="PPOMFL+TimesNewRomanPSMT"/>
                <a:cs typeface="PPOMFL+TimesNewRomanPSMT"/>
              </a:rPr>
              <a:t>VẤNꢀĐỀꢀKHAIꢀTHÁC,ꢀSỬꢀDỤNGꢀVÀꢀBẢOꢀVỆꢀ</a:t>
            </a:r>
          </a:p>
          <a:p>
            <a:pPr marL="183515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2f0a15"/>
                </a:solidFill>
                <a:latin typeface="PPOMFL+TimesNewRomanPSMT"/>
                <a:cs typeface="PPOMFL+TimesNewRomanPSMT"/>
              </a:rPr>
              <a:t>RỪNGꢀA-MA-DÔN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47217" y="2325884"/>
            <a:ext cx="872392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5e142a"/>
                </a:solidFill>
                <a:latin typeface="OHAECN+TimesNewRomanPS-BoldMT"/>
                <a:cs typeface="OHAECN+TimesNewRomanPS-BoldMT"/>
              </a:rPr>
              <a:t>a.ꢀĐẶCꢀĐIỂMꢀRỪNGꢀA-MA-DÔN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2026-04-17T01:38:34-07:00</dcterms:modified>
</cp:coreProperties>
</file>