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04" r:id="rId2"/>
    <p:sldId id="313" r:id="rId3"/>
    <p:sldId id="258" r:id="rId4"/>
    <p:sldId id="305" r:id="rId5"/>
    <p:sldId id="322" r:id="rId6"/>
    <p:sldId id="341" r:id="rId7"/>
    <p:sldId id="324" r:id="rId8"/>
    <p:sldId id="326" r:id="rId9"/>
    <p:sldId id="339" r:id="rId10"/>
    <p:sldId id="325" r:id="rId11"/>
    <p:sldId id="268" r:id="rId12"/>
    <p:sldId id="328" r:id="rId13"/>
    <p:sldId id="330" r:id="rId14"/>
    <p:sldId id="331" r:id="rId15"/>
    <p:sldId id="340" r:id="rId16"/>
    <p:sldId id="332" r:id="rId17"/>
    <p:sldId id="335" r:id="rId18"/>
    <p:sldId id="344" r:id="rId19"/>
    <p:sldId id="301" r:id="rId20"/>
    <p:sldId id="302" r:id="rId21"/>
    <p:sldId id="333" r:id="rId22"/>
    <p:sldId id="345" r:id="rId23"/>
    <p:sldId id="303" r:id="rId24"/>
    <p:sldId id="292" r:id="rId25"/>
    <p:sldId id="337" r:id="rId26"/>
    <p:sldId id="338" r:id="rId27"/>
    <p:sldId id="342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0" y="-528"/>
      </p:cViewPr>
      <p:guideLst>
        <p:guide orient="horz" pos="1620"/>
        <p:guide pos="28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989B7-F18C-45A8-9180-EE43259675B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D75C0-EB5E-4AEF-84D8-A96C4C2A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4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D75C0-EB5E-4AEF-84D8-A96C4C2A98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5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2125" y="-11796713"/>
            <a:ext cx="22204363" cy="124904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2CBB1-B6AF-405D-909C-FCF3CC5712F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0E2A-B7D5-4AB8-8422-172A24BC3D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Khung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3" y="0"/>
            <a:ext cx="9270206" cy="532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533400" y="142875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NĂM HỌC MỚI,</a:t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THẬT NHIỀU SỨC KHỎE VÀ HỌC GIỎI!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552950"/>
            <a:ext cx="2133600" cy="476250"/>
          </a:xfrm>
        </p:spPr>
        <p:txBody>
          <a:bodyPr/>
          <a:lstStyle/>
          <a:p>
            <a:r>
              <a:rPr lang="en-US" sz="1300" dirty="0" smtClean="0">
                <a:solidFill>
                  <a:srgbClr val="C00000"/>
                </a:solidFill>
                <a:latin typeface="Tim es New Roman"/>
              </a:rPr>
              <a:t>       </a:t>
            </a:r>
            <a:r>
              <a:rPr lang="en-US" sz="1300" dirty="0" err="1" smtClean="0">
                <a:solidFill>
                  <a:srgbClr val="C00000"/>
                </a:solidFill>
                <a:latin typeface="Tim es New Roman"/>
              </a:rPr>
              <a:t>Trần</a:t>
            </a:r>
            <a:r>
              <a:rPr lang="en-US" sz="1300" dirty="0" smtClean="0">
                <a:solidFill>
                  <a:srgbClr val="C00000"/>
                </a:solidFill>
                <a:latin typeface="Tim es New Roman"/>
              </a:rPr>
              <a:t> </a:t>
            </a:r>
            <a:r>
              <a:rPr lang="en-US" sz="1300" dirty="0" err="1" smtClean="0">
                <a:solidFill>
                  <a:srgbClr val="C00000"/>
                </a:solidFill>
                <a:latin typeface="Tim es New Roman"/>
              </a:rPr>
              <a:t>Thị</a:t>
            </a:r>
            <a:r>
              <a:rPr lang="en-US" sz="1300" dirty="0" smtClean="0">
                <a:solidFill>
                  <a:srgbClr val="C00000"/>
                </a:solidFill>
                <a:latin typeface="Tim es New Roman"/>
              </a:rPr>
              <a:t> Kim Chi</a:t>
            </a:r>
          </a:p>
          <a:p>
            <a:r>
              <a:rPr lang="en-US" sz="1300" dirty="0" err="1" smtClean="0">
                <a:solidFill>
                  <a:srgbClr val="C00000"/>
                </a:solidFill>
                <a:latin typeface="Tim es New Roman"/>
              </a:rPr>
              <a:t>Trường</a:t>
            </a:r>
            <a:r>
              <a:rPr lang="en-US" sz="1300" dirty="0" smtClean="0">
                <a:solidFill>
                  <a:srgbClr val="C00000"/>
                </a:solidFill>
                <a:latin typeface="Tim es New Roman"/>
              </a:rPr>
              <a:t> THCS </a:t>
            </a:r>
            <a:r>
              <a:rPr lang="en-US" sz="1300" dirty="0" err="1" smtClean="0">
                <a:solidFill>
                  <a:srgbClr val="C00000"/>
                </a:solidFill>
                <a:latin typeface="Tim es New Roman"/>
              </a:rPr>
              <a:t>Thuận</a:t>
            </a:r>
            <a:r>
              <a:rPr lang="en-US" sz="1300" dirty="0" smtClean="0">
                <a:solidFill>
                  <a:srgbClr val="C00000"/>
                </a:solidFill>
                <a:latin typeface="Tim es New Roman"/>
              </a:rPr>
              <a:t> </a:t>
            </a:r>
            <a:r>
              <a:rPr lang="en-US" sz="1300" dirty="0" err="1" smtClean="0">
                <a:solidFill>
                  <a:srgbClr val="C00000"/>
                </a:solidFill>
                <a:latin typeface="Tim es New Roman"/>
              </a:rPr>
              <a:t>Phú</a:t>
            </a:r>
            <a:endParaRPr lang="en-US" sz="1300" dirty="0">
              <a:solidFill>
                <a:srgbClr val="C00000"/>
              </a:solidFill>
              <a:latin typeface="Tim 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1035015"/>
            <a:ext cx="5562600" cy="1993935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68580" tIns="34290" rIns="68580" bIns="34290"/>
          <a:lstStyle/>
          <a:p>
            <a:pPr marL="66675" lvl="1" algn="just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gồm mọi hoạt động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de-DE" sz="2800" dirty="0">
                <a:latin typeface="Times New Roman" pitchFamily="18" charset="0"/>
                <a:cs typeface="Times New Roman" pitchFamily="18" charset="0"/>
              </a:rPr>
              <a:t>con người từ khi con người xuất hiện đến 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</a:rPr>
              <a:t>nay.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2104570" y="152019"/>
            <a:ext cx="4225019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206149" y="642937"/>
            <a:ext cx="2910567" cy="392078"/>
          </a:xfrm>
          <a:prstGeom prst="rect">
            <a:avLst/>
          </a:prstGeom>
        </p:spPr>
        <p:txBody>
          <a:bodyPr lIns="68580" tIns="34290" rIns="68580" bIns="3429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8939" y="3016988"/>
            <a:ext cx="5399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ịch sử là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tìm hiểu về lịch sử loài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96000" y="1035015"/>
            <a:ext cx="21431" cy="377802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27817" y="1035015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 Lich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lich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9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9751" y="1321982"/>
            <a:ext cx="452757" cy="4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7975" y="1121013"/>
            <a:ext cx="3578225" cy="463846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lịch sử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104570" y="152019"/>
            <a:ext cx="4225019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pic>
        <p:nvPicPr>
          <p:cNvPr id="8" name="Picture 2" descr="D:\Users\Administrator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42950"/>
            <a:ext cx="4681402" cy="422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>
            <a:off x="4320709" y="1064318"/>
            <a:ext cx="21431" cy="377802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1962150"/>
            <a:ext cx="4233278" cy="1873535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>
          <a:xfrm>
            <a:off x="1524000" y="133350"/>
            <a:ext cx="4225019" cy="43183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7975" y="903105"/>
            <a:ext cx="3578225" cy="463846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lịch sử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18380" y="1075895"/>
            <a:ext cx="21431" cy="377802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24664" y="1135028"/>
            <a:ext cx="441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hỏi? </a:t>
            </a:r>
          </a:p>
          <a:p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Có ý kiến cho rằng: Lịch sử là những gì đã trải qua, không thể thay đổi được nên không cần thiết phải học môn lịch sử. Em có đồng ý với ý kiến đó không? Vì sao?</a:t>
            </a:r>
          </a:p>
          <a:p>
            <a:endParaRPr lang="en-US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Em </a:t>
            </a: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như thế nào về hai câu thơ 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</a:t>
            </a:r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Hồ?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6471"/>
            <a:ext cx="2975946" cy="4074216"/>
          </a:xfrm>
          <a:prstGeom prst="rect">
            <a:avLst/>
          </a:prstGeom>
        </p:spPr>
      </p:pic>
      <p:sp>
        <p:nvSpPr>
          <p:cNvPr id="4" name="Cloud Callout 6"/>
          <p:cNvSpPr/>
          <p:nvPr/>
        </p:nvSpPr>
        <p:spPr>
          <a:xfrm>
            <a:off x="2438400" y="891989"/>
            <a:ext cx="3682253" cy="1364974"/>
          </a:xfrm>
          <a:prstGeom prst="cloudCallout">
            <a:avLst>
              <a:gd name="adj1" fmla="val 46946"/>
              <a:gd name="adj2" fmla="val 784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28600" y="1948680"/>
            <a:ext cx="4190999" cy="1007311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68580" tIns="34290" rIns="68580" bIns="34290"/>
          <a:lstStyle/>
          <a:p>
            <a:pPr lvl="1" indent="-276225" algn="just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276225" algn="just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399" y="3013911"/>
            <a:ext cx="4724401" cy="1957327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68580" tIns="34290" rIns="68580" bIns="34290"/>
          <a:lstStyle/>
          <a:p>
            <a:pPr lvl="1" indent="-276225" algn="just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dirty="0" err="1">
                <a:solidFill>
                  <a:srgbClr val="0000FF"/>
                </a:solidFill>
                <a:latin typeface="Tim es New Roman"/>
                <a:cs typeface="Lucida Sans Unicode" panose="020B0602030504020204" pitchFamily="32" charset="0"/>
              </a:rPr>
              <a:t>Đáp</a:t>
            </a:r>
            <a:r>
              <a:rPr lang="en-US" dirty="0">
                <a:solidFill>
                  <a:srgbClr val="0000FF"/>
                </a:solidFill>
                <a:latin typeface="Tim es New Roman"/>
                <a:cs typeface="Lucida Sans Unicode" panose="020B0602030504020204" pitchFamily="32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 es New Roman"/>
                <a:cs typeface="Lucida Sans Unicode" panose="020B0602030504020204" pitchFamily="32" charset="0"/>
              </a:rPr>
              <a:t>án</a:t>
            </a:r>
            <a:r>
              <a:rPr lang="en-US" dirty="0">
                <a:solidFill>
                  <a:srgbClr val="0000FF"/>
                </a:solidFill>
                <a:latin typeface="Tim es New Roman"/>
                <a:cs typeface="Lucida Sans Unicode" panose="020B0602030504020204" pitchFamily="32" charset="0"/>
              </a:rPr>
              <a:t>: </a:t>
            </a:r>
          </a:p>
          <a:p>
            <a:pPr lvl="1" indent="-276225" algn="just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ở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 algn="just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lịch)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 algn="just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1" algn="just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447800" y="133350"/>
            <a:ext cx="4225019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8600" y="565184"/>
            <a:ext cx="3633334" cy="371513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môn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ịch sử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154" y="896471"/>
            <a:ext cx="3578225" cy="402291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</a:t>
            </a:r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lịch sử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19800" y="891989"/>
            <a:ext cx="21431" cy="377802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18608" y="737843"/>
            <a:ext cx="3502024" cy="402291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phải học lịch sử?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600" y="1367607"/>
            <a:ext cx="6510122" cy="1668066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lịch sử để biết được cội nguồn của tổ tiên, quê hương, đất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69139" y="2799536"/>
            <a:ext cx="6417461" cy="1681162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90000" tIns="45000" rIns="90000" bIns="45000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lịch sử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đúc kết những bài học kinh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vi-VN" sz="28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1828800" y="158716"/>
            <a:ext cx="4225019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79500" y="1195771"/>
            <a:ext cx="3502024" cy="402291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9" descr="ban t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627" y="1321982"/>
            <a:ext cx="452757" cy="4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au hoi"/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43000" y="285750"/>
            <a:ext cx="8001000" cy="1815882"/>
          </a:xfrm>
          <a:prstGeom prst="rect">
            <a:avLst/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lấy ví dụ trong cuộc sống của gia đình, quê hương em để thấy rõ sự cần thiết phải hiểu biết lịch sử.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/>
          <p:nvPr/>
        </p:nvSpPr>
        <p:spPr>
          <a:xfrm>
            <a:off x="880381" y="158716"/>
            <a:ext cx="4225019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307974" y="742950"/>
            <a:ext cx="3425826" cy="39207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0045" y="1026459"/>
            <a:ext cx="3578225" cy="402291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</a:t>
            </a:r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</a:t>
            </a:r>
            <a:r>
              <a:rPr 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lịch sử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02969" y="938989"/>
            <a:ext cx="21431" cy="377802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4801" y="1405449"/>
            <a:ext cx="4398168" cy="710067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quá khứ từ các </a:t>
            </a:r>
            <a:r>
              <a:rPr lang="vi-VN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953000" y="864268"/>
            <a:ext cx="3817938" cy="1082362"/>
          </a:xfrm>
          <a:prstGeom prst="wedgeRoundRectCallout">
            <a:avLst>
              <a:gd name="adj1" fmla="val -53984"/>
              <a:gd name="adj2" fmla="val 824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360" cap="flat">
            <a:solidFill>
              <a:srgbClr val="3465AF"/>
            </a:solidFill>
            <a:rou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</a:tabLst>
            </a:pPr>
            <a:r>
              <a:rPr lang="vi-VN" sz="2400" dirty="0">
                <a:solidFill>
                  <a:srgbClr val="C00000"/>
                </a:solidFill>
                <a:latin typeface="Tim es New Roman"/>
              </a:rPr>
              <a:t>Dựa vào những nguồn tư </a:t>
            </a:r>
            <a:endParaRPr lang="en-US" sz="2400" dirty="0" smtClean="0">
              <a:solidFill>
                <a:srgbClr val="C00000"/>
              </a:solidFill>
              <a:latin typeface="Tim es New Roman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</a:tabLst>
            </a:pPr>
            <a:r>
              <a:rPr lang="vi-VN" sz="2400" dirty="0" smtClean="0">
                <a:solidFill>
                  <a:srgbClr val="C00000"/>
                </a:solidFill>
                <a:latin typeface="Tim es New Roman"/>
              </a:rPr>
              <a:t>liệu </a:t>
            </a:r>
            <a:r>
              <a:rPr lang="vi-VN" sz="2400" dirty="0">
                <a:solidFill>
                  <a:srgbClr val="C00000"/>
                </a:solidFill>
                <a:latin typeface="Tim es New Roman"/>
              </a:rPr>
              <a:t>nào để biết và dựng lại </a:t>
            </a:r>
            <a:endParaRPr lang="en-US" sz="2400" dirty="0" smtClean="0">
              <a:solidFill>
                <a:srgbClr val="C00000"/>
              </a:solidFill>
              <a:latin typeface="Tim es New Roman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  <a:tab pos="8985250" algn="l"/>
              </a:tabLst>
            </a:pPr>
            <a:r>
              <a:rPr lang="vi-VN" sz="2400" dirty="0" smtClean="0">
                <a:solidFill>
                  <a:srgbClr val="C00000"/>
                </a:solidFill>
                <a:latin typeface="Tim es New Roman"/>
              </a:rPr>
              <a:t>lịch </a:t>
            </a:r>
            <a:r>
              <a:rPr lang="vi-VN" sz="2400" dirty="0">
                <a:solidFill>
                  <a:srgbClr val="C00000"/>
                </a:solidFill>
                <a:latin typeface="Tim es New Roman"/>
              </a:rPr>
              <a:t>sử?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7200" y="2647491"/>
            <a:ext cx="4343400" cy="463846"/>
          </a:xfrm>
          <a:prstGeom prst="rect">
            <a:avLst/>
          </a:prstGeom>
          <a:solidFill>
            <a:srgbClr val="D0EAEC"/>
          </a:solidFill>
          <a:ln w="9360" cap="sq">
            <a:solidFill>
              <a:srgbClr val="D3EBED"/>
            </a:solidFill>
            <a:miter lim="800000"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nguồn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0159" y="3766683"/>
            <a:ext cx="1095512" cy="1202510"/>
          </a:xfrm>
          <a:prstGeom prst="rect">
            <a:avLst/>
          </a:prstGeom>
          <a:solidFill>
            <a:srgbClr val="D0EAEC"/>
          </a:solidFill>
          <a:ln w="9360" cap="sq">
            <a:solidFill>
              <a:srgbClr val="D3EBED"/>
            </a:solidFill>
            <a:miter lim="800000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295400" y="3760730"/>
            <a:ext cx="1130894" cy="1202510"/>
          </a:xfrm>
          <a:prstGeom prst="rect">
            <a:avLst/>
          </a:prstGeom>
          <a:solidFill>
            <a:srgbClr val="D0EAEC"/>
          </a:solidFill>
          <a:ln w="9360" cap="sq">
            <a:solidFill>
              <a:srgbClr val="D3EBED"/>
            </a:solidFill>
            <a:miter lim="800000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538333" y="3784418"/>
            <a:ext cx="1179779" cy="1202510"/>
          </a:xfrm>
          <a:prstGeom prst="rect">
            <a:avLst/>
          </a:prstGeom>
          <a:solidFill>
            <a:srgbClr val="D3EBED"/>
          </a:solidFill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chữ viết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801035" y="3783297"/>
            <a:ext cx="1219200" cy="1202510"/>
          </a:xfrm>
          <a:prstGeom prst="rect">
            <a:avLst/>
          </a:prstGeom>
          <a:solidFill>
            <a:srgbClr val="D3EBED"/>
          </a:solidFill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hiện vật</a:t>
            </a:r>
          </a:p>
        </p:txBody>
      </p:sp>
      <p:sp>
        <p:nvSpPr>
          <p:cNvPr id="18" name="Freeform 10"/>
          <p:cNvSpPr/>
          <p:nvPr/>
        </p:nvSpPr>
        <p:spPr bwMode="auto">
          <a:xfrm>
            <a:off x="646578" y="3111336"/>
            <a:ext cx="1198187" cy="649393"/>
          </a:xfrm>
          <a:custGeom>
            <a:avLst/>
            <a:gdLst/>
            <a:ahLst/>
            <a:cxnLst>
              <a:cxn ang="0">
                <a:pos x="8899" y="0"/>
              </a:cxn>
              <a:cxn ang="0">
                <a:pos x="0" y="1693"/>
              </a:cxn>
            </a:cxnLst>
            <a:rect l="0" t="0" r="r" b="b"/>
            <a:pathLst>
              <a:path w="8900" h="1694">
                <a:moveTo>
                  <a:pt x="8899" y="0"/>
                </a:moveTo>
                <a:lnTo>
                  <a:pt x="0" y="1693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1799047" y="3111337"/>
            <a:ext cx="45719" cy="655346"/>
          </a:xfrm>
          <a:custGeom>
            <a:avLst/>
            <a:gdLst/>
            <a:ahLst/>
            <a:cxnLst>
              <a:cxn ang="0">
                <a:pos x="8899" y="0"/>
              </a:cxn>
              <a:cxn ang="0">
                <a:pos x="0" y="1693"/>
              </a:cxn>
            </a:cxnLst>
            <a:rect l="0" t="0" r="r" b="b"/>
            <a:pathLst>
              <a:path w="8900" h="1694">
                <a:moveTo>
                  <a:pt x="8899" y="0"/>
                </a:moveTo>
                <a:lnTo>
                  <a:pt x="0" y="1693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1869387" y="3125924"/>
            <a:ext cx="1026213" cy="6584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55" y="1482"/>
              </a:cxn>
            </a:cxnLst>
            <a:rect l="0" t="0" r="r" b="b"/>
            <a:pathLst>
              <a:path w="8256" h="1483">
                <a:moveTo>
                  <a:pt x="0" y="0"/>
                </a:moveTo>
                <a:lnTo>
                  <a:pt x="8255" y="1482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/>
          <p:cNvSpPr/>
          <p:nvPr/>
        </p:nvSpPr>
        <p:spPr bwMode="auto">
          <a:xfrm>
            <a:off x="1866900" y="3119201"/>
            <a:ext cx="2400300" cy="64152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55" y="1482"/>
              </a:cxn>
            </a:cxnLst>
            <a:rect l="0" t="0" r="r" b="b"/>
            <a:pathLst>
              <a:path w="8256" h="1483">
                <a:moveTo>
                  <a:pt x="0" y="0"/>
                </a:moveTo>
                <a:lnTo>
                  <a:pt x="8255" y="1482"/>
                </a:lnTo>
              </a:path>
            </a:pathLst>
          </a:custGeom>
          <a:noFill/>
          <a:ln w="38160" cap="sq">
            <a:solidFill>
              <a:srgbClr val="FF0066"/>
            </a:solidFill>
            <a:miter lim="800000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0"/>
            <a:ext cx="750881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5" y="435659"/>
            <a:ext cx="2819400" cy="31699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405090"/>
            <a:ext cx="9144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vi-VN" sz="16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37431"/>
            <a:ext cx="2743200" cy="2971800"/>
          </a:xfrm>
          <a:prstGeom prst="rect">
            <a:avLst/>
          </a:prstGeom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124200" y="4400550"/>
            <a:ext cx="2667001" cy="540544"/>
          </a:xfrm>
          <a:prstGeom prst="wedgeRoundRectCallout">
            <a:avLst>
              <a:gd name="adj1" fmla="val -14382"/>
              <a:gd name="adj2" fmla="val -61389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vi-V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316" y="4400550"/>
            <a:ext cx="2971800" cy="540544"/>
          </a:xfrm>
          <a:prstGeom prst="wedgeRoundRectCallout">
            <a:avLst>
              <a:gd name="adj1" fmla="val -14382"/>
              <a:gd name="adj2" fmla="val -61389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vi-V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Sony\Desktop\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46615"/>
            <a:ext cx="323667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359153" y="4476750"/>
            <a:ext cx="2604246" cy="540544"/>
          </a:xfrm>
          <a:prstGeom prst="wedgeRoundRectCallout">
            <a:avLst>
              <a:gd name="adj1" fmla="val -14098"/>
              <a:gd name="adj2" fmla="val -85861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truyền miệng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tacphammoi.net/data/files/image/upload/34523_272014_sontin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61" y="2164028"/>
            <a:ext cx="332289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503894" y="3943350"/>
            <a:ext cx="2667000" cy="4000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081" y="82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vi-VN" dirty="0"/>
          </a:p>
        </p:txBody>
      </p:sp>
      <p:sp>
        <p:nvSpPr>
          <p:cNvPr id="15" name="TextBox 14"/>
          <p:cNvSpPr txBox="1"/>
          <p:nvPr/>
        </p:nvSpPr>
        <p:spPr>
          <a:xfrm>
            <a:off x="3276600" y="3575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vi-VN" dirty="0"/>
          </a:p>
        </p:txBody>
      </p:sp>
      <p:sp>
        <p:nvSpPr>
          <p:cNvPr id="16" name="TextBox 15"/>
          <p:cNvSpPr txBox="1"/>
          <p:nvPr/>
        </p:nvSpPr>
        <p:spPr>
          <a:xfrm>
            <a:off x="5966634" y="7328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5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17674" y="440055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 descr="http://www.xunhasaba.com.vn/shop/published/publicdata/SHOP/attachments/SC/products_pictures/0402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45" y="2338668"/>
            <a:ext cx="2590800" cy="20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www.thuvienbinhduong.org.vn/Resources/Images/Sachchuyende2011/20120822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6750"/>
            <a:ext cx="2895600" cy="310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legal.moit.gov.vn/data/newss/77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45" y="395568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248400" y="3175122"/>
            <a:ext cx="3048000" cy="540544"/>
          </a:xfrm>
          <a:prstGeom prst="wedgeRoundRectCallout">
            <a:avLst>
              <a:gd name="adj1" fmla="val -10824"/>
              <a:gd name="adj2" fmla="val -144321"/>
              <a:gd name="adj3" fmla="val 16667"/>
            </a:avLst>
          </a:prstGeom>
          <a:solidFill>
            <a:srgbClr val="729FCF"/>
          </a:solidFill>
          <a:ln w="9525" cap="flat">
            <a:solidFill>
              <a:srgbClr val="3465AF"/>
            </a:solidFill>
            <a:round/>
          </a:ln>
          <a:effectLst/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viết – Bản ghi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081" y="829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vi-VN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262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457200" y="812813"/>
            <a:ext cx="4648199" cy="148512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LỊCH SỬ - </a:t>
            </a:r>
            <a:r>
              <a:rPr lang="vi-VN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D:\Users\Administrator\Desktop\Sach-giao-khoa-lich-su-dia-li-6-chan-troi-sang-tao-500x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9550"/>
            <a:ext cx="3810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0" y="2537012"/>
            <a:ext cx="2895600" cy="476250"/>
          </a:xfrm>
        </p:spPr>
        <p:txBody>
          <a:bodyPr/>
          <a:lstStyle/>
          <a:p>
            <a:r>
              <a:rPr lang="en-US" sz="1300" dirty="0" smtClean="0">
                <a:solidFill>
                  <a:srgbClr val="C00000"/>
                </a:solidFill>
                <a:latin typeface="Tim es New Roman"/>
              </a:rPr>
              <a:t>       GV HOÀNG THỊ MỸ HẢO</a:t>
            </a:r>
            <a:endParaRPr lang="en-US" sz="1300" dirty="0">
              <a:solidFill>
                <a:srgbClr val="C00000"/>
              </a:solidFill>
              <a:latin typeface="Tim 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387" y="199907"/>
            <a:ext cx="2395213" cy="2296086"/>
          </a:xfrm>
          <a:prstGeom prst="rect">
            <a:avLst/>
          </a:prstGeom>
          <a:noFill/>
          <a:ln w="9525" cap="flat">
            <a:noFill/>
            <a:rou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7976" y="438149"/>
            <a:ext cx="2708276" cy="373380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30899" y="2503524"/>
            <a:ext cx="2395213" cy="340735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Trống đồng Đông Sơn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4807977" y="4400550"/>
            <a:ext cx="4331541" cy="637825"/>
          </a:xfrm>
          <a:prstGeom prst="wedgeRoundRectCallout">
            <a:avLst>
              <a:gd name="adj1" fmla="val 42319"/>
              <a:gd name="adj2" fmla="val -99431"/>
              <a:gd name="adj3" fmla="val 16667"/>
            </a:avLst>
          </a:prstGeom>
          <a:solidFill>
            <a:srgbClr val="729FCF"/>
          </a:solidFill>
          <a:ln w="9360" cap="flat">
            <a:solidFill>
              <a:srgbClr val="3465AF"/>
            </a:solidFill>
            <a:rou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vi-VN" b="1" dirty="0">
                <a:solidFill>
                  <a:srgbClr val="FF0000"/>
                </a:solidFill>
                <a:latin typeface="+mj-lt"/>
              </a:rPr>
              <a:t>Tư liệu hiện vật – đồ vật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0392" y="2836285"/>
            <a:ext cx="1981201" cy="1579575"/>
          </a:xfrm>
          <a:prstGeom prst="rect">
            <a:avLst/>
          </a:prstGeom>
          <a:noFill/>
          <a:ln w="9525" cap="flat">
            <a:noFill/>
            <a:rou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77" y="438150"/>
            <a:ext cx="2708275" cy="13715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47161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10228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vi-V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654"/>
            <a:ext cx="6052929" cy="4596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90" y="0"/>
            <a:ext cx="9044610" cy="4939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548702"/>
            <a:ext cx="3167269" cy="24034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loại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lịch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chứng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minh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nguồn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liệu</a:t>
            </a:r>
            <a:r>
              <a:rPr lang="en-US" sz="220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cụthể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950324" y="3706752"/>
            <a:ext cx="1095512" cy="4638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D3EBED"/>
            </a:solidFill>
            <a:miter lim="800000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=&gt;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00" y="3087221"/>
            <a:ext cx="1095512" cy="4638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D3EBED"/>
            </a:solidFill>
            <a:miter lim="800000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=&gt;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43600" y="3090583"/>
            <a:ext cx="1095512" cy="4638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D3EBED"/>
            </a:solidFill>
            <a:miter lim="800000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=&gt;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611035" y="3709070"/>
            <a:ext cx="1095512" cy="4638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360" cap="sq">
            <a:solidFill>
              <a:srgbClr val="D3EBED"/>
            </a:solidFill>
            <a:miter lim="800000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=&gt;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05600" y="3181350"/>
            <a:ext cx="33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0" y="3181350"/>
            <a:ext cx="32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05600" y="3790950"/>
            <a:ext cx="340236" cy="37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0" y="3790950"/>
            <a:ext cx="333512" cy="379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ac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/>
          <p:nvPr/>
        </p:nvSpPr>
        <p:spPr>
          <a:xfrm>
            <a:off x="1524000" y="158716"/>
            <a:ext cx="4225019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3246" y="632008"/>
            <a:ext cx="6183754" cy="402291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quá khứ từ các nguồn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liệu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9" descr="ban t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3344" y="803124"/>
            <a:ext cx="452757" cy="4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2757" y="1173182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/>
              <a:t>Có </a:t>
            </a:r>
            <a:r>
              <a:rPr lang="vi-VN" sz="2000" dirty="0"/>
              <a:t>nhiều nguồn tư liệu khác nhau </a:t>
            </a:r>
            <a:r>
              <a:rPr lang="en-US" sz="2000" dirty="0"/>
              <a:t>:</a:t>
            </a:r>
            <a:endParaRPr lang="vi-VN" sz="2000" dirty="0"/>
          </a:p>
          <a:p>
            <a:r>
              <a:rPr lang="vi-VN" sz="2000" dirty="0"/>
              <a:t>+ </a:t>
            </a:r>
            <a:r>
              <a:rPr lang="vi-VN" sz="2000" b="1" dirty="0">
                <a:solidFill>
                  <a:srgbClr val="FF0000"/>
                </a:solidFill>
              </a:rPr>
              <a:t>Tư liệu gốc</a:t>
            </a:r>
            <a:r>
              <a:rPr lang="vi-VN" sz="2000" dirty="0"/>
              <a:t>: </a:t>
            </a:r>
            <a:r>
              <a:rPr lang="en-US" sz="2000" dirty="0" smtClean="0"/>
              <a:t>N</a:t>
            </a:r>
            <a:r>
              <a:rPr lang="vi-VN" sz="2000" dirty="0" smtClean="0"/>
              <a:t>guồn </a:t>
            </a:r>
            <a:r>
              <a:rPr lang="vi-VN" sz="2000" dirty="0"/>
              <a:t>tư liệu liên quan trực tiếp đến sự kiện lịch sử ra đời vào thời điểm diễn ra sự kiện, phản ánh sự kiện lịch sử đó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52757" y="234315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+ </a:t>
            </a:r>
            <a:r>
              <a:rPr lang="vi-VN" sz="2000" b="1" dirty="0">
                <a:solidFill>
                  <a:srgbClr val="FF0000"/>
                </a:solidFill>
              </a:rPr>
              <a:t>Tư liệu truyền miệng</a:t>
            </a:r>
            <a:r>
              <a:rPr lang="vi-VN" sz="2000" dirty="0">
                <a:solidFill>
                  <a:srgbClr val="FF0000"/>
                </a:solidFill>
              </a:rPr>
              <a:t>: </a:t>
            </a:r>
            <a:r>
              <a:rPr lang="vi-VN" sz="2000" dirty="0"/>
              <a:t>gồm nhiều thể loại như truyền thuyết, thần thoại, ca dao, dân </a:t>
            </a:r>
            <a:r>
              <a:rPr lang="vi-VN" sz="2000" dirty="0" smtClean="0"/>
              <a:t>ca. </a:t>
            </a:r>
            <a:r>
              <a:rPr lang="vi-VN" sz="2000" dirty="0"/>
              <a:t>được truyền từ đời này qua đời khác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endParaRPr lang="vi-VN" sz="2000" dirty="0"/>
          </a:p>
          <a:p>
            <a:r>
              <a:rPr lang="vi-VN" sz="2000" dirty="0"/>
              <a:t>+ </a:t>
            </a:r>
            <a:r>
              <a:rPr lang="vi-VN" sz="2000" b="1" dirty="0">
                <a:solidFill>
                  <a:srgbClr val="FF0000"/>
                </a:solidFill>
              </a:rPr>
              <a:t>Tư liệu chữ viết </a:t>
            </a:r>
            <a:r>
              <a:rPr lang="vi-VN" sz="2000" dirty="0"/>
              <a:t>bao gồm các bản chữ khắc trên xương, mại rùa, vỏ cây, đá, các bản chép tay hay in trên giấy</a:t>
            </a:r>
            <a:r>
              <a:rPr lang="vi-VN" sz="2000" dirty="0" smtClean="0"/>
              <a:t>,...</a:t>
            </a:r>
            <a:endParaRPr lang="en-US" sz="2000" dirty="0" smtClean="0"/>
          </a:p>
          <a:p>
            <a:endParaRPr lang="en-US" sz="2000" dirty="0"/>
          </a:p>
          <a:p>
            <a:r>
              <a:rPr lang="vi-VN" sz="2000" dirty="0"/>
              <a:t> + </a:t>
            </a:r>
            <a:r>
              <a:rPr lang="vi-VN" sz="2000" b="1" dirty="0">
                <a:solidFill>
                  <a:srgbClr val="FF0000"/>
                </a:solidFill>
              </a:rPr>
              <a:t>Tư liệu hiện vật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vi-VN" sz="2000" b="1" dirty="0">
                <a:solidFill>
                  <a:srgbClr val="FF0000"/>
                </a:solidFill>
              </a:rPr>
              <a:t> </a:t>
            </a:r>
            <a:r>
              <a:rPr lang="vi-VN" sz="2000" dirty="0"/>
              <a:t>là những dấu tích vật chất của người xưa còn giữ được trong lòng đất hay trên mặt đất. </a:t>
            </a:r>
          </a:p>
          <a:p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1612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77" y="514350"/>
            <a:ext cx="89154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công dân của đất nước cần phải hiểu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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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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/>
              </a:rPr>
              <a:t>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những chuyện dân gian có những chi tiết giúp em biết được Lịch sử.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2057400" y="133350"/>
            <a:ext cx="3594847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42951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95650"/>
            <a:ext cx="5943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VÀ VẬN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694" y="1192290"/>
            <a:ext cx="86868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biết những di tích lịch sử nào ở địa phương em đang sống? Hãy kể cho cả lớp nghe về sự kiện lịch sử liên quan đến một trong những di tích đó?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một đoạn văn ngắn về lịch sử ngôi trường em đang học (trường được thành lập khi nào? Nó thay đổi như thế nào theo thời gian?...)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ý kiến cho rằng, lịch sử là những gì đã qua, không thay đổi nên không cần phải học lịch sử. Em có đồng ý với ý kiến đó không, tại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sao?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6"/>
          <p:cNvSpPr/>
          <p:nvPr/>
        </p:nvSpPr>
        <p:spPr>
          <a:xfrm>
            <a:off x="533400" y="1"/>
            <a:ext cx="7984435" cy="2683565"/>
          </a:xfrm>
          <a:prstGeom prst="cloudCallout">
            <a:avLst>
              <a:gd name="adj1" fmla="val -40017"/>
              <a:gd name="adj2" fmla="val 4924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ý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lịch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lịch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460" y="3028950"/>
            <a:ext cx="8766313" cy="200025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68580" tIns="34290" rIns="68580" bIns="34290"/>
          <a:lstStyle/>
          <a:p>
            <a:pPr lvl="1" indent="-276225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0975" lvl="1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lịch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/>
          <p:nvPr/>
        </p:nvSpPr>
        <p:spPr>
          <a:xfrm>
            <a:off x="1661832" y="123264"/>
            <a:ext cx="3594847" cy="3148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913484"/>
            <a:ext cx="1905000" cy="4041362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68580" tIns="34290" rIns="68580" bIns="34290"/>
          <a:lstStyle/>
          <a:p>
            <a:pPr marL="66675" lvl="1" algn="just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sz="1600" b="1" dirty="0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Lịch</a:t>
            </a:r>
            <a:r>
              <a:rPr lang="en-US" sz="1600" b="1" dirty="0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sử</a:t>
            </a:r>
            <a:r>
              <a:rPr lang="en-US" sz="1600" b="1" dirty="0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môn</a:t>
            </a:r>
            <a:r>
              <a:rPr lang="en-US" sz="1600" b="1" dirty="0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lịch</a:t>
            </a:r>
            <a:r>
              <a:rPr lang="en-US" sz="1600" b="1" dirty="0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sử</a:t>
            </a:r>
            <a:endParaRPr lang="en-US" sz="1600" b="1" dirty="0">
              <a:solidFill>
                <a:srgbClr val="0000FF"/>
              </a:solidFill>
              <a:latin typeface="Tim es New Roman"/>
              <a:cs typeface="Times New Roman" panose="02020603050405020304" pitchFamily="18" charset="0"/>
            </a:endParaRPr>
          </a:p>
          <a:p>
            <a:pPr marL="66675" lvl="1" algn="just">
              <a:spcBef>
                <a:spcPts val="700"/>
              </a:spcBef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Môn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ịch sử là môn học tìm hiểu về lịch sử loài người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09575" lvl="1" indent="-342900" algn="just">
              <a:spcBef>
                <a:spcPts val="700"/>
              </a:spcBef>
              <a:buFontTx/>
              <a:buChar char="-"/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endParaRPr lang="vi-VN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9575" lvl="1" indent="-342900" algn="just">
              <a:spcBef>
                <a:spcPts val="700"/>
              </a:spcBef>
              <a:buFontTx/>
              <a:buChar char="-"/>
              <a:tabLst>
                <a:tab pos="742315" algn="l"/>
                <a:tab pos="1189990" algn="l"/>
                <a:tab pos="1639570" algn="l"/>
                <a:tab pos="2088515" algn="l"/>
                <a:tab pos="2538095" algn="l"/>
                <a:tab pos="2987040" algn="l"/>
                <a:tab pos="3436620" algn="l"/>
                <a:tab pos="3885565" algn="l"/>
                <a:tab pos="4335145" algn="l"/>
                <a:tab pos="4784090" algn="l"/>
                <a:tab pos="5233670" algn="l"/>
                <a:tab pos="5682615" algn="l"/>
                <a:tab pos="6132195" algn="l"/>
                <a:tab pos="6581140" algn="l"/>
                <a:tab pos="7030720" algn="l"/>
                <a:tab pos="7479665" algn="l"/>
                <a:tab pos="7929245" algn="l"/>
                <a:tab pos="8378190" algn="l"/>
                <a:tab pos="8827770" algn="l"/>
                <a:tab pos="9276715" algn="l"/>
                <a:tab pos="9726295" algn="l"/>
              </a:tabLst>
            </a:pP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22884" y="913484"/>
            <a:ext cx="2723029" cy="220980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1600" b="1" dirty="0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2. </a:t>
            </a:r>
            <a:r>
              <a:rPr lang="vi-VN" sz="1600" b="1" dirty="0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Vì sao phải học lịch sử</a:t>
            </a:r>
            <a:r>
              <a:rPr lang="en-US" sz="1600" b="1" dirty="0">
                <a:solidFill>
                  <a:srgbClr val="0000FF"/>
                </a:solidFill>
                <a:latin typeface="Tim es New Roman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rgbClr val="0000FF"/>
              </a:solidFill>
              <a:latin typeface="Tim es New Roman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lịch sử để biết được cội nguồn của tổ tiên, quê hương, đất nước.</a:t>
            </a:r>
            <a:endParaRPr lang="en-US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Học lịch sử còn để đúc kết những bài học kinh nghiệm của quá khứ nhằm phục vụ cho hiện tại và tương lai.</a:t>
            </a:r>
          </a:p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4408" y="982145"/>
            <a:ext cx="4189250" cy="323082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en-US" sz="150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- </a:t>
            </a:r>
            <a:r>
              <a:rPr lang="en-US" sz="160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Tư </a:t>
            </a:r>
            <a:r>
              <a:rPr lang="en-US" sz="160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liệu lịch sử: là những dấu tích của người xưa được lưu </a:t>
            </a:r>
            <a:r>
              <a:rPr lang="en-US" sz="160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lại</a:t>
            </a:r>
          </a:p>
          <a:p>
            <a:pPr algn="just">
              <a:lnSpc>
                <a:spcPct val="107000"/>
              </a:lnSpc>
            </a:pPr>
            <a:r>
              <a:rPr lang="en-US" sz="160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- Có </a:t>
            </a:r>
            <a:r>
              <a:rPr lang="en-US" sz="160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4 loại tư liệu:</a:t>
            </a:r>
          </a:p>
          <a:p>
            <a:pPr algn="just">
              <a:lnSpc>
                <a:spcPct val="107000"/>
              </a:lnSpc>
            </a:pPr>
            <a:r>
              <a:rPr lang="en-US" sz="160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 Tư </a:t>
            </a:r>
            <a:r>
              <a:rPr lang="en-US" sz="160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liệu gốc.</a:t>
            </a:r>
          </a:p>
          <a:p>
            <a:pPr algn="just">
              <a:lnSpc>
                <a:spcPct val="107000"/>
              </a:lnSpc>
            </a:pPr>
            <a:r>
              <a:rPr lang="en-US" sz="160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 Tư </a:t>
            </a:r>
            <a:r>
              <a:rPr lang="en-US" sz="160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liệu truyền miệng</a:t>
            </a:r>
            <a:r>
              <a:rPr lang="en-US" sz="160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160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 Tư </a:t>
            </a:r>
            <a:r>
              <a:rPr lang="en-US" sz="160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liệu hiện vật</a:t>
            </a:r>
            <a:r>
              <a:rPr lang="en-US" sz="160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1600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 Tư </a:t>
            </a:r>
            <a:r>
              <a:rPr lang="en-US" sz="160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liệu chữ viết.</a:t>
            </a:r>
          </a:p>
          <a:p>
            <a:pPr algn="just">
              <a:lnSpc>
                <a:spcPct val="107000"/>
              </a:lnSpc>
            </a:pPr>
            <a:endParaRPr lang="en-US" sz="160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160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160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112169" y="1155926"/>
            <a:ext cx="21431" cy="377802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857119" y="1155926"/>
            <a:ext cx="21431" cy="377802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1828800" y="550311"/>
            <a:ext cx="3594847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90550"/>
            <a:ext cx="6477000" cy="221599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smtClean="0">
                <a:solidFill>
                  <a:srgbClr val="0000FF"/>
                </a:solidFill>
              </a:rPr>
              <a:t>DẶN DÒ</a:t>
            </a:r>
          </a:p>
          <a:p>
            <a:r>
              <a:rPr lang="en-US" sz="2300" smtClean="0">
                <a:solidFill>
                  <a:srgbClr val="0000FF"/>
                </a:solidFill>
              </a:rPr>
              <a:t>+ Trả lời câu hỏi 3,4 phần vận dụng/14</a:t>
            </a:r>
          </a:p>
          <a:p>
            <a:r>
              <a:rPr lang="en-US" sz="2300" smtClean="0">
                <a:solidFill>
                  <a:srgbClr val="0000FF"/>
                </a:solidFill>
              </a:rPr>
              <a:t>+ Tìm hiểu bài 2: </a:t>
            </a:r>
          </a:p>
          <a:p>
            <a:r>
              <a:rPr lang="en-US" sz="2300">
                <a:solidFill>
                  <a:srgbClr val="0000FF"/>
                </a:solidFill>
              </a:rPr>
              <a:t> </a:t>
            </a:r>
            <a:r>
              <a:rPr lang="en-US" sz="2300" smtClean="0">
                <a:solidFill>
                  <a:srgbClr val="0000FF"/>
                </a:solidFill>
              </a:rPr>
              <a:t>    - Chuẩn bị 1 tờ lịch</a:t>
            </a:r>
          </a:p>
          <a:p>
            <a:r>
              <a:rPr lang="en-US" sz="2300">
                <a:solidFill>
                  <a:srgbClr val="0000FF"/>
                </a:solidFill>
              </a:rPr>
              <a:t> </a:t>
            </a:r>
            <a:r>
              <a:rPr lang="en-US" sz="2300" smtClean="0">
                <a:solidFill>
                  <a:srgbClr val="0000FF"/>
                </a:solidFill>
              </a:rPr>
              <a:t>    - Tìm hiểu âm lịch, dương lịch, cách tính thời gian</a:t>
            </a:r>
          </a:p>
          <a:p>
            <a:r>
              <a:rPr lang="en-US" sz="2300">
                <a:solidFill>
                  <a:srgbClr val="0000FF"/>
                </a:solidFill>
              </a:rPr>
              <a:t> </a:t>
            </a:r>
            <a:r>
              <a:rPr lang="en-US" sz="2300" smtClean="0">
                <a:solidFill>
                  <a:srgbClr val="0000FF"/>
                </a:solidFill>
              </a:rPr>
              <a:t>                              </a:t>
            </a:r>
            <a:endParaRPr lang="en-US" sz="23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89344" y="1885950"/>
            <a:ext cx="7775575" cy="594122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360" cap="flat">
            <a:solidFill>
              <a:srgbClr val="3465AF"/>
            </a:solidFill>
            <a:rou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1+3 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LÀ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62547"/>
            <a:ext cx="823314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1:</a:t>
            </a:r>
          </a:p>
          <a:p>
            <a:pPr algn="ctr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SAO CẦN HỌC LỊCH SỬ?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istrato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66750"/>
            <a:ext cx="488800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 txBox="1"/>
          <p:nvPr/>
        </p:nvSpPr>
        <p:spPr>
          <a:xfrm>
            <a:off x="2438400" y="133350"/>
            <a:ext cx="3563711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206149" y="642937"/>
            <a:ext cx="4095410" cy="39207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038600" y="949438"/>
            <a:ext cx="21431" cy="377802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69984"/>
            <a:ext cx="3429000" cy="39207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lịch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631" y="880069"/>
            <a:ext cx="5464969" cy="16916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một số sự kiện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em nhớ sau khi học chương trình lịch sử - địa lý 4 và </a:t>
            </a:r>
            <a:r>
              <a:rPr lang="vi-VN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791786" y="139132"/>
            <a:ext cx="7192886" cy="4318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I: TẠI SAO CẦN HỌC LỊCH SỬ?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1945701" y="438150"/>
            <a:ext cx="4225019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505200" y="956982"/>
            <a:ext cx="21431" cy="3778024"/>
          </a:xfrm>
          <a:prstGeom prst="line">
            <a:avLst/>
          </a:prstGeom>
          <a:ln w="381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3575" y="3486150"/>
            <a:ext cx="27051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tịch Hồ Chí Minh đọc bản </a:t>
            </a:r>
            <a:r>
              <a:rPr lang="vi-VN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ngôn độc lập</a:t>
            </a:r>
            <a:r>
              <a:rPr lang="vi-V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Quảng trường Ba Đình, Hà Nội (2-9-1945), thành lập nước Việt Nam Dân Chủ Cộng Hòa.</a:t>
            </a:r>
          </a:p>
        </p:txBody>
      </p:sp>
      <p:pic>
        <p:nvPicPr>
          <p:cNvPr id="4" name="Content Placeholder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21" y="285750"/>
            <a:ext cx="2707341" cy="2971799"/>
          </a:xfrm>
          <a:prstGeom prst="rect">
            <a:avLst/>
          </a:prstGeom>
        </p:spPr>
      </p:pic>
      <p:pic>
        <p:nvPicPr>
          <p:cNvPr id="5" name="Picture 2" descr="C:\Users\Sony\Desktop\hai-ba-tr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4350"/>
            <a:ext cx="2209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172" y="4067176"/>
            <a:ext cx="2261349" cy="4952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Sony\Desktop\S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74" y="285751"/>
            <a:ext cx="381672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ony\Desktop\171711_BYc_Ynh_lYch_sY__xe_tYng_390_huc_YY_cYng_Dinh_YYc_LYp_do_phong_vien_chiYn_trYYng_Francoise_De_Mulder_chYp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74" y="2352674"/>
            <a:ext cx="3816725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96433" y="4343400"/>
            <a:ext cx="3818966" cy="438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390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30/4/1975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800600" y="1047750"/>
            <a:ext cx="4224929" cy="25146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Lịch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2104570" y="152019"/>
            <a:ext cx="4225019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206149" y="642937"/>
            <a:ext cx="4095410" cy="39207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981200" y="1276350"/>
            <a:ext cx="3525906" cy="20574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một vài sự kiện đã xảy ra trong quá khứ liên quan đến bản thân em?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5931"/>
            <a:ext cx="4724400" cy="4114800"/>
          </a:xfrm>
        </p:spPr>
      </p:pic>
      <p:sp>
        <p:nvSpPr>
          <p:cNvPr id="4" name="Content Placeholder 2"/>
          <p:cNvSpPr txBox="1"/>
          <p:nvPr/>
        </p:nvSpPr>
        <p:spPr>
          <a:xfrm>
            <a:off x="2104570" y="152019"/>
            <a:ext cx="4225019" cy="4318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Lịch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314698" y="583853"/>
            <a:ext cx="3425826" cy="39207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 descr="Các Giai Đoạn Phát Triển Tâm Lý Của Con Người Theo Sigmund Freu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AutoShape 4" descr="Các Giai Đoạn Phát Triển Tâm Lý Của Con Người Theo Sigmund Freud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89" name="Picture 5" descr="E:\file bac son\stage_of_life_1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1" y="0"/>
            <a:ext cx="9131318" cy="3943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3243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Các giai đoạn phát triển của con người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56235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Sinh ra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356235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Lớn lên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56235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Trưởng thành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56235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Già đi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1535</Words>
  <Application>Microsoft Office PowerPoint</Application>
  <PresentationFormat>On-screen Show (16:9)</PresentationFormat>
  <Paragraphs>152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1. Lịch sử và môn lịch sử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</dc:creator>
  <cp:lastModifiedBy>21AK22</cp:lastModifiedBy>
  <cp:revision>132</cp:revision>
  <dcterms:created xsi:type="dcterms:W3CDTF">2018-10-18T02:19:00Z</dcterms:created>
  <dcterms:modified xsi:type="dcterms:W3CDTF">2023-09-05T13:56:37Z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7AAB5DE00B7446C6B7EDFACFA6F6269F</vt:lpwstr>
  </property>
  <property fmtid="{D5CDD505-2E9C-101B-9397-08002B2CF9AE}" pid="3" name="KSOProductBuildVer">
    <vt:lpwstr>1033-11.2.0.10294</vt:lpwstr>
  </property>
</Properties>
</file>