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stoga" panose="00000500000000000000"/>
      <p:regular r:id="rId19"/>
    </p:embeddedFont>
    <p:embeddedFont>
      <p:font typeface="Cambria" panose="02040503050406030204"/>
      <p:regular r:id="rId20"/>
    </p:embeddedFont>
    <p:embeddedFont>
      <p:font typeface="Cambria Bold" panose="02040803050406030204"/>
      <p:regular r:id="rId21"/>
    </p:embeddedFont>
    <p:embeddedFont>
      <p:font typeface="New Sun Playful" panose="00000000000000000000"/>
      <p:regular r:id="rId22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tags" Target="tags/tag1.xml" /><Relationship Id="rId19" Type="http://schemas.openxmlformats.org/officeDocument/2006/relationships/font" Target="fonts/font1.fntdata" /><Relationship Id="rId2" Type="http://schemas.openxmlformats.org/officeDocument/2006/relationships/slide" Target="slides/slide1.xml" /><Relationship Id="rId20" Type="http://schemas.openxmlformats.org/officeDocument/2006/relationships/font" Target="fonts/font2.fntdata" /><Relationship Id="rId21" Type="http://schemas.openxmlformats.org/officeDocument/2006/relationships/font" Target="fonts/font3.fntdata" /><Relationship Id="rId22" Type="http://schemas.openxmlformats.org/officeDocument/2006/relationships/font" Target="fonts/font4.fntdata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9.png" /><Relationship Id="rId11" Type="http://schemas.openxmlformats.org/officeDocument/2006/relationships/image" Target="../media/image10.png" /><Relationship Id="rId2" Type="http://schemas.openxmlformats.org/officeDocument/2006/relationships/image" Target="../media/image1.jpe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png" /><Relationship Id="rId7" Type="http://schemas.openxmlformats.org/officeDocument/2006/relationships/image" Target="../media/image6.png" /><Relationship Id="rId8" Type="http://schemas.openxmlformats.org/officeDocument/2006/relationships/image" Target="../media/image7.png" /><Relationship Id="rId9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1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2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3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4.png" /><Relationship Id="rId4" Type="http://schemas.openxmlformats.org/officeDocument/2006/relationships/image" Target="../media/image25.png" /><Relationship Id="rId5" Type="http://schemas.openxmlformats.org/officeDocument/2006/relationships/image" Target="../media/image26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7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0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2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3.jpeg" /><Relationship Id="rId4" Type="http://schemas.openxmlformats.org/officeDocument/2006/relationships/image" Target="../media/image14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6.png" /><Relationship Id="rId4" Type="http://schemas.openxmlformats.org/officeDocument/2006/relationships/image" Target="../media/image1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18.jpeg" /><Relationship Id="rId4" Type="http://schemas.openxmlformats.org/officeDocument/2006/relationships/image" Target="../media/image19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 rot="-263808">
            <a:off x="14490497" y="7535901"/>
            <a:ext cx="4219242" cy="4524657"/>
          </a:xfrm>
          <a:custGeom>
            <a:rect l="l" t="t" r="r" b="b"/>
            <a:pathLst>
              <a:path w="4219242" h="4524657">
                <a:moveTo>
                  <a:pt x="0" y="0"/>
                </a:moveTo>
                <a:lnTo>
                  <a:pt x="4219243" y="0"/>
                </a:lnTo>
                <a:lnTo>
                  <a:pt x="4219243" y="4524657"/>
                </a:lnTo>
                <a:lnTo>
                  <a:pt x="0" y="4524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 rot="-742366">
            <a:off x="-884050" y="967573"/>
            <a:ext cx="2775936" cy="4588325"/>
          </a:xfrm>
          <a:custGeom>
            <a:rect l="l" t="t" r="r" b="b"/>
            <a:pathLst>
              <a:path w="2775936" h="4588325">
                <a:moveTo>
                  <a:pt x="0" y="0"/>
                </a:moveTo>
                <a:lnTo>
                  <a:pt x="2775936" y="0"/>
                </a:lnTo>
                <a:lnTo>
                  <a:pt x="2775936" y="4588325"/>
                </a:lnTo>
                <a:lnTo>
                  <a:pt x="0" y="4588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 rot="-970224">
            <a:off x="-892088" y="4477448"/>
            <a:ext cx="4465556" cy="6640232"/>
          </a:xfrm>
          <a:custGeom>
            <a:rect l="l" t="t" r="r" b="b"/>
            <a:pathLst>
              <a:path w="4465556" h="6640232">
                <a:moveTo>
                  <a:pt x="0" y="0"/>
                </a:moveTo>
                <a:lnTo>
                  <a:pt x="4465556" y="0"/>
                </a:lnTo>
                <a:lnTo>
                  <a:pt x="4465556" y="6640232"/>
                </a:lnTo>
                <a:lnTo>
                  <a:pt x="0" y="66402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6" name="Freeform 6"/>
          <p:cNvSpPr/>
          <p:nvPr/>
        </p:nvSpPr>
        <p:spPr>
          <a:xfrm>
            <a:off x="14713781" y="7465045"/>
            <a:ext cx="4378642" cy="3924358"/>
          </a:xfrm>
          <a:custGeom>
            <a:rect l="l" t="t" r="r" b="b"/>
            <a:pathLst>
              <a:path w="4378642" h="3924357">
                <a:moveTo>
                  <a:pt x="0" y="0"/>
                </a:moveTo>
                <a:lnTo>
                  <a:pt x="4378642" y="0"/>
                </a:lnTo>
                <a:lnTo>
                  <a:pt x="4378642" y="3924359"/>
                </a:lnTo>
                <a:lnTo>
                  <a:pt x="0" y="39243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7" name="Freeform 7"/>
          <p:cNvSpPr/>
          <p:nvPr/>
        </p:nvSpPr>
        <p:spPr>
          <a:xfrm rot="1258419">
            <a:off x="9929521" y="8584877"/>
            <a:ext cx="3340416" cy="3404246"/>
          </a:xfrm>
          <a:custGeom>
            <a:rect l="l" t="t" r="r" b="b"/>
            <a:pathLst>
              <a:path w="3340416" h="3404246">
                <a:moveTo>
                  <a:pt x="0" y="0"/>
                </a:moveTo>
                <a:lnTo>
                  <a:pt x="3340416" y="0"/>
                </a:lnTo>
                <a:lnTo>
                  <a:pt x="3340416" y="3404246"/>
                </a:lnTo>
                <a:lnTo>
                  <a:pt x="0" y="34042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8" name="Freeform 8"/>
          <p:cNvSpPr/>
          <p:nvPr/>
        </p:nvSpPr>
        <p:spPr>
          <a:xfrm>
            <a:off x="5837327" y="8556902"/>
            <a:ext cx="5136112" cy="2433233"/>
          </a:xfrm>
          <a:custGeom>
            <a:rect l="l" t="t" r="r" b="b"/>
            <a:pathLst>
              <a:path w="5136112" h="2433233">
                <a:moveTo>
                  <a:pt x="0" y="0"/>
                </a:moveTo>
                <a:lnTo>
                  <a:pt x="5136112" y="0"/>
                </a:lnTo>
                <a:lnTo>
                  <a:pt x="5136112" y="2433233"/>
                </a:lnTo>
                <a:lnTo>
                  <a:pt x="0" y="24332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9" name="Freeform 9"/>
          <p:cNvSpPr/>
          <p:nvPr/>
        </p:nvSpPr>
        <p:spPr>
          <a:xfrm>
            <a:off x="2903249" y="8745089"/>
            <a:ext cx="4217015" cy="2034710"/>
          </a:xfrm>
          <a:custGeom>
            <a:rect l="l" t="t" r="r" b="b"/>
            <a:pathLst>
              <a:path w="4217015" h="2034710">
                <a:moveTo>
                  <a:pt x="0" y="0"/>
                </a:moveTo>
                <a:lnTo>
                  <a:pt x="4217015" y="0"/>
                </a:lnTo>
                <a:lnTo>
                  <a:pt x="4217015" y="2034710"/>
                </a:lnTo>
                <a:lnTo>
                  <a:pt x="0" y="2034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0" name="Freeform 10"/>
          <p:cNvSpPr/>
          <p:nvPr/>
        </p:nvSpPr>
        <p:spPr>
          <a:xfrm rot="-352377">
            <a:off x="-1045949" y="7983239"/>
            <a:ext cx="3794391" cy="3220490"/>
          </a:xfrm>
          <a:custGeom>
            <a:rect l="l" t="t" r="r" b="b"/>
            <a:pathLst>
              <a:path w="3794391" h="3220490">
                <a:moveTo>
                  <a:pt x="0" y="0"/>
                </a:moveTo>
                <a:lnTo>
                  <a:pt x="3794391" y="0"/>
                </a:lnTo>
                <a:lnTo>
                  <a:pt x="3794391" y="3220490"/>
                </a:lnTo>
                <a:lnTo>
                  <a:pt x="0" y="3220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1" name="Freeform 11"/>
          <p:cNvSpPr/>
          <p:nvPr/>
        </p:nvSpPr>
        <p:spPr>
          <a:xfrm rot="616377">
            <a:off x="12055760" y="7635533"/>
            <a:ext cx="3148168" cy="3245534"/>
          </a:xfrm>
          <a:custGeom>
            <a:rect l="l" t="t" r="r" b="b"/>
            <a:pathLst>
              <a:path w="3148168" h="3245534">
                <a:moveTo>
                  <a:pt x="0" y="0"/>
                </a:moveTo>
                <a:lnTo>
                  <a:pt x="3148168" y="0"/>
                </a:lnTo>
                <a:lnTo>
                  <a:pt x="3148168" y="3245534"/>
                </a:lnTo>
                <a:lnTo>
                  <a:pt x="0" y="32455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2" name="TextBox 12"/>
          <p:cNvSpPr txBox="1"/>
          <p:nvPr/>
        </p:nvSpPr>
        <p:spPr>
          <a:xfrm>
            <a:off x="4291139" y="2183482"/>
            <a:ext cx="12308979" cy="411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537"/>
              </a:lnSpc>
              <a:spcBef>
                <a:spcPct val="0"/>
              </a:spcBef>
            </a:pPr>
            <a:r>
              <a:rPr lang="en-US" sz="11812">
                <a:solidFill>
                  <a:srgbClr val="432322"/>
                </a:solidFill>
                <a:latin typeface="Calistoga"/>
                <a:ea typeface="Calistoga"/>
                <a:cs typeface="Calistoga"/>
                <a:sym typeface="Calistoga"/>
              </a:rPr>
              <a:t>BÀI 2: THỜI GIAN TRONG LỊCH SỬ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2658715" y="3129706"/>
            <a:ext cx="12970570" cy="6128594"/>
          </a:xfrm>
          <a:custGeom>
            <a:rect l="l" t="t" r="r" b="b"/>
            <a:pathLst>
              <a:path w="12970570" h="6128594">
                <a:moveTo>
                  <a:pt x="0" y="0"/>
                </a:moveTo>
                <a:lnTo>
                  <a:pt x="12970570" y="0"/>
                </a:lnTo>
                <a:lnTo>
                  <a:pt x="12970570" y="6128594"/>
                </a:lnTo>
                <a:lnTo>
                  <a:pt x="0" y="61285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TextBox 4"/>
          <p:cNvSpPr txBox="1"/>
          <p:nvPr/>
        </p:nvSpPr>
        <p:spPr>
          <a:xfrm>
            <a:off x="936851" y="1095375"/>
            <a:ext cx="16625818" cy="1651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0"/>
              </a:lnSpc>
            </a:pPr>
            <a:r>
              <a:rPr lang="en-US" sz="6000">
                <a:solidFill>
                  <a:srgbClr val="432322"/>
                </a:solidFill>
                <a:latin typeface="Calistoga"/>
                <a:ea typeface="Calistoga"/>
                <a:cs typeface="Calistoga"/>
                <a:sym typeface="Calistoga"/>
              </a:rPr>
              <a:t>Sự chuyển động của trái đất xung quanh mặt trời</a:t>
            </a:r>
          </a:p>
          <a:p>
            <a:pPr algn="l">
              <a:lnSpc>
                <a:spcPts val="6420"/>
              </a:lnSpc>
            </a:pPr>
            <a:endParaRPr lang="en-US" sz="6000">
              <a:solidFill>
                <a:srgbClr val="432322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TextBox 3"/>
          <p:cNvSpPr txBox="1"/>
          <p:nvPr/>
        </p:nvSpPr>
        <p:spPr>
          <a:xfrm>
            <a:off x="719744" y="4873531"/>
            <a:ext cx="17261832" cy="1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2"/>
              </a:lnSpc>
            </a:pPr>
            <a:r>
              <a:rPr lang="en-US" sz="3358" b="1" spc="-16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- Dương lịch: là cách tính thời gian theo chu kì Trái Đất quay quanh Mặt Trời. </a:t>
            </a:r>
          </a:p>
          <a:p>
            <a:pPr algn="ctr">
              <a:lnSpc>
                <a:spcPts val="4702"/>
              </a:lnSpc>
              <a:spcBef>
                <a:spcPct val="0"/>
              </a:spcBef>
            </a:pPr>
            <a:endParaRPr lang="en-US" sz="3358" b="1" spc="-16">
              <a:solidFill>
                <a:srgbClr val="000000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2597933" y="4213354"/>
            <a:ext cx="3016904" cy="4302180"/>
          </a:xfrm>
          <a:custGeom>
            <a:rect l="l" t="t" r="r" b="b"/>
            <a:pathLst>
              <a:path w="3016904" h="4302180">
                <a:moveTo>
                  <a:pt x="0" y="0"/>
                </a:moveTo>
                <a:lnTo>
                  <a:pt x="3016904" y="0"/>
                </a:lnTo>
                <a:lnTo>
                  <a:pt x="3016904" y="4302180"/>
                </a:lnTo>
                <a:lnTo>
                  <a:pt x="0" y="4302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TextBox 4"/>
          <p:cNvSpPr txBox="1"/>
          <p:nvPr/>
        </p:nvSpPr>
        <p:spPr>
          <a:xfrm>
            <a:off x="2043145" y="1804369"/>
            <a:ext cx="5037892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6000" spc="-65">
                <a:solidFill>
                  <a:srgbClr val="432322"/>
                </a:solidFill>
                <a:latin typeface="Calistoga"/>
                <a:ea typeface="Calistoga"/>
                <a:cs typeface="Calistoga"/>
                <a:sym typeface="Calistoga"/>
              </a:rPr>
              <a:t>II. Cách tính thời gian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93782" y="3164166"/>
            <a:ext cx="9165518" cy="442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2"/>
              </a:lnSpc>
            </a:pPr>
            <a:r>
              <a:rPr lang="en-US" sz="5658" spc="73">
                <a:solidFill>
                  <a:srgbClr val="432322"/>
                </a:solidFill>
                <a:latin typeface="Cambria"/>
                <a:ea typeface="Cambria"/>
                <a:cs typeface="Cambria"/>
                <a:sym typeface="Cambria"/>
              </a:rPr>
              <a:t>- Công lịch là lịch chính thức của thế giới hiện nay, dựa theo cách tính thời gian của dương lịch</a:t>
            </a:r>
          </a:p>
          <a:p>
            <a:pPr algn="l">
              <a:lnSpc>
                <a:spcPts val="3162"/>
              </a:lnSpc>
            </a:pPr>
            <a:endParaRPr lang="en-US" sz="5658" spc="73">
              <a:solidFill>
                <a:srgbClr val="43232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2483031" y="4692815"/>
            <a:ext cx="14060856" cy="2759443"/>
          </a:xfrm>
          <a:custGeom>
            <a:rect l="l" t="t" r="r" b="b"/>
            <a:pathLst>
              <a:path w="14060856" h="2759443">
                <a:moveTo>
                  <a:pt x="0" y="0"/>
                </a:moveTo>
                <a:lnTo>
                  <a:pt x="14060857" y="0"/>
                </a:lnTo>
                <a:lnTo>
                  <a:pt x="14060857" y="2759443"/>
                </a:lnTo>
                <a:lnTo>
                  <a:pt x="0" y="2759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TextBox 4"/>
          <p:cNvSpPr txBox="1"/>
          <p:nvPr/>
        </p:nvSpPr>
        <p:spPr>
          <a:xfrm>
            <a:off x="3398707" y="1291420"/>
            <a:ext cx="11857981" cy="188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2"/>
              </a:lnSpc>
              <a:spcBef>
                <a:spcPct val="0"/>
              </a:spcBef>
            </a:pPr>
            <a:r>
              <a:rPr lang="en-US" sz="3558" b="1" spc="-17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Đọc mục II SGK và dựa vào sơ đồ 2.4: Giải thích các khái niệm trước Công nguyên, Công nguyên, thập kỉ, thế kỉ, thiên niên kỉ?</a:t>
            </a: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3069732" y="3416752"/>
            <a:ext cx="12026071" cy="3086100"/>
            <a:chExt cx="316736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67360" cy="812800"/>
            </a:xfrm>
            <a:custGeom>
              <a:rect l="l" t="t" r="r" b="b"/>
              <a:pathLst>
                <a:path w="3167360" h="812800">
                  <a:moveTo>
                    <a:pt x="32832" y="0"/>
                  </a:moveTo>
                  <a:lnTo>
                    <a:pt x="3134528" y="0"/>
                  </a:lnTo>
                  <a:cubicBezTo>
                    <a:pt x="3143236" y="0"/>
                    <a:pt x="3151587" y="3459"/>
                    <a:pt x="3157744" y="9616"/>
                  </a:cubicBezTo>
                  <a:cubicBezTo>
                    <a:pt x="3163901" y="15773"/>
                    <a:pt x="3167360" y="24124"/>
                    <a:pt x="3167360" y="32832"/>
                  </a:cubicBezTo>
                  <a:lnTo>
                    <a:pt x="3167360" y="779968"/>
                  </a:lnTo>
                  <a:cubicBezTo>
                    <a:pt x="3167360" y="788676"/>
                    <a:pt x="3163901" y="797027"/>
                    <a:pt x="3157744" y="803184"/>
                  </a:cubicBezTo>
                  <a:cubicBezTo>
                    <a:pt x="3151587" y="809341"/>
                    <a:pt x="3143236" y="812800"/>
                    <a:pt x="3134528" y="812800"/>
                  </a:cubicBezTo>
                  <a:lnTo>
                    <a:pt x="32832" y="812800"/>
                  </a:lnTo>
                  <a:cubicBezTo>
                    <a:pt x="24124" y="812800"/>
                    <a:pt x="15773" y="809341"/>
                    <a:pt x="9616" y="803184"/>
                  </a:cubicBezTo>
                  <a:cubicBezTo>
                    <a:pt x="3459" y="797027"/>
                    <a:pt x="0" y="788676"/>
                    <a:pt x="0" y="779968"/>
                  </a:cubicBezTo>
                  <a:lnTo>
                    <a:pt x="0" y="32832"/>
                  </a:lnTo>
                  <a:cubicBezTo>
                    <a:pt x="0" y="24124"/>
                    <a:pt x="3459" y="15773"/>
                    <a:pt x="9616" y="9616"/>
                  </a:cubicBezTo>
                  <a:cubicBezTo>
                    <a:pt x="15773" y="3459"/>
                    <a:pt x="24124" y="0"/>
                    <a:pt x="32832" y="0"/>
                  </a:cubicBezTo>
                  <a:close/>
                </a:path>
              </a:pathLst>
            </a:custGeom>
            <a:solidFill>
              <a:srgbClr val="C1B39B"/>
            </a:solidFill>
          </p:spPr>
          <p:txBody>
            <a:bodyPr/>
            <a:lstStyle/>
            <a:p/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16736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2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3585220" y="3646083"/>
            <a:ext cx="11301259" cy="2994834"/>
          </a:xfrm>
          <a:custGeom>
            <a:rect l="l" t="t" r="r" b="b"/>
            <a:pathLst>
              <a:path w="11301259" h="2994834">
                <a:moveTo>
                  <a:pt x="0" y="0"/>
                </a:moveTo>
                <a:lnTo>
                  <a:pt x="11301258" y="0"/>
                </a:lnTo>
                <a:lnTo>
                  <a:pt x="11301258" y="2994834"/>
                </a:lnTo>
                <a:lnTo>
                  <a:pt x="0" y="29948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7" name="Group 7"/>
          <p:cNvGrpSpPr/>
          <p:nvPr/>
        </p:nvGrpSpPr>
        <p:grpSpPr>
          <a:xfrm>
            <a:off x="3197187" y="6841776"/>
            <a:ext cx="11689291" cy="3086100"/>
            <a:chExt cx="3078661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78661" cy="812800"/>
            </a:xfrm>
            <a:custGeom>
              <a:rect l="l" t="t" r="r" b="b"/>
              <a:pathLst>
                <a:path w="3078661" h="812800">
                  <a:moveTo>
                    <a:pt x="33778" y="0"/>
                  </a:moveTo>
                  <a:lnTo>
                    <a:pt x="3044883" y="0"/>
                  </a:lnTo>
                  <a:cubicBezTo>
                    <a:pt x="3063538" y="0"/>
                    <a:pt x="3078661" y="15123"/>
                    <a:pt x="3078661" y="33778"/>
                  </a:cubicBezTo>
                  <a:lnTo>
                    <a:pt x="3078661" y="779022"/>
                  </a:lnTo>
                  <a:cubicBezTo>
                    <a:pt x="3078661" y="797677"/>
                    <a:pt x="3063538" y="812800"/>
                    <a:pt x="3044883" y="812800"/>
                  </a:cubicBezTo>
                  <a:lnTo>
                    <a:pt x="33778" y="812800"/>
                  </a:lnTo>
                  <a:cubicBezTo>
                    <a:pt x="15123" y="812800"/>
                    <a:pt x="0" y="797677"/>
                    <a:pt x="0" y="779022"/>
                  </a:cubicBezTo>
                  <a:lnTo>
                    <a:pt x="0" y="33778"/>
                  </a:lnTo>
                  <a:cubicBezTo>
                    <a:pt x="0" y="15123"/>
                    <a:pt x="15123" y="0"/>
                    <a:pt x="337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6C6C6">
                    <a:alpha val="100000"/>
                  </a:srgbClr>
                </a:gs>
                <a:gs pos="100000">
                  <a:srgbClr val="FFE8B6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/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078661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2"/>
                </a:lnSpc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040121" y="759277"/>
            <a:ext cx="9151495" cy="204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2"/>
              </a:lnSpc>
              <a:spcBef>
                <a:spcPct val="0"/>
              </a:spcBef>
            </a:pPr>
            <a:r>
              <a:rPr lang="en-US" sz="3858" b="1" spc="-19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- Công lịch lấy năm 1 là năm đầu tiên của công nguyên. Trước năm đó là Trước Công nguyên, sau năm đó là Công nguyên.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95887" y="7014978"/>
            <a:ext cx="8940196" cy="2663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6"/>
              </a:lnSpc>
              <a:spcBef>
                <a:spcPct val="0"/>
              </a:spcBef>
            </a:pPr>
            <a:r>
              <a:rPr lang="en-US" sz="3797" b="1" spc="-1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1 năm có 365 ngày và 6 giờ</a:t>
            </a:r>
          </a:p>
          <a:p>
            <a:pPr algn="ctr">
              <a:lnSpc>
                <a:spcPts val="5316"/>
              </a:lnSpc>
              <a:spcBef>
                <a:spcPct val="0"/>
              </a:spcBef>
            </a:pPr>
            <a:r>
              <a:rPr lang="en-US" sz="3797" b="1" spc="-1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chia làm 12 tháng</a:t>
            </a:r>
          </a:p>
          <a:p>
            <a:pPr algn="ctr">
              <a:lnSpc>
                <a:spcPts val="5316"/>
              </a:lnSpc>
              <a:spcBef>
                <a:spcPct val="0"/>
              </a:spcBef>
            </a:pPr>
            <a:r>
              <a:rPr lang="en-US" sz="3797" b="1" spc="-1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Mỗi tháng có 30/31 ngày</a:t>
            </a:r>
          </a:p>
          <a:p>
            <a:pPr algn="ctr">
              <a:lnSpc>
                <a:spcPts val="5316"/>
              </a:lnSpc>
              <a:spcBef>
                <a:spcPct val="0"/>
              </a:spcBef>
            </a:pPr>
            <a:r>
              <a:rPr lang="en-US" sz="3797" b="1" spc="-18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Tháng 2 có 28 ngày (năm nhuận 29 ngày)</a:t>
            </a: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3493371" y="2661555"/>
            <a:ext cx="11301259" cy="2330885"/>
          </a:xfrm>
          <a:custGeom>
            <a:rect l="l" t="t" r="r" b="b"/>
            <a:pathLst>
              <a:path w="11301259" h="2330885">
                <a:moveTo>
                  <a:pt x="0" y="0"/>
                </a:moveTo>
                <a:lnTo>
                  <a:pt x="11301258" y="0"/>
                </a:lnTo>
                <a:lnTo>
                  <a:pt x="11301258" y="2330885"/>
                </a:lnTo>
                <a:lnTo>
                  <a:pt x="0" y="23308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3324981" y="6853578"/>
            <a:ext cx="11301259" cy="1907087"/>
          </a:xfrm>
          <a:custGeom>
            <a:rect l="l" t="t" r="r" b="b"/>
            <a:pathLst>
              <a:path w="11301259" h="1907087">
                <a:moveTo>
                  <a:pt x="0" y="0"/>
                </a:moveTo>
                <a:lnTo>
                  <a:pt x="11301259" y="0"/>
                </a:lnTo>
                <a:lnTo>
                  <a:pt x="11301259" y="1907087"/>
                </a:lnTo>
                <a:lnTo>
                  <a:pt x="0" y="1907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>
            <a:off x="12176040" y="7668759"/>
            <a:ext cx="2450200" cy="1018157"/>
          </a:xfrm>
          <a:custGeom>
            <a:rect l="l" t="t" r="r" b="b"/>
            <a:pathLst>
              <a:path w="2450200" h="1018156">
                <a:moveTo>
                  <a:pt x="0" y="0"/>
                </a:moveTo>
                <a:lnTo>
                  <a:pt x="2450200" y="0"/>
                </a:lnTo>
                <a:lnTo>
                  <a:pt x="2450200" y="1018157"/>
                </a:lnTo>
                <a:lnTo>
                  <a:pt x="0" y="1018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6" name="TextBox 6"/>
          <p:cNvSpPr txBox="1"/>
          <p:nvPr/>
        </p:nvSpPr>
        <p:spPr>
          <a:xfrm>
            <a:off x="5323731" y="725916"/>
            <a:ext cx="7640538" cy="53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2"/>
              </a:lnSpc>
              <a:spcBef>
                <a:spcPct val="0"/>
              </a:spcBef>
            </a:pPr>
            <a:r>
              <a:rPr lang="en-US" sz="3158" spc="-15">
                <a:solidFill>
                  <a:srgbClr val="000000"/>
                </a:solidFill>
                <a:latin typeface="Calistoga"/>
                <a:ea typeface="Calistoga"/>
                <a:cs typeface="Calistoga"/>
                <a:sym typeface="Calistoga"/>
              </a:rPr>
              <a:t>DỰA VÀO SƠ ĐỒ EM HÃY TÍNH THỜI GIAN?</a:t>
            </a: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662798" y="268628"/>
            <a:ext cx="731804" cy="2912653"/>
          </a:xfrm>
          <a:custGeom>
            <a:rect l="l" t="t" r="r" b="b"/>
            <a:pathLst>
              <a:path w="731804" h="2912653">
                <a:moveTo>
                  <a:pt x="0" y="0"/>
                </a:moveTo>
                <a:lnTo>
                  <a:pt x="731804" y="0"/>
                </a:lnTo>
                <a:lnTo>
                  <a:pt x="731804" y="2912652"/>
                </a:lnTo>
                <a:lnTo>
                  <a:pt x="0" y="2912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TextBox 4"/>
          <p:cNvSpPr txBox="1"/>
          <p:nvPr/>
        </p:nvSpPr>
        <p:spPr>
          <a:xfrm>
            <a:off x="2678335" y="4520729"/>
            <a:ext cx="11481676" cy="1197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1"/>
              </a:lnSpc>
            </a:pPr>
            <a:r>
              <a:rPr lang="en-US" sz="7566" spc="-37">
                <a:solidFill>
                  <a:srgbClr val="432322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Thank You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14783919" y="239502"/>
            <a:ext cx="3148168" cy="3245534"/>
          </a:xfrm>
          <a:custGeom>
            <a:rect l="l" t="t" r="r" b="b"/>
            <a:pathLst>
              <a:path w="3148168" h="3245534">
                <a:moveTo>
                  <a:pt x="0" y="0"/>
                </a:moveTo>
                <a:lnTo>
                  <a:pt x="3148168" y="0"/>
                </a:lnTo>
                <a:lnTo>
                  <a:pt x="3148168" y="3245535"/>
                </a:lnTo>
                <a:lnTo>
                  <a:pt x="0" y="324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TextBox 4"/>
          <p:cNvSpPr txBox="1"/>
          <p:nvPr/>
        </p:nvSpPr>
        <p:spPr>
          <a:xfrm>
            <a:off x="3559701" y="3665344"/>
            <a:ext cx="12677482" cy="402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43"/>
              </a:lnSpc>
            </a:pPr>
            <a:r>
              <a:rPr lang="en-US" sz="8474">
                <a:solidFill>
                  <a:srgbClr val="432322"/>
                </a:solidFill>
                <a:latin typeface="Calistoga"/>
                <a:ea typeface="Calistoga"/>
                <a:cs typeface="Calistoga"/>
                <a:sym typeface="Calistoga"/>
              </a:rPr>
              <a:t>1/Âm lịch và Dương lịch</a:t>
            </a:r>
          </a:p>
          <a:p>
            <a:pPr algn="l">
              <a:lnSpc>
                <a:spcPts val="10643"/>
              </a:lnSpc>
            </a:pPr>
            <a:r>
              <a:rPr lang="en-US" sz="8474">
                <a:solidFill>
                  <a:srgbClr val="432322"/>
                </a:solidFill>
                <a:latin typeface="Calistoga"/>
                <a:ea typeface="Calistoga"/>
                <a:cs typeface="Calistoga"/>
                <a:sym typeface="Calistoga"/>
              </a:rPr>
              <a:t>2/Cách tính thời gian</a:t>
            </a:r>
          </a:p>
          <a:p>
            <a:pPr algn="l">
              <a:lnSpc>
                <a:spcPts val="10643"/>
              </a:lnSpc>
            </a:pPr>
            <a:endParaRPr lang="en-US" sz="8474">
              <a:solidFill>
                <a:srgbClr val="432322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28700" y="230749"/>
            <a:ext cx="16837695" cy="9723769"/>
          </a:xfrm>
          <a:custGeom>
            <a:rect l="l" t="t" r="r" b="b"/>
            <a:pathLst>
              <a:path w="16837695" h="9723769">
                <a:moveTo>
                  <a:pt x="0" y="0"/>
                </a:moveTo>
                <a:lnTo>
                  <a:pt x="16837695" y="0"/>
                </a:lnTo>
                <a:lnTo>
                  <a:pt x="16837695" y="9723768"/>
                </a:lnTo>
                <a:lnTo>
                  <a:pt x="0" y="97237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grpSp>
        <p:nvGrpSpPr>
          <p:cNvPr id="3" name="Group 3"/>
          <p:cNvGrpSpPr/>
          <p:nvPr/>
        </p:nvGrpSpPr>
        <p:grpSpPr>
          <a:xfrm>
            <a:off x="279767" y="582853"/>
            <a:ext cx="3781743" cy="9014136"/>
            <a:chExt cx="996015" cy="23740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6015" cy="2374093"/>
            </a:xfrm>
            <a:custGeom>
              <a:rect l="l" t="t" r="r" b="b"/>
              <a:pathLst>
                <a:path w="996014" h="2374093">
                  <a:moveTo>
                    <a:pt x="0" y="0"/>
                  </a:moveTo>
                  <a:lnTo>
                    <a:pt x="996015" y="0"/>
                  </a:lnTo>
                  <a:lnTo>
                    <a:pt x="996015" y="2374093"/>
                  </a:lnTo>
                  <a:lnTo>
                    <a:pt x="0" y="2374093"/>
                  </a:lnTo>
                  <a:close/>
                </a:path>
              </a:pathLst>
            </a:custGeom>
            <a:solidFill>
              <a:srgbClr val="392429"/>
            </a:solidFill>
          </p:spPr>
          <p:txBody>
            <a:bodyPr/>
            <a:lstStyle/>
            <a:p/>
          </p:txBody>
        </p:sp>
        <p:sp>
          <p:nvSpPr>
            <p:cNvPr id="5" name="TextBox 5"/>
            <p:cNvSpPr txBox="1"/>
            <p:nvPr/>
          </p:nvSpPr>
          <p:spPr>
            <a:xfrm>
              <a:off x="0" y="-333375"/>
              <a:ext cx="996015" cy="27074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01"/>
                </a:lnSpc>
              </a:pPr>
            </a:p>
          </p:txBody>
        </p:sp>
      </p:grpSp>
      <p:sp>
        <p:nvSpPr>
          <p:cNvPr id="6" name="Freeform 6"/>
          <p:cNvSpPr/>
          <p:nvPr/>
        </p:nvSpPr>
        <p:spPr>
          <a:xfrm>
            <a:off x="4916322" y="376251"/>
            <a:ext cx="12639703" cy="9116386"/>
          </a:xfrm>
          <a:custGeom>
            <a:rect l="l" t="t" r="r" b="b"/>
            <a:pathLst>
              <a:path w="12639703" h="9116386">
                <a:moveTo>
                  <a:pt x="0" y="0"/>
                </a:moveTo>
                <a:lnTo>
                  <a:pt x="12639703" y="0"/>
                </a:lnTo>
                <a:lnTo>
                  <a:pt x="12639703" y="9116386"/>
                </a:lnTo>
                <a:lnTo>
                  <a:pt x="0" y="9116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7" name="TextBox 7"/>
          <p:cNvSpPr txBox="1"/>
          <p:nvPr/>
        </p:nvSpPr>
        <p:spPr>
          <a:xfrm>
            <a:off x="857260" y="2452313"/>
            <a:ext cx="3061544" cy="398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6"/>
              </a:lnSpc>
            </a:pPr>
            <a:r>
              <a:rPr lang="en-US" sz="4547">
                <a:solidFill>
                  <a:srgbClr val="FFFFFF"/>
                </a:solidFill>
                <a:latin typeface="Calistoga"/>
                <a:ea typeface="Calistoga"/>
                <a:cs typeface="Calistoga"/>
                <a:sym typeface="Calistoga"/>
              </a:rPr>
              <a:t>Người xưa đã sáng tạo ra lịch dựa trên cơ sở nào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1275869" y="3220901"/>
            <a:ext cx="6507886" cy="5157500"/>
          </a:xfrm>
          <a:custGeom>
            <a:rect l="l" t="t" r="r" b="b"/>
            <a:pathLst>
              <a:path w="6507886" h="5157500">
                <a:moveTo>
                  <a:pt x="0" y="0"/>
                </a:moveTo>
                <a:lnTo>
                  <a:pt x="6507886" y="0"/>
                </a:lnTo>
                <a:lnTo>
                  <a:pt x="6507886" y="5157500"/>
                </a:lnTo>
                <a:lnTo>
                  <a:pt x="0" y="515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4" name="Group 4"/>
          <p:cNvGrpSpPr/>
          <p:nvPr/>
        </p:nvGrpSpPr>
        <p:grpSpPr>
          <a:xfrm>
            <a:off x="9144000" y="1794086"/>
            <a:ext cx="7464236" cy="3086100"/>
            <a:chExt cx="1965889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65890" cy="812800"/>
            </a:xfrm>
            <a:custGeom>
              <a:rect l="l" t="t" r="r" b="b"/>
              <a:pathLst>
                <a:path w="1965890" h="812800">
                  <a:moveTo>
                    <a:pt x="52897" y="0"/>
                  </a:moveTo>
                  <a:lnTo>
                    <a:pt x="1912992" y="0"/>
                  </a:lnTo>
                  <a:cubicBezTo>
                    <a:pt x="1942207" y="0"/>
                    <a:pt x="1965890" y="23683"/>
                    <a:pt x="1965890" y="52897"/>
                  </a:cubicBezTo>
                  <a:lnTo>
                    <a:pt x="1965890" y="759903"/>
                  </a:lnTo>
                  <a:cubicBezTo>
                    <a:pt x="1965890" y="773932"/>
                    <a:pt x="1960316" y="787387"/>
                    <a:pt x="1950396" y="797307"/>
                  </a:cubicBezTo>
                  <a:cubicBezTo>
                    <a:pt x="1940476" y="807227"/>
                    <a:pt x="1927022" y="812800"/>
                    <a:pt x="1912992" y="812800"/>
                  </a:cubicBezTo>
                  <a:lnTo>
                    <a:pt x="52897" y="812800"/>
                  </a:lnTo>
                  <a:cubicBezTo>
                    <a:pt x="23683" y="812800"/>
                    <a:pt x="0" y="789117"/>
                    <a:pt x="0" y="759903"/>
                  </a:cubicBezTo>
                  <a:lnTo>
                    <a:pt x="0" y="52897"/>
                  </a:lnTo>
                  <a:cubicBezTo>
                    <a:pt x="0" y="23683"/>
                    <a:pt x="23683" y="0"/>
                    <a:pt x="52897" y="0"/>
                  </a:cubicBezTo>
                  <a:close/>
                </a:path>
              </a:pathLst>
            </a:custGeom>
            <a:solidFill>
              <a:srgbClr val="392429"/>
            </a:solidFill>
          </p:spPr>
          <p:txBody>
            <a:bodyPr/>
            <a:lstStyle/>
            <a:p/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965889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2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7783755" y="5691663"/>
            <a:ext cx="6471628" cy="2686738"/>
          </a:xfrm>
          <a:custGeom>
            <a:rect l="l" t="t" r="r" b="b"/>
            <a:pathLst>
              <a:path w="6471628" h="2686738">
                <a:moveTo>
                  <a:pt x="0" y="0"/>
                </a:moveTo>
                <a:lnTo>
                  <a:pt x="6471628" y="0"/>
                </a:lnTo>
                <a:lnTo>
                  <a:pt x="6471628" y="2686738"/>
                </a:lnTo>
                <a:lnTo>
                  <a:pt x="0" y="2686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8" name="TextBox 8"/>
          <p:cNvSpPr txBox="1"/>
          <p:nvPr/>
        </p:nvSpPr>
        <p:spPr>
          <a:xfrm>
            <a:off x="906550" y="256556"/>
            <a:ext cx="12923553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432322"/>
                </a:solidFill>
                <a:latin typeface="Cambria"/>
                <a:ea typeface="Cambria"/>
                <a:cs typeface="Cambria"/>
                <a:sym typeface="Cambria"/>
              </a:rPr>
              <a:t>“Mười rằm trăng náu,</a:t>
            </a:r>
          </a:p>
          <a:p>
            <a:pPr algn="l">
              <a:lnSpc>
                <a:spcPts val="8400"/>
              </a:lnSpc>
            </a:pPr>
            <a:r>
              <a:rPr lang="en-US" sz="6000" spc="48">
                <a:solidFill>
                  <a:srgbClr val="432322"/>
                </a:solidFill>
                <a:latin typeface="Cambria"/>
                <a:ea typeface="Cambria"/>
                <a:cs typeface="Cambria"/>
                <a:sym typeface="Cambria"/>
              </a:rPr>
              <a:t> Mười sáu trăng treo”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94739" y="2514914"/>
            <a:ext cx="6591102" cy="1702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6"/>
              </a:lnSpc>
            </a:pPr>
            <a:r>
              <a:rPr lang="en-US" sz="3599" b="1">
                <a:solidFill>
                  <a:srgbClr val="FFFFFF"/>
                </a:solidFill>
                <a:latin typeface="Cambria Bold"/>
                <a:ea typeface="Cambria Bold"/>
                <a:cs typeface="Cambria Bold"/>
                <a:sym typeface="Cambria Bold"/>
              </a:rPr>
              <a:t>Câu đồng dao thể hiện cách tính thời gian của người xưa?</a:t>
            </a:r>
          </a:p>
          <a:p>
            <a:pPr algn="l">
              <a:lnSpc>
                <a:spcPts val="2046"/>
              </a:lnSpc>
            </a:pPr>
            <a:endParaRPr lang="en-US" sz="3599" b="1">
              <a:solidFill>
                <a:srgbClr val="FFFFFF"/>
              </a:solidFill>
              <a:latin typeface="Cambria Bold"/>
              <a:ea typeface="Cambria Bold"/>
              <a:cs typeface="Cambria Bold"/>
              <a:sym typeface="Cambria Bold"/>
            </a:endParaRP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523586" y="1028700"/>
            <a:ext cx="17463584" cy="7793124"/>
          </a:xfrm>
          <a:custGeom>
            <a:rect l="l" t="t" r="r" b="b"/>
            <a:pathLst>
              <a:path w="17463583" h="7793124">
                <a:moveTo>
                  <a:pt x="0" y="0"/>
                </a:moveTo>
                <a:lnTo>
                  <a:pt x="17463582" y="0"/>
                </a:lnTo>
                <a:lnTo>
                  <a:pt x="17463582" y="7793124"/>
                </a:lnTo>
                <a:lnTo>
                  <a:pt x="0" y="7793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14770672" y="339690"/>
            <a:ext cx="3382098" cy="3626914"/>
          </a:xfrm>
          <a:custGeom>
            <a:rect l="l" t="t" r="r" b="b"/>
            <a:pathLst>
              <a:path w="3382098" h="3626914">
                <a:moveTo>
                  <a:pt x="0" y="0"/>
                </a:moveTo>
                <a:lnTo>
                  <a:pt x="3382097" y="0"/>
                </a:lnTo>
                <a:lnTo>
                  <a:pt x="3382097" y="3626915"/>
                </a:lnTo>
                <a:lnTo>
                  <a:pt x="0" y="3626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2161560" y="3170769"/>
            <a:ext cx="11301259" cy="5904908"/>
          </a:xfrm>
          <a:custGeom>
            <a:rect l="l" t="t" r="r" b="b"/>
            <a:pathLst>
              <a:path w="11301259" h="5904908">
                <a:moveTo>
                  <a:pt x="0" y="0"/>
                </a:moveTo>
                <a:lnTo>
                  <a:pt x="11301259" y="0"/>
                </a:lnTo>
                <a:lnTo>
                  <a:pt x="11301259" y="5904908"/>
                </a:lnTo>
                <a:lnTo>
                  <a:pt x="0" y="5904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537229" y="776975"/>
            <a:ext cx="13957813" cy="137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4"/>
              </a:lnSpc>
            </a:pPr>
            <a:r>
              <a:rPr lang="en-US" sz="4800">
                <a:solidFill>
                  <a:srgbClr val="432322"/>
                </a:solidFill>
                <a:latin typeface="Calistoga"/>
                <a:ea typeface="Calistoga"/>
                <a:cs typeface="Calistoga"/>
                <a:sym typeface="Calistoga"/>
              </a:rPr>
              <a:t>Quan sát hình ảnh sau kết hợp đọc SGK, em hãy mô tả cách người xưa làm ra lịch.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AutoShape 3"/>
          <p:cNvSpPr/>
          <p:nvPr/>
        </p:nvSpPr>
        <p:spPr>
          <a:xfrm>
            <a:off x="2438933" y="3076416"/>
            <a:ext cx="13410133" cy="0"/>
          </a:xfrm>
          <a:prstGeom prst="line">
            <a:avLst/>
          </a:prstGeom>
          <a:ln w="19050" cap="flat">
            <a:solidFill>
              <a:srgbClr val="43232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3600528" y="4313999"/>
            <a:ext cx="11301259" cy="4944301"/>
          </a:xfrm>
          <a:custGeom>
            <a:rect l="l" t="t" r="r" b="b"/>
            <a:pathLst>
              <a:path w="11301259" h="4944301">
                <a:moveTo>
                  <a:pt x="0" y="0"/>
                </a:moveTo>
                <a:lnTo>
                  <a:pt x="11301259" y="0"/>
                </a:lnTo>
                <a:lnTo>
                  <a:pt x="11301259" y="4944301"/>
                </a:lnTo>
                <a:lnTo>
                  <a:pt x="0" y="4944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>
            <a:off x="11208688" y="3507181"/>
            <a:ext cx="6786791" cy="2002103"/>
          </a:xfrm>
          <a:custGeom>
            <a:rect l="l" t="t" r="r" b="b"/>
            <a:pathLst>
              <a:path w="6786791" h="2002103">
                <a:moveTo>
                  <a:pt x="0" y="0"/>
                </a:moveTo>
                <a:lnTo>
                  <a:pt x="6786791" y="0"/>
                </a:lnTo>
                <a:lnTo>
                  <a:pt x="6786791" y="2002103"/>
                </a:lnTo>
                <a:lnTo>
                  <a:pt x="0" y="2002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6" name="TextBox 6"/>
          <p:cNvSpPr txBox="1"/>
          <p:nvPr/>
        </p:nvSpPr>
        <p:spPr>
          <a:xfrm>
            <a:off x="2769364" y="1229234"/>
            <a:ext cx="12668817" cy="16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2"/>
              </a:lnSpc>
            </a:pPr>
            <a:r>
              <a:rPr lang="en-US" sz="5227" spc="5">
                <a:solidFill>
                  <a:srgbClr val="432322"/>
                </a:solidFill>
                <a:latin typeface="Calistoga"/>
                <a:ea typeface="Calistoga"/>
                <a:cs typeface="Calistoga"/>
                <a:sym typeface="Calistoga"/>
              </a:rPr>
              <a:t>Sự chuyển động của mặt trăng xung quanh trái đất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55" b="-10555"/>
            </a:stretch>
          </a:blipFill>
        </p:spPr>
        <p:txBody>
          <a:bodyPr/>
          <a:lstStyle/>
          <a:p/>
        </p:txBody>
      </p:sp>
      <p:sp>
        <p:nvSpPr>
          <p:cNvPr id="3" name="TextBox 3"/>
          <p:cNvSpPr txBox="1"/>
          <p:nvPr/>
        </p:nvSpPr>
        <p:spPr>
          <a:xfrm>
            <a:off x="1911548" y="4919456"/>
            <a:ext cx="14464903" cy="590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2"/>
              </a:lnSpc>
              <a:spcBef>
                <a:spcPct val="0"/>
              </a:spcBef>
            </a:pPr>
            <a:r>
              <a:rPr lang="en-US" sz="3358" b="1" spc="-16">
                <a:solidFill>
                  <a:srgbClr val="000000"/>
                </a:solidFill>
                <a:latin typeface="Cambria Bold"/>
                <a:ea typeface="Cambria Bold"/>
                <a:cs typeface="Cambria Bold"/>
                <a:sym typeface="Cambria Bold"/>
              </a:rPr>
              <a:t>- Âm lịch: là cách tính thời gian theo chu kì Mặt Trăng quay quanh Trái Đất. 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22</Paragraphs>
  <Slides>16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baseType="lpstr" size="23">
      <vt:lpstr>Arial</vt:lpstr>
      <vt:lpstr>Calibri</vt:lpstr>
      <vt:lpstr>Calistoga</vt:lpstr>
      <vt:lpstr>Cambria</vt:lpstr>
      <vt:lpstr>Cambria Bold</vt:lpstr>
      <vt:lpstr>New Sun Playful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Bài 2: THỜI GIAN TRONG LỊCH SỬ</dc:title>
  <cp:revision>1</cp:revision>
  <dcterms:created xsi:type="dcterms:W3CDTF">2006-08-16T00:00:00Z</dcterms:created>
  <dcterms:modified xsi:type="dcterms:W3CDTF">2026-04-17T07:34:18Z</dcterms:modified>
</cp:coreProperties>
</file>