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73" r:id="rId5"/>
    <p:sldId id="264" r:id="rId6"/>
    <p:sldId id="258" r:id="rId7"/>
    <p:sldId id="270" r:id="rId8"/>
    <p:sldId id="259" r:id="rId9"/>
    <p:sldId id="260" r:id="rId10"/>
    <p:sldId id="261" r:id="rId11"/>
    <p:sldId id="265" r:id="rId12"/>
    <p:sldId id="266" r:id="rId13"/>
    <p:sldId id="267" r:id="rId14"/>
    <p:sldId id="271" r:id="rId15"/>
    <p:sldId id="272" r:id="rId16"/>
    <p:sldId id="268" r:id="rId17"/>
    <p:sldId id="269" r:id="rId18"/>
  </p:sldIdLst>
  <p:sldSz cx="12192000" cy="6858000"/>
  <p:notesSz cx="6858000" cy="9144000"/>
  <p:custDataLst>
    <p:tags r:id="rId1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FFAD5-970C-416A-AA4B-DDBD15AA8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974B51-573C-41CB-9EB7-07C7BCB5FB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840DC-3457-4696-AE91-7B14EA305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18/09/2025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073F1-B096-4DB9-BBBB-F5B5CEB23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A7352-19B5-4CE2-A755-93DC277CF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394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B2222-146C-4A27-A341-3BD47CB6F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905FDA-EB87-4C11-8C6A-C2D7D019AB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9C3B2-305C-44C9-9F4D-FD2A90E7C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18/09/2025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9A633A-8FCD-414E-864C-7DAD48598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996B1D-24B3-41ED-9453-C88B563D7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6830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129198-18E9-49A8-92B3-68C5F1ACEA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EB4DBD-C6E0-4326-922B-60AB15BBB1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350E3-8229-41A4-8858-A37E7CFCE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18/09/2025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E4215-BDF7-4326-9B50-18EA8BCBC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8A7C0-F09E-4F84-9D77-1235EC715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0445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6518E-40C9-4DA0-974C-3091B007C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A08D5-8A00-46FE-9F4A-9B42C07CE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402AB-3A6D-4EDD-BC5C-EADD64EDC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18/09/2025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3C2CF-B15A-4849-A3F6-3C9F3C88E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7B814D-BB37-4D29-A72A-3200A6BD5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2453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7EFDD-52BF-446E-9AD5-A37B1608F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E077B3-B985-4EE0-AEC2-3ECFD1FA4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FE7C0-05BC-4A1D-90A4-A5AC1CBEC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18/09/2025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9DC81-3554-42E5-ACDA-7A3F40537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F08A0-4166-4675-9DEA-812D0619F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2096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BB471-D695-46F7-ABB5-18CE2C3FB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D029F-F856-4DE5-8772-F04CBE4726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322215-70F4-4778-90BB-5EEAD52492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3918EC-0858-46EB-AD26-C1DCA570C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18/09/2025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0E03D6-E156-457C-B2E6-C30D1C943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D85E3F-515A-4374-976B-ECBAE5E27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0720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CADB0-E447-48E6-AA02-D743D58B5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289CE4-5557-4532-A8A0-63582007E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5F508A-1534-44DA-A3C7-4FA6C0C0B4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186B99-FF88-4600-A42D-8254E559D1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B81EF0-77A6-49C0-B154-37FA5F2B46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9BF86A-428A-459D-9CCE-D2B5B8A88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18/09/2025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579867-0FD4-435C-9632-426EDDD6E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0B3297-2BBA-47BB-B072-D84976DE1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06745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5ABED-6BC2-4047-ADC0-488C5ABFF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570504-BBE9-491A-9DE5-298BE6B0E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18/09/2025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FC1D49-A3B3-4D4A-8809-51448F6B8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727908-0B26-4E16-90FA-9375A6FAC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5870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BD1598-66AA-487E-ADBC-21EE7B105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18/09/2025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20FB54-E7FB-47B8-97CB-2D04ACDAD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FC5FBF-4265-4102-8BCD-8061B07F0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4063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8DBF3-59E4-4D7A-AC99-74A5BC63D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C6433-94D1-431B-A4F7-8339E9552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0CDE82-754A-46E7-8BFB-E8984B7A3B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B9D228-3DB8-4D38-A610-75A0834A6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18/09/2025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5E5219-68C4-44A7-B91B-3BBE2D400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5B62A-D93D-42A4-A9AB-0D58CE367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539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9A522-42E5-4670-AB3D-0EC4EC6F6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A78641-D499-4EC9-BBFD-F87DE83114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58603A-3872-4404-98DB-9040BCFF50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91BDC4-309F-4240-B464-DBEEA7999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18/09/2025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846963-37EA-4564-899D-FD3215166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0BD3C6-33A4-4FA0-9072-5630521F5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480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32523A-2785-4EB9-AB5A-41CEBB754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0958E5-FB7A-495D-A551-538411D93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C42A0-81F4-4E55-8D04-41188884D9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58F40-FE36-4A85-B61D-4FE3EDEC4AFF}" type="datetimeFigureOut">
              <a:rPr lang="vi-VN" smtClean="0"/>
              <a:t>18/09/2025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192EB-150D-4D41-AF35-37185A3167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AD0DB-381E-40D9-AD75-C37985648F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603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49596-540F-4D45-A56F-9257303396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3809" y="2499941"/>
            <a:ext cx="10387104" cy="1908285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4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CHƯƠNG 2: THỜI KÌ NGUYÊN THỦY</a:t>
            </a:r>
            <a:br>
              <a:rPr lang="en-US" sz="4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vi-VN" sz="4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BÀI </a:t>
            </a:r>
            <a:r>
              <a:rPr lang="en-US" sz="4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3</a:t>
            </a:r>
            <a:r>
              <a:rPr lang="vi-VN" sz="4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: NGUỒN GỐC LOÀI NGƯỜI</a:t>
            </a:r>
            <a:endParaRPr lang="vi-VN" sz="4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897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C503BC-5330-48A0-9187-7ACE33D33591}"/>
              </a:ext>
            </a:extLst>
          </p:cNvPr>
          <p:cNvSpPr/>
          <p:nvPr/>
        </p:nvSpPr>
        <p:spPr>
          <a:xfrm>
            <a:off x="642241" y="125533"/>
            <a:ext cx="8742218" cy="8035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II.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</a:t>
            </a: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ấu tích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ngườ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cổ</a:t>
            </a: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ở Đông Nam Á </a:t>
            </a:r>
            <a:endParaRPr lang="vi-VN" sz="2800" dirty="0">
              <a:solidFill>
                <a:srgbClr val="C00000"/>
              </a:solidFill>
            </a:endParaRPr>
          </a:p>
          <a:p>
            <a:pPr algn="just"/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4875E8-AE97-4944-8DA9-BB2E8AD748B6}"/>
              </a:ext>
            </a:extLst>
          </p:cNvPr>
          <p:cNvSpPr txBox="1"/>
          <p:nvPr/>
        </p:nvSpPr>
        <p:spPr>
          <a:xfrm>
            <a:off x="1067798" y="1142733"/>
            <a:ext cx="3329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thảo luận: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800E50E-1437-4B42-B747-E672EC68BBB5}"/>
              </a:ext>
            </a:extLst>
          </p:cNvPr>
          <p:cNvGrpSpPr/>
          <p:nvPr/>
        </p:nvGrpSpPr>
        <p:grpSpPr>
          <a:xfrm>
            <a:off x="422858" y="1878116"/>
            <a:ext cx="10778836" cy="4355229"/>
            <a:chOff x="443346" y="2100988"/>
            <a:chExt cx="10778836" cy="435522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E8C5E4D-4671-415D-A91D-05CE5A4858A7}"/>
                </a:ext>
              </a:extLst>
            </p:cNvPr>
            <p:cNvSpPr/>
            <p:nvPr/>
          </p:nvSpPr>
          <p:spPr>
            <a:xfrm>
              <a:off x="443346" y="2854424"/>
              <a:ext cx="10778836" cy="128635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30CBE5E-8152-469A-ACF7-7787F6A776BB}"/>
                </a:ext>
              </a:extLst>
            </p:cNvPr>
            <p:cNvSpPr/>
            <p:nvPr/>
          </p:nvSpPr>
          <p:spPr>
            <a:xfrm>
              <a:off x="982288" y="2100988"/>
              <a:ext cx="9737700" cy="1506872"/>
            </a:xfrm>
            <a:custGeom>
              <a:avLst/>
              <a:gdLst>
                <a:gd name="connsiteX0" fmla="*/ 0 w 5689600"/>
                <a:gd name="connsiteY0" fmla="*/ 201724 h 1210320"/>
                <a:gd name="connsiteX1" fmla="*/ 201724 w 5689600"/>
                <a:gd name="connsiteY1" fmla="*/ 0 h 1210320"/>
                <a:gd name="connsiteX2" fmla="*/ 5487876 w 5689600"/>
                <a:gd name="connsiteY2" fmla="*/ 0 h 1210320"/>
                <a:gd name="connsiteX3" fmla="*/ 5689600 w 5689600"/>
                <a:gd name="connsiteY3" fmla="*/ 201724 h 1210320"/>
                <a:gd name="connsiteX4" fmla="*/ 5689600 w 5689600"/>
                <a:gd name="connsiteY4" fmla="*/ 1008596 h 1210320"/>
                <a:gd name="connsiteX5" fmla="*/ 5487876 w 5689600"/>
                <a:gd name="connsiteY5" fmla="*/ 1210320 h 1210320"/>
                <a:gd name="connsiteX6" fmla="*/ 201724 w 5689600"/>
                <a:gd name="connsiteY6" fmla="*/ 1210320 h 1210320"/>
                <a:gd name="connsiteX7" fmla="*/ 0 w 5689600"/>
                <a:gd name="connsiteY7" fmla="*/ 1008596 h 1210320"/>
                <a:gd name="connsiteX8" fmla="*/ 0 w 5689600"/>
                <a:gd name="connsiteY8" fmla="*/ 201724 h 121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89600" h="1210320">
                  <a:moveTo>
                    <a:pt x="0" y="201724"/>
                  </a:moveTo>
                  <a:cubicBezTo>
                    <a:pt x="0" y="90315"/>
                    <a:pt x="90315" y="0"/>
                    <a:pt x="201724" y="0"/>
                  </a:cubicBezTo>
                  <a:lnTo>
                    <a:pt x="5487876" y="0"/>
                  </a:lnTo>
                  <a:cubicBezTo>
                    <a:pt x="5599285" y="0"/>
                    <a:pt x="5689600" y="90315"/>
                    <a:pt x="5689600" y="201724"/>
                  </a:cubicBezTo>
                  <a:lnTo>
                    <a:pt x="5689600" y="1008596"/>
                  </a:lnTo>
                  <a:cubicBezTo>
                    <a:pt x="5689600" y="1120005"/>
                    <a:pt x="5599285" y="1210320"/>
                    <a:pt x="5487876" y="1210320"/>
                  </a:cubicBezTo>
                  <a:lnTo>
                    <a:pt x="201724" y="1210320"/>
                  </a:lnTo>
                  <a:cubicBezTo>
                    <a:pt x="90315" y="1210320"/>
                    <a:pt x="0" y="1120005"/>
                    <a:pt x="0" y="1008596"/>
                  </a:cubicBezTo>
                  <a:lnTo>
                    <a:pt x="0" y="201724"/>
                  </a:lnTo>
                  <a:close/>
                </a:path>
              </a:pathLst>
            </a:cu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274136" tIns="59083" rIns="274136" bIns="59083" numCol="1" spcCol="1270" anchor="ctr" anchorCtr="0">
              <a:noAutofit/>
            </a:bodyPr>
            <a:lstStyle/>
            <a:p>
              <a:pPr marL="0" lvl="0" indent="0" algn="l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vi-VN" sz="4100" kern="120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FE6943E-F5C4-4238-8388-17E884FD20E3}"/>
                </a:ext>
              </a:extLst>
            </p:cNvPr>
            <p:cNvSpPr/>
            <p:nvPr/>
          </p:nvSpPr>
          <p:spPr>
            <a:xfrm>
              <a:off x="443346" y="5169862"/>
              <a:ext cx="10778836" cy="128635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FBFCAF1-29FC-476C-AE6D-87CE58C140F2}"/>
                </a:ext>
              </a:extLst>
            </p:cNvPr>
            <p:cNvSpPr/>
            <p:nvPr/>
          </p:nvSpPr>
          <p:spPr>
            <a:xfrm>
              <a:off x="982288" y="4416426"/>
              <a:ext cx="9873001" cy="1506872"/>
            </a:xfrm>
            <a:custGeom>
              <a:avLst/>
              <a:gdLst>
                <a:gd name="connsiteX0" fmla="*/ 0 w 5689600"/>
                <a:gd name="connsiteY0" fmla="*/ 201724 h 1210320"/>
                <a:gd name="connsiteX1" fmla="*/ 201724 w 5689600"/>
                <a:gd name="connsiteY1" fmla="*/ 0 h 1210320"/>
                <a:gd name="connsiteX2" fmla="*/ 5487876 w 5689600"/>
                <a:gd name="connsiteY2" fmla="*/ 0 h 1210320"/>
                <a:gd name="connsiteX3" fmla="*/ 5689600 w 5689600"/>
                <a:gd name="connsiteY3" fmla="*/ 201724 h 1210320"/>
                <a:gd name="connsiteX4" fmla="*/ 5689600 w 5689600"/>
                <a:gd name="connsiteY4" fmla="*/ 1008596 h 1210320"/>
                <a:gd name="connsiteX5" fmla="*/ 5487876 w 5689600"/>
                <a:gd name="connsiteY5" fmla="*/ 1210320 h 1210320"/>
                <a:gd name="connsiteX6" fmla="*/ 201724 w 5689600"/>
                <a:gd name="connsiteY6" fmla="*/ 1210320 h 1210320"/>
                <a:gd name="connsiteX7" fmla="*/ 0 w 5689600"/>
                <a:gd name="connsiteY7" fmla="*/ 1008596 h 1210320"/>
                <a:gd name="connsiteX8" fmla="*/ 0 w 5689600"/>
                <a:gd name="connsiteY8" fmla="*/ 201724 h 121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89600" h="1210320">
                  <a:moveTo>
                    <a:pt x="0" y="201724"/>
                  </a:moveTo>
                  <a:cubicBezTo>
                    <a:pt x="0" y="90315"/>
                    <a:pt x="90315" y="0"/>
                    <a:pt x="201724" y="0"/>
                  </a:cubicBezTo>
                  <a:lnTo>
                    <a:pt x="5487876" y="0"/>
                  </a:lnTo>
                  <a:cubicBezTo>
                    <a:pt x="5599285" y="0"/>
                    <a:pt x="5689600" y="90315"/>
                    <a:pt x="5689600" y="201724"/>
                  </a:cubicBezTo>
                  <a:lnTo>
                    <a:pt x="5689600" y="1008596"/>
                  </a:lnTo>
                  <a:cubicBezTo>
                    <a:pt x="5689600" y="1120005"/>
                    <a:pt x="5599285" y="1210320"/>
                    <a:pt x="5487876" y="1210320"/>
                  </a:cubicBezTo>
                  <a:lnTo>
                    <a:pt x="201724" y="1210320"/>
                  </a:lnTo>
                  <a:cubicBezTo>
                    <a:pt x="90315" y="1210320"/>
                    <a:pt x="0" y="1120005"/>
                    <a:pt x="0" y="1008596"/>
                  </a:cubicBezTo>
                  <a:lnTo>
                    <a:pt x="0" y="201724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74136" tIns="59083" rIns="274136" bIns="59083" numCol="1" spcCol="1270" anchor="ctr" anchorCtr="0">
              <a:noAutofit/>
            </a:bodyPr>
            <a:lstStyle/>
            <a:p>
              <a:pPr marL="0" lvl="0" indent="0" algn="l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vi-VN" sz="4100" kern="120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5AA7B2D-75B2-4F15-8056-967C4468BBE8}"/>
                </a:ext>
              </a:extLst>
            </p:cNvPr>
            <p:cNvSpPr txBox="1"/>
            <p:nvPr/>
          </p:nvSpPr>
          <p:spPr>
            <a:xfrm>
              <a:off x="1261096" y="2214557"/>
              <a:ext cx="8905043" cy="14358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</a:pPr>
              <a:r>
                <a:rPr lang="vi-VN" sz="2600" b="1" i="1">
                  <a:solidFill>
                    <a:srgbClr val="7030A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Nhóm 1,2</a:t>
              </a:r>
              <a:r>
                <a:rPr lang="vi-VN" sz="2600">
                  <a:solidFill>
                    <a:srgbClr val="7030A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:. Quan sát lược đồ H3 xác định những dấu tích của Người tối cổ được tìm thấy để chứng minh: “ ĐNA là một trong những chiếc nôi của loài người”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E2D6018-8B4F-45AB-AE08-C44A06EDD1F1}"/>
                </a:ext>
              </a:extLst>
            </p:cNvPr>
            <p:cNvSpPr txBox="1"/>
            <p:nvPr/>
          </p:nvSpPr>
          <p:spPr>
            <a:xfrm>
              <a:off x="1281292" y="4551289"/>
              <a:ext cx="9383277" cy="14358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vi-VN" sz="2600" b="1" i="1" dirty="0">
                  <a:solidFill>
                    <a:srgbClr val="7030A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Nhóm 3,4:</a:t>
              </a:r>
              <a:r>
                <a:rPr lang="vi-VN" sz="2600" dirty="0">
                  <a:solidFill>
                    <a:srgbClr val="7030A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Dựa vào thông tin và hình 3, 4, 5trong </a:t>
              </a:r>
              <a:r>
                <a:rPr lang="vi-VN" sz="2600" dirty="0">
                  <a:solidFill>
                    <a:srgbClr val="7030A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SGK, việc phát hiện ra công cụ đ</a:t>
              </a:r>
              <a:r>
                <a:rPr lang="en-US" sz="2600" dirty="0">
                  <a:solidFill>
                    <a:srgbClr val="7030A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á</a:t>
              </a:r>
              <a:r>
                <a:rPr lang="vi-VN" sz="2600" dirty="0">
                  <a:solidFill>
                    <a:srgbClr val="7030A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và răng hoá thạch của Người tối cổ ở Việt Nam chứng tỏ điều gì?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238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08BC9A8-372F-42D8-80C6-A770C1918A65}"/>
              </a:ext>
            </a:extLst>
          </p:cNvPr>
          <p:cNvSpPr/>
          <p:nvPr/>
        </p:nvSpPr>
        <p:spPr>
          <a:xfrm>
            <a:off x="350086" y="277091"/>
            <a:ext cx="8742218" cy="8035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II.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</a:t>
            </a: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ấu tích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ngườ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cổ</a:t>
            </a: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ở Đông Nam Á </a:t>
            </a:r>
            <a:endParaRPr lang="vi-VN" sz="2800" dirty="0">
              <a:solidFill>
                <a:srgbClr val="C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A8BF2F-32CC-40F5-A359-767AE690E90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873" y="1438101"/>
            <a:ext cx="4738255" cy="4741026"/>
          </a:xfrm>
          <a:prstGeom prst="rect">
            <a:avLst/>
          </a:prstGeom>
        </p:spPr>
      </p:pic>
      <p:pic>
        <p:nvPicPr>
          <p:cNvPr id="7" name="image105.png">
            <a:extLst>
              <a:ext uri="{FF2B5EF4-FFF2-40B4-BE49-F238E27FC236}">
                <a16:creationId xmlns:a16="http://schemas.microsoft.com/office/drawing/2014/main" id="{8A14E3FE-32ED-4B62-A78C-F3BEC31F5C39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5420" y="1438101"/>
            <a:ext cx="7107381" cy="4948844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98656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5EB248F-8CDF-4866-8FB5-5DC49FC20D67}"/>
              </a:ext>
            </a:extLst>
          </p:cNvPr>
          <p:cNvSpPr txBox="1"/>
          <p:nvPr/>
        </p:nvSpPr>
        <p:spPr>
          <a:xfrm>
            <a:off x="443346" y="1682515"/>
            <a:ext cx="11305308" cy="32905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 tối cổ 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xuất hiện sớm ở Đông Nam Á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dấu tích đầu tiên 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ở Gia-va (Indonesia)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Ở Việt Nam, người tối cổ xuất hiện ở An Khê (Gia Lai), Thẩm Khuyên – Thẩm Hai (Lạng Sơn), núi Đọ (Thanh Hoá), Xuân Lộc (Đồng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Nai</a:t>
            </a:r>
            <a:r>
              <a:rPr lang="vi-VN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); sử dụng công cụ đá có ghè đẽo thô sơ.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 biệt phát hiện những chiếc răng Người tối cổ cách đây khoảng 400 000 năm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281E31-59A6-4AEF-8994-921DC495D1EE}"/>
              </a:ext>
            </a:extLst>
          </p:cNvPr>
          <p:cNvSpPr/>
          <p:nvPr/>
        </p:nvSpPr>
        <p:spPr>
          <a:xfrm>
            <a:off x="263237" y="355180"/>
            <a:ext cx="10723418" cy="8035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II.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</a:t>
            </a: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ấu tích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ngườ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cổ</a:t>
            </a: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ở Đông Nam Á </a:t>
            </a:r>
            <a:endParaRPr lang="vi-VN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81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9E1064E-FBA4-455D-A7B8-AD6F36C20DC3}"/>
              </a:ext>
            </a:extLst>
          </p:cNvPr>
          <p:cNvSpPr/>
          <p:nvPr/>
        </p:nvSpPr>
        <p:spPr>
          <a:xfrm>
            <a:off x="6375245" y="1372317"/>
            <a:ext cx="1849022" cy="1337327"/>
          </a:xfrm>
          <a:custGeom>
            <a:avLst/>
            <a:gdLst>
              <a:gd name="connsiteX0" fmla="*/ 0 w 1849022"/>
              <a:gd name="connsiteY0" fmla="*/ 0 h 1337327"/>
              <a:gd name="connsiteX1" fmla="*/ 1849022 w 1849022"/>
              <a:gd name="connsiteY1" fmla="*/ 0 h 1337327"/>
              <a:gd name="connsiteX2" fmla="*/ 1849022 w 1849022"/>
              <a:gd name="connsiteY2" fmla="*/ 1337327 h 1337327"/>
              <a:gd name="connsiteX3" fmla="*/ 0 w 1849022"/>
              <a:gd name="connsiteY3" fmla="*/ 1337327 h 1337327"/>
              <a:gd name="connsiteX4" fmla="*/ 0 w 1849022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022" h="1337327">
                <a:moveTo>
                  <a:pt x="0" y="0"/>
                </a:moveTo>
                <a:lnTo>
                  <a:pt x="1849022" y="0"/>
                </a:lnTo>
                <a:lnTo>
                  <a:pt x="1849022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260" tIns="48260" rIns="48260" bIns="48260" numCol="1" spcCol="1270" anchor="ctr" anchorCtr="0">
            <a:noAutofit/>
          </a:bodyPr>
          <a:lstStyle/>
          <a:p>
            <a:pPr marL="0" lvl="0" indent="0" algn="l" defTabSz="16891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endParaRPr lang="vi-VN" sz="3800" kern="120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6C0D096-4895-4766-9202-580AD33C3CAA}"/>
              </a:ext>
            </a:extLst>
          </p:cNvPr>
          <p:cNvSpPr/>
          <p:nvPr/>
        </p:nvSpPr>
        <p:spPr>
          <a:xfrm>
            <a:off x="6916854" y="2941563"/>
            <a:ext cx="1849022" cy="1337327"/>
          </a:xfrm>
          <a:custGeom>
            <a:avLst/>
            <a:gdLst>
              <a:gd name="connsiteX0" fmla="*/ 0 w 1849022"/>
              <a:gd name="connsiteY0" fmla="*/ 0 h 1337327"/>
              <a:gd name="connsiteX1" fmla="*/ 1849022 w 1849022"/>
              <a:gd name="connsiteY1" fmla="*/ 0 h 1337327"/>
              <a:gd name="connsiteX2" fmla="*/ 1849022 w 1849022"/>
              <a:gd name="connsiteY2" fmla="*/ 1337327 h 1337327"/>
              <a:gd name="connsiteX3" fmla="*/ 0 w 1849022"/>
              <a:gd name="connsiteY3" fmla="*/ 1337327 h 1337327"/>
              <a:gd name="connsiteX4" fmla="*/ 0 w 1849022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022" h="1337327">
                <a:moveTo>
                  <a:pt x="0" y="0"/>
                </a:moveTo>
                <a:lnTo>
                  <a:pt x="1849022" y="0"/>
                </a:lnTo>
                <a:lnTo>
                  <a:pt x="1849022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260" tIns="48260" rIns="48260" bIns="48260" numCol="1" spcCol="1270" anchor="ctr" anchorCtr="0">
            <a:noAutofit/>
          </a:bodyPr>
          <a:lstStyle/>
          <a:p>
            <a:pPr marL="0" lvl="0" indent="0" algn="l" defTabSz="16891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endParaRPr lang="vi-VN" sz="3800" kern="120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1AB48DA-065B-4037-BEE9-DDC0815A08F0}"/>
              </a:ext>
            </a:extLst>
          </p:cNvPr>
          <p:cNvSpPr/>
          <p:nvPr/>
        </p:nvSpPr>
        <p:spPr>
          <a:xfrm>
            <a:off x="239348" y="1885579"/>
            <a:ext cx="2578616" cy="2578743"/>
          </a:xfrm>
          <a:custGeom>
            <a:avLst/>
            <a:gdLst>
              <a:gd name="connsiteX0" fmla="*/ 0 w 2578616"/>
              <a:gd name="connsiteY0" fmla="*/ 1289372 h 2578743"/>
              <a:gd name="connsiteX1" fmla="*/ 1289308 w 2578616"/>
              <a:gd name="connsiteY1" fmla="*/ 0 h 2578743"/>
              <a:gd name="connsiteX2" fmla="*/ 2578616 w 2578616"/>
              <a:gd name="connsiteY2" fmla="*/ 1289372 h 2578743"/>
              <a:gd name="connsiteX3" fmla="*/ 1289308 w 2578616"/>
              <a:gd name="connsiteY3" fmla="*/ 2578744 h 2578743"/>
              <a:gd name="connsiteX4" fmla="*/ 0 w 2578616"/>
              <a:gd name="connsiteY4" fmla="*/ 1289372 h 257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8616" h="2578743">
                <a:moveTo>
                  <a:pt x="0" y="1289372"/>
                </a:moveTo>
                <a:cubicBezTo>
                  <a:pt x="0" y="577272"/>
                  <a:pt x="577243" y="0"/>
                  <a:pt x="1289308" y="0"/>
                </a:cubicBezTo>
                <a:cubicBezTo>
                  <a:pt x="2001373" y="0"/>
                  <a:pt x="2578616" y="577272"/>
                  <a:pt x="2578616" y="1289372"/>
                </a:cubicBezTo>
                <a:cubicBezTo>
                  <a:pt x="2578616" y="2001472"/>
                  <a:pt x="2001373" y="2578744"/>
                  <a:pt x="1289308" y="2578744"/>
                </a:cubicBezTo>
                <a:cubicBezTo>
                  <a:pt x="577243" y="2578744"/>
                  <a:pt x="0" y="2001472"/>
                  <a:pt x="0" y="1289372"/>
                </a:cubicBez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425890" tIns="425908" rIns="425890" bIns="425908" numCol="1" spcCol="1270" anchor="ctr" anchorCtr="0">
            <a:noAutofit/>
          </a:bodyPr>
          <a:lstStyle/>
          <a:p>
            <a:pPr marL="0" lvl="0" indent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vi-VN" sz="3800" b="1" kern="12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sz="3800" kern="1200"/>
          </a:p>
        </p:txBody>
      </p:sp>
      <p:sp>
        <p:nvSpPr>
          <p:cNvPr id="12" name="Block Arc 11">
            <a:extLst>
              <a:ext uri="{FF2B5EF4-FFF2-40B4-BE49-F238E27FC236}">
                <a16:creationId xmlns:a16="http://schemas.microsoft.com/office/drawing/2014/main" id="{F56121FC-9CD1-4AE7-88C8-653859BB08B3}"/>
              </a:ext>
            </a:extLst>
          </p:cNvPr>
          <p:cNvSpPr/>
          <p:nvPr/>
        </p:nvSpPr>
        <p:spPr>
          <a:xfrm>
            <a:off x="-1187389" y="831908"/>
            <a:ext cx="5198064" cy="5418667"/>
          </a:xfrm>
          <a:prstGeom prst="blockArc">
            <a:avLst>
              <a:gd name="adj1" fmla="val 17527788"/>
              <a:gd name="adj2" fmla="val 4455149"/>
              <a:gd name="adj3" fmla="val 4747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4F5980B-8CFB-4397-BD0D-D9A8785921CC}"/>
              </a:ext>
            </a:extLst>
          </p:cNvPr>
          <p:cNvSpPr/>
          <p:nvPr/>
        </p:nvSpPr>
        <p:spPr>
          <a:xfrm>
            <a:off x="2471617" y="763452"/>
            <a:ext cx="1381373" cy="138176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5C30AD1-0B24-4D69-A896-9CDF652AE976}"/>
              </a:ext>
            </a:extLst>
          </p:cNvPr>
          <p:cNvSpPr/>
          <p:nvPr/>
        </p:nvSpPr>
        <p:spPr>
          <a:xfrm>
            <a:off x="3220336" y="2758399"/>
            <a:ext cx="1381373" cy="138176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377C876-D58C-4444-B417-4EBD73EF8D94}"/>
              </a:ext>
            </a:extLst>
          </p:cNvPr>
          <p:cNvSpPr/>
          <p:nvPr/>
        </p:nvSpPr>
        <p:spPr>
          <a:xfrm>
            <a:off x="2153198" y="4620200"/>
            <a:ext cx="1381373" cy="138176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F9199B6-A5D5-46CB-B8D6-1906A1BE36BA}"/>
              </a:ext>
            </a:extLst>
          </p:cNvPr>
          <p:cNvSpPr/>
          <p:nvPr/>
        </p:nvSpPr>
        <p:spPr>
          <a:xfrm>
            <a:off x="6375245" y="4544404"/>
            <a:ext cx="1849022" cy="1337327"/>
          </a:xfrm>
          <a:custGeom>
            <a:avLst/>
            <a:gdLst>
              <a:gd name="connsiteX0" fmla="*/ 0 w 1849022"/>
              <a:gd name="connsiteY0" fmla="*/ 0 h 1337327"/>
              <a:gd name="connsiteX1" fmla="*/ 1849022 w 1849022"/>
              <a:gd name="connsiteY1" fmla="*/ 0 h 1337327"/>
              <a:gd name="connsiteX2" fmla="*/ 1849022 w 1849022"/>
              <a:gd name="connsiteY2" fmla="*/ 1337327 h 1337327"/>
              <a:gd name="connsiteX3" fmla="*/ 0 w 1849022"/>
              <a:gd name="connsiteY3" fmla="*/ 1337327 h 1337327"/>
              <a:gd name="connsiteX4" fmla="*/ 0 w 1849022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022" h="1337327">
                <a:moveTo>
                  <a:pt x="0" y="0"/>
                </a:moveTo>
                <a:lnTo>
                  <a:pt x="1849022" y="0"/>
                </a:lnTo>
                <a:lnTo>
                  <a:pt x="1849022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260" tIns="48260" rIns="48260" bIns="48260" numCol="1" spcCol="1270" anchor="ctr" anchorCtr="0">
            <a:noAutofit/>
          </a:bodyPr>
          <a:lstStyle/>
          <a:p>
            <a:pPr marL="0" lvl="0" indent="0" algn="l" defTabSz="16891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endParaRPr lang="vi-VN" sz="3800" kern="12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D9D3BD-B99D-4CB0-851B-A89128307102}"/>
              </a:ext>
            </a:extLst>
          </p:cNvPr>
          <p:cNvSpPr txBox="1"/>
          <p:nvPr/>
        </p:nvSpPr>
        <p:spPr>
          <a:xfrm>
            <a:off x="3881726" y="552939"/>
            <a:ext cx="7754340" cy="975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6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 chứng nào chứng tỏ Đông Nam Á là nơi có con người xuất hiện rất sớm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563116A-C545-45DB-9AAC-D735BDDF84AA}"/>
              </a:ext>
            </a:extLst>
          </p:cNvPr>
          <p:cNvSpPr txBox="1"/>
          <p:nvPr/>
        </p:nvSpPr>
        <p:spPr>
          <a:xfrm>
            <a:off x="2493204" y="1099282"/>
            <a:ext cx="138852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tập 1</a:t>
            </a:r>
            <a:endParaRPr lang="vi-VN" sz="26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E98F78-E6E4-4F3B-AEED-F27FB5F0BA6F}"/>
              </a:ext>
            </a:extLst>
          </p:cNvPr>
          <p:cNvSpPr txBox="1"/>
          <p:nvPr/>
        </p:nvSpPr>
        <p:spPr>
          <a:xfrm>
            <a:off x="3188256" y="3164934"/>
            <a:ext cx="138852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tập 2</a:t>
            </a:r>
            <a:endParaRPr lang="vi-VN" sz="26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59F1D0B-F8B5-4A08-B2FD-7A7BD9CD5527}"/>
              </a:ext>
            </a:extLst>
          </p:cNvPr>
          <p:cNvSpPr txBox="1"/>
          <p:nvPr/>
        </p:nvSpPr>
        <p:spPr>
          <a:xfrm>
            <a:off x="2198478" y="5016103"/>
            <a:ext cx="138852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tập 3</a:t>
            </a:r>
            <a:endParaRPr lang="vi-VN" sz="26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269F45F-0ED9-43EB-89BE-70327200655B}"/>
              </a:ext>
            </a:extLst>
          </p:cNvPr>
          <p:cNvSpPr txBox="1"/>
          <p:nvPr/>
        </p:nvSpPr>
        <p:spPr>
          <a:xfrm>
            <a:off x="4674423" y="2415682"/>
            <a:ext cx="6801316" cy="1435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6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 Bảng thống kê các di tích của người Tối cổ ở Đông Nam Á theo nội dung (tên quốc gia, địa điểm tìm thấy dấu tích của người tối cổ)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A1E1B94-F4A0-4F11-873D-2026EB7D207F}"/>
              </a:ext>
            </a:extLst>
          </p:cNvPr>
          <p:cNvSpPr txBox="1"/>
          <p:nvPr/>
        </p:nvSpPr>
        <p:spPr>
          <a:xfrm>
            <a:off x="3797533" y="4544403"/>
            <a:ext cx="7754341" cy="143584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nội dung của bài học em hãy vẽ sơ đồ theo mẫu vào vở và hoàn thành sơ đồ tiến hóa từ vượn thành người.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B6ABC6B-5DC0-4E6F-9059-00F1F5FB233A}"/>
              </a:ext>
            </a:extLst>
          </p:cNvPr>
          <p:cNvCxnSpPr/>
          <p:nvPr/>
        </p:nvCxnSpPr>
        <p:spPr>
          <a:xfrm>
            <a:off x="3882517" y="1517188"/>
            <a:ext cx="7602237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DE71139-FA7C-40A1-AB80-A2FA8329711A}"/>
              </a:ext>
            </a:extLst>
          </p:cNvPr>
          <p:cNvCxnSpPr/>
          <p:nvPr/>
        </p:nvCxnSpPr>
        <p:spPr>
          <a:xfrm>
            <a:off x="4479133" y="3851524"/>
            <a:ext cx="7005621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4C61A7B-8EA8-4B5D-B40B-F47D587CFE05}"/>
              </a:ext>
            </a:extLst>
          </p:cNvPr>
          <p:cNvCxnSpPr/>
          <p:nvPr/>
        </p:nvCxnSpPr>
        <p:spPr>
          <a:xfrm>
            <a:off x="3489355" y="5922851"/>
            <a:ext cx="8120091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56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2" grpId="0"/>
      <p:bldP spid="23" grpId="0"/>
      <p:bldP spid="24" grpId="0"/>
      <p:bldP spid="25" grpId="0"/>
      <p:bldP spid="27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7EBD403-74CD-4747-A2CC-41C10C872E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964361"/>
              </p:ext>
            </p:extLst>
          </p:nvPr>
        </p:nvGraphicFramePr>
        <p:xfrm>
          <a:off x="653977" y="2717038"/>
          <a:ext cx="10884046" cy="4140962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762013">
                  <a:extLst>
                    <a:ext uri="{9D8B030D-6E8A-4147-A177-3AD203B41FA5}">
                      <a16:colId xmlns:a16="http://schemas.microsoft.com/office/drawing/2014/main" val="2948468569"/>
                    </a:ext>
                  </a:extLst>
                </a:gridCol>
                <a:gridCol w="7122033">
                  <a:extLst>
                    <a:ext uri="{9D8B030D-6E8A-4147-A177-3AD203B41FA5}">
                      <a16:colId xmlns:a16="http://schemas.microsoft.com/office/drawing/2014/main" val="11868917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quốc gia</a:t>
                      </a:r>
                      <a:b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 nay</a:t>
                      </a:r>
                      <a:endParaRPr lang="vi-VN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địa điểm</a:t>
                      </a:r>
                      <a:r>
                        <a:rPr lang="vi-VN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tìm thấy dấu tích</a:t>
                      </a:r>
                      <a:endParaRPr lang="vi-VN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0214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Myanmar 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Pondaung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5271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 Lan 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Lót</a:t>
                      </a:r>
                      <a:endParaRPr lang="vi-VN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6459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 Nam 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Núi Đọ, An Khê, Xuân Lộc,Thẩm Khuyên, Thẩm Hai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3005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Indonesia 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Tri-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Li-ang Bua</a:t>
                      </a:r>
                      <a:endParaRPr lang="vi-VN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8447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Philippines 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 Bon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0616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Malaysia </a:t>
                      </a:r>
                      <a:endParaRPr lang="vi-V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Nia</a:t>
                      </a:r>
                      <a:endParaRPr lang="vi-VN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1254440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3BF4D017-FAFA-4D33-AC4A-D268A158B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239" y="389765"/>
            <a:ext cx="10647652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2800" b="0" i="0" u="none" strike="noStrike" cap="none" normalizeH="0" baseline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Bằng chứng: Dựa vào bằng chứng khoa học được tìm thấy ở Đông Nam Á: hoá thạch ở Java, công cụ lao động của Người tối cổ, răng Người tối cổ</a:t>
            </a:r>
            <a:r>
              <a:rPr kumimoji="0" lang="vi-VN" altLang="vi-VN" sz="2800" b="0" i="0" u="none" strike="noStrike" cap="none" normalizeH="0" baseline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tìm thấy khắp mội nơi trên khu vực ĐNA</a:t>
            </a:r>
            <a:endParaRPr kumimoji="0" lang="vi-VN" altLang="vi-VN" sz="2800" b="0" i="0" u="none" strike="noStrike" cap="none" normalizeH="0" baseline="0">
              <a:ln>
                <a:noFill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2800" b="0" i="0" u="none" strike="noStrike" cap="none" normalizeH="0" baseline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Quan sát lược đồ hình 3 em hãy lập bảng thống kê các di tích của người Tối cổ ở Đông Nam Á</a:t>
            </a:r>
            <a:endParaRPr kumimoji="0" lang="vi-VN" altLang="vi-VN" sz="2800" b="0" i="0" u="none" strike="noStrike" cap="none" normalizeH="0" baseline="0">
              <a:ln>
                <a:noFill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vi-VN" sz="2800" b="0" i="0" u="none" strike="noStrike" cap="none" normalizeH="0" baseline="0">
              <a:ln>
                <a:noFill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24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CFF646-A974-4ABC-8A7E-A21A418AF797}"/>
              </a:ext>
            </a:extLst>
          </p:cNvPr>
          <p:cNvSpPr txBox="1"/>
          <p:nvPr/>
        </p:nvSpPr>
        <p:spPr>
          <a:xfrm>
            <a:off x="717948" y="842962"/>
            <a:ext cx="1018341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2600" b="0" i="0" u="none" strike="noStrike" cap="none" normalizeH="0" baseline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Sơ đồ theo mẫu vào vở và hoàn thành sơ đồ tiến hóa từ vượn thành người.</a:t>
            </a:r>
            <a:endParaRPr kumimoji="0" lang="en-US" altLang="vi-VN" sz="2600" b="0" i="0" u="none" strike="noStrike" cap="none" normalizeH="0" baseline="0">
              <a:ln>
                <a:noFill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96.png">
            <a:extLst>
              <a:ext uri="{FF2B5EF4-FFF2-40B4-BE49-F238E27FC236}">
                <a16:creationId xmlns:a16="http://schemas.microsoft.com/office/drawing/2014/main" id="{EE003403-F1FB-4EF5-89B3-D4933EA20B26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00050" y="2085022"/>
            <a:ext cx="10501312" cy="393001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2100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5E2FA7F9-DD22-4E6F-A01B-4EF8A57C16E3}"/>
              </a:ext>
            </a:extLst>
          </p:cNvPr>
          <p:cNvSpPr/>
          <p:nvPr/>
        </p:nvSpPr>
        <p:spPr>
          <a:xfrm>
            <a:off x="235527" y="342406"/>
            <a:ext cx="3425647" cy="124694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4AFCB3-1064-4403-BEFD-3AFC586527A0}"/>
              </a:ext>
            </a:extLst>
          </p:cNvPr>
          <p:cNvSpPr txBox="1"/>
          <p:nvPr/>
        </p:nvSpPr>
        <p:spPr>
          <a:xfrm>
            <a:off x="0" y="2481016"/>
            <a:ext cx="6096000" cy="1895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5850890" algn="l"/>
              </a:tabLst>
            </a:pPr>
            <a:r>
              <a:rPr lang="vi-VN" sz="26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 lớn người châu Phi có làn da đen, người châu Á có làn da vàng còn người châu Âu có làn da trắng, liệu họ có chung một nguồn gốc hay không?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E9F701-DCE4-48CD-9F45-16BFAB1D1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537" y="1589351"/>
            <a:ext cx="5594936" cy="366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68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045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C147B-0ECF-444F-ADBC-8ECEC7D2FC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95748" y="1643960"/>
            <a:ext cx="5805947" cy="757570"/>
          </a:xfrm>
        </p:spPr>
        <p:txBody>
          <a:bodyPr>
            <a:normAutofit/>
          </a:bodyPr>
          <a:lstStyle/>
          <a:p>
            <a:r>
              <a:rPr lang="vi-VN" sz="3500" b="1" u="sng">
                <a:solidFill>
                  <a:srgbClr val="C00000"/>
                </a:solidFill>
              </a:rPr>
              <a:t>Mục tiêu bài học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A469DE-BD28-4A9C-A770-0CF7D3A595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1495" y="2601118"/>
            <a:ext cx="10541523" cy="2811539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800">
                <a:solidFill>
                  <a:srgbClr val="002060"/>
                </a:solidFill>
                <a:latin typeface="+mj-lt"/>
              </a:rPr>
              <a:t>- Mô tả được quá trình tiến hoá từ Vượn người thành người trên Trái Đất. Sự xuất hiện của con người trên Trái Đất – điểm bắt đầu của lịch sử loài người.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800">
                <a:solidFill>
                  <a:srgbClr val="002060"/>
                </a:solidFill>
                <a:latin typeface="+mj-lt"/>
              </a:rPr>
              <a:t>- Xác định được dấu tích Sự hiện diện của Người tối cổ ở Đông Nam Á và Việt Nam.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vi-VN" sz="280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4C437C-E381-4D4C-95C4-F2CFFC6AAAB4}"/>
              </a:ext>
            </a:extLst>
          </p:cNvPr>
          <p:cNvSpPr/>
          <p:nvPr/>
        </p:nvSpPr>
        <p:spPr>
          <a:xfrm>
            <a:off x="2507226" y="501960"/>
            <a:ext cx="7177548" cy="94241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vi-VN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</a:t>
            </a:r>
            <a:r>
              <a:rPr lang="en-US" sz="3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vi-VN" sz="3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NGUỒN GỐC LOÀI NGƯỜI</a:t>
            </a:r>
            <a:endParaRPr lang="vi-VN" sz="3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08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C00A81F-502B-4DD8-8C55-4E3B68F982B3}"/>
              </a:ext>
            </a:extLst>
          </p:cNvPr>
          <p:cNvCxnSpPr/>
          <p:nvPr/>
        </p:nvCxnSpPr>
        <p:spPr>
          <a:xfrm>
            <a:off x="3117273" y="1939636"/>
            <a:ext cx="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51F2B07-50F4-40F5-A416-92A944DD70D7}"/>
              </a:ext>
            </a:extLst>
          </p:cNvPr>
          <p:cNvCxnSpPr>
            <a:cxnSpLocks/>
          </p:cNvCxnSpPr>
          <p:nvPr/>
        </p:nvCxnSpPr>
        <p:spPr>
          <a:xfrm>
            <a:off x="3217719" y="2544750"/>
            <a:ext cx="803563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38EF278-C22B-4790-83DD-D62F7D663C31}"/>
              </a:ext>
            </a:extLst>
          </p:cNvPr>
          <p:cNvSpPr txBox="1"/>
          <p:nvPr/>
        </p:nvSpPr>
        <p:spPr>
          <a:xfrm>
            <a:off x="3099956" y="1395491"/>
            <a:ext cx="8271162" cy="1043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8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QUÁ TRÌNH TIẾN HOÁ TỪ VƯỢN NGƯỜI THÀNH NGƯỜI   </a:t>
            </a:r>
            <a:endParaRPr lang="vi-VN" sz="280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64A28E5-48B8-40C9-A5B3-F6A558C0CA45}"/>
              </a:ext>
            </a:extLst>
          </p:cNvPr>
          <p:cNvCxnSpPr>
            <a:cxnSpLocks/>
          </p:cNvCxnSpPr>
          <p:nvPr/>
        </p:nvCxnSpPr>
        <p:spPr>
          <a:xfrm>
            <a:off x="2639292" y="5017067"/>
            <a:ext cx="873182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3DBFACA-2C11-48C2-BE08-F42E57EE0B08}"/>
              </a:ext>
            </a:extLst>
          </p:cNvPr>
          <p:cNvSpPr txBox="1"/>
          <p:nvPr/>
        </p:nvSpPr>
        <p:spPr>
          <a:xfrm>
            <a:off x="3217719" y="3620753"/>
            <a:ext cx="843741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NHỮNG DẤU TÍCH CỦA QUÁ TRÌNH CHUYỂN BIẾN TỪ VƯỢN THÀNH NGƯỜI  Ở ĐÔNG NAM Á VÀ VIỆT NAM </a:t>
            </a:r>
            <a:endParaRPr lang="vi-VN" sz="2800">
              <a:solidFill>
                <a:srgbClr val="7030A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18F2279-466A-4C9F-A33B-4CD1E7085D45}"/>
              </a:ext>
            </a:extLst>
          </p:cNvPr>
          <p:cNvGrpSpPr/>
          <p:nvPr/>
        </p:nvGrpSpPr>
        <p:grpSpPr>
          <a:xfrm>
            <a:off x="84857" y="2034084"/>
            <a:ext cx="3434249" cy="2909453"/>
            <a:chOff x="84857" y="2034084"/>
            <a:chExt cx="3434249" cy="290945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910A14C-EEE0-4C6E-A98A-B0480E5B1F89}"/>
                </a:ext>
              </a:extLst>
            </p:cNvPr>
            <p:cNvGrpSpPr/>
            <p:nvPr/>
          </p:nvGrpSpPr>
          <p:grpSpPr>
            <a:xfrm>
              <a:off x="84857" y="2034084"/>
              <a:ext cx="3283527" cy="2909453"/>
              <a:chOff x="526473" y="2050473"/>
              <a:chExt cx="2867891" cy="2355272"/>
            </a:xfrm>
          </p:grpSpPr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5662352D-56E1-4035-A5CB-2851FB12A0CD}"/>
                  </a:ext>
                </a:extLst>
              </p:cNvPr>
              <p:cNvSpPr/>
              <p:nvPr/>
            </p:nvSpPr>
            <p:spPr>
              <a:xfrm>
                <a:off x="789710" y="2050473"/>
                <a:ext cx="2604654" cy="235527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2676C421-12E3-48B7-9132-0990E7AAD4C4}"/>
                  </a:ext>
                </a:extLst>
              </p:cNvPr>
              <p:cNvSpPr/>
              <p:nvPr/>
            </p:nvSpPr>
            <p:spPr>
              <a:xfrm>
                <a:off x="526473" y="2050473"/>
                <a:ext cx="2604654" cy="235527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3824E00-8874-4EDC-BC99-9FBA2E76123D}"/>
                </a:ext>
              </a:extLst>
            </p:cNvPr>
            <p:cNvSpPr txBox="1"/>
            <p:nvPr/>
          </p:nvSpPr>
          <p:spPr>
            <a:xfrm>
              <a:off x="435526" y="3037840"/>
              <a:ext cx="3083580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800" b="1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NGUỒN GỐC LOÀI NGƯỜI</a:t>
              </a:r>
              <a:endParaRPr lang="vi-VN" sz="280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258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C4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quá trình tiến hóa loài vượn thành người">
            <a:hlinkClick r:id="" action="ppaction://media"/>
            <a:extLst>
              <a:ext uri="{FF2B5EF4-FFF2-40B4-BE49-F238E27FC236}">
                <a16:creationId xmlns:a16="http://schemas.microsoft.com/office/drawing/2014/main" id="{20C03817-24EE-5447-752A-A12C35041D5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941" y="643467"/>
            <a:ext cx="990411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90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5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E96F46-8267-4321-A535-4C968E776B47}"/>
              </a:ext>
            </a:extLst>
          </p:cNvPr>
          <p:cNvSpPr/>
          <p:nvPr/>
        </p:nvSpPr>
        <p:spPr>
          <a:xfrm>
            <a:off x="611895" y="73343"/>
            <a:ext cx="8629087" cy="5744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vi-VN" sz="30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Quá trình tiến hoá từ vượn người thành người   </a:t>
            </a:r>
            <a:endParaRPr lang="vi-VN" sz="300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27D2C4-64D7-488C-A907-41DCD8A35B52}"/>
              </a:ext>
            </a:extLst>
          </p:cNvPr>
          <p:cNvSpPr txBox="1"/>
          <p:nvPr/>
        </p:nvSpPr>
        <p:spPr>
          <a:xfrm>
            <a:off x="4059382" y="1212944"/>
            <a:ext cx="1357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656BC0C-CD41-4540-B69B-865B0086907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76" y="1195843"/>
            <a:ext cx="10374759" cy="55018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C47F9C6-025A-43A0-BE93-F1FA923F5520}"/>
              </a:ext>
            </a:extLst>
          </p:cNvPr>
          <p:cNvSpPr txBox="1"/>
          <p:nvPr/>
        </p:nvSpPr>
        <p:spPr>
          <a:xfrm>
            <a:off x="2733285" y="664845"/>
            <a:ext cx="6096000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vi-VN" sz="2800" b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</a:t>
            </a:r>
            <a:endParaRPr lang="vi-VN" sz="280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93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1DBB9E3-5031-4A5D-8318-F2267F28CA96}"/>
              </a:ext>
            </a:extLst>
          </p:cNvPr>
          <p:cNvSpPr/>
          <p:nvPr/>
        </p:nvSpPr>
        <p:spPr>
          <a:xfrm>
            <a:off x="265531" y="144736"/>
            <a:ext cx="8629087" cy="5744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vi-VN" sz="30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Quá trình tiến hoá từ vượn người thành người   </a:t>
            </a:r>
            <a:endParaRPr lang="vi-VN" sz="300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5C869E-A134-4444-BAD3-18D5D5713FC9}"/>
              </a:ext>
            </a:extLst>
          </p:cNvPr>
          <p:cNvSpPr txBox="1"/>
          <p:nvPr/>
        </p:nvSpPr>
        <p:spPr>
          <a:xfrm>
            <a:off x="1021303" y="1356369"/>
            <a:ext cx="3329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thảo luận: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FCC54C-3D1F-4996-BB30-516690CBB21B}"/>
              </a:ext>
            </a:extLst>
          </p:cNvPr>
          <p:cNvSpPr txBox="1"/>
          <p:nvPr/>
        </p:nvSpPr>
        <p:spPr>
          <a:xfrm>
            <a:off x="96982" y="2054323"/>
            <a:ext cx="7232072" cy="4305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-US" sz="24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 sát vào hình</a:t>
            </a:r>
            <a:r>
              <a:rPr lang="vi-VN" sz="24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thảo luận nhóm trả lời các câu hỏi sau: </a:t>
            </a:r>
          </a:p>
          <a:p>
            <a:pPr lvl="0" algn="just">
              <a:lnSpc>
                <a:spcPct val="115000"/>
              </a:lnSpc>
            </a:pPr>
            <a:r>
              <a:rPr lang="en-US" sz="24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Quá trình tiến hóa từ vượn thành người trải qua mấy giai đoạn? </a:t>
            </a:r>
            <a:r>
              <a:rPr lang="vi-VN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en-US" sz="24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ó là những giai đoạn nào?</a:t>
            </a:r>
            <a:r>
              <a:rPr lang="vi-VN" sz="24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Cho biết niên đại tương ứng của các giai đoạn đó?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en-US" sz="24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Em rút ra đặc điểm nào cho sự tiến hóa của người tối cổ so với vượn người </a:t>
            </a:r>
          </a:p>
          <a:p>
            <a:pPr lvl="0" algn="just">
              <a:lnSpc>
                <a:spcPct val="115000"/>
              </a:lnSpc>
            </a:pPr>
            <a:r>
              <a:rPr lang="en-US" sz="24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Việc phát hiện các bộ xương hóa thạch (H3.2;H3.3) có ý nghĩa như thế nào trong việc giải thích nguồn gốc và quá trình tiến hóa của loài người?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vi-VN" sz="24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Hoàn thành phiếu học tập (theo mẫu)</a:t>
            </a:r>
          </a:p>
        </p:txBody>
      </p:sp>
      <p:pic>
        <p:nvPicPr>
          <p:cNvPr id="12" name="image98.png">
            <a:extLst>
              <a:ext uri="{FF2B5EF4-FFF2-40B4-BE49-F238E27FC236}">
                <a16:creationId xmlns:a16="http://schemas.microsoft.com/office/drawing/2014/main" id="{8B9ED191-EECB-4F0A-9E75-BA1F57EAE7C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329054" y="561538"/>
            <a:ext cx="4804064" cy="2985569"/>
          </a:xfrm>
          <a:prstGeom prst="rect">
            <a:avLst/>
          </a:prstGeom>
          <a:ln/>
        </p:spPr>
      </p:pic>
      <p:pic>
        <p:nvPicPr>
          <p:cNvPr id="15" name="image94.png">
            <a:extLst>
              <a:ext uri="{FF2B5EF4-FFF2-40B4-BE49-F238E27FC236}">
                <a16:creationId xmlns:a16="http://schemas.microsoft.com/office/drawing/2014/main" id="{C5A9DC4F-4E74-4F54-B95B-D4958551AEA3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406986" y="3727695"/>
            <a:ext cx="4804064" cy="298556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89946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1B277FC-B2F8-4D5A-84B4-68570D08E622}"/>
              </a:ext>
            </a:extLst>
          </p:cNvPr>
          <p:cNvSpPr/>
          <p:nvPr/>
        </p:nvSpPr>
        <p:spPr>
          <a:xfrm>
            <a:off x="265531" y="144736"/>
            <a:ext cx="8629087" cy="5744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vi-VN" sz="30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Quá trình tiến hoá từ vượn người thành người   </a:t>
            </a:r>
            <a:endParaRPr lang="vi-VN" sz="300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05B5BC-05FE-442A-9923-44D16B38E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31" y="1457173"/>
            <a:ext cx="3336348" cy="35997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9A73B2-20F5-4601-9C13-088A598170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510" y="1457173"/>
            <a:ext cx="3477490" cy="35997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375306-60EB-4660-9D05-5A168F4EFB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526" y="1457173"/>
            <a:ext cx="4070943" cy="35997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2FAC149-AAD2-4EA9-B4CE-4F55990A8CD8}"/>
              </a:ext>
            </a:extLst>
          </p:cNvPr>
          <p:cNvSpPr txBox="1"/>
          <p:nvPr/>
        </p:nvSpPr>
        <p:spPr>
          <a:xfrm>
            <a:off x="1219777" y="5333280"/>
            <a:ext cx="2133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Vượn người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DC3ED8-D0DB-4F13-B1B8-4DD5E0C8330F}"/>
              </a:ext>
            </a:extLst>
          </p:cNvPr>
          <p:cNvSpPr txBox="1"/>
          <p:nvPr/>
        </p:nvSpPr>
        <p:spPr>
          <a:xfrm>
            <a:off x="4413135" y="5169994"/>
            <a:ext cx="1987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Người tối cổ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F40842-4DC1-4414-A888-4DB1D0AD99DD}"/>
              </a:ext>
            </a:extLst>
          </p:cNvPr>
          <p:cNvSpPr txBox="1"/>
          <p:nvPr/>
        </p:nvSpPr>
        <p:spPr>
          <a:xfrm>
            <a:off x="8520317" y="5169993"/>
            <a:ext cx="3061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Người tinh khôn</a:t>
            </a:r>
          </a:p>
        </p:txBody>
      </p:sp>
    </p:spTree>
    <p:extLst>
      <p:ext uri="{BB962C8B-B14F-4D97-AF65-F5344CB8AC3E}">
        <p14:creationId xmlns:p14="http://schemas.microsoft.com/office/powerpoint/2010/main" val="104406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52628AE-875A-4D82-9DFB-F82D0C754E9D}"/>
              </a:ext>
            </a:extLst>
          </p:cNvPr>
          <p:cNvSpPr/>
          <p:nvPr/>
        </p:nvSpPr>
        <p:spPr>
          <a:xfrm>
            <a:off x="223968" y="0"/>
            <a:ext cx="8629087" cy="5126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vi-VN" sz="30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Quá trình tiến hoá từ vượn người thành người   </a:t>
            </a:r>
          </a:p>
        </p:txBody>
      </p:sp>
      <p:graphicFrame>
        <p:nvGraphicFramePr>
          <p:cNvPr id="6" name="Table 13">
            <a:extLst>
              <a:ext uri="{FF2B5EF4-FFF2-40B4-BE49-F238E27FC236}">
                <a16:creationId xmlns:a16="http://schemas.microsoft.com/office/drawing/2014/main" id="{848F7E85-3644-4707-99FB-60AA5CA306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74761"/>
              </p:ext>
            </p:extLst>
          </p:nvPr>
        </p:nvGraphicFramePr>
        <p:xfrm>
          <a:off x="96982" y="719137"/>
          <a:ext cx="11914908" cy="5834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5054">
                  <a:extLst>
                    <a:ext uri="{9D8B030D-6E8A-4147-A177-3AD203B41FA5}">
                      <a16:colId xmlns:a16="http://schemas.microsoft.com/office/drawing/2014/main" val="899302571"/>
                    </a:ext>
                  </a:extLst>
                </a:gridCol>
                <a:gridCol w="3408219">
                  <a:extLst>
                    <a:ext uri="{9D8B030D-6E8A-4147-A177-3AD203B41FA5}">
                      <a16:colId xmlns:a16="http://schemas.microsoft.com/office/drawing/2014/main" val="1030384228"/>
                    </a:ext>
                  </a:extLst>
                </a:gridCol>
                <a:gridCol w="3532908">
                  <a:extLst>
                    <a:ext uri="{9D8B030D-6E8A-4147-A177-3AD203B41FA5}">
                      <a16:colId xmlns:a16="http://schemas.microsoft.com/office/drawing/2014/main" val="2245682628"/>
                    </a:ext>
                  </a:extLst>
                </a:gridCol>
                <a:gridCol w="2978727">
                  <a:extLst>
                    <a:ext uri="{9D8B030D-6E8A-4147-A177-3AD203B41FA5}">
                      <a16:colId xmlns:a16="http://schemas.microsoft.com/office/drawing/2014/main" val="4125953047"/>
                    </a:ext>
                  </a:extLst>
                </a:gridCol>
              </a:tblGrid>
              <a:tr h="403081">
                <a:tc>
                  <a:txBody>
                    <a:bodyPr/>
                    <a:lstStyle/>
                    <a:p>
                      <a:pPr algn="ctr"/>
                      <a:r>
                        <a:rPr lang="vi-VN" sz="2400">
                          <a:latin typeface="+mj-lt"/>
                        </a:rPr>
                        <a:t>Tiêu chí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>
                          <a:latin typeface="+mj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308529"/>
                  </a:ext>
                </a:extLst>
              </a:tr>
              <a:tr h="732819"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latin typeface="+mj-lt"/>
                        </a:rPr>
                        <a:t>Dáng đứng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vi-VN" sz="2400" dirty="0">
                          <a:latin typeface="+mj-lt"/>
                        </a:rPr>
                        <a:t>Dáng thấp, đứng bằng hai chi sau, </a:t>
                      </a:r>
                      <a:r>
                        <a:rPr lang="en-US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dáng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cúi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trước</a:t>
                      </a:r>
                      <a:endParaRPr lang="vi-VN" sz="24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 dirty="0">
                          <a:latin typeface="+mj-lt"/>
                        </a:rPr>
                        <a:t>Đứng thẳng hoàn toàn</a:t>
                      </a:r>
                      <a:r>
                        <a:rPr lang="it-IT" sz="2400" dirty="0">
                          <a:latin typeface="+mj-lt"/>
                        </a:rPr>
                        <a:t> </a:t>
                      </a:r>
                      <a:r>
                        <a:rPr lang="it-IT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 hai chi sau, </a:t>
                      </a:r>
                      <a:r>
                        <a:rPr lang="en-US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dáng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hơi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cúi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trước</a:t>
                      </a:r>
                      <a:endParaRPr lang="vi-VN" sz="24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Dáng </a:t>
                      </a:r>
                      <a:r>
                        <a:rPr lang="vi-VN" sz="2400" b="0" i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đứng</a:t>
                      </a:r>
                      <a:r>
                        <a:rPr lang="en-US" sz="2400" b="0" i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thẳng, nhanh nhẹn</a:t>
                      </a:r>
                      <a:endParaRPr lang="vi-VN" sz="2400" b="0" i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3862670"/>
                  </a:ext>
                </a:extLst>
              </a:tr>
              <a:tr h="677004"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 và chân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chi trước dài, 2 chi sau </a:t>
                      </a:r>
                      <a:r>
                        <a:rPr lang="vi-VN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ngắn, đ</a:t>
                      </a:r>
                      <a:r>
                        <a:rPr lang="it-IT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lại bằng 4 chi</a:t>
                      </a:r>
                      <a:endParaRPr lang="vi-V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 bằng 2 chi sau, 2 chi trước được giải phóng để cầm nắm công cụ lao động.</a:t>
                      </a:r>
                      <a:endParaRPr lang="vi-VN" sz="2400" b="0" i="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 chân nhanh nhẹn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linh hoạt</a:t>
                      </a:r>
                      <a:endParaRPr lang="vi-V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2674559"/>
                  </a:ext>
                </a:extLst>
              </a:tr>
              <a:tr h="677004"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latin typeface="+mj-lt"/>
                        </a:rPr>
                        <a:t>Bộ lông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24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Bao phủ bởi một lớp lông dày</a:t>
                      </a:r>
                      <a:endParaRPr lang="vi-V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Bao phủ bởi một lớp lông </a:t>
                      </a:r>
                      <a:r>
                        <a:rPr lang="vi-VN" sz="24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mỏng</a:t>
                      </a:r>
                      <a:endParaRPr lang="vi-VN" sz="3200" kern="120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+mj-lt"/>
                        </a:rPr>
                        <a:t>Lớp lông mỏng không còn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685882"/>
                  </a:ext>
                </a:extLst>
              </a:tr>
              <a:tr h="677004"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latin typeface="+mj-lt"/>
                        </a:rPr>
                        <a:t>Thể tích não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+mj-lt"/>
                        </a:rPr>
                        <a:t>400</a:t>
                      </a:r>
                      <a:r>
                        <a:rPr lang="vi-VN" sz="2400" dirty="0">
                          <a:latin typeface="+mj-lt"/>
                        </a:rPr>
                        <a:t>cm3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 850-1100cm3</a:t>
                      </a:r>
                      <a:endParaRPr lang="vi-V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 dirty="0">
                          <a:latin typeface="+mj-lt"/>
                        </a:rPr>
                        <a:t>Từ 1450cm3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0725353"/>
                  </a:ext>
                </a:extLst>
              </a:tr>
              <a:tr h="677004"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latin typeface="+mj-lt"/>
                        </a:rPr>
                        <a:t>Thời gian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>
                          <a:solidFill>
                            <a:srgbClr val="0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Xuất hiện </a:t>
                      </a:r>
                      <a:r>
                        <a:rPr lang="vi-VN"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nl-NL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ách đây khoảng từ 5-6 triệu </a:t>
                      </a: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năm.</a:t>
                      </a:r>
                      <a:endParaRPr lang="vi-VN" sz="2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vi-VN" sz="2400">
                          <a:solidFill>
                            <a:srgbClr val="0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uất hiện </a:t>
                      </a:r>
                      <a:r>
                        <a:rPr lang="nl-NL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khoảng 4 triệu năm trước</a:t>
                      </a:r>
                      <a:endParaRPr lang="vi-V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vi-VN"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uất hiện </a:t>
                      </a:r>
                      <a:r>
                        <a:rPr lang="nl-NL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khoảng 15</a:t>
                      </a: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vạn</a:t>
                      </a:r>
                      <a:r>
                        <a:rPr lang="nl-NL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năm trước</a:t>
                      </a:r>
                      <a:endParaRPr lang="vi-VN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204827"/>
                  </a:ext>
                </a:extLst>
              </a:tr>
              <a:tr h="677004"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latin typeface="+mj-lt"/>
                        </a:rPr>
                        <a:t>Đặt tên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+mj-lt"/>
                        </a:rPr>
                        <a:t>Vượn người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+mj-lt"/>
                        </a:rPr>
                        <a:t>Người tối cổ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 dirty="0">
                          <a:latin typeface="+mj-lt"/>
                        </a:rPr>
                        <a:t>Người tinh khôn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6399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752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29C2E92-442D-4EC0-88B9-ACA7B5E74DC1}"/>
              </a:ext>
            </a:extLst>
          </p:cNvPr>
          <p:cNvSpPr/>
          <p:nvPr/>
        </p:nvSpPr>
        <p:spPr>
          <a:xfrm>
            <a:off x="249381" y="0"/>
            <a:ext cx="10834255" cy="92132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II.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</a:t>
            </a:r>
            <a:r>
              <a:rPr lang="vi-VN" sz="3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ấu tích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3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ngườ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tối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cổ</a:t>
            </a:r>
            <a:r>
              <a:rPr lang="vi-VN" sz="3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ở Đông Nam Á </a:t>
            </a:r>
            <a:endParaRPr lang="vi-VN" sz="3000" dirty="0">
              <a:solidFill>
                <a:srgbClr val="C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225806-37E0-4157-BB65-03A64B1B6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08" y="1107930"/>
            <a:ext cx="5524500" cy="41433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1946E8-8B11-40F3-B779-E325B11949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409" y="1107930"/>
            <a:ext cx="5649191" cy="41433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B193675-AD13-44BC-89CD-2DDDAA5065F9}"/>
              </a:ext>
            </a:extLst>
          </p:cNvPr>
          <p:cNvSpPr txBox="1"/>
          <p:nvPr/>
        </p:nvSpPr>
        <p:spPr>
          <a:xfrm>
            <a:off x="382732" y="5550015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>
                <a:solidFill>
                  <a:srgbClr val="2420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vi-VN" sz="2000" b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gười Neanderthal</a:t>
            </a:r>
            <a:r>
              <a:rPr lang="vi-VN" sz="2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b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(400 000 TCN – 40 TCN) </a:t>
            </a:r>
            <a:endParaRPr lang="vi-VN" sz="2000" b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EE7739-1A8C-4B7D-8FA7-FA224A5CB490}"/>
              </a:ext>
            </a:extLst>
          </p:cNvPr>
          <p:cNvSpPr txBox="1"/>
          <p:nvPr/>
        </p:nvSpPr>
        <p:spPr>
          <a:xfrm>
            <a:off x="6184324" y="5550015"/>
            <a:ext cx="60959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>
                <a:solidFill>
                  <a:srgbClr val="2420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vi-VN" sz="2000" b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gười lùn</a:t>
            </a:r>
            <a:r>
              <a:rPr lang="vi-VN" sz="2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b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Floresiensis (200 000 TCN – 50 0000 TCN)</a:t>
            </a:r>
            <a:endParaRPr lang="vi-VN" sz="2000" b="1"/>
          </a:p>
        </p:txBody>
      </p:sp>
    </p:spTree>
    <p:extLst>
      <p:ext uri="{BB962C8B-B14F-4D97-AF65-F5344CB8AC3E}">
        <p14:creationId xmlns:p14="http://schemas.microsoft.com/office/powerpoint/2010/main" val="315347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BÀI 4: NGUỒN GỐC LOÀI NGƯỜI&amp;quot;&quot;/&gt;&lt;property id=&quot;20307&quot; value=&quot;256&quot;/&gt;&lt;/object&gt;&lt;object type=&quot;3&quot; unique_id=&quot;10005&quot;&gt;&lt;property id=&quot;20148&quot; value=&quot;5&quot;/&gt;&lt;property id=&quot;20300&quot; value=&quot;Slide 4&quot;/&gt;&lt;property id=&quot;20307&quot; value=&quot;257&quot;/&gt;&lt;/object&gt;&lt;object type=&quot;3&quot; unique_id=&quot;10006&quot;&gt;&lt;property id=&quot;20148&quot; value=&quot;5&quot;/&gt;&lt;property id=&quot;20300&quot; value=&quot;Slide 6&quot;/&gt;&lt;property id=&quot;20307&quot; value=&quot;258&quot;/&gt;&lt;/object&gt;&lt;object type=&quot;3&quot; unique_id=&quot;10007&quot;&gt;&lt;property id=&quot;20148&quot; value=&quot;5&quot;/&gt;&lt;property id=&quot;20300&quot; value=&quot;Slide 8&quot;/&gt;&lt;property id=&quot;20307&quot; value=&quot;259&quot;/&gt;&lt;/object&gt;&lt;object type=&quot;3&quot; unique_id=&quot;10008&quot;&gt;&lt;property id=&quot;20148&quot; value=&quot;5&quot;/&gt;&lt;property id=&quot;20300&quot; value=&quot;Slide 9&quot;/&gt;&lt;property id=&quot;20307&quot; value=&quot;260&quot;/&gt;&lt;/object&gt;&lt;object type=&quot;3&quot; unique_id=&quot;10009&quot;&gt;&lt;property id=&quot;20148&quot; value=&quot;5&quot;/&gt;&lt;property id=&quot;20300&quot; value=&quot;Slide 10&quot;/&gt;&lt;property id=&quot;20307&quot; value=&quot;261&quot;/&gt;&lt;/object&gt;&lt;object type=&quot;3&quot; unique_id=&quot;10082&quot;&gt;&lt;property id=&quot;20148&quot; value=&quot;5&quot;/&gt;&lt;property id=&quot;20300&quot; value=&quot;Slide 2 - &amp;quot;Mục tiêu bài học&amp;quot;&quot;/&gt;&lt;property id=&quot;20307&quot; value=&quot;263&quot;/&gt;&lt;/object&gt;&lt;object type=&quot;3&quot; unique_id=&quot;10083&quot;&gt;&lt;property id=&quot;20148&quot; value=&quot;5&quot;/&gt;&lt;property id=&quot;20300&quot; value=&quot;Slide 3&quot;/&gt;&lt;property id=&quot;20307&quot; value=&quot;262&quot;/&gt;&lt;/object&gt;&lt;object type=&quot;3&quot; unique_id=&quot;10084&quot;&gt;&lt;property id=&quot;20148&quot; value=&quot;5&quot;/&gt;&lt;property id=&quot;20300&quot; value=&quot;Slide 5&quot;/&gt;&lt;property id=&quot;20307&quot; value=&quot;264&quot;/&gt;&lt;/object&gt;&lt;object type=&quot;3&quot; unique_id=&quot;10140&quot;&gt;&lt;property id=&quot;20148&quot; value=&quot;5&quot;/&gt;&lt;property id=&quot;20300&quot; value=&quot;Slide 11&quot;/&gt;&lt;property id=&quot;20307&quot; value=&quot;265&quot;/&gt;&lt;/object&gt;&lt;object type=&quot;3&quot; unique_id=&quot;10141&quot;&gt;&lt;property id=&quot;20148&quot; value=&quot;5&quot;/&gt;&lt;property id=&quot;20300&quot; value=&quot;Slide 12&quot;/&gt;&lt;property id=&quot;20307&quot; value=&quot;266&quot;/&gt;&lt;/object&gt;&lt;object type=&quot;3&quot; unique_id=&quot;10142&quot;&gt;&lt;property id=&quot;20148&quot; value=&quot;5&quot;/&gt;&lt;property id=&quot;20300&quot; value=&quot;Slide 13&quot;/&gt;&lt;property id=&quot;20307&quot; value=&quot;267&quot;/&gt;&lt;/object&gt;&lt;object type=&quot;3&quot; unique_id=&quot;10143&quot;&gt;&lt;property id=&quot;20148&quot; value=&quot;5&quot;/&gt;&lt;property id=&quot;20300&quot; value=&quot;Slide 16&quot;/&gt;&lt;property id=&quot;20307&quot; value=&quot;268&quot;/&gt;&lt;/object&gt;&lt;object type=&quot;3&quot; unique_id=&quot;10144&quot;&gt;&lt;property id=&quot;20148&quot; value=&quot;5&quot;/&gt;&lt;property id=&quot;20300&quot; value=&quot;Slide 17&quot;/&gt;&lt;property id=&quot;20307&quot; value=&quot;269&quot;/&gt;&lt;/object&gt;&lt;object type=&quot;3&quot; unique_id=&quot;10385&quot;&gt;&lt;property id=&quot;20148&quot; value=&quot;5&quot;/&gt;&lt;property id=&quot;20300&quot; value=&quot;Slide 7&quot;/&gt;&lt;property id=&quot;20307&quot; value=&quot;270&quot;/&gt;&lt;/object&gt;&lt;object type=&quot;3&quot; unique_id=&quot;10539&quot;&gt;&lt;property id=&quot;20148&quot; value=&quot;5&quot;/&gt;&lt;property id=&quot;20300&quot; value=&quot;Slide 14&quot;/&gt;&lt;property id=&quot;20307&quot; value=&quot;271&quot;/&gt;&lt;/object&gt;&lt;object type=&quot;3&quot; unique_id=&quot;10540&quot;&gt;&lt;property id=&quot;20148&quot; value=&quot;5&quot;/&gt;&lt;property id=&quot;20300&quot; value=&quot;Slide 15&quot;/&gt;&lt;property id=&quot;20307&quot; value=&quot;27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1260</TotalTime>
  <Words>1037</Words>
  <Application>Microsoft Office PowerPoint</Application>
  <PresentationFormat>Widescreen</PresentationFormat>
  <Paragraphs>87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CHƯƠNG 2: THỜI KÌ NGUYÊN THỦY BÀI 3: NGUỒN GỐC LOÀI NGƯỜI</vt:lpstr>
      <vt:lpstr>Mục tiêu bài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3. NGUỒN GỐC LOÀI NGƯỜI</dc:title>
  <dc:creator>TIEN</dc:creator>
  <cp:lastModifiedBy>Nguyen Thi Thanh Thuy</cp:lastModifiedBy>
  <cp:revision>62</cp:revision>
  <dcterms:created xsi:type="dcterms:W3CDTF">2021-07-25T09:08:06Z</dcterms:created>
  <dcterms:modified xsi:type="dcterms:W3CDTF">2025-09-18T03:30:36Z</dcterms:modified>
</cp:coreProperties>
</file>