
<file path=[Content_Types].xml><?xml version="1.0" encoding="utf-8"?>
<Types xmlns="http://schemas.openxmlformats.org/package/2006/content-types">
  <Default Extension="png" ContentType="image/pn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9.jpg" ContentType="image/png"/>
  <Override PartName="/ppt/media/image3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5" r:id="rId2"/>
    <p:sldId id="284" r:id="rId3"/>
    <p:sldId id="272" r:id="rId4"/>
    <p:sldId id="277" r:id="rId5"/>
    <p:sldId id="278" r:id="rId6"/>
    <p:sldId id="279" r:id="rId7"/>
    <p:sldId id="280" r:id="rId8"/>
    <p:sldId id="281" r:id="rId9"/>
    <p:sldId id="282" r:id="rId10"/>
    <p:sldId id="286" r:id="rId11"/>
    <p:sldId id="287" r:id="rId12"/>
    <p:sldId id="288" r:id="rId13"/>
    <p:sldId id="289" r:id="rId14"/>
    <p:sldId id="290" r:id="rId15"/>
    <p:sldId id="291" r:id="rId16"/>
    <p:sldId id="292" r:id="rId17"/>
    <p:sldId id="293" r:id="rId18"/>
    <p:sldId id="294" r:id="rId19"/>
    <p:sldId id="295" r:id="rId20"/>
    <p:sldId id="296" r:id="rId21"/>
    <p:sldId id="301" r:id="rId22"/>
    <p:sldId id="297" r:id="rId23"/>
    <p:sldId id="298" r:id="rId24"/>
    <p:sldId id="299" r:id="rId25"/>
    <p:sldId id="300" r:id="rId26"/>
    <p:sldId id="302" r:id="rId27"/>
  </p:sldIdLst>
  <p:sldSz cx="12192000" cy="6858000"/>
  <p:notesSz cx="6858000" cy="9144000"/>
  <p:embeddedFontLst>
    <p:embeddedFont>
      <p:font typeface="Calibri Light" pitchFamily="34" charset="0"/>
      <p:regular r:id="rId28"/>
      <p:italic r:id="rId29"/>
    </p:embeddedFont>
    <p:embeddedFont>
      <p:font typeface="Calibri"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FF0066"/>
    <a:srgbClr val="FF6600"/>
    <a:srgbClr val="00FF00"/>
    <a:srgbClr val="0000FF"/>
    <a:srgbClr val="CCFF99"/>
    <a:srgbClr val="FF00FF"/>
    <a:srgbClr val="FFFFFF"/>
    <a:srgbClr val="8D410D"/>
    <a:srgbClr val="9657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4364" autoAdjust="0"/>
  </p:normalViewPr>
  <p:slideViewPr>
    <p:cSldViewPr snapToGrid="0">
      <p:cViewPr>
        <p:scale>
          <a:sx n="92" d="100"/>
          <a:sy n="92" d="100"/>
        </p:scale>
        <p:origin x="-101"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3/6/2024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18" Type="http://schemas.openxmlformats.org/officeDocument/2006/relationships/slide" Target="slide8.xml"/><Relationship Id="rId26" Type="http://schemas.openxmlformats.org/officeDocument/2006/relationships/image" Target="../media/image20.png"/><Relationship Id="rId3" Type="http://schemas.openxmlformats.org/officeDocument/2006/relationships/slideLayout" Target="../slideLayouts/slideLayout2.xml"/><Relationship Id="rId21" Type="http://schemas.openxmlformats.org/officeDocument/2006/relationships/slide" Target="slide4.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gif"/><Relationship Id="rId25" Type="http://schemas.openxmlformats.org/officeDocument/2006/relationships/slide" Target="slide6.xml"/><Relationship Id="rId2" Type="http://schemas.openxmlformats.org/officeDocument/2006/relationships/audio" Target="../media/media1.wma"/><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image" Target="../media/image22.png"/><Relationship Id="rId1" Type="http://schemas.microsoft.com/office/2007/relationships/media" Target="../media/media1.wma"/><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13.gif"/><Relationship Id="rId23" Type="http://schemas.openxmlformats.org/officeDocument/2006/relationships/slide" Target="slide5.xml"/><Relationship Id="rId28"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6.png"/><Relationship Id="rId31"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7.png"/><Relationship Id="rId14" Type="http://schemas.openxmlformats.org/officeDocument/2006/relationships/image" Target="../media/image12.gif"/><Relationship Id="rId22" Type="http://schemas.openxmlformats.org/officeDocument/2006/relationships/image" Target="../media/image18.png"/><Relationship Id="rId27" Type="http://schemas.openxmlformats.org/officeDocument/2006/relationships/slide" Target="slide7.xml"/><Relationship Id="rId30" Type="http://schemas.openxmlformats.org/officeDocument/2006/relationships/slide" Target="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85505" y="1246909"/>
            <a:ext cx="6367550" cy="254369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Lịch</a:t>
            </a: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 </a:t>
            </a:r>
            <a:r>
              <a:rPr lang="en-US" sz="4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sử</a:t>
            </a: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 6</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63630332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859577" y="1205345"/>
            <a:ext cx="5486401" cy="30341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Bài</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5: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Sự</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chuyển</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biến</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từ</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xã</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hội</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nguyên</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thủy</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sang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xã</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hội</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có</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giai</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 </a:t>
            </a:r>
            <a:r>
              <a:rPr lang="en-US"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rPr>
              <a:t>cấp</a:t>
            </a:r>
            <a:endParaRPr lang="en-U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urier New" pitchFamily="49" charset="0"/>
              <a:cs typeface="Courier New" pitchFamily="49" charset="0"/>
            </a:endParaRPr>
          </a:p>
        </p:txBody>
      </p:sp>
    </p:spTree>
    <p:extLst>
      <p:ext uri="{BB962C8B-B14F-4D97-AF65-F5344CB8AC3E}">
        <p14:creationId xmlns:p14="http://schemas.microsoft.com/office/powerpoint/2010/main" val="269597494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3316778" y="1064029"/>
            <a:ext cx="3782291" cy="7730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loại</a:t>
            </a:r>
            <a:endParaRPr lang="en-US" sz="2400" dirty="0">
              <a:latin typeface="Times New Roman" pitchFamily="18" charset="0"/>
              <a:cs typeface="Times New Roman" pitchFamily="18" charset="0"/>
            </a:endParaRPr>
          </a:p>
        </p:txBody>
      </p:sp>
      <p:sp>
        <p:nvSpPr>
          <p:cNvPr id="5" name="Oval 4"/>
          <p:cNvSpPr/>
          <p:nvPr/>
        </p:nvSpPr>
        <p:spPr>
          <a:xfrm>
            <a:off x="2431474" y="951807"/>
            <a:ext cx="989214" cy="99752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smtClean="0">
                <a:latin typeface="Times New Roman" pitchFamily="18" charset="0"/>
                <a:cs typeface="Times New Roman" pitchFamily="18" charset="0"/>
              </a:rPr>
              <a:t>I.</a:t>
            </a:r>
            <a:endParaRPr lang="en-US" sz="3600" dirty="0">
              <a:latin typeface="Times New Roman" pitchFamily="18" charset="0"/>
              <a:cs typeface="Times New Roman" pitchFamily="18" charset="0"/>
            </a:endParaRPr>
          </a:p>
        </p:txBody>
      </p:sp>
      <p:sp>
        <p:nvSpPr>
          <p:cNvPr id="6" name="Rounded Rectangle 5"/>
          <p:cNvSpPr/>
          <p:nvPr/>
        </p:nvSpPr>
        <p:spPr>
          <a:xfrm>
            <a:off x="4206240" y="2069869"/>
            <a:ext cx="3341716" cy="7813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chuyển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hội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nguyên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thủy</a:t>
            </a:r>
            <a:endParaRPr lang="en-US" sz="2000" dirty="0">
              <a:latin typeface="Times New Roman" pitchFamily="18" charset="0"/>
              <a:cs typeface="Times New Roman" pitchFamily="18" charset="0"/>
            </a:endParaRPr>
          </a:p>
        </p:txBody>
      </p:sp>
      <p:sp>
        <p:nvSpPr>
          <p:cNvPr id="7" name="Oval 6"/>
          <p:cNvSpPr/>
          <p:nvPr/>
        </p:nvSpPr>
        <p:spPr>
          <a:xfrm>
            <a:off x="3483033" y="1982585"/>
            <a:ext cx="897774" cy="9559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smtClean="0">
                <a:latin typeface="Times New Roman" pitchFamily="18" charset="0"/>
                <a:cs typeface="Times New Roman" pitchFamily="18" charset="0"/>
              </a:rPr>
              <a:t>II</a:t>
            </a:r>
            <a:endParaRPr lang="en-US" sz="4800" dirty="0">
              <a:latin typeface="Times New Roman" pitchFamily="18" charset="0"/>
              <a:cs typeface="Times New Roman" pitchFamily="18" charset="0"/>
            </a:endParaRPr>
          </a:p>
        </p:txBody>
      </p:sp>
      <p:sp>
        <p:nvSpPr>
          <p:cNvPr id="8" name="Rounded Rectangle 7"/>
          <p:cNvSpPr/>
          <p:nvPr/>
        </p:nvSpPr>
        <p:spPr>
          <a:xfrm>
            <a:off x="5544589" y="3050771"/>
            <a:ext cx="3466407" cy="80633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latin typeface="Times New Roman" pitchFamily="18" charset="0"/>
                <a:cs typeface="Times New Roman" pitchFamily="18" charset="0"/>
              </a:rPr>
              <a:t>Việt</a:t>
            </a:r>
            <a:r>
              <a:rPr lang="en-US" sz="2400" dirty="0" smtClean="0">
                <a:latin typeface="Times New Roman" pitchFamily="18" charset="0"/>
                <a:cs typeface="Times New Roman" pitchFamily="18" charset="0"/>
              </a:rPr>
              <a:t> Nam </a:t>
            </a:r>
            <a:r>
              <a:rPr lang="en-US" sz="2400" dirty="0" err="1" smtClean="0">
                <a:latin typeface="Times New Roman" pitchFamily="18" charset="0"/>
                <a:cs typeface="Times New Roman" pitchFamily="18" charset="0"/>
              </a:rPr>
              <a:t>cuối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kì</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thủy</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9" name="Oval 8"/>
          <p:cNvSpPr/>
          <p:nvPr/>
        </p:nvSpPr>
        <p:spPr>
          <a:xfrm>
            <a:off x="5207923" y="3050771"/>
            <a:ext cx="843742" cy="86452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smtClean="0">
                <a:latin typeface="Times New Roman" pitchFamily="18" charset="0"/>
                <a:cs typeface="Times New Roman" pitchFamily="18" charset="0"/>
              </a:rPr>
              <a:t>III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22065921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anim calcmode="lin" valueType="num">
                                      <p:cBhvr>
                                        <p:cTn id="45" dur="1000" fill="hold"/>
                                        <p:tgtEl>
                                          <p:spTgt spid="6"/>
                                        </p:tgtEl>
                                        <p:attrNameLst>
                                          <p:attrName>style.rotation</p:attrName>
                                        </p:attrNameLst>
                                      </p:cBhvr>
                                      <p:tavLst>
                                        <p:tav tm="0">
                                          <p:val>
                                            <p:fltVal val="90"/>
                                          </p:val>
                                        </p:tav>
                                        <p:tav tm="100000">
                                          <p:val>
                                            <p:fltVal val="0"/>
                                          </p:val>
                                        </p:tav>
                                      </p:tavLst>
                                    </p:anim>
                                    <p:animEffect transition="in" filter="fade">
                                      <p:cBhvr>
                                        <p:cTn id="46" dur="1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 calcmode="lin" valueType="num">
                                      <p:cBhvr>
                                        <p:cTn id="51"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54" dur="1000"/>
                                        <p:tgtEl>
                                          <p:spTgt spid="6">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randombar(horizontal)">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9">
                                            <p:txEl>
                                              <p:pRg st="0" end="0"/>
                                            </p:txEl>
                                          </p:spTgt>
                                        </p:tgtEl>
                                        <p:attrNameLst>
                                          <p:attrName>style.visibility</p:attrName>
                                        </p:attrNameLst>
                                      </p:cBhvr>
                                      <p:to>
                                        <p:strVal val="visible"/>
                                      </p:to>
                                    </p:set>
                                    <p:anim calcmode="lin" valueType="num">
                                      <p:cBhvr>
                                        <p:cTn id="6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6" dur="500"/>
                                        <p:tgtEl>
                                          <p:spTgt spid="9">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8">
                                            <p:txEl>
                                              <p:pRg st="0" end="0"/>
                                            </p:txEl>
                                          </p:spTgt>
                                        </p:tgtEl>
                                        <p:attrNameLst>
                                          <p:attrName>style.visibility</p:attrName>
                                        </p:attrNameLst>
                                      </p:cBhvr>
                                      <p:to>
                                        <p:strVal val="visible"/>
                                      </p:to>
                                    </p:set>
                                    <p:anim calcmode="lin" valueType="num">
                                      <p:cBhvr>
                                        <p:cTn id="78"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79"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8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3607724" y="581891"/>
            <a:ext cx="5394960" cy="8395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loại</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5" name="Oval 4"/>
          <p:cNvSpPr/>
          <p:nvPr/>
        </p:nvSpPr>
        <p:spPr>
          <a:xfrm>
            <a:off x="2892829" y="523701"/>
            <a:ext cx="922713" cy="9559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smtClean="0">
                <a:latin typeface="Times New Roman" pitchFamily="18" charset="0"/>
                <a:cs typeface="Times New Roman" pitchFamily="18" charset="0"/>
              </a:rPr>
              <a:t>I</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182653256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p:cTn id="2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4000" b="-7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3" y="189837"/>
            <a:ext cx="4008871" cy="616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800" y="189837"/>
            <a:ext cx="7901709" cy="158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129" y="1893253"/>
            <a:ext cx="42291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941" y="1959408"/>
            <a:ext cx="44354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9229" y="1605562"/>
            <a:ext cx="6490076" cy="516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6489" y="1611088"/>
            <a:ext cx="5762790" cy="3135039"/>
          </a:xfrm>
          <a:prstGeom prst="rect">
            <a:avLst/>
          </a:prstGeom>
        </p:spPr>
      </p:pic>
    </p:spTree>
    <p:extLst>
      <p:ext uri="{BB962C8B-B14F-4D97-AF65-F5344CB8AC3E}">
        <p14:creationId xmlns:p14="http://schemas.microsoft.com/office/powerpoint/2010/main" val="372632856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026"/>
                                        </p:tgtEl>
                                      </p:cBhvr>
                                    </p:animEffect>
                                    <p:set>
                                      <p:cBhvr>
                                        <p:cTn id="13" dur="1" fill="hold">
                                          <p:stCondLst>
                                            <p:cond delay="499"/>
                                          </p:stCondLst>
                                        </p:cTn>
                                        <p:tgtEl>
                                          <p:spTgt spid="10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randombar(horizontal)">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028"/>
                                        </p:tgtEl>
                                        <p:attrNameLst>
                                          <p:attrName>ppt_x</p:attrName>
                                        </p:attrNameLst>
                                      </p:cBhvr>
                                      <p:tavLst>
                                        <p:tav tm="0">
                                          <p:val>
                                            <p:strVal val="ppt_x"/>
                                          </p:val>
                                        </p:tav>
                                        <p:tav tm="100000">
                                          <p:val>
                                            <p:strVal val="ppt_x"/>
                                          </p:val>
                                        </p:tav>
                                      </p:tavLst>
                                    </p:anim>
                                    <p:anim calcmode="lin" valueType="num">
                                      <p:cBhvr additive="base">
                                        <p:cTn id="23" dur="500"/>
                                        <p:tgtEl>
                                          <p:spTgt spid="1028"/>
                                        </p:tgtEl>
                                        <p:attrNameLst>
                                          <p:attrName>ppt_y</p:attrName>
                                        </p:attrNameLst>
                                      </p:cBhvr>
                                      <p:tavLst>
                                        <p:tav tm="0">
                                          <p:val>
                                            <p:strVal val="ppt_y"/>
                                          </p:val>
                                        </p:tav>
                                        <p:tav tm="100000">
                                          <p:val>
                                            <p:strVal val="1+ppt_h/2"/>
                                          </p:val>
                                        </p:tav>
                                      </p:tavLst>
                                    </p:anim>
                                    <p:set>
                                      <p:cBhvr>
                                        <p:cTn id="24" dur="1" fill="hold">
                                          <p:stCondLst>
                                            <p:cond delay="499"/>
                                          </p:stCondLst>
                                        </p:cTn>
                                        <p:tgtEl>
                                          <p:spTgt spid="10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p:cTn id="29" dur="1000" fill="hold"/>
                                        <p:tgtEl>
                                          <p:spTgt spid="1027"/>
                                        </p:tgtEl>
                                        <p:attrNameLst>
                                          <p:attrName>ppt_w</p:attrName>
                                        </p:attrNameLst>
                                      </p:cBhvr>
                                      <p:tavLst>
                                        <p:tav tm="0">
                                          <p:val>
                                            <p:fltVal val="0"/>
                                          </p:val>
                                        </p:tav>
                                        <p:tav tm="100000">
                                          <p:val>
                                            <p:strVal val="#ppt_w"/>
                                          </p:val>
                                        </p:tav>
                                      </p:tavLst>
                                    </p:anim>
                                    <p:anim calcmode="lin" valueType="num">
                                      <p:cBhvr>
                                        <p:cTn id="30" dur="1000" fill="hold"/>
                                        <p:tgtEl>
                                          <p:spTgt spid="1027"/>
                                        </p:tgtEl>
                                        <p:attrNameLst>
                                          <p:attrName>ppt_h</p:attrName>
                                        </p:attrNameLst>
                                      </p:cBhvr>
                                      <p:tavLst>
                                        <p:tav tm="0">
                                          <p:val>
                                            <p:fltVal val="0"/>
                                          </p:val>
                                        </p:tav>
                                        <p:tav tm="100000">
                                          <p:val>
                                            <p:strVal val="#ppt_h"/>
                                          </p:val>
                                        </p:tav>
                                      </p:tavLst>
                                    </p:anim>
                                    <p:anim calcmode="lin" valueType="num">
                                      <p:cBhvr>
                                        <p:cTn id="31" dur="1000" fill="hold"/>
                                        <p:tgtEl>
                                          <p:spTgt spid="1027"/>
                                        </p:tgtEl>
                                        <p:attrNameLst>
                                          <p:attrName>style.rotation</p:attrName>
                                        </p:attrNameLst>
                                      </p:cBhvr>
                                      <p:tavLst>
                                        <p:tav tm="0">
                                          <p:val>
                                            <p:fltVal val="90"/>
                                          </p:val>
                                        </p:tav>
                                        <p:tav tm="100000">
                                          <p:val>
                                            <p:fltVal val="0"/>
                                          </p:val>
                                        </p:tav>
                                      </p:tavLst>
                                    </p:anim>
                                    <p:animEffect transition="in" filter="fade">
                                      <p:cBhvr>
                                        <p:cTn id="32" dur="1000"/>
                                        <p:tgtEl>
                                          <p:spTgt spid="1027"/>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xit" presetSubtype="0" fill="hold" nodeType="clickEffect">
                                  <p:stCondLst>
                                    <p:cond delay="0"/>
                                  </p:stCondLst>
                                  <p:childTnLst>
                                    <p:anim calcmode="lin" valueType="num">
                                      <p:cBhvr>
                                        <p:cTn id="36" dur="1000"/>
                                        <p:tgtEl>
                                          <p:spTgt spid="1027"/>
                                        </p:tgtEl>
                                        <p:attrNameLst>
                                          <p:attrName>ppt_w</p:attrName>
                                        </p:attrNameLst>
                                      </p:cBhvr>
                                      <p:tavLst>
                                        <p:tav tm="0">
                                          <p:val>
                                            <p:strVal val="ppt_w"/>
                                          </p:val>
                                        </p:tav>
                                        <p:tav tm="100000">
                                          <p:val>
                                            <p:fltVal val="0"/>
                                          </p:val>
                                        </p:tav>
                                      </p:tavLst>
                                    </p:anim>
                                    <p:anim calcmode="lin" valueType="num">
                                      <p:cBhvr>
                                        <p:cTn id="37" dur="1000"/>
                                        <p:tgtEl>
                                          <p:spTgt spid="1027"/>
                                        </p:tgtEl>
                                        <p:attrNameLst>
                                          <p:attrName>ppt_h</p:attrName>
                                        </p:attrNameLst>
                                      </p:cBhvr>
                                      <p:tavLst>
                                        <p:tav tm="0">
                                          <p:val>
                                            <p:strVal val="ppt_h"/>
                                          </p:val>
                                        </p:tav>
                                        <p:tav tm="100000">
                                          <p:val>
                                            <p:fltVal val="0"/>
                                          </p:val>
                                        </p:tav>
                                      </p:tavLst>
                                    </p:anim>
                                    <p:anim calcmode="lin" valueType="num">
                                      <p:cBhvr>
                                        <p:cTn id="38" dur="1000"/>
                                        <p:tgtEl>
                                          <p:spTgt spid="1027"/>
                                        </p:tgtEl>
                                        <p:attrNameLst>
                                          <p:attrName>style.rotation</p:attrName>
                                        </p:attrNameLst>
                                      </p:cBhvr>
                                      <p:tavLst>
                                        <p:tav tm="0">
                                          <p:val>
                                            <p:fltVal val="0"/>
                                          </p:val>
                                        </p:tav>
                                        <p:tav tm="100000">
                                          <p:val>
                                            <p:fltVal val="90"/>
                                          </p:val>
                                        </p:tav>
                                      </p:tavLst>
                                    </p:anim>
                                    <p:animEffect transition="out" filter="fade">
                                      <p:cBhvr>
                                        <p:cTn id="39" dur="1000"/>
                                        <p:tgtEl>
                                          <p:spTgt spid="1027"/>
                                        </p:tgtEl>
                                      </p:cBhvr>
                                    </p:animEffect>
                                    <p:set>
                                      <p:cBhvr>
                                        <p:cTn id="40" dur="1" fill="hold">
                                          <p:stCondLst>
                                            <p:cond delay="999"/>
                                          </p:stCondLst>
                                        </p:cTn>
                                        <p:tgtEl>
                                          <p:spTgt spid="102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029"/>
                                        </p:tgtEl>
                                        <p:attrNameLst>
                                          <p:attrName>style.visibility</p:attrName>
                                        </p:attrNameLst>
                                      </p:cBhvr>
                                      <p:to>
                                        <p:strVal val="visible"/>
                                      </p:to>
                                    </p:set>
                                    <p:animEffect transition="in" filter="circle(in)">
                                      <p:cBhvr>
                                        <p:cTn id="45" dur="2000"/>
                                        <p:tgtEl>
                                          <p:spTgt spid="102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29"/>
                                        </p:tgtEl>
                                        <p:attrNameLst>
                                          <p:attrName>ppt_x</p:attrName>
                                        </p:attrNameLst>
                                      </p:cBhvr>
                                      <p:tavLst>
                                        <p:tav tm="0">
                                          <p:val>
                                            <p:strVal val="ppt_x"/>
                                          </p:val>
                                        </p:tav>
                                        <p:tav tm="100000">
                                          <p:val>
                                            <p:strVal val="ppt_x"/>
                                          </p:val>
                                        </p:tav>
                                      </p:tavLst>
                                    </p:anim>
                                    <p:anim calcmode="lin" valueType="num">
                                      <p:cBhvr additive="base">
                                        <p:cTn id="50" dur="500"/>
                                        <p:tgtEl>
                                          <p:spTgt spid="1029"/>
                                        </p:tgtEl>
                                        <p:attrNameLst>
                                          <p:attrName>ppt_y</p:attrName>
                                        </p:attrNameLst>
                                      </p:cBhvr>
                                      <p:tavLst>
                                        <p:tav tm="0">
                                          <p:val>
                                            <p:strVal val="ppt_y"/>
                                          </p:val>
                                        </p:tav>
                                        <p:tav tm="100000">
                                          <p:val>
                                            <p:strVal val="1+ppt_h/2"/>
                                          </p:val>
                                        </p:tav>
                                      </p:tavLst>
                                    </p:anim>
                                    <p:set>
                                      <p:cBhvr>
                                        <p:cTn id="51" dur="1" fill="hold">
                                          <p:stCondLst>
                                            <p:cond delay="499"/>
                                          </p:stCondLst>
                                        </p:cTn>
                                        <p:tgtEl>
                                          <p:spTgt spid="102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p:cTn id="56" dur="500" fill="hold"/>
                                        <p:tgtEl>
                                          <p:spTgt spid="1030"/>
                                        </p:tgtEl>
                                        <p:attrNameLst>
                                          <p:attrName>ppt_w</p:attrName>
                                        </p:attrNameLst>
                                      </p:cBhvr>
                                      <p:tavLst>
                                        <p:tav tm="0">
                                          <p:val>
                                            <p:fltVal val="0"/>
                                          </p:val>
                                        </p:tav>
                                        <p:tav tm="100000">
                                          <p:val>
                                            <p:strVal val="#ppt_w"/>
                                          </p:val>
                                        </p:tav>
                                      </p:tavLst>
                                    </p:anim>
                                    <p:anim calcmode="lin" valueType="num">
                                      <p:cBhvr>
                                        <p:cTn id="57" dur="500" fill="hold"/>
                                        <p:tgtEl>
                                          <p:spTgt spid="1030"/>
                                        </p:tgtEl>
                                        <p:attrNameLst>
                                          <p:attrName>ppt_h</p:attrName>
                                        </p:attrNameLst>
                                      </p:cBhvr>
                                      <p:tavLst>
                                        <p:tav tm="0">
                                          <p:val>
                                            <p:fltVal val="0"/>
                                          </p:val>
                                        </p:tav>
                                        <p:tav tm="100000">
                                          <p:val>
                                            <p:strVal val="#ppt_h"/>
                                          </p:val>
                                        </p:tav>
                                      </p:tavLst>
                                    </p:anim>
                                    <p:animEffect transition="in" filter="fade">
                                      <p:cBhvr>
                                        <p:cTn id="58" dur="500"/>
                                        <p:tgtEl>
                                          <p:spTgt spid="103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nodeType="clickEffect">
                                  <p:stCondLst>
                                    <p:cond delay="0"/>
                                  </p:stCondLst>
                                  <p:childTnLst>
                                    <p:animEffect transition="out" filter="wipe(down)">
                                      <p:cBhvr>
                                        <p:cTn id="62" dur="500"/>
                                        <p:tgtEl>
                                          <p:spTgt spid="1030"/>
                                        </p:tgtEl>
                                      </p:cBhvr>
                                    </p:animEffect>
                                    <p:set>
                                      <p:cBhvr>
                                        <p:cTn id="63" dur="1" fill="hold">
                                          <p:stCondLst>
                                            <p:cond delay="499"/>
                                          </p:stCondLst>
                                        </p:cTn>
                                        <p:tgtEl>
                                          <p:spTgt spid="103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circle(in)">
                                      <p:cBhvr>
                                        <p:cTn id="68" dur="20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2"/>
                                        </p:tgtEl>
                                        <p:attrNameLst>
                                          <p:attrName>ppt_x</p:attrName>
                                        </p:attrNameLst>
                                      </p:cBhvr>
                                      <p:tavLst>
                                        <p:tav tm="0">
                                          <p:val>
                                            <p:strVal val="ppt_x"/>
                                          </p:val>
                                        </p:tav>
                                        <p:tav tm="100000">
                                          <p:val>
                                            <p:strVal val="ppt_x"/>
                                          </p:val>
                                        </p:tav>
                                      </p:tavLst>
                                    </p:anim>
                                    <p:anim calcmode="lin" valueType="num">
                                      <p:cBhvr additive="base">
                                        <p:cTn id="73" dur="500"/>
                                        <p:tgtEl>
                                          <p:spTgt spid="2"/>
                                        </p:tgtEl>
                                        <p:attrNameLst>
                                          <p:attrName>ppt_y</p:attrName>
                                        </p:attrNameLst>
                                      </p:cBhvr>
                                      <p:tavLst>
                                        <p:tav tm="0">
                                          <p:val>
                                            <p:strVal val="ppt_y"/>
                                          </p:val>
                                        </p:tav>
                                        <p:tav tm="100000">
                                          <p:val>
                                            <p:strVal val="1+ppt_h/2"/>
                                          </p:val>
                                        </p:tav>
                                      </p:tavLst>
                                    </p:anim>
                                    <p:set>
                                      <p:cBhvr>
                                        <p:cTn id="7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dirty="0">
                <a:solidFill>
                  <a:srgbClr val="FF0000"/>
                </a:solidFill>
                <a:latin typeface="Times New Roman" pitchFamily="18" charset="0"/>
                <a:cs typeface="Times New Roman" pitchFamily="18" charset="0"/>
              </a:rPr>
              <a:t>Câu hỏi 1 trang 27 Lịch Sử lớp 6: Kim loại đã được phát hiện ra như thế nào?</a:t>
            </a:r>
            <a:br>
              <a:rPr lang="vi-VN" dirty="0">
                <a:solidFill>
                  <a:srgbClr val="FF0000"/>
                </a:solidFill>
                <a:latin typeface="Times New Roman" pitchFamily="18" charset="0"/>
                <a:cs typeface="Times New Roman" pitchFamily="18" charset="0"/>
              </a:rPr>
            </a:br>
            <a:endParaRPr lang="vi-VN"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smtClean="0"/>
          </a:p>
          <a:p>
            <a:r>
              <a:rPr lang="vi-VN" sz="3200" dirty="0">
                <a:solidFill>
                  <a:srgbClr val="00FF00"/>
                </a:solidFill>
                <a:latin typeface="Times New Roman" pitchFamily="18" charset="0"/>
                <a:cs typeface="Times New Roman" pitchFamily="18" charset="0"/>
              </a:rPr>
              <a:t>- Từ thiên niên kỉ V TCN, con người tình cờ phát hiện ra đồng đổ khi khai thác đá.</a:t>
            </a:r>
          </a:p>
          <a:p>
            <a:endParaRPr lang="vi-VN" sz="3200" dirty="0">
              <a:solidFill>
                <a:srgbClr val="00FF00"/>
              </a:solidFill>
              <a:latin typeface="Times New Roman" pitchFamily="18" charset="0"/>
              <a:cs typeface="Times New Roman" pitchFamily="18" charset="0"/>
            </a:endParaRPr>
          </a:p>
          <a:p>
            <a:r>
              <a:rPr lang="vi-VN" sz="3200" dirty="0">
                <a:solidFill>
                  <a:srgbClr val="00FF00"/>
                </a:solidFill>
                <a:latin typeface="Times New Roman" pitchFamily="18" charset="0"/>
                <a:cs typeface="Times New Roman" pitchFamily="18" charset="0"/>
              </a:rPr>
              <a:t>- Đầu thiên niên kỉ II TCN, họ đã luyện được đồng thau và sắt. </a:t>
            </a:r>
            <a:endParaRPr lang="en-US" sz="3200" dirty="0">
              <a:solidFill>
                <a:srgbClr val="00FF00"/>
              </a:solidFill>
              <a:latin typeface="Times New Roman" pitchFamily="18" charset="0"/>
              <a:cs typeface="Times New Roman" pitchFamily="18" charset="0"/>
            </a:endParaRPr>
          </a:p>
          <a:p>
            <a:endParaRPr lang="en-US" sz="3200" dirty="0">
              <a:solidFill>
                <a:srgbClr val="00FF00"/>
              </a:solidFill>
              <a:latin typeface="Times New Roman" pitchFamily="18" charset="0"/>
              <a:cs typeface="Times New Roman" pitchFamily="18" charset="0"/>
            </a:endParaRPr>
          </a:p>
        </p:txBody>
      </p:sp>
    </p:spTree>
    <p:extLst>
      <p:ext uri="{BB962C8B-B14F-4D97-AF65-F5344CB8AC3E}">
        <p14:creationId xmlns:p14="http://schemas.microsoft.com/office/powerpoint/2010/main" val="257274536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1451" y="439940"/>
            <a:ext cx="10515600" cy="1325563"/>
          </a:xfrm>
        </p:spPr>
        <p:txBody>
          <a:bodyPr/>
          <a:lstStyle/>
          <a:p>
            <a:r>
              <a:rPr lang="vi-VN" b="1" dirty="0">
                <a:solidFill>
                  <a:srgbClr val="0000FF"/>
                </a:solidFill>
                <a:latin typeface="Times New Roman" pitchFamily="18" charset="0"/>
                <a:cs typeface="Times New Roman" pitchFamily="18" charset="0"/>
              </a:rPr>
              <a:t>Câu hỏi 2 trang 27 Lịch Sử lớp 6: Em hãy quan sát các hình 5.2 đến 5.4 và cho biết:</a:t>
            </a:r>
            <a:endParaRPr lang="en-US" b="1" dirty="0">
              <a:solidFill>
                <a:srgbClr val="0000FF"/>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10000"/>
          </a:bodyPr>
          <a:lstStyle/>
          <a:p>
            <a:r>
              <a:rPr lang="vi-VN" b="1" dirty="0">
                <a:solidFill>
                  <a:srgbClr val="00FF00"/>
                </a:solidFill>
                <a:latin typeface="Times New Roman" pitchFamily="18" charset="0"/>
                <a:cs typeface="Times New Roman" pitchFamily="18" charset="0"/>
              </a:rPr>
              <a:t> </a:t>
            </a:r>
            <a:r>
              <a:rPr lang="en-US" b="1" dirty="0" smtClean="0">
                <a:solidFill>
                  <a:srgbClr val="00FF00"/>
                </a:solidFill>
                <a:latin typeface="Times New Roman" pitchFamily="18" charset="0"/>
                <a:cs typeface="Times New Roman" pitchFamily="18" charset="0"/>
              </a:rPr>
              <a:t>-</a:t>
            </a:r>
            <a:r>
              <a:rPr lang="vi-VN" b="1" dirty="0" smtClean="0">
                <a:solidFill>
                  <a:srgbClr val="00FF00"/>
                </a:solidFill>
                <a:latin typeface="Times New Roman" pitchFamily="18" charset="0"/>
                <a:cs typeface="Times New Roman" pitchFamily="18" charset="0"/>
              </a:rPr>
              <a:t>Điểm </a:t>
            </a:r>
            <a:r>
              <a:rPr lang="vi-VN" b="1" dirty="0">
                <a:solidFill>
                  <a:srgbClr val="00FF00"/>
                </a:solidFill>
                <a:latin typeface="Times New Roman" pitchFamily="18" charset="0"/>
                <a:cs typeface="Times New Roman" pitchFamily="18" charset="0"/>
              </a:rPr>
              <a:t>khác biệt của công cụ bằng kim loại so với công cụ bằng đá là</a:t>
            </a:r>
            <a:r>
              <a:rPr lang="vi-VN" b="1" dirty="0" smtClean="0">
                <a:solidFill>
                  <a:srgbClr val="00FF00"/>
                </a:solidFill>
                <a:latin typeface="Times New Roman" pitchFamily="18" charset="0"/>
                <a:cs typeface="Times New Roman" pitchFamily="18" charset="0"/>
              </a:rPr>
              <a:t>:</a:t>
            </a:r>
            <a:endParaRPr lang="vi-VN" b="1" dirty="0">
              <a:solidFill>
                <a:srgbClr val="00FF00"/>
              </a:solidFill>
              <a:latin typeface="Times New Roman" pitchFamily="18" charset="0"/>
              <a:cs typeface="Times New Roman" pitchFamily="18" charset="0"/>
            </a:endParaRPr>
          </a:p>
          <a:p>
            <a:r>
              <a:rPr lang="vi-VN" b="1" dirty="0">
                <a:solidFill>
                  <a:srgbClr val="00FF00"/>
                </a:solidFill>
                <a:latin typeface="Times New Roman" pitchFamily="18" charset="0"/>
                <a:cs typeface="Times New Roman" pitchFamily="18" charset="0"/>
              </a:rPr>
              <a:t>+ Phong phú, đa dạng về chủng loại (có các loại công cụ như: mũi tên, kiếm, dao găm, lưỡi câu, lưỡi cày bằng kim loại</a:t>
            </a:r>
            <a:r>
              <a:rPr lang="vi-VN" b="1" dirty="0" smtClean="0">
                <a:solidFill>
                  <a:srgbClr val="00FF00"/>
                </a:solidFill>
                <a:latin typeface="Times New Roman" pitchFamily="18" charset="0"/>
                <a:cs typeface="Times New Roman" pitchFamily="18" charset="0"/>
              </a:rPr>
              <a:t>…).</a:t>
            </a:r>
            <a:endParaRPr lang="vi-VN" b="1" dirty="0">
              <a:solidFill>
                <a:srgbClr val="00FF00"/>
              </a:solidFill>
              <a:latin typeface="Times New Roman" pitchFamily="18" charset="0"/>
              <a:cs typeface="Times New Roman" pitchFamily="18" charset="0"/>
            </a:endParaRPr>
          </a:p>
          <a:p>
            <a:r>
              <a:rPr lang="vi-VN" b="1" dirty="0">
                <a:solidFill>
                  <a:srgbClr val="00FF00"/>
                </a:solidFill>
                <a:latin typeface="Times New Roman" pitchFamily="18" charset="0"/>
                <a:cs typeface="Times New Roman" pitchFamily="18" charset="0"/>
              </a:rPr>
              <a:t>+ Hình dáng công cụ mảnh, thanh thoát và sắc bén hơn, hiệu quả hơn</a:t>
            </a:r>
            <a:r>
              <a:rPr lang="vi-VN" b="1" dirty="0" smtClean="0">
                <a:solidFill>
                  <a:srgbClr val="00FF00"/>
                </a:solidFill>
                <a:latin typeface="Times New Roman" pitchFamily="18" charset="0"/>
                <a:cs typeface="Times New Roman" pitchFamily="18" charset="0"/>
              </a:rPr>
              <a:t>.</a:t>
            </a:r>
            <a:endParaRPr lang="vi-VN" b="1" dirty="0">
              <a:solidFill>
                <a:srgbClr val="00FF00"/>
              </a:solidFill>
              <a:latin typeface="Times New Roman" pitchFamily="18" charset="0"/>
              <a:cs typeface="Times New Roman" pitchFamily="18" charset="0"/>
            </a:endParaRPr>
          </a:p>
          <a:p>
            <a:r>
              <a:rPr lang="vi-VN" b="1" dirty="0">
                <a:solidFill>
                  <a:srgbClr val="00FF00"/>
                </a:solidFill>
                <a:latin typeface="Times New Roman" pitchFamily="18" charset="0"/>
                <a:cs typeface="Times New Roman" pitchFamily="18" charset="0"/>
              </a:rPr>
              <a:t>- Kim loại được sử dụng vào các mục đích sau</a:t>
            </a:r>
            <a:r>
              <a:rPr lang="vi-VN" b="1" dirty="0" smtClean="0">
                <a:solidFill>
                  <a:srgbClr val="00FF00"/>
                </a:solidFill>
                <a:latin typeface="Times New Roman" pitchFamily="18" charset="0"/>
                <a:cs typeface="Times New Roman" pitchFamily="18" charset="0"/>
              </a:rPr>
              <a:t>:</a:t>
            </a:r>
            <a:endParaRPr lang="vi-VN" b="1" dirty="0">
              <a:solidFill>
                <a:srgbClr val="00FF00"/>
              </a:solidFill>
              <a:latin typeface="Times New Roman" pitchFamily="18" charset="0"/>
              <a:cs typeface="Times New Roman" pitchFamily="18" charset="0"/>
            </a:endParaRPr>
          </a:p>
          <a:p>
            <a:r>
              <a:rPr lang="vi-VN" b="1" dirty="0">
                <a:solidFill>
                  <a:srgbClr val="00FF00"/>
                </a:solidFill>
                <a:latin typeface="Times New Roman" pitchFamily="18" charset="0"/>
                <a:cs typeface="Times New Roman" pitchFamily="18" charset="0"/>
              </a:rPr>
              <a:t>+ Chế tạo công cụ lao động, vũ khí</a:t>
            </a:r>
            <a:r>
              <a:rPr lang="vi-VN" b="1" dirty="0" smtClean="0">
                <a:solidFill>
                  <a:srgbClr val="00FF00"/>
                </a:solidFill>
                <a:latin typeface="Times New Roman" pitchFamily="18" charset="0"/>
                <a:cs typeface="Times New Roman" pitchFamily="18" charset="0"/>
              </a:rPr>
              <a:t>…</a:t>
            </a:r>
            <a:endParaRPr lang="vi-VN" b="1" dirty="0">
              <a:solidFill>
                <a:srgbClr val="00FF00"/>
              </a:solidFill>
              <a:latin typeface="Times New Roman" pitchFamily="18" charset="0"/>
              <a:cs typeface="Times New Roman" pitchFamily="18" charset="0"/>
            </a:endParaRPr>
          </a:p>
          <a:p>
            <a:r>
              <a:rPr lang="vi-VN" b="1" dirty="0">
                <a:solidFill>
                  <a:srgbClr val="00FF00"/>
                </a:solidFill>
                <a:latin typeface="Times New Roman" pitchFamily="18" charset="0"/>
                <a:cs typeface="Times New Roman" pitchFamily="18" charset="0"/>
              </a:rPr>
              <a:t>+ Làm đồ trang sức (vòng tay, vòng cổ</a:t>
            </a:r>
            <a:r>
              <a:rPr lang="vi-VN" b="1" dirty="0" smtClean="0">
                <a:solidFill>
                  <a:srgbClr val="00FF00"/>
                </a:solidFill>
                <a:latin typeface="Times New Roman" pitchFamily="18" charset="0"/>
                <a:cs typeface="Times New Roman" pitchFamily="18" charset="0"/>
              </a:rPr>
              <a:t>…)</a:t>
            </a:r>
            <a:endParaRPr lang="vi-VN" b="1" dirty="0">
              <a:solidFill>
                <a:srgbClr val="00FF00"/>
              </a:solidFill>
              <a:latin typeface="Times New Roman" pitchFamily="18" charset="0"/>
              <a:cs typeface="Times New Roman" pitchFamily="18" charset="0"/>
            </a:endParaRPr>
          </a:p>
          <a:p>
            <a:r>
              <a:rPr lang="vi-VN" b="1" dirty="0">
                <a:solidFill>
                  <a:srgbClr val="00FF00"/>
                </a:solidFill>
                <a:latin typeface="Times New Roman" pitchFamily="18" charset="0"/>
                <a:cs typeface="Times New Roman" pitchFamily="18" charset="0"/>
              </a:rPr>
              <a:t>+ Khai thác mỏ (dùng dụng: búa, đục, lưỡi rìu bằng đồng… để khai thác mỏ đồng</a:t>
            </a:r>
            <a:r>
              <a:rPr lang="vi-VN" b="1" dirty="0" smtClean="0">
                <a:solidFill>
                  <a:srgbClr val="00FF00"/>
                </a:solidFill>
                <a:latin typeface="Times New Roman" pitchFamily="18" charset="0"/>
                <a:cs typeface="Times New Roman" pitchFamily="18" charset="0"/>
              </a:rPr>
              <a:t>).</a:t>
            </a:r>
            <a:endParaRPr lang="vi-VN" b="1" dirty="0">
              <a:solidFill>
                <a:srgbClr val="00FF00"/>
              </a:solidFill>
              <a:latin typeface="Times New Roman" pitchFamily="18" charset="0"/>
              <a:cs typeface="Times New Roman" pitchFamily="18" charset="0"/>
            </a:endParaRPr>
          </a:p>
          <a:p>
            <a:r>
              <a:rPr lang="vi-VN" b="1" dirty="0">
                <a:solidFill>
                  <a:srgbClr val="00FF00"/>
                </a:solidFill>
                <a:latin typeface="Times New Roman" pitchFamily="18" charset="0"/>
                <a:cs typeface="Times New Roman" pitchFamily="18" charset="0"/>
              </a:rPr>
              <a:t>+ Xuất hiện nghề luyện kim.</a:t>
            </a:r>
            <a:endParaRPr lang="en-US" b="1" dirty="0">
              <a:solidFill>
                <a:srgbClr val="00FF00"/>
              </a:solidFill>
              <a:latin typeface="Times New Roman" pitchFamily="18" charset="0"/>
              <a:cs typeface="Times New Roman" pitchFamily="18" charset="0"/>
            </a:endParaRPr>
          </a:p>
        </p:txBody>
      </p:sp>
    </p:spTree>
    <p:extLst>
      <p:ext uri="{BB962C8B-B14F-4D97-AF65-F5344CB8AC3E}">
        <p14:creationId xmlns:p14="http://schemas.microsoft.com/office/powerpoint/2010/main" val="296129712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257693"/>
            <a:ext cx="1201860" cy="1127587"/>
          </a:xfrm>
        </p:spPr>
      </p:pic>
      <p:sp>
        <p:nvSpPr>
          <p:cNvPr id="9" name="TextBox 8"/>
          <p:cNvSpPr txBox="1"/>
          <p:nvPr/>
        </p:nvSpPr>
        <p:spPr>
          <a:xfrm>
            <a:off x="2019993" y="706582"/>
            <a:ext cx="6569427" cy="461665"/>
          </a:xfrm>
          <a:prstGeom prst="rect">
            <a:avLst/>
          </a:prstGeom>
          <a:noFill/>
        </p:spPr>
        <p:txBody>
          <a:bodyPr wrap="none" rtlCol="0">
            <a:spAutoFit/>
          </a:bodyPr>
          <a:lstStyle/>
          <a:p>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I.Sự</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xuất</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cụ</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lao</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bằn</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kim</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loại</a:t>
            </a:r>
            <a:endPar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332509" y="1521228"/>
            <a:ext cx="8188037" cy="3539430"/>
          </a:xfrm>
          <a:prstGeom prst="rect">
            <a:avLst/>
          </a:prstGeom>
          <a:noFill/>
        </p:spPr>
        <p:txBody>
          <a:bodyPr wrap="square" rtlCol="0">
            <a:spAutoFit/>
          </a:bodyPr>
          <a:lstStyle/>
          <a:p>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Vào</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khoảng</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thiên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niên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kỷ</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IV TCN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đồng</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thau</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sắt</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p>
          <a:p>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Vào</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khoảng</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thiên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niên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kỷ</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IV TCN ,con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người</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phát</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ra</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đồng</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đỏ</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Đầu</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thiên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niên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kỷ</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II TCN ,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thau</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sắt</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cụ</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kim</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loại</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ra</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đời</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Diện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tích</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trông</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trọt</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tăng,xuất</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nghề</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kim</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cho</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chế</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tạo</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cụ</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lao</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vũ</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khí</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199562855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dissolve">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 calcmode="lin" valueType="num">
                                      <p:cBhvr>
                                        <p:cTn id="33"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1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10">
                                            <p:txEl>
                                              <p:pRg st="3" end="3"/>
                                            </p:txEl>
                                          </p:spTgt>
                                        </p:tgtEl>
                                        <p:attrNameLst>
                                          <p:attrName>style.visibility</p:attrName>
                                        </p:attrNameLst>
                                      </p:cBhvr>
                                      <p:to>
                                        <p:strVal val="visible"/>
                                      </p:to>
                                    </p:set>
                                    <p:animEffect transition="in" filter="wipe(down)">
                                      <p:cBhvr>
                                        <p:cTn id="40" dur="580">
                                          <p:stCondLst>
                                            <p:cond delay="0"/>
                                          </p:stCondLst>
                                        </p:cTn>
                                        <p:tgtEl>
                                          <p:spTgt spid="10">
                                            <p:txEl>
                                              <p:pRg st="3" end="3"/>
                                            </p:txEl>
                                          </p:spTgt>
                                        </p:tgtEl>
                                      </p:cBhvr>
                                    </p:animEffect>
                                    <p:anim calcmode="lin" valueType="num">
                                      <p:cBhvr>
                                        <p:cTn id="41" dur="1822" tmFilter="0,0; 0.14,0.36; 0.43,0.73; 0.71,0.91; 1.0,1.0">
                                          <p:stCondLst>
                                            <p:cond delay="0"/>
                                          </p:stCondLst>
                                        </p:cTn>
                                        <p:tgtEl>
                                          <p:spTgt spid="10">
                                            <p:txEl>
                                              <p:pRg st="3" end="3"/>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0">
                                            <p:txEl>
                                              <p:pRg st="3" end="3"/>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0">
                                            <p:txEl>
                                              <p:pRg st="3" end="3"/>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0">
                                            <p:txEl>
                                              <p:pRg st="3" end="3"/>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0">
                                            <p:txEl>
                                              <p:pRg st="3" end="3"/>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10">
                                            <p:txEl>
                                              <p:pRg st="3" end="3"/>
                                            </p:txEl>
                                          </p:spTgt>
                                        </p:tgtEl>
                                      </p:cBhvr>
                                      <p:to x="100000" y="60000"/>
                                    </p:animScale>
                                    <p:animScale>
                                      <p:cBhvr>
                                        <p:cTn id="47" dur="166" decel="50000">
                                          <p:stCondLst>
                                            <p:cond delay="676"/>
                                          </p:stCondLst>
                                        </p:cTn>
                                        <p:tgtEl>
                                          <p:spTgt spid="10">
                                            <p:txEl>
                                              <p:pRg st="3" end="3"/>
                                            </p:txEl>
                                          </p:spTgt>
                                        </p:tgtEl>
                                      </p:cBhvr>
                                      <p:to x="100000" y="100000"/>
                                    </p:animScale>
                                    <p:animScale>
                                      <p:cBhvr>
                                        <p:cTn id="48" dur="26">
                                          <p:stCondLst>
                                            <p:cond delay="1312"/>
                                          </p:stCondLst>
                                        </p:cTn>
                                        <p:tgtEl>
                                          <p:spTgt spid="10">
                                            <p:txEl>
                                              <p:pRg st="3" end="3"/>
                                            </p:txEl>
                                          </p:spTgt>
                                        </p:tgtEl>
                                      </p:cBhvr>
                                      <p:to x="100000" y="80000"/>
                                    </p:animScale>
                                    <p:animScale>
                                      <p:cBhvr>
                                        <p:cTn id="49" dur="166" decel="50000">
                                          <p:stCondLst>
                                            <p:cond delay="1338"/>
                                          </p:stCondLst>
                                        </p:cTn>
                                        <p:tgtEl>
                                          <p:spTgt spid="10">
                                            <p:txEl>
                                              <p:pRg st="3" end="3"/>
                                            </p:txEl>
                                          </p:spTgt>
                                        </p:tgtEl>
                                      </p:cBhvr>
                                      <p:to x="100000" y="100000"/>
                                    </p:animScale>
                                    <p:animScale>
                                      <p:cBhvr>
                                        <p:cTn id="50" dur="26">
                                          <p:stCondLst>
                                            <p:cond delay="1642"/>
                                          </p:stCondLst>
                                        </p:cTn>
                                        <p:tgtEl>
                                          <p:spTgt spid="10">
                                            <p:txEl>
                                              <p:pRg st="3" end="3"/>
                                            </p:txEl>
                                          </p:spTgt>
                                        </p:tgtEl>
                                      </p:cBhvr>
                                      <p:to x="100000" y="90000"/>
                                    </p:animScale>
                                    <p:animScale>
                                      <p:cBhvr>
                                        <p:cTn id="51" dur="166" decel="50000">
                                          <p:stCondLst>
                                            <p:cond delay="1668"/>
                                          </p:stCondLst>
                                        </p:cTn>
                                        <p:tgtEl>
                                          <p:spTgt spid="10">
                                            <p:txEl>
                                              <p:pRg st="3" end="3"/>
                                            </p:txEl>
                                          </p:spTgt>
                                        </p:tgtEl>
                                      </p:cBhvr>
                                      <p:to x="100000" y="100000"/>
                                    </p:animScale>
                                    <p:animScale>
                                      <p:cBhvr>
                                        <p:cTn id="52" dur="26">
                                          <p:stCondLst>
                                            <p:cond delay="1808"/>
                                          </p:stCondLst>
                                        </p:cTn>
                                        <p:tgtEl>
                                          <p:spTgt spid="10">
                                            <p:txEl>
                                              <p:pRg st="3" end="3"/>
                                            </p:txEl>
                                          </p:spTgt>
                                        </p:tgtEl>
                                      </p:cBhvr>
                                      <p:to x="100000" y="95000"/>
                                    </p:animScale>
                                    <p:animScale>
                                      <p:cBhvr>
                                        <p:cTn id="53" dur="166" decel="50000">
                                          <p:stCondLst>
                                            <p:cond delay="1834"/>
                                          </p:stCondLst>
                                        </p:cTn>
                                        <p:tgtEl>
                                          <p:spTgt spid="10">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3973484" y="457200"/>
            <a:ext cx="4879571" cy="94765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chuyển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hội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nguyên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thủy</a:t>
            </a:r>
            <a:endParaRPr lang="en-US" sz="2000" dirty="0">
              <a:latin typeface="Times New Roman" pitchFamily="18" charset="0"/>
              <a:cs typeface="Times New Roman" pitchFamily="18" charset="0"/>
            </a:endParaRPr>
          </a:p>
        </p:txBody>
      </p:sp>
      <p:sp>
        <p:nvSpPr>
          <p:cNvPr id="3" name="Oval 2"/>
          <p:cNvSpPr/>
          <p:nvPr/>
        </p:nvSpPr>
        <p:spPr>
          <a:xfrm>
            <a:off x="3266902" y="415636"/>
            <a:ext cx="989214" cy="103077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smtClean="0">
                <a:latin typeface="Times New Roman" pitchFamily="18" charset="0"/>
                <a:cs typeface="Times New Roman" pitchFamily="18" charset="0"/>
              </a:rPr>
              <a:t>II.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66032402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17" y="339928"/>
            <a:ext cx="3710103" cy="30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08" y="754578"/>
            <a:ext cx="4291012" cy="271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808" y="3467616"/>
            <a:ext cx="6653212" cy="242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27268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026"/>
                                        </p:tgtEl>
                                      </p:cBhvr>
                                    </p:animEffect>
                                    <p:set>
                                      <p:cBhvr>
                                        <p:cTn id="14" dur="1" fill="hold">
                                          <p:stCondLst>
                                            <p:cond delay="499"/>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anim calcmode="lin" valueType="num">
                                      <p:cBhvr>
                                        <p:cTn id="31" dur="500" fill="hold"/>
                                        <p:tgtEl>
                                          <p:spTgt spid="1027"/>
                                        </p:tgtEl>
                                        <p:attrNameLst>
                                          <p:attrName>ppt_w</p:attrName>
                                        </p:attrNameLst>
                                      </p:cBhvr>
                                      <p:tavLst>
                                        <p:tav tm="0">
                                          <p:val>
                                            <p:fltVal val="0"/>
                                          </p:val>
                                        </p:tav>
                                        <p:tav tm="100000">
                                          <p:val>
                                            <p:strVal val="#ppt_w"/>
                                          </p:val>
                                        </p:tav>
                                      </p:tavLst>
                                    </p:anim>
                                    <p:anim calcmode="lin" valueType="num">
                                      <p:cBhvr>
                                        <p:cTn id="32" dur="500" fill="hold"/>
                                        <p:tgtEl>
                                          <p:spTgt spid="1027"/>
                                        </p:tgtEl>
                                        <p:attrNameLst>
                                          <p:attrName>ppt_h</p:attrName>
                                        </p:attrNameLst>
                                      </p:cBhvr>
                                      <p:tavLst>
                                        <p:tav tm="0">
                                          <p:val>
                                            <p:fltVal val="0"/>
                                          </p:val>
                                        </p:tav>
                                        <p:tav tm="100000">
                                          <p:val>
                                            <p:strVal val="#ppt_h"/>
                                          </p:val>
                                        </p:tav>
                                      </p:tavLst>
                                    </p:anim>
                                    <p:animEffect transition="in" filter="fade">
                                      <p:cBhvr>
                                        <p:cTn id="33" dur="500"/>
                                        <p:tgtEl>
                                          <p:spTgt spid="10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27"/>
                                        </p:tgtEl>
                                      </p:cBhvr>
                                    </p:animEffect>
                                    <p:set>
                                      <p:cBhvr>
                                        <p:cTn id="38" dur="1" fill="hold">
                                          <p:stCondLst>
                                            <p:cond delay="4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2400" dirty="0">
                <a:solidFill>
                  <a:srgbClr val="FF0000"/>
                </a:solidFill>
              </a:rPr>
              <a:t>Câu hỏi 1 trang 28 Lịch Sử lớp 6: Đọc các thông tin, quan sát sơ đồ 5.5, em hãy cho biết:+ Nguyên nhân nào dẫn đến sự phân hóa xã hội thành “người giàu” và “người nghèo</a:t>
            </a:r>
            <a:r>
              <a:rPr lang="vi-VN" sz="2400" dirty="0" smtClean="0">
                <a:solidFill>
                  <a:srgbClr val="FF0000"/>
                </a:solidFill>
              </a:rPr>
              <a:t>”?</a:t>
            </a:r>
            <a:r>
              <a:rPr lang="vi-VN" sz="2400" dirty="0">
                <a:solidFill>
                  <a:srgbClr val="FF0000"/>
                </a:solidFill>
              </a:rPr>
              <a:t/>
            </a:r>
            <a:br>
              <a:rPr lang="vi-VN" sz="2400" dirty="0">
                <a:solidFill>
                  <a:srgbClr val="FF0000"/>
                </a:solidFill>
              </a:rPr>
            </a:br>
            <a:r>
              <a:rPr lang="vi-VN" sz="2400" dirty="0">
                <a:solidFill>
                  <a:srgbClr val="FF0000"/>
                </a:solidFill>
              </a:rPr>
              <a:t>+ Mối quan hệ giữa người với người trong xã hội có phân hóa giàu, </a:t>
            </a:r>
            <a:r>
              <a:rPr lang="vi-VN" sz="2400" dirty="0" smtClean="0">
                <a:solidFill>
                  <a:srgbClr val="FF0000"/>
                </a:solidFill>
              </a:rPr>
              <a:t>nghè</a:t>
            </a:r>
            <a:r>
              <a:rPr lang="en-US" sz="2400" dirty="0">
                <a:solidFill>
                  <a:srgbClr val="FF0000"/>
                </a:solidFill>
              </a:rPr>
              <a:t>o</a:t>
            </a:r>
            <a:r>
              <a:rPr lang="vi-VN" sz="2400" dirty="0">
                <a:solidFill>
                  <a:srgbClr val="FF0000"/>
                </a:solidFill>
              </a:rPr>
              <a:t/>
            </a:r>
            <a:br>
              <a:rPr lang="vi-VN" sz="2400" dirty="0">
                <a:solidFill>
                  <a:srgbClr val="FF0000"/>
                </a:solidFill>
              </a:rPr>
            </a:br>
            <a:endParaRPr lang="en-US" sz="2400" dirty="0">
              <a:solidFill>
                <a:srgbClr val="FF0000"/>
              </a:solidFill>
            </a:endParaRPr>
          </a:p>
        </p:txBody>
      </p:sp>
      <p:sp>
        <p:nvSpPr>
          <p:cNvPr id="3" name="Content Placeholder 2"/>
          <p:cNvSpPr>
            <a:spLocks noGrp="1"/>
          </p:cNvSpPr>
          <p:nvPr>
            <p:ph idx="1"/>
          </p:nvPr>
        </p:nvSpPr>
        <p:spPr/>
        <p:txBody>
          <a:bodyPr/>
          <a:lstStyle/>
          <a:p>
            <a:endParaRPr lang="vi-VN" dirty="0"/>
          </a:p>
          <a:p>
            <a:endParaRPr lang="en-US" dirty="0"/>
          </a:p>
        </p:txBody>
      </p:sp>
      <p:sp>
        <p:nvSpPr>
          <p:cNvPr id="4" name="Rectangle 3"/>
          <p:cNvSpPr/>
          <p:nvPr/>
        </p:nvSpPr>
        <p:spPr>
          <a:xfrm>
            <a:off x="731519" y="1632493"/>
            <a:ext cx="11188931" cy="5539978"/>
          </a:xfrm>
          <a:prstGeom prst="rect">
            <a:avLst/>
          </a:prstGeom>
        </p:spPr>
        <p:txBody>
          <a:bodyPr wrap="square">
            <a:spAutoFit/>
          </a:bodyPr>
          <a:lstStyle/>
          <a:p>
            <a:r>
              <a:rPr lang="vi-VN" sz="2400" dirty="0">
                <a:solidFill>
                  <a:srgbClr val="CC00FF"/>
                </a:solidFill>
                <a:latin typeface="+mj-lt"/>
              </a:rPr>
              <a:t>- </a:t>
            </a:r>
            <a:r>
              <a:rPr lang="vi-VN" sz="2400" dirty="0" smtClean="0">
                <a:solidFill>
                  <a:srgbClr val="CC00FF"/>
                </a:solidFill>
                <a:latin typeface="+mj-lt"/>
              </a:rPr>
              <a:t>Nguyên </a:t>
            </a:r>
            <a:r>
              <a:rPr lang="vi-VN" sz="2400" dirty="0">
                <a:solidFill>
                  <a:srgbClr val="CC00FF"/>
                </a:solidFill>
                <a:latin typeface="+mj-lt"/>
              </a:rPr>
              <a:t>nhân dẫn đến sự phân hóa xã hội thành “người giàu” và “người nghèo” là: tình trạng “</a:t>
            </a:r>
            <a:r>
              <a:rPr lang="vi-VN" sz="2400" dirty="0" smtClean="0">
                <a:solidFill>
                  <a:srgbClr val="CC00FF"/>
                </a:solidFill>
                <a:latin typeface="+mj-lt"/>
              </a:rPr>
              <a:t>tư </a:t>
            </a:r>
            <a:r>
              <a:rPr lang="vi-VN" sz="2400" dirty="0">
                <a:solidFill>
                  <a:srgbClr val="CC00FF"/>
                </a:solidFill>
                <a:latin typeface="+mj-lt"/>
              </a:rPr>
              <a:t>hữu” (một số người có chức quyền trong thị tộc, bộ lạc đã chiếm hữu một phần của cải tập thể thành của riêng; điều này khiến cho quan hệ “công bằng và bình đẳng” trong xã hội bị phá vỡ; xã hội dần có sự phân hóa).</a:t>
            </a:r>
          </a:p>
          <a:p>
            <a:endParaRPr lang="vi-VN" sz="2400" dirty="0">
              <a:solidFill>
                <a:srgbClr val="CC00FF"/>
              </a:solidFill>
              <a:latin typeface="+mj-lt"/>
            </a:endParaRPr>
          </a:p>
          <a:p>
            <a:r>
              <a:rPr lang="vi-VN" sz="2400" dirty="0">
                <a:solidFill>
                  <a:srgbClr val="CC00FF"/>
                </a:solidFill>
                <a:latin typeface="+mj-lt"/>
              </a:rPr>
              <a:t>- Trong xã hội có giai cấp: quan hệ công bằng – bình đẳng bị phá vỡ, thay vào đó là mối quan hệ bất bình đẳng giữa các giai cấp. </a:t>
            </a:r>
          </a:p>
          <a:p>
            <a:endParaRPr lang="vi-VN" sz="2400" dirty="0">
              <a:solidFill>
                <a:srgbClr val="CC00FF"/>
              </a:solidFill>
              <a:latin typeface="+mj-lt"/>
            </a:endParaRPr>
          </a:p>
          <a:p>
            <a:r>
              <a:rPr lang="vi-VN" sz="2400" dirty="0">
                <a:solidFill>
                  <a:srgbClr val="CC00FF"/>
                </a:solidFill>
                <a:latin typeface="+mj-lt"/>
              </a:rPr>
              <a:t>+ Giai cấp thống trị (những người giàu có) nắm trong tay quyền lực, được hưởng nhiều đặc quyền, đặc lợi.</a:t>
            </a:r>
          </a:p>
          <a:p>
            <a:endParaRPr lang="vi-VN" sz="2400" dirty="0">
              <a:solidFill>
                <a:srgbClr val="CC00FF"/>
              </a:solidFill>
              <a:latin typeface="+mj-lt"/>
            </a:endParaRPr>
          </a:p>
          <a:p>
            <a:r>
              <a:rPr lang="vi-VN" sz="2400" dirty="0">
                <a:solidFill>
                  <a:srgbClr val="CC00FF"/>
                </a:solidFill>
                <a:latin typeface="+mj-lt"/>
              </a:rPr>
              <a:t>+ Giai cấp bị thống trị (những người nghèo khổ) không được hưởng đặc quyền, đặc lợi; bị giai cấp thống trị áp bức.</a:t>
            </a:r>
          </a:p>
          <a:p>
            <a:endParaRPr lang="vi-VN" sz="2400" dirty="0">
              <a:solidFill>
                <a:srgbClr val="CC00FF"/>
              </a:solidFill>
              <a:latin typeface="+mj-lt"/>
            </a:endParaRPr>
          </a:p>
          <a:p>
            <a:endParaRPr lang="vi-VN"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710" y="1897380"/>
            <a:ext cx="6164580" cy="3063240"/>
          </a:xfrm>
          <a:prstGeom prst="rect">
            <a:avLst/>
          </a:prstGeom>
        </p:spPr>
      </p:pic>
    </p:spTree>
    <p:extLst>
      <p:ext uri="{BB962C8B-B14F-4D97-AF65-F5344CB8AC3E}">
        <p14:creationId xmlns:p14="http://schemas.microsoft.com/office/powerpoint/2010/main" val="357256244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nodePh="1">
                                  <p:stCondLst>
                                    <p:cond delay="0"/>
                                  </p:stCondLst>
                                  <p:endCondLst>
                                    <p:cond evt="begin" delay="0">
                                      <p:tn val="21"/>
                                    </p:cond>
                                  </p:end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3217025" y="1138844"/>
            <a:ext cx="3948546" cy="201999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err="1" smtClean="0">
                <a:ln>
                  <a:solidFill>
                    <a:sysClr val="windowText" lastClr="000000"/>
                  </a:solidFill>
                </a:ln>
                <a:solidFill>
                  <a:srgbClr val="CCFF99"/>
                </a:solidFill>
                <a:latin typeface="+mj-lt"/>
              </a:rPr>
              <a:t>Khởi</a:t>
            </a:r>
            <a:r>
              <a:rPr lang="en-US" sz="4800" dirty="0" smtClean="0">
                <a:ln>
                  <a:solidFill>
                    <a:sysClr val="windowText" lastClr="000000"/>
                  </a:solidFill>
                </a:ln>
                <a:solidFill>
                  <a:srgbClr val="CCFF99"/>
                </a:solidFill>
                <a:latin typeface="+mj-lt"/>
              </a:rPr>
              <a:t> </a:t>
            </a:r>
            <a:r>
              <a:rPr lang="en-US" sz="4800" dirty="0" err="1" smtClean="0">
                <a:ln>
                  <a:solidFill>
                    <a:sysClr val="windowText" lastClr="000000"/>
                  </a:solidFill>
                </a:ln>
                <a:solidFill>
                  <a:srgbClr val="CCFF99"/>
                </a:solidFill>
                <a:latin typeface="+mj-lt"/>
              </a:rPr>
              <a:t>động</a:t>
            </a:r>
            <a:endParaRPr lang="en-US" sz="4800" dirty="0">
              <a:ln>
                <a:solidFill>
                  <a:sysClr val="windowText" lastClr="000000"/>
                </a:solidFill>
              </a:ln>
              <a:solidFill>
                <a:srgbClr val="CCFF99"/>
              </a:solidFill>
              <a:latin typeface="+mj-lt"/>
            </a:endParaRPr>
          </a:p>
        </p:txBody>
      </p:sp>
    </p:spTree>
    <p:extLst>
      <p:ext uri="{BB962C8B-B14F-4D97-AF65-F5344CB8AC3E}">
        <p14:creationId xmlns:p14="http://schemas.microsoft.com/office/powerpoint/2010/main" val="126272659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a:solidFill>
                  <a:srgbClr val="FF0000"/>
                </a:solidFill>
              </a:rPr>
              <a:t>Câu hỏi 2 trang 28 Lịch Sử lớp 6: Vì sao xã hội nguyên thủy ở phương Đông không phân hóa triệt để?</a:t>
            </a:r>
            <a:endParaRPr lang="en-US" dirty="0">
              <a:solidFill>
                <a:srgbClr val="FF0000"/>
              </a:solidFill>
            </a:endParaRPr>
          </a:p>
        </p:txBody>
      </p:sp>
      <p:sp>
        <p:nvSpPr>
          <p:cNvPr id="3" name="Content Placeholder 2"/>
          <p:cNvSpPr>
            <a:spLocks noGrp="1"/>
          </p:cNvSpPr>
          <p:nvPr>
            <p:ph idx="1"/>
          </p:nvPr>
        </p:nvSpPr>
        <p:spPr/>
        <p:txBody>
          <a:bodyPr/>
          <a:lstStyle/>
          <a:p>
            <a:r>
              <a:rPr lang="vi-VN" sz="3200" dirty="0">
                <a:solidFill>
                  <a:srgbClr val="00FF00"/>
                </a:solidFill>
                <a:latin typeface="+mj-lt"/>
              </a:rPr>
              <a:t>- Ở phương Đông, vào cuối thời nguyên thủy, cư dân đã sinh sống và canh tác nông nghiệp vem các dòng sông lớn. Họ thường sống quây quần, gắn bó với nhau để cùng làm thủy lợi (đắp đê, đào kênh, mương…), cùng sản xuất nông nghiệp. Do đó, mối quan hệ giữa người với người vẫn rất gần gũi, thân thiết =&gt; xã hội phân hóa không triệt để.</a:t>
            </a:r>
          </a:p>
          <a:p>
            <a:endParaRPr lang="vi-VN" sz="3200" dirty="0">
              <a:solidFill>
                <a:srgbClr val="00FF00"/>
              </a:solidFill>
              <a:latin typeface="+mj-lt"/>
            </a:endParaRPr>
          </a:p>
          <a:p>
            <a:endParaRPr lang="en-US" dirty="0"/>
          </a:p>
        </p:txBody>
      </p:sp>
    </p:spTree>
    <p:extLst>
      <p:ext uri="{BB962C8B-B14F-4D97-AF65-F5344CB8AC3E}">
        <p14:creationId xmlns:p14="http://schemas.microsoft.com/office/powerpoint/2010/main" val="143573917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II)</a:t>
            </a:r>
            <a:r>
              <a:rPr lang="en-US" sz="4800" b="1" dirty="0" err="1"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Sự</a:t>
            </a:r>
            <a:r>
              <a:rPr lang="en-US" sz="4800" b="1" dirty="0"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chuyển</a:t>
            </a:r>
            <a:r>
              <a:rPr lang="en-US" sz="4800" b="1" dirty="0"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biến</a:t>
            </a:r>
            <a:r>
              <a:rPr lang="en-US" sz="4800" b="1" dirty="0"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trong</a:t>
            </a:r>
            <a:r>
              <a:rPr lang="en-US" sz="4800" b="1" dirty="0"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xã</a:t>
            </a:r>
            <a:r>
              <a:rPr lang="en-US" sz="4800" b="1" dirty="0"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hội</a:t>
            </a:r>
            <a:r>
              <a:rPr lang="en-US" sz="4800" b="1" dirty="0"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nguyên</a:t>
            </a:r>
            <a:r>
              <a:rPr lang="en-US" sz="4800" b="1" dirty="0"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thủy</a:t>
            </a:r>
            <a:r>
              <a:rPr lang="en-US" sz="4800" b="1" dirty="0" smtClean="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rPr>
              <a:t>.</a:t>
            </a:r>
            <a:endParaRPr lang="en-US" sz="4800" b="1" dirty="0">
              <a:solidFill>
                <a:srgbClr val="FF0000"/>
              </a:solidFill>
              <a:effectLst>
                <a:outerShdw blurRad="38100" dist="38100" dir="2700000" algn="tl">
                  <a:srgbClr val="000000">
                    <a:alpha val="43137"/>
                  </a:srgbClr>
                </a:outerShdw>
              </a:effectLst>
              <a:latin typeface="iCiel Altus Serif" pitchFamily="50" charset="0"/>
              <a:cs typeface="Times New Roman" pitchFamily="18" charset="0"/>
            </a:endParaRPr>
          </a:p>
        </p:txBody>
      </p:sp>
      <p:sp>
        <p:nvSpPr>
          <p:cNvPr id="3" name="Content Placeholder 2"/>
          <p:cNvSpPr>
            <a:spLocks noGrp="1"/>
          </p:cNvSpPr>
          <p:nvPr>
            <p:ph idx="1"/>
          </p:nvPr>
        </p:nvSpPr>
        <p:spPr/>
        <p:txBody>
          <a:bodyPr/>
          <a:lstStyle/>
          <a:p>
            <a:r>
              <a:rPr lang="en-US" b="1" dirty="0" smtClean="0">
                <a:solidFill>
                  <a:srgbClr val="FF0066"/>
                </a:solidFill>
                <a:effectLst>
                  <a:outerShdw blurRad="38100" dist="38100" dir="2700000" algn="tl">
                    <a:srgbClr val="000000">
                      <a:alpha val="43137"/>
                    </a:srgbClr>
                  </a:outerShdw>
                </a:effectLst>
                <a:latin typeface="iCiel Altus Serif" pitchFamily="50" charset="0"/>
              </a:rPr>
              <a:t>-</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Nhờ</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công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cụ</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kim</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loại</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sản</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phẩm</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dư</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thừa</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nhiều</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hơn.Những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người</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đứng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đầu</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thị</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tộc</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chiếm</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hữu</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sản</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phẩm</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dư</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thừa</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làm</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củ</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riêng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trở</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nên</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giàu</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có</a:t>
            </a:r>
            <a:r>
              <a:rPr lang="en-US" b="1" dirty="0" smtClean="0">
                <a:solidFill>
                  <a:srgbClr val="FF0066"/>
                </a:solidFill>
                <a:effectLst>
                  <a:outerShdw blurRad="38100" dist="38100" dir="2700000" algn="tl">
                    <a:srgbClr val="000000">
                      <a:alpha val="43137"/>
                    </a:srgbClr>
                  </a:outerShdw>
                </a:effectLst>
                <a:latin typeface="iCiel Altus Serif" pitchFamily="50" charset="0"/>
              </a:rPr>
              <a:t>&lt;</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xã</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hội</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hóa</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giàu</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nghèo</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Xã</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hội</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có</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giai</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cấp</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hình</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thành</a:t>
            </a:r>
            <a:r>
              <a:rPr lang="en-US" b="1" dirty="0" smtClean="0">
                <a:solidFill>
                  <a:srgbClr val="FF0066"/>
                </a:solidFill>
                <a:effectLst>
                  <a:outerShdw blurRad="38100" dist="38100" dir="2700000" algn="tl">
                    <a:srgbClr val="000000">
                      <a:alpha val="43137"/>
                    </a:srgbClr>
                  </a:outerShdw>
                </a:effectLst>
                <a:latin typeface="iCiel Altus Serif" pitchFamily="50" charset="0"/>
              </a:rPr>
              <a:t>.</a:t>
            </a:r>
          </a:p>
          <a:p>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Qúa</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trình</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phân</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hóa</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và</a:t>
            </a:r>
            <a:r>
              <a:rPr lang="en-US" b="1" dirty="0" smtClean="0">
                <a:solidFill>
                  <a:srgbClr val="FF0066"/>
                </a:solidFill>
                <a:effectLst>
                  <a:outerShdw blurRad="38100" dist="38100" dir="2700000" algn="tl">
                    <a:srgbClr val="000000">
                      <a:alpha val="43137"/>
                    </a:srgbClr>
                  </a:outerShdw>
                </a:effectLst>
                <a:latin typeface="iCiel Altus Serif" pitchFamily="50" charset="0"/>
              </a:rPr>
              <a:t> tan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rã</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của</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xã</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hội</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trên</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thế</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giới</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không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giống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nhau</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p>
          <a:p>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Người</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nguyên</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thủy</a:t>
            </a:r>
            <a:r>
              <a:rPr lang="en-US" b="1" dirty="0" smtClean="0">
                <a:solidFill>
                  <a:srgbClr val="FF0066"/>
                </a:solidFill>
                <a:effectLst>
                  <a:outerShdw blurRad="38100" dist="38100" dir="2700000" algn="tl">
                    <a:srgbClr val="000000">
                      <a:alpha val="43137"/>
                    </a:srgbClr>
                  </a:outerShdw>
                </a:effectLst>
                <a:latin typeface="iCiel Altus Serif" pitchFamily="50" charset="0"/>
              </a:rPr>
              <a:t> ở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phương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Đông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sinh</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sống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trong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các</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dòng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sông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lớn</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màu</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mỡ</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như</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cầu</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trì</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Thủy</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đoàn</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kết</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chống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giặc</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ngoại</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xâm</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nên</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Xã</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Hội</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Nguyên</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Thủy</a:t>
            </a:r>
            <a:r>
              <a:rPr lang="en-US" b="1" dirty="0" smtClean="0">
                <a:solidFill>
                  <a:srgbClr val="FF0066"/>
                </a:solidFill>
                <a:effectLst>
                  <a:outerShdw blurRad="38100" dist="38100" dir="2700000" algn="tl">
                    <a:srgbClr val="000000">
                      <a:alpha val="43137"/>
                    </a:srgbClr>
                  </a:outerShdw>
                </a:effectLst>
                <a:latin typeface="iCiel Altus Serif" pitchFamily="50" charset="0"/>
              </a:rPr>
              <a:t> ở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phương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Đông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phân</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hóa</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không</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nhiệt</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r>
              <a:rPr lang="en-US" b="1" dirty="0" err="1" smtClean="0">
                <a:solidFill>
                  <a:srgbClr val="FF0066"/>
                </a:solidFill>
                <a:effectLst>
                  <a:outerShdw blurRad="38100" dist="38100" dir="2700000" algn="tl">
                    <a:srgbClr val="000000">
                      <a:alpha val="43137"/>
                    </a:srgbClr>
                  </a:outerShdw>
                </a:effectLst>
                <a:latin typeface="iCiel Altus Serif" pitchFamily="50" charset="0"/>
              </a:rPr>
              <a:t>độ</a:t>
            </a:r>
            <a:r>
              <a:rPr lang="en-US" b="1" dirty="0" smtClean="0">
                <a:solidFill>
                  <a:srgbClr val="FF0066"/>
                </a:solidFill>
                <a:effectLst>
                  <a:outerShdw blurRad="38100" dist="38100" dir="2700000" algn="tl">
                    <a:srgbClr val="000000">
                      <a:alpha val="43137"/>
                    </a:srgbClr>
                  </a:outerShdw>
                </a:effectLst>
                <a:latin typeface="iCiel Altus Serif" pitchFamily="50" charset="0"/>
              </a:rPr>
              <a:t> .</a:t>
            </a:r>
            <a:endParaRPr lang="en-US" b="1" dirty="0">
              <a:solidFill>
                <a:srgbClr val="FF0066"/>
              </a:solidFill>
              <a:effectLst>
                <a:outerShdw blurRad="38100" dist="38100" dir="2700000" algn="tl">
                  <a:srgbClr val="000000">
                    <a:alpha val="43137"/>
                  </a:srgbClr>
                </a:outerShdw>
              </a:effectLst>
              <a:latin typeface="iCiel Altus Serif" pitchFamily="50" charset="0"/>
            </a:endParaRPr>
          </a:p>
        </p:txBody>
      </p:sp>
    </p:spTree>
    <p:extLst>
      <p:ext uri="{BB962C8B-B14F-4D97-AF65-F5344CB8AC3E}">
        <p14:creationId xmlns:p14="http://schemas.microsoft.com/office/powerpoint/2010/main" val="103252110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630189" y="565265"/>
            <a:ext cx="4347556" cy="106402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err="1" smtClean="0">
                <a:latin typeface="Times New Roman" pitchFamily="18" charset="0"/>
                <a:cs typeface="Times New Roman" pitchFamily="18" charset="0"/>
              </a:rPr>
              <a:t>Việt</a:t>
            </a:r>
            <a:r>
              <a:rPr lang="en-US" sz="2000" dirty="0" smtClean="0">
                <a:latin typeface="Times New Roman" pitchFamily="18" charset="0"/>
                <a:cs typeface="Times New Roman" pitchFamily="18" charset="0"/>
              </a:rPr>
              <a:t> Nam </a:t>
            </a:r>
            <a:r>
              <a:rPr lang="en-US" sz="2000" dirty="0" err="1" smtClean="0">
                <a:latin typeface="Times New Roman" pitchFamily="18" charset="0"/>
                <a:cs typeface="Times New Roman" pitchFamily="18" charset="0"/>
              </a:rPr>
              <a:t>cuối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nguyên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thủy</a:t>
            </a:r>
            <a:endParaRPr lang="en-US" sz="2000" dirty="0">
              <a:latin typeface="Times New Roman" pitchFamily="18" charset="0"/>
              <a:cs typeface="Times New Roman" pitchFamily="18" charset="0"/>
            </a:endParaRPr>
          </a:p>
        </p:txBody>
      </p:sp>
      <p:sp>
        <p:nvSpPr>
          <p:cNvPr id="3" name="Oval 2"/>
          <p:cNvSpPr/>
          <p:nvPr/>
        </p:nvSpPr>
        <p:spPr>
          <a:xfrm>
            <a:off x="3399905" y="473824"/>
            <a:ext cx="1346663" cy="134666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smtClean="0">
                <a:latin typeface="Times New Roman" pitchFamily="18" charset="0"/>
                <a:cs typeface="Times New Roman" pitchFamily="18" charset="0"/>
              </a:rPr>
              <a:t>III</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220101889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36" y="278130"/>
            <a:ext cx="9470294" cy="148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011" y="404019"/>
            <a:ext cx="6607175" cy="294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42" y="2899382"/>
            <a:ext cx="8606886" cy="174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3998" y="3345656"/>
            <a:ext cx="6530975"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4909" y="2608263"/>
            <a:ext cx="6607175"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8992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026"/>
                                        </p:tgtEl>
                                        <p:attrNameLst>
                                          <p:attrName>ppt_x</p:attrName>
                                        </p:attrNameLst>
                                      </p:cBhvr>
                                      <p:tavLst>
                                        <p:tav tm="0">
                                          <p:val>
                                            <p:strVal val="ppt_x"/>
                                          </p:val>
                                        </p:tav>
                                        <p:tav tm="100000">
                                          <p:val>
                                            <p:strVal val="ppt_x"/>
                                          </p:val>
                                        </p:tav>
                                      </p:tavLst>
                                    </p:anim>
                                    <p:anim calcmode="lin" valueType="num">
                                      <p:cBhvr additive="base">
                                        <p:cTn id="12" dur="500"/>
                                        <p:tgtEl>
                                          <p:spTgt spid="1026"/>
                                        </p:tgtEl>
                                        <p:attrNameLst>
                                          <p:attrName>ppt_y</p:attrName>
                                        </p:attrNameLst>
                                      </p:cBhvr>
                                      <p:tavLst>
                                        <p:tav tm="0">
                                          <p:val>
                                            <p:strVal val="ppt_y"/>
                                          </p:val>
                                        </p:tav>
                                        <p:tav tm="100000">
                                          <p:val>
                                            <p:strVal val="1+ppt_h/2"/>
                                          </p:val>
                                        </p:tav>
                                      </p:tavLst>
                                    </p:anim>
                                    <p:set>
                                      <p:cBhvr>
                                        <p:cTn id="13" dur="1" fill="hold">
                                          <p:stCondLst>
                                            <p:cond delay="499"/>
                                          </p:stCondLst>
                                        </p:cTn>
                                        <p:tgtEl>
                                          <p:spTgt spid="10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 calcmode="lin" valueType="num">
                                      <p:cBhvr>
                                        <p:cTn id="18" dur="500" fill="hold"/>
                                        <p:tgtEl>
                                          <p:spTgt spid="1027"/>
                                        </p:tgtEl>
                                        <p:attrNameLst>
                                          <p:attrName>ppt_w</p:attrName>
                                        </p:attrNameLst>
                                      </p:cBhvr>
                                      <p:tavLst>
                                        <p:tav tm="0">
                                          <p:val>
                                            <p:fltVal val="0"/>
                                          </p:val>
                                        </p:tav>
                                        <p:tav tm="100000">
                                          <p:val>
                                            <p:strVal val="#ppt_w"/>
                                          </p:val>
                                        </p:tav>
                                      </p:tavLst>
                                    </p:anim>
                                    <p:anim calcmode="lin" valueType="num">
                                      <p:cBhvr>
                                        <p:cTn id="19" dur="500" fill="hold"/>
                                        <p:tgtEl>
                                          <p:spTgt spid="1027"/>
                                        </p:tgtEl>
                                        <p:attrNameLst>
                                          <p:attrName>ppt_h</p:attrName>
                                        </p:attrNameLst>
                                      </p:cBhvr>
                                      <p:tavLst>
                                        <p:tav tm="0">
                                          <p:val>
                                            <p:fltVal val="0"/>
                                          </p:val>
                                        </p:tav>
                                        <p:tav tm="100000">
                                          <p:val>
                                            <p:strVal val="#ppt_h"/>
                                          </p:val>
                                        </p:tav>
                                      </p:tavLst>
                                    </p:anim>
                                    <p:animEffect transition="in" filter="fade">
                                      <p:cBhvr>
                                        <p:cTn id="20" dur="500"/>
                                        <p:tgtEl>
                                          <p:spTgt spid="10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27"/>
                                        </p:tgtEl>
                                        <p:attrNameLst>
                                          <p:attrName>ppt_x</p:attrName>
                                        </p:attrNameLst>
                                      </p:cBhvr>
                                      <p:tavLst>
                                        <p:tav tm="0">
                                          <p:val>
                                            <p:strVal val="ppt_x"/>
                                          </p:val>
                                        </p:tav>
                                        <p:tav tm="100000">
                                          <p:val>
                                            <p:strVal val="ppt_x"/>
                                          </p:val>
                                        </p:tav>
                                      </p:tavLst>
                                    </p:anim>
                                    <p:anim calcmode="lin" valueType="num">
                                      <p:cBhvr additive="base">
                                        <p:cTn id="25" dur="500"/>
                                        <p:tgtEl>
                                          <p:spTgt spid="1027"/>
                                        </p:tgtEl>
                                        <p:attrNameLst>
                                          <p:attrName>ppt_y</p:attrName>
                                        </p:attrNameLst>
                                      </p:cBhvr>
                                      <p:tavLst>
                                        <p:tav tm="0">
                                          <p:val>
                                            <p:strVal val="ppt_y"/>
                                          </p:val>
                                        </p:tav>
                                        <p:tav tm="100000">
                                          <p:val>
                                            <p:strVal val="1+ppt_h/2"/>
                                          </p:val>
                                        </p:tav>
                                      </p:tavLst>
                                    </p:anim>
                                    <p:set>
                                      <p:cBhvr>
                                        <p:cTn id="26" dur="1" fill="hold">
                                          <p:stCondLst>
                                            <p:cond delay="499"/>
                                          </p:stCondLst>
                                        </p:cTn>
                                        <p:tgtEl>
                                          <p:spTgt spid="10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randombar(horizontal)">
                                      <p:cBhvr>
                                        <p:cTn id="31" dur="500"/>
                                        <p:tgtEl>
                                          <p:spTgt spid="102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1028"/>
                                        </p:tgtEl>
                                        <p:attrNameLst>
                                          <p:attrName>ppt_x</p:attrName>
                                        </p:attrNameLst>
                                      </p:cBhvr>
                                      <p:tavLst>
                                        <p:tav tm="0">
                                          <p:val>
                                            <p:strVal val="ppt_x"/>
                                          </p:val>
                                        </p:tav>
                                        <p:tav tm="100000">
                                          <p:val>
                                            <p:strVal val="ppt_x"/>
                                          </p:val>
                                        </p:tav>
                                      </p:tavLst>
                                    </p:anim>
                                    <p:anim calcmode="lin" valueType="num">
                                      <p:cBhvr additive="base">
                                        <p:cTn id="36" dur="500"/>
                                        <p:tgtEl>
                                          <p:spTgt spid="1028"/>
                                        </p:tgtEl>
                                        <p:attrNameLst>
                                          <p:attrName>ppt_y</p:attrName>
                                        </p:attrNameLst>
                                      </p:cBhvr>
                                      <p:tavLst>
                                        <p:tav tm="0">
                                          <p:val>
                                            <p:strVal val="ppt_y"/>
                                          </p:val>
                                        </p:tav>
                                        <p:tav tm="100000">
                                          <p:val>
                                            <p:strVal val="1+ppt_h/2"/>
                                          </p:val>
                                        </p:tav>
                                      </p:tavLst>
                                    </p:anim>
                                    <p:set>
                                      <p:cBhvr>
                                        <p:cTn id="37" dur="1" fill="hold">
                                          <p:stCondLst>
                                            <p:cond delay="499"/>
                                          </p:stCondLst>
                                        </p:cTn>
                                        <p:tgtEl>
                                          <p:spTgt spid="10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 calcmode="lin" valueType="num">
                                      <p:cBhvr>
                                        <p:cTn id="42" dur="500" fill="hold"/>
                                        <p:tgtEl>
                                          <p:spTgt spid="1029"/>
                                        </p:tgtEl>
                                        <p:attrNameLst>
                                          <p:attrName>ppt_w</p:attrName>
                                        </p:attrNameLst>
                                      </p:cBhvr>
                                      <p:tavLst>
                                        <p:tav tm="0">
                                          <p:val>
                                            <p:fltVal val="0"/>
                                          </p:val>
                                        </p:tav>
                                        <p:tav tm="100000">
                                          <p:val>
                                            <p:strVal val="#ppt_w"/>
                                          </p:val>
                                        </p:tav>
                                      </p:tavLst>
                                    </p:anim>
                                    <p:anim calcmode="lin" valueType="num">
                                      <p:cBhvr>
                                        <p:cTn id="43" dur="500" fill="hold"/>
                                        <p:tgtEl>
                                          <p:spTgt spid="1029"/>
                                        </p:tgtEl>
                                        <p:attrNameLst>
                                          <p:attrName>ppt_h</p:attrName>
                                        </p:attrNameLst>
                                      </p:cBhvr>
                                      <p:tavLst>
                                        <p:tav tm="0">
                                          <p:val>
                                            <p:fltVal val="0"/>
                                          </p:val>
                                        </p:tav>
                                        <p:tav tm="100000">
                                          <p:val>
                                            <p:strVal val="#ppt_h"/>
                                          </p:val>
                                        </p:tav>
                                      </p:tavLst>
                                    </p:anim>
                                    <p:animEffect transition="in" filter="fade">
                                      <p:cBhvr>
                                        <p:cTn id="44" dur="500"/>
                                        <p:tgtEl>
                                          <p:spTgt spid="1029"/>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029"/>
                                        </p:tgtEl>
                                      </p:cBhvr>
                                    </p:animEffect>
                                    <p:anim calcmode="lin" valueType="num">
                                      <p:cBhvr>
                                        <p:cTn id="49" dur="1000"/>
                                        <p:tgtEl>
                                          <p:spTgt spid="1029"/>
                                        </p:tgtEl>
                                        <p:attrNameLst>
                                          <p:attrName>ppt_x</p:attrName>
                                        </p:attrNameLst>
                                      </p:cBhvr>
                                      <p:tavLst>
                                        <p:tav tm="0">
                                          <p:val>
                                            <p:strVal val="ppt_x"/>
                                          </p:val>
                                        </p:tav>
                                        <p:tav tm="100000">
                                          <p:val>
                                            <p:strVal val="ppt_x"/>
                                          </p:val>
                                        </p:tav>
                                      </p:tavLst>
                                    </p:anim>
                                    <p:anim calcmode="lin" valueType="num">
                                      <p:cBhvr>
                                        <p:cTn id="50" dur="1000"/>
                                        <p:tgtEl>
                                          <p:spTgt spid="1029"/>
                                        </p:tgtEl>
                                        <p:attrNameLst>
                                          <p:attrName>ppt_y</p:attrName>
                                        </p:attrNameLst>
                                      </p:cBhvr>
                                      <p:tavLst>
                                        <p:tav tm="0">
                                          <p:val>
                                            <p:strVal val="ppt_y"/>
                                          </p:val>
                                        </p:tav>
                                        <p:tav tm="100000">
                                          <p:val>
                                            <p:strVal val="ppt_y+.1"/>
                                          </p:val>
                                        </p:tav>
                                      </p:tavLst>
                                    </p:anim>
                                    <p:set>
                                      <p:cBhvr>
                                        <p:cTn id="51" dur="1" fill="hold">
                                          <p:stCondLst>
                                            <p:cond delay="999"/>
                                          </p:stCondLst>
                                        </p:cTn>
                                        <p:tgtEl>
                                          <p:spTgt spid="102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p:cTn id="56" dur="500" fill="hold"/>
                                        <p:tgtEl>
                                          <p:spTgt spid="1030"/>
                                        </p:tgtEl>
                                        <p:attrNameLst>
                                          <p:attrName>ppt_w</p:attrName>
                                        </p:attrNameLst>
                                      </p:cBhvr>
                                      <p:tavLst>
                                        <p:tav tm="0">
                                          <p:val>
                                            <p:fltVal val="0"/>
                                          </p:val>
                                        </p:tav>
                                        <p:tav tm="100000">
                                          <p:val>
                                            <p:strVal val="#ppt_w"/>
                                          </p:val>
                                        </p:tav>
                                      </p:tavLst>
                                    </p:anim>
                                    <p:anim calcmode="lin" valueType="num">
                                      <p:cBhvr>
                                        <p:cTn id="57" dur="500" fill="hold"/>
                                        <p:tgtEl>
                                          <p:spTgt spid="1030"/>
                                        </p:tgtEl>
                                        <p:attrNameLst>
                                          <p:attrName>ppt_h</p:attrName>
                                        </p:attrNameLst>
                                      </p:cBhvr>
                                      <p:tavLst>
                                        <p:tav tm="0">
                                          <p:val>
                                            <p:fltVal val="0"/>
                                          </p:val>
                                        </p:tav>
                                        <p:tav tm="100000">
                                          <p:val>
                                            <p:strVal val="#ppt_h"/>
                                          </p:val>
                                        </p:tav>
                                      </p:tavLst>
                                    </p:anim>
                                    <p:animEffect transition="in" filter="fade">
                                      <p:cBhvr>
                                        <p:cTn id="58" dur="500"/>
                                        <p:tgtEl>
                                          <p:spTgt spid="10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1030"/>
                                        </p:tgtEl>
                                        <p:attrNameLst>
                                          <p:attrName>ppt_x</p:attrName>
                                        </p:attrNameLst>
                                      </p:cBhvr>
                                      <p:tavLst>
                                        <p:tav tm="0">
                                          <p:val>
                                            <p:strVal val="ppt_x"/>
                                          </p:val>
                                        </p:tav>
                                        <p:tav tm="100000">
                                          <p:val>
                                            <p:strVal val="ppt_x"/>
                                          </p:val>
                                        </p:tav>
                                      </p:tavLst>
                                    </p:anim>
                                    <p:anim calcmode="lin" valueType="num">
                                      <p:cBhvr additive="base">
                                        <p:cTn id="63" dur="500"/>
                                        <p:tgtEl>
                                          <p:spTgt spid="1030"/>
                                        </p:tgtEl>
                                        <p:attrNameLst>
                                          <p:attrName>ppt_y</p:attrName>
                                        </p:attrNameLst>
                                      </p:cBhvr>
                                      <p:tavLst>
                                        <p:tav tm="0">
                                          <p:val>
                                            <p:strVal val="ppt_y"/>
                                          </p:val>
                                        </p:tav>
                                        <p:tav tm="100000">
                                          <p:val>
                                            <p:strVal val="1+ppt_h/2"/>
                                          </p:val>
                                        </p:tav>
                                      </p:tavLst>
                                    </p:anim>
                                    <p:set>
                                      <p:cBhvr>
                                        <p:cTn id="64"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Rectangle 1"/>
          <p:cNvSpPr/>
          <p:nvPr/>
        </p:nvSpPr>
        <p:spPr>
          <a:xfrm>
            <a:off x="166255" y="248976"/>
            <a:ext cx="11754196" cy="1938992"/>
          </a:xfrm>
          <a:prstGeom prst="rect">
            <a:avLst/>
          </a:prstGeom>
        </p:spPr>
        <p:txBody>
          <a:bodyPr wrap="square">
            <a:spAutoFit/>
          </a:bodyPr>
          <a:lstStyle/>
          <a:p>
            <a:r>
              <a:rPr lang="vi-VN" sz="2400" b="1" dirty="0">
                <a:solidFill>
                  <a:srgbClr val="FF0000"/>
                </a:solidFill>
                <a:latin typeface="+mj-lt"/>
              </a:rPr>
              <a:t>Câu hỏi trang 29 Lịch Sử lớp 6: Quan sát các hình từ 5.6 đến 5.9 và kết hợp thông tin trong bài, em </a:t>
            </a:r>
            <a:r>
              <a:rPr lang="vi-VN" sz="2400" b="1" dirty="0" smtClean="0">
                <a:solidFill>
                  <a:srgbClr val="FF0000"/>
                </a:solidFill>
                <a:latin typeface="+mj-lt"/>
              </a:rPr>
              <a:t>hãy</a:t>
            </a:r>
            <a:endParaRPr lang="vi-VN" sz="2400" b="1" dirty="0">
              <a:solidFill>
                <a:srgbClr val="FF0000"/>
              </a:solidFill>
              <a:latin typeface="+mj-lt"/>
            </a:endParaRPr>
          </a:p>
          <a:p>
            <a:r>
              <a:rPr lang="vi-VN" sz="2400" b="1" dirty="0">
                <a:solidFill>
                  <a:srgbClr val="FF0000"/>
                </a:solidFill>
                <a:latin typeface="+mj-lt"/>
              </a:rPr>
              <a:t>- Nêu một số nét cơ bản của xã hội nguyên thủy Việt Nam trong quá trình tan </a:t>
            </a:r>
            <a:r>
              <a:rPr lang="vi-VN" sz="2400" b="1" dirty="0" smtClean="0">
                <a:solidFill>
                  <a:srgbClr val="FF0000"/>
                </a:solidFill>
                <a:latin typeface="+mj-lt"/>
              </a:rPr>
              <a:t>rã</a:t>
            </a:r>
            <a:endParaRPr lang="vi-VN" sz="2400" b="1" dirty="0">
              <a:solidFill>
                <a:srgbClr val="FF0000"/>
              </a:solidFill>
              <a:latin typeface="+mj-lt"/>
            </a:endParaRPr>
          </a:p>
          <a:p>
            <a:r>
              <a:rPr lang="vi-VN" sz="2400" b="1" dirty="0">
                <a:solidFill>
                  <a:srgbClr val="FF0000"/>
                </a:solidFill>
                <a:latin typeface="+mj-lt"/>
              </a:rPr>
              <a:t>- Cuối thời nguyên thủy, người Việt cổ đã có những công cụ lao động và những ngành nghề sản xuất nào?</a:t>
            </a:r>
            <a:endParaRPr lang="en-US" sz="2400" b="1" dirty="0">
              <a:solidFill>
                <a:srgbClr val="FF0000"/>
              </a:solidFill>
              <a:latin typeface="+mj-lt"/>
            </a:endParaRPr>
          </a:p>
        </p:txBody>
      </p:sp>
      <p:sp>
        <p:nvSpPr>
          <p:cNvPr id="3" name="Rectangle 2"/>
          <p:cNvSpPr/>
          <p:nvPr/>
        </p:nvSpPr>
        <p:spPr>
          <a:xfrm>
            <a:off x="523702" y="2160188"/>
            <a:ext cx="9551324" cy="4801314"/>
          </a:xfrm>
          <a:prstGeom prst="rect">
            <a:avLst/>
          </a:prstGeom>
        </p:spPr>
        <p:txBody>
          <a:bodyPr wrap="square">
            <a:spAutoFit/>
          </a:bodyPr>
          <a:lstStyle/>
          <a:p>
            <a:r>
              <a:rPr lang="vi-VN" b="1" dirty="0">
                <a:solidFill>
                  <a:srgbClr val="FF6600"/>
                </a:solidFill>
                <a:latin typeface="Times New Roman" pitchFamily="18" charset="0"/>
                <a:cs typeface="Times New Roman" pitchFamily="18" charset="0"/>
              </a:rPr>
              <a:t>* Một số nét cơ bản của xã hội nguyên thủy Việt Nam trong quá trình tan rã:</a:t>
            </a:r>
          </a:p>
          <a:p>
            <a:endParaRPr lang="vi-VN" b="1" dirty="0">
              <a:solidFill>
                <a:srgbClr val="FF6600"/>
              </a:solidFill>
              <a:latin typeface="Times New Roman" pitchFamily="18" charset="0"/>
              <a:cs typeface="Times New Roman" pitchFamily="18" charset="0"/>
            </a:endParaRPr>
          </a:p>
          <a:p>
            <a:r>
              <a:rPr lang="vi-VN" b="1" dirty="0">
                <a:solidFill>
                  <a:srgbClr val="FF6600"/>
                </a:solidFill>
                <a:latin typeface="Times New Roman" pitchFamily="18" charset="0"/>
                <a:cs typeface="Times New Roman" pitchFamily="18" charset="0"/>
              </a:rPr>
              <a:t>- Việc sử dụng các công cụ lao động bằng kim loại đã giúp người nguyên thủy mở rộng địa bàn cư trú, chuyển dần xuống vùng đồng bằng và định cư ven các con sông lớn như: sông Hồng, sông Mã, sông Đồng Nai…</a:t>
            </a:r>
          </a:p>
          <a:p>
            <a:endParaRPr lang="vi-VN" b="1" dirty="0">
              <a:solidFill>
                <a:srgbClr val="FF6600"/>
              </a:solidFill>
              <a:latin typeface="Times New Roman" pitchFamily="18" charset="0"/>
              <a:cs typeface="Times New Roman" pitchFamily="18" charset="0"/>
            </a:endParaRPr>
          </a:p>
          <a:p>
            <a:r>
              <a:rPr lang="vi-VN" b="1" dirty="0">
                <a:solidFill>
                  <a:srgbClr val="FF6600"/>
                </a:solidFill>
                <a:latin typeface="Times New Roman" pitchFamily="18" charset="0"/>
                <a:cs typeface="Times New Roman" pitchFamily="18" charset="0"/>
              </a:rPr>
              <a:t>- Con người làm nông nghiệp trồng lúa nước, chăn nuôi, biết nung gốm ở nhiệt độ cao, biết đúc công cụ và vật dụng bằng đồng… Những xóm làng đã dần xuất hiện.</a:t>
            </a:r>
          </a:p>
          <a:p>
            <a:endParaRPr lang="vi-VN" b="1" dirty="0">
              <a:solidFill>
                <a:srgbClr val="FF6600"/>
              </a:solidFill>
              <a:latin typeface="Times New Roman" pitchFamily="18" charset="0"/>
              <a:cs typeface="Times New Roman" pitchFamily="18" charset="0"/>
            </a:endParaRPr>
          </a:p>
          <a:p>
            <a:r>
              <a:rPr lang="vi-VN" b="1" dirty="0">
                <a:solidFill>
                  <a:srgbClr val="FF6600"/>
                </a:solidFill>
                <a:latin typeface="Times New Roman" pitchFamily="18" charset="0"/>
                <a:cs typeface="Times New Roman" pitchFamily="18" charset="0"/>
              </a:rPr>
              <a:t>* Công cụ lao động và ngành nghề sản xuất của người Việt cổ ở cuối thời nguyên thủy:</a:t>
            </a:r>
          </a:p>
          <a:p>
            <a:endParaRPr lang="vi-VN" b="1" dirty="0">
              <a:solidFill>
                <a:srgbClr val="FF6600"/>
              </a:solidFill>
              <a:latin typeface="Times New Roman" pitchFamily="18" charset="0"/>
              <a:cs typeface="Times New Roman" pitchFamily="18" charset="0"/>
            </a:endParaRPr>
          </a:p>
          <a:p>
            <a:r>
              <a:rPr lang="vi-VN" b="1" dirty="0">
                <a:solidFill>
                  <a:srgbClr val="FF6600"/>
                </a:solidFill>
                <a:latin typeface="Times New Roman" pitchFamily="18" charset="0"/>
                <a:cs typeface="Times New Roman" pitchFamily="18" charset="0"/>
              </a:rPr>
              <a:t>- Những công cụ lao động của người Việt cổ ở cuối thời nguyên thủy là: Mũi giáo, mũi tên, lưỡi câu, đồ gốm…</a:t>
            </a:r>
          </a:p>
          <a:p>
            <a:endParaRPr lang="vi-VN" b="1" dirty="0">
              <a:solidFill>
                <a:srgbClr val="FF6600"/>
              </a:solidFill>
              <a:latin typeface="Times New Roman" pitchFamily="18" charset="0"/>
              <a:cs typeface="Times New Roman" pitchFamily="18" charset="0"/>
            </a:endParaRPr>
          </a:p>
          <a:p>
            <a:r>
              <a:rPr lang="vi-VN" b="1" dirty="0">
                <a:solidFill>
                  <a:srgbClr val="FF6600"/>
                </a:solidFill>
                <a:latin typeface="Times New Roman" pitchFamily="18" charset="0"/>
                <a:cs typeface="Times New Roman" pitchFamily="18" charset="0"/>
              </a:rPr>
              <a:t>- Những ngành nghề của người Việt cổ ở cuối thời nguyên thủy là: làm nông nghiệp trồng lúa nước, chăn nuôi, nung gốm, rèn đúc công cụ và vật dụng bằng đồng…</a:t>
            </a:r>
          </a:p>
          <a:p>
            <a:endParaRPr lang="vi-VN" dirty="0"/>
          </a:p>
        </p:txBody>
      </p:sp>
    </p:spTree>
    <p:extLst>
      <p:ext uri="{BB962C8B-B14F-4D97-AF65-F5344CB8AC3E}">
        <p14:creationId xmlns:p14="http://schemas.microsoft.com/office/powerpoint/2010/main" val="41201851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p:cTn id="3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 calcmode="lin" valueType="num">
                                      <p:cBhvr>
                                        <p:cTn id="46"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49"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effectLst>
                  <a:outerShdw blurRad="38100" dist="38100" dir="2700000" algn="tl">
                    <a:srgbClr val="000000">
                      <a:alpha val="43137"/>
                    </a:srgbClr>
                  </a:outerShdw>
                </a:effectLst>
                <a:latin typeface="iCiel Altus Serif" pitchFamily="50" charset="0"/>
              </a:rPr>
              <a:t>III)</a:t>
            </a:r>
            <a:r>
              <a:rPr lang="en-US" dirty="0" err="1" smtClean="0">
                <a:solidFill>
                  <a:srgbClr val="FF0000"/>
                </a:solidFill>
                <a:effectLst>
                  <a:outerShdw blurRad="38100" dist="38100" dir="2700000" algn="tl">
                    <a:srgbClr val="000000">
                      <a:alpha val="43137"/>
                    </a:srgbClr>
                  </a:outerShdw>
                </a:effectLst>
                <a:latin typeface="iCiel Altus Serif" pitchFamily="50" charset="0"/>
              </a:rPr>
              <a:t>Việt</a:t>
            </a:r>
            <a:r>
              <a:rPr lang="en-US" dirty="0" smtClean="0">
                <a:solidFill>
                  <a:srgbClr val="FF0000"/>
                </a:solidFill>
                <a:effectLst>
                  <a:outerShdw blurRad="38100" dist="38100" dir="2700000" algn="tl">
                    <a:srgbClr val="000000">
                      <a:alpha val="43137"/>
                    </a:srgbClr>
                  </a:outerShdw>
                </a:effectLst>
                <a:latin typeface="iCiel Altus Serif" pitchFamily="50" charset="0"/>
              </a:rPr>
              <a:t> Nam </a:t>
            </a:r>
            <a:r>
              <a:rPr lang="en-US" dirty="0" err="1" smtClean="0">
                <a:solidFill>
                  <a:srgbClr val="FF0000"/>
                </a:solidFill>
                <a:effectLst>
                  <a:outerShdw blurRad="38100" dist="38100" dir="2700000" algn="tl">
                    <a:srgbClr val="000000">
                      <a:alpha val="43137"/>
                    </a:srgbClr>
                  </a:outerShdw>
                </a:effectLst>
                <a:latin typeface="iCiel Altus Serif" pitchFamily="50" charset="0"/>
              </a:rPr>
              <a:t>cuối</a:t>
            </a:r>
            <a:r>
              <a:rPr lang="en-US" dirty="0" smtClean="0">
                <a:solidFill>
                  <a:srgbClr val="FF0000"/>
                </a:solidFill>
                <a:effectLst>
                  <a:outerShdw blurRad="38100" dist="38100" dir="2700000" algn="tl">
                    <a:srgbClr val="000000">
                      <a:alpha val="43137"/>
                    </a:srgbClr>
                  </a:outerShdw>
                </a:effectLst>
                <a:latin typeface="iCiel Altus Serif" pitchFamily="50" charset="0"/>
              </a:rPr>
              <a:t> </a:t>
            </a:r>
            <a:r>
              <a:rPr lang="en-US" dirty="0" err="1" smtClean="0">
                <a:solidFill>
                  <a:srgbClr val="FF0000"/>
                </a:solidFill>
                <a:effectLst>
                  <a:outerShdw blurRad="38100" dist="38100" dir="2700000" algn="tl">
                    <a:srgbClr val="000000">
                      <a:alpha val="43137"/>
                    </a:srgbClr>
                  </a:outerShdw>
                </a:effectLst>
                <a:latin typeface="iCiel Altus Serif" pitchFamily="50" charset="0"/>
              </a:rPr>
              <a:t>thời</a:t>
            </a:r>
            <a:r>
              <a:rPr lang="en-US" dirty="0" smtClean="0">
                <a:solidFill>
                  <a:srgbClr val="FF0000"/>
                </a:solidFill>
                <a:effectLst>
                  <a:outerShdw blurRad="38100" dist="38100" dir="2700000" algn="tl">
                    <a:srgbClr val="000000">
                      <a:alpha val="43137"/>
                    </a:srgbClr>
                  </a:outerShdw>
                </a:effectLst>
                <a:latin typeface="iCiel Altus Serif" pitchFamily="50" charset="0"/>
              </a:rPr>
              <a:t> </a:t>
            </a:r>
            <a:r>
              <a:rPr lang="en-US" dirty="0" err="1" smtClean="0">
                <a:solidFill>
                  <a:srgbClr val="FF0000"/>
                </a:solidFill>
                <a:effectLst>
                  <a:outerShdw blurRad="38100" dist="38100" dir="2700000" algn="tl">
                    <a:srgbClr val="000000">
                      <a:alpha val="43137"/>
                    </a:srgbClr>
                  </a:outerShdw>
                </a:effectLst>
                <a:latin typeface="iCiel Altus Serif" pitchFamily="50" charset="0"/>
              </a:rPr>
              <a:t>kì</a:t>
            </a:r>
            <a:r>
              <a:rPr lang="en-US" dirty="0" smtClean="0">
                <a:solidFill>
                  <a:srgbClr val="FF0000"/>
                </a:solidFill>
                <a:effectLst>
                  <a:outerShdw blurRad="38100" dist="38100" dir="2700000" algn="tl">
                    <a:srgbClr val="000000">
                      <a:alpha val="43137"/>
                    </a:srgbClr>
                  </a:outerShdw>
                </a:effectLst>
                <a:latin typeface="iCiel Altus Serif" pitchFamily="50" charset="0"/>
              </a:rPr>
              <a:t> </a:t>
            </a:r>
            <a:r>
              <a:rPr lang="en-US" dirty="0" err="1" smtClean="0">
                <a:solidFill>
                  <a:srgbClr val="FF0000"/>
                </a:solidFill>
                <a:effectLst>
                  <a:outerShdw blurRad="38100" dist="38100" dir="2700000" algn="tl">
                    <a:srgbClr val="000000">
                      <a:alpha val="43137"/>
                    </a:srgbClr>
                  </a:outerShdw>
                </a:effectLst>
                <a:latin typeface="iCiel Altus Serif" pitchFamily="50" charset="0"/>
              </a:rPr>
              <a:t>nguyên</a:t>
            </a:r>
            <a:r>
              <a:rPr lang="en-US" dirty="0" smtClean="0">
                <a:solidFill>
                  <a:srgbClr val="FF0000"/>
                </a:solidFill>
                <a:effectLst>
                  <a:outerShdw blurRad="38100" dist="38100" dir="2700000" algn="tl">
                    <a:srgbClr val="000000">
                      <a:alpha val="43137"/>
                    </a:srgbClr>
                  </a:outerShdw>
                </a:effectLst>
                <a:latin typeface="iCiel Altus Serif" pitchFamily="50" charset="0"/>
              </a:rPr>
              <a:t> </a:t>
            </a:r>
            <a:r>
              <a:rPr lang="en-US" dirty="0" err="1" smtClean="0">
                <a:solidFill>
                  <a:srgbClr val="FF0000"/>
                </a:solidFill>
                <a:effectLst>
                  <a:outerShdw blurRad="38100" dist="38100" dir="2700000" algn="tl">
                    <a:srgbClr val="000000">
                      <a:alpha val="43137"/>
                    </a:srgbClr>
                  </a:outerShdw>
                </a:effectLst>
                <a:latin typeface="iCiel Altus Serif" pitchFamily="50" charset="0"/>
              </a:rPr>
              <a:t>thủy</a:t>
            </a:r>
            <a:r>
              <a:rPr lang="en-US" dirty="0" smtClean="0">
                <a:solidFill>
                  <a:srgbClr val="FF0000"/>
                </a:solidFill>
                <a:effectLst>
                  <a:outerShdw blurRad="38100" dist="38100" dir="2700000" algn="tl">
                    <a:srgbClr val="000000">
                      <a:alpha val="43137"/>
                    </a:srgbClr>
                  </a:outerShdw>
                </a:effectLst>
                <a:latin typeface="iCiel Altus Serif" pitchFamily="50" charset="0"/>
              </a:rPr>
              <a:t> </a:t>
            </a:r>
            <a:endParaRPr lang="en-US" dirty="0">
              <a:solidFill>
                <a:srgbClr val="FF0000"/>
              </a:solidFill>
              <a:effectLst>
                <a:outerShdw blurRad="38100" dist="38100" dir="2700000" algn="tl">
                  <a:srgbClr val="000000">
                    <a:alpha val="43137"/>
                  </a:srgbClr>
                </a:outerShdw>
              </a:effectLst>
              <a:latin typeface="iCiel Altus Serif" pitchFamily="50" charset="0"/>
            </a:endParaRPr>
          </a:p>
        </p:txBody>
      </p:sp>
      <p:sp>
        <p:nvSpPr>
          <p:cNvPr id="3" name="Content Placeholder 2"/>
          <p:cNvSpPr>
            <a:spLocks noGrp="1"/>
          </p:cNvSpPr>
          <p:nvPr>
            <p:ph idx="1"/>
          </p:nvPr>
        </p:nvSpPr>
        <p:spPr/>
        <p:txBody>
          <a:bodyPr/>
          <a:lstStyle/>
          <a:p>
            <a:r>
              <a:rPr lang="en-US" dirty="0" smtClean="0">
                <a:solidFill>
                  <a:srgbClr val="CC00FF"/>
                </a:solidFill>
                <a:effectLst>
                  <a:outerShdw blurRad="38100" dist="38100" dir="2700000" algn="tl">
                    <a:srgbClr val="000000">
                      <a:alpha val="43137"/>
                    </a:srgbClr>
                  </a:outerShdw>
                </a:effectLst>
                <a:latin typeface="iCiel Altus Serif" pitchFamily="50" charset="0"/>
              </a:rPr>
              <a:t>A)</a:t>
            </a:r>
            <a:r>
              <a:rPr lang="en-US" dirty="0" err="1" smtClean="0">
                <a:solidFill>
                  <a:srgbClr val="CC00FF"/>
                </a:solidFill>
                <a:effectLst>
                  <a:outerShdw blurRad="38100" dist="38100" dir="2700000" algn="tl">
                    <a:srgbClr val="000000">
                      <a:alpha val="43137"/>
                    </a:srgbClr>
                  </a:outerShdw>
                </a:effectLst>
                <a:latin typeface="iCiel Altus Serif" pitchFamily="50" charset="0"/>
              </a:rPr>
              <a:t>Sự</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xuất</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hiện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kim</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loại</a:t>
            </a:r>
            <a:endParaRPr lang="en-US" dirty="0" smtClean="0">
              <a:solidFill>
                <a:srgbClr val="CC00FF"/>
              </a:solidFill>
              <a:effectLst>
                <a:outerShdw blurRad="38100" dist="38100" dir="2700000" algn="tl">
                  <a:srgbClr val="000000">
                    <a:alpha val="43137"/>
                  </a:srgbClr>
                </a:outerShdw>
              </a:effectLst>
              <a:latin typeface="iCiel Altus Serif" pitchFamily="50" charset="0"/>
            </a:endParaRPr>
          </a:p>
          <a:p>
            <a:r>
              <a:rPr lang="en-US" dirty="0" err="1" smtClean="0">
                <a:solidFill>
                  <a:srgbClr val="CC00FF"/>
                </a:solidFill>
                <a:effectLst>
                  <a:outerShdw blurRad="38100" dist="38100" dir="2700000" algn="tl">
                    <a:srgbClr val="000000">
                      <a:alpha val="43137"/>
                    </a:srgbClr>
                  </a:outerShdw>
                </a:effectLst>
                <a:latin typeface="iCiel Altus Serif" pitchFamily="50" charset="0"/>
              </a:rPr>
              <a:t>Thời</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gian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xuất</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hiện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khoảng</a:t>
            </a:r>
            <a:r>
              <a:rPr lang="en-US" dirty="0" smtClean="0">
                <a:solidFill>
                  <a:srgbClr val="CC00FF"/>
                </a:solidFill>
                <a:effectLst>
                  <a:outerShdw blurRad="38100" dist="38100" dir="2700000" algn="tl">
                    <a:srgbClr val="000000">
                      <a:alpha val="43137"/>
                    </a:srgbClr>
                  </a:outerShdw>
                </a:effectLst>
                <a:latin typeface="iCiel Altus Serif" pitchFamily="50" charset="0"/>
              </a:rPr>
              <a:t> 4000 </a:t>
            </a:r>
            <a:r>
              <a:rPr lang="en-US" dirty="0" err="1" smtClean="0">
                <a:solidFill>
                  <a:srgbClr val="CC00FF"/>
                </a:solidFill>
                <a:effectLst>
                  <a:outerShdw blurRad="38100" dist="38100" dir="2700000" algn="tl">
                    <a:srgbClr val="000000">
                      <a:alpha val="43137"/>
                    </a:srgbClr>
                  </a:outerShdw>
                </a:effectLst>
                <a:latin typeface="iCiel Altus Serif" pitchFamily="50" charset="0"/>
              </a:rPr>
              <a:t>năm</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trước</a:t>
            </a:r>
            <a:r>
              <a:rPr lang="en-US" dirty="0" smtClean="0">
                <a:solidFill>
                  <a:srgbClr val="CC00FF"/>
                </a:solidFill>
                <a:effectLst>
                  <a:outerShdw blurRad="38100" dist="38100" dir="2700000" algn="tl">
                    <a:srgbClr val="000000">
                      <a:alpha val="43137"/>
                    </a:srgbClr>
                  </a:outerShdw>
                </a:effectLst>
                <a:latin typeface="iCiel Altus Serif" pitchFamily="50" charset="0"/>
              </a:rPr>
              <a:t>.</a:t>
            </a:r>
          </a:p>
          <a:p>
            <a:r>
              <a:rPr lang="en-US" dirty="0" smtClean="0">
                <a:solidFill>
                  <a:srgbClr val="CC00FF"/>
                </a:solidFill>
                <a:effectLst>
                  <a:outerShdw blurRad="38100" dist="38100" dir="2700000" algn="tl">
                    <a:srgbClr val="000000">
                      <a:alpha val="43137"/>
                    </a:srgbClr>
                  </a:outerShdw>
                </a:effectLst>
                <a:latin typeface="iCiel Altus Serif" pitchFamily="50" charset="0"/>
              </a:rPr>
              <a:t>-</a:t>
            </a:r>
            <a:r>
              <a:rPr lang="en-US" dirty="0" err="1" smtClean="0">
                <a:solidFill>
                  <a:srgbClr val="CC00FF"/>
                </a:solidFill>
                <a:effectLst>
                  <a:outerShdw blurRad="38100" dist="38100" dir="2700000" algn="tl">
                    <a:srgbClr val="000000">
                      <a:alpha val="43137"/>
                    </a:srgbClr>
                  </a:outerShdw>
                </a:effectLst>
                <a:latin typeface="iCiel Altus Serif" pitchFamily="50" charset="0"/>
              </a:rPr>
              <a:t>Địa</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điểm</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Phùng</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Nguyên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gò</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mun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Phú</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Thọ</a:t>
            </a:r>
            <a:r>
              <a:rPr lang="en-US" dirty="0" smtClean="0">
                <a:solidFill>
                  <a:srgbClr val="CC00FF"/>
                </a:solidFill>
                <a:effectLst>
                  <a:outerShdw blurRad="38100" dist="38100" dir="2700000" algn="tl">
                    <a:srgbClr val="000000">
                      <a:alpha val="43137"/>
                    </a:srgbClr>
                  </a:outerShdw>
                </a:effectLst>
                <a:latin typeface="iCiel Altus Serif" pitchFamily="50" charset="0"/>
              </a:rPr>
              <a:t>),</a:t>
            </a:r>
            <a:r>
              <a:rPr lang="en-US" dirty="0" err="1" smtClean="0">
                <a:solidFill>
                  <a:srgbClr val="CC00FF"/>
                </a:solidFill>
                <a:effectLst>
                  <a:outerShdw blurRad="38100" dist="38100" dir="2700000" algn="tl">
                    <a:srgbClr val="000000">
                      <a:alpha val="43137"/>
                    </a:srgbClr>
                  </a:outerShdw>
                </a:effectLst>
                <a:latin typeface="iCiel Altus Serif" pitchFamily="50" charset="0"/>
              </a:rPr>
              <a:t>Đồng</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Đậu</a:t>
            </a:r>
            <a:r>
              <a:rPr lang="en-US" dirty="0" smtClean="0">
                <a:solidFill>
                  <a:srgbClr val="CC00FF"/>
                </a:solidFill>
                <a:effectLst>
                  <a:outerShdw blurRad="38100" dist="38100" dir="2700000" algn="tl">
                    <a:srgbClr val="000000">
                      <a:alpha val="43137"/>
                    </a:srgbClr>
                  </a:outerShdw>
                </a:effectLst>
                <a:latin typeface="iCiel Altus Serif" pitchFamily="50" charset="0"/>
              </a:rPr>
              <a:t>(</a:t>
            </a:r>
            <a:r>
              <a:rPr lang="en-US" dirty="0" err="1" smtClean="0">
                <a:solidFill>
                  <a:srgbClr val="CC00FF"/>
                </a:solidFill>
                <a:effectLst>
                  <a:outerShdw blurRad="38100" dist="38100" dir="2700000" algn="tl">
                    <a:srgbClr val="000000">
                      <a:alpha val="43137"/>
                    </a:srgbClr>
                  </a:outerShdw>
                </a:effectLst>
                <a:latin typeface="iCiel Altus Serif" pitchFamily="50" charset="0"/>
              </a:rPr>
              <a:t>Vĩnh</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Phúc</a:t>
            </a:r>
            <a:r>
              <a:rPr lang="en-US" dirty="0" smtClean="0">
                <a:solidFill>
                  <a:srgbClr val="CC00FF"/>
                </a:solidFill>
                <a:effectLst>
                  <a:outerShdw blurRad="38100" dist="38100" dir="2700000" algn="tl">
                    <a:srgbClr val="000000">
                      <a:alpha val="43137"/>
                    </a:srgbClr>
                  </a:outerShdw>
                </a:effectLst>
                <a:latin typeface="iCiel Altus Serif" pitchFamily="50" charset="0"/>
              </a:rPr>
              <a:t>)</a:t>
            </a:r>
          </a:p>
          <a:p>
            <a:r>
              <a:rPr lang="en-US" dirty="0" smtClean="0">
                <a:solidFill>
                  <a:srgbClr val="CC00FF"/>
                </a:solidFill>
                <a:effectLst>
                  <a:outerShdw blurRad="38100" dist="38100" dir="2700000" algn="tl">
                    <a:srgbClr val="000000">
                      <a:alpha val="43137"/>
                    </a:srgbClr>
                  </a:outerShdw>
                </a:effectLst>
                <a:latin typeface="iCiel Altus Serif" pitchFamily="50" charset="0"/>
              </a:rPr>
              <a:t>-</a:t>
            </a:r>
            <a:r>
              <a:rPr lang="en-US" dirty="0" err="1" smtClean="0">
                <a:solidFill>
                  <a:srgbClr val="CC00FF"/>
                </a:solidFill>
                <a:effectLst>
                  <a:outerShdw blurRad="38100" dist="38100" dir="2700000" algn="tl">
                    <a:srgbClr val="000000">
                      <a:alpha val="43137"/>
                    </a:srgbClr>
                  </a:outerShdw>
                </a:effectLst>
                <a:latin typeface="iCiel Altus Serif" pitchFamily="50" charset="0"/>
              </a:rPr>
              <a:t>Công</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cụ:mĩu</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nhọn,lưỡi</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câu</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vũ</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khí</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bằng</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Đồng</a:t>
            </a:r>
            <a:r>
              <a:rPr lang="en-US" dirty="0" smtClean="0">
                <a:solidFill>
                  <a:srgbClr val="CC00FF"/>
                </a:solidFill>
                <a:effectLst>
                  <a:outerShdw blurRad="38100" dist="38100" dir="2700000" algn="tl">
                    <a:srgbClr val="000000">
                      <a:alpha val="43137"/>
                    </a:srgbClr>
                  </a:outerShdw>
                </a:effectLst>
                <a:latin typeface="iCiel Altus Serif" pitchFamily="50" charset="0"/>
              </a:rPr>
              <a:t>.</a:t>
            </a:r>
          </a:p>
          <a:p>
            <a:r>
              <a:rPr lang="en-US" dirty="0" smtClean="0">
                <a:solidFill>
                  <a:srgbClr val="CC00FF"/>
                </a:solidFill>
                <a:effectLst>
                  <a:outerShdw blurRad="38100" dist="38100" dir="2700000" algn="tl">
                    <a:srgbClr val="000000">
                      <a:alpha val="43137"/>
                    </a:srgbClr>
                  </a:outerShdw>
                </a:effectLst>
                <a:latin typeface="iCiel Altus Serif" pitchFamily="50" charset="0"/>
              </a:rPr>
              <a:t>B) </a:t>
            </a:r>
            <a:r>
              <a:rPr lang="en-US" dirty="0" err="1" smtClean="0">
                <a:solidFill>
                  <a:srgbClr val="CC00FF"/>
                </a:solidFill>
                <a:effectLst>
                  <a:outerShdw blurRad="38100" dist="38100" dir="2700000" algn="tl">
                    <a:srgbClr val="000000">
                      <a:alpha val="43137"/>
                    </a:srgbClr>
                  </a:outerShdw>
                </a:effectLst>
                <a:latin typeface="iCiel Altus Serif" pitchFamily="50" charset="0"/>
              </a:rPr>
              <a:t>Sự</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phân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hóa</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và</a:t>
            </a:r>
            <a:r>
              <a:rPr lang="en-US" dirty="0" smtClean="0">
                <a:solidFill>
                  <a:srgbClr val="CC00FF"/>
                </a:solidFill>
                <a:effectLst>
                  <a:outerShdw blurRad="38100" dist="38100" dir="2700000" algn="tl">
                    <a:srgbClr val="000000">
                      <a:alpha val="43137"/>
                    </a:srgbClr>
                  </a:outerShdw>
                </a:effectLst>
                <a:latin typeface="iCiel Altus Serif" pitchFamily="50" charset="0"/>
              </a:rPr>
              <a:t> tan </a:t>
            </a:r>
            <a:r>
              <a:rPr lang="en-US" dirty="0" err="1" smtClean="0">
                <a:solidFill>
                  <a:srgbClr val="CC00FF"/>
                </a:solidFill>
                <a:effectLst>
                  <a:outerShdw blurRad="38100" dist="38100" dir="2700000" algn="tl">
                    <a:srgbClr val="000000">
                      <a:alpha val="43137"/>
                    </a:srgbClr>
                  </a:outerShdw>
                </a:effectLst>
                <a:latin typeface="iCiel Altus Serif" pitchFamily="50" charset="0"/>
              </a:rPr>
              <a:t>rã</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của</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xã</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hội</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nguyên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thủy</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p>
          <a:p>
            <a:r>
              <a:rPr lang="en-US" dirty="0" smtClean="0">
                <a:solidFill>
                  <a:srgbClr val="CC00FF"/>
                </a:solidFill>
                <a:effectLst>
                  <a:outerShdw blurRad="38100" dist="38100" dir="2700000" algn="tl">
                    <a:srgbClr val="000000">
                      <a:alpha val="43137"/>
                    </a:srgbClr>
                  </a:outerShdw>
                </a:effectLst>
                <a:latin typeface="iCiel Altus Serif" pitchFamily="50" charset="0"/>
              </a:rPr>
              <a:t>-</a:t>
            </a:r>
            <a:r>
              <a:rPr lang="en-US" dirty="0" err="1" smtClean="0">
                <a:solidFill>
                  <a:srgbClr val="CC00FF"/>
                </a:solidFill>
                <a:effectLst>
                  <a:outerShdw blurRad="38100" dist="38100" dir="2700000" algn="tl">
                    <a:srgbClr val="000000">
                      <a:alpha val="43137"/>
                    </a:srgbClr>
                  </a:outerShdw>
                </a:effectLst>
                <a:latin typeface="iCiel Altus Serif" pitchFamily="50" charset="0"/>
              </a:rPr>
              <a:t>Địa</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bàn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cư</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trú</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mở</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rộng</a:t>
            </a:r>
            <a:r>
              <a:rPr lang="en-US" dirty="0" smtClean="0">
                <a:solidFill>
                  <a:srgbClr val="CC00FF"/>
                </a:solidFill>
                <a:effectLst>
                  <a:outerShdw blurRad="38100" dist="38100" dir="2700000" algn="tl">
                    <a:srgbClr val="000000">
                      <a:alpha val="43137"/>
                    </a:srgbClr>
                  </a:outerShdw>
                </a:effectLst>
                <a:latin typeface="iCiel Altus Serif" pitchFamily="50" charset="0"/>
              </a:rPr>
              <a:t> , </a:t>
            </a:r>
            <a:r>
              <a:rPr lang="en-US" dirty="0" err="1" smtClean="0">
                <a:solidFill>
                  <a:srgbClr val="CC00FF"/>
                </a:solidFill>
                <a:effectLst>
                  <a:outerShdw blurRad="38100" dist="38100" dir="2700000" algn="tl">
                    <a:srgbClr val="000000">
                      <a:alpha val="43137"/>
                    </a:srgbClr>
                  </a:outerShdw>
                </a:effectLst>
                <a:latin typeface="iCiel Altus Serif" pitchFamily="50" charset="0"/>
              </a:rPr>
              <a:t>định</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cư</a:t>
            </a:r>
            <a:r>
              <a:rPr lang="en-US" dirty="0" smtClean="0">
                <a:solidFill>
                  <a:srgbClr val="CC00FF"/>
                </a:solidFill>
                <a:effectLst>
                  <a:outerShdw blurRad="38100" dist="38100" dir="2700000" algn="tl">
                    <a:srgbClr val="000000">
                      <a:alpha val="43137"/>
                    </a:srgbClr>
                  </a:outerShdw>
                </a:effectLst>
                <a:latin typeface="iCiel Altus Serif" pitchFamily="50" charset="0"/>
              </a:rPr>
              <a:t> ở </a:t>
            </a:r>
            <a:r>
              <a:rPr lang="en-US" dirty="0" err="1" smtClean="0">
                <a:solidFill>
                  <a:srgbClr val="CC00FF"/>
                </a:solidFill>
                <a:effectLst>
                  <a:outerShdw blurRad="38100" dist="38100" dir="2700000" algn="tl">
                    <a:srgbClr val="000000">
                      <a:alpha val="43137"/>
                    </a:srgbClr>
                  </a:outerShdw>
                </a:effectLst>
                <a:latin typeface="iCiel Altus Serif" pitchFamily="50" charset="0"/>
              </a:rPr>
              <a:t>các</a:t>
            </a:r>
            <a:r>
              <a:rPr lang="en-US" dirty="0" smtClean="0">
                <a:solidFill>
                  <a:srgbClr val="CC00FF"/>
                </a:solidFill>
                <a:effectLst>
                  <a:outerShdw blurRad="38100" dist="38100" dir="2700000" algn="tl">
                    <a:srgbClr val="000000">
                      <a:alpha val="43137"/>
                    </a:srgbClr>
                  </a:outerShdw>
                </a:effectLst>
                <a:latin typeface="iCiel Altus Serif" pitchFamily="50" charset="0"/>
              </a:rPr>
              <a:t> con </a:t>
            </a:r>
            <a:r>
              <a:rPr lang="en-US" dirty="0" err="1" smtClean="0">
                <a:solidFill>
                  <a:srgbClr val="CC00FF"/>
                </a:solidFill>
                <a:effectLst>
                  <a:outerShdw blurRad="38100" dist="38100" dir="2700000" algn="tl">
                    <a:srgbClr val="000000">
                      <a:alpha val="43137"/>
                    </a:srgbClr>
                  </a:outerShdw>
                </a:effectLst>
                <a:latin typeface="iCiel Altus Serif" pitchFamily="50" charset="0"/>
              </a:rPr>
              <a:t>sông</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lớn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p>
          <a:p>
            <a:r>
              <a:rPr lang="en-US" dirty="0" smtClean="0">
                <a:solidFill>
                  <a:srgbClr val="CC00FF"/>
                </a:solidFill>
                <a:effectLst>
                  <a:outerShdw blurRad="38100" dist="38100" dir="2700000" algn="tl">
                    <a:srgbClr val="000000">
                      <a:alpha val="43137"/>
                    </a:srgbClr>
                  </a:outerShdw>
                </a:effectLst>
                <a:latin typeface="iCiel Altus Serif" pitchFamily="50" charset="0"/>
              </a:rPr>
              <a:t>-</a:t>
            </a:r>
            <a:r>
              <a:rPr lang="en-US" dirty="0" err="1" smtClean="0">
                <a:solidFill>
                  <a:srgbClr val="CC00FF"/>
                </a:solidFill>
                <a:effectLst>
                  <a:outerShdw blurRad="38100" dist="38100" dir="2700000" algn="tl">
                    <a:srgbClr val="000000">
                      <a:alpha val="43137"/>
                    </a:srgbClr>
                  </a:outerShdw>
                </a:effectLst>
                <a:latin typeface="iCiel Altus Serif" pitchFamily="50" charset="0"/>
              </a:rPr>
              <a:t>Làm</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nông</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nghiệp</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trông</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lúa</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nước,chăn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nuôi</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làm</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gốm</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đúc</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đồng</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p>
          <a:p>
            <a:r>
              <a:rPr lang="en-US" dirty="0" smtClean="0">
                <a:solidFill>
                  <a:srgbClr val="CC00FF"/>
                </a:solidFill>
                <a:effectLst>
                  <a:outerShdw blurRad="38100" dist="38100" dir="2700000" algn="tl">
                    <a:srgbClr val="000000">
                      <a:alpha val="43137"/>
                    </a:srgbClr>
                  </a:outerShdw>
                </a:effectLst>
                <a:latin typeface="iCiel Altus Serif" pitchFamily="50" charset="0"/>
              </a:rPr>
              <a:t>-</a:t>
            </a:r>
            <a:r>
              <a:rPr lang="en-US" dirty="0" err="1" smtClean="0">
                <a:solidFill>
                  <a:srgbClr val="CC00FF"/>
                </a:solidFill>
                <a:effectLst>
                  <a:outerShdw blurRad="38100" dist="38100" dir="2700000" algn="tl">
                    <a:srgbClr val="000000">
                      <a:alpha val="43137"/>
                    </a:srgbClr>
                  </a:outerShdw>
                </a:effectLst>
                <a:latin typeface="iCiel Altus Serif" pitchFamily="50" charset="0"/>
              </a:rPr>
              <a:t>Những</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xóm</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làng</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đã</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dần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dần</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xuất</a:t>
            </a:r>
            <a:r>
              <a:rPr lang="en-US" dirty="0" smtClean="0">
                <a:solidFill>
                  <a:srgbClr val="CC00FF"/>
                </a:solidFill>
                <a:effectLst>
                  <a:outerShdw blurRad="38100" dist="38100" dir="2700000" algn="tl">
                    <a:srgbClr val="000000">
                      <a:alpha val="43137"/>
                    </a:srgbClr>
                  </a:outerShdw>
                </a:effectLst>
                <a:latin typeface="iCiel Altus Serif" pitchFamily="50" charset="0"/>
              </a:rPr>
              <a:t> </a:t>
            </a:r>
            <a:r>
              <a:rPr lang="en-US" dirty="0" err="1" smtClean="0">
                <a:solidFill>
                  <a:srgbClr val="CC00FF"/>
                </a:solidFill>
                <a:effectLst>
                  <a:outerShdw blurRad="38100" dist="38100" dir="2700000" algn="tl">
                    <a:srgbClr val="000000">
                      <a:alpha val="43137"/>
                    </a:srgbClr>
                  </a:outerShdw>
                </a:effectLst>
                <a:latin typeface="iCiel Altus Serif" pitchFamily="50" charset="0"/>
              </a:rPr>
              <a:t>hiện</a:t>
            </a:r>
            <a:r>
              <a:rPr lang="en-US" dirty="0" smtClean="0">
                <a:solidFill>
                  <a:srgbClr val="CC00FF"/>
                </a:solidFill>
                <a:effectLst>
                  <a:outerShdw blurRad="38100" dist="38100" dir="2700000" algn="tl">
                    <a:srgbClr val="000000">
                      <a:alpha val="43137"/>
                    </a:srgbClr>
                  </a:outerShdw>
                </a:effectLst>
                <a:latin typeface="iCiel Altus Serif" pitchFamily="50" charset="0"/>
              </a:rPr>
              <a:t>.</a:t>
            </a:r>
            <a:endParaRPr lang="en-US" dirty="0">
              <a:solidFill>
                <a:srgbClr val="CC00FF"/>
              </a:solidFill>
              <a:effectLst>
                <a:outerShdw blurRad="38100" dist="38100" dir="2700000" algn="tl">
                  <a:srgbClr val="000000">
                    <a:alpha val="43137"/>
                  </a:srgbClr>
                </a:outerShdw>
              </a:effectLst>
              <a:latin typeface="iCiel Altus Serif" pitchFamily="50" charset="0"/>
            </a:endParaRPr>
          </a:p>
        </p:txBody>
      </p:sp>
    </p:spTree>
    <p:extLst>
      <p:ext uri="{BB962C8B-B14F-4D97-AF65-F5344CB8AC3E}">
        <p14:creationId xmlns:p14="http://schemas.microsoft.com/office/powerpoint/2010/main" val="288526410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8510" y="2832316"/>
            <a:ext cx="4295255" cy="3040461"/>
          </a:xfrm>
        </p:spPr>
      </p:pic>
    </p:spTree>
    <p:extLst>
      <p:ext uri="{BB962C8B-B14F-4D97-AF65-F5344CB8AC3E}">
        <p14:creationId xmlns:p14="http://schemas.microsoft.com/office/powerpoint/2010/main" val="298408290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305959" y="728667"/>
            <a:ext cx="7564229" cy="5292154"/>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4" y="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2148" y="1539744"/>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74824" y="77739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2336" y="3020060"/>
            <a:ext cx="2651990" cy="2651990"/>
          </a:xfrm>
          <a:prstGeom prst="rect">
            <a:avLst/>
          </a:prstGeom>
        </p:spPr>
      </p:pic>
      <p:pic>
        <p:nvPicPr>
          <p:cNvPr id="143" name="mau5">
            <a:hlinkClick r:id="rId1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28756" y="3391503"/>
            <a:ext cx="2633741" cy="2639810"/>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Tree>
    <p:extLst>
      <p:ext uri="{BB962C8B-B14F-4D97-AF65-F5344CB8AC3E}">
        <p14:creationId xmlns:p14="http://schemas.microsoft.com/office/powerpoint/2010/main" val="399187298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rPr>
              <a:t>Câu 1: Nhờ biết trồng trọt, chăn nuôi, người nguyên thuỷ đã bắt đầu đời sống </a:t>
            </a:r>
            <a:endParaRPr lang="en-US" sz="3200" b="1" dirty="0">
              <a:solidFill>
                <a:schemeClr val="bg1"/>
              </a:solidFill>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bg1"/>
                </a:solidFill>
              </a:rPr>
              <a:t>Định</a:t>
            </a:r>
            <a:r>
              <a:rPr lang="en-US" sz="3200" b="1" dirty="0" smtClean="0">
                <a:solidFill>
                  <a:schemeClr val="bg1"/>
                </a:solidFill>
              </a:rPr>
              <a:t> </a:t>
            </a:r>
            <a:r>
              <a:rPr lang="en-US" sz="3200" b="1" dirty="0" err="1" smtClean="0">
                <a:solidFill>
                  <a:schemeClr val="bg1"/>
                </a:solidFill>
              </a:rPr>
              <a:t>cư</a:t>
            </a:r>
            <a:endParaRPr lang="en-US" sz="3200" b="1" dirty="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7544617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77437"/>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white"/>
                </a:solidFill>
                <a:latin typeface="Calibri" panose="020F0502020204030204"/>
              </a:rPr>
              <a:t>Một trong những biểu hiện về đời sống tinh thần của người nguyên thuỷ là</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Có</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tục</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chôn</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cất</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người</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chết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white"/>
                </a:solidFill>
                <a:latin typeface="Calibri" panose="020F0502020204030204"/>
              </a:rPr>
              <a:t>Xã hội nguyên thuỷ kéo dài hàng triệu năm từ khi con người xuất hiện trên Trái Đất cho đến khi</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prstClr val="white"/>
                </a:solidFill>
                <a:latin typeface="Calibri" panose="020F0502020204030204"/>
              </a:rPr>
              <a:t>Xã</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hội</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có</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giai</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cấp</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và</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nhà</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nước</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hình</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thành</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46162710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white"/>
                </a:solidFill>
                <a:latin typeface="Calibri" panose="020F0502020204030204"/>
              </a:rPr>
              <a:t>Trong bầy người nguyên thuỷ, phụ nữ hái lượm hạt, quả; còn đàn ông săn bắt thú rừng, đó là sự phân công lao động </a:t>
            </a:r>
            <a:r>
              <a:rPr lang="vi-VN" sz="3200" b="1" dirty="0" smtClean="0">
                <a:solidFill>
                  <a:prstClr val="white"/>
                </a:solidFill>
                <a:latin typeface="Calibri" panose="020F0502020204030204"/>
              </a:rPr>
              <a:t>theo</a:t>
            </a:r>
            <a:r>
              <a:rPr lang="en-US" sz="3200" b="1" dirty="0" smtClean="0">
                <a:solidFill>
                  <a:prstClr val="white"/>
                </a:solidFill>
                <a:latin typeface="Calibri" panose="020F0502020204030204"/>
              </a:rPr>
              <a:t>?</a:t>
            </a:r>
            <a:endParaRPr lang="vi-VN" sz="3200" b="1" dirty="0">
              <a:solidFill>
                <a:prstClr val="white"/>
              </a:solidFill>
              <a:latin typeface="Calibri" panose="020F0502020204030204"/>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prstClr val="white"/>
                </a:solidFill>
                <a:latin typeface="Calibri" panose="020F0502020204030204"/>
              </a:rPr>
              <a:t>Giới</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tính</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1933489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white"/>
                </a:solidFill>
                <a:latin typeface="Calibri" panose="020F0502020204030204"/>
              </a:rPr>
              <a:t>Nội dung nào dưới đây không phản ánh đúng về đời sống tinh thần của người nguyên thủy?</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prstClr val="white"/>
                </a:solidFill>
                <a:latin typeface="Calibri" panose="020F0502020204030204"/>
              </a:rPr>
              <a:t>Chế</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tạo</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ra</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cung</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tên</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mũi</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lao</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2078718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white"/>
                </a:solidFill>
                <a:latin typeface="Calibri" panose="020F0502020204030204"/>
              </a:rPr>
              <a:t>So với người tối cổ, người tinh khôn đã</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Biết</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trồng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trọt</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và</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thuần</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dưỡng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động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vật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02741382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1496</TotalTime>
  <Words>1349</Words>
  <Application>Microsoft Office PowerPoint</Application>
  <PresentationFormat>Custom</PresentationFormat>
  <Paragraphs>83</Paragraphs>
  <Slides>26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 Light</vt:lpstr>
      <vt:lpstr>Calibri</vt:lpstr>
      <vt:lpstr>Courier New</vt:lpstr>
      <vt:lpstr>iCiel Altus Serif</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1 trang 27 Lịch Sử lớp 6: Kim loại đã được phát hiện ra như thế nào? </vt:lpstr>
      <vt:lpstr>Câu hỏi 2 trang 27 Lịch Sử lớp 6: Em hãy quan sát các hình 5.2 đến 5.4 và cho biết:</vt:lpstr>
      <vt:lpstr>PowerPoint Presentation</vt:lpstr>
      <vt:lpstr>PowerPoint Presentation</vt:lpstr>
      <vt:lpstr>PowerPoint Presentation</vt:lpstr>
      <vt:lpstr>Câu hỏi 1 trang 28 Lịch Sử lớp 6: Đọc các thông tin, quan sát sơ đồ 5.5, em hãy cho biết:+ Nguyên nhân nào dẫn đến sự phân hóa xã hội thành “người giàu” và “người nghèo”? + Mối quan hệ giữa người với người trong xã hội có phân hóa giàu, nghèo </vt:lpstr>
      <vt:lpstr>Câu hỏi 2 trang 28 Lịch Sử lớp 6: Vì sao xã hội nguyên thủy ở phương Đông không phân hóa triệt để?</vt:lpstr>
      <vt:lpstr>II)Sự chuyển biến trong xã hội nguyên thủy.</vt:lpstr>
      <vt:lpstr>PowerPoint Presentation</vt:lpstr>
      <vt:lpstr>PowerPoint Presentation</vt:lpstr>
      <vt:lpstr>PowerPoint Presentation</vt:lpstr>
      <vt:lpstr>III)Việt Nam cuối thời kì nguyên thủy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ismail - [2010]</cp:lastModifiedBy>
  <cp:revision>137</cp:revision>
  <dcterms:created xsi:type="dcterms:W3CDTF">2018-10-29T09:59:25Z</dcterms:created>
  <dcterms:modified xsi:type="dcterms:W3CDTF">2024-03-06T05:59:54Z</dcterms:modified>
</cp:coreProperties>
</file>