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23" r:id="rId2"/>
    <p:sldId id="322" r:id="rId3"/>
    <p:sldId id="329" r:id="rId4"/>
    <p:sldId id="318" r:id="rId5"/>
    <p:sldId id="324" r:id="rId6"/>
    <p:sldId id="326" r:id="rId7"/>
    <p:sldId id="325" r:id="rId8"/>
    <p:sldId id="327" r:id="rId9"/>
    <p:sldId id="330" r:id="rId10"/>
    <p:sldId id="331" r:id="rId11"/>
    <p:sldId id="332" r:id="rId12"/>
    <p:sldId id="334" r:id="rId13"/>
    <p:sldId id="335" r:id="rId14"/>
    <p:sldId id="336" r:id="rId15"/>
    <p:sldId id="337" r:id="rId16"/>
    <p:sldId id="339" r:id="rId17"/>
    <p:sldId id="340" r:id="rId18"/>
    <p:sldId id="341" r:id="rId19"/>
    <p:sldId id="342" r:id="rId20"/>
    <p:sldId id="343" r:id="rId21"/>
    <p:sldId id="312" r:id="rId22"/>
    <p:sldId id="274" r:id="rId23"/>
    <p:sldId id="275" r:id="rId24"/>
    <p:sldId id="276" r:id="rId25"/>
    <p:sldId id="287" r:id="rId26"/>
    <p:sldId id="277" r:id="rId27"/>
    <p:sldId id="279" r:id="rId28"/>
    <p:sldId id="288" r:id="rId29"/>
    <p:sldId id="289" r:id="rId30"/>
    <p:sldId id="344" r:id="rId31"/>
    <p:sldId id="345" r:id="rId32"/>
    <p:sldId id="347" r:id="rId33"/>
    <p:sldId id="348" r:id="rId3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1"/>
  </p:normalViewPr>
  <p:slideViewPr>
    <p:cSldViewPr snapToGrid="0" snapToObjects="1">
      <p:cViewPr varScale="1">
        <p:scale>
          <a:sx n="67" d="100"/>
          <a:sy n="67" d="100"/>
        </p:scale>
        <p:origin x="8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4B99E0-6283-4808-B818-0D138F42427A}" type="datetimeFigureOut">
              <a:rPr lang="en-US" smtClean="0"/>
              <a:t>18/10/2024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EF4436-1B26-4723-80AD-9F6EC64FDDEA}" type="slidenum">
              <a:rPr lang="en-US" smtClean="0"/>
              <a:t>‹#›</a:t>
            </a:fld>
            <a:endParaRPr lang="en-US"/>
          </a:p>
        </p:txBody>
      </p:sp>
    </p:spTree>
    <p:extLst>
      <p:ext uri="{BB962C8B-B14F-4D97-AF65-F5344CB8AC3E}">
        <p14:creationId xmlns:p14="http://schemas.microsoft.com/office/powerpoint/2010/main" val="14795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8" y="3421324"/>
            <a:ext cx="4018400" cy="872800"/>
          </a:xfrm>
          <a:prstGeom prst="rect">
            <a:avLst/>
          </a:prstGeom>
        </p:spPr>
        <p:txBody>
          <a:bodyPr spcFirstLastPara="1" wrap="square" lIns="121897" tIns="121897" rIns="121897" bIns="121897" anchor="ctr" anchorCtr="0">
            <a:noAutofit/>
          </a:bodyPr>
          <a:lstStyle>
            <a:lvl1pPr lvl="0" algn="ctr" rtl="0">
              <a:lnSpc>
                <a:spcPct val="90000"/>
              </a:lnSpc>
              <a:spcBef>
                <a:spcPts val="0"/>
              </a:spcBef>
              <a:spcAft>
                <a:spcPts val="0"/>
              </a:spcAft>
              <a:buNone/>
              <a:defRPr sz="4000"/>
            </a:lvl1pPr>
            <a:lvl2pPr lvl="1" algn="ctr" rtl="0">
              <a:lnSpc>
                <a:spcPct val="90000"/>
              </a:lnSpc>
              <a:spcBef>
                <a:spcPts val="0"/>
              </a:spcBef>
              <a:spcAft>
                <a:spcPts val="0"/>
              </a:spcAft>
              <a:buNone/>
              <a:defRPr sz="4000"/>
            </a:lvl2pPr>
            <a:lvl3pPr lvl="2" algn="ctr" rtl="0">
              <a:lnSpc>
                <a:spcPct val="90000"/>
              </a:lnSpc>
              <a:spcBef>
                <a:spcPts val="0"/>
              </a:spcBef>
              <a:spcAft>
                <a:spcPts val="0"/>
              </a:spcAft>
              <a:buNone/>
              <a:defRPr sz="4000"/>
            </a:lvl3pPr>
            <a:lvl4pPr lvl="3" algn="ctr" rtl="0">
              <a:lnSpc>
                <a:spcPct val="90000"/>
              </a:lnSpc>
              <a:spcBef>
                <a:spcPts val="0"/>
              </a:spcBef>
              <a:spcAft>
                <a:spcPts val="0"/>
              </a:spcAft>
              <a:buNone/>
              <a:defRPr sz="4000"/>
            </a:lvl4pPr>
            <a:lvl5pPr lvl="4" algn="ctr" rtl="0">
              <a:lnSpc>
                <a:spcPct val="90000"/>
              </a:lnSpc>
              <a:spcBef>
                <a:spcPts val="0"/>
              </a:spcBef>
              <a:spcAft>
                <a:spcPts val="0"/>
              </a:spcAft>
              <a:buNone/>
              <a:defRPr sz="4000"/>
            </a:lvl5pPr>
            <a:lvl6pPr lvl="5" algn="ctr" rtl="0">
              <a:lnSpc>
                <a:spcPct val="90000"/>
              </a:lnSpc>
              <a:spcBef>
                <a:spcPts val="0"/>
              </a:spcBef>
              <a:spcAft>
                <a:spcPts val="0"/>
              </a:spcAft>
              <a:buNone/>
              <a:defRPr sz="4000"/>
            </a:lvl6pPr>
            <a:lvl7pPr lvl="6" algn="ctr" rtl="0">
              <a:lnSpc>
                <a:spcPct val="90000"/>
              </a:lnSpc>
              <a:spcBef>
                <a:spcPts val="0"/>
              </a:spcBef>
              <a:spcAft>
                <a:spcPts val="0"/>
              </a:spcAft>
              <a:buNone/>
              <a:defRPr sz="4000"/>
            </a:lvl7pPr>
            <a:lvl8pPr lvl="7" algn="ctr" rtl="0">
              <a:lnSpc>
                <a:spcPct val="90000"/>
              </a:lnSpc>
              <a:spcBef>
                <a:spcPts val="0"/>
              </a:spcBef>
              <a:spcAft>
                <a:spcPts val="0"/>
              </a:spcAft>
              <a:buNone/>
              <a:defRPr sz="4000"/>
            </a:lvl8pPr>
            <a:lvl9pPr lvl="8" algn="ctr" rtl="0">
              <a:lnSpc>
                <a:spcPct val="90000"/>
              </a:lnSpc>
              <a:spcBef>
                <a:spcPts val="0"/>
              </a:spcBef>
              <a:spcAft>
                <a:spcPts val="0"/>
              </a:spcAft>
              <a:buNone/>
              <a:defRPr sz="4000"/>
            </a:lvl9pPr>
          </a:lstStyle>
          <a:p>
            <a:endParaRPr/>
          </a:p>
        </p:txBody>
      </p:sp>
      <p:sp>
        <p:nvSpPr>
          <p:cNvPr id="453" name="Google Shape;453;p3"/>
          <p:cNvSpPr txBox="1">
            <a:spLocks noGrp="1"/>
          </p:cNvSpPr>
          <p:nvPr>
            <p:ph type="subTitle" idx="2"/>
          </p:nvPr>
        </p:nvSpPr>
        <p:spPr>
          <a:xfrm>
            <a:off x="6236048" y="4466791"/>
            <a:ext cx="4683600" cy="788800"/>
          </a:xfrm>
          <a:prstGeom prst="rect">
            <a:avLst/>
          </a:prstGeom>
        </p:spPr>
        <p:txBody>
          <a:bodyPr spcFirstLastPara="1" wrap="square" lIns="121897" tIns="121897" rIns="121897" bIns="121897" anchor="ctr" anchorCtr="0">
            <a:noAutofit/>
          </a:bodyPr>
          <a:lstStyle>
            <a:lvl1pPr lvl="0" algn="ctr" rtl="0">
              <a:spcBef>
                <a:spcPts val="0"/>
              </a:spcBef>
              <a:spcAft>
                <a:spcPts val="0"/>
              </a:spcAft>
              <a:buNone/>
              <a:defRPr sz="2100">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2400"/>
              <a:buNone/>
              <a:defRPr sz="16500"/>
            </a:lvl1pPr>
            <a:lvl2pPr lvl="1" algn="ctr" rtl="0">
              <a:spcBef>
                <a:spcPts val="0"/>
              </a:spcBef>
              <a:spcAft>
                <a:spcPts val="0"/>
              </a:spcAft>
              <a:buClr>
                <a:schemeClr val="accent4"/>
              </a:buClr>
              <a:buSzPts val="12400"/>
              <a:buNone/>
              <a:defRPr sz="16500">
                <a:solidFill>
                  <a:schemeClr val="accent4"/>
                </a:solidFill>
              </a:defRPr>
            </a:lvl2pPr>
            <a:lvl3pPr lvl="2" algn="ctr" rtl="0">
              <a:spcBef>
                <a:spcPts val="0"/>
              </a:spcBef>
              <a:spcAft>
                <a:spcPts val="0"/>
              </a:spcAft>
              <a:buClr>
                <a:schemeClr val="accent4"/>
              </a:buClr>
              <a:buSzPts val="12400"/>
              <a:buNone/>
              <a:defRPr sz="16500">
                <a:solidFill>
                  <a:schemeClr val="accent4"/>
                </a:solidFill>
              </a:defRPr>
            </a:lvl3pPr>
            <a:lvl4pPr lvl="3" algn="ctr" rtl="0">
              <a:spcBef>
                <a:spcPts val="0"/>
              </a:spcBef>
              <a:spcAft>
                <a:spcPts val="0"/>
              </a:spcAft>
              <a:buClr>
                <a:schemeClr val="accent4"/>
              </a:buClr>
              <a:buSzPts val="12400"/>
              <a:buNone/>
              <a:defRPr sz="16500">
                <a:solidFill>
                  <a:schemeClr val="accent4"/>
                </a:solidFill>
              </a:defRPr>
            </a:lvl4pPr>
            <a:lvl5pPr lvl="4" algn="ctr" rtl="0">
              <a:spcBef>
                <a:spcPts val="0"/>
              </a:spcBef>
              <a:spcAft>
                <a:spcPts val="0"/>
              </a:spcAft>
              <a:buClr>
                <a:schemeClr val="accent4"/>
              </a:buClr>
              <a:buSzPts val="12400"/>
              <a:buNone/>
              <a:defRPr sz="16500">
                <a:solidFill>
                  <a:schemeClr val="accent4"/>
                </a:solidFill>
              </a:defRPr>
            </a:lvl5pPr>
            <a:lvl6pPr lvl="5" algn="ctr" rtl="0">
              <a:spcBef>
                <a:spcPts val="0"/>
              </a:spcBef>
              <a:spcAft>
                <a:spcPts val="0"/>
              </a:spcAft>
              <a:buClr>
                <a:schemeClr val="accent4"/>
              </a:buClr>
              <a:buSzPts val="12400"/>
              <a:buNone/>
              <a:defRPr sz="16500">
                <a:solidFill>
                  <a:schemeClr val="accent4"/>
                </a:solidFill>
              </a:defRPr>
            </a:lvl6pPr>
            <a:lvl7pPr lvl="6" algn="ctr" rtl="0">
              <a:spcBef>
                <a:spcPts val="0"/>
              </a:spcBef>
              <a:spcAft>
                <a:spcPts val="0"/>
              </a:spcAft>
              <a:buClr>
                <a:schemeClr val="accent4"/>
              </a:buClr>
              <a:buSzPts val="12400"/>
              <a:buNone/>
              <a:defRPr sz="16500">
                <a:solidFill>
                  <a:schemeClr val="accent4"/>
                </a:solidFill>
              </a:defRPr>
            </a:lvl7pPr>
            <a:lvl8pPr lvl="7" algn="ctr" rtl="0">
              <a:spcBef>
                <a:spcPts val="0"/>
              </a:spcBef>
              <a:spcAft>
                <a:spcPts val="0"/>
              </a:spcAft>
              <a:buClr>
                <a:schemeClr val="accent4"/>
              </a:buClr>
              <a:buSzPts val="12400"/>
              <a:buNone/>
              <a:defRPr sz="16500">
                <a:solidFill>
                  <a:schemeClr val="accent4"/>
                </a:solidFill>
              </a:defRPr>
            </a:lvl8pPr>
            <a:lvl9pPr lvl="8" algn="ctr" rtl="0">
              <a:spcBef>
                <a:spcPts val="0"/>
              </a:spcBef>
              <a:spcAft>
                <a:spcPts val="0"/>
              </a:spcAft>
              <a:buClr>
                <a:schemeClr val="accent4"/>
              </a:buClr>
              <a:buSzPts val="12400"/>
              <a:buNone/>
              <a:defRPr sz="16500">
                <a:solidFill>
                  <a:schemeClr val="accent4"/>
                </a:solidFill>
              </a:defRPr>
            </a:lvl9pPr>
          </a:lstStyle>
          <a:p>
            <a:r>
              <a:t>xx%</a:t>
            </a:r>
          </a:p>
        </p:txBody>
      </p:sp>
    </p:spTree>
    <p:extLst>
      <p:ext uri="{BB962C8B-B14F-4D97-AF65-F5344CB8AC3E}">
        <p14:creationId xmlns:p14="http://schemas.microsoft.com/office/powerpoint/2010/main" val="19006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121897" tIns="121897" rIns="121897" bIns="121897"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0845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t>18/10/2024</a:t>
            </a:fld>
            <a:endParaRPr lang="x-none"/>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18/10/2024</a:t>
            </a:fld>
            <a:endParaRPr lang="x-none"/>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0.png"/><Relationship Id="rId12"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jp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hyperlink" Target="https://doctailieu.com/trac-nghiem/cac-quoc-gia-ai-cap-va-luong-ha-co-dai-ra-doi-vao-khoang-a-thien-nien-ki-iv-98203" TargetMode="External"/><Relationship Id="rId5" Type="http://schemas.microsoft.com/office/2007/relationships/hdphoto" Target="../media/hdphoto1.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hyperlink" Target="https://doctailieu.com/trac-nghiem/nha-nuoc-luong-ha-co-dai-duoc-hinh-thanh-tren-luu-vuc-song-c-ti-gro-va-o-phrat-98205" TargetMode="External"/><Relationship Id="rId5" Type="http://schemas.microsoft.com/office/2007/relationships/hdphoto" Target="../media/hdphoto1.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hyperlink" Target="https://doctailieu.com/trac-nghiem/nguoi-dung-dau-nha-nuoc-luong-ha-co-dai-duoc-goi-la-b-en-xi-trac-nghiem-mon-98199" TargetMode="External"/><Relationship Id="rId5" Type="http://schemas.microsoft.com/office/2007/relationships/hdphoto" Target="../media/hdphoto1.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hyperlink" Target="https://doctailieu.com/trac-nghiem/cong-trinh-nao-cua-cu-dan-luong-ha-co-dai-duoc-cong-nhan-la-ky-quan-the-gioi-co-98209" TargetMode="External"/><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hyperlink" Target="https://doctailieu.com/trac-nghiem/tai-sao-nganh-kinh-te-nong-nghiep-phat-trien-som-va-manh-o-hai-quoc-gia-ai-cap-98211" TargetMode="External"/><Relationship Id="rId5" Type="http://schemas.microsoft.com/office/2007/relationships/hdphoto" Target="../media/hdphoto1.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í mật không lời giải của vườn treo Babylon huyền thoại">
            <a:extLst>
              <a:ext uri="{FF2B5EF4-FFF2-40B4-BE49-F238E27FC236}">
                <a16:creationId xmlns:a16="http://schemas.microsoft.com/office/drawing/2014/main" id="{6F2E216A-7934-AAAC-0C4C-3E30A46C9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408"/>
            <a:ext cx="12192000" cy="6773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D55257-0812-BEA7-A86C-BF799874BF42}"/>
              </a:ext>
            </a:extLst>
          </p:cNvPr>
          <p:cNvSpPr txBox="1"/>
          <p:nvPr/>
        </p:nvSpPr>
        <p:spPr>
          <a:xfrm>
            <a:off x="2997591" y="116665"/>
            <a:ext cx="6196818" cy="1031051"/>
          </a:xfrm>
          <a:prstGeom prst="rect">
            <a:avLst/>
          </a:prstGeom>
          <a:noFill/>
        </p:spPr>
        <p:txBody>
          <a:bodyPr wrap="square">
            <a:spAutoFit/>
          </a:bodyPr>
          <a:lstStyle/>
          <a:p>
            <a:pPr algn="ctr" eaLnBrk="1" hangingPunct="1">
              <a:spcBef>
                <a:spcPts val="600"/>
              </a:spcBef>
              <a:defRPr/>
            </a:pPr>
            <a:r>
              <a:rPr lang="en-US" sz="2800" b="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 MỪNG CÁC EM ĐẾN VỚI </a:t>
            </a:r>
          </a:p>
          <a:p>
            <a:pPr algn="ctr" eaLnBrk="1" hangingPunct="1">
              <a:spcBef>
                <a:spcPts val="600"/>
              </a:spcBef>
              <a:defRPr/>
            </a:pPr>
            <a:r>
              <a:rPr lang="en-US" sz="2800" b="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HỌC LỊCH SỬ 6</a:t>
            </a:r>
          </a:p>
        </p:txBody>
      </p:sp>
    </p:spTree>
    <p:extLst>
      <p:ext uri="{BB962C8B-B14F-4D97-AF65-F5344CB8AC3E}">
        <p14:creationId xmlns:p14="http://schemas.microsoft.com/office/powerpoint/2010/main" val="920003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6DD1CB3-593F-617E-DB41-B4543DE218F8}"/>
              </a:ext>
            </a:extLst>
          </p:cNvPr>
          <p:cNvSpPr/>
          <p:nvPr/>
        </p:nvSpPr>
        <p:spPr>
          <a:xfrm>
            <a:off x="1350498" y="395544"/>
            <a:ext cx="9748911"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BẢNG NIÊN BIỂU QUÁ TRÌNH THÀNH LẬP NHÀ NƯỚC LƯỠNG HÀ CỔ ĐẠI</a:t>
            </a:r>
          </a:p>
        </p:txBody>
      </p:sp>
      <p:graphicFrame>
        <p:nvGraphicFramePr>
          <p:cNvPr id="3" name="Table 2">
            <a:extLst>
              <a:ext uri="{FF2B5EF4-FFF2-40B4-BE49-F238E27FC236}">
                <a16:creationId xmlns:a16="http://schemas.microsoft.com/office/drawing/2014/main" id="{8B5FC22D-02CC-26C6-695B-E7A39D828A30}"/>
              </a:ext>
            </a:extLst>
          </p:cNvPr>
          <p:cNvGraphicFramePr>
            <a:graphicFrameLocks noGrp="1"/>
          </p:cNvGraphicFramePr>
          <p:nvPr>
            <p:extLst>
              <p:ext uri="{D42A27DB-BD31-4B8C-83A1-F6EECF244321}">
                <p14:modId xmlns:p14="http://schemas.microsoft.com/office/powerpoint/2010/main" val="3717697194"/>
              </p:ext>
            </p:extLst>
          </p:nvPr>
        </p:nvGraphicFramePr>
        <p:xfrm>
          <a:off x="1350498" y="1072446"/>
          <a:ext cx="9748911" cy="5328351"/>
        </p:xfrm>
        <a:graphic>
          <a:graphicData uri="http://schemas.openxmlformats.org/drawingml/2006/table">
            <a:tbl>
              <a:tblPr firstRow="1" firstCol="1" bandRow="1">
                <a:tableStyleId>{5940675A-B579-460E-94D1-54222C63F5DA}</a:tableStyleId>
              </a:tblPr>
              <a:tblGrid>
                <a:gridCol w="2369313">
                  <a:extLst>
                    <a:ext uri="{9D8B030D-6E8A-4147-A177-3AD203B41FA5}">
                      <a16:colId xmlns:a16="http://schemas.microsoft.com/office/drawing/2014/main" val="20000"/>
                    </a:ext>
                  </a:extLst>
                </a:gridCol>
                <a:gridCol w="7379598">
                  <a:extLst>
                    <a:ext uri="{9D8B030D-6E8A-4147-A177-3AD203B41FA5}">
                      <a16:colId xmlns:a16="http://schemas.microsoft.com/office/drawing/2014/main" val="20001"/>
                    </a:ext>
                  </a:extLst>
                </a:gridCol>
              </a:tblGrid>
              <a:tr h="761193">
                <a:tc>
                  <a:txBody>
                    <a:bodyPr/>
                    <a:lstStyle/>
                    <a:p>
                      <a:pPr algn="ctr">
                        <a:lnSpc>
                          <a:spcPct val="115000"/>
                        </a:lnSpc>
                        <a:spcAft>
                          <a:spcPts val="0"/>
                        </a:spcAft>
                      </a:pPr>
                      <a:r>
                        <a:rPr lang="en-US" sz="3600" b="1" dirty="0" err="1">
                          <a:solidFill>
                            <a:srgbClr val="FF0000"/>
                          </a:solidFill>
                          <a:effectLst/>
                          <a:latin typeface="Times New Roman" panose="02020603050405020304" pitchFamily="18" charset="0"/>
                          <a:cs typeface="Times New Roman" panose="02020603050405020304" pitchFamily="18" charset="0"/>
                        </a:rPr>
                        <a:t>Thời</a:t>
                      </a:r>
                      <a:r>
                        <a:rPr lang="en-US" sz="3600" b="1" dirty="0">
                          <a:solidFill>
                            <a:srgbClr val="FF0000"/>
                          </a:solidFill>
                          <a:effectLst/>
                          <a:latin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cs typeface="Times New Roman" panose="02020603050405020304" pitchFamily="18" charset="0"/>
                        </a:rPr>
                        <a:t>gian</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gn="ctr">
                        <a:lnSpc>
                          <a:spcPct val="115000"/>
                        </a:lnSpc>
                        <a:spcAft>
                          <a:spcPts val="0"/>
                        </a:spcAft>
                      </a:pPr>
                      <a:r>
                        <a:rPr lang="en-US" sz="3600" b="1" dirty="0" err="1">
                          <a:solidFill>
                            <a:srgbClr val="FF0000"/>
                          </a:solidFill>
                          <a:effectLst/>
                          <a:latin typeface="Times New Roman" panose="02020603050405020304" pitchFamily="18" charset="0"/>
                          <a:ea typeface="+mn-ea"/>
                          <a:cs typeface="Times New Roman" panose="02020603050405020304" pitchFamily="18" charset="0"/>
                        </a:rPr>
                        <a:t>Đế</a:t>
                      </a:r>
                      <a:r>
                        <a:rPr lang="en-US" sz="3600" b="1" baseline="0" dirty="0">
                          <a:solidFill>
                            <a:srgbClr val="FF0000"/>
                          </a:solidFill>
                          <a:effectLst/>
                          <a:latin typeface="Times New Roman" panose="02020603050405020304" pitchFamily="18" charset="0"/>
                          <a:ea typeface="+mn-ea"/>
                          <a:cs typeface="Times New Roman" panose="02020603050405020304" pitchFamily="18" charset="0"/>
                        </a:rPr>
                        <a:t> </a:t>
                      </a:r>
                      <a:r>
                        <a:rPr lang="en-US" sz="3600" b="1" baseline="0" dirty="0" err="1">
                          <a:solidFill>
                            <a:srgbClr val="FF0000"/>
                          </a:solidFill>
                          <a:effectLst/>
                          <a:latin typeface="Times New Roman" panose="02020603050405020304" pitchFamily="18" charset="0"/>
                          <a:ea typeface="+mn-ea"/>
                          <a:cs typeface="Times New Roman" panose="02020603050405020304" pitchFamily="18" charset="0"/>
                        </a:rPr>
                        <a:t>chế</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0"/>
                  </a:ext>
                </a:extLst>
              </a:tr>
              <a:tr h="761193">
                <a:tc>
                  <a:txBody>
                    <a:bodyPr/>
                    <a:lstStyle/>
                    <a:p>
                      <a:pPr>
                        <a:lnSpc>
                          <a:spcPct val="115000"/>
                        </a:lnSpc>
                        <a:spcAft>
                          <a:spcPts val="0"/>
                        </a:spcAft>
                      </a:pPr>
                      <a:r>
                        <a:rPr lang="en-US" sz="3600">
                          <a:effectLst/>
                          <a:latin typeface="Times New Roman" panose="02020603050405020304" pitchFamily="18" charset="0"/>
                          <a:cs typeface="Times New Roman" panose="02020603050405020304" pitchFamily="18" charset="0"/>
                        </a:rPr>
                        <a:t>3500 TCN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Quốc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thành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thị</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cs typeface="Times New Roman" panose="02020603050405020304" pitchFamily="18" charset="0"/>
                        </a:rPr>
                        <a:t> Sumer</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1"/>
                  </a:ext>
                </a:extLst>
              </a:tr>
              <a:tr h="761193">
                <a:tc>
                  <a:txBody>
                    <a:bodyPr/>
                    <a:lstStyle/>
                    <a:p>
                      <a:pPr>
                        <a:lnSpc>
                          <a:spcPct val="115000"/>
                        </a:lnSpc>
                        <a:spcAft>
                          <a:spcPts val="0"/>
                        </a:spcAft>
                      </a:pPr>
                      <a:r>
                        <a:rPr lang="en-US" sz="3600">
                          <a:effectLst/>
                          <a:latin typeface="Times New Roman" panose="02020603050405020304" pitchFamily="18" charset="0"/>
                          <a:cs typeface="Times New Roman" panose="02020603050405020304" pitchFamily="18" charset="0"/>
                        </a:rPr>
                        <a:t>2330 TCN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Đế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cs typeface="Times New Roman" panose="02020603050405020304" pitchFamily="18" charset="0"/>
                        </a:rPr>
                        <a:t> Akkad</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2"/>
                  </a:ext>
                </a:extLst>
              </a:tr>
              <a:tr h="761193">
                <a:tc>
                  <a:txBody>
                    <a:bodyPr/>
                    <a:lstStyle/>
                    <a:p>
                      <a:pPr>
                        <a:lnSpc>
                          <a:spcPct val="115000"/>
                        </a:lnSpc>
                        <a:spcAft>
                          <a:spcPts val="0"/>
                        </a:spcAft>
                      </a:pPr>
                      <a:r>
                        <a:rPr lang="en-US" sz="3600" dirty="0">
                          <a:effectLst/>
                          <a:latin typeface="Times New Roman" panose="02020603050405020304" pitchFamily="18" charset="0"/>
                          <a:cs typeface="Times New Roman" panose="02020603050405020304" pitchFamily="18" charset="0"/>
                        </a:rPr>
                        <a:t>1792 TCN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Đế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cs typeface="Times New Roman" panose="02020603050405020304" pitchFamily="18" charset="0"/>
                        </a:rPr>
                        <a:t> Babylon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3"/>
                  </a:ext>
                </a:extLst>
              </a:tr>
              <a:tr h="761193">
                <a:tc>
                  <a:txBody>
                    <a:bodyPr/>
                    <a:lstStyle/>
                    <a:p>
                      <a:pPr>
                        <a:lnSpc>
                          <a:spcPct val="115000"/>
                        </a:lnSpc>
                        <a:spcAft>
                          <a:spcPts val="0"/>
                        </a:spcAft>
                      </a:pPr>
                      <a:r>
                        <a:rPr lang="en-US" sz="3600">
                          <a:effectLst/>
                          <a:latin typeface="Times New Roman" panose="02020603050405020304" pitchFamily="18" charset="0"/>
                          <a:cs typeface="Times New Roman" panose="02020603050405020304" pitchFamily="18" charset="0"/>
                        </a:rPr>
                        <a:t>1250 TCN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Đế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cs typeface="Times New Roman" panose="02020603050405020304" pitchFamily="18" charset="0"/>
                        </a:rPr>
                        <a:t> Assyria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4"/>
                  </a:ext>
                </a:extLst>
              </a:tr>
              <a:tr h="761193">
                <a:tc>
                  <a:txBody>
                    <a:bodyPr/>
                    <a:lstStyle/>
                    <a:p>
                      <a:pPr>
                        <a:lnSpc>
                          <a:spcPct val="115000"/>
                        </a:lnSpc>
                        <a:spcAft>
                          <a:spcPts val="0"/>
                        </a:spcAft>
                      </a:pPr>
                      <a:r>
                        <a:rPr lang="en-US" sz="3600">
                          <a:effectLst/>
                          <a:latin typeface="Times New Roman" panose="02020603050405020304" pitchFamily="18" charset="0"/>
                          <a:cs typeface="Times New Roman" panose="02020603050405020304" pitchFamily="18" charset="0"/>
                        </a:rPr>
                        <a:t>626 TCN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Đế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chế</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cs typeface="Times New Roman" panose="02020603050405020304" pitchFamily="18" charset="0"/>
                        </a:rPr>
                        <a:t> Chaldea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5"/>
                  </a:ext>
                </a:extLst>
              </a:tr>
              <a:tr h="761193">
                <a:tc>
                  <a:txBody>
                    <a:bodyPr/>
                    <a:lstStyle/>
                    <a:p>
                      <a:pPr>
                        <a:lnSpc>
                          <a:spcPct val="115000"/>
                        </a:lnSpc>
                        <a:spcAft>
                          <a:spcPts val="0"/>
                        </a:spcAft>
                      </a:pPr>
                      <a:r>
                        <a:rPr lang="en-US" sz="3600">
                          <a:effectLst/>
                          <a:latin typeface="Times New Roman" panose="02020603050405020304" pitchFamily="18" charset="0"/>
                          <a:cs typeface="Times New Roman" panose="02020603050405020304" pitchFamily="18" charset="0"/>
                        </a:rPr>
                        <a:t>539 TCN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cs typeface="Times New Roman" panose="02020603050405020304" pitchFamily="18" charset="0"/>
                        </a:rPr>
                        <a:t> Ba </a:t>
                      </a:r>
                      <a:r>
                        <a:rPr lang="en-US" sz="3600" dirty="0" err="1">
                          <a:effectLst/>
                          <a:latin typeface="Times New Roman" panose="02020603050405020304" pitchFamily="18" charset="0"/>
                          <a:cs typeface="Times New Roman" panose="02020603050405020304" pitchFamily="18" charset="0"/>
                        </a:rPr>
                        <a:t>Tư</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xâm</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chiếm</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Lưỡng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Hà</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459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F9F66-D400-D0E2-27D7-27D7FC7AF7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36D8A6-7D11-9E03-8FCD-9C156187DF30}"/>
              </a:ext>
            </a:extLst>
          </p:cNvPr>
          <p:cNvSpPr txBox="1"/>
          <p:nvPr/>
        </p:nvSpPr>
        <p:spPr>
          <a:xfrm>
            <a:off x="123091" y="204373"/>
            <a:ext cx="1051208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 QUÁ TRÌNH THÀNH LẬP NHÀ NƯỚC LƯỠNG HÀ CỔ ĐẠI</a:t>
            </a:r>
          </a:p>
        </p:txBody>
      </p:sp>
      <p:pic>
        <p:nvPicPr>
          <p:cNvPr id="2" name="Picture 2" descr="Viết Tay Cầm Bút Biểu Tượng Biểu Tượng Vector Minh Họa Hình minh họa Sẵn có  - Tải xuống Hình ảnh Ngay bây giờ">
            <a:extLst>
              <a:ext uri="{FF2B5EF4-FFF2-40B4-BE49-F238E27FC236}">
                <a16:creationId xmlns:a16="http://schemas.microsoft.com/office/drawing/2014/main" id="{F7F9B66B-FDB6-081F-7E4B-0E01E5CBD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98" y="687530"/>
            <a:ext cx="715694" cy="11865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5EF8413-321F-2745-6CCF-E055C6CEA67A}"/>
              </a:ext>
            </a:extLst>
          </p:cNvPr>
          <p:cNvSpPr/>
          <p:nvPr/>
        </p:nvSpPr>
        <p:spPr>
          <a:xfrm>
            <a:off x="817392" y="687530"/>
            <a:ext cx="10971334" cy="1938992"/>
          </a:xfrm>
          <a:prstGeom prst="rect">
            <a:avLst/>
          </a:prstGeom>
        </p:spPr>
        <p:txBody>
          <a:bodyPr wrap="square">
            <a:spAutoFit/>
          </a:bodyPr>
          <a:lstStyle/>
          <a:p>
            <a:pPr algn="just">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4000" dirty="0">
                <a:latin typeface="Times New Roman" panose="02020603050405020304" pitchFamily="18" charset="0"/>
                <a:ea typeface="Calibri" panose="020F0502020204030204" pitchFamily="34" charset="0"/>
                <a:cs typeface="Times New Roman" panose="02020603050405020304" pitchFamily="18" charset="0"/>
              </a:rPr>
              <a:t> 3500 TCN,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Xu</a:t>
            </a:r>
            <a:r>
              <a:rPr lang="en-US" sz="4000" dirty="0">
                <a:latin typeface="Times New Roman" panose="02020603050405020304" pitchFamily="18" charset="0"/>
                <a:ea typeface="Calibri" panose="020F0502020204030204" pitchFamily="34" charset="0"/>
                <a:cs typeface="Times New Roman" panose="02020603050405020304" pitchFamily="18" charset="0"/>
              </a:rPr>
              <a:t>-me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Lưỡng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Hà</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833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33A6D-F432-2FD6-F383-12EE432BD1BA}"/>
              </a:ext>
            </a:extLst>
          </p:cNvPr>
          <p:cNvPicPr/>
          <p:nvPr/>
        </p:nvPicPr>
        <p:blipFill rotWithShape="1">
          <a:blip r:embed="rId2">
            <a:extLst>
              <a:ext uri="{28A0092B-C50C-407E-A947-70E740481C1C}">
                <a14:useLocalDpi xmlns:a14="http://schemas.microsoft.com/office/drawing/2010/main" val="0"/>
              </a:ext>
            </a:extLst>
          </a:blip>
          <a:srcRect l="26627" t="16324" r="53641" b="51027"/>
          <a:stretch/>
        </p:blipFill>
        <p:spPr bwMode="auto">
          <a:xfrm>
            <a:off x="4745240" y="200890"/>
            <a:ext cx="7179473" cy="6657110"/>
          </a:xfrm>
          <a:prstGeom prst="rect">
            <a:avLst/>
          </a:prstGeom>
          <a:noFill/>
          <a:ln>
            <a:noFill/>
          </a:ln>
        </p:spPr>
      </p:pic>
      <p:sp>
        <p:nvSpPr>
          <p:cNvPr id="3" name="Oval 2">
            <a:extLst>
              <a:ext uri="{FF2B5EF4-FFF2-40B4-BE49-F238E27FC236}">
                <a16:creationId xmlns:a16="http://schemas.microsoft.com/office/drawing/2014/main" id="{35B48464-AC4F-7225-95DE-1C3D2825D995}"/>
              </a:ext>
            </a:extLst>
          </p:cNvPr>
          <p:cNvSpPr/>
          <p:nvPr/>
        </p:nvSpPr>
        <p:spPr>
          <a:xfrm>
            <a:off x="267286" y="1260764"/>
            <a:ext cx="4477955" cy="4310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a:t>
            </a:r>
            <a:r>
              <a:rPr lang="en-US" sz="2800" b="1" dirty="0">
                <a:latin typeface="Times New Roman" pitchFamily="18" charset="0"/>
                <a:cs typeface="Times New Roman" pitchFamily="18" charset="0"/>
              </a:rPr>
              <a:t> 7.2 ,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gắn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Xu</a:t>
            </a:r>
            <a:r>
              <a:rPr lang="en-US" sz="2800" b="1" dirty="0">
                <a:latin typeface="Times New Roman" pitchFamily="18" charset="0"/>
                <a:cs typeface="Times New Roman" pitchFamily="18" charset="0"/>
              </a:rPr>
              <a:t>-me.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416830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DEFE-8176-DDB2-2617-823A96EBA1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D1E311-5586-0A77-E19D-60A4A9ED99D3}"/>
              </a:ext>
            </a:extLst>
          </p:cNvPr>
          <p:cNvSpPr txBox="1"/>
          <p:nvPr/>
        </p:nvSpPr>
        <p:spPr>
          <a:xfrm>
            <a:off x="123091" y="204373"/>
            <a:ext cx="1051208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 QUÁ TRÌNH THÀNH LẬP NHÀ NƯỚC LƯỠNG HÀ CỔ ĐẠI</a:t>
            </a:r>
          </a:p>
        </p:txBody>
      </p:sp>
      <p:pic>
        <p:nvPicPr>
          <p:cNvPr id="2" name="Picture 2" descr="Viết Tay Cầm Bút Biểu Tượng Biểu Tượng Vector Minh Họa Hình minh họa Sẵn có  - Tải xuống Hình ảnh Ngay bây giờ">
            <a:extLst>
              <a:ext uri="{FF2B5EF4-FFF2-40B4-BE49-F238E27FC236}">
                <a16:creationId xmlns:a16="http://schemas.microsoft.com/office/drawing/2014/main" id="{143C503E-1334-8FFA-E701-C738ADF85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98" y="687530"/>
            <a:ext cx="715694" cy="11865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E83E7E5-7F25-4357-018E-BDD4648376C2}"/>
              </a:ext>
            </a:extLst>
          </p:cNvPr>
          <p:cNvSpPr/>
          <p:nvPr/>
        </p:nvSpPr>
        <p:spPr>
          <a:xfrm>
            <a:off x="777534" y="778385"/>
            <a:ext cx="11109666" cy="3170099"/>
          </a:xfrm>
          <a:prstGeom prst="rect">
            <a:avLst/>
          </a:prstGeom>
        </p:spPr>
        <p:txBody>
          <a:bodyPr wrap="square">
            <a:spAutoFit/>
          </a:bodyPr>
          <a:lstStyle/>
          <a:p>
            <a:pPr marL="342900" indent="-342900">
              <a:buFontTx/>
              <a:buChar char="-"/>
            </a:pPr>
            <a:r>
              <a:rPr lang="en-US" sz="4000" dirty="0">
                <a:latin typeface="Times New Roman" panose="02020603050405020304" pitchFamily="18" charset="0"/>
                <a:ea typeface="Calibri" panose="020F0502020204030204" pitchFamily="34" charset="0"/>
                <a:cs typeface="Times New Roman" panose="02020603050405020304" pitchFamily="18" charset="0"/>
              </a:rPr>
              <a:t>Sau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Xu-me,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Lưỡng</a:t>
            </a:r>
            <a:r>
              <a:rPr lang="en-US" sz="4000" dirty="0">
                <a:latin typeface="Times New Roman" panose="02020603050405020304" pitchFamily="18" charset="0"/>
                <a:ea typeface="Calibri" panose="020F0502020204030204" pitchFamily="34" charset="0"/>
                <a:cs typeface="Times New Roman" panose="02020603050405020304" pitchFamily="18" charset="0"/>
              </a:rPr>
              <a:t> Hà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đế</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Ba-bi-</a:t>
            </a:r>
            <a:r>
              <a:rPr lang="en-US" sz="4000" dirty="0" err="1">
                <a:latin typeface="Times New Roman" panose="02020603050405020304" pitchFamily="18" charset="0"/>
                <a:ea typeface="Calibri" panose="020F0502020204030204" pitchFamily="34" charset="0"/>
                <a:cs typeface="Times New Roman" panose="02020603050405020304" pitchFamily="18" charset="0"/>
              </a:rPr>
              <a:t>lon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539 TCN,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Ba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Lưỡng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837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F51A00-F1DA-AD1F-F689-DC3CC1E63BD9}"/>
              </a:ext>
            </a:extLst>
          </p:cNvPr>
          <p:cNvSpPr txBox="1"/>
          <p:nvPr/>
        </p:nvSpPr>
        <p:spPr>
          <a:xfrm>
            <a:off x="-239316" y="143946"/>
            <a:ext cx="8768953"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NHỮNG THÀNH TỰU VĂN HÓA TIÊU BIỂU</a:t>
            </a:r>
          </a:p>
        </p:txBody>
      </p:sp>
      <p:sp>
        <p:nvSpPr>
          <p:cNvPr id="4" name="Rectangle 3">
            <a:extLst>
              <a:ext uri="{FF2B5EF4-FFF2-40B4-BE49-F238E27FC236}">
                <a16:creationId xmlns:a16="http://schemas.microsoft.com/office/drawing/2014/main" id="{38811102-BDB8-4D62-3B84-8201910494B3}"/>
              </a:ext>
            </a:extLst>
          </p:cNvPr>
          <p:cNvSpPr/>
          <p:nvPr/>
        </p:nvSpPr>
        <p:spPr>
          <a:xfrm>
            <a:off x="508000" y="684413"/>
            <a:ext cx="11364686" cy="2062101"/>
          </a:xfrm>
          <a:prstGeom prst="rect">
            <a:avLst/>
          </a:prstGeom>
        </p:spPr>
        <p:txBody>
          <a:bodyPr wrap="square" lIns="91438" tIns="45719" rIns="91438" bIns="45719">
            <a:spAutoFit/>
          </a:bodyPr>
          <a:lstStyle/>
          <a:p>
            <a:pPr algn="just"/>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Dựa</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SGK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39,40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duy</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tựu</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hoá</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tiêu</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biểu</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Lưỡng</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cổ</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A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tựu</a:t>
            </a:r>
            <a:r>
              <a:rPr lang="en-US" sz="3200" dirty="0">
                <a:latin typeface="Times New Roman" panose="02020603050405020304" pitchFamily="18" charset="0"/>
                <a:cs typeface="Times New Roman" panose="02020603050405020304" pitchFamily="18" charset="0"/>
              </a:rPr>
              <a:t> mà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nhất</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gn="just"/>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5F7097B4-2CA2-AFBB-7234-B83776210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375" y="1715463"/>
            <a:ext cx="1496291" cy="743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ó thể là hình ảnh về văn bản">
            <a:extLst>
              <a:ext uri="{FF2B5EF4-FFF2-40B4-BE49-F238E27FC236}">
                <a16:creationId xmlns:a16="http://schemas.microsoft.com/office/drawing/2014/main" id="{85E1DCE6-A561-F073-8D79-A76A6742EF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1991" y="2667626"/>
            <a:ext cx="11060695" cy="41903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973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0089C-512E-982F-84F6-602035CF4F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16F8B3-96D7-ABD3-0D9B-3CB17725660C}"/>
              </a:ext>
            </a:extLst>
          </p:cNvPr>
          <p:cNvSpPr txBox="1"/>
          <p:nvPr/>
        </p:nvSpPr>
        <p:spPr>
          <a:xfrm>
            <a:off x="-239316" y="143946"/>
            <a:ext cx="8768953"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NHỮNG THÀNH TỰU VĂN HÓA TIÊU BIỂU</a:t>
            </a:r>
          </a:p>
        </p:txBody>
      </p:sp>
      <p:pic>
        <p:nvPicPr>
          <p:cNvPr id="2" name="Picture 2" descr="Có thể là hình ảnh về văn bản">
            <a:extLst>
              <a:ext uri="{FF2B5EF4-FFF2-40B4-BE49-F238E27FC236}">
                <a16:creationId xmlns:a16="http://schemas.microsoft.com/office/drawing/2014/main" id="{A68C4719-B9EA-8075-0D2D-EF7D5C87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94" y="667166"/>
            <a:ext cx="11317812" cy="6190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1B5F9A-A2C6-BE91-BB36-EE62D039B160}"/>
              </a:ext>
            </a:extLst>
          </p:cNvPr>
          <p:cNvSpPr txBox="1"/>
          <p:nvPr/>
        </p:nvSpPr>
        <p:spPr>
          <a:xfrm>
            <a:off x="9644062" y="614328"/>
            <a:ext cx="2386013" cy="1323437"/>
          </a:xfrm>
          <a:prstGeom prst="rect">
            <a:avLst/>
          </a:prstGeom>
        </p:spPr>
        <p:style>
          <a:lnRef idx="2">
            <a:schemeClr val="dk1"/>
          </a:lnRef>
          <a:fillRef idx="1">
            <a:schemeClr val="lt1"/>
          </a:fillRef>
          <a:effectRef idx="0">
            <a:schemeClr val="dk1"/>
          </a:effectRef>
          <a:fontRef idx="minor">
            <a:schemeClr val="dk1"/>
          </a:fontRef>
        </p:style>
        <p:txBody>
          <a:bodyPr wrap="square" lIns="91438" tIns="45719" rIns="91438" bIns="45719" rtlCol="0">
            <a:spAutoFit/>
          </a:bodyPr>
          <a:lstStyle/>
          <a:p>
            <a:pPr algn="just"/>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Chữ</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hình</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nêm</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hình</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góc</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nhọn</a:t>
            </a:r>
            <a:r>
              <a:rPr lang="en-AU" sz="2000" dirty="0">
                <a:latin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cs typeface="Times New Roman" panose="02020603050405020304" pitchFamily="18" charset="0"/>
            </a:endParaRPr>
          </a:p>
          <a:p>
            <a:pPr algn="just"/>
            <a:r>
              <a:rPr lang="en-AU" sz="2000" dirty="0">
                <a:latin typeface="Times New Roman" panose="02020603050405020304" pitchFamily="18" charset="0"/>
                <a:cs typeface="Times New Roman" panose="02020603050405020304" pitchFamily="18" charset="0"/>
              </a:rPr>
              <a:t>-</a:t>
            </a:r>
            <a:r>
              <a:rPr lang="en-AU" sz="2000" dirty="0" err="1">
                <a:latin typeface="Times New Roman" panose="02020603050405020304" pitchFamily="18" charset="0"/>
                <a:cs typeface="Times New Roman" panose="02020603050405020304" pitchFamily="18" charset="0"/>
              </a:rPr>
              <a:t>Sử</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thi</a:t>
            </a:r>
            <a:r>
              <a:rPr lang="en-AU" sz="2000" dirty="0">
                <a:latin typeface="Times New Roman" panose="02020603050405020304" pitchFamily="18" charset="0"/>
                <a:cs typeface="Times New Roman" panose="02020603050405020304" pitchFamily="18" charset="0"/>
              </a:rPr>
              <a:t> Gin-ga-met (</a:t>
            </a:r>
            <a:r>
              <a:rPr lang="en-AU" sz="2000" dirty="0" err="1">
                <a:latin typeface="Times New Roman" panose="02020603050405020304" pitchFamily="18" charset="0"/>
                <a:cs typeface="Times New Roman" panose="02020603050405020304" pitchFamily="18" charset="0"/>
              </a:rPr>
              <a:t>Gilgames</a:t>
            </a:r>
            <a:r>
              <a:rPr lang="en-AU" sz="2000" dirty="0">
                <a:latin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9FD604E-86F7-24F5-65E4-F78A6CAA1ADB}"/>
              </a:ext>
            </a:extLst>
          </p:cNvPr>
          <p:cNvSpPr txBox="1"/>
          <p:nvPr/>
        </p:nvSpPr>
        <p:spPr>
          <a:xfrm>
            <a:off x="8329994" y="4063775"/>
            <a:ext cx="3539212" cy="707884"/>
          </a:xfrm>
          <a:prstGeom prst="rect">
            <a:avLst/>
          </a:prstGeom>
        </p:spPr>
        <p:style>
          <a:lnRef idx="2">
            <a:schemeClr val="dk1"/>
          </a:lnRef>
          <a:fillRef idx="1">
            <a:schemeClr val="lt1"/>
          </a:fillRef>
          <a:effectRef idx="0">
            <a:schemeClr val="dk1"/>
          </a:effectRef>
          <a:fontRef idx="minor">
            <a:schemeClr val="dk1"/>
          </a:fontRef>
        </p:style>
        <p:txBody>
          <a:bodyPr wrap="square" lIns="91438" tIns="45719" rIns="91438" bIns="45719" rtlCol="0">
            <a:spAutoFit/>
          </a:bodyPr>
          <a:lstStyle/>
          <a:p>
            <a:r>
              <a:rPr lang="en-AU" sz="2000" dirty="0" err="1">
                <a:latin typeface="Times New Roman" panose="02020603050405020304" pitchFamily="18" charset="0"/>
                <a:cs typeface="Times New Roman" panose="02020603050405020304" pitchFamily="18" charset="0"/>
              </a:rPr>
              <a:t>Bộ</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luật</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thành</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văn</a:t>
            </a:r>
            <a:r>
              <a:rPr lang="en-AU" sz="2000" dirty="0">
                <a:latin typeface="Times New Roman" panose="02020603050405020304" pitchFamily="18" charset="0"/>
                <a:cs typeface="Times New Roman" panose="02020603050405020304" pitchFamily="18" charset="0"/>
              </a:rPr>
              <a:t> Ha-mu-</a:t>
            </a:r>
            <a:r>
              <a:rPr lang="en-AU" sz="2000" dirty="0" err="1">
                <a:latin typeface="Times New Roman" panose="02020603050405020304" pitchFamily="18" charset="0"/>
                <a:cs typeface="Times New Roman" panose="02020603050405020304" pitchFamily="18" charset="0"/>
              </a:rPr>
              <a:t>ra</a:t>
            </a:r>
            <a:r>
              <a:rPr lang="en-AU" sz="2000" dirty="0">
                <a:latin typeface="Times New Roman" panose="02020603050405020304" pitchFamily="18" charset="0"/>
                <a:cs typeface="Times New Roman" panose="02020603050405020304" pitchFamily="18" charset="0"/>
              </a:rPr>
              <a:t>-bi (1750 TCN)</a:t>
            </a:r>
            <a:endParaRPr lang="x-none"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3386363-0AF6-7713-2262-E6CE9F70DD53}"/>
              </a:ext>
            </a:extLst>
          </p:cNvPr>
          <p:cNvSpPr txBox="1"/>
          <p:nvPr/>
        </p:nvSpPr>
        <p:spPr>
          <a:xfrm>
            <a:off x="2221612" y="922105"/>
            <a:ext cx="2934133" cy="707884"/>
          </a:xfrm>
          <a:prstGeom prst="rect">
            <a:avLst/>
          </a:prstGeom>
        </p:spPr>
        <p:style>
          <a:lnRef idx="2">
            <a:schemeClr val="dk1"/>
          </a:lnRef>
          <a:fillRef idx="1">
            <a:schemeClr val="lt1"/>
          </a:fillRef>
          <a:effectRef idx="0">
            <a:schemeClr val="dk1"/>
          </a:effectRef>
          <a:fontRef idx="minor">
            <a:schemeClr val="dk1"/>
          </a:fontRef>
        </p:style>
        <p:txBody>
          <a:bodyPr wrap="square" lIns="91438" tIns="45719" rIns="91438" bIns="45719" rtlCol="0">
            <a:spAutoFit/>
          </a:bodyPr>
          <a:lstStyle/>
          <a:p>
            <a:r>
              <a:rPr lang="en-AU" sz="2000" dirty="0" err="1">
                <a:latin typeface="Times New Roman" panose="02020603050405020304" pitchFamily="18" charset="0"/>
                <a:cs typeface="Times New Roman" panose="02020603050405020304" pitchFamily="18" charset="0"/>
              </a:rPr>
              <a:t>số</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học</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nổi</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bật</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là</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hệ</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thống</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đếm</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lấy</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số</a:t>
            </a:r>
            <a:r>
              <a:rPr lang="en-AU" sz="2000" dirty="0">
                <a:latin typeface="Times New Roman" panose="02020603050405020304" pitchFamily="18" charset="0"/>
                <a:cs typeface="Times New Roman" panose="02020603050405020304" pitchFamily="18" charset="0"/>
              </a:rPr>
              <a:t> 60 </a:t>
            </a:r>
            <a:r>
              <a:rPr lang="en-AU" sz="2000" dirty="0" err="1">
                <a:latin typeface="Times New Roman" panose="02020603050405020304" pitchFamily="18" charset="0"/>
                <a:cs typeface="Times New Roman" panose="02020603050405020304" pitchFamily="18" charset="0"/>
              </a:rPr>
              <a:t>làm</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cơ</a:t>
            </a:r>
            <a:r>
              <a:rPr lang="en-AU" sz="2000" dirty="0">
                <a:latin typeface="Times New Roman" panose="02020603050405020304" pitchFamily="18" charset="0"/>
                <a:cs typeface="Times New Roman" panose="02020603050405020304" pitchFamily="18" charset="0"/>
              </a:rPr>
              <a:t> </a:t>
            </a:r>
            <a:r>
              <a:rPr lang="en-AU" sz="2000" dirty="0" err="1">
                <a:latin typeface="Times New Roman" panose="02020603050405020304" pitchFamily="18" charset="0"/>
                <a:cs typeface="Times New Roman" panose="02020603050405020304" pitchFamily="18" charset="0"/>
              </a:rPr>
              <a:t>sở</a:t>
            </a:r>
            <a:r>
              <a:rPr lang="en-AU" sz="2000" dirty="0">
                <a:latin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FD31375-0D50-075C-B75B-3C5610C20A5D}"/>
              </a:ext>
            </a:extLst>
          </p:cNvPr>
          <p:cNvSpPr txBox="1"/>
          <p:nvPr/>
        </p:nvSpPr>
        <p:spPr>
          <a:xfrm>
            <a:off x="791536" y="4767978"/>
            <a:ext cx="2356572" cy="1061827"/>
          </a:xfrm>
          <a:prstGeom prst="rect">
            <a:avLst/>
          </a:prstGeom>
        </p:spPr>
        <p:style>
          <a:lnRef idx="2">
            <a:schemeClr val="dk1"/>
          </a:lnRef>
          <a:fillRef idx="1">
            <a:schemeClr val="lt1"/>
          </a:fillRef>
          <a:effectRef idx="0">
            <a:schemeClr val="dk1"/>
          </a:effectRef>
          <a:fontRef idx="minor">
            <a:schemeClr val="dk1"/>
          </a:fontRef>
        </p:style>
        <p:txBody>
          <a:bodyPr wrap="square" lIns="91438" tIns="45719" rIns="91438" bIns="45719" rtlCol="0">
            <a:spAutoFit/>
          </a:bodyPr>
          <a:lstStyle/>
          <a:p>
            <a:r>
              <a:rPr lang="en-AU" sz="2100" dirty="0">
                <a:latin typeface="Times New Roman" panose="02020603050405020304" pitchFamily="18" charset="0"/>
                <a:cs typeface="Times New Roman" panose="02020603050405020304" pitchFamily="18" charset="0"/>
              </a:rPr>
              <a:t>- Thành Ba-bi-</a:t>
            </a:r>
            <a:r>
              <a:rPr lang="en-AU" sz="2100" dirty="0" err="1">
                <a:latin typeface="Times New Roman" panose="02020603050405020304" pitchFamily="18" charset="0"/>
                <a:cs typeface="Times New Roman" panose="02020603050405020304" pitchFamily="18" charset="0"/>
              </a:rPr>
              <a:t>lon</a:t>
            </a:r>
            <a:r>
              <a:rPr lang="en-AU" sz="2100" dirty="0">
                <a:latin typeface="Times New Roman" panose="02020603050405020304" pitchFamily="18" charset="0"/>
                <a:cs typeface="Times New Roman" panose="02020603050405020304" pitchFamily="18" charset="0"/>
              </a:rPr>
              <a:t> </a:t>
            </a:r>
            <a:r>
              <a:rPr lang="en-AU" sz="2100" dirty="0" err="1">
                <a:latin typeface="Times New Roman" panose="02020603050405020304" pitchFamily="18" charset="0"/>
                <a:cs typeface="Times New Roman" panose="02020603050405020304" pitchFamily="18" charset="0"/>
              </a:rPr>
              <a:t>với</a:t>
            </a:r>
            <a:r>
              <a:rPr lang="en-AU" sz="2100" dirty="0">
                <a:latin typeface="Times New Roman" panose="02020603050405020304" pitchFamily="18" charset="0"/>
                <a:cs typeface="Times New Roman" panose="02020603050405020304" pitchFamily="18" charset="0"/>
              </a:rPr>
              <a:t> </a:t>
            </a:r>
            <a:r>
              <a:rPr lang="en-AU" sz="2100" dirty="0" err="1">
                <a:latin typeface="Times New Roman" panose="02020603050405020304" pitchFamily="18" charset="0"/>
                <a:cs typeface="Times New Roman" panose="02020603050405020304" pitchFamily="18" charset="0"/>
              </a:rPr>
              <a:t>Vườn</a:t>
            </a:r>
            <a:r>
              <a:rPr lang="en-AU" sz="2100" dirty="0">
                <a:latin typeface="Times New Roman" panose="02020603050405020304" pitchFamily="18" charset="0"/>
                <a:cs typeface="Times New Roman" panose="02020603050405020304" pitchFamily="18" charset="0"/>
              </a:rPr>
              <a:t> </a:t>
            </a:r>
            <a:r>
              <a:rPr lang="en-AU" sz="2100" dirty="0" err="1">
                <a:latin typeface="Times New Roman" panose="02020603050405020304" pitchFamily="18" charset="0"/>
                <a:cs typeface="Times New Roman" panose="02020603050405020304" pitchFamily="18" charset="0"/>
              </a:rPr>
              <a:t>treo</a:t>
            </a:r>
            <a:r>
              <a:rPr lang="en-AU" sz="2100" dirty="0">
                <a:latin typeface="Times New Roman" panose="02020603050405020304" pitchFamily="18" charset="0"/>
                <a:cs typeface="Times New Roman" panose="02020603050405020304" pitchFamily="18" charset="0"/>
              </a:rPr>
              <a:t> Ba-bi-</a:t>
            </a:r>
            <a:r>
              <a:rPr lang="en-AU" sz="2100" dirty="0" err="1">
                <a:latin typeface="Times New Roman" panose="02020603050405020304" pitchFamily="18" charset="0"/>
                <a:cs typeface="Times New Roman" panose="02020603050405020304" pitchFamily="18" charset="0"/>
              </a:rPr>
              <a:t>lon</a:t>
            </a:r>
            <a:r>
              <a:rPr lang="en-AU" sz="2100" dirty="0">
                <a:latin typeface="Times New Roman" panose="02020603050405020304" pitchFamily="18" charset="0"/>
                <a:cs typeface="Times New Roman" panose="02020603050405020304" pitchFamily="18" charset="0"/>
              </a:rPr>
              <a:t>…</a:t>
            </a:r>
            <a:endParaRPr lang="x-none"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87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AF25-4FD8-74B4-89C6-7C267F932829}"/>
              </a:ext>
            </a:extLst>
          </p:cNvPr>
          <p:cNvSpPr txBox="1">
            <a:spLocks/>
          </p:cNvSpPr>
          <p:nvPr/>
        </p:nvSpPr>
        <p:spPr>
          <a:xfrm>
            <a:off x="2545339" y="157164"/>
            <a:ext cx="5333999" cy="5429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C00000"/>
                </a:solidFill>
                <a:latin typeface="Times New Roman" pitchFamily="18" charset="0"/>
                <a:cs typeface="Times New Roman" pitchFamily="18" charset="0"/>
              </a:rPr>
              <a:t>Bộ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luật</a:t>
            </a:r>
            <a:r>
              <a:rPr lang="en-US" sz="3200" b="1" dirty="0">
                <a:solidFill>
                  <a:srgbClr val="C00000"/>
                </a:solidFill>
                <a:latin typeface="Times New Roman" pitchFamily="18" charset="0"/>
                <a:cs typeface="Times New Roman" pitchFamily="18" charset="0"/>
              </a:rPr>
              <a:t> Hammurabi</a:t>
            </a:r>
          </a:p>
        </p:txBody>
      </p:sp>
      <p:sp>
        <p:nvSpPr>
          <p:cNvPr id="3" name="Content Placeholder 2">
            <a:extLst>
              <a:ext uri="{FF2B5EF4-FFF2-40B4-BE49-F238E27FC236}">
                <a16:creationId xmlns:a16="http://schemas.microsoft.com/office/drawing/2014/main" id="{42BE0B46-F3F9-530C-285D-DC473D7F1922}"/>
              </a:ext>
            </a:extLst>
          </p:cNvPr>
          <p:cNvSpPr txBox="1">
            <a:spLocks/>
          </p:cNvSpPr>
          <p:nvPr/>
        </p:nvSpPr>
        <p:spPr>
          <a:xfrm>
            <a:off x="309718" y="1168495"/>
            <a:ext cx="8495071" cy="47751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buClr>
                <a:schemeClr val="dk1"/>
              </a:buClr>
              <a:buSzPct val="100000"/>
            </a:pP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Bộ luật Hammurabi cho các nhà khảo cổ biết rất nhiều về cuộc sống của người dân Babylon. </a:t>
            </a:r>
            <a:endPar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endParaRPr>
          </a:p>
          <a:p>
            <a:pPr>
              <a:lnSpc>
                <a:spcPct val="125000"/>
              </a:lnSpc>
              <a:buClr>
                <a:schemeClr val="dk1"/>
              </a:buClr>
              <a:buSzPct val="100000"/>
            </a:pP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Tấm bia diorite</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ghi</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lại</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bộ</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luật</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là một tảng đá lớn hình ngón tay khổng lồ. Nó cao khoảng </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2,1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mét</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và rộng </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0,6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mét</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chứa khoảng 4000 dòng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với</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282 </a:t>
            </a:r>
            <a:r>
              <a:rPr lang="en-US" sz="2700" dirty="0" err="1">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điều</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luật</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a:t>
            </a:r>
          </a:p>
          <a:p>
            <a:pPr>
              <a:lnSpc>
                <a:spcPct val="125000"/>
              </a:lnSpc>
              <a:buClr>
                <a:schemeClr val="dk1"/>
              </a:buClr>
              <a:buSzPct val="100000"/>
            </a:pP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Ở trên cùng, hay còn gọi là "đầu ngón tay", của tấm bia là hình chạm khắc của Vua Hammurabi được thần </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M</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ặt </a:t>
            </a:r>
            <a:r>
              <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T</a:t>
            </a:r>
            <a:r>
              <a:rPr lang="vi-VN"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rời Shamash của Babylon ban cho pháp luật.</a:t>
            </a:r>
            <a:endParaRPr lang="en-US" sz="27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endParaRPr>
          </a:p>
          <a:p>
            <a:pPr>
              <a:lnSpc>
                <a:spcPct val="125000"/>
              </a:lnSpc>
            </a:pPr>
            <a:endParaRPr lang="en-US" sz="27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E79C4E0-5690-3174-06D2-54C2E00F8F8E}"/>
              </a:ext>
            </a:extLst>
          </p:cNvPr>
          <p:cNvPicPr>
            <a:picLocks noChangeAspect="1"/>
          </p:cNvPicPr>
          <p:nvPr/>
        </p:nvPicPr>
        <p:blipFill>
          <a:blip r:embed="rId2"/>
          <a:stretch>
            <a:fillRect/>
          </a:stretch>
        </p:blipFill>
        <p:spPr>
          <a:xfrm>
            <a:off x="8972549" y="312643"/>
            <a:ext cx="3071813" cy="3163675"/>
          </a:xfrm>
          <a:prstGeom prst="rect">
            <a:avLst/>
          </a:prstGeom>
        </p:spPr>
      </p:pic>
      <p:pic>
        <p:nvPicPr>
          <p:cNvPr id="5" name="Picture 4">
            <a:extLst>
              <a:ext uri="{FF2B5EF4-FFF2-40B4-BE49-F238E27FC236}">
                <a16:creationId xmlns:a16="http://schemas.microsoft.com/office/drawing/2014/main" id="{07DC5856-8141-B01D-FF40-BD2A1EFB2737}"/>
              </a:ext>
            </a:extLst>
          </p:cNvPr>
          <p:cNvPicPr>
            <a:picLocks noChangeAspect="1"/>
          </p:cNvPicPr>
          <p:nvPr/>
        </p:nvPicPr>
        <p:blipFill>
          <a:blip r:embed="rId3"/>
          <a:stretch>
            <a:fillRect/>
          </a:stretch>
        </p:blipFill>
        <p:spPr>
          <a:xfrm>
            <a:off x="9135802" y="3566590"/>
            <a:ext cx="2746480" cy="2978767"/>
          </a:xfrm>
          <a:prstGeom prst="rect">
            <a:avLst/>
          </a:prstGeom>
        </p:spPr>
      </p:pic>
    </p:spTree>
    <p:extLst>
      <p:ext uri="{BB962C8B-B14F-4D97-AF65-F5344CB8AC3E}">
        <p14:creationId xmlns:p14="http://schemas.microsoft.com/office/powerpoint/2010/main" val="277587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946C-37B4-78A0-B111-799C89E72123}"/>
              </a:ext>
            </a:extLst>
          </p:cNvPr>
          <p:cNvSpPr txBox="1">
            <a:spLocks/>
          </p:cNvSpPr>
          <p:nvPr/>
        </p:nvSpPr>
        <p:spPr>
          <a:xfrm>
            <a:off x="1102302" y="33902"/>
            <a:ext cx="9453057" cy="7891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3200" b="1" dirty="0" err="1">
                <a:solidFill>
                  <a:schemeClr val="tx2"/>
                </a:solidFill>
                <a:latin typeface="Times New Roman" panose="02020603050405020304" pitchFamily="18" charset="0"/>
                <a:cs typeface="Times New Roman" pitchFamily="18" charset="0"/>
              </a:rPr>
              <a:t>Một</a:t>
            </a:r>
            <a:r>
              <a:rPr lang="en-US" sz="3200" b="1" dirty="0">
                <a:solidFill>
                  <a:schemeClr val="tx2"/>
                </a:solidFill>
                <a:latin typeface="Times New Roman" panose="02020603050405020304" pitchFamily="18" charset="0"/>
                <a:cs typeface="Times New Roman" pitchFamily="18" charset="0"/>
              </a:rPr>
              <a:t> </a:t>
            </a:r>
            <a:r>
              <a:rPr lang="en-US" sz="3200" b="1" dirty="0" err="1">
                <a:solidFill>
                  <a:schemeClr val="tx2"/>
                </a:solidFill>
                <a:latin typeface="Times New Roman" panose="02020603050405020304" pitchFamily="18" charset="0"/>
                <a:cs typeface="Times New Roman" pitchFamily="18" charset="0"/>
              </a:rPr>
              <a:t>số</a:t>
            </a:r>
            <a:r>
              <a:rPr lang="en-US" sz="3200" b="1" dirty="0">
                <a:solidFill>
                  <a:schemeClr val="tx2"/>
                </a:solidFill>
                <a:latin typeface="Times New Roman" panose="02020603050405020304" pitchFamily="18" charset="0"/>
                <a:cs typeface="Times New Roman" pitchFamily="18" charset="0"/>
              </a:rPr>
              <a:t> </a:t>
            </a:r>
            <a:r>
              <a:rPr lang="en-US" sz="3200" b="1" dirty="0" err="1">
                <a:solidFill>
                  <a:schemeClr val="tx2"/>
                </a:solidFill>
                <a:latin typeface="Times New Roman" panose="02020603050405020304" pitchFamily="18" charset="0"/>
                <a:cs typeface="Times New Roman" pitchFamily="18" charset="0"/>
              </a:rPr>
              <a:t>điều</a:t>
            </a:r>
            <a:r>
              <a:rPr lang="en-US" sz="3200" b="1" dirty="0">
                <a:solidFill>
                  <a:schemeClr val="tx2"/>
                </a:solidFill>
                <a:latin typeface="Times New Roman" panose="02020603050405020304" pitchFamily="18" charset="0"/>
                <a:cs typeface="Times New Roman" pitchFamily="18" charset="0"/>
              </a:rPr>
              <a:t>  </a:t>
            </a:r>
            <a:r>
              <a:rPr lang="en-US" sz="3200" b="1" dirty="0" err="1">
                <a:solidFill>
                  <a:schemeClr val="tx2"/>
                </a:solidFill>
                <a:latin typeface="Times New Roman" panose="02020603050405020304" pitchFamily="18" charset="0"/>
                <a:cs typeface="Times New Roman" pitchFamily="18" charset="0"/>
              </a:rPr>
              <a:t>luật</a:t>
            </a:r>
            <a:r>
              <a:rPr lang="en-US" sz="3200" b="1" dirty="0">
                <a:solidFill>
                  <a:schemeClr val="tx2"/>
                </a:solidFill>
                <a:latin typeface="Times New Roman" panose="02020603050405020304" pitchFamily="18" charset="0"/>
                <a:cs typeface="Times New Roman" pitchFamily="18" charset="0"/>
              </a:rPr>
              <a:t> </a:t>
            </a:r>
            <a:r>
              <a:rPr lang="en-US" sz="3200" b="1" dirty="0" err="1">
                <a:solidFill>
                  <a:schemeClr val="tx2"/>
                </a:solidFill>
                <a:latin typeface="Times New Roman" panose="02020603050405020304" pitchFamily="18" charset="0"/>
                <a:cs typeface="Times New Roman" pitchFamily="18" charset="0"/>
              </a:rPr>
              <a:t>Hamurabi</a:t>
            </a:r>
            <a:endParaRPr lang="en-US" sz="3200" b="1" dirty="0">
              <a:solidFill>
                <a:schemeClr val="tx2"/>
              </a:solidFill>
              <a:latin typeface="Times New Roman" panose="02020603050405020304" pitchFamily="18" charset="0"/>
              <a:cs typeface="Times New Roman" pitchFamily="18" charset="0"/>
            </a:endParaRPr>
          </a:p>
        </p:txBody>
      </p:sp>
      <p:sp>
        <p:nvSpPr>
          <p:cNvPr id="3" name="Content Placeholder 2">
            <a:extLst>
              <a:ext uri="{FF2B5EF4-FFF2-40B4-BE49-F238E27FC236}">
                <a16:creationId xmlns:a16="http://schemas.microsoft.com/office/drawing/2014/main" id="{1F914501-4F7F-C508-46E4-E5F8356D73BB}"/>
              </a:ext>
            </a:extLst>
          </p:cNvPr>
          <p:cNvSpPr txBox="1">
            <a:spLocks/>
          </p:cNvSpPr>
          <p:nvPr/>
        </p:nvSpPr>
        <p:spPr>
          <a:xfrm>
            <a:off x="342900" y="789140"/>
            <a:ext cx="11487150" cy="56403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dk1"/>
              </a:buClr>
              <a:buSzPct val="100000"/>
            </a:pP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Điều</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1.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Nếu</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một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người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tố</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cáo</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và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buộc</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tội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người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khác</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không</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chứng</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minh</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được</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anh</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ta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sẽ</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bị</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buộc</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tội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chết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a:t>
            </a:r>
            <a:r>
              <a:rPr lang="vi-VN" sz="3200" dirty="0">
                <a:solidFill>
                  <a:srgbClr val="002060"/>
                </a:solidFill>
                <a:highlight>
                  <a:srgbClr val="FFFFFF"/>
                </a:highlight>
                <a:latin typeface="Times New Roman" panose="02020603050405020304" pitchFamily="18" charset="0"/>
                <a:ea typeface="Arial"/>
                <a:cs typeface="Times New Roman" panose="02020603050405020304" pitchFamily="18" charset="0"/>
                <a:sym typeface="Arial"/>
              </a:rPr>
              <a:t> </a:t>
            </a:r>
            <a:endParaRPr lang="en-US" sz="3200" dirty="0">
              <a:solidFill>
                <a:srgbClr val="002060"/>
              </a:solidFill>
              <a:highlight>
                <a:srgbClr val="FFFFFF"/>
              </a:highlight>
              <a:latin typeface="Times New Roman" pitchFamily="18" charset="0"/>
              <a:ea typeface="Arial"/>
              <a:cs typeface="Times New Roman" pitchFamily="18" charset="0"/>
              <a:sym typeface="Arial"/>
            </a:endParaRPr>
          </a:p>
          <a:p>
            <a:pPr>
              <a:lnSpc>
                <a:spcPct val="100000"/>
              </a:lnSpc>
              <a:spcBef>
                <a:spcPts val="0"/>
              </a:spcBef>
              <a:buClr>
                <a:schemeClr val="dk1"/>
              </a:buClr>
              <a:buSzPct val="100000"/>
            </a:pPr>
            <a:r>
              <a:rPr lang="en-US" sz="3200" dirty="0" err="1">
                <a:solidFill>
                  <a:srgbClr val="002060"/>
                </a:solidFill>
                <a:highlight>
                  <a:srgbClr val="FFFFFF"/>
                </a:highlight>
                <a:latin typeface="Times New Roman" pitchFamily="18" charset="0"/>
                <a:ea typeface="Arial"/>
                <a:cs typeface="Times New Roman" pitchFamily="18" charset="0"/>
                <a:sym typeface="Arial"/>
              </a:rPr>
              <a:t>Điều</a:t>
            </a:r>
            <a:r>
              <a:rPr lang="en-US" sz="3200" dirty="0">
                <a:solidFill>
                  <a:srgbClr val="002060"/>
                </a:solidFill>
                <a:highlight>
                  <a:srgbClr val="FFFFFF"/>
                </a:highlight>
                <a:latin typeface="Times New Roman" pitchFamily="18" charset="0"/>
                <a:ea typeface="Arial"/>
                <a:cs typeface="Times New Roman" pitchFamily="18" charset="0"/>
                <a:sym typeface="Arial"/>
              </a:rPr>
              <a:t> 195.Nếu con </a:t>
            </a:r>
            <a:r>
              <a:rPr lang="en-US" sz="3200" dirty="0" err="1">
                <a:solidFill>
                  <a:srgbClr val="002060"/>
                </a:solidFill>
                <a:highlight>
                  <a:srgbClr val="FFFFFF"/>
                </a:highlight>
                <a:latin typeface="Times New Roman" pitchFamily="18" charset="0"/>
                <a:ea typeface="Arial"/>
                <a:cs typeface="Times New Roman" pitchFamily="18" charset="0"/>
                <a:sym typeface="Arial"/>
              </a:rPr>
              <a:t>trai</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đánh</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bố</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của</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anh</a:t>
            </a:r>
            <a:r>
              <a:rPr lang="en-US" sz="3200" dirty="0">
                <a:solidFill>
                  <a:srgbClr val="002060"/>
                </a:solidFill>
                <a:highlight>
                  <a:srgbClr val="FFFFFF"/>
                </a:highlight>
                <a:latin typeface="Times New Roman" pitchFamily="18" charset="0"/>
                <a:ea typeface="Arial"/>
                <a:cs typeface="Times New Roman" pitchFamily="18" charset="0"/>
                <a:sym typeface="Arial"/>
              </a:rPr>
              <a:t> ta </a:t>
            </a:r>
            <a:r>
              <a:rPr lang="en-US" sz="3200" dirty="0" err="1">
                <a:solidFill>
                  <a:srgbClr val="002060"/>
                </a:solidFill>
                <a:highlight>
                  <a:srgbClr val="FFFFFF"/>
                </a:highlight>
                <a:latin typeface="Times New Roman" pitchFamily="18" charset="0"/>
                <a:ea typeface="Arial"/>
                <a:cs typeface="Times New Roman" pitchFamily="18" charset="0"/>
                <a:sym typeface="Arial"/>
              </a:rPr>
              <a:t>thì</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tay</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anh</a:t>
            </a:r>
            <a:r>
              <a:rPr lang="en-US" sz="3200" dirty="0">
                <a:solidFill>
                  <a:srgbClr val="002060"/>
                </a:solidFill>
                <a:highlight>
                  <a:srgbClr val="FFFFFF"/>
                </a:highlight>
                <a:latin typeface="Times New Roman" pitchFamily="18" charset="0"/>
                <a:ea typeface="Arial"/>
                <a:cs typeface="Times New Roman" pitchFamily="18" charset="0"/>
                <a:sym typeface="Arial"/>
              </a:rPr>
              <a:t> ta </a:t>
            </a:r>
            <a:r>
              <a:rPr lang="en-US" sz="3200" dirty="0" err="1">
                <a:solidFill>
                  <a:srgbClr val="002060"/>
                </a:solidFill>
                <a:highlight>
                  <a:srgbClr val="FFFFFF"/>
                </a:highlight>
                <a:latin typeface="Times New Roman" pitchFamily="18" charset="0"/>
                <a:ea typeface="Arial"/>
                <a:cs typeface="Times New Roman" pitchFamily="18" charset="0"/>
                <a:sym typeface="Arial"/>
              </a:rPr>
              <a:t>phải</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bị</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chặt</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đi</a:t>
            </a:r>
            <a:r>
              <a:rPr lang="en-US" sz="3200" dirty="0">
                <a:solidFill>
                  <a:srgbClr val="002060"/>
                </a:solidFill>
                <a:highlight>
                  <a:srgbClr val="FFFFFF"/>
                </a:highlight>
                <a:latin typeface="Times New Roman" pitchFamily="18" charset="0"/>
                <a:ea typeface="Arial"/>
                <a:cs typeface="Times New Roman" pitchFamily="18" charset="0"/>
                <a:sym typeface="Arial"/>
              </a:rPr>
              <a:t>.</a:t>
            </a:r>
          </a:p>
          <a:p>
            <a:pPr>
              <a:lnSpc>
                <a:spcPct val="100000"/>
              </a:lnSpc>
              <a:spcBef>
                <a:spcPts val="0"/>
              </a:spcBef>
              <a:buClr>
                <a:schemeClr val="dk1"/>
              </a:buClr>
              <a:buSzPct val="100000"/>
            </a:pPr>
            <a:r>
              <a:rPr lang="en-US" sz="3200" dirty="0" err="1">
                <a:solidFill>
                  <a:srgbClr val="002060"/>
                </a:solidFill>
                <a:highlight>
                  <a:srgbClr val="FFFFFF"/>
                </a:highlight>
                <a:latin typeface="Times New Roman" pitchFamily="18" charset="0"/>
                <a:ea typeface="Arial"/>
                <a:cs typeface="Times New Roman" pitchFamily="18" charset="0"/>
                <a:sym typeface="Arial"/>
              </a:rPr>
              <a:t>Điều</a:t>
            </a:r>
            <a:r>
              <a:rPr lang="en-US" sz="3200" dirty="0">
                <a:solidFill>
                  <a:srgbClr val="002060"/>
                </a:solidFill>
                <a:highlight>
                  <a:srgbClr val="FFFFFF"/>
                </a:highlight>
                <a:latin typeface="Times New Roman" pitchFamily="18" charset="0"/>
                <a:ea typeface="Arial"/>
                <a:cs typeface="Times New Roman" pitchFamily="18" charset="0"/>
                <a:sym typeface="Arial"/>
              </a:rPr>
              <a:t> 196. </a:t>
            </a:r>
            <a:r>
              <a:rPr lang="en-US" sz="3200" dirty="0" err="1">
                <a:solidFill>
                  <a:srgbClr val="002060"/>
                </a:solidFill>
                <a:highlight>
                  <a:srgbClr val="FFFFFF"/>
                </a:highlight>
                <a:latin typeface="Times New Roman" pitchFamily="18" charset="0"/>
                <a:ea typeface="Arial"/>
                <a:cs typeface="Times New Roman" pitchFamily="18" charset="0"/>
                <a:sym typeface="Arial"/>
              </a:rPr>
              <a:t>Nếu</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đàn</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ông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móc</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mắt</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của</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người</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đàn</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ông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khác</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thì</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mắt</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anh</a:t>
            </a:r>
            <a:r>
              <a:rPr lang="en-US" sz="3200" dirty="0">
                <a:solidFill>
                  <a:srgbClr val="002060"/>
                </a:solidFill>
                <a:highlight>
                  <a:srgbClr val="FFFFFF"/>
                </a:highlight>
                <a:latin typeface="Times New Roman" pitchFamily="18" charset="0"/>
                <a:ea typeface="Arial"/>
                <a:cs typeface="Times New Roman" pitchFamily="18" charset="0"/>
                <a:sym typeface="Arial"/>
              </a:rPr>
              <a:t> ta </a:t>
            </a:r>
            <a:r>
              <a:rPr lang="en-US" sz="3200" dirty="0" err="1">
                <a:solidFill>
                  <a:srgbClr val="002060"/>
                </a:solidFill>
                <a:highlight>
                  <a:srgbClr val="FFFFFF"/>
                </a:highlight>
                <a:latin typeface="Times New Roman" pitchFamily="18" charset="0"/>
                <a:ea typeface="Arial"/>
                <a:cs typeface="Times New Roman" pitchFamily="18" charset="0"/>
                <a:sym typeface="Arial"/>
              </a:rPr>
              <a:t>cũng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bị</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móc</a:t>
            </a:r>
            <a:r>
              <a:rPr lang="en-US" sz="3200" dirty="0">
                <a:solidFill>
                  <a:srgbClr val="002060"/>
                </a:solidFill>
                <a:highlight>
                  <a:srgbClr val="FFFFFF"/>
                </a:highlight>
                <a:latin typeface="Times New Roman" pitchFamily="18" charset="0"/>
                <a:ea typeface="Arial"/>
                <a:cs typeface="Times New Roman" pitchFamily="18" charset="0"/>
                <a:sym typeface="Arial"/>
              </a:rPr>
              <a:t>.</a:t>
            </a:r>
          </a:p>
          <a:p>
            <a:pPr>
              <a:lnSpc>
                <a:spcPct val="100000"/>
              </a:lnSpc>
              <a:spcBef>
                <a:spcPts val="0"/>
              </a:spcBef>
              <a:buClr>
                <a:schemeClr val="dk1"/>
              </a:buClr>
              <a:buSzPct val="100000"/>
            </a:pPr>
            <a:r>
              <a:rPr lang="en-US" sz="3200" dirty="0" err="1">
                <a:solidFill>
                  <a:srgbClr val="002060"/>
                </a:solidFill>
                <a:highlight>
                  <a:srgbClr val="FFFFFF"/>
                </a:highlight>
                <a:latin typeface="Times New Roman" pitchFamily="18" charset="0"/>
                <a:ea typeface="Arial"/>
                <a:cs typeface="Times New Roman" pitchFamily="18" charset="0"/>
                <a:sym typeface="Arial"/>
              </a:rPr>
              <a:t>Điều</a:t>
            </a:r>
            <a:r>
              <a:rPr lang="en-US" sz="3200" dirty="0">
                <a:solidFill>
                  <a:srgbClr val="002060"/>
                </a:solidFill>
                <a:highlight>
                  <a:srgbClr val="FFFFFF"/>
                </a:highlight>
                <a:latin typeface="Times New Roman" pitchFamily="18" charset="0"/>
                <a:ea typeface="Arial"/>
                <a:cs typeface="Times New Roman" pitchFamily="18" charset="0"/>
                <a:sym typeface="Arial"/>
              </a:rPr>
              <a:t> 197. </a:t>
            </a:r>
            <a:r>
              <a:rPr lang="en-US" sz="3200" dirty="0" err="1">
                <a:solidFill>
                  <a:srgbClr val="002060"/>
                </a:solidFill>
                <a:highlight>
                  <a:srgbClr val="FFFFFF"/>
                </a:highlight>
                <a:latin typeface="Times New Roman" pitchFamily="18" charset="0"/>
                <a:ea typeface="Arial"/>
                <a:cs typeface="Times New Roman" pitchFamily="18" charset="0"/>
                <a:sym typeface="Arial"/>
              </a:rPr>
              <a:t>Nếu</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đàn</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ông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đánh</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vỡ</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xương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của</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người</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đàn</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ông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khác</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thì</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xương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của</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anh</a:t>
            </a:r>
            <a:r>
              <a:rPr lang="en-US" sz="3200" dirty="0">
                <a:solidFill>
                  <a:srgbClr val="002060"/>
                </a:solidFill>
                <a:highlight>
                  <a:srgbClr val="FFFFFF"/>
                </a:highlight>
                <a:latin typeface="Times New Roman" pitchFamily="18" charset="0"/>
                <a:ea typeface="Arial"/>
                <a:cs typeface="Times New Roman" pitchFamily="18" charset="0"/>
                <a:sym typeface="Arial"/>
              </a:rPr>
              <a:t> ta </a:t>
            </a:r>
            <a:r>
              <a:rPr lang="en-US" sz="3200" dirty="0" err="1">
                <a:solidFill>
                  <a:srgbClr val="002060"/>
                </a:solidFill>
                <a:highlight>
                  <a:srgbClr val="FFFFFF"/>
                </a:highlight>
                <a:latin typeface="Times New Roman" pitchFamily="18" charset="0"/>
                <a:ea typeface="Arial"/>
                <a:cs typeface="Times New Roman" pitchFamily="18" charset="0"/>
                <a:sym typeface="Arial"/>
              </a:rPr>
              <a:t>cũng</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bị</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đánh</a:t>
            </a:r>
            <a:r>
              <a:rPr lang="en-US" sz="3200" dirty="0">
                <a:solidFill>
                  <a:srgbClr val="002060"/>
                </a:solidFill>
                <a:highlight>
                  <a:srgbClr val="FFFFFF"/>
                </a:highlight>
                <a:latin typeface="Times New Roman" pitchFamily="18" charset="0"/>
                <a:ea typeface="Arial"/>
                <a:cs typeface="Times New Roman" pitchFamily="18" charset="0"/>
                <a:sym typeface="Arial"/>
              </a:rPr>
              <a:t> </a:t>
            </a:r>
            <a:r>
              <a:rPr lang="en-US" sz="3200" dirty="0" err="1">
                <a:solidFill>
                  <a:srgbClr val="002060"/>
                </a:solidFill>
                <a:highlight>
                  <a:srgbClr val="FFFFFF"/>
                </a:highlight>
                <a:latin typeface="Times New Roman" pitchFamily="18" charset="0"/>
                <a:ea typeface="Arial"/>
                <a:cs typeface="Times New Roman" pitchFamily="18" charset="0"/>
                <a:sym typeface="Arial"/>
              </a:rPr>
              <a:t>vỡ</a:t>
            </a:r>
            <a:r>
              <a:rPr lang="en-US" sz="3200" dirty="0">
                <a:solidFill>
                  <a:srgbClr val="002060"/>
                </a:solidFill>
                <a:highlight>
                  <a:srgbClr val="FFFFFF"/>
                </a:highlight>
                <a:latin typeface="Times New Roman" pitchFamily="18" charset="0"/>
                <a:ea typeface="Arial"/>
                <a:cs typeface="Times New Roman" pitchFamily="18" charset="0"/>
                <a:sym typeface="Arial"/>
              </a:rPr>
              <a:t>.</a:t>
            </a:r>
          </a:p>
          <a:p>
            <a:pPr>
              <a:lnSpc>
                <a:spcPct val="100000"/>
              </a:lnSpc>
              <a:spcBef>
                <a:spcPts val="0"/>
              </a:spcBef>
              <a:buClr>
                <a:schemeClr val="dk1"/>
              </a:buClr>
              <a:buSzPct val="100000"/>
            </a:pPr>
            <a:r>
              <a:rPr lang="vi-VN"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Điều</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229.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Nếu</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một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người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xây</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dựng</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một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ngôi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nhà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cho</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một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người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đàn</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ông</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ngôi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nhà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bị</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sụp</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đổ</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làm</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người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chủ</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nhà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bị</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thiệt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mạng</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người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xây</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nhà</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sẽ</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bị</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buộc</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tội</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 </a:t>
            </a:r>
            <a:r>
              <a:rPr lang="en-US" sz="3200" dirty="0" err="1">
                <a:solidFill>
                  <a:srgbClr val="002060"/>
                </a:solidFill>
                <a:highlight>
                  <a:srgbClr val="FFFFFF"/>
                </a:highlight>
                <a:latin typeface="Times New Roman" panose="02020603050405020304" pitchFamily="18" charset="0"/>
                <a:ea typeface="Arial"/>
                <a:cs typeface="Times New Roman" pitchFamily="18" charset="0"/>
                <a:sym typeface="Arial"/>
              </a:rPr>
              <a:t>chết</a:t>
            </a:r>
            <a:r>
              <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rPr>
              <a:t>.</a:t>
            </a:r>
          </a:p>
          <a:p>
            <a:pPr marL="609570" indent="-397913">
              <a:lnSpc>
                <a:spcPct val="100000"/>
              </a:lnSpc>
              <a:spcBef>
                <a:spcPts val="0"/>
              </a:spcBef>
              <a:buSzPct val="100000"/>
            </a:pPr>
            <a:endParaRPr lang="en-US" sz="3200" dirty="0">
              <a:solidFill>
                <a:srgbClr val="002060"/>
              </a:solidFill>
              <a:highlight>
                <a:srgbClr val="FFFFFF"/>
              </a:highlight>
              <a:latin typeface="Times New Roman" panose="02020603050405020304" pitchFamily="18" charset="0"/>
              <a:ea typeface="Arial"/>
              <a:cs typeface="Times New Roman" pitchFamily="18" charset="0"/>
              <a:sym typeface="Arial"/>
            </a:endParaRPr>
          </a:p>
          <a:p>
            <a:pPr>
              <a:lnSpc>
                <a:spcPct val="100000"/>
              </a:lnSpc>
              <a:spcBef>
                <a:spcPts val="0"/>
              </a:spcBef>
            </a:pP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758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1FAF4E15-B3EB-F809-6387-DA48B31A9E8D}"/>
              </a:ext>
            </a:extLst>
          </p:cNvPr>
          <p:cNvPicPr>
            <a:picLocks noChangeAspect="1"/>
          </p:cNvPicPr>
          <p:nvPr/>
        </p:nvPicPr>
        <p:blipFill>
          <a:blip r:embed="rId2">
            <a:extLst>
              <a:ext uri="{28A0092B-C50C-407E-A947-70E740481C1C}">
                <a14:useLocalDpi xmlns:a14="http://schemas.microsoft.com/office/drawing/2010/main" val="0"/>
              </a:ext>
            </a:extLst>
          </a:blip>
          <a:srcRect t="901" b="901"/>
          <a:stretch>
            <a:fillRect/>
          </a:stretch>
        </p:blipFill>
        <p:spPr>
          <a:xfrm>
            <a:off x="239350" y="67399"/>
            <a:ext cx="5376597" cy="5776810"/>
          </a:xfrm>
          <a:prstGeom prst="rect">
            <a:avLst/>
          </a:prstGeom>
        </p:spPr>
      </p:pic>
      <p:pic>
        <p:nvPicPr>
          <p:cNvPr id="4" name="Picture 3">
            <a:extLst>
              <a:ext uri="{FF2B5EF4-FFF2-40B4-BE49-F238E27FC236}">
                <a16:creationId xmlns:a16="http://schemas.microsoft.com/office/drawing/2014/main" id="{0FF191C5-FC0B-26BE-274A-7C9F706F85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8133" y="66676"/>
            <a:ext cx="6383867" cy="579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
            <a:extLst>
              <a:ext uri="{FF2B5EF4-FFF2-40B4-BE49-F238E27FC236}">
                <a16:creationId xmlns:a16="http://schemas.microsoft.com/office/drawing/2014/main" id="{36B0952F-0BF2-C64C-7191-00EA32FBBACD}"/>
              </a:ext>
            </a:extLst>
          </p:cNvPr>
          <p:cNvSpPr txBox="1">
            <a:spLocks/>
          </p:cNvSpPr>
          <p:nvPr/>
        </p:nvSpPr>
        <p:spPr>
          <a:xfrm>
            <a:off x="728663" y="6093102"/>
            <a:ext cx="11101387" cy="511038"/>
          </a:xfrm>
          <a:prstGeom prst="rect">
            <a:avLst/>
          </a:prstGeom>
          <a:solidFill>
            <a:srgbClr val="FFFF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err="1">
                <a:latin typeface="Times New Roman" pitchFamily="18" charset="0"/>
                <a:cs typeface="Times New Roman" pitchFamily="18" charset="0"/>
              </a:rPr>
              <a:t>Vườn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treo</a:t>
            </a:r>
            <a:r>
              <a:rPr lang="en-US" altLang="en-US" sz="3200" dirty="0">
                <a:latin typeface="Times New Roman" pitchFamily="18" charset="0"/>
                <a:cs typeface="Times New Roman" pitchFamily="18" charset="0"/>
              </a:rPr>
              <a:t> Ba-bi-</a:t>
            </a:r>
            <a:r>
              <a:rPr lang="en-US" altLang="en-US" sz="3200" dirty="0" err="1">
                <a:latin typeface="Times New Roman" pitchFamily="18" charset="0"/>
                <a:cs typeface="Times New Roman" pitchFamily="18" charset="0"/>
              </a:rPr>
              <a:t>lon</a:t>
            </a:r>
            <a:r>
              <a:rPr lang="vi-VN" sz="3200" b="1"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là một trong Bảy kỳ quan thế giới cố đại</a:t>
            </a:r>
            <a:r>
              <a:rPr lang="en-US" sz="3200" dirty="0">
                <a:solidFill>
                  <a:srgbClr val="002060"/>
                </a:solidFill>
                <a:latin typeface="Times New Roman" pitchFamily="18" charset="0"/>
                <a:cs typeface="Times New Roman" pitchFamily="18" charset="0"/>
              </a:rPr>
              <a:t>.</a:t>
            </a:r>
            <a:r>
              <a:rPr lang="en-US" alt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26469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wipe(down)">
                                      <p:cBhvr>
                                        <p:cTn id="19" dur="500"/>
                                        <p:tgtEl>
                                          <p:spTgt spid="5">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C24B1-A080-02B4-5194-23DB95FD0A97}"/>
              </a:ext>
            </a:extLst>
          </p:cNvPr>
          <p:cNvSpPr txBox="1"/>
          <p:nvPr/>
        </p:nvSpPr>
        <p:spPr>
          <a:xfrm>
            <a:off x="5700713" y="1076207"/>
            <a:ext cx="6376986" cy="5139867"/>
          </a:xfrm>
          <a:prstGeom prst="rect">
            <a:avLst/>
          </a:prstGeom>
          <a:noFill/>
        </p:spPr>
        <p:txBody>
          <a:bodyPr wrap="square" lIns="91438" tIns="45719" rIns="91438" bIns="45719" rtlCol="0">
            <a:spAutoFit/>
          </a:bodyPr>
          <a:lstStyle/>
          <a:p>
            <a:pPr marL="285744" indent="-285744">
              <a:spcBef>
                <a:spcPts val="600"/>
              </a:spcBef>
              <a:spcAft>
                <a:spcPts val="600"/>
              </a:spcAft>
              <a:buFont typeface="Arial" panose="020B0604020202020204" pitchFamily="34" charset="0"/>
              <a:buChar char="•"/>
            </a:pPr>
            <a:r>
              <a:rPr lang="vi-VN" sz="2800" b="1" dirty="0">
                <a:solidFill>
                  <a:srgbClr val="002060"/>
                </a:solidFill>
                <a:latin typeface="Times New Roman" pitchFamily="18" charset="0"/>
                <a:cs typeface="Times New Roman" pitchFamily="18" charset="0"/>
              </a:rPr>
              <a:t>Vườn Treo Babylon là một trong Bảy kỳ quan thế giới cố đại</a:t>
            </a:r>
            <a:r>
              <a:rPr lang="en-US" sz="2800" b="1" dirty="0">
                <a:solidFill>
                  <a:srgbClr val="002060"/>
                </a:solidFill>
                <a:latin typeface="Times New Roman" pitchFamily="18" charset="0"/>
                <a:cs typeface="Times New Roman" pitchFamily="18" charset="0"/>
              </a:rPr>
              <a:t>.</a:t>
            </a:r>
          </a:p>
          <a:p>
            <a:pPr marL="285744" indent="-285744">
              <a:spcBef>
                <a:spcPts val="600"/>
              </a:spcBef>
              <a:spcAft>
                <a:spcPts val="600"/>
              </a:spcAft>
              <a:buFont typeface="Arial" panose="020B0604020202020204" pitchFamily="34" charset="0"/>
              <a:buChar char="•"/>
            </a:pPr>
            <a:r>
              <a:rPr lang="vi-VN" sz="2800" b="1" dirty="0">
                <a:solidFill>
                  <a:srgbClr val="002060"/>
                </a:solidFill>
                <a:latin typeface="Times New Roman" pitchFamily="18" charset="0"/>
                <a:cs typeface="Times New Roman" pitchFamily="18" charset="0"/>
              </a:rPr>
              <a:t>Nó được </a:t>
            </a:r>
            <a:r>
              <a:rPr lang="en-US" sz="2800" b="1" dirty="0" err="1">
                <a:solidFill>
                  <a:srgbClr val="002060"/>
                </a:solidFill>
                <a:latin typeface="Times New Roman" pitchFamily="18" charset="0"/>
                <a:cs typeface="Times New Roman" pitchFamily="18" charset="0"/>
              </a:rPr>
              <a:t>xây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dựng</a:t>
            </a:r>
            <a:r>
              <a:rPr lang="en-US" sz="2800" b="1" dirty="0">
                <a:solidFill>
                  <a:srgbClr val="002060"/>
                </a:solidFill>
                <a:latin typeface="Times New Roman" pitchFamily="18" charset="0"/>
                <a:cs typeface="Times New Roman" pitchFamily="18" charset="0"/>
              </a:rPr>
              <a:t> </a:t>
            </a:r>
            <a:r>
              <a:rPr lang="vi-VN" sz="2800" b="1" dirty="0">
                <a:solidFill>
                  <a:srgbClr val="002060"/>
                </a:solidFill>
                <a:latin typeface="Times New Roman" pitchFamily="18" charset="0"/>
                <a:cs typeface="Times New Roman" pitchFamily="18" charset="0"/>
              </a:rPr>
              <a:t>một chuỗi vườn bậc thang, có đủ các loại cây, cây bụi và cây leo đa dạng, tạo nên một ngọn núi xanh lớn được đắp bởi gạch bùn.</a:t>
            </a:r>
            <a:endParaRPr lang="en-US" sz="2800" b="1" dirty="0">
              <a:solidFill>
                <a:srgbClr val="002060"/>
              </a:solidFill>
              <a:latin typeface="Times New Roman" pitchFamily="18" charset="0"/>
              <a:cs typeface="Times New Roman" pitchFamily="18" charset="0"/>
            </a:endParaRPr>
          </a:p>
          <a:p>
            <a:pPr marL="285744" indent="-285744">
              <a:spcBef>
                <a:spcPts val="600"/>
              </a:spcBef>
              <a:spcAft>
                <a:spcPts val="600"/>
              </a:spcAft>
              <a:buFont typeface="Arial" panose="020B0604020202020204" pitchFamily="34" charset="0"/>
              <a:buChar char="•"/>
            </a:pPr>
            <a:r>
              <a:rPr lang="vi-VN" sz="2800" b="1" dirty="0">
                <a:solidFill>
                  <a:srgbClr val="002060"/>
                </a:solidFill>
                <a:latin typeface="Times New Roman" pitchFamily="18" charset="0"/>
                <a:cs typeface="Times New Roman" pitchFamily="18" charset="0"/>
              </a:rPr>
              <a:t>Theo một truyền thuyết, vườn treo được xây dựng bởi Nebuchadnezzar II (605- 562 TCN), dành tặng cho vợ của mình, Amytis người Media, để làm bà khuây khỏa nỗi nhớ quê hương.</a:t>
            </a:r>
            <a:endParaRPr lang="en-US" sz="2800" b="1" dirty="0">
              <a:solidFill>
                <a:srgbClr val="002060"/>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28BAB579-590F-210A-FD22-93F35DE420EA}"/>
              </a:ext>
            </a:extLst>
          </p:cNvPr>
          <p:cNvSpPr txBox="1">
            <a:spLocks/>
          </p:cNvSpPr>
          <p:nvPr/>
        </p:nvSpPr>
        <p:spPr>
          <a:xfrm>
            <a:off x="390525" y="1104782"/>
            <a:ext cx="3955473" cy="600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C00000"/>
                </a:solidFill>
                <a:latin typeface="Times New Roman" pitchFamily="18" charset="0"/>
                <a:cs typeface="Times New Roman" pitchFamily="18" charset="0"/>
              </a:rPr>
              <a:t>Vườn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treo</a:t>
            </a:r>
            <a:r>
              <a:rPr lang="en-US" sz="3200" b="1" dirty="0">
                <a:solidFill>
                  <a:srgbClr val="C00000"/>
                </a:solidFill>
                <a:latin typeface="Times New Roman" pitchFamily="18" charset="0"/>
                <a:cs typeface="Times New Roman" pitchFamily="18" charset="0"/>
              </a:rPr>
              <a:t> Babylon</a:t>
            </a:r>
          </a:p>
        </p:txBody>
      </p:sp>
      <p:pic>
        <p:nvPicPr>
          <p:cNvPr id="4" name="Picture 3">
            <a:extLst>
              <a:ext uri="{FF2B5EF4-FFF2-40B4-BE49-F238E27FC236}">
                <a16:creationId xmlns:a16="http://schemas.microsoft.com/office/drawing/2014/main" id="{A2358202-D2CD-5EA0-D94F-C77B5FA0488E}"/>
              </a:ext>
            </a:extLst>
          </p:cNvPr>
          <p:cNvPicPr>
            <a:picLocks noChangeAspect="1"/>
          </p:cNvPicPr>
          <p:nvPr/>
        </p:nvPicPr>
        <p:blipFill>
          <a:blip r:embed="rId2"/>
          <a:stretch>
            <a:fillRect/>
          </a:stretch>
        </p:blipFill>
        <p:spPr>
          <a:xfrm>
            <a:off x="114301" y="2243138"/>
            <a:ext cx="5586412" cy="3771900"/>
          </a:xfrm>
          <a:prstGeom prst="rect">
            <a:avLst/>
          </a:prstGeom>
        </p:spPr>
      </p:pic>
    </p:spTree>
    <p:extLst>
      <p:ext uri="{BB962C8B-B14F-4D97-AF65-F5344CB8AC3E}">
        <p14:creationId xmlns:p14="http://schemas.microsoft.com/office/powerpoint/2010/main" val="343560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với những chiếc lá mùa thu">
            <a:extLst>
              <a:ext uri="{FF2B5EF4-FFF2-40B4-BE49-F238E27FC236}">
                <a16:creationId xmlns:a16="http://schemas.microsoft.com/office/drawing/2014/main" id="{0839B044-C69B-4546-CC9B-E63E6309E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96"/>
            <a:ext cx="12192000" cy="6773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7A03C1-F320-F7E0-A68E-5DBBE0DF8C96}"/>
              </a:ext>
            </a:extLst>
          </p:cNvPr>
          <p:cNvSpPr txBox="1"/>
          <p:nvPr/>
        </p:nvSpPr>
        <p:spPr>
          <a:xfrm>
            <a:off x="2140209" y="279483"/>
            <a:ext cx="7116333"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7. LƯỠNG HÀ CỔ ĐẠI</a:t>
            </a:r>
          </a:p>
        </p:txBody>
      </p:sp>
      <p:sp>
        <p:nvSpPr>
          <p:cNvPr id="8" name="Rounded Rectangle 5">
            <a:extLst>
              <a:ext uri="{FF2B5EF4-FFF2-40B4-BE49-F238E27FC236}">
                <a16:creationId xmlns:a16="http://schemas.microsoft.com/office/drawing/2014/main" id="{290516A8-D89D-4A80-82FC-A4FE7F439540}"/>
              </a:ext>
            </a:extLst>
          </p:cNvPr>
          <p:cNvSpPr/>
          <p:nvPr/>
        </p:nvSpPr>
        <p:spPr>
          <a:xfrm>
            <a:off x="959555" y="1403254"/>
            <a:ext cx="9132709"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I. ĐIỀU KIỆN TỰ NHIÊN</a:t>
            </a:r>
          </a:p>
        </p:txBody>
      </p:sp>
      <p:sp>
        <p:nvSpPr>
          <p:cNvPr id="9" name="Rounded Rectangle 10">
            <a:extLst>
              <a:ext uri="{FF2B5EF4-FFF2-40B4-BE49-F238E27FC236}">
                <a16:creationId xmlns:a16="http://schemas.microsoft.com/office/drawing/2014/main" id="{19BBC3D5-E038-8FCA-321A-A88032367A28}"/>
              </a:ext>
            </a:extLst>
          </p:cNvPr>
          <p:cNvSpPr/>
          <p:nvPr/>
        </p:nvSpPr>
        <p:spPr>
          <a:xfrm>
            <a:off x="959557" y="2550552"/>
            <a:ext cx="9132711"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II. QUÁ TRÌNH THÀNH LẬP NHÀ NƯỚC LƯỠNG HÀ CỔ ĐẠI</a:t>
            </a:r>
          </a:p>
        </p:txBody>
      </p:sp>
      <p:sp>
        <p:nvSpPr>
          <p:cNvPr id="10" name="Rounded Rectangle 11">
            <a:extLst>
              <a:ext uri="{FF2B5EF4-FFF2-40B4-BE49-F238E27FC236}">
                <a16:creationId xmlns:a16="http://schemas.microsoft.com/office/drawing/2014/main" id="{B892CDA4-2DEB-2520-4322-D415BED7CE3E}"/>
              </a:ext>
            </a:extLst>
          </p:cNvPr>
          <p:cNvSpPr/>
          <p:nvPr/>
        </p:nvSpPr>
        <p:spPr>
          <a:xfrm>
            <a:off x="959560" y="3752676"/>
            <a:ext cx="9132708"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III. NHỮNG THÀNH TỰU VĂN HOÁ TIÊU BIỂU</a:t>
            </a:r>
          </a:p>
        </p:txBody>
      </p:sp>
    </p:spTree>
    <p:extLst>
      <p:ext uri="{BB962C8B-B14F-4D97-AF65-F5344CB8AC3E}">
        <p14:creationId xmlns:p14="http://schemas.microsoft.com/office/powerpoint/2010/main" val="296619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4040-7501-93D5-0124-3D32924F2E84}"/>
            </a:ext>
          </a:extLst>
        </p:cNvPr>
        <p:cNvGrpSpPr/>
        <p:nvPr/>
      </p:nvGrpSpPr>
      <p:grpSpPr>
        <a:xfrm>
          <a:off x="0" y="0"/>
          <a:ext cx="0" cy="0"/>
          <a:chOff x="0" y="0"/>
          <a:chExt cx="0" cy="0"/>
        </a:xfrm>
      </p:grpSpPr>
      <p:pic>
        <p:nvPicPr>
          <p:cNvPr id="2" name="Picture 2" descr="Viết Tay Cầm Bút Biểu Tượng Biểu Tượng Vector Minh Họa Hình minh họa Sẵn có  - Tải xuống Hình ảnh Ngay bây giờ">
            <a:extLst>
              <a:ext uri="{FF2B5EF4-FFF2-40B4-BE49-F238E27FC236}">
                <a16:creationId xmlns:a16="http://schemas.microsoft.com/office/drawing/2014/main" id="{8E070919-1BB7-6132-8F6C-13C3BE3B9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98" y="687530"/>
            <a:ext cx="715694" cy="11865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6C59AC-345F-CAD5-74CD-463CB9605A2F}"/>
              </a:ext>
            </a:extLst>
          </p:cNvPr>
          <p:cNvSpPr txBox="1"/>
          <p:nvPr/>
        </p:nvSpPr>
        <p:spPr>
          <a:xfrm>
            <a:off x="0" y="113721"/>
            <a:ext cx="8768953"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NHỮNG THÀNH TỰU VĂN HÓA TIÊU BIỂU</a:t>
            </a:r>
          </a:p>
        </p:txBody>
      </p:sp>
      <p:graphicFrame>
        <p:nvGraphicFramePr>
          <p:cNvPr id="5" name="Table 4">
            <a:extLst>
              <a:ext uri="{FF2B5EF4-FFF2-40B4-BE49-F238E27FC236}">
                <a16:creationId xmlns:a16="http://schemas.microsoft.com/office/drawing/2014/main" id="{893237DA-0644-6A08-3F6C-5446D52F72CB}"/>
              </a:ext>
            </a:extLst>
          </p:cNvPr>
          <p:cNvGraphicFramePr>
            <a:graphicFrameLocks noGrp="1"/>
          </p:cNvGraphicFramePr>
          <p:nvPr>
            <p:extLst>
              <p:ext uri="{D42A27DB-BD31-4B8C-83A1-F6EECF244321}">
                <p14:modId xmlns:p14="http://schemas.microsoft.com/office/powerpoint/2010/main" val="2681138099"/>
              </p:ext>
            </p:extLst>
          </p:nvPr>
        </p:nvGraphicFramePr>
        <p:xfrm>
          <a:off x="938810" y="687530"/>
          <a:ext cx="10600047" cy="5669834"/>
        </p:xfrm>
        <a:graphic>
          <a:graphicData uri="http://schemas.openxmlformats.org/drawingml/2006/table">
            <a:tbl>
              <a:tblPr firstRow="1" firstCol="1" bandRow="1">
                <a:tableStyleId>{5940675A-B579-460E-94D1-54222C63F5DA}</a:tableStyleId>
              </a:tblPr>
              <a:tblGrid>
                <a:gridCol w="2315709">
                  <a:extLst>
                    <a:ext uri="{9D8B030D-6E8A-4147-A177-3AD203B41FA5}">
                      <a16:colId xmlns:a16="http://schemas.microsoft.com/office/drawing/2014/main" val="20000"/>
                    </a:ext>
                  </a:extLst>
                </a:gridCol>
                <a:gridCol w="8284338">
                  <a:extLst>
                    <a:ext uri="{9D8B030D-6E8A-4147-A177-3AD203B41FA5}">
                      <a16:colId xmlns:a16="http://schemas.microsoft.com/office/drawing/2014/main" val="20001"/>
                    </a:ext>
                  </a:extLst>
                </a:gridCol>
              </a:tblGrid>
              <a:tr h="749384">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Lĩnh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vực</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Thành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tựu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văn</a:t>
                      </a:r>
                      <a:r>
                        <a:rPr lang="en-US" sz="3600" b="1" baseline="0" dirty="0">
                          <a:effectLst/>
                          <a:latin typeface="Times New Roman" panose="02020603050405020304" pitchFamily="18" charset="0"/>
                          <a:cs typeface="Times New Roman" panose="02020603050405020304" pitchFamily="18" charset="0"/>
                        </a:rPr>
                        <a:t> </a:t>
                      </a:r>
                      <a:r>
                        <a:rPr lang="en-US" sz="3600" b="1" baseline="0" dirty="0" err="1">
                          <a:effectLst/>
                          <a:latin typeface="Times New Roman" panose="02020603050405020304" pitchFamily="18" charset="0"/>
                          <a:cs typeface="Times New Roman" panose="02020603050405020304" pitchFamily="18" charset="0"/>
                        </a:rPr>
                        <a:t>hóa</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908779">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Chữ</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viết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và</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văn</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3600" dirty="0">
                          <a:effectLst/>
                          <a:latin typeface="Times New Roman" panose="02020603050405020304" pitchFamily="18" charset="0"/>
                          <a:cs typeface="Times New Roman" panose="02020603050405020304" pitchFamily="18" charset="0"/>
                        </a:rPr>
                        <a:t>-</a:t>
                      </a:r>
                      <a:r>
                        <a:rPr lang="en-US" sz="3600" dirty="0" err="1">
                          <a:effectLst/>
                          <a:latin typeface="Times New Roman" panose="02020603050405020304" pitchFamily="18" charset="0"/>
                          <a:cs typeface="Times New Roman" panose="02020603050405020304" pitchFamily="18" charset="0"/>
                        </a:rPr>
                        <a:t>Chữ</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nêm</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thiên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niên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kỷ</a:t>
                      </a:r>
                      <a:r>
                        <a:rPr lang="en-US" sz="3600" dirty="0">
                          <a:effectLst/>
                          <a:latin typeface="Times New Roman" panose="02020603050405020304" pitchFamily="18" charset="0"/>
                          <a:cs typeface="Times New Roman" panose="02020603050405020304" pitchFamily="18" charset="0"/>
                        </a:rPr>
                        <a:t> IV TCN)</a:t>
                      </a:r>
                    </a:p>
                    <a:p>
                      <a:pPr>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Gin-</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ga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mét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910231">
                <a:tc>
                  <a:txBody>
                    <a:bodyPr/>
                    <a:lstStyle/>
                    <a:p>
                      <a:pPr>
                        <a:lnSpc>
                          <a:spcPct val="115000"/>
                        </a:lnSpc>
                        <a:spcAft>
                          <a:spcPts val="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pháp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ộ</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Ha-mu-</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-bi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1750 TCN)</a:t>
                      </a:r>
                    </a:p>
                  </a:txBody>
                  <a:tcPr marL="68580" marR="68580" marT="0" marB="0" anchor="ctr"/>
                </a:tc>
                <a:extLst>
                  <a:ext uri="{0D108BD9-81ED-4DB2-BD59-A6C34878D82A}">
                    <a16:rowId xmlns:a16="http://schemas.microsoft.com/office/drawing/2014/main" val="10002"/>
                  </a:ext>
                </a:extLst>
              </a:tr>
              <a:tr h="1154996">
                <a:tc>
                  <a:txBody>
                    <a:bodyPr/>
                    <a:lstStyle/>
                    <a:p>
                      <a:pPr>
                        <a:lnSpc>
                          <a:spcPct val="115000"/>
                        </a:lnSpc>
                        <a:spcAft>
                          <a:spcPts val="0"/>
                        </a:spcAft>
                      </a:pPr>
                      <a:r>
                        <a:rPr lang="en-US" sz="3600" dirty="0" err="1">
                          <a:effectLst/>
                          <a:latin typeface="Times New Roman" panose="02020603050405020304" pitchFamily="18" charset="0"/>
                          <a:cs typeface="Times New Roman" panose="02020603050405020304" pitchFamily="18" charset="0"/>
                        </a:rPr>
                        <a:t>Toán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Giỏi</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về</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số</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học</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nổi</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bật</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là</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hệ</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thống</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đếm</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lấy</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số</a:t>
                      </a:r>
                      <a:r>
                        <a:rPr lang="en-US" sz="3600" baseline="0" dirty="0">
                          <a:effectLst/>
                          <a:latin typeface="Times New Roman" panose="02020603050405020304" pitchFamily="18" charset="0"/>
                          <a:cs typeface="Times New Roman" panose="02020603050405020304" pitchFamily="18" charset="0"/>
                        </a:rPr>
                        <a:t>  60 </a:t>
                      </a:r>
                      <a:r>
                        <a:rPr lang="en-US" sz="3600" baseline="0" dirty="0" err="1">
                          <a:effectLst/>
                          <a:latin typeface="Times New Roman" panose="02020603050405020304" pitchFamily="18" charset="0"/>
                          <a:cs typeface="Times New Roman" panose="02020603050405020304" pitchFamily="18" charset="0"/>
                        </a:rPr>
                        <a:t>làm</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cơ</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sở</a:t>
                      </a:r>
                      <a:r>
                        <a:rPr lang="en-US" sz="3600" baseline="0" dirty="0">
                          <a:effectLst/>
                          <a:latin typeface="Times New Roman" panose="02020603050405020304" pitchFamily="18" charset="0"/>
                          <a:cs typeface="Times New Roman" panose="02020603050405020304" pitchFamily="18" charset="0"/>
                        </a:rPr>
                        <a:t>.</a:t>
                      </a:r>
                    </a:p>
                  </a:txBody>
                  <a:tcPr marL="68580" marR="68580" marT="0" marB="0" anchor="ctr"/>
                </a:tc>
                <a:extLst>
                  <a:ext uri="{0D108BD9-81ED-4DB2-BD59-A6C34878D82A}">
                    <a16:rowId xmlns:a16="http://schemas.microsoft.com/office/drawing/2014/main" val="10003"/>
                  </a:ext>
                </a:extLst>
              </a:tr>
              <a:tr h="1286661">
                <a:tc>
                  <a:txBody>
                    <a:bodyPr/>
                    <a:lstStyle/>
                    <a:p>
                      <a:pPr>
                        <a:lnSpc>
                          <a:spcPct val="115000"/>
                        </a:lnSpc>
                        <a:spcAft>
                          <a:spcPts val="0"/>
                        </a:spcAft>
                      </a:pPr>
                      <a:r>
                        <a:rPr lang="en-US" sz="3600">
                          <a:effectLst/>
                          <a:latin typeface="Times New Roman" panose="02020603050405020304" pitchFamily="18" charset="0"/>
                          <a:cs typeface="Times New Roman" panose="02020603050405020304" pitchFamily="18" charset="0"/>
                        </a:rPr>
                        <a:t>Kiến trúc – Điêu khắc</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treo</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Ba-bi-</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lon</a:t>
                      </a:r>
                      <a:endParaRPr lang="en-US" sz="3600"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endParaRPr lang="en-US" sz="3600"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803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2" name="Horizontal Scroll 1"/>
          <p:cNvSpPr/>
          <p:nvPr/>
        </p:nvSpPr>
        <p:spPr>
          <a:xfrm>
            <a:off x="1199456" y="1508787"/>
            <a:ext cx="9985109" cy="3936437"/>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vi-VN" sz="3200" dirty="0">
                <a:solidFill>
                  <a:schemeClr val="bg1">
                    <a:lumMod val="10000"/>
                  </a:schemeClr>
                </a:solidFill>
                <a:latin typeface="+mj-lt"/>
              </a:rPr>
              <a:t> Lưỡng Hà cổ đại đạt nhiều thành tựu quan trọng, nổi bật có giá trị, đóng góp đối với nền văn minh nhân loại như</a:t>
            </a:r>
            <a:r>
              <a:rPr lang="vi-VN" sz="3200" dirty="0">
                <a:solidFill>
                  <a:schemeClr val="bg1">
                    <a:lumMod val="10000"/>
                  </a:schemeClr>
                </a:solidFill>
                <a:latin typeface="Times New Roman" pitchFamily="18" charset="0"/>
                <a:cs typeface="Times New Roman" pitchFamily="18" charset="0"/>
              </a:rPr>
              <a:t>: chữ viết,</a:t>
            </a:r>
            <a:r>
              <a:rPr lang="en-US" sz="3200" dirty="0">
                <a:solidFill>
                  <a:schemeClr val="bg1">
                    <a:lumMod val="10000"/>
                  </a:schemeClr>
                </a:solidFill>
                <a:latin typeface="Times New Roman" pitchFamily="18" charset="0"/>
                <a:cs typeface="Times New Roman" pitchFamily="18" charset="0"/>
              </a:rPr>
              <a:t> </a:t>
            </a:r>
            <a:r>
              <a:rPr lang="en-US" sz="3200" dirty="0" err="1">
                <a:solidFill>
                  <a:schemeClr val="bg1">
                    <a:lumMod val="10000"/>
                  </a:schemeClr>
                </a:solidFill>
                <a:latin typeface="Times New Roman" pitchFamily="18" charset="0"/>
                <a:cs typeface="Times New Roman" pitchFamily="18" charset="0"/>
              </a:rPr>
              <a:t>văn</a:t>
            </a:r>
            <a:r>
              <a:rPr lang="en-US" sz="3200" dirty="0">
                <a:solidFill>
                  <a:schemeClr val="bg1">
                    <a:lumMod val="10000"/>
                  </a:schemeClr>
                </a:solidFill>
                <a:latin typeface="Times New Roman" pitchFamily="18" charset="0"/>
                <a:cs typeface="Times New Roman" pitchFamily="18" charset="0"/>
              </a:rPr>
              <a:t> </a:t>
            </a:r>
            <a:r>
              <a:rPr lang="en-US" sz="3200" dirty="0" err="1">
                <a:solidFill>
                  <a:schemeClr val="bg1">
                    <a:lumMod val="10000"/>
                  </a:schemeClr>
                </a:solidFill>
                <a:latin typeface="Times New Roman" pitchFamily="18" charset="0"/>
                <a:cs typeface="Times New Roman" pitchFamily="18" charset="0"/>
              </a:rPr>
              <a:t>học</a:t>
            </a:r>
            <a:r>
              <a:rPr lang="en-US" sz="3200" dirty="0">
                <a:solidFill>
                  <a:schemeClr val="bg1">
                    <a:lumMod val="10000"/>
                  </a:schemeClr>
                </a:solidFill>
                <a:latin typeface="Times New Roman" pitchFamily="18" charset="0"/>
                <a:cs typeface="Times New Roman" pitchFamily="18" charset="0"/>
              </a:rPr>
              <a:t>, </a:t>
            </a:r>
            <a:r>
              <a:rPr lang="vi-VN" sz="3200" dirty="0">
                <a:solidFill>
                  <a:schemeClr val="bg1">
                    <a:lumMod val="10000"/>
                  </a:schemeClr>
                </a:solidFill>
                <a:latin typeface="Times New Roman" pitchFamily="18" charset="0"/>
                <a:cs typeface="Times New Roman" pitchFamily="18" charset="0"/>
              </a:rPr>
              <a:t> toán học,</a:t>
            </a:r>
            <a:r>
              <a:rPr lang="en-US" sz="3200" dirty="0">
                <a:solidFill>
                  <a:schemeClr val="bg1">
                    <a:lumMod val="10000"/>
                  </a:schemeClr>
                </a:solidFill>
                <a:latin typeface="Times New Roman" pitchFamily="18" charset="0"/>
                <a:cs typeface="Times New Roman" pitchFamily="18" charset="0"/>
              </a:rPr>
              <a:t> </a:t>
            </a:r>
            <a:r>
              <a:rPr lang="en-US" sz="3200" dirty="0" err="1">
                <a:solidFill>
                  <a:schemeClr val="bg1">
                    <a:lumMod val="10000"/>
                  </a:schemeClr>
                </a:solidFill>
                <a:latin typeface="Times New Roman" pitchFamily="18" charset="0"/>
                <a:cs typeface="Times New Roman" pitchFamily="18" charset="0"/>
              </a:rPr>
              <a:t>luật</a:t>
            </a:r>
            <a:r>
              <a:rPr lang="en-US" sz="3200" dirty="0">
                <a:solidFill>
                  <a:schemeClr val="bg1">
                    <a:lumMod val="10000"/>
                  </a:schemeClr>
                </a:solidFill>
                <a:latin typeface="Times New Roman" pitchFamily="18" charset="0"/>
                <a:cs typeface="Times New Roman" pitchFamily="18" charset="0"/>
              </a:rPr>
              <a:t> </a:t>
            </a:r>
            <a:r>
              <a:rPr lang="en-US" sz="3200" dirty="0" err="1">
                <a:solidFill>
                  <a:schemeClr val="bg1">
                    <a:lumMod val="10000"/>
                  </a:schemeClr>
                </a:solidFill>
                <a:latin typeface="Times New Roman" pitchFamily="18" charset="0"/>
                <a:cs typeface="Times New Roman" pitchFamily="18" charset="0"/>
              </a:rPr>
              <a:t>pháp</a:t>
            </a:r>
            <a:r>
              <a:rPr lang="en-US" sz="3200" dirty="0">
                <a:solidFill>
                  <a:schemeClr val="bg1">
                    <a:lumMod val="10000"/>
                  </a:schemeClr>
                </a:solidFill>
                <a:latin typeface="Times New Roman" pitchFamily="18" charset="0"/>
                <a:cs typeface="Times New Roman" pitchFamily="18" charset="0"/>
              </a:rPr>
              <a:t>, </a:t>
            </a:r>
            <a:r>
              <a:rPr lang="vi-VN" sz="3200" dirty="0">
                <a:solidFill>
                  <a:schemeClr val="bg1">
                    <a:lumMod val="10000"/>
                  </a:schemeClr>
                </a:solidFill>
                <a:latin typeface="Times New Roman" pitchFamily="18" charset="0"/>
                <a:cs typeface="Times New Roman" pitchFamily="18" charset="0"/>
              </a:rPr>
              <a:t>kiến trúc – điêu khắc,…</a:t>
            </a:r>
          </a:p>
        </p:txBody>
      </p:sp>
      <p:sp>
        <p:nvSpPr>
          <p:cNvPr id="3" name="TextBox 2"/>
          <p:cNvSpPr txBox="1"/>
          <p:nvPr/>
        </p:nvSpPr>
        <p:spPr>
          <a:xfrm>
            <a:off x="4631837" y="729087"/>
            <a:ext cx="3120347" cy="779700"/>
          </a:xfrm>
          <a:prstGeom prst="rect">
            <a:avLst/>
          </a:prstGeom>
          <a:solidFill>
            <a:schemeClr val="accent1">
              <a:lumMod val="40000"/>
              <a:lumOff val="60000"/>
            </a:schemeClr>
          </a:solidFill>
        </p:spPr>
        <p:txBody>
          <a:bodyPr wrap="square" lIns="121917" tIns="60958" rIns="121917" bIns="60958" rtlCol="0">
            <a:spAutoFit/>
          </a:bodyPr>
          <a:lstStyle/>
          <a:p>
            <a:r>
              <a:rPr lang="en-US" sz="4300" b="1" dirty="0">
                <a:latin typeface="Times New Roman" pitchFamily="18" charset="0"/>
                <a:cs typeface="Times New Roman" pitchFamily="18" charset="0"/>
              </a:rPr>
              <a:t>KẾT LUẬN</a:t>
            </a:r>
            <a:endParaRPr lang="vi-VN" sz="4300" b="1" dirty="0">
              <a:latin typeface="Times New Roman" pitchFamily="18" charset="0"/>
              <a:cs typeface="Times New Roman" pitchFamily="18" charset="0"/>
            </a:endParaRPr>
          </a:p>
        </p:txBody>
      </p:sp>
    </p:spTree>
    <p:extLst>
      <p:ext uri="{BB962C8B-B14F-4D97-AF65-F5344CB8AC3E}">
        <p14:creationId xmlns:p14="http://schemas.microsoft.com/office/powerpoint/2010/main" val="2136342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7"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2" y="859552"/>
            <a:ext cx="6584953"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2" y="3283346"/>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1125" y="2116163"/>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90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486739"/>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99771" y="4026457"/>
            <a:ext cx="5907316" cy="2339098"/>
          </a:xfrm>
          <a:prstGeom prst="rect">
            <a:avLst/>
          </a:prstGeom>
          <a:noFill/>
        </p:spPr>
        <p:txBody>
          <a:bodyPr wrap="square" lIns="121917" tIns="60958" rIns="121917" bIns="60958" rtlCol="0">
            <a:spAutoFit/>
          </a:bodyPr>
          <a:lstStyle/>
          <a:p>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Câu</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1.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nước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Lưỡng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cổ</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đại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ra</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đời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vào</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khoảng</a:t>
            </a:r>
            <a:endParaRPr lang="en-US" sz="24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kỉ</a:t>
            </a:r>
            <a:r>
              <a:rPr lang="en-US" sz="2400" b="1" dirty="0">
                <a:latin typeface="Times New Roman" pitchFamily="18" charset="0"/>
                <a:cs typeface="Times New Roman" pitchFamily="18" charset="0"/>
              </a:rPr>
              <a:t> IV TCN.</a:t>
            </a:r>
          </a:p>
          <a:p>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kỉ</a:t>
            </a:r>
            <a:r>
              <a:rPr lang="en-US" sz="2400" b="1" dirty="0">
                <a:latin typeface="Times New Roman" pitchFamily="18" charset="0"/>
                <a:cs typeface="Times New Roman" pitchFamily="18" charset="0"/>
              </a:rPr>
              <a:t> III TCN.</a:t>
            </a:r>
          </a:p>
          <a:p>
            <a:r>
              <a:rPr lang="en-US" sz="2400" b="1" dirty="0">
                <a:latin typeface="Times New Roman" pitchFamily="18" charset="0"/>
                <a:cs typeface="Times New Roman" pitchFamily="18" charset="0"/>
              </a:rPr>
              <a:t>C.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kỉ</a:t>
            </a:r>
            <a:r>
              <a:rPr lang="en-US" sz="2400" b="1" dirty="0">
                <a:latin typeface="Times New Roman" pitchFamily="18" charset="0"/>
                <a:cs typeface="Times New Roman" pitchFamily="18" charset="0"/>
              </a:rPr>
              <a:t> IV TCN.</a:t>
            </a:r>
          </a:p>
          <a:p>
            <a:r>
              <a:rPr lang="en-US" sz="2400" b="1" dirty="0">
                <a:latin typeface="Times New Roman" pitchFamily="18" charset="0"/>
                <a:cs typeface="Times New Roman" pitchFamily="18" charset="0"/>
              </a:rPr>
              <a:t>D.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kỉ</a:t>
            </a:r>
            <a:r>
              <a:rPr lang="en-US" sz="2400" b="1" dirty="0">
                <a:latin typeface="Times New Roman" pitchFamily="18" charset="0"/>
                <a:cs typeface="Times New Roman" pitchFamily="18" charset="0"/>
              </a:rPr>
              <a:t> III TCN.</a:t>
            </a:r>
          </a:p>
        </p:txBody>
      </p:sp>
      <p:sp>
        <p:nvSpPr>
          <p:cNvPr id="11" name="TextBox 10"/>
          <p:cNvSpPr txBox="1"/>
          <p:nvPr/>
        </p:nvSpPr>
        <p:spPr>
          <a:xfrm>
            <a:off x="3977983" y="640079"/>
            <a:ext cx="4985907" cy="2416042"/>
          </a:xfrm>
          <a:prstGeom prst="rect">
            <a:avLst/>
          </a:prstGeom>
          <a:noFill/>
        </p:spPr>
        <p:txBody>
          <a:bodyPr wrap="square" lIns="121917" tIns="60958" rIns="121917" bIns="60958" rtlCol="0">
            <a:spAutoFit/>
          </a:bodyPr>
          <a:lstStyle/>
          <a:p>
            <a:pPr algn="ctr"/>
            <a:r>
              <a:rPr lang="en-US" sz="3600" b="1" dirty="0">
                <a:latin typeface="Times New Roman" pitchFamily="18" charset="0"/>
                <a:cs typeface="Times New Roman" pitchFamily="18" charset="0"/>
              </a:rPr>
              <a:t>A. </a:t>
            </a:r>
            <a:r>
              <a:rPr lang="en-US" sz="3600" b="1" dirty="0" err="1">
                <a:latin typeface="Times New Roman" pitchFamily="18" charset="0"/>
                <a:cs typeface="Times New Roman" pitchFamily="18" charset="0"/>
              </a:rPr>
              <a:t>thiên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kỉ</a:t>
            </a:r>
            <a:r>
              <a:rPr lang="en-US" sz="3600" b="1" dirty="0">
                <a:latin typeface="Times New Roman" pitchFamily="18" charset="0"/>
                <a:cs typeface="Times New Roman" pitchFamily="18" charset="0"/>
              </a:rPr>
              <a:t> IV TCN.</a:t>
            </a:r>
          </a:p>
          <a:p>
            <a:pPr algn="ctr"/>
            <a:endParaRPr lang="en-US" sz="4000" b="1" dirty="0">
              <a:latin typeface="Times New Roman" pitchFamily="18" charset="0"/>
              <a:cs typeface="Times New Roman" pitchFamily="18" charset="0"/>
            </a:endParaRPr>
          </a:p>
          <a:p>
            <a:pPr algn="ct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5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486739"/>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98170" y="4026457"/>
            <a:ext cx="6400801" cy="2339098"/>
          </a:xfrm>
          <a:prstGeom prst="rect">
            <a:avLst/>
          </a:prstGeom>
          <a:noFill/>
        </p:spPr>
        <p:txBody>
          <a:bodyPr wrap="square" lIns="121917" tIns="60958" rIns="121917" bIns="60958" rtlCol="0">
            <a:spAutoFit/>
          </a:bodyPr>
          <a:lstStyle/>
          <a:p>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Câu</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2. 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nước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Lưỡng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cổ</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đại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được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hình</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thành</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trên</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lưu</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vực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sông</a:t>
            </a:r>
            <a:endParaRPr lang="en-US" sz="24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A. Nin.</a:t>
            </a:r>
          </a:p>
          <a:p>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C. Ti-</a:t>
            </a:r>
            <a:r>
              <a:rPr lang="en-US" sz="2400" b="1" dirty="0" err="1">
                <a:latin typeface="Times New Roman" pitchFamily="18" charset="0"/>
                <a:cs typeface="Times New Roman" pitchFamily="18" charset="0"/>
              </a:rPr>
              <a:t>grơ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Ơ-</a:t>
            </a:r>
            <a:r>
              <a:rPr lang="en-US" sz="2400" b="1" dirty="0" err="1">
                <a:latin typeface="Times New Roman" pitchFamily="18" charset="0"/>
                <a:cs typeface="Times New Roman" pitchFamily="18" charset="0"/>
              </a:rPr>
              <a:t>phrát</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D. </a:t>
            </a:r>
            <a:r>
              <a:rPr lang="en-US" sz="2400" b="1" dirty="0" err="1">
                <a:latin typeface="Times New Roman" pitchFamily="18" charset="0"/>
                <a:cs typeface="Times New Roman" pitchFamily="18" charset="0"/>
              </a:rPr>
              <a:t>Hằng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Ấn</a:t>
            </a:r>
            <a:r>
              <a:rPr lang="en-US" sz="2400" b="1" dirty="0">
                <a:latin typeface="Times New Roman" pitchFamily="18" charset="0"/>
                <a:cs typeface="Times New Roman" pitchFamily="18" charset="0"/>
              </a:rPr>
              <a:t>.</a:t>
            </a:r>
          </a:p>
        </p:txBody>
      </p:sp>
      <p:sp>
        <p:nvSpPr>
          <p:cNvPr id="11" name="TextBox 10"/>
          <p:cNvSpPr txBox="1"/>
          <p:nvPr/>
        </p:nvSpPr>
        <p:spPr>
          <a:xfrm>
            <a:off x="3977983" y="640079"/>
            <a:ext cx="4985907" cy="2354487"/>
          </a:xfrm>
          <a:prstGeom prst="rect">
            <a:avLst/>
          </a:prstGeom>
          <a:noFill/>
        </p:spPr>
        <p:txBody>
          <a:bodyPr wrap="square" lIns="121917" tIns="60958" rIns="121917" bIns="60958" rtlCol="0">
            <a:spAutoFit/>
          </a:bodyPr>
          <a:lstStyle/>
          <a:p>
            <a:pPr algn="ctr"/>
            <a:endParaRPr lang="en-US" sz="3600" b="1" dirty="0">
              <a:latin typeface="Times New Roman" pitchFamily="18" charset="0"/>
              <a:cs typeface="Times New Roman" pitchFamily="18" charset="0"/>
            </a:endParaRPr>
          </a:p>
          <a:p>
            <a:pPr algn="ctr"/>
            <a:r>
              <a:rPr lang="en-US" sz="3600" b="1" dirty="0">
                <a:latin typeface="Times New Roman" pitchFamily="18" charset="0"/>
                <a:cs typeface="Times New Roman" pitchFamily="18" charset="0"/>
              </a:rPr>
              <a:t>C. Ti-</a:t>
            </a:r>
            <a:r>
              <a:rPr lang="en-US" sz="3600" b="1" dirty="0" err="1">
                <a:latin typeface="Times New Roman" pitchFamily="18" charset="0"/>
                <a:cs typeface="Times New Roman" pitchFamily="18" charset="0"/>
              </a:rPr>
              <a:t>grơ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Ơ-</a:t>
            </a:r>
            <a:r>
              <a:rPr lang="en-US" sz="3600" b="1" dirty="0" err="1">
                <a:latin typeface="Times New Roman" pitchFamily="18" charset="0"/>
                <a:cs typeface="Times New Roman" pitchFamily="18" charset="0"/>
              </a:rPr>
              <a:t>phrát</a:t>
            </a:r>
            <a:r>
              <a:rPr lang="en-US" sz="3600" b="1" dirty="0">
                <a:latin typeface="Times New Roman" pitchFamily="18" charset="0"/>
                <a:cs typeface="Times New Roman" pitchFamily="18" charset="0"/>
              </a:rPr>
              <a:t>.</a:t>
            </a:r>
          </a:p>
          <a:p>
            <a:pPr algn="ctr"/>
            <a:r>
              <a:rPr lang="en-US" sz="3600" b="1" dirty="0">
                <a:latin typeface="Times New Roman" pitchFamily="18" charset="0"/>
                <a:cs typeface="Times New Roman" pitchFamily="18" charset="0"/>
              </a:rPr>
              <a:t> </a:t>
            </a:r>
            <a:endParaRPr lang="en-US" sz="4000" b="1" dirty="0">
              <a:latin typeface="Times New Roman" pitchFamily="18" charset="0"/>
              <a:cs typeface="Times New Roman" pitchFamily="18" charset="0"/>
            </a:endParaRPr>
          </a:p>
          <a:p>
            <a:pPr algn="ct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6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1886570"/>
            <a:ext cx="13090819" cy="5324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86856" y="3557906"/>
            <a:ext cx="5791201" cy="2339098"/>
          </a:xfrm>
          <a:prstGeom prst="rect">
            <a:avLst/>
          </a:prstGeom>
          <a:noFill/>
        </p:spPr>
        <p:txBody>
          <a:bodyPr wrap="square" lIns="121917" tIns="60958" rIns="121917" bIns="60958" rtlCol="0">
            <a:spAutoFit/>
          </a:bodyPr>
          <a:lstStyle/>
          <a:p>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Câu</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3. 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Người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đứng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đầu</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nước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Lưỡng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cổ</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đại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được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gọi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là</a:t>
            </a:r>
            <a:endParaRPr lang="en-US" sz="24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Pha-ra-ông</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B. En-xi.</a:t>
            </a:r>
          </a:p>
          <a:p>
            <a:r>
              <a:rPr lang="en-US" sz="2400" b="1" dirty="0">
                <a:latin typeface="Times New Roman" pitchFamily="18" charset="0"/>
                <a:cs typeface="Times New Roman" pitchFamily="18" charset="0"/>
              </a:rPr>
              <a:t>C. </a:t>
            </a:r>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tử</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D. </a:t>
            </a:r>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hoàng</a:t>
            </a:r>
            <a:r>
              <a:rPr lang="en-US" sz="2400" b="1" dirty="0">
                <a:latin typeface="Times New Roman" pitchFamily="18" charset="0"/>
                <a:cs typeface="Times New Roman" pitchFamily="18" charset="0"/>
              </a:rPr>
              <a:t>.</a:t>
            </a:r>
          </a:p>
        </p:txBody>
      </p:sp>
      <p:sp>
        <p:nvSpPr>
          <p:cNvPr id="11" name="TextBox 10"/>
          <p:cNvSpPr txBox="1"/>
          <p:nvPr/>
        </p:nvSpPr>
        <p:spPr>
          <a:xfrm>
            <a:off x="3977983" y="640079"/>
            <a:ext cx="4985907" cy="2292931"/>
          </a:xfrm>
          <a:prstGeom prst="rect">
            <a:avLst/>
          </a:prstGeom>
          <a:noFill/>
        </p:spPr>
        <p:txBody>
          <a:bodyPr wrap="square" lIns="121917" tIns="60958" rIns="121917" bIns="60958" rtlCol="0">
            <a:spAutoFit/>
          </a:bodyPr>
          <a:lstStyle/>
          <a:p>
            <a:pPr algn="ctr"/>
            <a:endParaRPr lang="en-US" sz="3600" b="1" dirty="0">
              <a:latin typeface="Times New Roman" pitchFamily="18" charset="0"/>
              <a:cs typeface="Times New Roman" pitchFamily="18" charset="0"/>
            </a:endParaRPr>
          </a:p>
          <a:p>
            <a:pPr algn="ctr"/>
            <a:r>
              <a:rPr lang="en-US" sz="3200" b="1" dirty="0">
                <a:latin typeface="Times New Roman" pitchFamily="18" charset="0"/>
                <a:cs typeface="Times New Roman" pitchFamily="18" charset="0"/>
              </a:rPr>
              <a:t> </a:t>
            </a:r>
            <a:r>
              <a:rPr lang="en-US" sz="3600" b="1" dirty="0">
                <a:latin typeface="Times New Roman" pitchFamily="18" charset="0"/>
                <a:cs typeface="Times New Roman" pitchFamily="18" charset="0"/>
              </a:rPr>
              <a:t>B. En-xi.</a:t>
            </a:r>
          </a:p>
          <a:p>
            <a:pPr algn="ctr"/>
            <a:r>
              <a:rPr lang="en-US" sz="3200" b="1" dirty="0">
                <a:latin typeface="Times New Roman" pitchFamily="18" charset="0"/>
                <a:cs typeface="Times New Roman" pitchFamily="18" charset="0"/>
              </a:rPr>
              <a:t> </a:t>
            </a:r>
          </a:p>
          <a:p>
            <a:pPr algn="ct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1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486739"/>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40114" y="3878823"/>
            <a:ext cx="6560457" cy="2339098"/>
          </a:xfrm>
          <a:prstGeom prst="rect">
            <a:avLst/>
          </a:prstGeom>
          <a:noFill/>
        </p:spPr>
        <p:txBody>
          <a:bodyPr wrap="square" lIns="121917" tIns="60958" rIns="121917" bIns="60958" rtlCol="0">
            <a:spAutoFit/>
          </a:bodyPr>
          <a:lstStyle/>
          <a:p>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Câu</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3. 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Công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trình</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nào</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của</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cư</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dân</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Lưỡng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Hà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cổ</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đại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được</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công</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nhận</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là</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kỳ</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quan</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thế</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giới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cổ</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4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đại</a:t>
            </a:r>
            <a:r>
              <a:rPr lang="en-US" sz="24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a:t>
            </a:r>
            <a:endParaRPr lang="en-US" sz="24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Tượng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sư</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Vườn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treo</a:t>
            </a:r>
            <a:r>
              <a:rPr lang="en-US" sz="2400" b="1" dirty="0">
                <a:latin typeface="Times New Roman" pitchFamily="18" charset="0"/>
                <a:cs typeface="Times New Roman" pitchFamily="18" charset="0"/>
              </a:rPr>
              <a:t> Ba-bi-</a:t>
            </a:r>
            <a:r>
              <a:rPr lang="en-US" sz="2400" b="1" dirty="0" err="1">
                <a:latin typeface="Times New Roman" pitchFamily="18" charset="0"/>
                <a:cs typeface="Times New Roman" pitchFamily="18" charset="0"/>
              </a:rPr>
              <a:t>lon</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C. </a:t>
            </a:r>
            <a:r>
              <a:rPr lang="en-US" sz="2400" b="1" dirty="0" err="1">
                <a:latin typeface="Times New Roman" pitchFamily="18" charset="0"/>
                <a:cs typeface="Times New Roman" pitchFamily="18" charset="0"/>
              </a:rPr>
              <a:t>Cổng</a:t>
            </a:r>
            <a:r>
              <a:rPr lang="en-US" sz="2400" b="1" dirty="0">
                <a:latin typeface="Times New Roman" pitchFamily="18" charset="0"/>
                <a:cs typeface="Times New Roman" pitchFamily="18" charset="0"/>
              </a:rPr>
              <a:t> I-</a:t>
            </a:r>
            <a:r>
              <a:rPr lang="en-US" sz="2400" b="1" dirty="0" err="1">
                <a:latin typeface="Times New Roman" pitchFamily="18" charset="0"/>
                <a:cs typeface="Times New Roman" pitchFamily="18" charset="0"/>
              </a:rPr>
              <a:t>sơ</a:t>
            </a:r>
            <a:r>
              <a:rPr lang="en-US" sz="2400" b="1" dirty="0">
                <a:latin typeface="Times New Roman" pitchFamily="18" charset="0"/>
                <a:cs typeface="Times New Roman" pitchFamily="18" charset="0"/>
              </a:rPr>
              <a:t>-ta.</a:t>
            </a:r>
          </a:p>
          <a:p>
            <a:r>
              <a:rPr lang="en-US" sz="2400" b="1" dirty="0">
                <a:latin typeface="Times New Roman" pitchFamily="18" charset="0"/>
                <a:cs typeface="Times New Roman" pitchFamily="18" charset="0"/>
              </a:rPr>
              <a:t>D. </a:t>
            </a:r>
            <a:r>
              <a:rPr lang="en-US" sz="2400" b="1" dirty="0" err="1">
                <a:latin typeface="Times New Roman" pitchFamily="18" charset="0"/>
                <a:cs typeface="Times New Roman" pitchFamily="18" charset="0"/>
              </a:rPr>
              <a:t>Khu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Gi-za</a:t>
            </a:r>
            <a:r>
              <a:rPr lang="en-US" sz="2400" b="1" dirty="0">
                <a:latin typeface="Times New Roman" pitchFamily="18" charset="0"/>
                <a:cs typeface="Times New Roman" pitchFamily="18" charset="0"/>
              </a:rPr>
              <a:t>.</a:t>
            </a:r>
          </a:p>
        </p:txBody>
      </p:sp>
      <p:sp>
        <p:nvSpPr>
          <p:cNvPr id="11" name="TextBox 10"/>
          <p:cNvSpPr txBox="1"/>
          <p:nvPr/>
        </p:nvSpPr>
        <p:spPr>
          <a:xfrm>
            <a:off x="3977983" y="640079"/>
            <a:ext cx="4985907" cy="1738934"/>
          </a:xfrm>
          <a:prstGeom prst="rect">
            <a:avLst/>
          </a:prstGeom>
          <a:noFill/>
        </p:spPr>
        <p:txBody>
          <a:bodyPr wrap="square" lIns="121917" tIns="60958" rIns="121917" bIns="60958" rtlCol="0">
            <a:spAutoFit/>
          </a:bodyPr>
          <a:lstStyle/>
          <a:p>
            <a:pPr algn="ctr"/>
            <a:r>
              <a:rPr lang="en-US" sz="3600" b="1" dirty="0">
                <a:latin typeface="Times New Roman" pitchFamily="18" charset="0"/>
                <a:cs typeface="Times New Roman" pitchFamily="18" charset="0"/>
              </a:rPr>
              <a:t> </a:t>
            </a:r>
          </a:p>
          <a:p>
            <a:pPr algn="ct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Vườn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treo</a:t>
            </a:r>
            <a:r>
              <a:rPr lang="en-US" sz="3200" b="1" dirty="0">
                <a:latin typeface="Times New Roman" pitchFamily="18" charset="0"/>
                <a:cs typeface="Times New Roman" pitchFamily="18" charset="0"/>
              </a:rPr>
              <a:t> Ba-bi-</a:t>
            </a:r>
            <a:r>
              <a:rPr lang="en-US" sz="3200" b="1" dirty="0" err="1">
                <a:latin typeface="Times New Roman" pitchFamily="18" charset="0"/>
                <a:cs typeface="Times New Roman" pitchFamily="18" charset="0"/>
              </a:rPr>
              <a:t>lon</a:t>
            </a:r>
            <a:r>
              <a:rPr lang="en-US" sz="3200" b="1" dirty="0">
                <a:latin typeface="Times New Roman" pitchFamily="18" charset="0"/>
                <a:cs typeface="Times New Roman" pitchFamily="18" charset="0"/>
              </a:rPr>
              <a:t>.</a:t>
            </a:r>
          </a:p>
          <a:p>
            <a:pPr algn="ct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6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1607818"/>
            <a:ext cx="13090819" cy="57306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96291" y="3349618"/>
            <a:ext cx="7052623" cy="2893096"/>
          </a:xfrm>
          <a:prstGeom prst="rect">
            <a:avLst/>
          </a:prstGeom>
          <a:noFill/>
        </p:spPr>
        <p:txBody>
          <a:bodyPr wrap="square" lIns="121917" tIns="60958" rIns="121917" bIns="60958" rtlCol="0">
            <a:spAutoFit/>
          </a:bodyPr>
          <a:lstStyle/>
          <a:p>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Câu</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4. 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Tại</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sao</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ngành</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kinh</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tế</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nông</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nghiệp</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phát</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triển</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sớm</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và</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mạnh</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ở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Lưỡng</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Hà</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cổ</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 </a:t>
            </a:r>
            <a:r>
              <a:rPr lang="en-US" sz="2000" b="1" dirty="0" err="1">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đại</a:t>
            </a:r>
            <a:r>
              <a:rPr lang="en-US" sz="2000" b="1" dirty="0">
                <a:solidFill>
                  <a:srgbClr val="FF0000"/>
                </a:solidFill>
                <a:latin typeface="Times New Roman" pitchFamily="18" charset="0"/>
                <a:cs typeface="Times New Roman" pitchFamily="18" charset="0"/>
                <a:hlinkClick r:id="rId6" tooltip="Xem chi tiết câu hỏi">
                  <a:extLst>
                    <a:ext uri="{A12FA001-AC4F-418D-AE19-62706E023703}">
                      <ahyp:hlinkClr xmlns:ahyp="http://schemas.microsoft.com/office/drawing/2018/hyperlinkcolor" val="tx"/>
                    </a:ext>
                  </a:extLst>
                </a:hlinkClick>
              </a:rPr>
              <a:t>?</a:t>
            </a:r>
            <a:endParaRPr lang="en-US" sz="2000" b="1" dirty="0">
              <a:solidFill>
                <a:srgbClr val="FF0000"/>
              </a:solidFill>
              <a:latin typeface="Times New Roman" pitchFamily="18" charset="0"/>
              <a:cs typeface="Times New Roman" pitchFamily="18" charset="0"/>
            </a:endParaRPr>
          </a:p>
          <a:p>
            <a:r>
              <a:rPr lang="en-US" sz="2000" b="1" dirty="0">
                <a:latin typeface="Times New Roman" pitchFamily="18" charset="0"/>
                <a:cs typeface="Times New Roman" pitchFamily="18" charset="0"/>
              </a:rPr>
              <a:t>A. </a:t>
            </a:r>
            <a:r>
              <a:rPr lang="en-US" sz="2000" b="1" dirty="0" err="1">
                <a:latin typeface="Times New Roman" pitchFamily="18" charset="0"/>
                <a:cs typeface="Times New Roman" pitchFamily="18" charset="0"/>
              </a:rPr>
              <a:t>Được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con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lớn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đắp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phù</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tạo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đồng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bằng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màu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mỡ</a:t>
            </a:r>
            <a:r>
              <a:rPr lang="en-US" sz="2000" b="1" dirty="0">
                <a:latin typeface="Times New Roman" pitchFamily="18" charset="0"/>
                <a:cs typeface="Times New Roman" pitchFamily="18" charset="0"/>
              </a:rPr>
              <a:t>.</a:t>
            </a:r>
          </a:p>
          <a:p>
            <a:r>
              <a:rPr lang="en-US" sz="2000" b="1" dirty="0">
                <a:latin typeface="Times New Roman" pitchFamily="18" charset="0"/>
                <a:cs typeface="Times New Roman" pitchFamily="18" charset="0"/>
              </a:rPr>
              <a:t>B. </a:t>
            </a:r>
            <a:r>
              <a:rPr lang="en-US" sz="2000" b="1" dirty="0" err="1">
                <a:latin typeface="Times New Roman" pitchFamily="18" charset="0"/>
                <a:cs typeface="Times New Roman" pitchFamily="18" charset="0"/>
              </a:rPr>
              <a:t>Địa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chia </a:t>
            </a:r>
            <a:r>
              <a:rPr lang="en-US" sz="2000" b="1" dirty="0" err="1">
                <a:latin typeface="Times New Roman" pitchFamily="18" charset="0"/>
                <a:cs typeface="Times New Roman" pitchFamily="18" charset="0"/>
              </a:rPr>
              <a:t>cắt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vùng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đồng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bằng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nhỏ</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hẹp</a:t>
            </a:r>
            <a:r>
              <a:rPr lang="en-US" sz="2000" b="1" dirty="0">
                <a:latin typeface="Times New Roman" pitchFamily="18" charset="0"/>
                <a:cs typeface="Times New Roman" pitchFamily="18" charset="0"/>
              </a:rPr>
              <a:t>.</a:t>
            </a:r>
          </a:p>
          <a:p>
            <a:r>
              <a:rPr lang="en-US" sz="2000" b="1" dirty="0">
                <a:latin typeface="Times New Roman" pitchFamily="18" charset="0"/>
                <a:cs typeface="Times New Roman" pitchFamily="18" charset="0"/>
              </a:rPr>
              <a:t>C. </a:t>
            </a:r>
            <a:r>
              <a:rPr lang="en-US" sz="2000" b="1" dirty="0" err="1">
                <a:latin typeface="Times New Roman" pitchFamily="18" charset="0"/>
                <a:cs typeface="Times New Roman" pitchFamily="18" charset="0"/>
              </a:rPr>
              <a:t>Giáp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Địa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Trung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vịnh</a:t>
            </a:r>
            <a:r>
              <a:rPr lang="en-US" sz="2000" b="1" dirty="0">
                <a:latin typeface="Times New Roman" pitchFamily="18" charset="0"/>
                <a:cs typeface="Times New Roman" pitchFamily="18" charset="0"/>
              </a:rPr>
              <a:t> Ba </a:t>
            </a:r>
            <a:r>
              <a:rPr lang="en-US" sz="2000" b="1" dirty="0" err="1">
                <a:latin typeface="Times New Roman" pitchFamily="18" charset="0"/>
                <a:cs typeface="Times New Roman" pitchFamily="18" charset="0"/>
              </a:rPr>
              <a:t>Tư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cung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cấp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nguồn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tưới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dào</a:t>
            </a:r>
            <a:r>
              <a:rPr lang="en-US" sz="2000" b="1" dirty="0">
                <a:latin typeface="Times New Roman" pitchFamily="18" charset="0"/>
                <a:cs typeface="Times New Roman" pitchFamily="18" charset="0"/>
              </a:rPr>
              <a:t>.</a:t>
            </a:r>
          </a:p>
          <a:p>
            <a:r>
              <a:rPr lang="en-US" sz="2000" b="1" dirty="0">
                <a:latin typeface="Times New Roman" pitchFamily="18" charset="0"/>
                <a:cs typeface="Times New Roman" pitchFamily="18" charset="0"/>
              </a:rPr>
              <a:t>D.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Pha-ra-ông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En-xi </a:t>
            </a:r>
            <a:r>
              <a:rPr lang="en-US" sz="2000" b="1" dirty="0" err="1">
                <a:latin typeface="Times New Roman" pitchFamily="18" charset="0"/>
                <a:cs typeface="Times New Roman" pitchFamily="18" charset="0"/>
              </a:rPr>
              <a:t>đưa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triển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nghiệp</a:t>
            </a:r>
            <a:r>
              <a:rPr lang="en-US" sz="2000" b="1" dirty="0">
                <a:latin typeface="Times New Roman" pitchFamily="18" charset="0"/>
                <a:cs typeface="Times New Roman" pitchFamily="18" charset="0"/>
              </a:rPr>
              <a:t>.</a:t>
            </a:r>
          </a:p>
        </p:txBody>
      </p:sp>
      <p:sp>
        <p:nvSpPr>
          <p:cNvPr id="11" name="TextBox 10"/>
          <p:cNvSpPr txBox="1"/>
          <p:nvPr/>
        </p:nvSpPr>
        <p:spPr>
          <a:xfrm>
            <a:off x="3977983" y="640079"/>
            <a:ext cx="4985907" cy="2723819"/>
          </a:xfrm>
          <a:prstGeom prst="rect">
            <a:avLst/>
          </a:prstGeom>
          <a:noFill/>
        </p:spPr>
        <p:txBody>
          <a:bodyPr wrap="square" lIns="121917" tIns="60958" rIns="121917" bIns="60958" rtlCol="0">
            <a:spAutoFit/>
          </a:bodyPr>
          <a:lstStyle/>
          <a:p>
            <a:pPr algn="ctr"/>
            <a:r>
              <a:rPr lang="en-US" sz="3600" b="1" dirty="0">
                <a:latin typeface="Times New Roman" pitchFamily="18" charset="0"/>
                <a:cs typeface="Times New Roman" pitchFamily="18" charset="0"/>
              </a:rPr>
              <a:t> </a:t>
            </a: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sông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bồi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đắp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mỡ</a:t>
            </a:r>
            <a:r>
              <a:rPr lang="en-US" sz="3200" b="1" dirty="0">
                <a:latin typeface="Times New Roman" pitchFamily="18" charset="0"/>
                <a:cs typeface="Times New Roman" pitchFamily="18" charset="0"/>
              </a:rPr>
              <a:t>.</a:t>
            </a:r>
          </a:p>
          <a:p>
            <a:pPr algn="ctr"/>
            <a:endParaRPr lang="en-US" sz="3200" b="1" dirty="0">
              <a:latin typeface="Times New Roman" pitchFamily="18" charset="0"/>
              <a:cs typeface="Times New Roman" pitchFamily="18" charset="0"/>
            </a:endParaRPr>
          </a:p>
          <a:p>
            <a:pPr algn="ct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0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486739"/>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83656" y="4026457"/>
            <a:ext cx="6400801" cy="2339098"/>
          </a:xfrm>
          <a:prstGeom prst="rect">
            <a:avLst/>
          </a:prstGeom>
          <a:noFill/>
        </p:spPr>
        <p:txBody>
          <a:bodyPr wrap="square" lIns="121917" tIns="60958" rIns="121917" bIns="60958" rtlCol="0">
            <a:spAutoFit/>
          </a:bodyPr>
          <a:lstStyle/>
          <a:p>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nay?</a:t>
            </a:r>
          </a:p>
          <a:p>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đếm</a:t>
            </a:r>
            <a:r>
              <a:rPr lang="en-US" sz="2400" dirty="0">
                <a:latin typeface="Times New Roman" panose="02020603050405020304" pitchFamily="18" charset="0"/>
                <a:ea typeface="Calibri" panose="020F0502020204030204" pitchFamily="34" charset="0"/>
                <a:cs typeface="Times New Roman" panose="02020603050405020304" pitchFamily="18" charset="0"/>
              </a:rPr>
              <a:t> 60.	    	    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ướp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endParaRPr lang="en-US" sz="2400" b="1" dirty="0">
              <a:latin typeface="Times New Roman" pitchFamily="18" charset="0"/>
              <a:cs typeface="Times New Roman" pitchFamily="18" charset="0"/>
            </a:endParaRPr>
          </a:p>
        </p:txBody>
      </p:sp>
      <p:sp>
        <p:nvSpPr>
          <p:cNvPr id="11" name="TextBox 10"/>
          <p:cNvSpPr txBox="1"/>
          <p:nvPr/>
        </p:nvSpPr>
        <p:spPr>
          <a:xfrm>
            <a:off x="3900919" y="1009409"/>
            <a:ext cx="4985907" cy="738660"/>
          </a:xfrm>
          <a:prstGeom prst="rect">
            <a:avLst/>
          </a:prstGeom>
          <a:noFill/>
        </p:spPr>
        <p:txBody>
          <a:bodyPr wrap="square" lIns="121917" tIns="60958" rIns="121917" bIns="60958" rtlCol="0">
            <a:spAutoFit/>
          </a:bodyPr>
          <a:lstStyle/>
          <a:p>
            <a:pPr algn="ctr"/>
            <a:r>
              <a:rPr lang="en-US" sz="3600" b="1" dirty="0">
                <a:latin typeface="Times New Roman" pitchFamily="18" charset="0"/>
                <a:cs typeface="Times New Roman" pitchFamily="18" charset="0"/>
              </a:rPr>
              <a:t> </a:t>
            </a:r>
            <a:r>
              <a:rPr lang="en-US" sz="3200" b="1" dirty="0">
                <a:latin typeface="Times New Roman" pitchFamily="18" charset="0"/>
                <a:cs typeface="Times New Roman"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C.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đếm</a:t>
            </a:r>
            <a:r>
              <a:rPr lang="en-US" sz="4000" dirty="0">
                <a:latin typeface="Times New Roman" panose="02020603050405020304" pitchFamily="18" charset="0"/>
                <a:ea typeface="Calibri" panose="020F0502020204030204" pitchFamily="34" charset="0"/>
                <a:cs typeface="Times New Roman" panose="02020603050405020304" pitchFamily="18" charset="0"/>
              </a:rPr>
              <a:t> 60.</a:t>
            </a: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486739"/>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87414"/>
            <a:ext cx="5472544" cy="2574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09485" y="4371262"/>
            <a:ext cx="6691085" cy="1766633"/>
          </a:xfrm>
          <a:prstGeom prst="rect">
            <a:avLst/>
          </a:prstGeom>
          <a:noFill/>
        </p:spPr>
        <p:txBody>
          <a:bodyPr wrap="square" lIns="121917" tIns="60958" rIns="121917" bIns="60958" rtlCol="0">
            <a:spAutoFit/>
          </a:bodyPr>
          <a:lstStyle/>
          <a:p>
            <a:pPr marL="180340" marR="95250">
              <a:lnSpc>
                <a:spcPct val="115000"/>
              </a:lnSpc>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6.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Lưỡng</a:t>
            </a:r>
            <a:r>
              <a:rPr lang="en-US" sz="2400" b="1" dirty="0">
                <a:solidFill>
                  <a:srgbClr val="FF0000"/>
                </a:solidFill>
                <a:latin typeface="Times New Roman" panose="02020603050405020304" pitchFamily="18" charset="0"/>
                <a:cs typeface="Times New Roman" panose="02020603050405020304" pitchFamily="18" charset="0"/>
              </a:rPr>
              <a:t> Hà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95250">
              <a:lnSpc>
                <a:spcPct val="115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tre</a:t>
            </a: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marL="180340" marR="95250">
              <a:lnSpc>
                <a:spcPct val="115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rùa</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b="1" dirty="0">
              <a:latin typeface="Times New Roman" pitchFamily="18" charset="0"/>
              <a:cs typeface="Times New Roman" pitchFamily="18" charset="0"/>
            </a:endParaRPr>
          </a:p>
        </p:txBody>
      </p:sp>
      <p:sp>
        <p:nvSpPr>
          <p:cNvPr id="11" name="TextBox 10"/>
          <p:cNvSpPr txBox="1"/>
          <p:nvPr/>
        </p:nvSpPr>
        <p:spPr>
          <a:xfrm>
            <a:off x="3900919" y="1009409"/>
            <a:ext cx="4985907" cy="738660"/>
          </a:xfrm>
          <a:prstGeom prst="rect">
            <a:avLst/>
          </a:prstGeom>
          <a:noFill/>
        </p:spPr>
        <p:txBody>
          <a:bodyPr wrap="square" lIns="121917" tIns="60958" rIns="121917" bIns="60958" rtlCol="0">
            <a:spAutoFit/>
          </a:bodyPr>
          <a:lstStyle/>
          <a:p>
            <a:pPr algn="ctr"/>
            <a:r>
              <a:rPr lang="en-US" sz="3600" b="1" dirty="0">
                <a:latin typeface="Times New Roman" pitchFamily="18" charset="0"/>
                <a:cs typeface="Times New Roman"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3700" b="1"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B29F0-69AE-DE42-3FC2-20811AF9C5CF}"/>
            </a:ext>
          </a:extLst>
        </p:cNvPr>
        <p:cNvGrpSpPr/>
        <p:nvPr/>
      </p:nvGrpSpPr>
      <p:grpSpPr>
        <a:xfrm>
          <a:off x="0" y="0"/>
          <a:ext cx="0" cy="0"/>
          <a:chOff x="0" y="0"/>
          <a:chExt cx="0" cy="0"/>
        </a:xfrm>
      </p:grpSpPr>
      <p:pic>
        <p:nvPicPr>
          <p:cNvPr id="6146" name="Picture 2" descr="Hình nền PowerPoint với những chiếc lá mùa thu">
            <a:extLst>
              <a:ext uri="{FF2B5EF4-FFF2-40B4-BE49-F238E27FC236}">
                <a16:creationId xmlns:a16="http://schemas.microsoft.com/office/drawing/2014/main" id="{F412FA7C-C77B-9368-B43F-CC978C861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96"/>
            <a:ext cx="12192000" cy="67735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B453B6-AC5C-FB46-DBCC-5F55A5448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191" y="552147"/>
            <a:ext cx="9289773" cy="4545191"/>
          </a:xfrm>
          <a:prstGeom prst="rect">
            <a:avLst/>
          </a:prstGeom>
        </p:spPr>
      </p:pic>
    </p:spTree>
    <p:extLst>
      <p:ext uri="{BB962C8B-B14F-4D97-AF65-F5344CB8AC3E}">
        <p14:creationId xmlns:p14="http://schemas.microsoft.com/office/powerpoint/2010/main" val="240425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niform: first writing">
            <a:extLst>
              <a:ext uri="{FF2B5EF4-FFF2-40B4-BE49-F238E27FC236}">
                <a16:creationId xmlns:a16="http://schemas.microsoft.com/office/drawing/2014/main" id="{42F38309-C835-6B0C-1213-95AB172C2D65}"/>
              </a:ext>
            </a:extLst>
          </p:cNvPr>
          <p:cNvPicPr/>
          <p:nvPr/>
        </p:nvPicPr>
        <p:blipFill rotWithShape="1">
          <a:blip r:embed="rId2" cstate="print">
            <a:extLst>
              <a:ext uri="{28A0092B-C50C-407E-A947-70E740481C1C}">
                <a14:useLocalDpi xmlns:a14="http://schemas.microsoft.com/office/drawing/2010/main" val="0"/>
              </a:ext>
            </a:extLst>
          </a:blip>
          <a:srcRect l="13135" r="11017"/>
          <a:stretch/>
        </p:blipFill>
        <p:spPr bwMode="auto">
          <a:xfrm>
            <a:off x="8819459" y="4261882"/>
            <a:ext cx="2908308" cy="2175093"/>
          </a:xfrm>
          <a:prstGeom prst="rect">
            <a:avLst/>
          </a:prstGeom>
          <a:solidFill>
            <a:srgbClr val="FFFFFF">
              <a:shade val="85000"/>
            </a:srgbClr>
          </a:solidFill>
          <a:ln w="190500" cap="rnd">
            <a:solidFill>
              <a:srgbClr val="7030A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3" name="Picture 2" descr="Invention of time">
            <a:extLst>
              <a:ext uri="{FF2B5EF4-FFF2-40B4-BE49-F238E27FC236}">
                <a16:creationId xmlns:a16="http://schemas.microsoft.com/office/drawing/2014/main" id="{17CB1DE8-33C2-EF13-B99F-C0F639B8354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98854" y="1689611"/>
            <a:ext cx="2828913" cy="2171352"/>
          </a:xfrm>
          <a:prstGeom prst="rect">
            <a:avLst/>
          </a:prstGeom>
          <a:solidFill>
            <a:srgbClr val="FFFFFF">
              <a:shade val="85000"/>
            </a:srgbClr>
          </a:solidFill>
          <a:ln w="190500" cap="rnd">
            <a:solidFill>
              <a:schemeClr val="tx2">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305C7BD0-AFF3-E015-4E3B-036A24615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9163" y="1288692"/>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55C98FC-AE6C-FE6E-F263-4AAF94550A7A}"/>
              </a:ext>
            </a:extLst>
          </p:cNvPr>
          <p:cNvSpPr txBox="1">
            <a:spLocks/>
          </p:cNvSpPr>
          <p:nvPr/>
        </p:nvSpPr>
        <p:spPr>
          <a:xfrm>
            <a:off x="1115757" y="200026"/>
            <a:ext cx="10042781" cy="1088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600" b="1" dirty="0">
                <a:solidFill>
                  <a:srgbClr val="002060"/>
                </a:solidFill>
                <a:latin typeface="Times New Roman" panose="02020603050405020304" pitchFamily="18" charset="0"/>
                <a:cs typeface="Times New Roman" panose="02020603050405020304" pitchFamily="18" charset="0"/>
              </a:rPr>
              <a:t>Theo </a:t>
            </a:r>
            <a:r>
              <a:rPr lang="en-GB" sz="3600" b="1" dirty="0" err="1">
                <a:solidFill>
                  <a:srgbClr val="002060"/>
                </a:solidFill>
                <a:latin typeface="Times New Roman" panose="02020603050405020304" pitchFamily="18" charset="0"/>
                <a:cs typeface="Times New Roman" panose="02020603050405020304" pitchFamily="18" charset="0"/>
              </a:rPr>
              <a:t>em</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thành</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tựu</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nào</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của</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Lưỡng</a:t>
            </a:r>
            <a:r>
              <a:rPr lang="en-GB" sz="3600" b="1" dirty="0">
                <a:solidFill>
                  <a:srgbClr val="002060"/>
                </a:solidFill>
                <a:latin typeface="Times New Roman" panose="02020603050405020304" pitchFamily="18" charset="0"/>
                <a:cs typeface="Times New Roman" panose="02020603050405020304" pitchFamily="18" charset="0"/>
              </a:rPr>
              <a:t> Hà </a:t>
            </a:r>
            <a:r>
              <a:rPr lang="en-GB" sz="3600" b="1" dirty="0" err="1">
                <a:solidFill>
                  <a:srgbClr val="002060"/>
                </a:solidFill>
                <a:latin typeface="Times New Roman" panose="02020603050405020304" pitchFamily="18" charset="0"/>
                <a:cs typeface="Times New Roman" panose="02020603050405020304" pitchFamily="18" charset="0"/>
              </a:rPr>
              <a:t>cổ</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đại</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còn</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có</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ảnh</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hưởng</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đến</a:t>
            </a:r>
            <a:r>
              <a:rPr lang="en-GB" sz="3600" b="1" dirty="0">
                <a:solidFill>
                  <a:srgbClr val="002060"/>
                </a:solidFill>
                <a:latin typeface="Times New Roman" panose="02020603050405020304" pitchFamily="18" charset="0"/>
                <a:cs typeface="Times New Roman" panose="02020603050405020304" pitchFamily="18" charset="0"/>
              </a:rPr>
              <a:t> </a:t>
            </a:r>
            <a:r>
              <a:rPr lang="en-GB" sz="3600" b="1" dirty="0" err="1">
                <a:solidFill>
                  <a:srgbClr val="002060"/>
                </a:solidFill>
                <a:latin typeface="Times New Roman" panose="02020603050405020304" pitchFamily="18" charset="0"/>
                <a:cs typeface="Times New Roman" panose="02020603050405020304" pitchFamily="18" charset="0"/>
              </a:rPr>
              <a:t>ngày</a:t>
            </a:r>
            <a:r>
              <a:rPr lang="en-GB" sz="3600" b="1" dirty="0">
                <a:solidFill>
                  <a:srgbClr val="002060"/>
                </a:solidFill>
                <a:latin typeface="Times New Roman" panose="02020603050405020304" pitchFamily="18" charset="0"/>
                <a:cs typeface="Times New Roman" panose="02020603050405020304" pitchFamily="18" charset="0"/>
              </a:rPr>
              <a:t> nay?</a:t>
            </a:r>
          </a:p>
        </p:txBody>
      </p:sp>
      <p:pic>
        <p:nvPicPr>
          <p:cNvPr id="6" name="Picture 5" descr="Agriculture, Mesopotamia">
            <a:extLst>
              <a:ext uri="{FF2B5EF4-FFF2-40B4-BE49-F238E27FC236}">
                <a16:creationId xmlns:a16="http://schemas.microsoft.com/office/drawing/2014/main" id="{120F80B0-A7FD-1FDC-9F8D-4BE0B60AC7F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909" y="3088662"/>
            <a:ext cx="5023296" cy="2346439"/>
          </a:xfrm>
          <a:prstGeom prst="rect">
            <a:avLst/>
          </a:prstGeom>
          <a:solidFill>
            <a:srgbClr val="FFFF00"/>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Mesopotamians started the concept of urbanization">
            <a:extLst>
              <a:ext uri="{FF2B5EF4-FFF2-40B4-BE49-F238E27FC236}">
                <a16:creationId xmlns:a16="http://schemas.microsoft.com/office/drawing/2014/main" id="{2946E1EC-C513-70FD-A1F5-75D10EFD619B}"/>
              </a:ext>
            </a:extLst>
          </p:cNvPr>
          <p:cNvPicPr/>
          <p:nvPr/>
        </p:nvPicPr>
        <p:blipFill rotWithShape="1">
          <a:blip r:embed="rId6">
            <a:extLst>
              <a:ext uri="{28A0092B-C50C-407E-A947-70E740481C1C}">
                <a14:useLocalDpi xmlns:a14="http://schemas.microsoft.com/office/drawing/2010/main" val="0"/>
              </a:ext>
            </a:extLst>
          </a:blip>
          <a:srcRect t="17539"/>
          <a:stretch/>
        </p:blipFill>
        <p:spPr bwMode="auto">
          <a:xfrm>
            <a:off x="284153" y="4261882"/>
            <a:ext cx="2927302" cy="2175093"/>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8" name="Picture 2" descr="Image result for babylonian map">
            <a:extLst>
              <a:ext uri="{FF2B5EF4-FFF2-40B4-BE49-F238E27FC236}">
                <a16:creationId xmlns:a16="http://schemas.microsoft.com/office/drawing/2014/main" id="{60880A8B-80A9-7571-3786-3555D46FBE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348" y="1732474"/>
            <a:ext cx="2828913" cy="2175093"/>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98749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611E-34FD-DD5F-06F1-15AF4CE760E3}"/>
              </a:ext>
            </a:extLst>
          </p:cNvPr>
          <p:cNvSpPr txBox="1">
            <a:spLocks/>
          </p:cNvSpPr>
          <p:nvPr/>
        </p:nvSpPr>
        <p:spPr>
          <a:xfrm>
            <a:off x="3208445" y="290598"/>
            <a:ext cx="5601633" cy="49521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200" b="1" dirty="0">
                <a:solidFill>
                  <a:srgbClr val="C00000"/>
                </a:solidFill>
                <a:latin typeface="Times New Roman" pitchFamily="18" charset="0"/>
                <a:cs typeface="Times New Roman" pitchFamily="18" charset="0"/>
              </a:rPr>
              <a:t>Phát minh ra bánh xe</a:t>
            </a:r>
            <a:endParaRPr lang="en-US" sz="3200" b="1" dirty="0">
              <a:solidFill>
                <a:srgbClr val="C00000"/>
              </a:solidFill>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id="{8D2BAE50-A4EC-87B7-0153-3E1C3C7C8D1C}"/>
              </a:ext>
            </a:extLst>
          </p:cNvPr>
          <p:cNvSpPr txBox="1">
            <a:spLocks/>
          </p:cNvSpPr>
          <p:nvPr/>
        </p:nvSpPr>
        <p:spPr>
          <a:xfrm>
            <a:off x="900255" y="810985"/>
            <a:ext cx="10444020" cy="308376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vi-VN" sz="3100" b="1" dirty="0">
                <a:solidFill>
                  <a:srgbClr val="002060"/>
                </a:solidFill>
                <a:latin typeface="Times New Roman" pitchFamily="18" charset="0"/>
                <a:cs typeface="Times New Roman" pitchFamily="18" charset="0"/>
              </a:rPr>
              <a:t>Mặc dù không ai biết ai là người đã phát minh bánh xe… tuy nhiên, bánh xe cổ nhất được phát hiện ở Lưỡng Hà vào khoảng 3.500 trước Công nguyên.</a:t>
            </a:r>
          </a:p>
          <a:p>
            <a:pPr>
              <a:lnSpc>
                <a:spcPct val="160000"/>
              </a:lnSpc>
            </a:pPr>
            <a:r>
              <a:rPr lang="vi-VN" sz="3100" b="1" dirty="0">
                <a:solidFill>
                  <a:srgbClr val="002060"/>
                </a:solidFill>
                <a:latin typeface="Times New Roman" pitchFamily="18" charset="0"/>
                <a:cs typeface="Times New Roman" pitchFamily="18" charset="0"/>
              </a:rPr>
              <a:t>Bánh xe này được cho là do người Sumer chế tạo. Nó được làm bằng ván gỗ ghép lại với nhau. Hình ảnh dưới đây mô tả ngắn gọn các giai đoạn phát triển của bánh xe.</a:t>
            </a:r>
          </a:p>
          <a:p>
            <a:pPr>
              <a:lnSpc>
                <a:spcPct val="160000"/>
              </a:lnSpc>
            </a:pPr>
            <a:endParaRPr lang="en-US" dirty="0">
              <a:solidFill>
                <a:srgbClr val="002060"/>
              </a:solidFill>
            </a:endParaRPr>
          </a:p>
        </p:txBody>
      </p:sp>
      <p:pic>
        <p:nvPicPr>
          <p:cNvPr id="4" name="Shape 285">
            <a:extLst>
              <a:ext uri="{FF2B5EF4-FFF2-40B4-BE49-F238E27FC236}">
                <a16:creationId xmlns:a16="http://schemas.microsoft.com/office/drawing/2014/main" id="{E1580945-A8A9-C811-237B-521C22BD3645}"/>
              </a:ext>
            </a:extLst>
          </p:cNvPr>
          <p:cNvPicPr preferRelativeResize="0"/>
          <p:nvPr/>
        </p:nvPicPr>
        <p:blipFill>
          <a:blip r:embed="rId2">
            <a:alphaModFix/>
          </a:blip>
          <a:stretch>
            <a:fillRect/>
          </a:stretch>
        </p:blipFill>
        <p:spPr>
          <a:xfrm>
            <a:off x="6304486" y="3729039"/>
            <a:ext cx="2555010" cy="2565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hape 292">
            <a:extLst>
              <a:ext uri="{FF2B5EF4-FFF2-40B4-BE49-F238E27FC236}">
                <a16:creationId xmlns:a16="http://schemas.microsoft.com/office/drawing/2014/main" id="{A17EAB44-1369-BAE1-7EC9-8378838BFF5D}"/>
              </a:ext>
            </a:extLst>
          </p:cNvPr>
          <p:cNvPicPr preferRelativeResize="0"/>
          <p:nvPr/>
        </p:nvPicPr>
        <p:blipFill>
          <a:blip r:embed="rId3">
            <a:alphaModFix/>
          </a:blip>
          <a:stretch>
            <a:fillRect/>
          </a:stretch>
        </p:blipFill>
        <p:spPr>
          <a:xfrm>
            <a:off x="9084724" y="3729038"/>
            <a:ext cx="2657476" cy="2565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hape 293">
            <a:extLst>
              <a:ext uri="{FF2B5EF4-FFF2-40B4-BE49-F238E27FC236}">
                <a16:creationId xmlns:a16="http://schemas.microsoft.com/office/drawing/2014/main" id="{607F1B9F-28E0-BEDD-1D6D-9C6DC1E197D0}"/>
              </a:ext>
            </a:extLst>
          </p:cNvPr>
          <p:cNvPicPr preferRelativeResize="0"/>
          <p:nvPr/>
        </p:nvPicPr>
        <p:blipFill>
          <a:blip r:embed="rId4">
            <a:alphaModFix/>
          </a:blip>
          <a:stretch>
            <a:fillRect/>
          </a:stretch>
        </p:blipFill>
        <p:spPr>
          <a:xfrm>
            <a:off x="3332502" y="3729037"/>
            <a:ext cx="2728488" cy="2565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Shape 295">
            <a:extLst>
              <a:ext uri="{FF2B5EF4-FFF2-40B4-BE49-F238E27FC236}">
                <a16:creationId xmlns:a16="http://schemas.microsoft.com/office/drawing/2014/main" id="{FC3B5EBF-7D45-843B-E8E2-CDAA4EEC9355}"/>
              </a:ext>
            </a:extLst>
          </p:cNvPr>
          <p:cNvPicPr preferRelativeResize="0"/>
          <p:nvPr/>
        </p:nvPicPr>
        <p:blipFill>
          <a:blip r:embed="rId5">
            <a:alphaModFix/>
          </a:blip>
          <a:stretch>
            <a:fillRect/>
          </a:stretch>
        </p:blipFill>
        <p:spPr>
          <a:xfrm>
            <a:off x="449799" y="3729039"/>
            <a:ext cx="2657475" cy="2565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1310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174D-A54D-3A16-A4D9-FA47CD5AF9CE}"/>
              </a:ext>
            </a:extLst>
          </p:cNvPr>
          <p:cNvSpPr txBox="1">
            <a:spLocks/>
          </p:cNvSpPr>
          <p:nvPr/>
        </p:nvSpPr>
        <p:spPr>
          <a:xfrm>
            <a:off x="6119815" y="217753"/>
            <a:ext cx="5854472" cy="653119"/>
          </a:xfrm>
          <a:prstGeom prst="rect">
            <a:avLst/>
          </a:prstGeom>
          <a:solidFill>
            <a:srgbClr val="FFC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err="1">
                <a:solidFill>
                  <a:srgbClr val="002060"/>
                </a:solidFill>
                <a:latin typeface="Times New Roman" panose="02020603050405020304" pitchFamily="18" charset="0"/>
                <a:cs typeface="Times New Roman" panose="02020603050405020304" pitchFamily="18" charset="0"/>
              </a:rPr>
              <a:t>Bảng</a:t>
            </a:r>
            <a:r>
              <a:rPr lang="en-GB" sz="3200" b="1" dirty="0">
                <a:solidFill>
                  <a:srgbClr val="002060"/>
                </a:solidFill>
                <a:latin typeface="Times New Roman" panose="02020603050405020304" pitchFamily="18" charset="0"/>
                <a:cs typeface="Times New Roman" panose="02020603050405020304" pitchFamily="18" charset="0"/>
              </a:rPr>
              <a:t> </a:t>
            </a:r>
            <a:r>
              <a:rPr lang="en-GB" sz="3200" b="1" dirty="0" err="1">
                <a:solidFill>
                  <a:srgbClr val="002060"/>
                </a:solidFill>
                <a:latin typeface="Times New Roman" panose="02020603050405020304" pitchFamily="18" charset="0"/>
                <a:cs typeface="Times New Roman" panose="02020603050405020304" pitchFamily="18" charset="0"/>
              </a:rPr>
              <a:t>chữ</a:t>
            </a:r>
            <a:r>
              <a:rPr lang="en-GB" sz="3200" b="1" dirty="0">
                <a:solidFill>
                  <a:srgbClr val="002060"/>
                </a:solidFill>
                <a:latin typeface="Times New Roman" panose="02020603050405020304" pitchFamily="18" charset="0"/>
                <a:cs typeface="Times New Roman" panose="02020603050405020304" pitchFamily="18" charset="0"/>
              </a:rPr>
              <a:t> </a:t>
            </a:r>
            <a:r>
              <a:rPr lang="en-GB" sz="3200" b="1" dirty="0" err="1">
                <a:solidFill>
                  <a:srgbClr val="002060"/>
                </a:solidFill>
                <a:latin typeface="Times New Roman" panose="02020603050405020304" pitchFamily="18" charset="0"/>
                <a:cs typeface="Times New Roman" panose="02020603050405020304" pitchFamily="18" charset="0"/>
              </a:rPr>
              <a:t>cái</a:t>
            </a:r>
            <a:r>
              <a:rPr lang="en-GB" sz="3200" b="1" dirty="0">
                <a:solidFill>
                  <a:srgbClr val="002060"/>
                </a:solidFill>
                <a:latin typeface="Times New Roman" panose="02020603050405020304" pitchFamily="18" charset="0"/>
                <a:cs typeface="Times New Roman" panose="02020603050405020304" pitchFamily="18" charset="0"/>
              </a:rPr>
              <a:t> </a:t>
            </a:r>
            <a:r>
              <a:rPr lang="en-GB" sz="3200" b="1" dirty="0" err="1">
                <a:solidFill>
                  <a:srgbClr val="002060"/>
                </a:solidFill>
                <a:latin typeface="Times New Roman" panose="02020603050405020304" pitchFamily="18" charset="0"/>
                <a:cs typeface="Times New Roman" panose="02020603050405020304" pitchFamily="18" charset="0"/>
              </a:rPr>
              <a:t>của</a:t>
            </a:r>
            <a:r>
              <a:rPr lang="en-GB" sz="3200" b="1" dirty="0">
                <a:solidFill>
                  <a:srgbClr val="002060"/>
                </a:solidFill>
                <a:latin typeface="Times New Roman" panose="02020603050405020304" pitchFamily="18" charset="0"/>
                <a:cs typeface="Times New Roman" panose="02020603050405020304" pitchFamily="18" charset="0"/>
              </a:rPr>
              <a:t> </a:t>
            </a:r>
            <a:r>
              <a:rPr lang="en-GB" sz="3200" b="1" dirty="0" err="1">
                <a:solidFill>
                  <a:srgbClr val="002060"/>
                </a:solidFill>
                <a:latin typeface="Times New Roman" panose="02020603050405020304" pitchFamily="18" charset="0"/>
                <a:cs typeface="Times New Roman" panose="02020603050405020304" pitchFamily="18" charset="0"/>
              </a:rPr>
              <a:t>người</a:t>
            </a:r>
            <a:r>
              <a:rPr lang="en-GB" sz="3200" b="1" dirty="0">
                <a:solidFill>
                  <a:srgbClr val="002060"/>
                </a:solidFill>
                <a:latin typeface="Times New Roman" panose="02020603050405020304" pitchFamily="18" charset="0"/>
                <a:cs typeface="Times New Roman" panose="02020603050405020304" pitchFamily="18" charset="0"/>
              </a:rPr>
              <a:t> </a:t>
            </a:r>
            <a:r>
              <a:rPr lang="en-GB" sz="3200" b="1" dirty="0" err="1">
                <a:solidFill>
                  <a:srgbClr val="002060"/>
                </a:solidFill>
                <a:latin typeface="Times New Roman" panose="02020603050405020304" pitchFamily="18" charset="0"/>
                <a:cs typeface="Times New Roman" panose="02020603050405020304" pitchFamily="18" charset="0"/>
              </a:rPr>
              <a:t>Sume</a:t>
            </a:r>
            <a:endParaRPr lang="en-GB" sz="3200" b="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Image result for cuneiform">
            <a:extLst>
              <a:ext uri="{FF2B5EF4-FFF2-40B4-BE49-F238E27FC236}">
                <a16:creationId xmlns:a16="http://schemas.microsoft.com/office/drawing/2014/main" id="{5C85843F-691D-EEA0-2AE2-54CA468C4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371726"/>
            <a:ext cx="4844229" cy="41651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cuneiform">
            <a:extLst>
              <a:ext uri="{FF2B5EF4-FFF2-40B4-BE49-F238E27FC236}">
                <a16:creationId xmlns:a16="http://schemas.microsoft.com/office/drawing/2014/main" id="{1EF2F0AD-FD47-8480-BE83-9A1B9B6B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2" r="7322"/>
          <a:stretch/>
        </p:blipFill>
        <p:spPr bwMode="auto">
          <a:xfrm>
            <a:off x="6224587" y="914392"/>
            <a:ext cx="5749700" cy="58256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F623A0E-10C6-72BC-9E75-2485911AFDA1}"/>
              </a:ext>
            </a:extLst>
          </p:cNvPr>
          <p:cNvSpPr/>
          <p:nvPr/>
        </p:nvSpPr>
        <p:spPr>
          <a:xfrm>
            <a:off x="525173" y="321143"/>
            <a:ext cx="4676244" cy="1815880"/>
          </a:xfrm>
          <a:prstGeom prst="rect">
            <a:avLst/>
          </a:prstGeom>
          <a:noFill/>
        </p:spPr>
        <p:txBody>
          <a:bodyPr wrap="square" lIns="91438" tIns="45719" rIns="91438" bIns="45719">
            <a:spAutoFit/>
          </a:bodyPr>
          <a:lstStyle/>
          <a:p>
            <a:pPr algn="ctr"/>
            <a:r>
              <a:rPr lang="en-US" sz="2800" b="1" u="sng" dirty="0" err="1">
                <a:ln w="0"/>
                <a:solidFill>
                  <a:srgbClr val="002060"/>
                </a:solidFill>
                <a:latin typeface="Times New Roman" panose="02020603050405020304" pitchFamily="18" charset="0"/>
                <a:cs typeface="Times New Roman" panose="02020603050405020304" pitchFamily="18" charset="0"/>
              </a:rPr>
              <a:t>Thử</a:t>
            </a:r>
            <a:r>
              <a:rPr lang="en-US" sz="2800" b="1" u="sng" dirty="0">
                <a:ln w="0"/>
                <a:solidFill>
                  <a:srgbClr val="002060"/>
                </a:solidFill>
                <a:latin typeface="Times New Roman" panose="02020603050405020304" pitchFamily="18" charset="0"/>
                <a:cs typeface="Times New Roman" panose="02020603050405020304" pitchFamily="18" charset="0"/>
              </a:rPr>
              <a:t> </a:t>
            </a:r>
            <a:r>
              <a:rPr lang="en-US" sz="2800" b="1" u="sng" dirty="0" err="1">
                <a:ln w="0"/>
                <a:solidFill>
                  <a:srgbClr val="002060"/>
                </a:solidFill>
                <a:latin typeface="Times New Roman" panose="02020603050405020304" pitchFamily="18" charset="0"/>
                <a:cs typeface="Times New Roman" panose="02020603050405020304" pitchFamily="18" charset="0"/>
              </a:rPr>
              <a:t>thách</a:t>
            </a:r>
            <a:r>
              <a:rPr lang="en-US" sz="2800" b="1" u="sng" dirty="0">
                <a:ln w="0"/>
                <a:solidFill>
                  <a:srgbClr val="002060"/>
                </a:solidFill>
                <a:latin typeface="Times New Roman" panose="02020603050405020304" pitchFamily="18" charset="0"/>
                <a:cs typeface="Times New Roman" panose="02020603050405020304" pitchFamily="18" charset="0"/>
              </a:rPr>
              <a:t> </a:t>
            </a:r>
            <a:r>
              <a:rPr lang="en-US" sz="2800" b="1" u="sng" dirty="0" err="1">
                <a:ln w="0"/>
                <a:solidFill>
                  <a:srgbClr val="002060"/>
                </a:solidFill>
                <a:latin typeface="Times New Roman" panose="02020603050405020304" pitchFamily="18" charset="0"/>
                <a:cs typeface="Times New Roman" panose="02020603050405020304" pitchFamily="18" charset="0"/>
              </a:rPr>
              <a:t>dành</a:t>
            </a:r>
            <a:r>
              <a:rPr lang="en-US" sz="2800" b="1" u="sng" dirty="0">
                <a:ln w="0"/>
                <a:solidFill>
                  <a:srgbClr val="002060"/>
                </a:solidFill>
                <a:latin typeface="Times New Roman" panose="02020603050405020304" pitchFamily="18" charset="0"/>
                <a:cs typeface="Times New Roman" panose="02020603050405020304" pitchFamily="18" charset="0"/>
              </a:rPr>
              <a:t> </a:t>
            </a:r>
            <a:r>
              <a:rPr lang="en-US" sz="2800" b="1" u="sng" dirty="0" err="1">
                <a:ln w="0"/>
                <a:solidFill>
                  <a:srgbClr val="002060"/>
                </a:solidFill>
                <a:latin typeface="Times New Roman" panose="02020603050405020304" pitchFamily="18" charset="0"/>
                <a:cs typeface="Times New Roman" panose="02020603050405020304" pitchFamily="18" charset="0"/>
              </a:rPr>
              <a:t>cho</a:t>
            </a:r>
            <a:r>
              <a:rPr lang="en-US" sz="2800" b="1" u="sng" dirty="0">
                <a:ln w="0"/>
                <a:solidFill>
                  <a:srgbClr val="002060"/>
                </a:solidFill>
                <a:latin typeface="Times New Roman" panose="02020603050405020304" pitchFamily="18" charset="0"/>
                <a:cs typeface="Times New Roman" panose="02020603050405020304" pitchFamily="18" charset="0"/>
              </a:rPr>
              <a:t> </a:t>
            </a:r>
            <a:r>
              <a:rPr lang="en-US" sz="2800" b="1" u="sng" dirty="0" err="1">
                <a:ln w="0"/>
                <a:solidFill>
                  <a:srgbClr val="002060"/>
                </a:solidFill>
                <a:latin typeface="Times New Roman" panose="02020603050405020304" pitchFamily="18" charset="0"/>
                <a:cs typeface="Times New Roman" panose="02020603050405020304" pitchFamily="18" charset="0"/>
              </a:rPr>
              <a:t>bạn</a:t>
            </a:r>
            <a:r>
              <a:rPr lang="en-US" sz="2800" b="1" u="sng" dirty="0">
                <a:ln w="0"/>
                <a:solidFill>
                  <a:srgbClr val="002060"/>
                </a:solidFill>
                <a:latin typeface="Times New Roman" panose="02020603050405020304" pitchFamily="18" charset="0"/>
                <a:cs typeface="Times New Roman" panose="02020603050405020304" pitchFamily="18" charset="0"/>
              </a:rPr>
              <a:t>:</a:t>
            </a:r>
          </a:p>
          <a:p>
            <a:r>
              <a:rPr lang="en-US" sz="2800" dirty="0" err="1">
                <a:ln w="0"/>
                <a:solidFill>
                  <a:srgbClr val="002060"/>
                </a:solidFill>
                <a:latin typeface="Times New Roman" panose="02020603050405020304" pitchFamily="18" charset="0"/>
                <a:cs typeface="Times New Roman" panose="02020603050405020304" pitchFamily="18" charset="0"/>
              </a:rPr>
              <a:t>Bạn</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có</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thể</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viết</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tên</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mình</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sử</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dụng</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bảng</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chữ</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cái</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của</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người</a:t>
            </a:r>
            <a:r>
              <a:rPr lang="en-US" sz="2800" dirty="0">
                <a:ln w="0"/>
                <a:solidFill>
                  <a:srgbClr val="002060"/>
                </a:solidFill>
                <a:latin typeface="Times New Roman" panose="02020603050405020304" pitchFamily="18" charset="0"/>
                <a:cs typeface="Times New Roman" panose="02020603050405020304" pitchFamily="18" charset="0"/>
              </a:rPr>
              <a:t> </a:t>
            </a:r>
            <a:r>
              <a:rPr lang="en-US" sz="2800" dirty="0" err="1">
                <a:ln w="0"/>
                <a:solidFill>
                  <a:srgbClr val="002060"/>
                </a:solidFill>
                <a:latin typeface="Times New Roman" panose="02020603050405020304" pitchFamily="18" charset="0"/>
                <a:cs typeface="Times New Roman" panose="02020603050405020304" pitchFamily="18" charset="0"/>
              </a:rPr>
              <a:t>Sume</a:t>
            </a:r>
            <a:r>
              <a:rPr lang="en-US" sz="2800" dirty="0">
                <a:ln w="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0155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F642F904-22D6-833F-B0DB-1E6D503C1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461EB7-BFAC-BC65-0F38-26FE80C4CB73}"/>
              </a:ext>
            </a:extLst>
          </p:cNvPr>
          <p:cNvSpPr txBox="1"/>
          <p:nvPr/>
        </p:nvSpPr>
        <p:spPr>
          <a:xfrm>
            <a:off x="1942916" y="1705114"/>
            <a:ext cx="8306166" cy="2862322"/>
          </a:xfrm>
          <a:prstGeom prst="rect">
            <a:avLst/>
          </a:prstGeom>
          <a:noFill/>
        </p:spPr>
        <p:txBody>
          <a:bodyPr wrap="square" rtlCol="0">
            <a:spAutoFit/>
          </a:bodyPr>
          <a:lstStyle/>
          <a:p>
            <a:pPr algn="ctr"/>
            <a:r>
              <a:rPr lang="x-none" sz="6000" b="1" dirty="0">
                <a:solidFill>
                  <a:srgbClr val="7030A0"/>
                </a:solidFill>
                <a:latin typeface="Times New Roman" panose="02020603050405020304" pitchFamily="18" charset="0"/>
                <a:cs typeface="Times New Roman" panose="02020603050405020304" pitchFamily="18" charset="0"/>
              </a:rPr>
              <a:t>CẢM ƠN CÁC EM!</a:t>
            </a:r>
          </a:p>
          <a:p>
            <a:pPr algn="ctr"/>
            <a:r>
              <a:rPr lang="x-none" sz="6000" b="1" dirty="0">
                <a:solidFill>
                  <a:srgbClr val="7030A0"/>
                </a:solidFill>
                <a:latin typeface="Times New Roman" panose="02020603050405020304" pitchFamily="18" charset="0"/>
                <a:cs typeface="Times New Roman" panose="02020603050405020304" pitchFamily="18" charset="0"/>
              </a:rPr>
              <a:t>CHÚC CÁC EM HỌC TỐT!</a:t>
            </a:r>
          </a:p>
        </p:txBody>
      </p:sp>
    </p:spTree>
    <p:extLst>
      <p:ext uri="{BB962C8B-B14F-4D97-AF65-F5344CB8AC3E}">
        <p14:creationId xmlns:p14="http://schemas.microsoft.com/office/powerpoint/2010/main" val="1447743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1372" y="38474"/>
            <a:ext cx="11563720" cy="1846655"/>
          </a:xfrm>
          <a:prstGeom prst="rect">
            <a:avLst/>
          </a:prstGeom>
        </p:spPr>
        <p:txBody>
          <a:bodyPr wrap="square" lIns="121917" tIns="60958" rIns="121917" bIns="60958">
            <a:spAutoFit/>
          </a:bodyPr>
          <a:lstStyle/>
          <a:p>
            <a:r>
              <a:rPr lang="vi-VN" sz="2800" dirty="0">
                <a:latin typeface="Times New Roman" panose="02020603050405020304" pitchFamily="18" charset="0"/>
                <a:cs typeface="Times New Roman" panose="02020603050405020304" pitchFamily="18" charset="0"/>
              </a:rPr>
              <a:t>Lưỡng Hà là vùng đất giữa 2 con sông Tigris và Euphrates. Bắt đầu xuất hiện lần đầu tại miền nam Iraq, nền văn minh Lưỡng Hà phát triển trên một khu vực rộng lớn bao gồm Iraq, Kuwait, đông Syria, đông nam Thổ Nhĩ Kỳ và tây nam Iran ngày nay</a:t>
            </a:r>
          </a:p>
        </p:txBody>
      </p:sp>
      <p:pic>
        <p:nvPicPr>
          <p:cNvPr id="1026" name="Picture 2" descr="C:\Users\pc\Desktop\khu-vuc-tay-n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005430"/>
            <a:ext cx="5899091" cy="44211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c\Desktop\l hà.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71" y="2005430"/>
            <a:ext cx="5430168" cy="39663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413" y="6004500"/>
            <a:ext cx="5664629" cy="451405"/>
          </a:xfrm>
          <a:prstGeom prst="rect">
            <a:avLst/>
          </a:prstGeom>
          <a:noFill/>
        </p:spPr>
        <p:txBody>
          <a:bodyPr wrap="square" lIns="121917" tIns="60958" rIns="121917" bIns="60958" rtlCol="0">
            <a:spAutoFit/>
          </a:bodyPr>
          <a:lstStyle/>
          <a:p>
            <a:r>
              <a:rPr lang="vi-VN" dirty="0">
                <a:latin typeface="Times New Roman" pitchFamily="18" charset="0"/>
                <a:cs typeface="Times New Roman" pitchFamily="18" charset="0"/>
              </a:rPr>
              <a:t> </a:t>
            </a:r>
            <a:r>
              <a:rPr lang="en-US" sz="2100" b="1" dirty="0">
                <a:latin typeface="Times New Roman" pitchFamily="18" charset="0"/>
                <a:cs typeface="Times New Roman" pitchFamily="18" charset="0"/>
              </a:rPr>
              <a:t>Lược đồ Lưỡng Hà cổ đại</a:t>
            </a:r>
            <a:endParaRPr lang="vi-VN" sz="2100" b="1" dirty="0">
              <a:latin typeface="Times New Roman" pitchFamily="18" charset="0"/>
              <a:cs typeface="Times New Roman" pitchFamily="18" charset="0"/>
            </a:endParaRPr>
          </a:p>
        </p:txBody>
      </p:sp>
    </p:spTree>
    <p:extLst>
      <p:ext uri="{BB962C8B-B14F-4D97-AF65-F5344CB8AC3E}">
        <p14:creationId xmlns:p14="http://schemas.microsoft.com/office/powerpoint/2010/main" val="166056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CC129-2102-1C52-189E-EC6E7DAE5E4B}"/>
            </a:ext>
          </a:extLst>
        </p:cNvPr>
        <p:cNvGrpSpPr/>
        <p:nvPr/>
      </p:nvGrpSpPr>
      <p:grpSpPr>
        <a:xfrm>
          <a:off x="0" y="0"/>
          <a:ext cx="0" cy="0"/>
          <a:chOff x="0" y="0"/>
          <a:chExt cx="0" cy="0"/>
        </a:xfrm>
      </p:grpSpPr>
      <p:pic>
        <p:nvPicPr>
          <p:cNvPr id="6146" name="Picture 2" descr="Hình nền PowerPoint với những chiếc lá mùa thu">
            <a:extLst>
              <a:ext uri="{FF2B5EF4-FFF2-40B4-BE49-F238E27FC236}">
                <a16:creationId xmlns:a16="http://schemas.microsoft.com/office/drawing/2014/main" id="{86DAA1F3-D18C-A119-4D3E-EDFC451DF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96"/>
            <a:ext cx="12192000" cy="6773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90E2A8-260B-1F5C-4813-B13735E1379C}"/>
              </a:ext>
            </a:extLst>
          </p:cNvPr>
          <p:cNvSpPr txBox="1"/>
          <p:nvPr/>
        </p:nvSpPr>
        <p:spPr>
          <a:xfrm>
            <a:off x="86164" y="209229"/>
            <a:ext cx="4584310"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 ĐIỀU KIỆN TỰ NHIÊN</a:t>
            </a:r>
          </a:p>
        </p:txBody>
      </p:sp>
      <p:pic>
        <p:nvPicPr>
          <p:cNvPr id="4" name="Picture 3" descr="D:\Hồ sơ cá nhân\2021 - 2022\DỰ ÁN KHBD LỚP 6\CHÂN TROI SANG TAO\CTST\Screenshot (17).png">
            <a:extLst>
              <a:ext uri="{FF2B5EF4-FFF2-40B4-BE49-F238E27FC236}">
                <a16:creationId xmlns:a16="http://schemas.microsoft.com/office/drawing/2014/main" id="{0F97B352-3654-ED81-B64C-A7C9C29691BE}"/>
              </a:ext>
            </a:extLst>
          </p:cNvPr>
          <p:cNvPicPr/>
          <p:nvPr/>
        </p:nvPicPr>
        <p:blipFill>
          <a:blip r:embed="rId3">
            <a:extLst>
              <a:ext uri="{28A0092B-C50C-407E-A947-70E740481C1C}">
                <a14:useLocalDpi xmlns:a14="http://schemas.microsoft.com/office/drawing/2010/main" val="0"/>
              </a:ext>
            </a:extLst>
          </a:blip>
          <a:srcRect l="26076" t="15068" r="52596" b="50478"/>
          <a:stretch>
            <a:fillRect/>
          </a:stretch>
        </p:blipFill>
        <p:spPr bwMode="auto">
          <a:xfrm>
            <a:off x="5958662" y="50996"/>
            <a:ext cx="6233338" cy="4222094"/>
          </a:xfrm>
          <a:prstGeom prst="rect">
            <a:avLst/>
          </a:prstGeom>
          <a:noFill/>
          <a:ln>
            <a:noFill/>
          </a:ln>
        </p:spPr>
      </p:pic>
      <p:pic>
        <p:nvPicPr>
          <p:cNvPr id="5" name="Picture 4" descr="D:\Hồ sơ cá nhân\2021 - 2022\DỰ ÁN KHBD LỚP 6\CHÂN TROI SANG TAO\CTST\Screenshot (16).png">
            <a:extLst>
              <a:ext uri="{FF2B5EF4-FFF2-40B4-BE49-F238E27FC236}">
                <a16:creationId xmlns:a16="http://schemas.microsoft.com/office/drawing/2014/main" id="{475C2CD4-CA43-1737-F2F6-A5983C7ABEEE}"/>
              </a:ext>
            </a:extLst>
          </p:cNvPr>
          <p:cNvPicPr/>
          <p:nvPr/>
        </p:nvPicPr>
        <p:blipFill>
          <a:blip r:embed="rId4">
            <a:extLst>
              <a:ext uri="{28A0092B-C50C-407E-A947-70E740481C1C}">
                <a14:useLocalDpi xmlns:a14="http://schemas.microsoft.com/office/drawing/2010/main" val="0"/>
              </a:ext>
            </a:extLst>
          </a:blip>
          <a:srcRect l="50529" t="71565" r="18375" b="6551"/>
          <a:stretch>
            <a:fillRect/>
          </a:stretch>
        </p:blipFill>
        <p:spPr bwMode="auto">
          <a:xfrm>
            <a:off x="86164" y="890682"/>
            <a:ext cx="6131756" cy="3382408"/>
          </a:xfrm>
          <a:prstGeom prst="rect">
            <a:avLst/>
          </a:prstGeom>
          <a:noFill/>
          <a:ln>
            <a:noFill/>
          </a:ln>
        </p:spPr>
      </p:pic>
      <p:sp>
        <p:nvSpPr>
          <p:cNvPr id="6" name="Rectangle 5">
            <a:extLst>
              <a:ext uri="{FF2B5EF4-FFF2-40B4-BE49-F238E27FC236}">
                <a16:creationId xmlns:a16="http://schemas.microsoft.com/office/drawing/2014/main" id="{81A40A53-210A-F508-7912-041792B91374}"/>
              </a:ext>
            </a:extLst>
          </p:cNvPr>
          <p:cNvSpPr/>
          <p:nvPr/>
        </p:nvSpPr>
        <p:spPr>
          <a:xfrm>
            <a:off x="0" y="4324551"/>
            <a:ext cx="12192000" cy="2677656"/>
          </a:xfrm>
          <a:prstGeom prst="rect">
            <a:avLst/>
          </a:prstGeom>
          <a:solidFill>
            <a:schemeClr val="accent2"/>
          </a:solidFill>
        </p:spPr>
        <p:txBody>
          <a:bodyPr wrap="square">
            <a:spAutoFit/>
          </a:bodyPr>
          <a:lstStyle/>
          <a:p>
            <a:pPr algn="just"/>
            <a:r>
              <a:rPr lang="en-US" sz="28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7.1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7.2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Lưỡng</a:t>
            </a:r>
            <a:r>
              <a:rPr lang="en-US" sz="2800" dirty="0">
                <a:latin typeface="Times New Roman" panose="02020603050405020304" pitchFamily="18" charset="0"/>
                <a:cs typeface="Times New Roman" panose="02020603050405020304" pitchFamily="18" charset="0"/>
              </a:rPr>
              <a:t> Hà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a:t>
            </a:r>
          </a:p>
          <a:p>
            <a:pPr marL="342900" indent="-342900" algn="just">
              <a:buFontTx/>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2</a:t>
            </a:r>
          </a:p>
          <a:p>
            <a:pPr algn="just"/>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Lưỡng</a:t>
            </a:r>
            <a:r>
              <a:rPr lang="en-US" sz="2800" dirty="0">
                <a:latin typeface="Times New Roman" panose="02020603050405020304" pitchFamily="18" charset="0"/>
                <a:ea typeface="Calibri" panose="020F0502020204030204" pitchFamily="34" charset="0"/>
                <a:cs typeface="Times New Roman" panose="02020603050405020304" pitchFamily="18" charset="0"/>
              </a:rPr>
              <a:t> Hà?</a:t>
            </a:r>
          </a:p>
        </p:txBody>
      </p:sp>
    </p:spTree>
    <p:extLst>
      <p:ext uri="{BB962C8B-B14F-4D97-AF65-F5344CB8AC3E}">
        <p14:creationId xmlns:p14="http://schemas.microsoft.com/office/powerpoint/2010/main" val="102301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ADF2A0-B2C4-6AF4-B85D-03026E703DB7}"/>
              </a:ext>
            </a:extLst>
          </p:cNvPr>
          <p:cNvSpPr/>
          <p:nvPr/>
        </p:nvSpPr>
        <p:spPr>
          <a:xfrm>
            <a:off x="309488" y="182106"/>
            <a:ext cx="5345724" cy="533852"/>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x-none" sz="2800" b="1" dirty="0">
                <a:latin typeface="Times New Roman" panose="02020603050405020304" pitchFamily="18" charset="0"/>
                <a:cs typeface="Times New Roman" panose="02020603050405020304" pitchFamily="18" charset="0"/>
              </a:rPr>
              <a:t>AI CẬP</a:t>
            </a:r>
          </a:p>
        </p:txBody>
      </p:sp>
      <p:sp>
        <p:nvSpPr>
          <p:cNvPr id="3" name="Rectangle 2">
            <a:extLst>
              <a:ext uri="{FF2B5EF4-FFF2-40B4-BE49-F238E27FC236}">
                <a16:creationId xmlns:a16="http://schemas.microsoft.com/office/drawing/2014/main" id="{D525028F-0C3B-713A-4D57-B31CB12CFDEE}"/>
              </a:ext>
            </a:extLst>
          </p:cNvPr>
          <p:cNvSpPr/>
          <p:nvPr/>
        </p:nvSpPr>
        <p:spPr>
          <a:xfrm>
            <a:off x="6096001" y="182104"/>
            <a:ext cx="5659109" cy="42280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x-none" sz="2800" b="1" dirty="0">
                <a:latin typeface="Times New Roman" panose="02020603050405020304" pitchFamily="18" charset="0"/>
                <a:cs typeface="Times New Roman" panose="02020603050405020304" pitchFamily="18" charset="0"/>
              </a:rPr>
              <a:t>LƯỠNG HÀ</a:t>
            </a:r>
          </a:p>
        </p:txBody>
      </p:sp>
      <p:sp>
        <p:nvSpPr>
          <p:cNvPr id="4" name="Rectangle 3">
            <a:extLst>
              <a:ext uri="{FF2B5EF4-FFF2-40B4-BE49-F238E27FC236}">
                <a16:creationId xmlns:a16="http://schemas.microsoft.com/office/drawing/2014/main" id="{77900263-B472-D766-1C4B-EE5CE6BFD62F}"/>
              </a:ext>
            </a:extLst>
          </p:cNvPr>
          <p:cNvSpPr/>
          <p:nvPr/>
        </p:nvSpPr>
        <p:spPr>
          <a:xfrm>
            <a:off x="6096001" y="802513"/>
            <a:ext cx="5644249" cy="476098"/>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x-none" sz="2800" dirty="0">
                <a:latin typeface="Times New Roman" panose="02020603050405020304" pitchFamily="18" charset="0"/>
                <a:cs typeface="Times New Roman" panose="02020603050405020304" pitchFamily="18" charset="0"/>
              </a:rPr>
              <a:t>Nằm ở khu vực Tây Nam Á </a:t>
            </a:r>
          </a:p>
        </p:txBody>
      </p:sp>
      <p:sp>
        <p:nvSpPr>
          <p:cNvPr id="5" name="Rectangle 4">
            <a:extLst>
              <a:ext uri="{FF2B5EF4-FFF2-40B4-BE49-F238E27FC236}">
                <a16:creationId xmlns:a16="http://schemas.microsoft.com/office/drawing/2014/main" id="{1B1DF85C-97E1-C2AE-9874-3F4B647A6383}"/>
              </a:ext>
            </a:extLst>
          </p:cNvPr>
          <p:cNvSpPr/>
          <p:nvPr/>
        </p:nvSpPr>
        <p:spPr>
          <a:xfrm>
            <a:off x="309489" y="882205"/>
            <a:ext cx="5345723" cy="396405"/>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just"/>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Nằm</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châu</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Phi.</a:t>
            </a:r>
          </a:p>
        </p:txBody>
      </p:sp>
      <p:sp>
        <p:nvSpPr>
          <p:cNvPr id="6" name="Rectangle 5">
            <a:extLst>
              <a:ext uri="{FF2B5EF4-FFF2-40B4-BE49-F238E27FC236}">
                <a16:creationId xmlns:a16="http://schemas.microsoft.com/office/drawing/2014/main" id="{83596117-9263-DBB4-717B-B7EE366F9B13}"/>
              </a:ext>
            </a:extLst>
          </p:cNvPr>
          <p:cNvSpPr/>
          <p:nvPr/>
        </p:nvSpPr>
        <p:spPr>
          <a:xfrm>
            <a:off x="309489" y="1383930"/>
            <a:ext cx="5345724" cy="482776"/>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Nin.</a:t>
            </a:r>
          </a:p>
        </p:txBody>
      </p:sp>
      <p:sp>
        <p:nvSpPr>
          <p:cNvPr id="7" name="Rectangle 6">
            <a:extLst>
              <a:ext uri="{FF2B5EF4-FFF2-40B4-BE49-F238E27FC236}">
                <a16:creationId xmlns:a16="http://schemas.microsoft.com/office/drawing/2014/main" id="{5243FE55-428C-4883-1E3D-B5E1AF37419F}"/>
              </a:ext>
            </a:extLst>
          </p:cNvPr>
          <p:cNvSpPr/>
          <p:nvPr/>
        </p:nvSpPr>
        <p:spPr>
          <a:xfrm>
            <a:off x="6096001" y="1384587"/>
            <a:ext cx="5644249" cy="482776"/>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x-none" sz="2800" dirty="0">
                <a:latin typeface="Times New Roman" panose="02020603050405020304" pitchFamily="18" charset="0"/>
                <a:cs typeface="Times New Roman" panose="02020603050405020304" pitchFamily="18" charset="0"/>
              </a:rPr>
              <a:t>Có sông: </a:t>
            </a:r>
            <a:r>
              <a:rPr lang="en-US" altLang="en-US" sz="2800" dirty="0" err="1">
                <a:latin typeface="Times New Roman" panose="02020603050405020304" pitchFamily="18" charset="0"/>
                <a:cs typeface="Times New Roman" panose="02020603050405020304" pitchFamily="18" charset="0"/>
              </a:rPr>
              <a:t>Ti-gơ-rơ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Ơ-phơ-rát</a:t>
            </a:r>
            <a:r>
              <a:rPr lang="en-US" altLang="en-US" sz="2800" dirty="0">
                <a:latin typeface="Times New Roman" panose="02020603050405020304" pitchFamily="18" charset="0"/>
                <a:cs typeface="Times New Roman" panose="02020603050405020304" pitchFamily="18" charset="0"/>
              </a:rPr>
              <a:t> </a:t>
            </a:r>
            <a:endParaRPr lang="x-none"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6207ACE-F3E1-28D4-B423-6AF305400317}"/>
              </a:ext>
            </a:extLst>
          </p:cNvPr>
          <p:cNvSpPr/>
          <p:nvPr/>
        </p:nvSpPr>
        <p:spPr>
          <a:xfrm>
            <a:off x="309489" y="1972026"/>
            <a:ext cx="5345723" cy="3502043"/>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just">
              <a:lnSpc>
                <a:spcPct val="114000"/>
              </a:lnSpc>
            </a:pP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châu</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thổ</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Nin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Ai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Cập</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nam</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Thượng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Ai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Cập</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vùng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dài</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hẹp</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yếu</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cồn</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cát</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Nin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tràn</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bờ</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phù</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màu</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mỡ</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thuận</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lợi</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canh</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nông</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nghiệp</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ED396B40-D413-6DF0-F031-934F3A548204}"/>
              </a:ext>
            </a:extLst>
          </p:cNvPr>
          <p:cNvSpPr/>
          <p:nvPr/>
        </p:nvSpPr>
        <p:spPr>
          <a:xfrm>
            <a:off x="6091309" y="1966301"/>
            <a:ext cx="5663801" cy="3502043"/>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just" eaLnBrk="0" hangingPunct="0">
              <a:lnSpc>
                <a:spcPct val="114000"/>
              </a:lnSpc>
            </a:pPr>
            <a:r>
              <a:rPr lang="en-US" altLang="en-US" sz="2800" dirty="0">
                <a:latin typeface="Times New Roman" panose="02020603050405020304" pitchFamily="18" charset="0"/>
                <a:cs typeface="Times New Roman" panose="02020603050405020304" pitchFamily="18" charset="0"/>
              </a:rPr>
              <a:t>Bao </a:t>
            </a:r>
            <a:r>
              <a:rPr lang="en-US" altLang="en-US" sz="2800" dirty="0" err="1">
                <a:latin typeface="Times New Roman" panose="02020603050405020304" pitchFamily="18" charset="0"/>
                <a:cs typeface="Times New Roman" panose="02020603050405020304" pitchFamily="18" charset="0"/>
              </a:rPr>
              <a:t>bọc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a:t>
            </a:r>
            <a:r>
              <a:rPr lang="en-US" altLang="en-US" sz="2800" dirty="0">
                <a:latin typeface="Times New Roman" panose="02020603050405020304" pitchFamily="18" charset="0"/>
                <a:cs typeface="Times New Roman" panose="02020603050405020304" pitchFamily="18" charset="0"/>
              </a:rPr>
              <a:t>.</a:t>
            </a:r>
          </a:p>
          <a:p>
            <a:pPr algn="just" eaLnBrk="0" hangingPunct="0">
              <a:lnSpc>
                <a:spcPct val="114000"/>
              </a:lnSpc>
            </a:pPr>
            <a:r>
              <a:rPr lang="en-US" altLang="en-US" sz="2800" dirty="0" err="1">
                <a:latin typeface="Times New Roman" panose="02020603050405020304" pitchFamily="18" charset="0"/>
                <a:cs typeface="Times New Roman" panose="02020603050405020304" pitchFamily="18" charset="0"/>
              </a:rPr>
              <a:t>Vùng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sông</a:t>
            </a:r>
            <a:r>
              <a:rPr lang="en-US" altLang="en-US" sz="2800" dirty="0">
                <a:latin typeface="Times New Roman" panose="02020603050405020304" pitchFamily="18" charset="0"/>
                <a:cs typeface="Times New Roman" panose="02020603050405020304" pitchFamily="18" charset="0"/>
              </a:rPr>
              <a:t> Ti-</a:t>
            </a:r>
            <a:r>
              <a:rPr lang="en-US" altLang="en-US" sz="2800" dirty="0" err="1">
                <a:latin typeface="Times New Roman" panose="02020603050405020304" pitchFamily="18" charset="0"/>
                <a:cs typeface="Times New Roman" panose="02020603050405020304" pitchFamily="18" charset="0"/>
              </a:rPr>
              <a:t>gơ</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rơ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Ơ-</a:t>
            </a:r>
            <a:r>
              <a:rPr lang="en-US" altLang="en-US" sz="2800" dirty="0" err="1">
                <a:latin typeface="Times New Roman" panose="02020603050405020304" pitchFamily="18" charset="0"/>
                <a:cs typeface="Times New Roman" panose="02020603050405020304" pitchFamily="18" charset="0"/>
              </a:rPr>
              <a:t>phơ</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rát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mỡ</a:t>
            </a:r>
            <a:r>
              <a:rPr lang="en-US" altLang="en-US" sz="2800" dirty="0">
                <a:latin typeface="Times New Roman" panose="02020603050405020304" pitchFamily="18" charset="0"/>
                <a:cs typeface="Times New Roman" panose="02020603050405020304" pitchFamily="18" charset="0"/>
              </a:rPr>
              <a:t>.</a:t>
            </a:r>
          </a:p>
          <a:p>
            <a:pPr algn="just" eaLnBrk="0" hangingPunct="0">
              <a:lnSpc>
                <a:spcPct val="114000"/>
              </a:lnSpc>
            </a:pP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trọt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buôn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bán</a:t>
            </a:r>
            <a:endParaRPr lang="en-GB" alt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B3F47B1-73F9-FD60-0BF4-2874B1979A39}"/>
              </a:ext>
            </a:extLst>
          </p:cNvPr>
          <p:cNvSpPr/>
          <p:nvPr/>
        </p:nvSpPr>
        <p:spPr>
          <a:xfrm>
            <a:off x="309488" y="5579391"/>
            <a:ext cx="11563643" cy="1096504"/>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lvl="0"/>
            <a:r>
              <a:rPr lang="x-none" sz="2800" b="1" dirty="0">
                <a:latin typeface="Times New Roman" panose="02020603050405020304" pitchFamily="18" charset="0"/>
                <a:cs typeface="Times New Roman" panose="02020603050405020304" pitchFamily="18" charset="0"/>
              </a:rPr>
              <a:t>Thuận lợi cho phát triển kinh tế nông nghiệp, thuỷ sản, giao lưu đi lại buôn bán, thúc đẩy văn minh phát triển =&gt; </a:t>
            </a:r>
            <a:r>
              <a:rPr lang="vi-VN" sz="2800" b="1" dirty="0">
                <a:solidFill>
                  <a:srgbClr val="FF0000"/>
                </a:solidFill>
                <a:latin typeface="Times New Roman" panose="02020603050405020304" pitchFamily="18" charset="0"/>
                <a:cs typeface="Times New Roman" panose="02020603050405020304" pitchFamily="18" charset="0"/>
              </a:rPr>
              <a:t>Quà tặng của những dòng sông</a:t>
            </a:r>
            <a:r>
              <a:rPr lang="x-none" sz="2800" b="1" dirty="0">
                <a:solidFill>
                  <a:srgbClr val="FF0000"/>
                </a:solidFill>
                <a:latin typeface="Times New Roman" panose="02020603050405020304" pitchFamily="18" charset="0"/>
                <a:cs typeface="Times New Roman" panose="02020603050405020304" pitchFamily="18" charset="0"/>
              </a:rPr>
              <a:t> </a:t>
            </a:r>
            <a:endParaRPr lang="en-A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39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76D5-7C89-6FF1-C0ED-37BF0E27B9EF}"/>
            </a:ext>
          </a:extLst>
        </p:cNvPr>
        <p:cNvGrpSpPr/>
        <p:nvPr/>
      </p:nvGrpSpPr>
      <p:grpSpPr>
        <a:xfrm>
          <a:off x="0" y="0"/>
          <a:ext cx="0" cy="0"/>
          <a:chOff x="0" y="0"/>
          <a:chExt cx="0" cy="0"/>
        </a:xfrm>
      </p:grpSpPr>
      <p:pic>
        <p:nvPicPr>
          <p:cNvPr id="6146" name="Picture 2" descr="Hình nền PowerPoint với những chiếc lá mùa thu">
            <a:extLst>
              <a:ext uri="{FF2B5EF4-FFF2-40B4-BE49-F238E27FC236}">
                <a16:creationId xmlns:a16="http://schemas.microsoft.com/office/drawing/2014/main" id="{D85B3590-4A17-49D5-7FB2-D7B69FD21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408"/>
            <a:ext cx="12192000" cy="6773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41B4E5-809A-3F5B-E020-27AFD8283ED4}"/>
              </a:ext>
            </a:extLst>
          </p:cNvPr>
          <p:cNvSpPr txBox="1"/>
          <p:nvPr/>
        </p:nvSpPr>
        <p:spPr>
          <a:xfrm>
            <a:off x="86164" y="209229"/>
            <a:ext cx="4584310"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 ĐIỀU KIỆN TỰ NHIÊN</a:t>
            </a:r>
          </a:p>
        </p:txBody>
      </p:sp>
      <p:sp>
        <p:nvSpPr>
          <p:cNvPr id="4" name="Content Placeholder 2">
            <a:extLst>
              <a:ext uri="{FF2B5EF4-FFF2-40B4-BE49-F238E27FC236}">
                <a16:creationId xmlns:a16="http://schemas.microsoft.com/office/drawing/2014/main" id="{17AA328E-4FD4-DB77-3A46-2F7AADB46656}"/>
              </a:ext>
            </a:extLst>
          </p:cNvPr>
          <p:cNvSpPr txBox="1">
            <a:spLocks/>
          </p:cNvSpPr>
          <p:nvPr/>
        </p:nvSpPr>
        <p:spPr>
          <a:xfrm>
            <a:off x="801858" y="993913"/>
            <a:ext cx="10930597" cy="5047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Hà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vực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Ơ-</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phơ</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gơ</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rơ</a:t>
            </a:r>
            <a:endPar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buFontTx/>
              <a:buChar char="-"/>
            </a:pP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hiểm</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buôn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9218" name="Picture 2" descr="Viết Tay Cầm Bút Biểu Tượng Biểu Tượng Vector Minh Họa Hình minh họa Sẵn có  - Tải xuống Hình ảnh Ngay bây giờ">
            <a:extLst>
              <a:ext uri="{FF2B5EF4-FFF2-40B4-BE49-F238E27FC236}">
                <a16:creationId xmlns:a16="http://schemas.microsoft.com/office/drawing/2014/main" id="{2B784854-62D6-5041-8C23-D607936FF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98" y="687530"/>
            <a:ext cx="715694" cy="118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1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3738-E866-CED9-7B6A-78469A3FCD0C}"/>
            </a:ext>
          </a:extLst>
        </p:cNvPr>
        <p:cNvGrpSpPr/>
        <p:nvPr/>
      </p:nvGrpSpPr>
      <p:grpSpPr>
        <a:xfrm>
          <a:off x="0" y="0"/>
          <a:ext cx="0" cy="0"/>
          <a:chOff x="0" y="0"/>
          <a:chExt cx="0" cy="0"/>
        </a:xfrm>
      </p:grpSpPr>
      <p:pic>
        <p:nvPicPr>
          <p:cNvPr id="6146" name="Picture 2" descr="Hình nền PowerPoint với những chiếc lá mùa thu">
            <a:extLst>
              <a:ext uri="{FF2B5EF4-FFF2-40B4-BE49-F238E27FC236}">
                <a16:creationId xmlns:a16="http://schemas.microsoft.com/office/drawing/2014/main" id="{7339633B-F246-7E80-65C9-1981A319A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96"/>
            <a:ext cx="12192000" cy="6773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C049FF-B86D-AB99-7496-086A8772E7BE}"/>
              </a:ext>
            </a:extLst>
          </p:cNvPr>
          <p:cNvSpPr txBox="1"/>
          <p:nvPr/>
        </p:nvSpPr>
        <p:spPr>
          <a:xfrm>
            <a:off x="86164" y="209229"/>
            <a:ext cx="4584310"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 ĐIỀU KIỆN TỰ NHIÊN</a:t>
            </a:r>
          </a:p>
        </p:txBody>
      </p:sp>
      <p:sp>
        <p:nvSpPr>
          <p:cNvPr id="3" name="Rectangle 2">
            <a:extLst>
              <a:ext uri="{FF2B5EF4-FFF2-40B4-BE49-F238E27FC236}">
                <a16:creationId xmlns:a16="http://schemas.microsoft.com/office/drawing/2014/main" id="{C7981733-FAC9-57D3-DE64-A3AAC321488E}"/>
              </a:ext>
            </a:extLst>
          </p:cNvPr>
          <p:cNvSpPr/>
          <p:nvPr/>
        </p:nvSpPr>
        <p:spPr>
          <a:xfrm>
            <a:off x="921350" y="828288"/>
            <a:ext cx="8292988" cy="2554545"/>
          </a:xfrm>
          <a:prstGeom prst="rect">
            <a:avLst/>
          </a:prstGeom>
        </p:spPr>
        <p:txBody>
          <a:bodyPr wrap="square">
            <a:spAutoFit/>
          </a:bodyPr>
          <a:lstStyle/>
          <a:p>
            <a:pPr algn="just"/>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b="1" i="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buôn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ED29308D-9C5D-8FC1-36FD-3BB8BEDBEC42}"/>
              </a:ext>
            </a:extLst>
          </p:cNvPr>
          <p:cNvSpPr/>
          <p:nvPr/>
        </p:nvSpPr>
        <p:spPr>
          <a:xfrm>
            <a:off x="7021537" y="470839"/>
            <a:ext cx="4851595" cy="401675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kiện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nền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Hà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endParaRPr>
          </a:p>
        </p:txBody>
      </p:sp>
      <p:pic>
        <p:nvPicPr>
          <p:cNvPr id="5" name="Picture 2" descr="Viết Tay Cầm Bút Biểu Tượng Biểu Tượng Vector Minh Họa Hình minh họa Sẵn có  - Tải xuống Hình ảnh Ngay bây giờ">
            <a:extLst>
              <a:ext uri="{FF2B5EF4-FFF2-40B4-BE49-F238E27FC236}">
                <a16:creationId xmlns:a16="http://schemas.microsoft.com/office/drawing/2014/main" id="{A6777DDB-7B87-0EA7-AA16-99FF78207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56" y="678401"/>
            <a:ext cx="715694" cy="118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2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0239D7-9B42-4CC1-6AC5-506833ED66F6}"/>
              </a:ext>
            </a:extLst>
          </p:cNvPr>
          <p:cNvSpPr txBox="1"/>
          <p:nvPr/>
        </p:nvSpPr>
        <p:spPr>
          <a:xfrm>
            <a:off x="123091" y="204373"/>
            <a:ext cx="1051208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 QUÁ TRÌNH THÀNH LẬP NHÀ NƯỚC LƯỠNG HÀ CỔ ĐẠI</a:t>
            </a:r>
          </a:p>
        </p:txBody>
      </p:sp>
      <p:sp>
        <p:nvSpPr>
          <p:cNvPr id="4" name="Rectangle 3">
            <a:extLst>
              <a:ext uri="{FF2B5EF4-FFF2-40B4-BE49-F238E27FC236}">
                <a16:creationId xmlns:a16="http://schemas.microsoft.com/office/drawing/2014/main" id="{110D68D7-DEEC-9705-B20C-73A7C8EB81DE}"/>
              </a:ext>
            </a:extLst>
          </p:cNvPr>
          <p:cNvSpPr/>
          <p:nvPr/>
        </p:nvSpPr>
        <p:spPr>
          <a:xfrm>
            <a:off x="1294228" y="831270"/>
            <a:ext cx="9016740" cy="487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SƠ ĐỒ</a:t>
            </a:r>
            <a:r>
              <a:rPr lang="x-none"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QUÁ TRÌNH THÀNH LẬP NHÀ NƯỚC LƯỠNG HÀ CỔ ĐẠI</a:t>
            </a:r>
            <a:r>
              <a:rPr lang="x-none" sz="2000" dirty="0">
                <a:solidFill>
                  <a:schemeClr val="tx1"/>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C650AB10-CD8B-EAD3-01D8-05E14EBFAC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2807" y="1272076"/>
            <a:ext cx="10719581" cy="3942996"/>
          </a:xfrm>
          <a:prstGeom prst="rect">
            <a:avLst/>
          </a:prstGeom>
          <a:noFill/>
        </p:spPr>
      </p:pic>
      <p:sp>
        <p:nvSpPr>
          <p:cNvPr id="6" name="Rectangle 5">
            <a:extLst>
              <a:ext uri="{FF2B5EF4-FFF2-40B4-BE49-F238E27FC236}">
                <a16:creationId xmlns:a16="http://schemas.microsoft.com/office/drawing/2014/main" id="{C78F5DA5-C9BC-B754-CA59-E1E21A3A8C24}"/>
              </a:ext>
            </a:extLst>
          </p:cNvPr>
          <p:cNvSpPr/>
          <p:nvPr/>
        </p:nvSpPr>
        <p:spPr>
          <a:xfrm>
            <a:off x="962074" y="5165001"/>
            <a:ext cx="10531231" cy="1189108"/>
          </a:xfrm>
          <a:prstGeom prst="rect">
            <a:avLst/>
          </a:prstGeom>
        </p:spPr>
        <p:txBody>
          <a:bodyPr wrap="square">
            <a:spAutoFit/>
          </a:bodyPr>
          <a:lstStyle/>
          <a:p>
            <a:pPr>
              <a:lnSpc>
                <a:spcPct val="115000"/>
              </a:lnSpc>
              <a:spcAft>
                <a:spcPts val="1000"/>
              </a:spcAft>
            </a:pP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Hà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54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1308</TotalTime>
  <Words>1822</Words>
  <Application>Microsoft Office PowerPoint</Application>
  <PresentationFormat>Widescreen</PresentationFormat>
  <Paragraphs>148</Paragraphs>
  <Slides>33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cp:lastModifiedBy>
  <cp:revision>87</cp:revision>
  <dcterms:created xsi:type="dcterms:W3CDTF">2021-07-16T03:19:13Z</dcterms:created>
  <dcterms:modified xsi:type="dcterms:W3CDTF">2024-10-19T00:56:53Z</dcterms:modified>
</cp:coreProperties>
</file>