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</p:sldIdLst>
  <p:sldSz cx="18288000" cy="10287000"/>
  <p:notesSz cx="18288000" cy="10287000"/>
  <p:embeddedFontLst>
    <p:embeddedFont>
      <p:font typeface="MWUVPN+Arial-BoldMT"/>
      <p:regular r:id="rId59"/>
    </p:embeddedFont>
    <p:embeddedFont>
      <p:font typeface="NSMBSV+Calibri"/>
      <p:regular r:id="rId60"/>
    </p:embeddedFont>
    <p:embeddedFont>
      <p:font typeface="JOCKKJ+Arial-ItalicMT"/>
      <p:regular r:id="rId61"/>
    </p:embeddedFont>
    <p:embeddedFont>
      <p:font typeface="LVVNAE+Arial-BoldItalicMT"/>
      <p:regular r:id="rId62"/>
    </p:embeddedFont>
    <p:embeddedFont>
      <p:font typeface="VKPQQS+ArialMT"/>
      <p:regular r:id="rId63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slide" Target="slides/slide24.xml" /><Relationship Id="rId3" Type="http://schemas.openxmlformats.org/officeDocument/2006/relationships/viewProps" Target="viewProps.xml" /><Relationship Id="rId30" Type="http://schemas.openxmlformats.org/officeDocument/2006/relationships/slide" Target="slides/slide25.xml" /><Relationship Id="rId31" Type="http://schemas.openxmlformats.org/officeDocument/2006/relationships/slide" Target="slides/slide26.xml" /><Relationship Id="rId32" Type="http://schemas.openxmlformats.org/officeDocument/2006/relationships/slide" Target="slides/slide27.xml" /><Relationship Id="rId33" Type="http://schemas.openxmlformats.org/officeDocument/2006/relationships/slide" Target="slides/slide28.xml" /><Relationship Id="rId34" Type="http://schemas.openxmlformats.org/officeDocument/2006/relationships/slide" Target="slides/slide29.xml" /><Relationship Id="rId35" Type="http://schemas.openxmlformats.org/officeDocument/2006/relationships/slide" Target="slides/slide30.xml" /><Relationship Id="rId36" Type="http://schemas.openxmlformats.org/officeDocument/2006/relationships/slide" Target="slides/slide31.xml" /><Relationship Id="rId37" Type="http://schemas.openxmlformats.org/officeDocument/2006/relationships/slide" Target="slides/slide32.xml" /><Relationship Id="rId38" Type="http://schemas.openxmlformats.org/officeDocument/2006/relationships/slide" Target="slides/slide33.xml" /><Relationship Id="rId39" Type="http://schemas.openxmlformats.org/officeDocument/2006/relationships/slide" Target="slides/slide34.xml" /><Relationship Id="rId4" Type="http://schemas.openxmlformats.org/officeDocument/2006/relationships/theme" Target="theme/theme1.xml" /><Relationship Id="rId40" Type="http://schemas.openxmlformats.org/officeDocument/2006/relationships/slide" Target="slides/slide35.xml" /><Relationship Id="rId41" Type="http://schemas.openxmlformats.org/officeDocument/2006/relationships/slide" Target="slides/slide36.xml" /><Relationship Id="rId42" Type="http://schemas.openxmlformats.org/officeDocument/2006/relationships/slide" Target="slides/slide37.xml" /><Relationship Id="rId43" Type="http://schemas.openxmlformats.org/officeDocument/2006/relationships/slide" Target="slides/slide38.xml" /><Relationship Id="rId44" Type="http://schemas.openxmlformats.org/officeDocument/2006/relationships/slide" Target="slides/slide39.xml" /><Relationship Id="rId45" Type="http://schemas.openxmlformats.org/officeDocument/2006/relationships/slide" Target="slides/slide40.xml" /><Relationship Id="rId46" Type="http://schemas.openxmlformats.org/officeDocument/2006/relationships/slide" Target="slides/slide41.xml" /><Relationship Id="rId47" Type="http://schemas.openxmlformats.org/officeDocument/2006/relationships/slide" Target="slides/slide42.xml" /><Relationship Id="rId48" Type="http://schemas.openxmlformats.org/officeDocument/2006/relationships/slide" Target="slides/slide43.xml" /><Relationship Id="rId49" Type="http://schemas.openxmlformats.org/officeDocument/2006/relationships/slide" Target="slides/slide44.xml" /><Relationship Id="rId5" Type="http://schemas.openxmlformats.org/officeDocument/2006/relationships/slideMaster" Target="slideMasters/slideMaster1.xml" /><Relationship Id="rId50" Type="http://schemas.openxmlformats.org/officeDocument/2006/relationships/slide" Target="slides/slide45.xml" /><Relationship Id="rId51" Type="http://schemas.openxmlformats.org/officeDocument/2006/relationships/slide" Target="slides/slide46.xml" /><Relationship Id="rId52" Type="http://schemas.openxmlformats.org/officeDocument/2006/relationships/slide" Target="slides/slide47.xml" /><Relationship Id="rId53" Type="http://schemas.openxmlformats.org/officeDocument/2006/relationships/slide" Target="slides/slide48.xml" /><Relationship Id="rId54" Type="http://schemas.openxmlformats.org/officeDocument/2006/relationships/slide" Target="slides/slide49.xml" /><Relationship Id="rId55" Type="http://schemas.openxmlformats.org/officeDocument/2006/relationships/slide" Target="slides/slide50.xml" /><Relationship Id="rId56" Type="http://schemas.openxmlformats.org/officeDocument/2006/relationships/slide" Target="slides/slide51.xml" /><Relationship Id="rId57" Type="http://schemas.openxmlformats.org/officeDocument/2006/relationships/slide" Target="slides/slide52.xml" /><Relationship Id="rId58" Type="http://schemas.openxmlformats.org/officeDocument/2006/relationships/slide" Target="slides/slide53.xml" /><Relationship Id="rId59" Type="http://schemas.openxmlformats.org/officeDocument/2006/relationships/font" Target="fonts/font1.fntdata" /><Relationship Id="rId6" Type="http://schemas.openxmlformats.org/officeDocument/2006/relationships/slide" Target="slides/slide1.xml" /><Relationship Id="rId60" Type="http://schemas.openxmlformats.org/officeDocument/2006/relationships/font" Target="fonts/font2.fntdata" /><Relationship Id="rId61" Type="http://schemas.openxmlformats.org/officeDocument/2006/relationships/font" Target="fonts/font3.fntdata" /><Relationship Id="rId62" Type="http://schemas.openxmlformats.org/officeDocument/2006/relationships/font" Target="fonts/font4.fntdata" /><Relationship Id="rId63" Type="http://schemas.openxmlformats.org/officeDocument/2006/relationships/font" Target="fonts/font5.fntdata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5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6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7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8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9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0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1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2.pn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3.pn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4.pn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5.pn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6.pn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7.pn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8.png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9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0.png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1.png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2.png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3.png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4.png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5.png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6.png" /></Relationships>
</file>

<file path=ppt/slides/_rels/slide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7.png" /></Relationships>
</file>

<file path=ppt/slides/_rels/slide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8.png" /></Relationships>
</file>

<file path=ppt/slides/_rels/slide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9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0.png" /></Relationships>
</file>

<file path=ppt/slides/_rels/slide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1.png" /></Relationships>
</file>

<file path=ppt/slides/_rels/slide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2.png" /></Relationships>
</file>

<file path=ppt/slides/_rels/slide5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3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548861" y="3560493"/>
            <a:ext cx="15827555" cy="35482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804688" marR="0">
              <a:lnSpc>
                <a:spcPts val="7814"/>
              </a:lnSpc>
              <a:spcBef>
                <a:spcPts val="0"/>
              </a:spcBef>
              <a:spcAft>
                <a:spcPts val="0"/>
              </a:spcAft>
            </a:pPr>
            <a:r>
              <a:rPr dirty="0" sz="7500" b="1">
                <a:solidFill>
                  <a:srgbClr val="804b3b"/>
                </a:solidFill>
                <a:latin typeface="MWUVPN+Arial-BoldMT"/>
                <a:cs typeface="MWUVPN+Arial-BoldMT"/>
              </a:rPr>
              <a:t>CHÀO</a:t>
            </a:r>
            <a:r>
              <a:rPr dirty="0" sz="7500" spc="-11" b="1">
                <a:solidFill>
                  <a:srgbClr val="804b3b"/>
                </a:solidFill>
                <a:latin typeface="MWUVPN+Arial-BoldMT"/>
                <a:cs typeface="MWUVPN+Arial-BoldMT"/>
              </a:rPr>
              <a:t> </a:t>
            </a:r>
            <a:r>
              <a:rPr dirty="0" sz="7500" b="1">
                <a:solidFill>
                  <a:srgbClr val="804b3b"/>
                </a:solidFill>
                <a:latin typeface="MWUVPN+Arial-BoldMT"/>
                <a:cs typeface="MWUVPN+Arial-BoldMT"/>
              </a:rPr>
              <a:t>MỪNG</a:t>
            </a:r>
            <a:r>
              <a:rPr dirty="0" sz="7500" spc="-11" b="1">
                <a:solidFill>
                  <a:srgbClr val="804b3b"/>
                </a:solidFill>
                <a:latin typeface="MWUVPN+Arial-BoldMT"/>
                <a:cs typeface="MWUVPN+Arial-BoldMT"/>
              </a:rPr>
              <a:t> </a:t>
            </a:r>
            <a:r>
              <a:rPr dirty="0" sz="7500" b="1">
                <a:solidFill>
                  <a:srgbClr val="804b3b"/>
                </a:solidFill>
                <a:latin typeface="MWUVPN+Arial-BoldMT"/>
                <a:cs typeface="MWUVPN+Arial-BoldMT"/>
              </a:rPr>
              <a:t>CÁC</a:t>
            </a:r>
            <a:r>
              <a:rPr dirty="0" sz="7500" b="1">
                <a:solidFill>
                  <a:srgbClr val="804b3b"/>
                </a:solidFill>
                <a:latin typeface="MWUVPN+Arial-BoldMT"/>
                <a:cs typeface="MWUVPN+Arial-BoldMT"/>
              </a:rPr>
              <a:t> </a:t>
            </a:r>
            <a:r>
              <a:rPr dirty="0" sz="7500" b="1">
                <a:solidFill>
                  <a:srgbClr val="804b3b"/>
                </a:solidFill>
                <a:latin typeface="MWUVPN+Arial-BoldMT"/>
                <a:cs typeface="MWUVPN+Arial-BoldMT"/>
              </a:rPr>
              <a:t>EM</a:t>
            </a:r>
          </a:p>
          <a:p>
            <a:pPr marL="0" marR="0">
              <a:lnSpc>
                <a:spcPts val="7814"/>
              </a:lnSpc>
              <a:spcBef>
                <a:spcPts val="1059"/>
              </a:spcBef>
              <a:spcAft>
                <a:spcPts val="0"/>
              </a:spcAft>
            </a:pPr>
            <a:r>
              <a:rPr dirty="0" sz="7500" b="1">
                <a:solidFill>
                  <a:srgbClr val="804b3b"/>
                </a:solidFill>
                <a:latin typeface="MWUVPN+Arial-BoldMT"/>
                <a:cs typeface="MWUVPN+Arial-BoldMT"/>
              </a:rPr>
              <a:t>ĐẾN</a:t>
            </a:r>
            <a:r>
              <a:rPr dirty="0" sz="7500" b="1">
                <a:solidFill>
                  <a:srgbClr val="804b3b"/>
                </a:solidFill>
                <a:latin typeface="MWUVPN+Arial-BoldMT"/>
                <a:cs typeface="MWUVPN+Arial-BoldMT"/>
              </a:rPr>
              <a:t> </a:t>
            </a:r>
            <a:r>
              <a:rPr dirty="0" sz="7500" b="1">
                <a:solidFill>
                  <a:srgbClr val="804b3b"/>
                </a:solidFill>
                <a:latin typeface="MWUVPN+Arial-BoldMT"/>
                <a:cs typeface="MWUVPN+Arial-BoldMT"/>
              </a:rPr>
              <a:t>VỚI</a:t>
            </a:r>
            <a:r>
              <a:rPr dirty="0" sz="7500" b="1">
                <a:solidFill>
                  <a:srgbClr val="804b3b"/>
                </a:solidFill>
                <a:latin typeface="MWUVPN+Arial-BoldMT"/>
                <a:cs typeface="MWUVPN+Arial-BoldMT"/>
              </a:rPr>
              <a:t> </a:t>
            </a:r>
            <a:r>
              <a:rPr dirty="0" sz="7500" b="1">
                <a:solidFill>
                  <a:srgbClr val="804b3b"/>
                </a:solidFill>
                <a:latin typeface="MWUVPN+Arial-BoldMT"/>
                <a:cs typeface="MWUVPN+Arial-BoldMT"/>
              </a:rPr>
              <a:t>TIẾT</a:t>
            </a:r>
            <a:r>
              <a:rPr dirty="0" sz="7500" b="1">
                <a:solidFill>
                  <a:srgbClr val="804b3b"/>
                </a:solidFill>
                <a:latin typeface="MWUVPN+Arial-BoldMT"/>
                <a:cs typeface="MWUVPN+Arial-BoldMT"/>
              </a:rPr>
              <a:t> </a:t>
            </a:r>
            <a:r>
              <a:rPr dirty="0" sz="7500" b="1">
                <a:solidFill>
                  <a:srgbClr val="804b3b"/>
                </a:solidFill>
                <a:latin typeface="MWUVPN+Arial-BoldMT"/>
                <a:cs typeface="MWUVPN+Arial-BoldMT"/>
              </a:rPr>
              <a:t>HỌC</a:t>
            </a:r>
            <a:r>
              <a:rPr dirty="0" sz="7500" b="1">
                <a:solidFill>
                  <a:srgbClr val="804b3b"/>
                </a:solidFill>
                <a:latin typeface="MWUVPN+Arial-BoldMT"/>
                <a:cs typeface="MWUVPN+Arial-BoldMT"/>
              </a:rPr>
              <a:t> </a:t>
            </a:r>
            <a:r>
              <a:rPr dirty="0" sz="7500" b="1">
                <a:solidFill>
                  <a:srgbClr val="804b3b"/>
                </a:solidFill>
                <a:latin typeface="MWUVPN+Arial-BoldMT"/>
                <a:cs typeface="MWUVPN+Arial-BoldMT"/>
              </a:rPr>
              <a:t>HÔM</a:t>
            </a:r>
            <a:r>
              <a:rPr dirty="0" sz="7500" b="1">
                <a:solidFill>
                  <a:srgbClr val="804b3b"/>
                </a:solidFill>
                <a:latin typeface="MWUVPN+Arial-BoldMT"/>
                <a:cs typeface="MWUVPN+Arial-BoldMT"/>
              </a:rPr>
              <a:t> </a:t>
            </a:r>
            <a:r>
              <a:rPr dirty="0" sz="7500" b="1">
                <a:solidFill>
                  <a:srgbClr val="804b3b"/>
                </a:solidFill>
                <a:latin typeface="MWUVPN+Arial-BoldMT"/>
                <a:cs typeface="MWUVPN+Arial-BoldMT"/>
              </a:rPr>
              <a:t>NAY!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197860" y="770836"/>
            <a:ext cx="4991990" cy="19369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51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 b="1">
                <a:solidFill>
                  <a:srgbClr val="000000"/>
                </a:solidFill>
                <a:latin typeface="MWUVPN+Arial-BoldMT"/>
                <a:cs typeface="MWUVPN+Arial-BoldMT"/>
              </a:rPr>
              <a:t>KẾT</a:t>
            </a:r>
            <a:r>
              <a:rPr dirty="0" sz="6000" b="1">
                <a:solidFill>
                  <a:srgbClr val="000000"/>
                </a:solidFill>
                <a:latin typeface="MWUVPN+Arial-BoldMT"/>
                <a:cs typeface="MWUVPN+Arial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MWUVPN+Arial-BoldMT"/>
                <a:cs typeface="MWUVPN+Arial-BoldMT"/>
              </a:rPr>
              <a:t>LUẬN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44063" y="3987858"/>
            <a:ext cx="16179794" cy="26528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688"/>
              </a:lnSpc>
              <a:spcBef>
                <a:spcPts val="0"/>
              </a:spcBef>
              <a:spcAft>
                <a:spcPts val="0"/>
              </a:spcAft>
            </a:pP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Đơn</a:t>
            </a:r>
            <a:r>
              <a:rPr dirty="0" sz="4500" spc="774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thức</a:t>
            </a:r>
            <a:r>
              <a:rPr dirty="0" sz="4500" spc="782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là</a:t>
            </a:r>
            <a:r>
              <a:rPr dirty="0" sz="4500" spc="772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biểu</a:t>
            </a:r>
            <a:r>
              <a:rPr dirty="0" sz="4500" spc="766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thức</a:t>
            </a:r>
            <a:r>
              <a:rPr dirty="0" sz="4500" spc="782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đại</a:t>
            </a:r>
            <a:r>
              <a:rPr dirty="0" sz="4500" spc="78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số</a:t>
            </a:r>
            <a:r>
              <a:rPr dirty="0" sz="4500" spc="787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chỉ</a:t>
            </a:r>
            <a:r>
              <a:rPr dirty="0" sz="4500" spc="773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gồm</a:t>
            </a:r>
            <a:r>
              <a:rPr dirty="0" sz="4500" spc="741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một</a:t>
            </a:r>
            <a:r>
              <a:rPr dirty="0" sz="4500" spc="786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số</a:t>
            </a:r>
            <a:r>
              <a:rPr dirty="0" sz="4500" spc="787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hoặc</a:t>
            </a:r>
            <a:r>
              <a:rPr dirty="0" sz="4500" spc="791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một</a:t>
            </a:r>
          </a:p>
          <a:p>
            <a:pPr marL="0" marR="0">
              <a:lnSpc>
                <a:spcPts val="4688"/>
              </a:lnSpc>
              <a:spcBef>
                <a:spcPts val="4711"/>
              </a:spcBef>
              <a:spcAft>
                <a:spcPts val="0"/>
              </a:spcAft>
            </a:pP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biến,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hoặc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có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dạng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tích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của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những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số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và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biến.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34440" y="1254417"/>
            <a:ext cx="12845797" cy="13053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0000"/>
                </a:solidFill>
                <a:latin typeface="MWUVPN+Arial-BoldMT"/>
                <a:cs typeface="MWUVPN+Arial-BoldMT"/>
              </a:rPr>
              <a:t>Ví</a:t>
            </a:r>
            <a:r>
              <a:rPr dirty="0" sz="4000" b="1">
                <a:solidFill>
                  <a:srgbClr val="000000"/>
                </a:solidFill>
                <a:latin typeface="MWUVPN+Arial-BoldMT"/>
                <a:cs typeface="MWUVPN+Arial-BoldMT"/>
              </a:rPr>
              <a:t> </a:t>
            </a:r>
            <a:r>
              <a:rPr dirty="0" sz="4000" b="1">
                <a:solidFill>
                  <a:srgbClr val="000000"/>
                </a:solidFill>
                <a:latin typeface="MWUVPN+Arial-BoldMT"/>
                <a:cs typeface="MWUVPN+Arial-BoldMT"/>
              </a:rPr>
              <a:t>dụ</a:t>
            </a:r>
            <a:r>
              <a:rPr dirty="0" sz="4000" b="1">
                <a:solidFill>
                  <a:srgbClr val="000000"/>
                </a:solidFill>
                <a:latin typeface="MWUVPN+Arial-BoldMT"/>
                <a:cs typeface="MWUVPN+Arial-BoldMT"/>
              </a:rPr>
              <a:t> </a:t>
            </a:r>
            <a:r>
              <a:rPr dirty="0" sz="4000" b="1">
                <a:solidFill>
                  <a:srgbClr val="000000"/>
                </a:solidFill>
                <a:latin typeface="MWUVPN+Arial-BoldMT"/>
                <a:cs typeface="MWUVPN+Arial-BoldMT"/>
              </a:rPr>
              <a:t>1:</a:t>
            </a:r>
            <a:r>
              <a:rPr dirty="0" sz="4000" spc="4237" b="1">
                <a:solidFill>
                  <a:srgbClr val="000000"/>
                </a:solidFill>
                <a:latin typeface="MWUVPN+Arial-BoldMT"/>
                <a:cs typeface="MWUVPN+Arial-Bold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Tìm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đơn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thức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trong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các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biểu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thức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sau: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983172" y="2396306"/>
            <a:ext cx="39458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NSMBSV+Calibri"/>
                <a:cs typeface="NSMBSV+Calibri"/>
              </a:rPr>
              <a:t>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59792" y="4183804"/>
            <a:ext cx="1721941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0000"/>
                </a:solidFill>
                <a:latin typeface="MWUVPN+Arial-BoldMT"/>
                <a:cs typeface="MWUVPN+Arial-BoldMT"/>
              </a:rPr>
              <a:t>Giải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53440" y="5365418"/>
            <a:ext cx="39458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NSMBSV+Calibri"/>
                <a:cs typeface="NSMBSV+Calibri"/>
              </a:rPr>
              <a:t>ꢀ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310919" y="1286016"/>
            <a:ext cx="4568658" cy="14527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688"/>
              </a:lnSpc>
              <a:spcBef>
                <a:spcPts val="0"/>
              </a:spcBef>
              <a:spcAft>
                <a:spcPts val="0"/>
              </a:spcAft>
            </a:pPr>
            <a:r>
              <a:rPr dirty="0" sz="4500" b="1">
                <a:solidFill>
                  <a:srgbClr val="1f497d"/>
                </a:solidFill>
                <a:latin typeface="MWUVPN+Arial-BoldMT"/>
                <a:cs typeface="MWUVPN+Arial-BoldMT"/>
              </a:rPr>
              <a:t>LUYỆN</a:t>
            </a:r>
            <a:r>
              <a:rPr dirty="0" sz="4500" b="1">
                <a:solidFill>
                  <a:srgbClr val="1f497d"/>
                </a:solidFill>
                <a:latin typeface="MWUVPN+Arial-BoldMT"/>
                <a:cs typeface="MWUVPN+Arial-BoldMT"/>
              </a:rPr>
              <a:t> </a:t>
            </a:r>
            <a:r>
              <a:rPr dirty="0" sz="4500" b="1">
                <a:solidFill>
                  <a:srgbClr val="1f497d"/>
                </a:solidFill>
                <a:latin typeface="MWUVPN+Arial-BoldMT"/>
                <a:cs typeface="MWUVPN+Arial-BoldMT"/>
              </a:rPr>
              <a:t>TẬP</a:t>
            </a:r>
            <a:r>
              <a:rPr dirty="0" sz="4500" b="1">
                <a:solidFill>
                  <a:srgbClr val="1f497d"/>
                </a:solidFill>
                <a:latin typeface="MWUVPN+Arial-BoldMT"/>
                <a:cs typeface="MWUVPN+Arial-BoldMT"/>
              </a:rPr>
              <a:t> </a:t>
            </a:r>
            <a:r>
              <a:rPr dirty="0" sz="4500" b="1">
                <a:solidFill>
                  <a:srgbClr val="1f497d"/>
                </a:solidFill>
                <a:latin typeface="MWUVPN+Arial-BoldMT"/>
                <a:cs typeface="MWUVPN+Arial-BoldMT"/>
              </a:rPr>
              <a:t>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53640" y="3013341"/>
            <a:ext cx="14374457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Trong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các</a:t>
            </a:r>
            <a:r>
              <a:rPr dirty="0" sz="4000" spc="-135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biểu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thức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sau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đây,</a:t>
            </a:r>
            <a:r>
              <a:rPr dirty="0" sz="4000" spc="-27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NSMBSV+Calibri"/>
                <a:cs typeface="NSMBSV+Calibri"/>
              </a:rPr>
              <a:t>biểuꢀthứcꢀ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nào</a:t>
            </a:r>
            <a:r>
              <a:rPr dirty="0" sz="4000">
                <a:solidFill>
                  <a:srgbClr val="000000"/>
                </a:solidFill>
                <a:latin typeface="NSMBSV+Calibri"/>
                <a:cs typeface="NSMBSV+Calibri"/>
              </a:rPr>
              <a:t>ꢀlàꢀđơnꢀthức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?</a:t>
            </a:r>
            <a:r>
              <a:rPr dirty="0" sz="4000">
                <a:solidFill>
                  <a:srgbClr val="000000"/>
                </a:solidFill>
                <a:latin typeface="NSMBSV+Calibri"/>
                <a:cs typeface="NSMBSV+Calibri"/>
              </a:rPr>
              <a:t>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44040" y="4678248"/>
            <a:ext cx="39458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NSMBSV+Calibri"/>
                <a:cs typeface="NSMBSV+Calibri"/>
              </a:rPr>
              <a:t>ꢀ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458479" y="1015596"/>
            <a:ext cx="4294493" cy="13558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4200" b="1">
                <a:solidFill>
                  <a:srgbClr val="ffffff"/>
                </a:solidFill>
                <a:latin typeface="MWUVPN+Arial-BoldMT"/>
                <a:cs typeface="MWUVPN+Arial-BoldMT"/>
              </a:rPr>
              <a:t>TRANH</a:t>
            </a:r>
            <a:r>
              <a:rPr dirty="0" sz="4200" b="1">
                <a:solidFill>
                  <a:srgbClr val="ffffff"/>
                </a:solidFill>
                <a:latin typeface="MWUVPN+Arial-BoldMT"/>
                <a:cs typeface="MWUVPN+Arial-BoldMT"/>
              </a:rPr>
              <a:t> </a:t>
            </a:r>
            <a:r>
              <a:rPr dirty="0" sz="4200" b="1">
                <a:solidFill>
                  <a:srgbClr val="ffffff"/>
                </a:solidFill>
                <a:latin typeface="MWUVPN+Arial-BoldMT"/>
                <a:cs typeface="MWUVPN+Arial-BoldMT"/>
              </a:rPr>
              <a:t>LUẬN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395770" y="2549218"/>
            <a:ext cx="5007048" cy="2964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59"/>
              </a:lnSpc>
              <a:spcBef>
                <a:spcPts val="0"/>
              </a:spcBef>
              <a:spcAft>
                <a:spcPts val="0"/>
              </a:spcAft>
            </a:pP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Mình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nghĩ</a:t>
            </a:r>
            <a:r>
              <a:rPr dirty="0" sz="3800" spc="-18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là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không</a:t>
            </a:r>
          </a:p>
          <a:p>
            <a:pPr marL="0" marR="0">
              <a:lnSpc>
                <a:spcPts val="3959"/>
              </a:lnSpc>
              <a:spcBef>
                <a:spcPts val="2830"/>
              </a:spcBef>
              <a:spcAft>
                <a:spcPts val="0"/>
              </a:spcAft>
            </a:pP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phải,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bởi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vì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trong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đó</a:t>
            </a:r>
          </a:p>
          <a:p>
            <a:pPr marL="0" marR="0">
              <a:lnSpc>
                <a:spcPts val="3959"/>
              </a:lnSpc>
              <a:spcBef>
                <a:spcPts val="2830"/>
              </a:spcBef>
              <a:spcAft>
                <a:spcPts val="0"/>
              </a:spcAft>
            </a:pP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có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phép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cộng.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826528" y="2728135"/>
            <a:ext cx="39458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NSMBSV+Calibri"/>
                <a:cs typeface="NSMBSV+Calibri"/>
              </a:rPr>
              <a:t>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39017" y="2927167"/>
            <a:ext cx="2790532" cy="1226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59"/>
              </a:lnSpc>
              <a:spcBef>
                <a:spcPts val="0"/>
              </a:spcBef>
              <a:spcAft>
                <a:spcPts val="0"/>
              </a:spcAft>
            </a:pP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Biểu</a:t>
            </a:r>
            <a:r>
              <a:rPr dirty="0" sz="3800" spc="1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thức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880295" y="2927167"/>
            <a:ext cx="1233599" cy="1226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59"/>
              </a:lnSpc>
              <a:spcBef>
                <a:spcPts val="0"/>
              </a:spcBef>
              <a:spcAft>
                <a:spcPts val="0"/>
              </a:spcAft>
            </a:pP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có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39017" y="3795847"/>
            <a:ext cx="6007851" cy="1226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59"/>
              </a:lnSpc>
              <a:spcBef>
                <a:spcPts val="0"/>
              </a:spcBef>
              <a:spcAft>
                <a:spcPts val="0"/>
              </a:spcAft>
            </a:pP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phải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là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đơn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thức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không?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816722" y="3830511"/>
            <a:ext cx="4927748" cy="20954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59"/>
              </a:lnSpc>
              <a:spcBef>
                <a:spcPts val="0"/>
              </a:spcBef>
              <a:spcAft>
                <a:spcPts val="0"/>
              </a:spcAft>
            </a:pP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Mình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nghĩ</a:t>
            </a:r>
            <a:r>
              <a:rPr dirty="0" sz="3800" spc="-18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là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đúng,</a:t>
            </a:r>
          </a:p>
          <a:p>
            <a:pPr marL="0" marR="0">
              <a:lnSpc>
                <a:spcPts val="3959"/>
              </a:lnSpc>
              <a:spcBef>
                <a:spcPts val="2830"/>
              </a:spcBef>
              <a:spcAft>
                <a:spcPts val="0"/>
              </a:spcAft>
            </a:pP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đó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là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một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đơn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thức.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496247" y="9045453"/>
            <a:ext cx="4914850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Còn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em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nghĩ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sao?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549045" y="2129491"/>
            <a:ext cx="9284241" cy="13558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4200" b="1">
                <a:solidFill>
                  <a:srgbClr val="ffffff"/>
                </a:solidFill>
                <a:latin typeface="Calibri"/>
                <a:cs typeface="Calibri"/>
              </a:rPr>
              <a:t>Đơn</a:t>
            </a:r>
            <a:r>
              <a:rPr dirty="0" sz="4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200" b="1">
                <a:solidFill>
                  <a:srgbClr val="ffffff"/>
                </a:solidFill>
                <a:latin typeface="Calibri"/>
                <a:cs typeface="Calibri"/>
              </a:rPr>
              <a:t>thức</a:t>
            </a:r>
            <a:r>
              <a:rPr dirty="0" sz="4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200" b="1">
                <a:solidFill>
                  <a:srgbClr val="ffffff"/>
                </a:solidFill>
                <a:latin typeface="Calibri"/>
                <a:cs typeface="Calibri"/>
              </a:rPr>
              <a:t>thu</a:t>
            </a:r>
            <a:r>
              <a:rPr dirty="0" sz="4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200" b="1">
                <a:solidFill>
                  <a:srgbClr val="ffffff"/>
                </a:solidFill>
                <a:latin typeface="Calibri"/>
                <a:cs typeface="Calibri"/>
              </a:rPr>
              <a:t>gọn,</a:t>
            </a:r>
            <a:r>
              <a:rPr dirty="0" sz="4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200" b="1">
                <a:solidFill>
                  <a:srgbClr val="ffffff"/>
                </a:solidFill>
                <a:latin typeface="Calibri"/>
                <a:cs typeface="Calibri"/>
              </a:rPr>
              <a:t>bậc</a:t>
            </a:r>
            <a:r>
              <a:rPr dirty="0" sz="4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200" b="1">
                <a:solidFill>
                  <a:srgbClr val="ffffff"/>
                </a:solidFill>
                <a:latin typeface="Calibri"/>
                <a:cs typeface="Calibri"/>
              </a:rPr>
              <a:t>của</a:t>
            </a:r>
            <a:r>
              <a:rPr dirty="0" sz="4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200" b="1">
                <a:solidFill>
                  <a:srgbClr val="ffffff"/>
                </a:solidFill>
                <a:latin typeface="Calibri"/>
                <a:cs typeface="Calibri"/>
              </a:rPr>
              <a:t>đơn</a:t>
            </a:r>
            <a:r>
              <a:rPr dirty="0" sz="4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200" b="1">
                <a:solidFill>
                  <a:srgbClr val="ffffff"/>
                </a:solidFill>
                <a:latin typeface="Calibri"/>
                <a:cs typeface="Calibri"/>
              </a:rPr>
              <a:t>thức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30190" y="3611448"/>
            <a:ext cx="39458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NSMBSV+Calibri"/>
                <a:cs typeface="NSMBSV+Calibri"/>
              </a:rPr>
              <a:t>ꢀ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197860" y="770836"/>
            <a:ext cx="4991990" cy="19369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51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 b="1">
                <a:solidFill>
                  <a:srgbClr val="000000"/>
                </a:solidFill>
                <a:latin typeface="MWUVPN+Arial-BoldMT"/>
                <a:cs typeface="MWUVPN+Arial-BoldMT"/>
              </a:rPr>
              <a:t>KẾT</a:t>
            </a:r>
            <a:r>
              <a:rPr dirty="0" sz="6000" b="1">
                <a:solidFill>
                  <a:srgbClr val="000000"/>
                </a:solidFill>
                <a:latin typeface="MWUVPN+Arial-BoldMT"/>
                <a:cs typeface="MWUVPN+Arial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MWUVPN+Arial-BoldMT"/>
                <a:cs typeface="MWUVPN+Arial-BoldMT"/>
              </a:rPr>
              <a:t>LUẬN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67851" y="3678469"/>
            <a:ext cx="16410333" cy="38530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688"/>
              </a:lnSpc>
              <a:spcBef>
                <a:spcPts val="0"/>
              </a:spcBef>
              <a:spcAft>
                <a:spcPts val="0"/>
              </a:spcAft>
            </a:pP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Đơn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thức</a:t>
            </a:r>
            <a:r>
              <a:rPr dirty="0" sz="4500" spc="1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thu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gọn</a:t>
            </a:r>
            <a:r>
              <a:rPr dirty="0" sz="4500" spc="-31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là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đơn</a:t>
            </a:r>
            <a:r>
              <a:rPr dirty="0" sz="4500" spc="1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thức</a:t>
            </a:r>
            <a:r>
              <a:rPr dirty="0" sz="4500" spc="1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chỉ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gồm</a:t>
            </a:r>
            <a:r>
              <a:rPr dirty="0" sz="4500" spc="-27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một</a:t>
            </a:r>
            <a:r>
              <a:rPr dirty="0" sz="4500" spc="18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số,</a:t>
            </a:r>
            <a:r>
              <a:rPr dirty="0" sz="4500" spc="-42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hoặc</a:t>
            </a:r>
            <a:r>
              <a:rPr dirty="0" sz="4500" spc="24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có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dạng</a:t>
            </a:r>
          </a:p>
          <a:p>
            <a:pPr marL="0" marR="0">
              <a:lnSpc>
                <a:spcPts val="4688"/>
              </a:lnSpc>
              <a:spcBef>
                <a:spcPts val="4711"/>
              </a:spcBef>
              <a:spcAft>
                <a:spcPts val="0"/>
              </a:spcAft>
            </a:pP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tích</a:t>
            </a:r>
            <a:r>
              <a:rPr dirty="0" sz="4500" spc="177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của</a:t>
            </a:r>
            <a:r>
              <a:rPr dirty="0" sz="4500" spc="21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một</a:t>
            </a:r>
            <a:r>
              <a:rPr dirty="0" sz="4500" spc="21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số</a:t>
            </a:r>
            <a:r>
              <a:rPr dirty="0" sz="4500" spc="217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với</a:t>
            </a:r>
            <a:r>
              <a:rPr dirty="0" sz="4500" spc="15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những</a:t>
            </a:r>
            <a:r>
              <a:rPr dirty="0" sz="4500" spc="207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biến,</a:t>
            </a:r>
            <a:r>
              <a:rPr dirty="0" sz="4500" spc="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mỗi</a:t>
            </a:r>
            <a:r>
              <a:rPr dirty="0" sz="4500" spc="207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biến</a:t>
            </a:r>
            <a:r>
              <a:rPr dirty="0" sz="4500" spc="19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chỉ</a:t>
            </a:r>
            <a:r>
              <a:rPr dirty="0" sz="4500" spc="202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xuất</a:t>
            </a:r>
            <a:r>
              <a:rPr dirty="0" sz="4500" spc="121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hiện</a:t>
            </a:r>
            <a:r>
              <a:rPr dirty="0" sz="4500" spc="19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một</a:t>
            </a:r>
          </a:p>
          <a:p>
            <a:pPr marL="0" marR="0">
              <a:lnSpc>
                <a:spcPts val="4688"/>
              </a:lnSpc>
              <a:spcBef>
                <a:spcPts val="4761"/>
              </a:spcBef>
              <a:spcAft>
                <a:spcPts val="0"/>
              </a:spcAft>
            </a:pP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lần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và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đã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được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nâng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lên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lũy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thừa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với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số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mũ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nguyên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dương.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549045" y="2158596"/>
            <a:ext cx="10710845" cy="13558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4200" b="1">
                <a:solidFill>
                  <a:srgbClr val="ffffff"/>
                </a:solidFill>
                <a:latin typeface="MWUVPN+Arial-BoldMT"/>
                <a:cs typeface="MWUVPN+Arial-BoldMT"/>
              </a:rPr>
              <a:t>Đơn</a:t>
            </a:r>
            <a:r>
              <a:rPr dirty="0" sz="4200" b="1">
                <a:solidFill>
                  <a:srgbClr val="ffffff"/>
                </a:solidFill>
                <a:latin typeface="MWUVPN+Arial-BoldMT"/>
                <a:cs typeface="MWUVPN+Arial-BoldMT"/>
              </a:rPr>
              <a:t> </a:t>
            </a:r>
            <a:r>
              <a:rPr dirty="0" sz="4200" b="1">
                <a:solidFill>
                  <a:srgbClr val="ffffff"/>
                </a:solidFill>
                <a:latin typeface="MWUVPN+Arial-BoldMT"/>
                <a:cs typeface="MWUVPN+Arial-BoldMT"/>
              </a:rPr>
              <a:t>thức</a:t>
            </a:r>
            <a:r>
              <a:rPr dirty="0" sz="4200" b="1">
                <a:solidFill>
                  <a:srgbClr val="ffffff"/>
                </a:solidFill>
                <a:latin typeface="MWUVPN+Arial-BoldMT"/>
                <a:cs typeface="MWUVPN+Arial-BoldMT"/>
              </a:rPr>
              <a:t> </a:t>
            </a:r>
            <a:r>
              <a:rPr dirty="0" sz="4200" b="1">
                <a:solidFill>
                  <a:srgbClr val="ffffff"/>
                </a:solidFill>
                <a:latin typeface="MWUVPN+Arial-BoldMT"/>
                <a:cs typeface="MWUVPN+Arial-BoldMT"/>
              </a:rPr>
              <a:t>thu</a:t>
            </a:r>
            <a:r>
              <a:rPr dirty="0" sz="4200" b="1">
                <a:solidFill>
                  <a:srgbClr val="ffffff"/>
                </a:solidFill>
                <a:latin typeface="MWUVPN+Arial-BoldMT"/>
                <a:cs typeface="MWUVPN+Arial-BoldMT"/>
              </a:rPr>
              <a:t> </a:t>
            </a:r>
            <a:r>
              <a:rPr dirty="0" sz="4200" b="1">
                <a:solidFill>
                  <a:srgbClr val="ffffff"/>
                </a:solidFill>
                <a:latin typeface="MWUVPN+Arial-BoldMT"/>
                <a:cs typeface="MWUVPN+Arial-BoldMT"/>
              </a:rPr>
              <a:t>gọn,</a:t>
            </a:r>
            <a:r>
              <a:rPr dirty="0" sz="4200" b="1">
                <a:solidFill>
                  <a:srgbClr val="ffffff"/>
                </a:solidFill>
                <a:latin typeface="MWUVPN+Arial-BoldMT"/>
                <a:cs typeface="MWUVPN+Arial-BoldMT"/>
              </a:rPr>
              <a:t> </a:t>
            </a:r>
            <a:r>
              <a:rPr dirty="0" sz="4200" b="1">
                <a:solidFill>
                  <a:srgbClr val="ffffff"/>
                </a:solidFill>
                <a:latin typeface="MWUVPN+Arial-BoldMT"/>
                <a:cs typeface="MWUVPN+Arial-BoldMT"/>
              </a:rPr>
              <a:t>bậc</a:t>
            </a:r>
            <a:r>
              <a:rPr dirty="0" sz="4200" b="1">
                <a:solidFill>
                  <a:srgbClr val="ffffff"/>
                </a:solidFill>
                <a:latin typeface="MWUVPN+Arial-BoldMT"/>
                <a:cs typeface="MWUVPN+Arial-BoldMT"/>
              </a:rPr>
              <a:t> </a:t>
            </a:r>
            <a:r>
              <a:rPr dirty="0" sz="4200" b="1">
                <a:solidFill>
                  <a:srgbClr val="ffffff"/>
                </a:solidFill>
                <a:latin typeface="MWUVPN+Arial-BoldMT"/>
                <a:cs typeface="MWUVPN+Arial-BoldMT"/>
              </a:rPr>
              <a:t>của</a:t>
            </a:r>
            <a:r>
              <a:rPr dirty="0" sz="4200" b="1">
                <a:solidFill>
                  <a:srgbClr val="ffffff"/>
                </a:solidFill>
                <a:latin typeface="MWUVPN+Arial-BoldMT"/>
                <a:cs typeface="MWUVPN+Arial-BoldMT"/>
              </a:rPr>
              <a:t> </a:t>
            </a:r>
            <a:r>
              <a:rPr dirty="0" sz="4200" b="1">
                <a:solidFill>
                  <a:srgbClr val="ffffff"/>
                </a:solidFill>
                <a:latin typeface="MWUVPN+Arial-BoldMT"/>
                <a:cs typeface="MWUVPN+Arial-BoldMT"/>
              </a:rPr>
              <a:t>đơn</a:t>
            </a:r>
            <a:r>
              <a:rPr dirty="0" sz="4200" b="1">
                <a:solidFill>
                  <a:srgbClr val="ffffff"/>
                </a:solidFill>
                <a:latin typeface="MWUVPN+Arial-BoldMT"/>
                <a:cs typeface="MWUVPN+Arial-BoldMT"/>
              </a:rPr>
              <a:t> </a:t>
            </a:r>
            <a:r>
              <a:rPr dirty="0" sz="4200" b="1">
                <a:solidFill>
                  <a:srgbClr val="ffffff"/>
                </a:solidFill>
                <a:latin typeface="MWUVPN+Arial-BoldMT"/>
                <a:cs typeface="MWUVPN+Arial-BoldMT"/>
              </a:rPr>
              <a:t>thức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30190" y="3611448"/>
            <a:ext cx="39458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NSMBSV+Calibri"/>
                <a:cs typeface="NSMBSV+Calibri"/>
              </a:rPr>
              <a:t>ꢀ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197860" y="770836"/>
            <a:ext cx="4991990" cy="19369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51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 b="1">
                <a:solidFill>
                  <a:srgbClr val="000000"/>
                </a:solidFill>
                <a:latin typeface="MWUVPN+Arial-BoldMT"/>
                <a:cs typeface="MWUVPN+Arial-BoldMT"/>
              </a:rPr>
              <a:t>KẾT</a:t>
            </a:r>
            <a:r>
              <a:rPr dirty="0" sz="6000" b="1">
                <a:solidFill>
                  <a:srgbClr val="000000"/>
                </a:solidFill>
                <a:latin typeface="MWUVPN+Arial-BoldMT"/>
                <a:cs typeface="MWUVPN+Arial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MWUVPN+Arial-BoldMT"/>
                <a:cs typeface="MWUVPN+Arial-BoldMT"/>
              </a:rPr>
              <a:t>LUẬN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44063" y="3987858"/>
            <a:ext cx="16180485" cy="26528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688"/>
              </a:lnSpc>
              <a:spcBef>
                <a:spcPts val="0"/>
              </a:spcBef>
              <a:spcAft>
                <a:spcPts val="0"/>
              </a:spcAft>
            </a:pP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Bậc</a:t>
            </a:r>
            <a:r>
              <a:rPr dirty="0" sz="4500" spc="-24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của</a:t>
            </a:r>
            <a:r>
              <a:rPr dirty="0" sz="4500" spc="-3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đơn</a:t>
            </a:r>
            <a:r>
              <a:rPr dirty="0" sz="4500" spc="-29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thức</a:t>
            </a:r>
            <a:r>
              <a:rPr dirty="0" sz="4500" spc="-28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là</a:t>
            </a:r>
            <a:r>
              <a:rPr dirty="0" sz="4500" spc="-39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tổng</a:t>
            </a:r>
            <a:r>
              <a:rPr dirty="0" sz="4500" spc="-6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số</a:t>
            </a:r>
            <a:r>
              <a:rPr dirty="0" sz="4500" spc="-24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mũ</a:t>
            </a:r>
            <a:r>
              <a:rPr dirty="0" sz="4500" spc="-39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của</a:t>
            </a:r>
            <a:r>
              <a:rPr dirty="0" sz="4500" spc="-3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các</a:t>
            </a:r>
            <a:r>
              <a:rPr dirty="0" sz="4500" spc="-49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biến</a:t>
            </a:r>
            <a:r>
              <a:rPr dirty="0" sz="4500" spc="-4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trong</a:t>
            </a:r>
            <a:r>
              <a:rPr dirty="0" sz="4500" spc="-74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một</a:t>
            </a:r>
            <a:r>
              <a:rPr dirty="0" sz="4500" spc="-2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đơn</a:t>
            </a:r>
          </a:p>
          <a:p>
            <a:pPr marL="0" marR="0">
              <a:lnSpc>
                <a:spcPts val="4688"/>
              </a:lnSpc>
              <a:spcBef>
                <a:spcPts val="4711"/>
              </a:spcBef>
              <a:spcAft>
                <a:spcPts val="0"/>
              </a:spcAft>
            </a:pP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thức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thu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gọn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với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hệ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số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khác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0.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76854" y="1709774"/>
            <a:ext cx="10710845" cy="13558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4200" b="1">
                <a:solidFill>
                  <a:srgbClr val="ffffff"/>
                </a:solidFill>
                <a:latin typeface="MWUVPN+Arial-BoldMT"/>
                <a:cs typeface="MWUVPN+Arial-BoldMT"/>
              </a:rPr>
              <a:t>Đơn</a:t>
            </a:r>
            <a:r>
              <a:rPr dirty="0" sz="4200" b="1">
                <a:solidFill>
                  <a:srgbClr val="ffffff"/>
                </a:solidFill>
                <a:latin typeface="MWUVPN+Arial-BoldMT"/>
                <a:cs typeface="MWUVPN+Arial-BoldMT"/>
              </a:rPr>
              <a:t> </a:t>
            </a:r>
            <a:r>
              <a:rPr dirty="0" sz="4200" b="1">
                <a:solidFill>
                  <a:srgbClr val="ffffff"/>
                </a:solidFill>
                <a:latin typeface="MWUVPN+Arial-BoldMT"/>
                <a:cs typeface="MWUVPN+Arial-BoldMT"/>
              </a:rPr>
              <a:t>thức</a:t>
            </a:r>
            <a:r>
              <a:rPr dirty="0" sz="4200" b="1">
                <a:solidFill>
                  <a:srgbClr val="ffffff"/>
                </a:solidFill>
                <a:latin typeface="MWUVPN+Arial-BoldMT"/>
                <a:cs typeface="MWUVPN+Arial-BoldMT"/>
              </a:rPr>
              <a:t> </a:t>
            </a:r>
            <a:r>
              <a:rPr dirty="0" sz="4200" b="1">
                <a:solidFill>
                  <a:srgbClr val="ffffff"/>
                </a:solidFill>
                <a:latin typeface="MWUVPN+Arial-BoldMT"/>
                <a:cs typeface="MWUVPN+Arial-BoldMT"/>
              </a:rPr>
              <a:t>thu</a:t>
            </a:r>
            <a:r>
              <a:rPr dirty="0" sz="4200" b="1">
                <a:solidFill>
                  <a:srgbClr val="ffffff"/>
                </a:solidFill>
                <a:latin typeface="MWUVPN+Arial-BoldMT"/>
                <a:cs typeface="MWUVPN+Arial-BoldMT"/>
              </a:rPr>
              <a:t> </a:t>
            </a:r>
            <a:r>
              <a:rPr dirty="0" sz="4200" b="1">
                <a:solidFill>
                  <a:srgbClr val="ffffff"/>
                </a:solidFill>
                <a:latin typeface="MWUVPN+Arial-BoldMT"/>
                <a:cs typeface="MWUVPN+Arial-BoldMT"/>
              </a:rPr>
              <a:t>gọn,</a:t>
            </a:r>
            <a:r>
              <a:rPr dirty="0" sz="4200" b="1">
                <a:solidFill>
                  <a:srgbClr val="ffffff"/>
                </a:solidFill>
                <a:latin typeface="MWUVPN+Arial-BoldMT"/>
                <a:cs typeface="MWUVPN+Arial-BoldMT"/>
              </a:rPr>
              <a:t> </a:t>
            </a:r>
            <a:r>
              <a:rPr dirty="0" sz="4200" b="1">
                <a:solidFill>
                  <a:srgbClr val="ffffff"/>
                </a:solidFill>
                <a:latin typeface="MWUVPN+Arial-BoldMT"/>
                <a:cs typeface="MWUVPN+Arial-BoldMT"/>
              </a:rPr>
              <a:t>bậc</a:t>
            </a:r>
            <a:r>
              <a:rPr dirty="0" sz="4200" b="1">
                <a:solidFill>
                  <a:srgbClr val="ffffff"/>
                </a:solidFill>
                <a:latin typeface="MWUVPN+Arial-BoldMT"/>
                <a:cs typeface="MWUVPN+Arial-BoldMT"/>
              </a:rPr>
              <a:t> </a:t>
            </a:r>
            <a:r>
              <a:rPr dirty="0" sz="4200" b="1">
                <a:solidFill>
                  <a:srgbClr val="ffffff"/>
                </a:solidFill>
                <a:latin typeface="MWUVPN+Arial-BoldMT"/>
                <a:cs typeface="MWUVPN+Arial-BoldMT"/>
              </a:rPr>
              <a:t>của</a:t>
            </a:r>
            <a:r>
              <a:rPr dirty="0" sz="4200" b="1">
                <a:solidFill>
                  <a:srgbClr val="ffffff"/>
                </a:solidFill>
                <a:latin typeface="MWUVPN+Arial-BoldMT"/>
                <a:cs typeface="MWUVPN+Arial-BoldMT"/>
              </a:rPr>
              <a:t> </a:t>
            </a:r>
            <a:r>
              <a:rPr dirty="0" sz="4200" b="1">
                <a:solidFill>
                  <a:srgbClr val="ffffff"/>
                </a:solidFill>
                <a:latin typeface="MWUVPN+Arial-BoldMT"/>
                <a:cs typeface="MWUVPN+Arial-BoldMT"/>
              </a:rPr>
              <a:t>đơn</a:t>
            </a:r>
            <a:r>
              <a:rPr dirty="0" sz="4200" b="1">
                <a:solidFill>
                  <a:srgbClr val="ffffff"/>
                </a:solidFill>
                <a:latin typeface="MWUVPN+Arial-BoldMT"/>
                <a:cs typeface="MWUVPN+Arial-BoldMT"/>
              </a:rPr>
              <a:t> </a:t>
            </a:r>
            <a:r>
              <a:rPr dirty="0" sz="4200" b="1">
                <a:solidFill>
                  <a:srgbClr val="ffffff"/>
                </a:solidFill>
                <a:latin typeface="MWUVPN+Arial-BoldMT"/>
                <a:cs typeface="MWUVPN+Arial-BoldMT"/>
              </a:rPr>
              <a:t>thức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911840" y="3224662"/>
            <a:ext cx="39458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NSMBSV+Calibri"/>
                <a:cs typeface="NSMBSV+Calibri"/>
              </a:rPr>
              <a:t>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12539" y="3983969"/>
            <a:ext cx="39458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NSMBSV+Calibri"/>
                <a:cs typeface="NSMBSV+Calibri"/>
              </a:rPr>
              <a:t>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907255" y="5224646"/>
            <a:ext cx="39458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NSMBSV+Calibri"/>
                <a:cs typeface="NSMBSV+Calibri"/>
              </a:rPr>
              <a:t>ꢀ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07497" y="7215178"/>
            <a:ext cx="15755871" cy="13558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4200" b="1" strike="sngStrike">
                <a:solidFill>
                  <a:srgbClr val="c00000"/>
                </a:solidFill>
                <a:latin typeface="LVVNAE+Arial-BoldItalicMT"/>
                <a:cs typeface="LVVNAE+Arial-BoldItalicMT"/>
              </a:rPr>
              <a:t>Kết</a:t>
            </a:r>
            <a:r>
              <a:rPr dirty="0" sz="4200" spc="121" b="1" strike="sngStrike">
                <a:solidFill>
                  <a:srgbClr val="c00000"/>
                </a:solidFill>
                <a:latin typeface="LVVNAE+Arial-BoldItalicMT"/>
                <a:cs typeface="LVVNAE+Arial-BoldItalicMT"/>
              </a:rPr>
              <a:t> </a:t>
            </a:r>
            <a:r>
              <a:rPr dirty="0" sz="4200" spc="-1029" b="1">
                <a:solidFill>
                  <a:srgbClr val="c00000"/>
                </a:solidFill>
                <a:latin typeface="LVVNAE+Arial-BoldItalicMT"/>
                <a:cs typeface="LVVNAE+Arial-BoldItalicMT"/>
              </a:rPr>
              <a:t> </a:t>
            </a:r>
            <a:r>
              <a:rPr dirty="0" sz="4200" b="1" strike="sngStrike">
                <a:solidFill>
                  <a:srgbClr val="c00000"/>
                </a:solidFill>
                <a:latin typeface="LVVNAE+Arial-BoldItalicMT"/>
                <a:cs typeface="LVVNAE+Arial-BoldItalicMT"/>
              </a:rPr>
              <a:t>luận:</a:t>
            </a:r>
            <a:r>
              <a:rPr dirty="0" sz="4200" spc="138" b="1">
                <a:solidFill>
                  <a:srgbClr val="c00000"/>
                </a:solidFill>
                <a:latin typeface="LVVNAE+Arial-BoldItalicMT"/>
                <a:cs typeface="LVVNAE+Arial-BoldItalicMT"/>
              </a:rPr>
              <a:t> </a:t>
            </a:r>
            <a:r>
              <a:rPr dirty="0" sz="4200">
                <a:solidFill>
                  <a:srgbClr val="000000"/>
                </a:solidFill>
                <a:latin typeface="VKPQQS+ArialMT"/>
                <a:cs typeface="VKPQQS+ArialMT"/>
              </a:rPr>
              <a:t>Trong</a:t>
            </a:r>
            <a:r>
              <a:rPr dirty="0" sz="4200" spc="-131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200">
                <a:solidFill>
                  <a:srgbClr val="000000"/>
                </a:solidFill>
                <a:latin typeface="VKPQQS+ArialMT"/>
                <a:cs typeface="VKPQQS+ArialMT"/>
              </a:rPr>
              <a:t>đơn</a:t>
            </a:r>
            <a:r>
              <a:rPr dirty="0" sz="4200" spc="21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200">
                <a:solidFill>
                  <a:srgbClr val="000000"/>
                </a:solidFill>
                <a:latin typeface="VKPQQS+ArialMT"/>
                <a:cs typeface="VKPQQS+ArialMT"/>
              </a:rPr>
              <a:t>thức</a:t>
            </a:r>
            <a:r>
              <a:rPr dirty="0" sz="4200" spc="22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200">
                <a:solidFill>
                  <a:srgbClr val="000000"/>
                </a:solidFill>
                <a:latin typeface="VKPQQS+ArialMT"/>
                <a:cs typeface="VKPQQS+ArialMT"/>
              </a:rPr>
              <a:t>thu</a:t>
            </a:r>
            <a:r>
              <a:rPr dirty="0" sz="4200" spc="21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200">
                <a:solidFill>
                  <a:srgbClr val="000000"/>
                </a:solidFill>
                <a:latin typeface="VKPQQS+ArialMT"/>
                <a:cs typeface="VKPQQS+ArialMT"/>
              </a:rPr>
              <a:t>gọn,</a:t>
            </a:r>
            <a:r>
              <a:rPr dirty="0" sz="4200" spc="19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200">
                <a:solidFill>
                  <a:srgbClr val="000000"/>
                </a:solidFill>
                <a:latin typeface="VKPQQS+ArialMT"/>
                <a:cs typeface="VKPQQS+ArialMT"/>
              </a:rPr>
              <a:t>phần</a:t>
            </a:r>
            <a:r>
              <a:rPr dirty="0" sz="4200" spc="25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200">
                <a:solidFill>
                  <a:srgbClr val="000000"/>
                </a:solidFill>
                <a:latin typeface="VKPQQS+ArialMT"/>
                <a:cs typeface="VKPQQS+ArialMT"/>
              </a:rPr>
              <a:t>số</a:t>
            </a:r>
            <a:r>
              <a:rPr dirty="0" sz="4200" spc="17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200">
                <a:solidFill>
                  <a:srgbClr val="000000"/>
                </a:solidFill>
                <a:latin typeface="VKPQQS+ArialMT"/>
                <a:cs typeface="VKPQQS+ArialMT"/>
              </a:rPr>
              <a:t>hay</a:t>
            </a:r>
            <a:r>
              <a:rPr dirty="0" sz="4200" spc="21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200">
                <a:solidFill>
                  <a:srgbClr val="000000"/>
                </a:solidFill>
                <a:latin typeface="VKPQQS+ArialMT"/>
                <a:cs typeface="VKPQQS+ArialMT"/>
              </a:rPr>
              <a:t>còn</a:t>
            </a:r>
            <a:r>
              <a:rPr dirty="0" sz="4200" spc="2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200">
                <a:solidFill>
                  <a:srgbClr val="000000"/>
                </a:solidFill>
                <a:latin typeface="VKPQQS+ArialMT"/>
                <a:cs typeface="VKPQQS+ArialMT"/>
              </a:rPr>
              <a:t>gọi</a:t>
            </a:r>
            <a:r>
              <a:rPr dirty="0" sz="4200" spc="25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200">
                <a:solidFill>
                  <a:srgbClr val="000000"/>
                </a:solidFill>
                <a:latin typeface="VKPQQS+ArialMT"/>
                <a:cs typeface="VKPQQS+ArialMT"/>
              </a:rPr>
              <a:t>là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07497" y="8175298"/>
            <a:ext cx="11349205" cy="13558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4200">
                <a:solidFill>
                  <a:srgbClr val="000000"/>
                </a:solidFill>
                <a:latin typeface="VKPQQS+ArialMT"/>
                <a:cs typeface="VKPQQS+ArialMT"/>
              </a:rPr>
              <a:t>phần</a:t>
            </a:r>
            <a:r>
              <a:rPr dirty="0" sz="42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200">
                <a:solidFill>
                  <a:srgbClr val="000000"/>
                </a:solidFill>
                <a:latin typeface="VKPQQS+ArialMT"/>
                <a:cs typeface="VKPQQS+ArialMT"/>
              </a:rPr>
              <a:t>hệ</a:t>
            </a:r>
            <a:r>
              <a:rPr dirty="0" sz="42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200">
                <a:solidFill>
                  <a:srgbClr val="000000"/>
                </a:solidFill>
                <a:latin typeface="VKPQQS+ArialMT"/>
                <a:cs typeface="VKPQQS+ArialMT"/>
              </a:rPr>
              <a:t>số,</a:t>
            </a:r>
            <a:r>
              <a:rPr dirty="0" sz="42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200">
                <a:solidFill>
                  <a:srgbClr val="000000"/>
                </a:solidFill>
                <a:latin typeface="VKPQQS+ArialMT"/>
                <a:cs typeface="VKPQQS+ArialMT"/>
              </a:rPr>
              <a:t>phần</a:t>
            </a:r>
            <a:r>
              <a:rPr dirty="0" sz="42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200">
                <a:solidFill>
                  <a:srgbClr val="000000"/>
                </a:solidFill>
                <a:latin typeface="VKPQQS+ArialMT"/>
                <a:cs typeface="VKPQQS+ArialMT"/>
              </a:rPr>
              <a:t>còn</a:t>
            </a:r>
            <a:r>
              <a:rPr dirty="0" sz="42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200">
                <a:solidFill>
                  <a:srgbClr val="000000"/>
                </a:solidFill>
                <a:latin typeface="VKPQQS+ArialMT"/>
                <a:cs typeface="VKPQQS+ArialMT"/>
              </a:rPr>
              <a:t>lại</a:t>
            </a:r>
            <a:r>
              <a:rPr dirty="0" sz="42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200">
                <a:solidFill>
                  <a:srgbClr val="000000"/>
                </a:solidFill>
                <a:latin typeface="VKPQQS+ArialMT"/>
                <a:cs typeface="VKPQQS+ArialMT"/>
              </a:rPr>
              <a:t>gọi</a:t>
            </a:r>
            <a:r>
              <a:rPr dirty="0" sz="42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200">
                <a:solidFill>
                  <a:srgbClr val="000000"/>
                </a:solidFill>
                <a:latin typeface="VKPQQS+ArialMT"/>
                <a:cs typeface="VKPQQS+ArialMT"/>
              </a:rPr>
              <a:t>là</a:t>
            </a:r>
            <a:r>
              <a:rPr dirty="0" sz="42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200">
                <a:solidFill>
                  <a:srgbClr val="000000"/>
                </a:solidFill>
                <a:latin typeface="VKPQQS+ArialMT"/>
                <a:cs typeface="VKPQQS+ArialMT"/>
              </a:rPr>
              <a:t>phần</a:t>
            </a:r>
            <a:r>
              <a:rPr dirty="0" sz="42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200">
                <a:solidFill>
                  <a:srgbClr val="000000"/>
                </a:solidFill>
                <a:latin typeface="VKPQQS+ArialMT"/>
                <a:cs typeface="VKPQQS+ArialMT"/>
              </a:rPr>
              <a:t>biến.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301240" y="2702794"/>
            <a:ext cx="39458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NSMBSV+Calibri"/>
                <a:cs typeface="NSMBSV+Calibri"/>
              </a:rPr>
              <a:t>ꢀ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914356" y="825579"/>
            <a:ext cx="5600572" cy="19369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51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 b="1">
                <a:solidFill>
                  <a:srgbClr val="1f497d"/>
                </a:solidFill>
                <a:latin typeface="MWUVPN+Arial-BoldMT"/>
                <a:cs typeface="MWUVPN+Arial-BoldMT"/>
              </a:rPr>
              <a:t>KHỞI</a:t>
            </a:r>
            <a:r>
              <a:rPr dirty="0" sz="6000" b="1">
                <a:solidFill>
                  <a:srgbClr val="1f497d"/>
                </a:solidFill>
                <a:latin typeface="MWUVPN+Arial-BoldMT"/>
                <a:cs typeface="MWUVPN+Arial-BoldMT"/>
              </a:rPr>
              <a:t> </a:t>
            </a:r>
            <a:r>
              <a:rPr dirty="0" sz="6000" b="1">
                <a:solidFill>
                  <a:srgbClr val="1f497d"/>
                </a:solidFill>
                <a:latin typeface="MWUVPN+Arial-BoldMT"/>
                <a:cs typeface="MWUVPN+Arial-BoldMT"/>
              </a:rPr>
              <a:t>ĐỘNG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63465" y="2148351"/>
            <a:ext cx="19069502" cy="4034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NSMBSV+Calibri"/>
                <a:cs typeface="NSMBSV+Calibri"/>
              </a:rPr>
              <a:t>Mộtꢀ</a:t>
            </a:r>
            <a:r>
              <a:rPr dirty="0" sz="4000" spc="-7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000000"/>
                </a:solidFill>
                <a:latin typeface="NSMBSV+Calibri"/>
                <a:cs typeface="NSMBSV+Calibri"/>
              </a:rPr>
              <a:t>nhómꢀ</a:t>
            </a:r>
            <a:r>
              <a:rPr dirty="0" sz="4000" spc="-7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000000"/>
                </a:solidFill>
                <a:latin typeface="NSMBSV+Calibri"/>
                <a:cs typeface="NSMBSV+Calibri"/>
              </a:rPr>
              <a:t>thiệnꢀ</a:t>
            </a:r>
            <a:r>
              <a:rPr dirty="0" sz="4000" spc="-7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000000"/>
                </a:solidFill>
                <a:latin typeface="NSMBSV+Calibri"/>
                <a:cs typeface="NSMBSV+Calibri"/>
              </a:rPr>
              <a:t>nguyệnꢀ</a:t>
            </a:r>
            <a:r>
              <a:rPr dirty="0" sz="4000" spc="-7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000000"/>
                </a:solidFill>
                <a:latin typeface="NSMBSV+Calibri"/>
                <a:cs typeface="NSMBSV+Calibri"/>
              </a:rPr>
              <a:t>chuẩnꢀ</a:t>
            </a:r>
            <a:r>
              <a:rPr dirty="0" sz="4000" spc="-7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000000"/>
                </a:solidFill>
                <a:latin typeface="NSMBSV+Calibri"/>
                <a:cs typeface="NSMBSV+Calibri"/>
              </a:rPr>
              <a:t>bịꢀ</a:t>
            </a:r>
            <a:r>
              <a:rPr dirty="0" sz="4000" spc="-7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000000"/>
                </a:solidFill>
                <a:latin typeface="NSMBSV+Calibri"/>
                <a:cs typeface="NSMBSV+Calibri"/>
              </a:rPr>
              <a:t>yꢀ</a:t>
            </a:r>
            <a:r>
              <a:rPr dirty="0" sz="4000" spc="-7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000000"/>
                </a:solidFill>
                <a:latin typeface="NSMBSV+Calibri"/>
                <a:cs typeface="NSMBSV+Calibri"/>
              </a:rPr>
              <a:t>phầnꢀ</a:t>
            </a:r>
            <a:r>
              <a:rPr dirty="0" sz="4000" spc="-7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000000"/>
                </a:solidFill>
                <a:latin typeface="NSMBSV+Calibri"/>
                <a:cs typeface="NSMBSV+Calibri"/>
              </a:rPr>
              <a:t>quàꢀ</a:t>
            </a:r>
            <a:r>
              <a:rPr dirty="0" sz="4000" spc="-7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000000"/>
                </a:solidFill>
                <a:latin typeface="NSMBSV+Calibri"/>
                <a:cs typeface="NSMBSV+Calibri"/>
              </a:rPr>
              <a:t>giúpꢀ</a:t>
            </a:r>
            <a:r>
              <a:rPr dirty="0" sz="4000" spc="-7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000000"/>
                </a:solidFill>
                <a:latin typeface="NSMBSV+Calibri"/>
                <a:cs typeface="NSMBSV+Calibri"/>
              </a:rPr>
              <a:t>đỡꢀ</a:t>
            </a:r>
            <a:r>
              <a:rPr dirty="0" sz="4000" spc="-7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000000"/>
                </a:solidFill>
                <a:latin typeface="NSMBSV+Calibri"/>
                <a:cs typeface="NSMBSV+Calibri"/>
              </a:rPr>
              <a:t>nhữngꢀ</a:t>
            </a:r>
            <a:r>
              <a:rPr dirty="0" sz="4000" spc="-7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000000"/>
                </a:solidFill>
                <a:latin typeface="NSMBSV+Calibri"/>
                <a:cs typeface="NSMBSV+Calibri"/>
              </a:rPr>
              <a:t>giaꢀ</a:t>
            </a:r>
            <a:r>
              <a:rPr dirty="0" sz="4000" spc="-7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000000"/>
                </a:solidFill>
                <a:latin typeface="NSMBSV+Calibri"/>
                <a:cs typeface="NSMBSV+Calibri"/>
              </a:rPr>
              <a:t>đìnhꢀ</a:t>
            </a:r>
            <a:r>
              <a:rPr dirty="0" sz="4000" spc="-7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000000"/>
                </a:solidFill>
                <a:latin typeface="NSMBSV+Calibri"/>
                <a:cs typeface="NSMBSV+Calibri"/>
              </a:rPr>
              <a:t>cóꢀ</a:t>
            </a:r>
            <a:r>
              <a:rPr dirty="0" sz="4000" spc="-7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000000"/>
                </a:solidFill>
                <a:latin typeface="NSMBSV+Calibri"/>
                <a:cs typeface="NSMBSV+Calibri"/>
              </a:rPr>
              <a:t>hoànꢀ</a:t>
            </a:r>
          </a:p>
          <a:p>
            <a:pPr marL="0" marR="0">
              <a:lnSpc>
                <a:spcPts val="4167"/>
              </a:lnSpc>
              <a:spcBef>
                <a:spcPts val="3032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NSMBSV+Calibri"/>
                <a:cs typeface="NSMBSV+Calibri"/>
              </a:rPr>
              <a:t>cảnhꢀ</a:t>
            </a:r>
            <a:r>
              <a:rPr dirty="0" sz="4000" spc="-6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000000"/>
                </a:solidFill>
                <a:latin typeface="NSMBSV+Calibri"/>
                <a:cs typeface="NSMBSV+Calibri"/>
              </a:rPr>
              <a:t>khóꢀ</a:t>
            </a:r>
            <a:r>
              <a:rPr dirty="0" sz="4000" spc="-6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000000"/>
                </a:solidFill>
                <a:latin typeface="NSMBSV+Calibri"/>
                <a:cs typeface="NSMBSV+Calibri"/>
              </a:rPr>
              <a:t>khăn.ꢀ</a:t>
            </a:r>
            <a:r>
              <a:rPr dirty="0" sz="4000" spc="-6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000000"/>
                </a:solidFill>
                <a:latin typeface="NSMBSV+Calibri"/>
                <a:cs typeface="NSMBSV+Calibri"/>
              </a:rPr>
              <a:t>Mỗiꢀ</a:t>
            </a:r>
            <a:r>
              <a:rPr dirty="0" sz="4000" spc="-6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000000"/>
                </a:solidFill>
                <a:latin typeface="NSMBSV+Calibri"/>
                <a:cs typeface="NSMBSV+Calibri"/>
              </a:rPr>
              <a:t>phầnꢀ</a:t>
            </a:r>
            <a:r>
              <a:rPr dirty="0" sz="4000" spc="-6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000000"/>
                </a:solidFill>
                <a:latin typeface="NSMBSV+Calibri"/>
                <a:cs typeface="NSMBSV+Calibri"/>
              </a:rPr>
              <a:t>quàꢀ</a:t>
            </a:r>
            <a:r>
              <a:rPr dirty="0" sz="4000" spc="-6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000000"/>
                </a:solidFill>
                <a:latin typeface="NSMBSV+Calibri"/>
                <a:cs typeface="NSMBSV+Calibri"/>
              </a:rPr>
              <a:t>gồmꢀ</a:t>
            </a:r>
            <a:r>
              <a:rPr dirty="0" sz="4000" spc="-6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000000"/>
                </a:solidFill>
                <a:latin typeface="NSMBSV+Calibri"/>
                <a:cs typeface="NSMBSV+Calibri"/>
              </a:rPr>
              <a:t>xꢀ</a:t>
            </a:r>
            <a:r>
              <a:rPr dirty="0" sz="4000" spc="-6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000000"/>
                </a:solidFill>
                <a:latin typeface="NSMBSV+Calibri"/>
                <a:cs typeface="NSMBSV+Calibri"/>
              </a:rPr>
              <a:t>kgꢀ</a:t>
            </a:r>
            <a:r>
              <a:rPr dirty="0" sz="4000" spc="-6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000000"/>
                </a:solidFill>
                <a:latin typeface="NSMBSV+Calibri"/>
                <a:cs typeface="NSMBSV+Calibri"/>
              </a:rPr>
              <a:t>baoꢀ</a:t>
            </a:r>
            <a:r>
              <a:rPr dirty="0" sz="4000" spc="-6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000000"/>
                </a:solidFill>
                <a:latin typeface="NSMBSV+Calibri"/>
                <a:cs typeface="NSMBSV+Calibri"/>
              </a:rPr>
              <a:t>gạoꢀ</a:t>
            </a:r>
            <a:r>
              <a:rPr dirty="0" sz="4000" spc="-7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000000"/>
                </a:solidFill>
                <a:latin typeface="NSMBSV+Calibri"/>
                <a:cs typeface="NSMBSV+Calibri"/>
              </a:rPr>
              <a:t>vàꢀ</a:t>
            </a:r>
            <a:r>
              <a:rPr dirty="0" sz="4000" spc="-6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000000"/>
                </a:solidFill>
                <a:latin typeface="NSMBSV+Calibri"/>
                <a:cs typeface="NSMBSV+Calibri"/>
              </a:rPr>
              <a:t>xꢀ</a:t>
            </a:r>
            <a:r>
              <a:rPr dirty="0" sz="4000" spc="-6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000000"/>
                </a:solidFill>
                <a:latin typeface="NSMBSV+Calibri"/>
                <a:cs typeface="NSMBSV+Calibri"/>
              </a:rPr>
              <a:t>góiꢀ</a:t>
            </a:r>
            <a:r>
              <a:rPr dirty="0" sz="4000" spc="-6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000000"/>
                </a:solidFill>
                <a:latin typeface="NSMBSV+Calibri"/>
                <a:cs typeface="NSMBSV+Calibri"/>
              </a:rPr>
              <a:t>mìꢀ</a:t>
            </a:r>
            <a:r>
              <a:rPr dirty="0" sz="4000" spc="-6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000000"/>
                </a:solidFill>
                <a:latin typeface="NSMBSV+Calibri"/>
                <a:cs typeface="NSMBSV+Calibri"/>
              </a:rPr>
              <a:t>ănꢀ</a:t>
            </a:r>
            <a:r>
              <a:rPr dirty="0" sz="4000" spc="-6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000000"/>
                </a:solidFill>
                <a:latin typeface="NSMBSV+Calibri"/>
                <a:cs typeface="NSMBSV+Calibri"/>
              </a:rPr>
              <a:t>liền.ꢀ</a:t>
            </a:r>
            <a:r>
              <a:rPr dirty="0" sz="4000" spc="-6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000000"/>
                </a:solidFill>
                <a:latin typeface="NSMBSV+Calibri"/>
                <a:cs typeface="NSMBSV+Calibri"/>
              </a:rPr>
              <a:t>Viếtꢀ</a:t>
            </a:r>
            <a:r>
              <a:rPr dirty="0" sz="4000" spc="-6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000000"/>
                </a:solidFill>
                <a:latin typeface="NSMBSV+Calibri"/>
                <a:cs typeface="NSMBSV+Calibri"/>
              </a:rPr>
              <a:t>biểuꢀ</a:t>
            </a:r>
          </a:p>
          <a:p>
            <a:pPr marL="0" marR="0">
              <a:lnSpc>
                <a:spcPts val="4167"/>
              </a:lnSpc>
              <a:spcBef>
                <a:spcPts val="3032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NSMBSV+Calibri"/>
                <a:cs typeface="NSMBSV+Calibri"/>
              </a:rPr>
              <a:t>thứcꢀbiểuꢀthịꢀgiáꢀtrịꢀbằngꢀtiềnꢀ(nghìnꢀđồng)ꢀcủaꢀtoànꢀbộꢀsốꢀquàꢀđó,ꢀbiếtꢀ12ꢀnghìnꢀ</a:t>
            </a:r>
          </a:p>
          <a:p>
            <a:pPr marL="0" marR="0">
              <a:lnSpc>
                <a:spcPts val="4167"/>
              </a:lnSpc>
              <a:spcBef>
                <a:spcPts val="3032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NSMBSV+Calibri"/>
                <a:cs typeface="NSMBSV+Calibri"/>
              </a:rPr>
              <a:t>đồng/kgꢀgạo;ꢀ4,5ꢀnghìnꢀđồng/góiꢀmìꢀăn?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34440" y="1254417"/>
            <a:ext cx="2594740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0000"/>
                </a:solidFill>
                <a:latin typeface="MWUVPN+Arial-BoldMT"/>
                <a:cs typeface="MWUVPN+Arial-BoldMT"/>
              </a:rPr>
              <a:t>Ví</a:t>
            </a:r>
            <a:r>
              <a:rPr dirty="0" sz="4000" b="1">
                <a:solidFill>
                  <a:srgbClr val="000000"/>
                </a:solidFill>
                <a:latin typeface="MWUVPN+Arial-BoldMT"/>
                <a:cs typeface="MWUVPN+Arial-BoldMT"/>
              </a:rPr>
              <a:t> </a:t>
            </a:r>
            <a:r>
              <a:rPr dirty="0" sz="4000" b="1">
                <a:solidFill>
                  <a:srgbClr val="000000"/>
                </a:solidFill>
                <a:latin typeface="MWUVPN+Arial-BoldMT"/>
                <a:cs typeface="MWUVPN+Arial-BoldMT"/>
              </a:rPr>
              <a:t>dụ</a:t>
            </a:r>
            <a:r>
              <a:rPr dirty="0" sz="4000" b="1">
                <a:solidFill>
                  <a:srgbClr val="000000"/>
                </a:solidFill>
                <a:latin typeface="MWUVPN+Arial-BoldMT"/>
                <a:cs typeface="MWUVPN+Arial-BoldMT"/>
              </a:rPr>
              <a:t> </a:t>
            </a:r>
            <a:r>
              <a:rPr dirty="0" sz="4000" b="1">
                <a:solidFill>
                  <a:srgbClr val="000000"/>
                </a:solidFill>
                <a:latin typeface="MWUVPN+Arial-BoldMT"/>
                <a:cs typeface="MWUVPN+Arial-BoldMT"/>
              </a:rPr>
              <a:t>2: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38086" y="2461925"/>
            <a:ext cx="39458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NSMBSV+Calibri"/>
                <a:cs typeface="NSMBSV+Calibri"/>
              </a:rPr>
              <a:t>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59792" y="4183804"/>
            <a:ext cx="1721941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0000"/>
                </a:solidFill>
                <a:latin typeface="MWUVPN+Arial-BoldMT"/>
                <a:cs typeface="MWUVPN+Arial-BoldMT"/>
              </a:rPr>
              <a:t>Giải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53440" y="5507867"/>
            <a:ext cx="39458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NSMBSV+Calibri"/>
                <a:cs typeface="NSMBSV+Calibri"/>
              </a:rPr>
              <a:t>ꢀ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968019" y="1244905"/>
            <a:ext cx="4562015" cy="14527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688"/>
              </a:lnSpc>
              <a:spcBef>
                <a:spcPts val="0"/>
              </a:spcBef>
              <a:spcAft>
                <a:spcPts val="0"/>
              </a:spcAft>
            </a:pPr>
            <a:r>
              <a:rPr dirty="0" sz="4500" b="1">
                <a:solidFill>
                  <a:srgbClr val="1f497d"/>
                </a:solidFill>
                <a:latin typeface="MWUVPN+Arial-BoldMT"/>
                <a:cs typeface="MWUVPN+Arial-BoldMT"/>
              </a:rPr>
              <a:t>LUYỆN</a:t>
            </a:r>
            <a:r>
              <a:rPr dirty="0" sz="4500" b="1">
                <a:solidFill>
                  <a:srgbClr val="1f497d"/>
                </a:solidFill>
                <a:latin typeface="MWUVPN+Arial-BoldMT"/>
                <a:cs typeface="MWUVPN+Arial-BoldMT"/>
              </a:rPr>
              <a:t> </a:t>
            </a:r>
            <a:r>
              <a:rPr dirty="0" sz="4500" b="1">
                <a:solidFill>
                  <a:srgbClr val="1f497d"/>
                </a:solidFill>
                <a:latin typeface="MWUVPN+Arial-BoldMT"/>
                <a:cs typeface="MWUVPN+Arial-BoldMT"/>
              </a:rPr>
              <a:t>TẬP</a:t>
            </a:r>
            <a:r>
              <a:rPr dirty="0" sz="4500" spc="-58" b="1">
                <a:solidFill>
                  <a:srgbClr val="1f497d"/>
                </a:solidFill>
                <a:latin typeface="MWUVPN+Arial-BoldMT"/>
                <a:cs typeface="MWUVPN+Arial-BoldMT"/>
              </a:rPr>
              <a:t> </a:t>
            </a:r>
            <a:r>
              <a:rPr dirty="0" sz="4500" b="1">
                <a:solidFill>
                  <a:srgbClr val="1f497d"/>
                </a:solidFill>
                <a:latin typeface="MWUVPN+Arial-BoldMT"/>
                <a:cs typeface="MWUVPN+Arial-BoldMT"/>
              </a:rPr>
              <a:t>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53640" y="2748185"/>
            <a:ext cx="39458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NSMBSV+Calibri"/>
                <a:cs typeface="NSMBSV+Calibri"/>
              </a:rPr>
              <a:t>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358981" y="4449819"/>
            <a:ext cx="1721941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1f497d"/>
                </a:solidFill>
                <a:latin typeface="MWUVPN+Arial-BoldMT"/>
                <a:cs typeface="MWUVPN+Arial-BoldMT"/>
              </a:rPr>
              <a:t>Giải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10640" y="5544517"/>
            <a:ext cx="39458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NSMBSV+Calibri"/>
                <a:cs typeface="NSMBSV+Calibri"/>
              </a:rPr>
              <a:t>ꢀ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877203" y="2537975"/>
            <a:ext cx="1778496" cy="19369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51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 b="1">
                <a:solidFill>
                  <a:srgbClr val="1f497d"/>
                </a:solidFill>
                <a:latin typeface="MWUVPN+Arial-BoldMT"/>
                <a:cs typeface="MWUVPN+Arial-BoldMT"/>
              </a:rPr>
              <a:t>2.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86067" y="3867995"/>
            <a:ext cx="9020814" cy="19369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51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 b="1">
                <a:solidFill>
                  <a:srgbClr val="1f497d"/>
                </a:solidFill>
                <a:latin typeface="Calibri"/>
                <a:cs typeface="Calibri"/>
              </a:rPr>
              <a:t>ĐƠN</a:t>
            </a:r>
            <a:r>
              <a:rPr dirty="0" sz="6000" b="1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6000" b="1">
                <a:solidFill>
                  <a:srgbClr val="1f497d"/>
                </a:solidFill>
                <a:latin typeface="Calibri"/>
                <a:cs typeface="Calibri"/>
              </a:rPr>
              <a:t>THỨC</a:t>
            </a:r>
            <a:r>
              <a:rPr dirty="0" sz="6000" b="1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6000" b="1">
                <a:solidFill>
                  <a:srgbClr val="1f497d"/>
                </a:solidFill>
                <a:latin typeface="Calibri"/>
                <a:cs typeface="Calibri"/>
              </a:rPr>
              <a:t>ĐỒNG</a:t>
            </a:r>
            <a:r>
              <a:rPr dirty="0" sz="6000" b="1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6000" b="1">
                <a:solidFill>
                  <a:srgbClr val="1f497d"/>
                </a:solidFill>
                <a:latin typeface="Calibri"/>
                <a:cs typeface="Calibri"/>
              </a:rPr>
              <a:t>DẠNG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247519" y="804288"/>
            <a:ext cx="7903248" cy="13558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4200" b="1">
                <a:solidFill>
                  <a:srgbClr val="ffffff"/>
                </a:solidFill>
                <a:latin typeface="Calibri"/>
                <a:cs typeface="Calibri"/>
              </a:rPr>
              <a:t>Khái</a:t>
            </a:r>
            <a:r>
              <a:rPr dirty="0" sz="4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200" b="1">
                <a:solidFill>
                  <a:srgbClr val="ffffff"/>
                </a:solidFill>
                <a:latin typeface="Calibri"/>
                <a:cs typeface="Calibri"/>
              </a:rPr>
              <a:t>niệm</a:t>
            </a:r>
            <a:r>
              <a:rPr dirty="0" sz="4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200" b="1">
                <a:solidFill>
                  <a:srgbClr val="ffffff"/>
                </a:solidFill>
                <a:latin typeface="Calibri"/>
                <a:cs typeface="Calibri"/>
              </a:rPr>
              <a:t>đơn</a:t>
            </a:r>
            <a:r>
              <a:rPr dirty="0" sz="4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200" b="1">
                <a:solidFill>
                  <a:srgbClr val="ffffff"/>
                </a:solidFill>
                <a:latin typeface="Calibri"/>
                <a:cs typeface="Calibri"/>
              </a:rPr>
              <a:t>thức</a:t>
            </a:r>
            <a:r>
              <a:rPr dirty="0" sz="4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200" b="1">
                <a:solidFill>
                  <a:srgbClr val="ffffff"/>
                </a:solidFill>
                <a:latin typeface="Calibri"/>
                <a:cs typeface="Calibri"/>
              </a:rPr>
              <a:t>đồng</a:t>
            </a:r>
            <a:r>
              <a:rPr dirty="0" sz="4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200" b="1">
                <a:solidFill>
                  <a:srgbClr val="ffffff"/>
                </a:solidFill>
                <a:latin typeface="Calibri"/>
                <a:cs typeface="Calibri"/>
              </a:rPr>
              <a:t>dạng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29840" y="2071532"/>
            <a:ext cx="2088328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c00000"/>
                </a:solidFill>
                <a:latin typeface="MWUVPN+Arial-BoldMT"/>
                <a:cs typeface="MWUVPN+Arial-BoldMT"/>
              </a:rPr>
              <a:t>HĐ</a:t>
            </a:r>
            <a:r>
              <a:rPr dirty="0" sz="4000" b="1">
                <a:solidFill>
                  <a:srgbClr val="c00000"/>
                </a:solidFill>
                <a:latin typeface="MWUVPN+Arial-BoldMT"/>
                <a:cs typeface="MWUVPN+Arial-BoldMT"/>
              </a:rPr>
              <a:t> </a:t>
            </a:r>
            <a:r>
              <a:rPr dirty="0" sz="4000" b="1">
                <a:solidFill>
                  <a:srgbClr val="c00000"/>
                </a:solidFill>
                <a:latin typeface="MWUVPN+Arial-BoldMT"/>
                <a:cs typeface="MWUVPN+Arial-BoldMT"/>
              </a:rPr>
              <a:t>3: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23867" y="3029076"/>
            <a:ext cx="8965472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JOCKKJ+Arial-ItalicMT"/>
                <a:cs typeface="JOCKKJ+Arial-ItalicMT"/>
              </a:rPr>
              <a:t>Thảo</a:t>
            </a:r>
            <a:r>
              <a:rPr dirty="0" sz="4000" spc="109">
                <a:solidFill>
                  <a:srgbClr val="000000"/>
                </a:solidFill>
                <a:latin typeface="JOCKKJ+Arial-ItalicMT"/>
                <a:cs typeface="JOCKKJ+Arial-ItalicMT"/>
              </a:rPr>
              <a:t> </a:t>
            </a:r>
            <a:r>
              <a:rPr dirty="0" sz="4000">
                <a:solidFill>
                  <a:srgbClr val="000000"/>
                </a:solidFill>
                <a:latin typeface="JOCKKJ+Arial-ItalicMT"/>
                <a:cs typeface="JOCKKJ+Arial-ItalicMT"/>
              </a:rPr>
              <a:t>luận</a:t>
            </a:r>
            <a:r>
              <a:rPr dirty="0" sz="4000" spc="108">
                <a:solidFill>
                  <a:srgbClr val="000000"/>
                </a:solidFill>
                <a:latin typeface="JOCKKJ+Arial-ItalicMT"/>
                <a:cs typeface="JOCKKJ+Arial-ItalicMT"/>
              </a:rPr>
              <a:t> </a:t>
            </a:r>
            <a:r>
              <a:rPr dirty="0" sz="4000">
                <a:solidFill>
                  <a:srgbClr val="000000"/>
                </a:solidFill>
                <a:latin typeface="JOCKKJ+Arial-ItalicMT"/>
                <a:cs typeface="JOCKKJ+Arial-ItalicMT"/>
              </a:rPr>
              <a:t>nhóm,</a:t>
            </a:r>
            <a:r>
              <a:rPr dirty="0" sz="4000" spc="105">
                <a:solidFill>
                  <a:srgbClr val="000000"/>
                </a:solidFill>
                <a:latin typeface="JOCKKJ+Arial-ItalicMT"/>
                <a:cs typeface="JOCKKJ+Arial-ItalicMT"/>
              </a:rPr>
              <a:t> </a:t>
            </a:r>
            <a:r>
              <a:rPr dirty="0" sz="4000">
                <a:solidFill>
                  <a:srgbClr val="000000"/>
                </a:solidFill>
                <a:latin typeface="JOCKKJ+Arial-ItalicMT"/>
                <a:cs typeface="JOCKKJ+Arial-ItalicMT"/>
              </a:rPr>
              <a:t>hoàn</a:t>
            </a:r>
            <a:r>
              <a:rPr dirty="0" sz="4000" spc="108">
                <a:solidFill>
                  <a:srgbClr val="000000"/>
                </a:solidFill>
                <a:latin typeface="JOCKKJ+Arial-ItalicMT"/>
                <a:cs typeface="JOCKKJ+Arial-ItalicMT"/>
              </a:rPr>
              <a:t> </a:t>
            </a:r>
            <a:r>
              <a:rPr dirty="0" sz="4000">
                <a:solidFill>
                  <a:srgbClr val="000000"/>
                </a:solidFill>
                <a:latin typeface="JOCKKJ+Arial-ItalicMT"/>
                <a:cs typeface="JOCKKJ+Arial-ItalicMT"/>
              </a:rPr>
              <a:t>thành</a:t>
            </a:r>
            <a:r>
              <a:rPr dirty="0" sz="4000" spc="159">
                <a:solidFill>
                  <a:srgbClr val="000000"/>
                </a:solidFill>
                <a:latin typeface="JOCKKJ+Arial-ItalicMT"/>
                <a:cs typeface="JOCKKJ+Arial-ItalicMT"/>
              </a:rPr>
              <a:t> </a:t>
            </a:r>
            <a:r>
              <a:rPr dirty="0" sz="4000" b="1">
                <a:solidFill>
                  <a:srgbClr val="000000"/>
                </a:solidFill>
                <a:latin typeface="LVVNAE+Arial-BoldItalicMT"/>
                <a:cs typeface="LVVNAE+Arial-BoldItalicMT"/>
              </a:rPr>
              <a:t>HĐ3</a:t>
            </a:r>
            <a:r>
              <a:rPr dirty="0" sz="4000">
                <a:solidFill>
                  <a:srgbClr val="000000"/>
                </a:solidFill>
                <a:latin typeface="JOCKKJ+Arial-ItalicMT"/>
                <a:cs typeface="JOCKKJ+Arial-ItalicMT"/>
              </a:rPr>
              <a:t>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39240" y="3882255"/>
            <a:ext cx="39458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NSMBSV+Calibri"/>
                <a:cs typeface="NSMBSV+Calibri"/>
              </a:rPr>
              <a:t>ꢀ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234268" y="6217378"/>
            <a:ext cx="2608330" cy="13558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4200" b="1" strike="sngStrike">
                <a:solidFill>
                  <a:srgbClr val="1f497d"/>
                </a:solidFill>
                <a:latin typeface="LVVNAE+Arial-BoldItalicMT"/>
                <a:cs typeface="LVVNAE+Arial-BoldItalicMT"/>
              </a:rPr>
              <a:t>Trả</a:t>
            </a:r>
            <a:r>
              <a:rPr dirty="0" sz="4200" spc="114" b="1" strike="sngStrike">
                <a:solidFill>
                  <a:srgbClr val="1f497d"/>
                </a:solidFill>
                <a:latin typeface="LVVNAE+Arial-BoldItalicMT"/>
                <a:cs typeface="LVVNAE+Arial-BoldItalicMT"/>
              </a:rPr>
              <a:t> </a:t>
            </a:r>
            <a:r>
              <a:rPr dirty="0" sz="4200" b="1" strike="sngStrike">
                <a:solidFill>
                  <a:srgbClr val="1f497d"/>
                </a:solidFill>
                <a:latin typeface="LVVNAE+Arial-BoldItalicMT"/>
                <a:cs typeface="LVVNAE+Arial-BoldItalicMT"/>
              </a:rPr>
              <a:t>lời: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262117" y="7224236"/>
            <a:ext cx="39458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NSMBSV+Calibri"/>
                <a:cs typeface="NSMBSV+Calibri"/>
              </a:rPr>
              <a:t>ꢀ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503145" y="7620771"/>
            <a:ext cx="9893182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Ba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đơn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thức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biến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x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cùng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bậc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với</a:t>
            </a:r>
            <a:r>
              <a:rPr dirty="0" sz="4000" spc="57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M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là: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503145" y="8687571"/>
            <a:ext cx="10543542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Phần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biến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của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các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đơn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thức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giống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nhau.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564258" y="1383128"/>
            <a:ext cx="3157329" cy="1900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ffffff"/>
                </a:solidFill>
                <a:latin typeface="MWUVPN+Arial-BoldMT"/>
                <a:cs typeface="MWUVPN+Arial-BoldMT"/>
              </a:rPr>
              <a:t>Thảo</a:t>
            </a:r>
            <a:r>
              <a:rPr dirty="0" sz="4000" spc="-11" b="1">
                <a:solidFill>
                  <a:srgbClr val="ffffff"/>
                </a:solidFill>
                <a:latin typeface="MWUVPN+Arial-BoldMT"/>
                <a:cs typeface="MWUVPN+Arial-BoldMT"/>
              </a:rPr>
              <a:t> </a:t>
            </a:r>
            <a:r>
              <a:rPr dirty="0" sz="4000" b="1">
                <a:solidFill>
                  <a:srgbClr val="ffffff"/>
                </a:solidFill>
                <a:latin typeface="MWUVPN+Arial-BoldMT"/>
                <a:cs typeface="MWUVPN+Arial-BoldMT"/>
              </a:rPr>
              <a:t>luận</a:t>
            </a:r>
          </a:p>
          <a:p>
            <a:pPr marL="507206" marR="0">
              <a:lnSpc>
                <a:spcPts val="4167"/>
              </a:lnSpc>
              <a:spcBef>
                <a:spcPts val="632"/>
              </a:spcBef>
              <a:spcAft>
                <a:spcPts val="0"/>
              </a:spcAft>
            </a:pPr>
            <a:r>
              <a:rPr dirty="0" sz="4000" b="1">
                <a:solidFill>
                  <a:srgbClr val="ffffff"/>
                </a:solidFill>
                <a:latin typeface="MWUVPN+Arial-BoldMT"/>
                <a:cs typeface="MWUVPN+Arial-BoldMT"/>
              </a:rPr>
              <a:t>nhóm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40073" y="1445766"/>
            <a:ext cx="2088328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604a7b"/>
                </a:solidFill>
                <a:latin typeface="MWUVPN+Arial-BoldMT"/>
                <a:cs typeface="MWUVPN+Arial-BoldMT"/>
              </a:rPr>
              <a:t>HĐ</a:t>
            </a:r>
            <a:r>
              <a:rPr dirty="0" sz="4000" b="1">
                <a:solidFill>
                  <a:srgbClr val="604a7b"/>
                </a:solidFill>
                <a:latin typeface="MWUVPN+Arial-BoldMT"/>
                <a:cs typeface="MWUVPN+Arial-BoldMT"/>
              </a:rPr>
              <a:t> </a:t>
            </a:r>
            <a:r>
              <a:rPr dirty="0" sz="4000" b="1">
                <a:solidFill>
                  <a:srgbClr val="604a7b"/>
                </a:solidFill>
                <a:latin typeface="MWUVPN+Arial-BoldMT"/>
                <a:cs typeface="MWUVPN+Arial-BoldMT"/>
              </a:rPr>
              <a:t>4: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867707" y="2107761"/>
            <a:ext cx="39458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NSMBSV+Calibri"/>
                <a:cs typeface="NSMBSV+Calibri"/>
              </a:rPr>
              <a:t>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05840" y="2557071"/>
            <a:ext cx="4425188" cy="22057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Xét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ba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đơn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thức</a:t>
            </a:r>
          </a:p>
          <a:p>
            <a:pPr marL="0" marR="0">
              <a:lnSpc>
                <a:spcPts val="4167"/>
              </a:lnSpc>
              <a:spcBef>
                <a:spcPts val="3032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So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sánh: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05840" y="4385872"/>
            <a:ext cx="8915962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a)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Bậc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của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ba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đơn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thức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A,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B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và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C.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05840" y="5300272"/>
            <a:ext cx="10550116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b)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Phần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biến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của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ba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đơn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thức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A,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B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và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 spc="72">
                <a:solidFill>
                  <a:srgbClr val="000000"/>
                </a:solidFill>
                <a:latin typeface="VKPQQS+ArialMT"/>
                <a:cs typeface="VKPQQS+ArialMT"/>
              </a:rPr>
              <a:t>C.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234268" y="6338449"/>
            <a:ext cx="2608330" cy="13558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4200" b="1" strike="sngStrike">
                <a:solidFill>
                  <a:srgbClr val="c00000"/>
                </a:solidFill>
                <a:latin typeface="LVVNAE+Arial-BoldItalicMT"/>
                <a:cs typeface="LVVNAE+Arial-BoldItalicMT"/>
              </a:rPr>
              <a:t>Trả</a:t>
            </a:r>
            <a:r>
              <a:rPr dirty="0" sz="4200" spc="114" b="1" strike="sngStrike">
                <a:solidFill>
                  <a:srgbClr val="c00000"/>
                </a:solidFill>
                <a:latin typeface="LVVNAE+Arial-BoldItalicMT"/>
                <a:cs typeface="LVVNAE+Arial-BoldItalicMT"/>
              </a:rPr>
              <a:t> </a:t>
            </a:r>
            <a:r>
              <a:rPr dirty="0" sz="4200" b="1" strike="sngStrike">
                <a:solidFill>
                  <a:srgbClr val="c00000"/>
                </a:solidFill>
                <a:latin typeface="LVVNAE+Arial-BoldItalicMT"/>
                <a:cs typeface="LVVNAE+Arial-BoldItalicMT"/>
              </a:rPr>
              <a:t>lời: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17872" y="7638123"/>
            <a:ext cx="9050181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a)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Cả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ba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đơn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thức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đều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có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bậc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là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5.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17872" y="8730323"/>
            <a:ext cx="17603596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b)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Phần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biến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của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đơn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thức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A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giống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đơn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thức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B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và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khác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đơn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thức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C.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197860" y="770836"/>
            <a:ext cx="4991990" cy="19369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51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 b="1">
                <a:solidFill>
                  <a:srgbClr val="000000"/>
                </a:solidFill>
                <a:latin typeface="MWUVPN+Arial-BoldMT"/>
                <a:cs typeface="MWUVPN+Arial-BoldMT"/>
              </a:rPr>
              <a:t>KẾT</a:t>
            </a:r>
            <a:r>
              <a:rPr dirty="0" sz="6000" b="1">
                <a:solidFill>
                  <a:srgbClr val="000000"/>
                </a:solidFill>
                <a:latin typeface="MWUVPN+Arial-BoldMT"/>
                <a:cs typeface="MWUVPN+Arial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MWUVPN+Arial-BoldMT"/>
                <a:cs typeface="MWUVPN+Arial-BoldMT"/>
              </a:rPr>
              <a:t>LUẬN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67851" y="3526069"/>
            <a:ext cx="16421624" cy="26528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688"/>
              </a:lnSpc>
              <a:spcBef>
                <a:spcPts val="0"/>
              </a:spcBef>
              <a:spcAft>
                <a:spcPts val="0"/>
              </a:spcAft>
            </a:pP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Hai</a:t>
            </a:r>
            <a:r>
              <a:rPr dirty="0" sz="4500" spc="64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đơn</a:t>
            </a:r>
            <a:r>
              <a:rPr dirty="0" sz="4500" spc="71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thức</a:t>
            </a:r>
            <a:r>
              <a:rPr dirty="0" sz="4500" spc="71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đồng</a:t>
            </a:r>
            <a:r>
              <a:rPr dirty="0" sz="4500" spc="8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dạng</a:t>
            </a:r>
            <a:r>
              <a:rPr dirty="0" sz="4500" spc="71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là</a:t>
            </a:r>
            <a:r>
              <a:rPr dirty="0" sz="4500" spc="61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hai</a:t>
            </a:r>
            <a:r>
              <a:rPr dirty="0" sz="4500" spc="62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đơn</a:t>
            </a:r>
            <a:r>
              <a:rPr dirty="0" sz="4500" spc="71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thức</a:t>
            </a:r>
            <a:r>
              <a:rPr dirty="0" sz="4500" spc="71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với</a:t>
            </a:r>
            <a:r>
              <a:rPr dirty="0" sz="4500" spc="1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hệ</a:t>
            </a:r>
            <a:r>
              <a:rPr dirty="0" sz="4500" spc="58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số</a:t>
            </a:r>
            <a:r>
              <a:rPr dirty="0" sz="4500" spc="76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khác</a:t>
            </a:r>
            <a:r>
              <a:rPr dirty="0" sz="4500" spc="79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0</a:t>
            </a:r>
            <a:r>
              <a:rPr dirty="0" sz="4500" spc="51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và</a:t>
            </a:r>
          </a:p>
          <a:p>
            <a:pPr marL="0" marR="0">
              <a:lnSpc>
                <a:spcPts val="4688"/>
              </a:lnSpc>
              <a:spcBef>
                <a:spcPts val="4711"/>
              </a:spcBef>
              <a:spcAft>
                <a:spcPts val="0"/>
              </a:spcAft>
            </a:pP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có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phần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biến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giống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500" b="1">
                <a:solidFill>
                  <a:srgbClr val="000000"/>
                </a:solidFill>
                <a:latin typeface="Calibri"/>
                <a:cs typeface="Calibri"/>
              </a:rPr>
              <a:t>nhau.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60367" y="7003658"/>
            <a:ext cx="15730936" cy="14527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688"/>
              </a:lnSpc>
              <a:spcBef>
                <a:spcPts val="0"/>
              </a:spcBef>
              <a:spcAft>
                <a:spcPts val="0"/>
              </a:spcAft>
            </a:pPr>
            <a:r>
              <a:rPr dirty="0" sz="4500" b="1" strike="sngStrike">
                <a:solidFill>
                  <a:srgbClr val="c00000"/>
                </a:solidFill>
                <a:latin typeface="LVVNAE+Arial-BoldItalicMT"/>
                <a:cs typeface="LVVNAE+Arial-BoldItalicMT"/>
              </a:rPr>
              <a:t>*</a:t>
            </a:r>
            <a:r>
              <a:rPr dirty="0" sz="4500" spc="121" b="1" strike="sngStrike">
                <a:solidFill>
                  <a:srgbClr val="c00000"/>
                </a:solidFill>
                <a:latin typeface="LVVNAE+Arial-BoldItalicMT"/>
                <a:cs typeface="LVVNAE+Arial-BoldItalicMT"/>
              </a:rPr>
              <a:t> </a:t>
            </a:r>
            <a:r>
              <a:rPr dirty="0" sz="4500" b="1" strike="sngStrike">
                <a:solidFill>
                  <a:srgbClr val="c00000"/>
                </a:solidFill>
                <a:latin typeface="LVVNAE+Arial-BoldItalicMT"/>
                <a:cs typeface="LVVNAE+Arial-BoldItalicMT"/>
              </a:rPr>
              <a:t>Nhận</a:t>
            </a:r>
            <a:r>
              <a:rPr dirty="0" sz="4500" spc="119" b="1" strike="sngStrike">
                <a:solidFill>
                  <a:srgbClr val="c00000"/>
                </a:solidFill>
                <a:latin typeface="LVVNAE+Arial-BoldItalicMT"/>
                <a:cs typeface="LVVNAE+Arial-BoldItalicMT"/>
              </a:rPr>
              <a:t> </a:t>
            </a:r>
            <a:r>
              <a:rPr dirty="0" sz="4500" b="1" strike="sngStrike">
                <a:solidFill>
                  <a:srgbClr val="c00000"/>
                </a:solidFill>
                <a:latin typeface="LVVNAE+Arial-BoldItalicMT"/>
                <a:cs typeface="LVVNAE+Arial-BoldItalicMT"/>
              </a:rPr>
              <a:t>xét:</a:t>
            </a:r>
            <a:r>
              <a:rPr dirty="0" sz="4500" spc="1390" b="1">
                <a:solidFill>
                  <a:srgbClr val="c00000"/>
                </a:solidFill>
                <a:latin typeface="LVVNAE+Arial-BoldItalicMT"/>
                <a:cs typeface="LVVNAE+Arial-BoldItalicMT"/>
              </a:rPr>
              <a:t> </a:t>
            </a:r>
            <a:r>
              <a:rPr dirty="0" sz="4500">
                <a:solidFill>
                  <a:srgbClr val="000000"/>
                </a:solidFill>
                <a:latin typeface="VKPQQS+ArialMT"/>
                <a:cs typeface="VKPQQS+ArialMT"/>
              </a:rPr>
              <a:t>Hai</a:t>
            </a:r>
            <a:r>
              <a:rPr dirty="0" sz="45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500">
                <a:solidFill>
                  <a:srgbClr val="000000"/>
                </a:solidFill>
                <a:latin typeface="VKPQQS+ArialMT"/>
                <a:cs typeface="VKPQQS+ArialMT"/>
              </a:rPr>
              <a:t>đơn</a:t>
            </a:r>
            <a:r>
              <a:rPr dirty="0" sz="45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500">
                <a:solidFill>
                  <a:srgbClr val="000000"/>
                </a:solidFill>
                <a:latin typeface="VKPQQS+ArialMT"/>
                <a:cs typeface="VKPQQS+ArialMT"/>
              </a:rPr>
              <a:t>thức</a:t>
            </a:r>
            <a:r>
              <a:rPr dirty="0" sz="45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500">
                <a:solidFill>
                  <a:srgbClr val="000000"/>
                </a:solidFill>
                <a:latin typeface="VKPQQS+ArialMT"/>
                <a:cs typeface="VKPQQS+ArialMT"/>
              </a:rPr>
              <a:t>đồng</a:t>
            </a:r>
            <a:r>
              <a:rPr dirty="0" sz="45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500">
                <a:solidFill>
                  <a:srgbClr val="000000"/>
                </a:solidFill>
                <a:latin typeface="VKPQQS+ArialMT"/>
                <a:cs typeface="VKPQQS+ArialMT"/>
              </a:rPr>
              <a:t>dạng</a:t>
            </a:r>
            <a:r>
              <a:rPr dirty="0" sz="45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500">
                <a:solidFill>
                  <a:srgbClr val="000000"/>
                </a:solidFill>
                <a:latin typeface="VKPQQS+ArialMT"/>
                <a:cs typeface="VKPQQS+ArialMT"/>
              </a:rPr>
              <a:t>thì</a:t>
            </a:r>
            <a:r>
              <a:rPr dirty="0" sz="45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500">
                <a:solidFill>
                  <a:srgbClr val="000000"/>
                </a:solidFill>
                <a:latin typeface="VKPQQS+ArialMT"/>
                <a:cs typeface="VKPQQS+ArialMT"/>
              </a:rPr>
              <a:t>có</a:t>
            </a:r>
            <a:r>
              <a:rPr dirty="0" sz="45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500">
                <a:solidFill>
                  <a:srgbClr val="000000"/>
                </a:solidFill>
                <a:latin typeface="VKPQQS+ArialMT"/>
                <a:cs typeface="VKPQQS+ArialMT"/>
              </a:rPr>
              <a:t>cùng</a:t>
            </a:r>
            <a:r>
              <a:rPr dirty="0" sz="45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500">
                <a:solidFill>
                  <a:srgbClr val="000000"/>
                </a:solidFill>
                <a:latin typeface="VKPQQS+ArialMT"/>
                <a:cs typeface="VKPQQS+ArialMT"/>
              </a:rPr>
              <a:t>bậc.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799652" y="979878"/>
            <a:ext cx="4562015" cy="14527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688"/>
              </a:lnSpc>
              <a:spcBef>
                <a:spcPts val="0"/>
              </a:spcBef>
              <a:spcAft>
                <a:spcPts val="0"/>
              </a:spcAft>
            </a:pPr>
            <a:r>
              <a:rPr dirty="0" sz="4500" b="1">
                <a:solidFill>
                  <a:srgbClr val="1f497d"/>
                </a:solidFill>
                <a:latin typeface="MWUVPN+Arial-BoldMT"/>
                <a:cs typeface="MWUVPN+Arial-BoldMT"/>
              </a:rPr>
              <a:t>LUYỆN</a:t>
            </a:r>
            <a:r>
              <a:rPr dirty="0" sz="4500" b="1">
                <a:solidFill>
                  <a:srgbClr val="1f497d"/>
                </a:solidFill>
                <a:latin typeface="MWUVPN+Arial-BoldMT"/>
                <a:cs typeface="MWUVPN+Arial-BoldMT"/>
              </a:rPr>
              <a:t> </a:t>
            </a:r>
            <a:r>
              <a:rPr dirty="0" sz="4500" b="1">
                <a:solidFill>
                  <a:srgbClr val="1f497d"/>
                </a:solidFill>
                <a:latin typeface="MWUVPN+Arial-BoldMT"/>
                <a:cs typeface="MWUVPN+Arial-BoldMT"/>
              </a:rPr>
              <a:t>TẬP</a:t>
            </a:r>
            <a:r>
              <a:rPr dirty="0" sz="4500" spc="-58" b="1">
                <a:solidFill>
                  <a:srgbClr val="1f497d"/>
                </a:solidFill>
                <a:latin typeface="MWUVPN+Arial-BoldMT"/>
                <a:cs typeface="MWUVPN+Arial-BoldMT"/>
              </a:rPr>
              <a:t> </a:t>
            </a:r>
            <a:r>
              <a:rPr dirty="0" sz="4500" b="1">
                <a:solidFill>
                  <a:srgbClr val="1f497d"/>
                </a:solidFill>
                <a:latin typeface="MWUVPN+Arial-BoldMT"/>
                <a:cs typeface="MWUVPN+Arial-BoldMT"/>
              </a:rPr>
              <a:t>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58440" y="2091412"/>
            <a:ext cx="39458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NSMBSV+Calibri"/>
                <a:cs typeface="NSMBSV+Calibri"/>
              </a:rPr>
              <a:t>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72640" y="2487051"/>
            <a:ext cx="1340817" cy="1226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59"/>
              </a:lnSpc>
              <a:spcBef>
                <a:spcPts val="0"/>
              </a:spcBef>
              <a:spcAft>
                <a:spcPts val="0"/>
              </a:spcAft>
            </a:pP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Ch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106179" y="3571288"/>
            <a:ext cx="16948636" cy="20954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59"/>
              </a:lnSpc>
              <a:spcBef>
                <a:spcPts val="0"/>
              </a:spcBef>
              <a:spcAft>
                <a:spcPts val="0"/>
              </a:spcAft>
            </a:pP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Hãy</a:t>
            </a:r>
            <a:r>
              <a:rPr dirty="0" sz="3800" spc="244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sắp</a:t>
            </a:r>
            <a:r>
              <a:rPr dirty="0" sz="3800" spc="235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xếp</a:t>
            </a:r>
            <a:r>
              <a:rPr dirty="0" sz="3800" spc="235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các</a:t>
            </a:r>
            <a:r>
              <a:rPr dirty="0" sz="3800" spc="236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đơn</a:t>
            </a:r>
            <a:r>
              <a:rPr dirty="0" sz="3800" spc="235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thức</a:t>
            </a:r>
            <a:r>
              <a:rPr dirty="0" sz="3800" spc="244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đã</a:t>
            </a:r>
            <a:r>
              <a:rPr dirty="0" sz="3800" spc="235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cho</a:t>
            </a:r>
            <a:r>
              <a:rPr dirty="0" sz="3800" spc="235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thành</a:t>
            </a:r>
            <a:r>
              <a:rPr dirty="0" sz="3800" spc="233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từng</a:t>
            </a:r>
            <a:r>
              <a:rPr dirty="0" sz="3800" spc="243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nhóm,</a:t>
            </a:r>
            <a:r>
              <a:rPr dirty="0" sz="3800" spc="228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sao</a:t>
            </a:r>
            <a:r>
              <a:rPr dirty="0" sz="3800" spc="235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cho</a:t>
            </a:r>
            <a:r>
              <a:rPr dirty="0" sz="3800" spc="235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tất</a:t>
            </a:r>
            <a:r>
              <a:rPr dirty="0" sz="3800" spc="23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cả</a:t>
            </a:r>
          </a:p>
          <a:p>
            <a:pPr marL="0" marR="0">
              <a:lnSpc>
                <a:spcPts val="3959"/>
              </a:lnSpc>
              <a:spcBef>
                <a:spcPts val="2830"/>
              </a:spcBef>
              <a:spcAft>
                <a:spcPts val="0"/>
              </a:spcAft>
            </a:pP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các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đơn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thức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đồng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dạng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thì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thuộc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cùng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một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nhóm.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190614" y="5630234"/>
            <a:ext cx="1721941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1f497d"/>
                </a:solidFill>
                <a:latin typeface="MWUVPN+Arial-BoldMT"/>
                <a:cs typeface="MWUVPN+Arial-BoldMT"/>
              </a:rPr>
              <a:t>Giải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898606" y="6184538"/>
            <a:ext cx="39458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NSMBSV+Calibri"/>
                <a:cs typeface="NSMBSV+Calibri"/>
              </a:rPr>
              <a:t>ꢀ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384006" y="6985161"/>
            <a:ext cx="3119942" cy="12347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11"/>
              </a:lnSpc>
              <a:spcBef>
                <a:spcPts val="0"/>
              </a:spcBef>
              <a:spcAft>
                <a:spcPts val="0"/>
              </a:spcAft>
            </a:pPr>
            <a:r>
              <a:rPr dirty="0" sz="3850">
                <a:solidFill>
                  <a:srgbClr val="000000"/>
                </a:solidFill>
                <a:latin typeface="VKPQQS+ArialMT"/>
                <a:cs typeface="VKPQQS+ArialMT"/>
              </a:rPr>
              <a:t>•</a:t>
            </a:r>
            <a:r>
              <a:rPr dirty="0" sz="3850" spc="2082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Nhóm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1: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377440" y="8160514"/>
            <a:ext cx="401146" cy="1571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565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NSMBSV+Calibri"/>
                <a:cs typeface="NSMBSV+Calibri"/>
              </a:rPr>
              <a:t>ꢀ</a:t>
            </a:r>
          </a:p>
          <a:p>
            <a:pPr marL="0" marR="0">
              <a:lnSpc>
                <a:spcPts val="1875"/>
              </a:lnSpc>
              <a:spcBef>
                <a:spcPts val="5924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NSMBSV+Calibri"/>
                <a:cs typeface="NSMBSV+Calibri"/>
              </a:rPr>
              <a:t>ꢀ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458479" y="1015596"/>
            <a:ext cx="4294493" cy="13558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4200" b="1">
                <a:solidFill>
                  <a:srgbClr val="ffffff"/>
                </a:solidFill>
                <a:latin typeface="MWUVPN+Arial-BoldMT"/>
                <a:cs typeface="MWUVPN+Arial-BoldMT"/>
              </a:rPr>
              <a:t>TRANH</a:t>
            </a:r>
            <a:r>
              <a:rPr dirty="0" sz="4200" b="1">
                <a:solidFill>
                  <a:srgbClr val="ffffff"/>
                </a:solidFill>
                <a:latin typeface="MWUVPN+Arial-BoldMT"/>
                <a:cs typeface="MWUVPN+Arial-BoldMT"/>
              </a:rPr>
              <a:t> </a:t>
            </a:r>
            <a:r>
              <a:rPr dirty="0" sz="4200" b="1">
                <a:solidFill>
                  <a:srgbClr val="ffffff"/>
                </a:solidFill>
                <a:latin typeface="MWUVPN+Arial-BoldMT"/>
                <a:cs typeface="MWUVPN+Arial-BoldMT"/>
              </a:rPr>
              <a:t>LUẬN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67886" y="2780923"/>
            <a:ext cx="18097992" cy="2964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59"/>
              </a:lnSpc>
              <a:spcBef>
                <a:spcPts val="0"/>
              </a:spcBef>
              <a:spcAft>
                <a:spcPts val="0"/>
              </a:spcAft>
            </a:pP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Ta</a:t>
            </a:r>
            <a:r>
              <a:rPr dirty="0" sz="3800" spc="48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đã</a:t>
            </a:r>
            <a:r>
              <a:rPr dirty="0" sz="3800" spc="46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biết</a:t>
            </a:r>
            <a:r>
              <a:rPr dirty="0" sz="3800" spc="461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nếu</a:t>
            </a:r>
            <a:r>
              <a:rPr dirty="0" sz="3800" spc="459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hai</a:t>
            </a:r>
            <a:r>
              <a:rPr dirty="0" sz="3800" spc="466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đơn</a:t>
            </a:r>
            <a:r>
              <a:rPr dirty="0" sz="3800" spc="459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thức</a:t>
            </a:r>
            <a:r>
              <a:rPr dirty="0" sz="3800" spc="467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một</a:t>
            </a:r>
            <a:r>
              <a:rPr dirty="0" sz="3800" spc="451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biến</a:t>
            </a:r>
            <a:r>
              <a:rPr dirty="0" sz="3800" spc="466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có</a:t>
            </a:r>
            <a:r>
              <a:rPr dirty="0" sz="3800" spc="459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cùng</a:t>
            </a:r>
            <a:r>
              <a:rPr dirty="0" sz="3800" spc="459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biến</a:t>
            </a:r>
            <a:r>
              <a:rPr dirty="0" sz="3800" spc="466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và</a:t>
            </a:r>
            <a:r>
              <a:rPr dirty="0" sz="3800" spc="459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có</a:t>
            </a:r>
            <a:r>
              <a:rPr dirty="0" sz="3800" spc="459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cùng</a:t>
            </a:r>
            <a:r>
              <a:rPr dirty="0" sz="3800" spc="459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bậc</a:t>
            </a:r>
            <a:r>
              <a:rPr dirty="0" sz="3800" spc="46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thì</a:t>
            </a:r>
          </a:p>
          <a:p>
            <a:pPr marL="0" marR="0">
              <a:lnSpc>
                <a:spcPts val="3959"/>
              </a:lnSpc>
              <a:spcBef>
                <a:spcPts val="2830"/>
              </a:spcBef>
              <a:spcAft>
                <a:spcPts val="0"/>
              </a:spcAft>
            </a:pP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đồng</a:t>
            </a:r>
            <a:r>
              <a:rPr dirty="0" sz="3800" spc="43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dạng</a:t>
            </a:r>
            <a:r>
              <a:rPr dirty="0" sz="3800" spc="43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với</a:t>
            </a:r>
            <a:r>
              <a:rPr dirty="0" sz="3800" spc="5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nhau.</a:t>
            </a:r>
            <a:r>
              <a:rPr dirty="0" sz="3800" spc="38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Hỏi</a:t>
            </a:r>
            <a:r>
              <a:rPr dirty="0" sz="3800" spc="56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điều</a:t>
            </a:r>
            <a:r>
              <a:rPr dirty="0" sz="3800" spc="49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đó</a:t>
            </a:r>
            <a:r>
              <a:rPr dirty="0" sz="3800" spc="43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có</a:t>
            </a:r>
            <a:r>
              <a:rPr dirty="0" sz="3800" spc="43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còn</a:t>
            </a:r>
            <a:r>
              <a:rPr dirty="0" sz="3800" spc="43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đúng</a:t>
            </a:r>
            <a:r>
              <a:rPr dirty="0" sz="3800" spc="43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không</a:t>
            </a:r>
            <a:r>
              <a:rPr dirty="0" sz="3800" spc="43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đối</a:t>
            </a:r>
            <a:r>
              <a:rPr dirty="0" sz="3800" spc="5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với</a:t>
            </a:r>
            <a:r>
              <a:rPr dirty="0" sz="3800" spc="5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hai</a:t>
            </a:r>
            <a:r>
              <a:rPr dirty="0" sz="3800" spc="5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đơn</a:t>
            </a:r>
            <a:r>
              <a:rPr dirty="0" sz="3800" spc="43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thức</a:t>
            </a:r>
          </a:p>
          <a:p>
            <a:pPr marL="0" marR="0">
              <a:lnSpc>
                <a:spcPts val="3959"/>
              </a:lnSpc>
              <a:spcBef>
                <a:spcPts val="2830"/>
              </a:spcBef>
              <a:spcAft>
                <a:spcPts val="0"/>
              </a:spcAft>
            </a:pP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hai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biến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(nhiều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hơn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một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biến)?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915925" y="6779291"/>
            <a:ext cx="2608330" cy="13558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4200" b="1" strike="sngStrike">
                <a:solidFill>
                  <a:srgbClr val="1f497d"/>
                </a:solidFill>
                <a:latin typeface="LVVNAE+Arial-BoldItalicMT"/>
                <a:cs typeface="LVVNAE+Arial-BoldItalicMT"/>
              </a:rPr>
              <a:t>Trả</a:t>
            </a:r>
            <a:r>
              <a:rPr dirty="0" sz="4200" spc="114" b="1" strike="sngStrike">
                <a:solidFill>
                  <a:srgbClr val="1f497d"/>
                </a:solidFill>
                <a:latin typeface="LVVNAE+Arial-BoldItalicMT"/>
                <a:cs typeface="LVVNAE+Arial-BoldItalicMT"/>
              </a:rPr>
              <a:t> </a:t>
            </a:r>
            <a:r>
              <a:rPr dirty="0" sz="4200" b="1" strike="sngStrike">
                <a:solidFill>
                  <a:srgbClr val="1f497d"/>
                </a:solidFill>
                <a:latin typeface="LVVNAE+Arial-BoldItalicMT"/>
                <a:cs typeface="LVVNAE+Arial-BoldItalicMT"/>
              </a:rPr>
              <a:t>lời: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972072" y="7974359"/>
            <a:ext cx="9731277" cy="20954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59"/>
              </a:lnSpc>
              <a:spcBef>
                <a:spcPts val="0"/>
              </a:spcBef>
              <a:spcAft>
                <a:spcPts val="0"/>
              </a:spcAft>
            </a:pP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Điều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này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đúng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với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đơn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thức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hai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biến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có</a:t>
            </a:r>
          </a:p>
          <a:p>
            <a:pPr marL="0" marR="0">
              <a:lnSpc>
                <a:spcPts val="3959"/>
              </a:lnSpc>
              <a:spcBef>
                <a:spcPts val="2830"/>
              </a:spcBef>
              <a:spcAft>
                <a:spcPts val="0"/>
              </a:spcAft>
            </a:pP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cùng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biến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và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cùng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bậc.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090118" y="757890"/>
            <a:ext cx="8332022" cy="13558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4200" b="1">
                <a:solidFill>
                  <a:srgbClr val="ffffff"/>
                </a:solidFill>
                <a:latin typeface="Calibri"/>
                <a:cs typeface="Calibri"/>
              </a:rPr>
              <a:t>Cộng</a:t>
            </a:r>
            <a:r>
              <a:rPr dirty="0" sz="4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200" b="1">
                <a:solidFill>
                  <a:srgbClr val="ffffff"/>
                </a:solidFill>
                <a:latin typeface="Calibri"/>
                <a:cs typeface="Calibri"/>
              </a:rPr>
              <a:t>và</a:t>
            </a:r>
            <a:r>
              <a:rPr dirty="0" sz="4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200" b="1">
                <a:solidFill>
                  <a:srgbClr val="ffffff"/>
                </a:solidFill>
                <a:latin typeface="Calibri"/>
                <a:cs typeface="Calibri"/>
              </a:rPr>
              <a:t>trừ</a:t>
            </a:r>
            <a:r>
              <a:rPr dirty="0" sz="4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200" b="1">
                <a:solidFill>
                  <a:srgbClr val="ffffff"/>
                </a:solidFill>
                <a:latin typeface="Calibri"/>
                <a:cs typeface="Calibri"/>
              </a:rPr>
              <a:t>đơn</a:t>
            </a:r>
            <a:r>
              <a:rPr dirty="0" sz="4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200" b="1">
                <a:solidFill>
                  <a:srgbClr val="ffffff"/>
                </a:solidFill>
                <a:latin typeface="Calibri"/>
                <a:cs typeface="Calibri"/>
              </a:rPr>
              <a:t>thức</a:t>
            </a:r>
            <a:r>
              <a:rPr dirty="0" sz="4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200" b="1">
                <a:solidFill>
                  <a:srgbClr val="ffffff"/>
                </a:solidFill>
                <a:latin typeface="Calibri"/>
                <a:cs typeface="Calibri"/>
              </a:rPr>
              <a:t>đồng</a:t>
            </a:r>
            <a:r>
              <a:rPr dirty="0" sz="4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200" b="1">
                <a:solidFill>
                  <a:srgbClr val="ffffff"/>
                </a:solidFill>
                <a:latin typeface="Calibri"/>
                <a:cs typeface="Calibri"/>
              </a:rPr>
              <a:t>dạng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10939" y="1919211"/>
            <a:ext cx="2088328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c00000"/>
                </a:solidFill>
                <a:latin typeface="MWUVPN+Arial-BoldMT"/>
                <a:cs typeface="MWUVPN+Arial-BoldMT"/>
              </a:rPr>
              <a:t>HĐ</a:t>
            </a:r>
            <a:r>
              <a:rPr dirty="0" sz="4000" b="1">
                <a:solidFill>
                  <a:srgbClr val="c00000"/>
                </a:solidFill>
                <a:latin typeface="MWUVPN+Arial-BoldMT"/>
                <a:cs typeface="MWUVPN+Arial-BoldMT"/>
              </a:rPr>
              <a:t> </a:t>
            </a:r>
            <a:r>
              <a:rPr dirty="0" sz="4000" b="1">
                <a:solidFill>
                  <a:srgbClr val="c00000"/>
                </a:solidFill>
                <a:latin typeface="MWUVPN+Arial-BoldMT"/>
                <a:cs typeface="MWUVPN+Arial-BoldMT"/>
              </a:rPr>
              <a:t>5: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09102" y="2597033"/>
            <a:ext cx="8510080" cy="1226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59"/>
              </a:lnSpc>
              <a:spcBef>
                <a:spcPts val="0"/>
              </a:spcBef>
              <a:spcAft>
                <a:spcPts val="0"/>
              </a:spcAft>
            </a:pPr>
            <a:r>
              <a:rPr dirty="0" sz="3800">
                <a:solidFill>
                  <a:srgbClr val="000000"/>
                </a:solidFill>
                <a:latin typeface="JOCKKJ+Arial-ItalicMT"/>
                <a:cs typeface="JOCKKJ+Arial-ItalicMT"/>
              </a:rPr>
              <a:t>Thảo</a:t>
            </a:r>
            <a:r>
              <a:rPr dirty="0" sz="3800" spc="103">
                <a:solidFill>
                  <a:srgbClr val="000000"/>
                </a:solidFill>
                <a:latin typeface="JOCKKJ+Arial-ItalicMT"/>
                <a:cs typeface="JOCKKJ+Arial-ItalicMT"/>
              </a:rPr>
              <a:t> </a:t>
            </a:r>
            <a:r>
              <a:rPr dirty="0" sz="3800">
                <a:solidFill>
                  <a:srgbClr val="000000"/>
                </a:solidFill>
                <a:latin typeface="JOCKKJ+Arial-ItalicMT"/>
                <a:cs typeface="JOCKKJ+Arial-ItalicMT"/>
              </a:rPr>
              <a:t>luận</a:t>
            </a:r>
            <a:r>
              <a:rPr dirty="0" sz="3800" spc="102">
                <a:solidFill>
                  <a:srgbClr val="000000"/>
                </a:solidFill>
                <a:latin typeface="JOCKKJ+Arial-ItalicMT"/>
                <a:cs typeface="JOCKKJ+Arial-ItalicMT"/>
              </a:rPr>
              <a:t> </a:t>
            </a:r>
            <a:r>
              <a:rPr dirty="0" sz="3800">
                <a:solidFill>
                  <a:srgbClr val="000000"/>
                </a:solidFill>
                <a:latin typeface="JOCKKJ+Arial-ItalicMT"/>
                <a:cs typeface="JOCKKJ+Arial-ItalicMT"/>
              </a:rPr>
              <a:t>nhóm,</a:t>
            </a:r>
            <a:r>
              <a:rPr dirty="0" sz="3800" spc="99">
                <a:solidFill>
                  <a:srgbClr val="000000"/>
                </a:solidFill>
                <a:latin typeface="JOCKKJ+Arial-ItalicMT"/>
                <a:cs typeface="JOCKKJ+Arial-ItalicMT"/>
              </a:rPr>
              <a:t> </a:t>
            </a:r>
            <a:r>
              <a:rPr dirty="0" sz="3800">
                <a:solidFill>
                  <a:srgbClr val="000000"/>
                </a:solidFill>
                <a:latin typeface="JOCKKJ+Arial-ItalicMT"/>
                <a:cs typeface="JOCKKJ+Arial-ItalicMT"/>
              </a:rPr>
              <a:t>hoàn</a:t>
            </a:r>
            <a:r>
              <a:rPr dirty="0" sz="3800" spc="102">
                <a:solidFill>
                  <a:srgbClr val="000000"/>
                </a:solidFill>
                <a:latin typeface="JOCKKJ+Arial-ItalicMT"/>
                <a:cs typeface="JOCKKJ+Arial-ItalicMT"/>
              </a:rPr>
              <a:t> </a:t>
            </a:r>
            <a:r>
              <a:rPr dirty="0" sz="3800">
                <a:solidFill>
                  <a:srgbClr val="000000"/>
                </a:solidFill>
                <a:latin typeface="JOCKKJ+Arial-ItalicMT"/>
                <a:cs typeface="JOCKKJ+Arial-ItalicMT"/>
              </a:rPr>
              <a:t>thành</a:t>
            </a:r>
            <a:r>
              <a:rPr dirty="0" sz="3800" spc="90">
                <a:solidFill>
                  <a:srgbClr val="000000"/>
                </a:solidFill>
                <a:latin typeface="JOCKKJ+Arial-ItalicMT"/>
                <a:cs typeface="JOCKKJ+Arial-ItalicMT"/>
              </a:rPr>
              <a:t> </a:t>
            </a:r>
            <a:r>
              <a:rPr dirty="0" sz="3800" b="1">
                <a:solidFill>
                  <a:srgbClr val="000000"/>
                </a:solidFill>
                <a:latin typeface="LVVNAE+Arial-BoldItalicMT"/>
                <a:cs typeface="LVVNAE+Arial-BoldItalicMT"/>
              </a:rPr>
              <a:t>HĐ5</a:t>
            </a:r>
            <a:r>
              <a:rPr dirty="0" sz="3800">
                <a:solidFill>
                  <a:srgbClr val="000000"/>
                </a:solidFill>
                <a:latin typeface="JOCKKJ+Arial-ItalicMT"/>
                <a:cs typeface="JOCKKJ+Arial-ItalicMT"/>
              </a:rPr>
              <a:t>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39240" y="3166825"/>
            <a:ext cx="39458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NSMBSV+Calibri"/>
                <a:cs typeface="NSMBSV+Calibri"/>
              </a:rPr>
              <a:t>ꢀ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651695" y="6854322"/>
            <a:ext cx="2359918" cy="1226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59"/>
              </a:lnSpc>
              <a:spcBef>
                <a:spcPts val="0"/>
              </a:spcBef>
              <a:spcAft>
                <a:spcPts val="0"/>
              </a:spcAft>
            </a:pPr>
            <a:r>
              <a:rPr dirty="0" sz="3800" b="1" u="sng">
                <a:solidFill>
                  <a:srgbClr val="1f497d"/>
                </a:solidFill>
                <a:latin typeface="LVVNAE+Arial-BoldItalicMT"/>
                <a:cs typeface="LVVNAE+Arial-BoldItalicMT"/>
              </a:rPr>
              <a:t>Trả</a:t>
            </a:r>
            <a:r>
              <a:rPr dirty="0" sz="3800" spc="103" b="1" u="sng">
                <a:solidFill>
                  <a:srgbClr val="1f497d"/>
                </a:solidFill>
                <a:latin typeface="LVVNAE+Arial-BoldItalicMT"/>
                <a:cs typeface="LVVNAE+Arial-BoldItalicMT"/>
              </a:rPr>
              <a:t> </a:t>
            </a:r>
            <a:r>
              <a:rPr dirty="0" sz="3800" b="1" u="sng">
                <a:solidFill>
                  <a:srgbClr val="1f497d"/>
                </a:solidFill>
                <a:latin typeface="LVVNAE+Arial-BoldItalicMT"/>
                <a:cs typeface="LVVNAE+Arial-BoldItalicMT"/>
              </a:rPr>
              <a:t>lời: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76706" y="8003358"/>
            <a:ext cx="17119510" cy="20954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59"/>
              </a:lnSpc>
              <a:spcBef>
                <a:spcPts val="0"/>
              </a:spcBef>
              <a:spcAft>
                <a:spcPts val="0"/>
              </a:spcAft>
            </a:pP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Trong</a:t>
            </a:r>
            <a:r>
              <a:rPr dirty="0" sz="3800" spc="181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ví</a:t>
            </a:r>
            <a:r>
              <a:rPr dirty="0" sz="3800" spc="313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dụ</a:t>
            </a:r>
            <a:r>
              <a:rPr dirty="0" sz="3800" spc="318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này,</a:t>
            </a:r>
            <a:r>
              <a:rPr dirty="0" sz="3800" spc="3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ta</a:t>
            </a:r>
            <a:r>
              <a:rPr dirty="0" sz="3800" spc="318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đã</a:t>
            </a:r>
            <a:r>
              <a:rPr dirty="0" sz="3800" spc="318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vận</a:t>
            </a:r>
            <a:r>
              <a:rPr dirty="0" sz="3800" spc="317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dụng</a:t>
            </a:r>
            <a:r>
              <a:rPr dirty="0" sz="3800" spc="317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tính</a:t>
            </a:r>
            <a:r>
              <a:rPr dirty="0" sz="3800" spc="314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chất</a:t>
            </a:r>
            <a:r>
              <a:rPr dirty="0" sz="3800" spc="312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phân</a:t>
            </a:r>
            <a:r>
              <a:rPr dirty="0" sz="3800" spc="317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phối</a:t>
            </a:r>
            <a:r>
              <a:rPr dirty="0" sz="3800" spc="324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của</a:t>
            </a:r>
            <a:r>
              <a:rPr dirty="0" sz="3800" spc="317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phép</a:t>
            </a:r>
            <a:r>
              <a:rPr dirty="0" sz="3800" spc="317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nhân</a:t>
            </a:r>
          </a:p>
          <a:p>
            <a:pPr marL="0" marR="0">
              <a:lnSpc>
                <a:spcPts val="3959"/>
              </a:lnSpc>
              <a:spcBef>
                <a:spcPts val="2830"/>
              </a:spcBef>
              <a:spcAft>
                <a:spcPts val="0"/>
              </a:spcAft>
            </a:pP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đối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với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phép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cộng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để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thu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gọn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tổng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ban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đầu.</a:t>
            </a: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05836" y="1445766"/>
            <a:ext cx="2088328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604a7b"/>
                </a:solidFill>
                <a:latin typeface="MWUVPN+Arial-BoldMT"/>
                <a:cs typeface="MWUVPN+Arial-BoldMT"/>
              </a:rPr>
              <a:t>HĐ</a:t>
            </a:r>
            <a:r>
              <a:rPr dirty="0" sz="4000" b="1">
                <a:solidFill>
                  <a:srgbClr val="604a7b"/>
                </a:solidFill>
                <a:latin typeface="MWUVPN+Arial-BoldMT"/>
                <a:cs typeface="MWUVPN+Arial-BoldMT"/>
              </a:rPr>
              <a:t> </a:t>
            </a:r>
            <a:r>
              <a:rPr dirty="0" sz="4000" b="1">
                <a:solidFill>
                  <a:srgbClr val="604a7b"/>
                </a:solidFill>
                <a:latin typeface="MWUVPN+Arial-BoldMT"/>
                <a:cs typeface="MWUVPN+Arial-BoldMT"/>
              </a:rPr>
              <a:t>6: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23320" y="2163648"/>
            <a:ext cx="39458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NSMBSV+Calibri"/>
                <a:cs typeface="NSMBSV+Calibri"/>
              </a:rPr>
              <a:t>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257400" y="5724775"/>
            <a:ext cx="3157329" cy="19009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ffffff"/>
                </a:solidFill>
                <a:latin typeface="MWUVPN+Arial-BoldMT"/>
                <a:cs typeface="MWUVPN+Arial-BoldMT"/>
              </a:rPr>
              <a:t>Thảo</a:t>
            </a:r>
            <a:r>
              <a:rPr dirty="0" sz="4000" spc="-11" b="1">
                <a:solidFill>
                  <a:srgbClr val="ffffff"/>
                </a:solidFill>
                <a:latin typeface="MWUVPN+Arial-BoldMT"/>
                <a:cs typeface="MWUVPN+Arial-BoldMT"/>
              </a:rPr>
              <a:t> </a:t>
            </a:r>
            <a:r>
              <a:rPr dirty="0" sz="4000" b="1">
                <a:solidFill>
                  <a:srgbClr val="ffffff"/>
                </a:solidFill>
                <a:latin typeface="MWUVPN+Arial-BoldMT"/>
                <a:cs typeface="MWUVPN+Arial-BoldMT"/>
              </a:rPr>
              <a:t>luận</a:t>
            </a:r>
          </a:p>
          <a:p>
            <a:pPr marL="507206" marR="0">
              <a:lnSpc>
                <a:spcPts val="4167"/>
              </a:lnSpc>
              <a:spcBef>
                <a:spcPts val="632"/>
              </a:spcBef>
              <a:spcAft>
                <a:spcPts val="0"/>
              </a:spcAft>
            </a:pPr>
            <a:r>
              <a:rPr dirty="0" sz="4000" b="1">
                <a:solidFill>
                  <a:srgbClr val="ffffff"/>
                </a:solidFill>
                <a:latin typeface="MWUVPN+Arial-BoldMT"/>
                <a:cs typeface="MWUVPN+Arial-BoldMT"/>
              </a:rPr>
              <a:t>nhóm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234268" y="6046291"/>
            <a:ext cx="2608330" cy="13558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4200" b="1" strike="sngStrike">
                <a:solidFill>
                  <a:srgbClr val="c00000"/>
                </a:solidFill>
                <a:latin typeface="LVVNAE+Arial-BoldItalicMT"/>
                <a:cs typeface="LVVNAE+Arial-BoldItalicMT"/>
              </a:rPr>
              <a:t>Trả</a:t>
            </a:r>
            <a:r>
              <a:rPr dirty="0" sz="4200" spc="114" b="1" strike="sngStrike">
                <a:solidFill>
                  <a:srgbClr val="c00000"/>
                </a:solidFill>
                <a:latin typeface="LVVNAE+Arial-BoldItalicMT"/>
                <a:cs typeface="LVVNAE+Arial-BoldItalicMT"/>
              </a:rPr>
              <a:t> </a:t>
            </a:r>
            <a:r>
              <a:rPr dirty="0" sz="4200" b="1" strike="sngStrike">
                <a:solidFill>
                  <a:srgbClr val="c00000"/>
                </a:solidFill>
                <a:latin typeface="LVVNAE+Arial-BoldItalicMT"/>
                <a:cs typeface="LVVNAE+Arial-BoldItalicMT"/>
              </a:rPr>
              <a:t>lời: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50871" y="7136177"/>
            <a:ext cx="39458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NSMBSV+Calibri"/>
                <a:cs typeface="NSMBSV+Calibri"/>
              </a:rPr>
              <a:t>ꢀ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679652" y="3645954"/>
            <a:ext cx="10514885" cy="25826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335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0" b="1">
                <a:solidFill>
                  <a:srgbClr val="1f497d"/>
                </a:solidFill>
                <a:latin typeface="Calibri"/>
                <a:cs typeface="Calibri"/>
              </a:rPr>
              <a:t>CHƯƠNG</a:t>
            </a:r>
            <a:r>
              <a:rPr dirty="0" sz="8000" b="1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8000" b="1">
                <a:solidFill>
                  <a:srgbClr val="1f497d"/>
                </a:solidFill>
                <a:latin typeface="Calibri"/>
                <a:cs typeface="Calibri"/>
              </a:rPr>
              <a:t>I.</a:t>
            </a:r>
            <a:r>
              <a:rPr dirty="0" sz="8000" b="1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8000" b="1">
                <a:solidFill>
                  <a:srgbClr val="1f497d"/>
                </a:solidFill>
                <a:latin typeface="Calibri"/>
                <a:cs typeface="Calibri"/>
              </a:rPr>
              <a:t>ĐA</a:t>
            </a:r>
            <a:r>
              <a:rPr dirty="0" sz="8000" b="1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8000" b="1">
                <a:solidFill>
                  <a:srgbClr val="1f497d"/>
                </a:solidFill>
                <a:latin typeface="Calibri"/>
                <a:cs typeface="Calibri"/>
              </a:rPr>
              <a:t>THỨC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768791" y="5570975"/>
            <a:ext cx="8437528" cy="24212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814"/>
              </a:lnSpc>
              <a:spcBef>
                <a:spcPts val="0"/>
              </a:spcBef>
              <a:spcAft>
                <a:spcPts val="0"/>
              </a:spcAft>
            </a:pPr>
            <a:r>
              <a:rPr dirty="0" sz="7500" b="1">
                <a:solidFill>
                  <a:srgbClr val="c0504d"/>
                </a:solidFill>
                <a:latin typeface="Calibri"/>
                <a:cs typeface="Calibri"/>
              </a:rPr>
              <a:t>BÀI</a:t>
            </a:r>
            <a:r>
              <a:rPr dirty="0" sz="7500" b="1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dirty="0" sz="7500" b="1">
                <a:solidFill>
                  <a:srgbClr val="c0504d"/>
                </a:solidFill>
                <a:latin typeface="Calibri"/>
                <a:cs typeface="Calibri"/>
              </a:rPr>
              <a:t>1.</a:t>
            </a:r>
            <a:r>
              <a:rPr dirty="0" sz="7500" b="1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dirty="0" sz="7500" b="1">
                <a:solidFill>
                  <a:srgbClr val="c0504d"/>
                </a:solidFill>
                <a:latin typeface="Calibri"/>
                <a:cs typeface="Calibri"/>
              </a:rPr>
              <a:t>ĐƠN</a:t>
            </a:r>
            <a:r>
              <a:rPr dirty="0" sz="7500" b="1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dirty="0" sz="7500" b="1">
                <a:solidFill>
                  <a:srgbClr val="c0504d"/>
                </a:solidFill>
                <a:latin typeface="Calibri"/>
                <a:cs typeface="Calibri"/>
              </a:rPr>
              <a:t>THỨC</a:t>
            </a: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197860" y="770836"/>
            <a:ext cx="4991990" cy="19369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51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 b="1">
                <a:solidFill>
                  <a:srgbClr val="000000"/>
                </a:solidFill>
                <a:latin typeface="MWUVPN+Arial-BoldMT"/>
                <a:cs typeface="MWUVPN+Arial-BoldMT"/>
              </a:rPr>
              <a:t>KẾT</a:t>
            </a:r>
            <a:r>
              <a:rPr dirty="0" sz="6000" b="1">
                <a:solidFill>
                  <a:srgbClr val="000000"/>
                </a:solidFill>
                <a:latin typeface="MWUVPN+Arial-BoldMT"/>
                <a:cs typeface="MWUVPN+Arial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MWUVPN+Arial-BoldMT"/>
                <a:cs typeface="MWUVPN+Arial-BoldMT"/>
              </a:rPr>
              <a:t>LUẬN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67865" y="3659759"/>
            <a:ext cx="16133476" cy="374415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 b="1">
                <a:solidFill>
                  <a:srgbClr val="000000"/>
                </a:solidFill>
                <a:latin typeface="MWUVPN+Arial-BoldMT"/>
                <a:cs typeface="MWUVPN+Arial-BoldMT"/>
              </a:rPr>
              <a:t>Muốn</a:t>
            </a:r>
            <a:r>
              <a:rPr dirty="0" sz="4800" spc="-94" b="1">
                <a:solidFill>
                  <a:srgbClr val="000000"/>
                </a:solidFill>
                <a:latin typeface="MWUVPN+Arial-BoldMT"/>
                <a:cs typeface="MWUVPN+Arial-BoldMT"/>
              </a:rPr>
              <a:t> </a:t>
            </a:r>
            <a:r>
              <a:rPr dirty="0" sz="4800" b="1">
                <a:solidFill>
                  <a:srgbClr val="000000"/>
                </a:solidFill>
                <a:latin typeface="MWUVPN+Arial-BoldMT"/>
                <a:cs typeface="MWUVPN+Arial-BoldMT"/>
              </a:rPr>
              <a:t>cộng</a:t>
            </a:r>
            <a:r>
              <a:rPr dirty="0" sz="4800" spc="-89" b="1">
                <a:solidFill>
                  <a:srgbClr val="000000"/>
                </a:solidFill>
                <a:latin typeface="MWUVPN+Arial-BoldMT"/>
                <a:cs typeface="MWUVPN+Arial-BoldMT"/>
              </a:rPr>
              <a:t> </a:t>
            </a:r>
            <a:r>
              <a:rPr dirty="0" sz="4800" b="1">
                <a:solidFill>
                  <a:srgbClr val="000000"/>
                </a:solidFill>
                <a:latin typeface="MWUVPN+Arial-BoldMT"/>
                <a:cs typeface="MWUVPN+Arial-BoldMT"/>
              </a:rPr>
              <a:t>(hay</a:t>
            </a:r>
            <a:r>
              <a:rPr dirty="0" sz="4800" spc="-98" b="1">
                <a:solidFill>
                  <a:srgbClr val="000000"/>
                </a:solidFill>
                <a:latin typeface="MWUVPN+Arial-BoldMT"/>
                <a:cs typeface="MWUVPN+Arial-BoldMT"/>
              </a:rPr>
              <a:t> </a:t>
            </a:r>
            <a:r>
              <a:rPr dirty="0" sz="4800" b="1">
                <a:solidFill>
                  <a:srgbClr val="000000"/>
                </a:solidFill>
                <a:latin typeface="MWUVPN+Arial-BoldMT"/>
                <a:cs typeface="MWUVPN+Arial-BoldMT"/>
              </a:rPr>
              <a:t>trừ)</a:t>
            </a:r>
            <a:r>
              <a:rPr dirty="0" sz="4800" spc="-124" b="1">
                <a:solidFill>
                  <a:srgbClr val="000000"/>
                </a:solidFill>
                <a:latin typeface="MWUVPN+Arial-BoldMT"/>
                <a:cs typeface="MWUVPN+Arial-BoldMT"/>
              </a:rPr>
              <a:t> </a:t>
            </a:r>
            <a:r>
              <a:rPr dirty="0" sz="4800" b="1">
                <a:solidFill>
                  <a:srgbClr val="000000"/>
                </a:solidFill>
                <a:latin typeface="MWUVPN+Arial-BoldMT"/>
                <a:cs typeface="MWUVPN+Arial-BoldMT"/>
              </a:rPr>
              <a:t>các</a:t>
            </a:r>
            <a:r>
              <a:rPr dirty="0" sz="4800" spc="-104" b="1">
                <a:solidFill>
                  <a:srgbClr val="000000"/>
                </a:solidFill>
                <a:latin typeface="MWUVPN+Arial-BoldMT"/>
                <a:cs typeface="MWUVPN+Arial-BoldMT"/>
              </a:rPr>
              <a:t> </a:t>
            </a:r>
            <a:r>
              <a:rPr dirty="0" sz="4800" b="1">
                <a:solidFill>
                  <a:srgbClr val="000000"/>
                </a:solidFill>
                <a:latin typeface="MWUVPN+Arial-BoldMT"/>
                <a:cs typeface="MWUVPN+Arial-BoldMT"/>
              </a:rPr>
              <a:t>đơn</a:t>
            </a:r>
            <a:r>
              <a:rPr dirty="0" sz="4800" spc="-99" b="1">
                <a:solidFill>
                  <a:srgbClr val="000000"/>
                </a:solidFill>
                <a:latin typeface="MWUVPN+Arial-BoldMT"/>
                <a:cs typeface="MWUVPN+Arial-BoldMT"/>
              </a:rPr>
              <a:t> </a:t>
            </a:r>
            <a:r>
              <a:rPr dirty="0" sz="4800" b="1">
                <a:solidFill>
                  <a:srgbClr val="000000"/>
                </a:solidFill>
                <a:latin typeface="MWUVPN+Arial-BoldMT"/>
                <a:cs typeface="MWUVPN+Arial-BoldMT"/>
              </a:rPr>
              <a:t>thức</a:t>
            </a:r>
            <a:r>
              <a:rPr dirty="0" sz="4800" spc="-104" b="1">
                <a:solidFill>
                  <a:srgbClr val="000000"/>
                </a:solidFill>
                <a:latin typeface="MWUVPN+Arial-BoldMT"/>
                <a:cs typeface="MWUVPN+Arial-BoldMT"/>
              </a:rPr>
              <a:t> </a:t>
            </a:r>
            <a:r>
              <a:rPr dirty="0" sz="4800" b="1">
                <a:solidFill>
                  <a:srgbClr val="000000"/>
                </a:solidFill>
                <a:latin typeface="MWUVPN+Arial-BoldMT"/>
                <a:cs typeface="MWUVPN+Arial-BoldMT"/>
              </a:rPr>
              <a:t>đồng</a:t>
            </a:r>
            <a:r>
              <a:rPr dirty="0" sz="4800" spc="-85" b="1">
                <a:solidFill>
                  <a:srgbClr val="000000"/>
                </a:solidFill>
                <a:latin typeface="MWUVPN+Arial-BoldMT"/>
                <a:cs typeface="MWUVPN+Arial-BoldMT"/>
              </a:rPr>
              <a:t> </a:t>
            </a:r>
            <a:r>
              <a:rPr dirty="0" sz="4800" b="1">
                <a:solidFill>
                  <a:srgbClr val="000000"/>
                </a:solidFill>
                <a:latin typeface="MWUVPN+Arial-BoldMT"/>
                <a:cs typeface="MWUVPN+Arial-BoldMT"/>
              </a:rPr>
              <a:t>dạng,</a:t>
            </a:r>
            <a:r>
              <a:rPr dirty="0" sz="4800" spc="-81" b="1">
                <a:solidFill>
                  <a:srgbClr val="000000"/>
                </a:solidFill>
                <a:latin typeface="MWUVPN+Arial-BoldMT"/>
                <a:cs typeface="MWUVPN+Arial-BoldMT"/>
              </a:rPr>
              <a:t> </a:t>
            </a:r>
            <a:r>
              <a:rPr dirty="0" sz="4800" b="1">
                <a:solidFill>
                  <a:srgbClr val="000000"/>
                </a:solidFill>
                <a:latin typeface="MWUVPN+Arial-BoldMT"/>
                <a:cs typeface="MWUVPN+Arial-BoldMT"/>
              </a:rPr>
              <a:t>ta</a:t>
            </a:r>
          </a:p>
          <a:p>
            <a:pPr marL="0" marR="0">
              <a:lnSpc>
                <a:spcPts val="5001"/>
              </a:lnSpc>
              <a:spcBef>
                <a:spcPts val="3638"/>
              </a:spcBef>
              <a:spcAft>
                <a:spcPts val="0"/>
              </a:spcAft>
            </a:pPr>
            <a:r>
              <a:rPr dirty="0" sz="4800" b="1">
                <a:solidFill>
                  <a:srgbClr val="000000"/>
                </a:solidFill>
                <a:latin typeface="MWUVPN+Arial-BoldMT"/>
                <a:cs typeface="MWUVPN+Arial-BoldMT"/>
              </a:rPr>
              <a:t>cộng</a:t>
            </a:r>
            <a:r>
              <a:rPr dirty="0" sz="4800" spc="-80" b="1">
                <a:solidFill>
                  <a:srgbClr val="000000"/>
                </a:solidFill>
                <a:latin typeface="MWUVPN+Arial-BoldMT"/>
                <a:cs typeface="MWUVPN+Arial-BoldMT"/>
              </a:rPr>
              <a:t> </a:t>
            </a:r>
            <a:r>
              <a:rPr dirty="0" sz="4800" b="1">
                <a:solidFill>
                  <a:srgbClr val="000000"/>
                </a:solidFill>
                <a:latin typeface="MWUVPN+Arial-BoldMT"/>
                <a:cs typeface="MWUVPN+Arial-BoldMT"/>
              </a:rPr>
              <a:t>(hay</a:t>
            </a:r>
            <a:r>
              <a:rPr dirty="0" sz="4800" spc="-89" b="1">
                <a:solidFill>
                  <a:srgbClr val="000000"/>
                </a:solidFill>
                <a:latin typeface="MWUVPN+Arial-BoldMT"/>
                <a:cs typeface="MWUVPN+Arial-BoldMT"/>
              </a:rPr>
              <a:t> </a:t>
            </a:r>
            <a:r>
              <a:rPr dirty="0" sz="4800" b="1">
                <a:solidFill>
                  <a:srgbClr val="000000"/>
                </a:solidFill>
                <a:latin typeface="MWUVPN+Arial-BoldMT"/>
                <a:cs typeface="MWUVPN+Arial-BoldMT"/>
              </a:rPr>
              <a:t>trừ)</a:t>
            </a:r>
            <a:r>
              <a:rPr dirty="0" sz="4800" spc="-115" b="1">
                <a:solidFill>
                  <a:srgbClr val="000000"/>
                </a:solidFill>
                <a:latin typeface="MWUVPN+Arial-BoldMT"/>
                <a:cs typeface="MWUVPN+Arial-BoldMT"/>
              </a:rPr>
              <a:t> </a:t>
            </a:r>
            <a:r>
              <a:rPr dirty="0" sz="4800" b="1">
                <a:solidFill>
                  <a:srgbClr val="000000"/>
                </a:solidFill>
                <a:latin typeface="MWUVPN+Arial-BoldMT"/>
                <a:cs typeface="MWUVPN+Arial-BoldMT"/>
              </a:rPr>
              <a:t>các</a:t>
            </a:r>
            <a:r>
              <a:rPr dirty="0" sz="4800" spc="-95" b="1">
                <a:solidFill>
                  <a:srgbClr val="000000"/>
                </a:solidFill>
                <a:latin typeface="MWUVPN+Arial-BoldMT"/>
                <a:cs typeface="MWUVPN+Arial-BoldMT"/>
              </a:rPr>
              <a:t> </a:t>
            </a:r>
            <a:r>
              <a:rPr dirty="0" sz="4800" b="1">
                <a:solidFill>
                  <a:srgbClr val="000000"/>
                </a:solidFill>
                <a:latin typeface="MWUVPN+Arial-BoldMT"/>
                <a:cs typeface="MWUVPN+Arial-BoldMT"/>
              </a:rPr>
              <a:t>hệ</a:t>
            </a:r>
            <a:r>
              <a:rPr dirty="0" sz="4800" spc="-95" b="1">
                <a:solidFill>
                  <a:srgbClr val="000000"/>
                </a:solidFill>
                <a:latin typeface="MWUVPN+Arial-BoldMT"/>
                <a:cs typeface="MWUVPN+Arial-BoldMT"/>
              </a:rPr>
              <a:t> </a:t>
            </a:r>
            <a:r>
              <a:rPr dirty="0" sz="4800" b="1">
                <a:solidFill>
                  <a:srgbClr val="000000"/>
                </a:solidFill>
                <a:latin typeface="MWUVPN+Arial-BoldMT"/>
                <a:cs typeface="MWUVPN+Arial-BoldMT"/>
              </a:rPr>
              <a:t>số</a:t>
            </a:r>
            <a:r>
              <a:rPr dirty="0" sz="4800" spc="-101" b="1">
                <a:solidFill>
                  <a:srgbClr val="000000"/>
                </a:solidFill>
                <a:latin typeface="MWUVPN+Arial-BoldMT"/>
                <a:cs typeface="MWUVPN+Arial-BoldMT"/>
              </a:rPr>
              <a:t> </a:t>
            </a:r>
            <a:r>
              <a:rPr dirty="0" sz="4800" b="1">
                <a:solidFill>
                  <a:srgbClr val="000000"/>
                </a:solidFill>
                <a:latin typeface="MWUVPN+Arial-BoldMT"/>
                <a:cs typeface="MWUVPN+Arial-BoldMT"/>
              </a:rPr>
              <a:t>với</a:t>
            </a:r>
            <a:r>
              <a:rPr dirty="0" sz="4800" spc="-97" b="1">
                <a:solidFill>
                  <a:srgbClr val="000000"/>
                </a:solidFill>
                <a:latin typeface="MWUVPN+Arial-BoldMT"/>
                <a:cs typeface="MWUVPN+Arial-BoldMT"/>
              </a:rPr>
              <a:t> </a:t>
            </a:r>
            <a:r>
              <a:rPr dirty="0" sz="4800" b="1">
                <a:solidFill>
                  <a:srgbClr val="000000"/>
                </a:solidFill>
                <a:latin typeface="MWUVPN+Arial-BoldMT"/>
                <a:cs typeface="MWUVPN+Arial-BoldMT"/>
              </a:rPr>
              <a:t>nhau</a:t>
            </a:r>
            <a:r>
              <a:rPr dirty="0" sz="4800" spc="-80" b="1">
                <a:solidFill>
                  <a:srgbClr val="000000"/>
                </a:solidFill>
                <a:latin typeface="MWUVPN+Arial-BoldMT"/>
                <a:cs typeface="MWUVPN+Arial-BoldMT"/>
              </a:rPr>
              <a:t> </a:t>
            </a:r>
            <a:r>
              <a:rPr dirty="0" sz="4800" b="1">
                <a:solidFill>
                  <a:srgbClr val="000000"/>
                </a:solidFill>
                <a:latin typeface="MWUVPN+Arial-BoldMT"/>
                <a:cs typeface="MWUVPN+Arial-BoldMT"/>
              </a:rPr>
              <a:t>và</a:t>
            </a:r>
            <a:r>
              <a:rPr dirty="0" sz="4800" spc="-101" b="1">
                <a:solidFill>
                  <a:srgbClr val="000000"/>
                </a:solidFill>
                <a:latin typeface="MWUVPN+Arial-BoldMT"/>
                <a:cs typeface="MWUVPN+Arial-BoldMT"/>
              </a:rPr>
              <a:t> </a:t>
            </a:r>
            <a:r>
              <a:rPr dirty="0" sz="4800" b="1">
                <a:solidFill>
                  <a:srgbClr val="000000"/>
                </a:solidFill>
                <a:latin typeface="MWUVPN+Arial-BoldMT"/>
                <a:cs typeface="MWUVPN+Arial-BoldMT"/>
              </a:rPr>
              <a:t>giữ</a:t>
            </a:r>
            <a:r>
              <a:rPr dirty="0" sz="4800" spc="-93" b="1">
                <a:solidFill>
                  <a:srgbClr val="000000"/>
                </a:solidFill>
                <a:latin typeface="MWUVPN+Arial-BoldMT"/>
                <a:cs typeface="MWUVPN+Arial-BoldMT"/>
              </a:rPr>
              <a:t> </a:t>
            </a:r>
            <a:r>
              <a:rPr dirty="0" sz="4800" b="1">
                <a:solidFill>
                  <a:srgbClr val="000000"/>
                </a:solidFill>
                <a:latin typeface="MWUVPN+Arial-BoldMT"/>
                <a:cs typeface="MWUVPN+Arial-BoldMT"/>
              </a:rPr>
              <a:t>nguyên</a:t>
            </a:r>
          </a:p>
          <a:p>
            <a:pPr marL="0" marR="0">
              <a:lnSpc>
                <a:spcPts val="5001"/>
              </a:lnSpc>
              <a:spcBef>
                <a:spcPts val="3688"/>
              </a:spcBef>
              <a:spcAft>
                <a:spcPts val="0"/>
              </a:spcAft>
            </a:pPr>
            <a:r>
              <a:rPr dirty="0" sz="4800" b="1">
                <a:solidFill>
                  <a:srgbClr val="000000"/>
                </a:solidFill>
                <a:latin typeface="MWUVPN+Arial-BoldMT"/>
                <a:cs typeface="MWUVPN+Arial-BoldMT"/>
              </a:rPr>
              <a:t>phần</a:t>
            </a:r>
            <a:r>
              <a:rPr dirty="0" sz="4800" b="1">
                <a:solidFill>
                  <a:srgbClr val="000000"/>
                </a:solidFill>
                <a:latin typeface="MWUVPN+Arial-BoldMT"/>
                <a:cs typeface="MWUVPN+Arial-BoldMT"/>
              </a:rPr>
              <a:t> </a:t>
            </a:r>
            <a:r>
              <a:rPr dirty="0" sz="4800" b="1">
                <a:solidFill>
                  <a:srgbClr val="000000"/>
                </a:solidFill>
                <a:latin typeface="MWUVPN+Arial-BoldMT"/>
                <a:cs typeface="MWUVPN+Arial-BoldMT"/>
              </a:rPr>
              <a:t>biến.</a:t>
            </a:r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34440" y="1084923"/>
            <a:ext cx="2594740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0000"/>
                </a:solidFill>
                <a:latin typeface="MWUVPN+Arial-BoldMT"/>
                <a:cs typeface="MWUVPN+Arial-BoldMT"/>
              </a:rPr>
              <a:t>Ví</a:t>
            </a:r>
            <a:r>
              <a:rPr dirty="0" sz="4000" b="1">
                <a:solidFill>
                  <a:srgbClr val="000000"/>
                </a:solidFill>
                <a:latin typeface="MWUVPN+Arial-BoldMT"/>
                <a:cs typeface="MWUVPN+Arial-BoldMT"/>
              </a:rPr>
              <a:t> </a:t>
            </a:r>
            <a:r>
              <a:rPr dirty="0" sz="4000" b="1">
                <a:solidFill>
                  <a:srgbClr val="000000"/>
                </a:solidFill>
                <a:latin typeface="MWUVPN+Arial-BoldMT"/>
                <a:cs typeface="MWUVPN+Arial-BoldMT"/>
              </a:rPr>
              <a:t>dụ</a:t>
            </a:r>
            <a:r>
              <a:rPr dirty="0" sz="4000" b="1">
                <a:solidFill>
                  <a:srgbClr val="000000"/>
                </a:solidFill>
                <a:latin typeface="MWUVPN+Arial-BoldMT"/>
                <a:cs typeface="MWUVPN+Arial-BoldMT"/>
              </a:rPr>
              <a:t> </a:t>
            </a:r>
            <a:r>
              <a:rPr dirty="0" sz="4000" b="1">
                <a:solidFill>
                  <a:srgbClr val="000000"/>
                </a:solidFill>
                <a:latin typeface="MWUVPN+Arial-BoldMT"/>
                <a:cs typeface="MWUVPN+Arial-BoldMT"/>
              </a:rPr>
              <a:t>3: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37920" y="2053456"/>
            <a:ext cx="39458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NSMBSV+Calibri"/>
                <a:cs typeface="NSMBSV+Calibri"/>
              </a:rPr>
              <a:t>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673807" y="4547711"/>
            <a:ext cx="1721941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0000"/>
                </a:solidFill>
                <a:latin typeface="MWUVPN+Arial-BoldMT"/>
                <a:cs typeface="MWUVPN+Arial-BoldMT"/>
              </a:rPr>
              <a:t>Giải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82040" y="5575554"/>
            <a:ext cx="39458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NSMBSV+Calibri"/>
                <a:cs typeface="NSMBSV+Calibri"/>
              </a:rPr>
              <a:t>ꢀ</a:t>
            </a:r>
          </a:p>
        </p:txBody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425440" y="919385"/>
            <a:ext cx="39458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NSMBSV+Calibri"/>
                <a:cs typeface="NSMBSV+Calibri"/>
              </a:rPr>
              <a:t>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72018" y="1120173"/>
            <a:ext cx="4562015" cy="14527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688"/>
              </a:lnSpc>
              <a:spcBef>
                <a:spcPts val="0"/>
              </a:spcBef>
              <a:spcAft>
                <a:spcPts val="0"/>
              </a:spcAft>
            </a:pPr>
            <a:r>
              <a:rPr dirty="0" sz="4500" b="1">
                <a:solidFill>
                  <a:srgbClr val="1f497d"/>
                </a:solidFill>
                <a:latin typeface="MWUVPN+Arial-BoldMT"/>
                <a:cs typeface="MWUVPN+Arial-BoldMT"/>
              </a:rPr>
              <a:t>LUYỆN</a:t>
            </a:r>
            <a:r>
              <a:rPr dirty="0" sz="4500" b="1">
                <a:solidFill>
                  <a:srgbClr val="1f497d"/>
                </a:solidFill>
                <a:latin typeface="MWUVPN+Arial-BoldMT"/>
                <a:cs typeface="MWUVPN+Arial-BoldMT"/>
              </a:rPr>
              <a:t> </a:t>
            </a:r>
            <a:r>
              <a:rPr dirty="0" sz="4500" b="1">
                <a:solidFill>
                  <a:srgbClr val="1f497d"/>
                </a:solidFill>
                <a:latin typeface="MWUVPN+Arial-BoldMT"/>
                <a:cs typeface="MWUVPN+Arial-BoldMT"/>
              </a:rPr>
              <a:t>TẬP</a:t>
            </a:r>
            <a:r>
              <a:rPr dirty="0" sz="4500" spc="-58" b="1">
                <a:solidFill>
                  <a:srgbClr val="1f497d"/>
                </a:solidFill>
                <a:latin typeface="MWUVPN+Arial-BoldMT"/>
                <a:cs typeface="MWUVPN+Arial-BoldMT"/>
              </a:rPr>
              <a:t> </a:t>
            </a:r>
            <a:r>
              <a:rPr dirty="0" sz="4500" b="1">
                <a:solidFill>
                  <a:srgbClr val="1f497d"/>
                </a:solidFill>
                <a:latin typeface="MWUVPN+Arial-BoldMT"/>
                <a:cs typeface="MWUVPN+Arial-BoldMT"/>
              </a:rPr>
              <a:t>4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20240" y="2234624"/>
            <a:ext cx="39458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NSMBSV+Calibri"/>
                <a:cs typeface="NSMBSV+Calibri"/>
              </a:rPr>
              <a:t>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701881" y="4835789"/>
            <a:ext cx="1721941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0000"/>
                </a:solidFill>
                <a:latin typeface="MWUVPN+Arial-BoldMT"/>
                <a:cs typeface="MWUVPN+Arial-BoldMT"/>
              </a:rPr>
              <a:t>Giải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088502" y="6107220"/>
            <a:ext cx="39458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NSMBSV+Calibri"/>
                <a:cs typeface="NSMBSV+Calibri"/>
              </a:rPr>
              <a:t>ꢀ</a:t>
            </a:r>
          </a:p>
        </p:txBody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75011" y="692150"/>
            <a:ext cx="3903820" cy="14527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688"/>
              </a:lnSpc>
              <a:spcBef>
                <a:spcPts val="0"/>
              </a:spcBef>
              <a:spcAft>
                <a:spcPts val="0"/>
              </a:spcAft>
            </a:pPr>
            <a:r>
              <a:rPr dirty="0" sz="4500" b="1">
                <a:solidFill>
                  <a:srgbClr val="ffffff"/>
                </a:solidFill>
                <a:latin typeface="MWUVPN+Arial-BoldMT"/>
                <a:cs typeface="MWUVPN+Arial-BoldMT"/>
              </a:rPr>
              <a:t>VẬN</a:t>
            </a:r>
            <a:r>
              <a:rPr dirty="0" sz="4500" b="1">
                <a:solidFill>
                  <a:srgbClr val="ffffff"/>
                </a:solidFill>
                <a:latin typeface="MWUVPN+Arial-BoldMT"/>
                <a:cs typeface="MWUVPN+Arial-BoldMT"/>
              </a:rPr>
              <a:t> </a:t>
            </a:r>
            <a:r>
              <a:rPr dirty="0" sz="4500" b="1">
                <a:solidFill>
                  <a:srgbClr val="ffffff"/>
                </a:solidFill>
                <a:latin typeface="MWUVPN+Arial-BoldMT"/>
                <a:cs typeface="MWUVPN+Arial-BoldMT"/>
              </a:rPr>
              <a:t>DỤNG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8154" y="1966067"/>
            <a:ext cx="19273074" cy="1162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Trở</a:t>
            </a:r>
            <a:r>
              <a:rPr dirty="0" sz="3600" spc="123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lại</a:t>
            </a:r>
            <a:r>
              <a:rPr dirty="0" sz="3600" spc="248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các</a:t>
            </a:r>
            <a:r>
              <a:rPr dirty="0" sz="3600" spc="247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lập</a:t>
            </a:r>
            <a:r>
              <a:rPr dirty="0" sz="3600" spc="246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luận</a:t>
            </a:r>
            <a:r>
              <a:rPr dirty="0" sz="3600" spc="244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của</a:t>
            </a:r>
            <a:r>
              <a:rPr dirty="0" sz="3600" spc="245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Tròn</a:t>
            </a:r>
            <a:r>
              <a:rPr dirty="0" sz="3600" spc="116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và</a:t>
            </a:r>
            <a:r>
              <a:rPr dirty="0" sz="3600" spc="246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Vuông</a:t>
            </a:r>
            <a:r>
              <a:rPr dirty="0" sz="3600" spc="111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trong</a:t>
            </a:r>
            <a:r>
              <a:rPr dirty="0" sz="3600" spc="248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600" b="1">
                <a:solidFill>
                  <a:srgbClr val="000000"/>
                </a:solidFill>
                <a:latin typeface="LVVNAE+Arial-BoldItalicMT"/>
                <a:cs typeface="LVVNAE+Arial-BoldItalicMT"/>
              </a:rPr>
              <a:t>tình</a:t>
            </a:r>
            <a:r>
              <a:rPr dirty="0" sz="3600" spc="359" b="1">
                <a:solidFill>
                  <a:srgbClr val="000000"/>
                </a:solidFill>
                <a:latin typeface="LVVNAE+Arial-BoldItalicMT"/>
                <a:cs typeface="LVVNAE+Arial-BoldItalicMT"/>
              </a:rPr>
              <a:t> </a:t>
            </a:r>
            <a:r>
              <a:rPr dirty="0" sz="3600" b="1">
                <a:solidFill>
                  <a:srgbClr val="000000"/>
                </a:solidFill>
                <a:latin typeface="LVVNAE+Arial-BoldItalicMT"/>
                <a:cs typeface="LVVNAE+Arial-BoldItalicMT"/>
              </a:rPr>
              <a:t>huống</a:t>
            </a:r>
            <a:r>
              <a:rPr dirty="0" sz="3600" spc="368" b="1">
                <a:solidFill>
                  <a:srgbClr val="000000"/>
                </a:solidFill>
                <a:latin typeface="LVVNAE+Arial-BoldItalicMT"/>
                <a:cs typeface="LVVNAE+Arial-BoldItalicMT"/>
              </a:rPr>
              <a:t> </a:t>
            </a:r>
            <a:r>
              <a:rPr dirty="0" sz="3600" b="1">
                <a:solidFill>
                  <a:srgbClr val="000000"/>
                </a:solidFill>
                <a:latin typeface="LVVNAE+Arial-BoldItalicMT"/>
                <a:cs typeface="LVVNAE+Arial-BoldItalicMT"/>
              </a:rPr>
              <a:t>mở</a:t>
            </a:r>
            <a:r>
              <a:rPr dirty="0" sz="3600" spc="344" b="1">
                <a:solidFill>
                  <a:srgbClr val="000000"/>
                </a:solidFill>
                <a:latin typeface="LVVNAE+Arial-BoldItalicMT"/>
                <a:cs typeface="LVVNAE+Arial-BoldItalicMT"/>
              </a:rPr>
              <a:t> </a:t>
            </a:r>
            <a:r>
              <a:rPr dirty="0" sz="3600" b="1">
                <a:solidFill>
                  <a:srgbClr val="000000"/>
                </a:solidFill>
                <a:latin typeface="LVVNAE+Arial-BoldItalicMT"/>
                <a:cs typeface="LVVNAE+Arial-BoldItalicMT"/>
              </a:rPr>
              <a:t>đầu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.</a:t>
            </a:r>
            <a:r>
              <a:rPr dirty="0" sz="3600" spc="248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Hãy</a:t>
            </a:r>
            <a:r>
              <a:rPr dirty="0" sz="3600" spc="248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trả</a:t>
            </a:r>
            <a:r>
              <a:rPr dirty="0" sz="3600" spc="252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lời</a:t>
            </a:r>
            <a:r>
              <a:rPr dirty="0" sz="3600" spc="255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và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08154" y="2789027"/>
            <a:ext cx="4774152" cy="1162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giải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thích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rõ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tại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sao?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83418" y="3720393"/>
            <a:ext cx="9592240" cy="1162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u="sng">
                <a:solidFill>
                  <a:srgbClr val="c00000"/>
                </a:solidFill>
                <a:latin typeface="JOCKKJ+Arial-ItalicMT"/>
                <a:cs typeface="JOCKKJ+Arial-ItalicMT"/>
              </a:rPr>
              <a:t>Hai</a:t>
            </a:r>
            <a:r>
              <a:rPr dirty="0" sz="3600" spc="97" u="sng">
                <a:solidFill>
                  <a:srgbClr val="c00000"/>
                </a:solidFill>
                <a:latin typeface="JOCKKJ+Arial-ItalicMT"/>
                <a:cs typeface="JOCKKJ+Arial-ItalicMT"/>
              </a:rPr>
              <a:t> </a:t>
            </a:r>
            <a:r>
              <a:rPr dirty="0" sz="3600" u="sng">
                <a:solidFill>
                  <a:srgbClr val="c00000"/>
                </a:solidFill>
                <a:latin typeface="JOCKKJ+Arial-ItalicMT"/>
                <a:cs typeface="JOCKKJ+Arial-ItalicMT"/>
              </a:rPr>
              <a:t>bạn</a:t>
            </a:r>
            <a:r>
              <a:rPr dirty="0" sz="3600" spc="97" u="sng">
                <a:solidFill>
                  <a:srgbClr val="c00000"/>
                </a:solidFill>
                <a:latin typeface="JOCKKJ+Arial-ItalicMT"/>
                <a:cs typeface="JOCKKJ+Arial-ItalicMT"/>
              </a:rPr>
              <a:t> </a:t>
            </a:r>
            <a:r>
              <a:rPr dirty="0" sz="3600" u="sng">
                <a:solidFill>
                  <a:srgbClr val="c00000"/>
                </a:solidFill>
                <a:latin typeface="JOCKKJ+Arial-ItalicMT"/>
                <a:cs typeface="JOCKKJ+Arial-ItalicMT"/>
              </a:rPr>
              <a:t>Tròn</a:t>
            </a:r>
            <a:r>
              <a:rPr dirty="0" sz="3600" spc="98" u="sng">
                <a:solidFill>
                  <a:srgbClr val="c00000"/>
                </a:solidFill>
                <a:latin typeface="JOCKKJ+Arial-ItalicMT"/>
                <a:cs typeface="JOCKKJ+Arial-ItalicMT"/>
              </a:rPr>
              <a:t> </a:t>
            </a:r>
            <a:r>
              <a:rPr dirty="0" sz="3600" u="sng">
                <a:solidFill>
                  <a:srgbClr val="c00000"/>
                </a:solidFill>
                <a:latin typeface="JOCKKJ+Arial-ItalicMT"/>
                <a:cs typeface="JOCKKJ+Arial-ItalicMT"/>
              </a:rPr>
              <a:t>và</a:t>
            </a:r>
            <a:r>
              <a:rPr dirty="0" sz="3600" spc="96" u="sng">
                <a:solidFill>
                  <a:srgbClr val="c00000"/>
                </a:solidFill>
                <a:latin typeface="JOCKKJ+Arial-ItalicMT"/>
                <a:cs typeface="JOCKKJ+Arial-ItalicMT"/>
              </a:rPr>
              <a:t> </a:t>
            </a:r>
            <a:r>
              <a:rPr dirty="0" sz="3600" u="sng">
                <a:solidFill>
                  <a:srgbClr val="c00000"/>
                </a:solidFill>
                <a:latin typeface="JOCKKJ+Arial-ItalicMT"/>
                <a:cs typeface="JOCKKJ+Arial-ItalicMT"/>
              </a:rPr>
              <a:t>Vuông</a:t>
            </a:r>
            <a:r>
              <a:rPr dirty="0" sz="3600" spc="98" u="sng">
                <a:solidFill>
                  <a:srgbClr val="c00000"/>
                </a:solidFill>
                <a:latin typeface="JOCKKJ+Arial-ItalicMT"/>
                <a:cs typeface="JOCKKJ+Arial-ItalicMT"/>
              </a:rPr>
              <a:t> </a:t>
            </a:r>
            <a:r>
              <a:rPr dirty="0" sz="3600" u="sng">
                <a:solidFill>
                  <a:srgbClr val="c00000"/>
                </a:solidFill>
                <a:latin typeface="JOCKKJ+Arial-ItalicMT"/>
                <a:cs typeface="JOCKKJ+Arial-ItalicMT"/>
              </a:rPr>
              <a:t>lập</a:t>
            </a:r>
            <a:r>
              <a:rPr dirty="0" sz="3600" spc="97" u="sng">
                <a:solidFill>
                  <a:srgbClr val="c00000"/>
                </a:solidFill>
                <a:latin typeface="JOCKKJ+Arial-ItalicMT"/>
                <a:cs typeface="JOCKKJ+Arial-ItalicMT"/>
              </a:rPr>
              <a:t> </a:t>
            </a:r>
            <a:r>
              <a:rPr dirty="0" sz="3600" u="sng">
                <a:solidFill>
                  <a:srgbClr val="c00000"/>
                </a:solidFill>
                <a:latin typeface="JOCKKJ+Arial-ItalicMT"/>
                <a:cs typeface="JOCKKJ+Arial-ItalicMT"/>
              </a:rPr>
              <a:t>luận</a:t>
            </a:r>
            <a:r>
              <a:rPr dirty="0" sz="3600" spc="97" u="sng">
                <a:solidFill>
                  <a:srgbClr val="c00000"/>
                </a:solidFill>
                <a:latin typeface="JOCKKJ+Arial-ItalicMT"/>
                <a:cs typeface="JOCKKJ+Arial-ItalicMT"/>
              </a:rPr>
              <a:t> </a:t>
            </a:r>
            <a:r>
              <a:rPr dirty="0" sz="3600" u="sng">
                <a:solidFill>
                  <a:srgbClr val="c00000"/>
                </a:solidFill>
                <a:latin typeface="JOCKKJ+Arial-ItalicMT"/>
                <a:cs typeface="JOCKKJ+Arial-ItalicMT"/>
              </a:rPr>
              <a:t>như</a:t>
            </a:r>
            <a:r>
              <a:rPr dirty="0" sz="3600" spc="95" u="sng">
                <a:solidFill>
                  <a:srgbClr val="c00000"/>
                </a:solidFill>
                <a:latin typeface="JOCKKJ+Arial-ItalicMT"/>
                <a:cs typeface="JOCKKJ+Arial-ItalicMT"/>
              </a:rPr>
              <a:t> </a:t>
            </a:r>
            <a:r>
              <a:rPr dirty="0" sz="3600" u="sng">
                <a:solidFill>
                  <a:srgbClr val="c00000"/>
                </a:solidFill>
                <a:latin typeface="JOCKKJ+Arial-ItalicMT"/>
                <a:cs typeface="JOCKKJ+Arial-ItalicMT"/>
              </a:rPr>
              <a:t>sau: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915449" y="4745434"/>
            <a:ext cx="16551473" cy="28081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Tổng</a:t>
            </a:r>
            <a:r>
              <a:rPr dirty="0" sz="3600" spc="61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số</a:t>
            </a:r>
            <a:r>
              <a:rPr dirty="0" sz="3600" spc="58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gạo</a:t>
            </a:r>
            <a:r>
              <a:rPr dirty="0" sz="3600" spc="57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trong</a:t>
            </a:r>
            <a:r>
              <a:rPr dirty="0" sz="3600" spc="61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y</a:t>
            </a:r>
            <a:r>
              <a:rPr dirty="0" sz="3600" spc="61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phần</a:t>
            </a:r>
            <a:r>
              <a:rPr dirty="0" sz="3600" spc="55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quà</a:t>
            </a:r>
            <a:r>
              <a:rPr dirty="0" sz="3600" spc="57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trị</a:t>
            </a:r>
            <a:r>
              <a:rPr dirty="0" sz="3600" spc="67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giá</a:t>
            </a:r>
            <a:r>
              <a:rPr dirty="0" sz="3600" spc="58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12xy</a:t>
            </a:r>
            <a:r>
              <a:rPr dirty="0" sz="3600" spc="58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(nghìn</a:t>
            </a:r>
            <a:r>
              <a:rPr dirty="0" sz="3600" spc="58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đồng);</a:t>
            </a:r>
            <a:r>
              <a:rPr dirty="0" sz="3600" spc="56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tổng</a:t>
            </a:r>
            <a:r>
              <a:rPr dirty="0" sz="3600" spc="6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số</a:t>
            </a:r>
            <a:r>
              <a:rPr dirty="0" sz="3600" spc="58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gói</a:t>
            </a:r>
            <a:r>
              <a:rPr dirty="0" sz="3600" spc="58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mì</a:t>
            </a:r>
          </a:p>
          <a:p>
            <a:pPr marL="0" marR="0">
              <a:lnSpc>
                <a:spcPts val="3751"/>
              </a:lnSpc>
              <a:spcBef>
                <a:spcPts val="2678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ăn</a:t>
            </a:r>
            <a:r>
              <a:rPr dirty="0" sz="3600" spc="124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liền</a:t>
            </a:r>
            <a:r>
              <a:rPr dirty="0" sz="3600" spc="126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trong</a:t>
            </a:r>
            <a:r>
              <a:rPr dirty="0" sz="3600" spc="127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y</a:t>
            </a:r>
            <a:r>
              <a:rPr dirty="0" sz="3600" spc="127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phần</a:t>
            </a:r>
            <a:r>
              <a:rPr dirty="0" sz="3600" spc="121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quà</a:t>
            </a:r>
            <a:r>
              <a:rPr dirty="0" sz="3600" spc="122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trị</a:t>
            </a:r>
            <a:r>
              <a:rPr dirty="0" sz="3600" spc="133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giá</a:t>
            </a:r>
            <a:r>
              <a:rPr dirty="0" sz="3600" spc="125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4,5</a:t>
            </a:r>
            <a:r>
              <a:rPr dirty="0" sz="3600" spc="128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xy</a:t>
            </a:r>
            <a:r>
              <a:rPr dirty="0" sz="3600" spc="127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(nghìn</a:t>
            </a:r>
            <a:r>
              <a:rPr dirty="0" sz="3600" spc="125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đồng).</a:t>
            </a:r>
            <a:r>
              <a:rPr dirty="0" sz="3600" spc="122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Vậy</a:t>
            </a:r>
            <a:r>
              <a:rPr dirty="0" sz="3600" spc="13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biểu</a:t>
            </a:r>
            <a:r>
              <a:rPr dirty="0" sz="3600" spc="123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thức</a:t>
            </a:r>
            <a:r>
              <a:rPr dirty="0" sz="3600" spc="134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cần</a:t>
            </a:r>
          </a:p>
          <a:p>
            <a:pPr marL="0" marR="0">
              <a:lnSpc>
                <a:spcPts val="3751"/>
              </a:lnSpc>
              <a:spcBef>
                <a:spcPts val="2728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tìm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là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12xy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+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4,5xy.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915449" y="7631322"/>
            <a:ext cx="16551943" cy="198515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Mỗi</a:t>
            </a:r>
            <a:r>
              <a:rPr dirty="0" sz="3600" spc="355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phần</a:t>
            </a:r>
            <a:r>
              <a:rPr dirty="0" sz="3600" spc="348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quà</a:t>
            </a:r>
            <a:r>
              <a:rPr dirty="0" sz="3600" spc="35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trị</a:t>
            </a:r>
            <a:r>
              <a:rPr dirty="0" sz="3600" spc="36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giá</a:t>
            </a:r>
            <a:r>
              <a:rPr dirty="0" sz="3600" spc="352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12x</a:t>
            </a:r>
            <a:r>
              <a:rPr dirty="0" sz="3600" spc="352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+</a:t>
            </a:r>
            <a:r>
              <a:rPr dirty="0" sz="3600" spc="352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4,5x</a:t>
            </a:r>
            <a:r>
              <a:rPr dirty="0" sz="3600" spc="356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=</a:t>
            </a:r>
            <a:r>
              <a:rPr dirty="0" sz="3600" spc="352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16,5x</a:t>
            </a:r>
            <a:r>
              <a:rPr dirty="0" sz="3600" spc="354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(nghìn</a:t>
            </a:r>
            <a:r>
              <a:rPr dirty="0" sz="3600" spc="353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đồng).</a:t>
            </a:r>
            <a:r>
              <a:rPr dirty="0" sz="3600" spc="35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Do</a:t>
            </a:r>
            <a:r>
              <a:rPr dirty="0" sz="3600" spc="354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đó,</a:t>
            </a:r>
            <a:r>
              <a:rPr dirty="0" sz="3600" spc="352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y</a:t>
            </a:r>
            <a:r>
              <a:rPr dirty="0" sz="3600" spc="355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phần</a:t>
            </a:r>
          </a:p>
          <a:p>
            <a:pPr marL="0" marR="0">
              <a:lnSpc>
                <a:spcPts val="3751"/>
              </a:lnSpc>
              <a:spcBef>
                <a:spcPts val="2678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quà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trị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giá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16,5xy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(nghìn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đồng).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Vậy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biểu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thức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cần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tìm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là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15,6xy.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956245" y="9511593"/>
            <a:ext cx="6835745" cy="1162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Theo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em,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bạn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nào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giải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VKPQQS+ArialMT"/>
                <a:cs typeface="VKPQQS+ArialMT"/>
              </a:rPr>
              <a:t>đúng?</a:t>
            </a:r>
          </a:p>
        </p:txBody>
      </p: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794699" y="1288204"/>
            <a:ext cx="1721941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0000"/>
                </a:solidFill>
                <a:latin typeface="MWUVPN+Arial-BoldMT"/>
                <a:cs typeface="MWUVPN+Arial-BoldMT"/>
              </a:rPr>
              <a:t>Giải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71769" y="2784203"/>
            <a:ext cx="39458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NSMBSV+Calibri"/>
                <a:cs typeface="NSMBSV+Calibri"/>
              </a:rPr>
              <a:t>ꢀ</a:t>
            </a:r>
          </a:p>
        </p:txBody>
      </p:sp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518455" y="3286542"/>
            <a:ext cx="6824019" cy="24212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814"/>
              </a:lnSpc>
              <a:spcBef>
                <a:spcPts val="0"/>
              </a:spcBef>
              <a:spcAft>
                <a:spcPts val="0"/>
              </a:spcAft>
            </a:pPr>
            <a:r>
              <a:rPr dirty="0" sz="7500" b="1">
                <a:solidFill>
                  <a:srgbClr val="1f497d"/>
                </a:solidFill>
                <a:latin typeface="MWUVPN+Arial-BoldMT"/>
                <a:cs typeface="MWUVPN+Arial-BoldMT"/>
              </a:rPr>
              <a:t>LUYỆN</a:t>
            </a:r>
            <a:r>
              <a:rPr dirty="0" sz="7500" spc="16" b="1">
                <a:solidFill>
                  <a:srgbClr val="1f497d"/>
                </a:solidFill>
                <a:latin typeface="MWUVPN+Arial-BoldMT"/>
                <a:cs typeface="MWUVPN+Arial-BoldMT"/>
              </a:rPr>
              <a:t> </a:t>
            </a:r>
            <a:r>
              <a:rPr dirty="0" sz="7500" b="1">
                <a:solidFill>
                  <a:srgbClr val="1f497d"/>
                </a:solidFill>
                <a:latin typeface="MWUVPN+Arial-BoldMT"/>
                <a:cs typeface="MWUVPN+Arial-BoldMT"/>
              </a:rPr>
              <a:t>TẬP</a:t>
            </a:r>
          </a:p>
        </p:txBody>
      </p:sp>
    </p:spTree>
  </p:cSld>
  <p:clrMapOvr>
    <a:masterClrMapping/>
  </p:clrMapOvr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372422" y="1288419"/>
            <a:ext cx="12560671" cy="20984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772"/>
              </a:lnSpc>
              <a:spcBef>
                <a:spcPts val="0"/>
              </a:spcBef>
              <a:spcAft>
                <a:spcPts val="0"/>
              </a:spcAft>
            </a:pPr>
            <a:r>
              <a:rPr dirty="0" sz="6500" spc="320" b="1">
                <a:solidFill>
                  <a:srgbClr val="c00000"/>
                </a:solidFill>
                <a:latin typeface="MWUVPN+Arial-BoldMT"/>
                <a:cs typeface="MWUVPN+Arial-BoldMT"/>
              </a:rPr>
              <a:t>TRÒ</a:t>
            </a:r>
            <a:r>
              <a:rPr dirty="0" sz="6500" spc="315" b="1">
                <a:solidFill>
                  <a:srgbClr val="c00000"/>
                </a:solidFill>
                <a:latin typeface="MWUVPN+Arial-BoldMT"/>
                <a:cs typeface="MWUVPN+Arial-BoldMT"/>
              </a:rPr>
              <a:t> </a:t>
            </a:r>
            <a:r>
              <a:rPr dirty="0" sz="6500" spc="322" b="1">
                <a:solidFill>
                  <a:srgbClr val="c00000"/>
                </a:solidFill>
                <a:latin typeface="MWUVPN+Arial-BoldMT"/>
                <a:cs typeface="MWUVPN+Arial-BoldMT"/>
              </a:rPr>
              <a:t>CHƠI</a:t>
            </a:r>
            <a:r>
              <a:rPr dirty="0" sz="6500" spc="313" b="1">
                <a:solidFill>
                  <a:srgbClr val="c00000"/>
                </a:solidFill>
                <a:latin typeface="MWUVPN+Arial-BoldMT"/>
                <a:cs typeface="MWUVPN+Arial-BoldMT"/>
              </a:rPr>
              <a:t> </a:t>
            </a:r>
            <a:r>
              <a:rPr dirty="0" sz="6500" spc="320" b="1">
                <a:solidFill>
                  <a:srgbClr val="c00000"/>
                </a:solidFill>
                <a:latin typeface="MWUVPN+Arial-BoldMT"/>
                <a:cs typeface="MWUVPN+Arial-BoldMT"/>
              </a:rPr>
              <a:t>TRẮC</a:t>
            </a:r>
            <a:r>
              <a:rPr dirty="0" sz="6500" spc="319" b="1">
                <a:solidFill>
                  <a:srgbClr val="c00000"/>
                </a:solidFill>
                <a:latin typeface="MWUVPN+Arial-BoldMT"/>
                <a:cs typeface="MWUVPN+Arial-BoldMT"/>
              </a:rPr>
              <a:t> </a:t>
            </a:r>
            <a:r>
              <a:rPr dirty="0" sz="6500" spc="319" b="1">
                <a:solidFill>
                  <a:srgbClr val="c00000"/>
                </a:solidFill>
                <a:latin typeface="MWUVPN+Arial-BoldMT"/>
                <a:cs typeface="MWUVPN+Arial-BoldMT"/>
              </a:rPr>
              <a:t>NGHIỆM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64920" y="3364015"/>
            <a:ext cx="18097324" cy="1420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ffffff"/>
                </a:solidFill>
                <a:latin typeface="MWUVPN+Arial-BoldMT"/>
                <a:cs typeface="MWUVPN+Arial-BoldMT"/>
              </a:rPr>
              <a:t>Câu</a:t>
            </a:r>
            <a:r>
              <a:rPr dirty="0" sz="4400" spc="-34" b="1">
                <a:solidFill>
                  <a:srgbClr val="ffffff"/>
                </a:solidFill>
                <a:latin typeface="MWUVPN+Arial-BoldMT"/>
                <a:cs typeface="MWUVPN+Arial-BoldMT"/>
              </a:rPr>
              <a:t> </a:t>
            </a:r>
            <a:r>
              <a:rPr dirty="0" sz="4400" b="1">
                <a:solidFill>
                  <a:srgbClr val="ffffff"/>
                </a:solidFill>
                <a:latin typeface="MWUVPN+Arial-BoldMT"/>
                <a:cs typeface="MWUVPN+Arial-BoldMT"/>
              </a:rPr>
              <a:t>1.</a:t>
            </a:r>
            <a:r>
              <a:rPr dirty="0" sz="4400" spc="-30" b="1">
                <a:solidFill>
                  <a:srgbClr val="ffffff"/>
                </a:solidFill>
                <a:latin typeface="MWUVPN+Arial-BoldMT"/>
                <a:cs typeface="MWUVPN+Arial-BoldMT"/>
              </a:rPr>
              <a:t> </a:t>
            </a:r>
            <a:r>
              <a:rPr dirty="0" sz="4400" spc="-14">
                <a:solidFill>
                  <a:srgbClr val="ffffff"/>
                </a:solidFill>
                <a:latin typeface="NSMBSV+Calibri"/>
                <a:cs typeface="NSMBSV+Calibri"/>
              </a:rPr>
              <a:t>Trongꢀcácꢀbiểuꢀthứcꢀđạiꢀsốꢀsau,ꢀbiểuꢀthứcꢀnàoꢀ</a:t>
            </a:r>
            <a:r>
              <a:rPr dirty="0" sz="4400" b="1">
                <a:solidFill>
                  <a:srgbClr val="ffffff"/>
                </a:solidFill>
                <a:latin typeface="Calibri"/>
                <a:cs typeface="Calibri"/>
              </a:rPr>
              <a:t>không</a:t>
            </a:r>
            <a:r>
              <a:rPr dirty="0" sz="4400">
                <a:solidFill>
                  <a:srgbClr val="ffffff"/>
                </a:solidFill>
                <a:latin typeface="NSMBSV+Calibri"/>
                <a:cs typeface="NSMBSV+Calibri"/>
              </a:rPr>
              <a:t>ꢀphảiꢀđơn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64920" y="4369855"/>
            <a:ext cx="2150888" cy="1420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ffffff"/>
                </a:solidFill>
                <a:latin typeface="NSMBSV+Calibri"/>
                <a:cs typeface="NSMBSV+Calibri"/>
              </a:rPr>
              <a:t>thức?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04794" y="6602854"/>
            <a:ext cx="1833190" cy="1420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VKPQQS+ArialMT"/>
                <a:cs typeface="VKPQQS+ArialMT"/>
              </a:rPr>
              <a:t>A.</a:t>
            </a:r>
            <a:r>
              <a:rPr dirty="0" sz="4400" spc="17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400">
                <a:solidFill>
                  <a:srgbClr val="000000"/>
                </a:solidFill>
                <a:latin typeface="VKPQQS+ArialMT"/>
                <a:cs typeface="VKPQQS+ArialMT"/>
              </a:rPr>
              <a:t>2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876794" y="6602854"/>
            <a:ext cx="3061915" cy="1420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VKPQQS+ArialMT"/>
                <a:cs typeface="VKPQQS+ArialMT"/>
              </a:rPr>
              <a:t>B.</a:t>
            </a:r>
            <a:r>
              <a:rPr dirty="0" sz="4400" spc="-1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400">
                <a:solidFill>
                  <a:srgbClr val="000000"/>
                </a:solidFill>
                <a:latin typeface="VKPQQS+ArialMT"/>
                <a:cs typeface="VKPQQS+ArialMT"/>
              </a:rPr>
              <a:t>5x</a:t>
            </a:r>
            <a:r>
              <a:rPr dirty="0" sz="44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400">
                <a:solidFill>
                  <a:srgbClr val="000000"/>
                </a:solidFill>
                <a:latin typeface="VKPQQS+ArialMT"/>
                <a:cs typeface="VKPQQS+ArialMT"/>
              </a:rPr>
              <a:t>+</a:t>
            </a:r>
            <a:r>
              <a:rPr dirty="0" sz="4400" spc="3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400">
                <a:solidFill>
                  <a:srgbClr val="000000"/>
                </a:solidFill>
                <a:latin typeface="VKPQQS+ArialMT"/>
                <a:cs typeface="VKPQQS+ArialMT"/>
              </a:rPr>
              <a:t>9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363194" y="6594407"/>
            <a:ext cx="2521276" cy="14289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VKPQQS+ArialMT"/>
                <a:cs typeface="VKPQQS+ArialMT"/>
              </a:rPr>
              <a:t>C.</a:t>
            </a:r>
            <a:r>
              <a:rPr dirty="0" sz="44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400">
                <a:solidFill>
                  <a:srgbClr val="000000"/>
                </a:solidFill>
                <a:latin typeface="VKPQQS+ArialMT"/>
                <a:cs typeface="VKPQQS+ArialMT"/>
              </a:rPr>
              <a:t>x</a:t>
            </a:r>
            <a:r>
              <a:rPr dirty="0" sz="4350" baseline="30000">
                <a:solidFill>
                  <a:srgbClr val="000000"/>
                </a:solidFill>
                <a:latin typeface="VKPQQS+ArialMT"/>
                <a:cs typeface="VKPQQS+ArialMT"/>
              </a:rPr>
              <a:t>3</a:t>
            </a:r>
            <a:r>
              <a:rPr dirty="0" sz="4400">
                <a:solidFill>
                  <a:srgbClr val="000000"/>
                </a:solidFill>
                <a:latin typeface="VKPQQS+ArialMT"/>
                <a:cs typeface="VKPQQS+ArialMT"/>
              </a:rPr>
              <a:t>y</a:t>
            </a:r>
            <a:r>
              <a:rPr dirty="0" sz="4350" baseline="30000">
                <a:solidFill>
                  <a:srgbClr val="000000"/>
                </a:solidFill>
                <a:latin typeface="VKPQQS+ArialMT"/>
                <a:cs typeface="VKPQQS+ArialMT"/>
              </a:rPr>
              <a:t>2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5935195" y="6602854"/>
            <a:ext cx="1830399" cy="1420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VKPQQS+ArialMT"/>
                <a:cs typeface="VKPQQS+ArialMT"/>
              </a:rPr>
              <a:t>D.</a:t>
            </a:r>
            <a:r>
              <a:rPr dirty="0" sz="44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400">
                <a:solidFill>
                  <a:srgbClr val="000000"/>
                </a:solidFill>
                <a:latin typeface="VKPQQS+ArialMT"/>
                <a:cs typeface="VKPQQS+ArialMT"/>
              </a:rPr>
              <a:t>x</a:t>
            </a:r>
          </a:p>
        </p:txBody>
      </p:sp>
    </p:spTree>
  </p:cSld>
  <p:clrMapOvr>
    <a:masterClrMapping/>
  </p:clrMapOvr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372422" y="1288419"/>
            <a:ext cx="12560671" cy="20984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772"/>
              </a:lnSpc>
              <a:spcBef>
                <a:spcPts val="0"/>
              </a:spcBef>
              <a:spcAft>
                <a:spcPts val="0"/>
              </a:spcAft>
            </a:pPr>
            <a:r>
              <a:rPr dirty="0" sz="6500" spc="320" b="1">
                <a:solidFill>
                  <a:srgbClr val="c00000"/>
                </a:solidFill>
                <a:latin typeface="MWUVPN+Arial-BoldMT"/>
                <a:cs typeface="MWUVPN+Arial-BoldMT"/>
              </a:rPr>
              <a:t>TRÒ</a:t>
            </a:r>
            <a:r>
              <a:rPr dirty="0" sz="6500" spc="315" b="1">
                <a:solidFill>
                  <a:srgbClr val="c00000"/>
                </a:solidFill>
                <a:latin typeface="MWUVPN+Arial-BoldMT"/>
                <a:cs typeface="MWUVPN+Arial-BoldMT"/>
              </a:rPr>
              <a:t> </a:t>
            </a:r>
            <a:r>
              <a:rPr dirty="0" sz="6500" spc="322" b="1">
                <a:solidFill>
                  <a:srgbClr val="c00000"/>
                </a:solidFill>
                <a:latin typeface="MWUVPN+Arial-BoldMT"/>
                <a:cs typeface="MWUVPN+Arial-BoldMT"/>
              </a:rPr>
              <a:t>CHƠI</a:t>
            </a:r>
            <a:r>
              <a:rPr dirty="0" sz="6500" spc="313" b="1">
                <a:solidFill>
                  <a:srgbClr val="c00000"/>
                </a:solidFill>
                <a:latin typeface="MWUVPN+Arial-BoldMT"/>
                <a:cs typeface="MWUVPN+Arial-BoldMT"/>
              </a:rPr>
              <a:t> </a:t>
            </a:r>
            <a:r>
              <a:rPr dirty="0" sz="6500" spc="320" b="1">
                <a:solidFill>
                  <a:srgbClr val="c00000"/>
                </a:solidFill>
                <a:latin typeface="MWUVPN+Arial-BoldMT"/>
                <a:cs typeface="MWUVPN+Arial-BoldMT"/>
              </a:rPr>
              <a:t>TRẮC</a:t>
            </a:r>
            <a:r>
              <a:rPr dirty="0" sz="6500" spc="319" b="1">
                <a:solidFill>
                  <a:srgbClr val="c00000"/>
                </a:solidFill>
                <a:latin typeface="MWUVPN+Arial-BoldMT"/>
                <a:cs typeface="MWUVPN+Arial-BoldMT"/>
              </a:rPr>
              <a:t> </a:t>
            </a:r>
            <a:r>
              <a:rPr dirty="0" sz="6500" spc="319" b="1">
                <a:solidFill>
                  <a:srgbClr val="c00000"/>
                </a:solidFill>
                <a:latin typeface="MWUVPN+Arial-BoldMT"/>
                <a:cs typeface="MWUVPN+Arial-BoldMT"/>
              </a:rPr>
              <a:t>NGHIỆM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89017" y="3059049"/>
            <a:ext cx="39458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NSMBSV+Calibri"/>
                <a:cs typeface="NSMBSV+Calibri"/>
              </a:rPr>
              <a:t>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63040" y="6469982"/>
            <a:ext cx="2143883" cy="1420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VKPQQS+ArialMT"/>
                <a:cs typeface="VKPQQS+ArialMT"/>
              </a:rPr>
              <a:t>A.</a:t>
            </a:r>
            <a:r>
              <a:rPr dirty="0" sz="4400" spc="17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400">
                <a:solidFill>
                  <a:srgbClr val="000000"/>
                </a:solidFill>
                <a:latin typeface="VKPQQS+ArialMT"/>
                <a:cs typeface="VKPQQS+ArialMT"/>
              </a:rPr>
              <a:t>10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035040" y="6469982"/>
            <a:ext cx="2143883" cy="1420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VKPQQS+ArialMT"/>
                <a:cs typeface="VKPQQS+ArialMT"/>
              </a:rPr>
              <a:t>B.</a:t>
            </a:r>
            <a:r>
              <a:rPr dirty="0" sz="44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400">
                <a:solidFill>
                  <a:srgbClr val="000000"/>
                </a:solidFill>
                <a:latin typeface="VKPQQS+ArialMT"/>
                <a:cs typeface="VKPQQS+ArialMT"/>
              </a:rPr>
              <a:t>20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607040" y="6469982"/>
            <a:ext cx="2359783" cy="1420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VKPQQS+ArialMT"/>
                <a:cs typeface="VKPQQS+ArialMT"/>
              </a:rPr>
              <a:t>C.</a:t>
            </a:r>
            <a:r>
              <a:rPr dirty="0" sz="44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400">
                <a:solidFill>
                  <a:srgbClr val="000000"/>
                </a:solidFill>
                <a:latin typeface="VKPQQS+ArialMT"/>
                <a:cs typeface="VKPQQS+ArialMT"/>
              </a:rPr>
              <a:t>-40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179039" y="6469982"/>
            <a:ext cx="2172470" cy="1420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VKPQQS+ArialMT"/>
                <a:cs typeface="VKPQQS+ArialMT"/>
              </a:rPr>
              <a:t>D.</a:t>
            </a:r>
            <a:r>
              <a:rPr dirty="0" sz="44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400">
                <a:solidFill>
                  <a:srgbClr val="000000"/>
                </a:solidFill>
                <a:latin typeface="VKPQQS+ArialMT"/>
                <a:cs typeface="VKPQQS+ArialMT"/>
              </a:rPr>
              <a:t>40</a:t>
            </a:r>
          </a:p>
        </p:txBody>
      </p:sp>
    </p:spTree>
  </p:cSld>
  <p:clrMapOvr>
    <a:masterClrMapping/>
  </p:clrMapOvr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372422" y="1288419"/>
            <a:ext cx="12560671" cy="20984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772"/>
              </a:lnSpc>
              <a:spcBef>
                <a:spcPts val="0"/>
              </a:spcBef>
              <a:spcAft>
                <a:spcPts val="0"/>
              </a:spcAft>
            </a:pPr>
            <a:r>
              <a:rPr dirty="0" sz="6500" spc="320" b="1">
                <a:solidFill>
                  <a:srgbClr val="c00000"/>
                </a:solidFill>
                <a:latin typeface="MWUVPN+Arial-BoldMT"/>
                <a:cs typeface="MWUVPN+Arial-BoldMT"/>
              </a:rPr>
              <a:t>TRÒ</a:t>
            </a:r>
            <a:r>
              <a:rPr dirty="0" sz="6500" spc="315" b="1">
                <a:solidFill>
                  <a:srgbClr val="c00000"/>
                </a:solidFill>
                <a:latin typeface="MWUVPN+Arial-BoldMT"/>
                <a:cs typeface="MWUVPN+Arial-BoldMT"/>
              </a:rPr>
              <a:t> </a:t>
            </a:r>
            <a:r>
              <a:rPr dirty="0" sz="6500" spc="322" b="1">
                <a:solidFill>
                  <a:srgbClr val="c00000"/>
                </a:solidFill>
                <a:latin typeface="MWUVPN+Arial-BoldMT"/>
                <a:cs typeface="MWUVPN+Arial-BoldMT"/>
              </a:rPr>
              <a:t>CHƠI</a:t>
            </a:r>
            <a:r>
              <a:rPr dirty="0" sz="6500" spc="313" b="1">
                <a:solidFill>
                  <a:srgbClr val="c00000"/>
                </a:solidFill>
                <a:latin typeface="MWUVPN+Arial-BoldMT"/>
                <a:cs typeface="MWUVPN+Arial-BoldMT"/>
              </a:rPr>
              <a:t> </a:t>
            </a:r>
            <a:r>
              <a:rPr dirty="0" sz="6500" spc="320" b="1">
                <a:solidFill>
                  <a:srgbClr val="c00000"/>
                </a:solidFill>
                <a:latin typeface="MWUVPN+Arial-BoldMT"/>
                <a:cs typeface="MWUVPN+Arial-BoldMT"/>
              </a:rPr>
              <a:t>TRẮC</a:t>
            </a:r>
            <a:r>
              <a:rPr dirty="0" sz="6500" spc="319" b="1">
                <a:solidFill>
                  <a:srgbClr val="c00000"/>
                </a:solidFill>
                <a:latin typeface="MWUVPN+Arial-BoldMT"/>
                <a:cs typeface="MWUVPN+Arial-BoldMT"/>
              </a:rPr>
              <a:t> </a:t>
            </a:r>
            <a:r>
              <a:rPr dirty="0" sz="6500" spc="319" b="1">
                <a:solidFill>
                  <a:srgbClr val="c00000"/>
                </a:solidFill>
                <a:latin typeface="MWUVPN+Arial-BoldMT"/>
                <a:cs typeface="MWUVPN+Arial-BoldMT"/>
              </a:rPr>
              <a:t>NGHIỆM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72640" y="3158341"/>
            <a:ext cx="39458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NSMBSV+Calibri"/>
                <a:cs typeface="NSMBSV+Calibri"/>
              </a:rPr>
              <a:t>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250126" y="5725744"/>
            <a:ext cx="3730253" cy="30968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VKPQQS+ArialMT"/>
                <a:cs typeface="VKPQQS+ArialMT"/>
              </a:rPr>
              <a:t>A.</a:t>
            </a:r>
            <a:r>
              <a:rPr dirty="0" sz="44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400">
                <a:solidFill>
                  <a:srgbClr val="000000"/>
                </a:solidFill>
                <a:latin typeface="VKPQQS+ArialMT"/>
                <a:cs typeface="VKPQQS+ArialMT"/>
              </a:rPr>
              <a:t>0;</a:t>
            </a:r>
            <a:r>
              <a:rPr dirty="0" sz="44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400">
                <a:solidFill>
                  <a:srgbClr val="000000"/>
                </a:solidFill>
                <a:latin typeface="VKPQQS+ArialMT"/>
                <a:cs typeface="VKPQQS+ArialMT"/>
              </a:rPr>
              <a:t>2;</a:t>
            </a:r>
            <a:r>
              <a:rPr dirty="0" sz="44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400">
                <a:solidFill>
                  <a:srgbClr val="000000"/>
                </a:solidFill>
                <a:latin typeface="VKPQQS+ArialMT"/>
                <a:cs typeface="VKPQQS+ArialMT"/>
              </a:rPr>
              <a:t>3;</a:t>
            </a:r>
            <a:r>
              <a:rPr dirty="0" sz="4400" spc="61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400">
                <a:solidFill>
                  <a:srgbClr val="000000"/>
                </a:solidFill>
                <a:latin typeface="VKPQQS+ArialMT"/>
                <a:cs typeface="VKPQQS+ArialMT"/>
              </a:rPr>
              <a:t>5</a:t>
            </a:r>
          </a:p>
          <a:p>
            <a:pPr marL="0" marR="0">
              <a:lnSpc>
                <a:spcPts val="4584"/>
              </a:lnSpc>
              <a:spcBef>
                <a:spcPts val="8615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VKPQQS+ArialMT"/>
                <a:cs typeface="VKPQQS+ArialMT"/>
              </a:rPr>
              <a:t>C.</a:t>
            </a:r>
            <a:r>
              <a:rPr dirty="0" sz="44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400">
                <a:solidFill>
                  <a:srgbClr val="000000"/>
                </a:solidFill>
                <a:latin typeface="VKPQQS+ArialMT"/>
                <a:cs typeface="VKPQQS+ArialMT"/>
              </a:rPr>
              <a:t>0;</a:t>
            </a:r>
            <a:r>
              <a:rPr dirty="0" sz="44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400">
                <a:solidFill>
                  <a:srgbClr val="000000"/>
                </a:solidFill>
                <a:latin typeface="VKPQQS+ArialMT"/>
                <a:cs typeface="VKPQQS+ArialMT"/>
              </a:rPr>
              <a:t>1;</a:t>
            </a:r>
            <a:r>
              <a:rPr dirty="0" sz="44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400">
                <a:solidFill>
                  <a:srgbClr val="000000"/>
                </a:solidFill>
                <a:latin typeface="VKPQQS+ArialMT"/>
                <a:cs typeface="VKPQQS+ArialMT"/>
              </a:rPr>
              <a:t>3;</a:t>
            </a:r>
            <a:r>
              <a:rPr dirty="0" sz="4400" spc="54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400">
                <a:solidFill>
                  <a:srgbClr val="000000"/>
                </a:solidFill>
                <a:latin typeface="VKPQQS+ArialMT"/>
                <a:cs typeface="VKPQQS+ArialMT"/>
              </a:rPr>
              <a:t>5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650926" y="5725744"/>
            <a:ext cx="3722582" cy="30968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VKPQQS+ArialMT"/>
                <a:cs typeface="VKPQQS+ArialMT"/>
              </a:rPr>
              <a:t>B.</a:t>
            </a:r>
            <a:r>
              <a:rPr dirty="0" sz="4400" spc="-1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400">
                <a:solidFill>
                  <a:srgbClr val="000000"/>
                </a:solidFill>
                <a:latin typeface="VKPQQS+ArialMT"/>
                <a:cs typeface="VKPQQS+ArialMT"/>
              </a:rPr>
              <a:t>0;</a:t>
            </a:r>
            <a:r>
              <a:rPr dirty="0" sz="44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400">
                <a:solidFill>
                  <a:srgbClr val="000000"/>
                </a:solidFill>
                <a:latin typeface="VKPQQS+ArialMT"/>
                <a:cs typeface="VKPQQS+ArialMT"/>
              </a:rPr>
              <a:t>2;</a:t>
            </a:r>
            <a:r>
              <a:rPr dirty="0" sz="44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400">
                <a:solidFill>
                  <a:srgbClr val="000000"/>
                </a:solidFill>
                <a:latin typeface="VKPQQS+ArialMT"/>
                <a:cs typeface="VKPQQS+ArialMT"/>
              </a:rPr>
              <a:t>3;</a:t>
            </a:r>
            <a:r>
              <a:rPr dirty="0" sz="4400" spc="54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400">
                <a:solidFill>
                  <a:srgbClr val="000000"/>
                </a:solidFill>
                <a:latin typeface="VKPQQS+ArialMT"/>
                <a:cs typeface="VKPQQS+ArialMT"/>
              </a:rPr>
              <a:t>3</a:t>
            </a:r>
          </a:p>
          <a:p>
            <a:pPr marL="0" marR="0">
              <a:lnSpc>
                <a:spcPts val="4584"/>
              </a:lnSpc>
              <a:spcBef>
                <a:spcPts val="8615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VKPQQS+ArialMT"/>
                <a:cs typeface="VKPQQS+ArialMT"/>
              </a:rPr>
              <a:t>D.</a:t>
            </a:r>
            <a:r>
              <a:rPr dirty="0" sz="44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400">
                <a:solidFill>
                  <a:srgbClr val="000000"/>
                </a:solidFill>
                <a:latin typeface="VKPQQS+ArialMT"/>
                <a:cs typeface="VKPQQS+ArialMT"/>
              </a:rPr>
              <a:t>1;</a:t>
            </a:r>
            <a:r>
              <a:rPr dirty="0" sz="44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400">
                <a:solidFill>
                  <a:srgbClr val="000000"/>
                </a:solidFill>
                <a:latin typeface="VKPQQS+ArialMT"/>
                <a:cs typeface="VKPQQS+ArialMT"/>
              </a:rPr>
              <a:t>2;</a:t>
            </a:r>
            <a:r>
              <a:rPr dirty="0" sz="44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400">
                <a:solidFill>
                  <a:srgbClr val="000000"/>
                </a:solidFill>
                <a:latin typeface="VKPQQS+ArialMT"/>
                <a:cs typeface="VKPQQS+ArialMT"/>
              </a:rPr>
              <a:t>3;</a:t>
            </a:r>
            <a:r>
              <a:rPr dirty="0" sz="44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400">
                <a:solidFill>
                  <a:srgbClr val="000000"/>
                </a:solidFill>
                <a:latin typeface="VKPQQS+ArialMT"/>
                <a:cs typeface="VKPQQS+ArialMT"/>
              </a:rPr>
              <a:t>5</a:t>
            </a:r>
          </a:p>
        </p:txBody>
      </p:sp>
    </p:spTree>
  </p:cSld>
  <p:clrMapOvr>
    <a:masterClrMapping/>
  </p:clrMapOvr>
</p:sld>
</file>

<file path=ppt/slides/slide3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372422" y="1288419"/>
            <a:ext cx="12560671" cy="20984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772"/>
              </a:lnSpc>
              <a:spcBef>
                <a:spcPts val="0"/>
              </a:spcBef>
              <a:spcAft>
                <a:spcPts val="0"/>
              </a:spcAft>
            </a:pPr>
            <a:r>
              <a:rPr dirty="0" sz="6500" spc="320" b="1">
                <a:solidFill>
                  <a:srgbClr val="c00000"/>
                </a:solidFill>
                <a:latin typeface="MWUVPN+Arial-BoldMT"/>
                <a:cs typeface="MWUVPN+Arial-BoldMT"/>
              </a:rPr>
              <a:t>TRÒ</a:t>
            </a:r>
            <a:r>
              <a:rPr dirty="0" sz="6500" spc="315" b="1">
                <a:solidFill>
                  <a:srgbClr val="c00000"/>
                </a:solidFill>
                <a:latin typeface="MWUVPN+Arial-BoldMT"/>
                <a:cs typeface="MWUVPN+Arial-BoldMT"/>
              </a:rPr>
              <a:t> </a:t>
            </a:r>
            <a:r>
              <a:rPr dirty="0" sz="6500" spc="322" b="1">
                <a:solidFill>
                  <a:srgbClr val="c00000"/>
                </a:solidFill>
                <a:latin typeface="MWUVPN+Arial-BoldMT"/>
                <a:cs typeface="MWUVPN+Arial-BoldMT"/>
              </a:rPr>
              <a:t>CHƠI</a:t>
            </a:r>
            <a:r>
              <a:rPr dirty="0" sz="6500" spc="313" b="1">
                <a:solidFill>
                  <a:srgbClr val="c00000"/>
                </a:solidFill>
                <a:latin typeface="MWUVPN+Arial-BoldMT"/>
                <a:cs typeface="MWUVPN+Arial-BoldMT"/>
              </a:rPr>
              <a:t> </a:t>
            </a:r>
            <a:r>
              <a:rPr dirty="0" sz="6500" spc="320" b="1">
                <a:solidFill>
                  <a:srgbClr val="c00000"/>
                </a:solidFill>
                <a:latin typeface="MWUVPN+Arial-BoldMT"/>
                <a:cs typeface="MWUVPN+Arial-BoldMT"/>
              </a:rPr>
              <a:t>TRẮC</a:t>
            </a:r>
            <a:r>
              <a:rPr dirty="0" sz="6500" spc="319" b="1">
                <a:solidFill>
                  <a:srgbClr val="c00000"/>
                </a:solidFill>
                <a:latin typeface="MWUVPN+Arial-BoldMT"/>
                <a:cs typeface="MWUVPN+Arial-BoldMT"/>
              </a:rPr>
              <a:t> </a:t>
            </a:r>
            <a:r>
              <a:rPr dirty="0" sz="6500" spc="319" b="1">
                <a:solidFill>
                  <a:srgbClr val="c00000"/>
                </a:solidFill>
                <a:latin typeface="MWUVPN+Arial-BoldMT"/>
                <a:cs typeface="MWUVPN+Arial-BoldMT"/>
              </a:rPr>
              <a:t>NGHIỆM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80254" y="3680206"/>
            <a:ext cx="39458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NSMBSV+Calibri"/>
                <a:cs typeface="NSMBSV+Calibri"/>
              </a:rPr>
              <a:t>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01337" y="6457593"/>
            <a:ext cx="2951006" cy="1420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VKPQQS+ArialMT"/>
                <a:cs typeface="VKPQQS+ArialMT"/>
              </a:rPr>
              <a:t>A.</a:t>
            </a:r>
            <a:r>
              <a:rPr dirty="0" sz="44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400">
                <a:solidFill>
                  <a:srgbClr val="000000"/>
                </a:solidFill>
                <a:latin typeface="VKPQQS+ArialMT"/>
                <a:cs typeface="VKPQQS+ArialMT"/>
              </a:rPr>
              <a:t>-1500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173337" y="6457593"/>
            <a:ext cx="2640313" cy="1420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VKPQQS+ArialMT"/>
                <a:cs typeface="VKPQQS+ArialMT"/>
              </a:rPr>
              <a:t>B.</a:t>
            </a:r>
            <a:r>
              <a:rPr dirty="0" sz="4400" spc="-1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400">
                <a:solidFill>
                  <a:srgbClr val="000000"/>
                </a:solidFill>
                <a:latin typeface="VKPQQS+ArialMT"/>
                <a:cs typeface="VKPQQS+ArialMT"/>
              </a:rPr>
              <a:t>-750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745337" y="6457593"/>
            <a:ext cx="6455247" cy="1420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VKPQQS+ArialMT"/>
                <a:cs typeface="VKPQQS+ArialMT"/>
              </a:rPr>
              <a:t>C.</a:t>
            </a:r>
            <a:r>
              <a:rPr dirty="0" sz="44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400">
                <a:solidFill>
                  <a:srgbClr val="000000"/>
                </a:solidFill>
                <a:latin typeface="VKPQQS+ArialMT"/>
                <a:cs typeface="VKPQQS+ArialMT"/>
              </a:rPr>
              <a:t>30</a:t>
            </a:r>
            <a:r>
              <a:rPr dirty="0" sz="4400" spc="1706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400">
                <a:solidFill>
                  <a:srgbClr val="000000"/>
                </a:solidFill>
                <a:latin typeface="VKPQQS+ArialMT"/>
                <a:cs typeface="VKPQQS+ArialMT"/>
              </a:rPr>
              <a:t>D.</a:t>
            </a:r>
            <a:r>
              <a:rPr dirty="0" sz="44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400">
                <a:solidFill>
                  <a:srgbClr val="000000"/>
                </a:solidFill>
                <a:latin typeface="VKPQQS+ArialMT"/>
                <a:cs typeface="VKPQQS+ArialMT"/>
              </a:rPr>
              <a:t>1500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385479" y="3061860"/>
            <a:ext cx="8376032" cy="19369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51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 b="1">
                <a:solidFill>
                  <a:srgbClr val="1f497d"/>
                </a:solidFill>
                <a:latin typeface="MWUVPN+Arial-BoldMT"/>
                <a:cs typeface="MWUVPN+Arial-BoldMT"/>
              </a:rPr>
              <a:t>NỘI</a:t>
            </a:r>
            <a:r>
              <a:rPr dirty="0" sz="6000" b="1">
                <a:solidFill>
                  <a:srgbClr val="1f497d"/>
                </a:solidFill>
                <a:latin typeface="MWUVPN+Arial-BoldMT"/>
                <a:cs typeface="MWUVPN+Arial-BoldMT"/>
              </a:rPr>
              <a:t> </a:t>
            </a:r>
            <a:r>
              <a:rPr dirty="0" sz="6000" b="1">
                <a:solidFill>
                  <a:srgbClr val="1f497d"/>
                </a:solidFill>
                <a:latin typeface="MWUVPN+Arial-BoldMT"/>
                <a:cs typeface="MWUVPN+Arial-BoldMT"/>
              </a:rPr>
              <a:t>DUNG</a:t>
            </a:r>
            <a:r>
              <a:rPr dirty="0" sz="6000" b="1">
                <a:solidFill>
                  <a:srgbClr val="1f497d"/>
                </a:solidFill>
                <a:latin typeface="MWUVPN+Arial-BoldMT"/>
                <a:cs typeface="MWUVPN+Arial-BoldMT"/>
              </a:rPr>
              <a:t> </a:t>
            </a:r>
            <a:r>
              <a:rPr dirty="0" sz="6000" b="1">
                <a:solidFill>
                  <a:srgbClr val="1f497d"/>
                </a:solidFill>
                <a:latin typeface="MWUVPN+Arial-BoldMT"/>
                <a:cs typeface="MWUVPN+Arial-BoldMT"/>
              </a:rPr>
              <a:t>BÀI</a:t>
            </a:r>
            <a:r>
              <a:rPr dirty="0" sz="6000" b="1">
                <a:solidFill>
                  <a:srgbClr val="1f497d"/>
                </a:solidFill>
                <a:latin typeface="MWUVPN+Arial-BoldMT"/>
                <a:cs typeface="MWUVPN+Arial-BoldMT"/>
              </a:rPr>
              <a:t> </a:t>
            </a:r>
            <a:r>
              <a:rPr dirty="0" sz="6000" b="1">
                <a:solidFill>
                  <a:srgbClr val="1f497d"/>
                </a:solidFill>
                <a:latin typeface="MWUVPN+Arial-BoldMT"/>
                <a:cs typeface="MWUVPN+Arial-BoldMT"/>
              </a:rPr>
              <a:t>HỌC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86267" y="4654152"/>
            <a:ext cx="9093408" cy="14527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688"/>
              </a:lnSpc>
              <a:spcBef>
                <a:spcPts val="0"/>
              </a:spcBef>
              <a:spcAft>
                <a:spcPts val="0"/>
              </a:spcAft>
            </a:pPr>
            <a:r>
              <a:rPr dirty="0" sz="4500" b="1">
                <a:solidFill>
                  <a:srgbClr val="c0504d"/>
                </a:solidFill>
                <a:latin typeface="MWUVPN+Arial-BoldMT"/>
                <a:cs typeface="MWUVPN+Arial-BoldMT"/>
              </a:rPr>
              <a:t>1.</a:t>
            </a:r>
            <a:r>
              <a:rPr dirty="0" sz="4500" b="1">
                <a:solidFill>
                  <a:srgbClr val="c0504d"/>
                </a:solidFill>
                <a:latin typeface="MWUVPN+Arial-BoldMT"/>
                <a:cs typeface="MWUVPN+Arial-BoldMT"/>
              </a:rPr>
              <a:t> </a:t>
            </a:r>
            <a:r>
              <a:rPr dirty="0" sz="4500" b="1">
                <a:solidFill>
                  <a:srgbClr val="c0504d"/>
                </a:solidFill>
                <a:latin typeface="Calibri"/>
                <a:cs typeface="Calibri"/>
              </a:rPr>
              <a:t>Đơn</a:t>
            </a:r>
            <a:r>
              <a:rPr dirty="0" sz="4500" b="1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dirty="0" sz="4500" b="1">
                <a:solidFill>
                  <a:srgbClr val="c0504d"/>
                </a:solidFill>
                <a:latin typeface="Calibri"/>
                <a:cs typeface="Calibri"/>
              </a:rPr>
              <a:t>thức</a:t>
            </a:r>
            <a:r>
              <a:rPr dirty="0" sz="4500" b="1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dirty="0" sz="4500" b="1">
                <a:solidFill>
                  <a:srgbClr val="c0504d"/>
                </a:solidFill>
                <a:latin typeface="Calibri"/>
                <a:cs typeface="Calibri"/>
              </a:rPr>
              <a:t>và</a:t>
            </a:r>
            <a:r>
              <a:rPr dirty="0" sz="4500" b="1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dirty="0" sz="4500" b="1">
                <a:solidFill>
                  <a:srgbClr val="c0504d"/>
                </a:solidFill>
                <a:latin typeface="Calibri"/>
                <a:cs typeface="Calibri"/>
              </a:rPr>
              <a:t>đơn</a:t>
            </a:r>
            <a:r>
              <a:rPr dirty="0" sz="4500" b="1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dirty="0" sz="4500" b="1">
                <a:solidFill>
                  <a:srgbClr val="c0504d"/>
                </a:solidFill>
                <a:latin typeface="Calibri"/>
                <a:cs typeface="Calibri"/>
              </a:rPr>
              <a:t>thức</a:t>
            </a:r>
            <a:r>
              <a:rPr dirty="0" sz="4500" b="1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dirty="0" sz="4500" b="1">
                <a:solidFill>
                  <a:srgbClr val="c0504d"/>
                </a:solidFill>
                <a:latin typeface="Calibri"/>
                <a:cs typeface="Calibri"/>
              </a:rPr>
              <a:t>thu</a:t>
            </a:r>
            <a:r>
              <a:rPr dirty="0" sz="4500" b="1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dirty="0" sz="4500" b="1">
                <a:solidFill>
                  <a:srgbClr val="c0504d"/>
                </a:solidFill>
                <a:latin typeface="Calibri"/>
                <a:cs typeface="Calibri"/>
              </a:rPr>
              <a:t>gọn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663440" y="5696238"/>
            <a:ext cx="6335146" cy="14527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688"/>
              </a:lnSpc>
              <a:spcBef>
                <a:spcPts val="0"/>
              </a:spcBef>
              <a:spcAft>
                <a:spcPts val="0"/>
              </a:spcAft>
            </a:pPr>
            <a:r>
              <a:rPr dirty="0" sz="4500" b="1">
                <a:solidFill>
                  <a:srgbClr val="c0504d"/>
                </a:solidFill>
                <a:latin typeface="Calibri"/>
                <a:cs typeface="Calibri"/>
              </a:rPr>
              <a:t>2.</a:t>
            </a:r>
            <a:r>
              <a:rPr dirty="0" sz="4500" b="1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dirty="0" sz="4500" b="1">
                <a:solidFill>
                  <a:srgbClr val="c0504d"/>
                </a:solidFill>
                <a:latin typeface="Calibri"/>
                <a:cs typeface="Calibri"/>
              </a:rPr>
              <a:t>Đơn</a:t>
            </a:r>
            <a:r>
              <a:rPr dirty="0" sz="4500" b="1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dirty="0" sz="4500" b="1">
                <a:solidFill>
                  <a:srgbClr val="c0504d"/>
                </a:solidFill>
                <a:latin typeface="Calibri"/>
                <a:cs typeface="Calibri"/>
              </a:rPr>
              <a:t>thức</a:t>
            </a:r>
            <a:r>
              <a:rPr dirty="0" sz="4500" b="1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dirty="0" sz="4500" b="1">
                <a:solidFill>
                  <a:srgbClr val="c0504d"/>
                </a:solidFill>
                <a:latin typeface="Calibri"/>
                <a:cs typeface="Calibri"/>
              </a:rPr>
              <a:t>đồng</a:t>
            </a:r>
            <a:r>
              <a:rPr dirty="0" sz="4500" b="1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dirty="0" sz="4500" b="1">
                <a:solidFill>
                  <a:srgbClr val="c0504d"/>
                </a:solidFill>
                <a:latin typeface="Calibri"/>
                <a:cs typeface="Calibri"/>
              </a:rPr>
              <a:t>dạng</a:t>
            </a:r>
          </a:p>
        </p:txBody>
      </p:sp>
    </p:spTree>
  </p:cSld>
  <p:clrMapOvr>
    <a:masterClrMapping/>
  </p:clrMapOvr>
</p:sld>
</file>

<file path=ppt/slides/slide4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372422" y="1288419"/>
            <a:ext cx="12560671" cy="20984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772"/>
              </a:lnSpc>
              <a:spcBef>
                <a:spcPts val="0"/>
              </a:spcBef>
              <a:spcAft>
                <a:spcPts val="0"/>
              </a:spcAft>
            </a:pPr>
            <a:r>
              <a:rPr dirty="0" sz="6500" spc="320" b="1">
                <a:solidFill>
                  <a:srgbClr val="c00000"/>
                </a:solidFill>
                <a:latin typeface="MWUVPN+Arial-BoldMT"/>
                <a:cs typeface="MWUVPN+Arial-BoldMT"/>
              </a:rPr>
              <a:t>TRÒ</a:t>
            </a:r>
            <a:r>
              <a:rPr dirty="0" sz="6500" spc="315" b="1">
                <a:solidFill>
                  <a:srgbClr val="c00000"/>
                </a:solidFill>
                <a:latin typeface="MWUVPN+Arial-BoldMT"/>
                <a:cs typeface="MWUVPN+Arial-BoldMT"/>
              </a:rPr>
              <a:t> </a:t>
            </a:r>
            <a:r>
              <a:rPr dirty="0" sz="6500" spc="322" b="1">
                <a:solidFill>
                  <a:srgbClr val="c00000"/>
                </a:solidFill>
                <a:latin typeface="MWUVPN+Arial-BoldMT"/>
                <a:cs typeface="MWUVPN+Arial-BoldMT"/>
              </a:rPr>
              <a:t>CHƠI</a:t>
            </a:r>
            <a:r>
              <a:rPr dirty="0" sz="6500" spc="313" b="1">
                <a:solidFill>
                  <a:srgbClr val="c00000"/>
                </a:solidFill>
                <a:latin typeface="MWUVPN+Arial-BoldMT"/>
                <a:cs typeface="MWUVPN+Arial-BoldMT"/>
              </a:rPr>
              <a:t> </a:t>
            </a:r>
            <a:r>
              <a:rPr dirty="0" sz="6500" spc="320" b="1">
                <a:solidFill>
                  <a:srgbClr val="c00000"/>
                </a:solidFill>
                <a:latin typeface="MWUVPN+Arial-BoldMT"/>
                <a:cs typeface="MWUVPN+Arial-BoldMT"/>
              </a:rPr>
              <a:t>TRẮC</a:t>
            </a:r>
            <a:r>
              <a:rPr dirty="0" sz="6500" spc="319" b="1">
                <a:solidFill>
                  <a:srgbClr val="c00000"/>
                </a:solidFill>
                <a:latin typeface="MWUVPN+Arial-BoldMT"/>
                <a:cs typeface="MWUVPN+Arial-BoldMT"/>
              </a:rPr>
              <a:t> </a:t>
            </a:r>
            <a:r>
              <a:rPr dirty="0" sz="6500" spc="319" b="1">
                <a:solidFill>
                  <a:srgbClr val="c00000"/>
                </a:solidFill>
                <a:latin typeface="MWUVPN+Arial-BoldMT"/>
                <a:cs typeface="MWUVPN+Arial-BoldMT"/>
              </a:rPr>
              <a:t>NGHIỆM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89854" y="3040655"/>
            <a:ext cx="39458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NSMBSV+Calibri"/>
                <a:cs typeface="NSMBSV+Calibri"/>
              </a:rPr>
              <a:t>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01337" y="6457593"/>
            <a:ext cx="2018927" cy="1420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VKPQQS+ArialMT"/>
                <a:cs typeface="VKPQQS+ArialMT"/>
              </a:rPr>
              <a:t>A.</a:t>
            </a:r>
            <a:r>
              <a:rPr dirty="0" sz="44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400" spc="17">
                <a:solidFill>
                  <a:srgbClr val="000000"/>
                </a:solidFill>
                <a:latin typeface="VKPQQS+ArialMT"/>
                <a:cs typeface="VKPQQS+ArialMT"/>
              </a:rPr>
              <a:t>-4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173337" y="6457593"/>
            <a:ext cx="2018927" cy="1420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VKPQQS+ArialMT"/>
                <a:cs typeface="VKPQQS+ArialMT"/>
              </a:rPr>
              <a:t>B.</a:t>
            </a:r>
            <a:r>
              <a:rPr dirty="0" sz="4400" spc="-1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400" spc="10">
                <a:solidFill>
                  <a:srgbClr val="000000"/>
                </a:solidFill>
                <a:latin typeface="VKPQQS+ArialMT"/>
                <a:cs typeface="VKPQQS+ArialMT"/>
              </a:rPr>
              <a:t>-8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745337" y="6457593"/>
            <a:ext cx="1863352" cy="1420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VKPQQS+ArialMT"/>
                <a:cs typeface="VKPQQS+ArialMT"/>
              </a:rPr>
              <a:t>C.</a:t>
            </a:r>
            <a:r>
              <a:rPr dirty="0" sz="44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400">
                <a:solidFill>
                  <a:srgbClr val="000000"/>
                </a:solidFill>
                <a:latin typeface="VKPQQS+ArialMT"/>
                <a:cs typeface="VKPQQS+ArialMT"/>
              </a:rPr>
              <a:t>4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317338" y="6457593"/>
            <a:ext cx="2172470" cy="1420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VKPQQS+ArialMT"/>
                <a:cs typeface="VKPQQS+ArialMT"/>
              </a:rPr>
              <a:t>D.</a:t>
            </a:r>
            <a:r>
              <a:rPr dirty="0" sz="44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400">
                <a:solidFill>
                  <a:srgbClr val="000000"/>
                </a:solidFill>
                <a:latin typeface="VKPQQS+ArialMT"/>
                <a:cs typeface="VKPQQS+ArialMT"/>
              </a:rPr>
              <a:t>20</a:t>
            </a:r>
          </a:p>
        </p:txBody>
      </p:sp>
    </p:spTree>
  </p:cSld>
  <p:clrMapOvr>
    <a:masterClrMapping/>
  </p:clrMapOvr>
</p:sld>
</file>

<file path=ppt/slides/slide4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525131" y="1351898"/>
            <a:ext cx="5984282" cy="13558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4200" b="1">
                <a:solidFill>
                  <a:srgbClr val="1f497d"/>
                </a:solidFill>
                <a:latin typeface="MWUVPN+Arial-BoldMT"/>
                <a:cs typeface="MWUVPN+Arial-BoldMT"/>
              </a:rPr>
              <a:t>Bài</a:t>
            </a:r>
            <a:r>
              <a:rPr dirty="0" sz="4200" b="1">
                <a:solidFill>
                  <a:srgbClr val="1f497d"/>
                </a:solidFill>
                <a:latin typeface="MWUVPN+Arial-BoldMT"/>
                <a:cs typeface="MWUVPN+Arial-BoldMT"/>
              </a:rPr>
              <a:t> </a:t>
            </a:r>
            <a:r>
              <a:rPr dirty="0" sz="4200" b="1">
                <a:solidFill>
                  <a:srgbClr val="1f497d"/>
                </a:solidFill>
                <a:latin typeface="MWUVPN+Arial-BoldMT"/>
                <a:cs typeface="MWUVPN+Arial-BoldMT"/>
              </a:rPr>
              <a:t>tập</a:t>
            </a:r>
            <a:r>
              <a:rPr dirty="0" sz="4200" b="1">
                <a:solidFill>
                  <a:srgbClr val="1f497d"/>
                </a:solidFill>
                <a:latin typeface="MWUVPN+Arial-BoldMT"/>
                <a:cs typeface="MWUVPN+Arial-BoldMT"/>
              </a:rPr>
              <a:t> </a:t>
            </a:r>
            <a:r>
              <a:rPr dirty="0" sz="4200" b="1">
                <a:solidFill>
                  <a:srgbClr val="1f497d"/>
                </a:solidFill>
                <a:latin typeface="MWUVPN+Arial-BoldMT"/>
                <a:cs typeface="MWUVPN+Arial-BoldMT"/>
              </a:rPr>
              <a:t>1.1</a:t>
            </a:r>
            <a:r>
              <a:rPr dirty="0" sz="4200" b="1">
                <a:solidFill>
                  <a:srgbClr val="1f497d"/>
                </a:solidFill>
                <a:latin typeface="MWUVPN+Arial-BoldMT"/>
                <a:cs typeface="MWUVPN+Arial-BoldMT"/>
              </a:rPr>
              <a:t> </a:t>
            </a:r>
            <a:r>
              <a:rPr dirty="0" sz="4200" b="1">
                <a:solidFill>
                  <a:srgbClr val="1f497d"/>
                </a:solidFill>
                <a:latin typeface="MWUVPN+Arial-BoldMT"/>
                <a:cs typeface="MWUVPN+Arial-BoldMT"/>
              </a:rPr>
              <a:t>(SGK-tr9)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49029" y="2875834"/>
            <a:ext cx="13601077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Trong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các</a:t>
            </a:r>
            <a:r>
              <a:rPr dirty="0" sz="4000" spc="-135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biểu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thức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sau,</a:t>
            </a:r>
            <a:r>
              <a:rPr dirty="0" sz="4000" spc="21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NSMBSV+Calibri"/>
                <a:cs typeface="NSMBSV+Calibri"/>
              </a:rPr>
              <a:t>b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iểu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thức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nào</a:t>
            </a:r>
            <a:r>
              <a:rPr dirty="0" sz="4000">
                <a:solidFill>
                  <a:srgbClr val="000000"/>
                </a:solidFill>
                <a:latin typeface="NSMBSV+Calibri"/>
                <a:cs typeface="NSMBSV+Calibri"/>
              </a:rPr>
              <a:t>ꢀ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là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đơn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thức?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44039" y="4759679"/>
            <a:ext cx="39458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NSMBSV+Calibri"/>
                <a:cs typeface="NSMBSV+Calibri"/>
              </a:rPr>
              <a:t>ꢀ</a:t>
            </a:r>
          </a:p>
        </p:txBody>
      </p:sp>
    </p:spTree>
  </p:cSld>
  <p:clrMapOvr>
    <a:masterClrMapping/>
  </p:clrMapOvr>
</p:sld>
</file>

<file path=ppt/slides/slide4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60933" y="894422"/>
            <a:ext cx="5984281" cy="13558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4200" b="1">
                <a:solidFill>
                  <a:srgbClr val="1f497d"/>
                </a:solidFill>
                <a:latin typeface="MWUVPN+Arial-BoldMT"/>
                <a:cs typeface="MWUVPN+Arial-BoldMT"/>
              </a:rPr>
              <a:t>Bài</a:t>
            </a:r>
            <a:r>
              <a:rPr dirty="0" sz="4200" b="1">
                <a:solidFill>
                  <a:srgbClr val="1f497d"/>
                </a:solidFill>
                <a:latin typeface="MWUVPN+Arial-BoldMT"/>
                <a:cs typeface="MWUVPN+Arial-BoldMT"/>
              </a:rPr>
              <a:t> </a:t>
            </a:r>
            <a:r>
              <a:rPr dirty="0" sz="4200" b="1">
                <a:solidFill>
                  <a:srgbClr val="1f497d"/>
                </a:solidFill>
                <a:latin typeface="MWUVPN+Arial-BoldMT"/>
                <a:cs typeface="MWUVPN+Arial-BoldMT"/>
              </a:rPr>
              <a:t>tập</a:t>
            </a:r>
            <a:r>
              <a:rPr dirty="0" sz="4200" b="1">
                <a:solidFill>
                  <a:srgbClr val="1f497d"/>
                </a:solidFill>
                <a:latin typeface="MWUVPN+Arial-BoldMT"/>
                <a:cs typeface="MWUVPN+Arial-BoldMT"/>
              </a:rPr>
              <a:t> </a:t>
            </a:r>
            <a:r>
              <a:rPr dirty="0" sz="4200" b="1">
                <a:solidFill>
                  <a:srgbClr val="1f497d"/>
                </a:solidFill>
                <a:latin typeface="MWUVPN+Arial-BoldMT"/>
                <a:cs typeface="MWUVPN+Arial-BoldMT"/>
              </a:rPr>
              <a:t>1.2</a:t>
            </a:r>
            <a:r>
              <a:rPr dirty="0" sz="4200" b="1">
                <a:solidFill>
                  <a:srgbClr val="1f497d"/>
                </a:solidFill>
                <a:latin typeface="MWUVPN+Arial-BoldMT"/>
                <a:cs typeface="MWUVPN+Arial-BoldMT"/>
              </a:rPr>
              <a:t> </a:t>
            </a:r>
            <a:r>
              <a:rPr dirty="0" sz="4200" b="1">
                <a:solidFill>
                  <a:srgbClr val="1f497d"/>
                </a:solidFill>
                <a:latin typeface="MWUVPN+Arial-BoldMT"/>
                <a:cs typeface="MWUVPN+Arial-BoldMT"/>
              </a:rPr>
              <a:t>(SGK-tr9)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15268" y="928891"/>
            <a:ext cx="4293914" cy="1226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59"/>
              </a:lnSpc>
              <a:spcBef>
                <a:spcPts val="0"/>
              </a:spcBef>
              <a:spcAft>
                <a:spcPts val="0"/>
              </a:spcAft>
            </a:pPr>
            <a:r>
              <a:rPr dirty="0" sz="3800">
                <a:solidFill>
                  <a:srgbClr val="000000"/>
                </a:solidFill>
                <a:latin typeface="NSMBSV+Calibri"/>
                <a:cs typeface="NSMBSV+Calibri"/>
              </a:rPr>
              <a:t>Choꢀcácꢀđơnꢀthức: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47159" y="1706448"/>
            <a:ext cx="39458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NSMBSV+Calibri"/>
                <a:cs typeface="NSMBSV+Calibri"/>
              </a:rPr>
              <a:t>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20804" y="3195801"/>
            <a:ext cx="19346594" cy="20954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59"/>
              </a:lnSpc>
              <a:spcBef>
                <a:spcPts val="0"/>
              </a:spcBef>
              <a:spcAft>
                <a:spcPts val="0"/>
              </a:spcAft>
            </a:pPr>
            <a:r>
              <a:rPr dirty="0" sz="3800">
                <a:solidFill>
                  <a:srgbClr val="000000"/>
                </a:solidFill>
                <a:latin typeface="NSMBSV+Calibri"/>
                <a:cs typeface="NSMBSV+Calibri"/>
              </a:rPr>
              <a:t>a)ꢀ</a:t>
            </a:r>
            <a:r>
              <a:rPr dirty="0" sz="3800" spc="-7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800">
                <a:solidFill>
                  <a:srgbClr val="000000"/>
                </a:solidFill>
                <a:latin typeface="NSMBSV+Calibri"/>
                <a:cs typeface="NSMBSV+Calibri"/>
              </a:rPr>
              <a:t>Liệtꢀ</a:t>
            </a:r>
            <a:r>
              <a:rPr dirty="0" sz="3800" spc="-7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800" spc="13">
                <a:solidFill>
                  <a:srgbClr val="000000"/>
                </a:solidFill>
                <a:latin typeface="NSMBSV+Calibri"/>
                <a:cs typeface="NSMBSV+Calibri"/>
              </a:rPr>
              <a:t>kêꢀcácꢀ</a:t>
            </a:r>
            <a:r>
              <a:rPr dirty="0" sz="3800" spc="-7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800">
                <a:solidFill>
                  <a:srgbClr val="000000"/>
                </a:solidFill>
                <a:latin typeface="NSMBSV+Calibri"/>
                <a:cs typeface="NSMBSV+Calibri"/>
              </a:rPr>
              <a:t>đơnꢀ</a:t>
            </a:r>
            <a:r>
              <a:rPr dirty="0" sz="3800" spc="-7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800">
                <a:solidFill>
                  <a:srgbClr val="000000"/>
                </a:solidFill>
                <a:latin typeface="NSMBSV+Calibri"/>
                <a:cs typeface="NSMBSV+Calibri"/>
              </a:rPr>
              <a:t>thứcꢀ</a:t>
            </a:r>
            <a:r>
              <a:rPr dirty="0" sz="3800" spc="-7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800">
                <a:solidFill>
                  <a:srgbClr val="000000"/>
                </a:solidFill>
                <a:latin typeface="NSMBSV+Calibri"/>
                <a:cs typeface="NSMBSV+Calibri"/>
              </a:rPr>
              <a:t>thuꢀ</a:t>
            </a:r>
            <a:r>
              <a:rPr dirty="0" sz="3800" spc="-7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800">
                <a:solidFill>
                  <a:srgbClr val="000000"/>
                </a:solidFill>
                <a:latin typeface="NSMBSV+Calibri"/>
                <a:cs typeface="NSMBSV+Calibri"/>
              </a:rPr>
              <a:t>gọnꢀ</a:t>
            </a:r>
            <a:r>
              <a:rPr dirty="0" sz="3800" spc="-7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800">
                <a:solidFill>
                  <a:srgbClr val="000000"/>
                </a:solidFill>
                <a:latin typeface="NSMBSV+Calibri"/>
                <a:cs typeface="NSMBSV+Calibri"/>
              </a:rPr>
              <a:t>trongꢀ</a:t>
            </a:r>
            <a:r>
              <a:rPr dirty="0" sz="3800" spc="-7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800">
                <a:solidFill>
                  <a:srgbClr val="000000"/>
                </a:solidFill>
                <a:latin typeface="NSMBSV+Calibri"/>
                <a:cs typeface="NSMBSV+Calibri"/>
              </a:rPr>
              <a:t>cácꢀ</a:t>
            </a:r>
            <a:r>
              <a:rPr dirty="0" sz="3800" spc="-7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800">
                <a:solidFill>
                  <a:srgbClr val="000000"/>
                </a:solidFill>
                <a:latin typeface="NSMBSV+Calibri"/>
                <a:cs typeface="NSMBSV+Calibri"/>
              </a:rPr>
              <a:t>đơnꢀ</a:t>
            </a:r>
            <a:r>
              <a:rPr dirty="0" sz="3800" spc="-7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800">
                <a:solidFill>
                  <a:srgbClr val="000000"/>
                </a:solidFill>
                <a:latin typeface="NSMBSV+Calibri"/>
                <a:cs typeface="NSMBSV+Calibri"/>
              </a:rPr>
              <a:t>thứcꢀ</a:t>
            </a:r>
            <a:r>
              <a:rPr dirty="0" sz="3800" spc="-7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800">
                <a:solidFill>
                  <a:srgbClr val="000000"/>
                </a:solidFill>
                <a:latin typeface="NSMBSV+Calibri"/>
                <a:cs typeface="NSMBSV+Calibri"/>
              </a:rPr>
              <a:t>đãꢀ</a:t>
            </a:r>
            <a:r>
              <a:rPr dirty="0" sz="3800" spc="-7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800">
                <a:solidFill>
                  <a:srgbClr val="000000"/>
                </a:solidFill>
                <a:latin typeface="NSMBSV+Calibri"/>
                <a:cs typeface="NSMBSV+Calibri"/>
              </a:rPr>
              <a:t>choꢀ</a:t>
            </a:r>
            <a:r>
              <a:rPr dirty="0" sz="3800" spc="-7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800">
                <a:solidFill>
                  <a:srgbClr val="000000"/>
                </a:solidFill>
                <a:latin typeface="NSMBSV+Calibri"/>
                <a:cs typeface="NSMBSV+Calibri"/>
              </a:rPr>
              <a:t>vàꢀ</a:t>
            </a:r>
            <a:r>
              <a:rPr dirty="0" sz="3800" spc="-7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800">
                <a:solidFill>
                  <a:srgbClr val="000000"/>
                </a:solidFill>
                <a:latin typeface="NSMBSV+Calibri"/>
                <a:cs typeface="NSMBSV+Calibri"/>
              </a:rPr>
              <a:t>thuꢀ</a:t>
            </a:r>
            <a:r>
              <a:rPr dirty="0" sz="3800" spc="-7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800">
                <a:solidFill>
                  <a:srgbClr val="000000"/>
                </a:solidFill>
                <a:latin typeface="NSMBSV+Calibri"/>
                <a:cs typeface="NSMBSV+Calibri"/>
              </a:rPr>
              <a:t>gọnꢀ</a:t>
            </a:r>
            <a:r>
              <a:rPr dirty="0" sz="3800" spc="-7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800">
                <a:solidFill>
                  <a:srgbClr val="000000"/>
                </a:solidFill>
                <a:latin typeface="NSMBSV+Calibri"/>
                <a:cs typeface="NSMBSV+Calibri"/>
              </a:rPr>
              <a:t>cácꢀ</a:t>
            </a:r>
            <a:r>
              <a:rPr dirty="0" sz="3800" spc="-7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800">
                <a:solidFill>
                  <a:srgbClr val="000000"/>
                </a:solidFill>
                <a:latin typeface="NSMBSV+Calibri"/>
                <a:cs typeface="NSMBSV+Calibri"/>
              </a:rPr>
              <a:t>đơnꢀ</a:t>
            </a:r>
            <a:r>
              <a:rPr dirty="0" sz="3800" spc="-7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800">
                <a:solidFill>
                  <a:srgbClr val="000000"/>
                </a:solidFill>
                <a:latin typeface="NSMBSV+Calibri"/>
                <a:cs typeface="NSMBSV+Calibri"/>
              </a:rPr>
              <a:t>thứcꢀ</a:t>
            </a:r>
          </a:p>
          <a:p>
            <a:pPr marL="0" marR="0">
              <a:lnSpc>
                <a:spcPts val="3959"/>
              </a:lnSpc>
              <a:spcBef>
                <a:spcPts val="2830"/>
              </a:spcBef>
              <a:spcAft>
                <a:spcPts val="0"/>
              </a:spcAft>
            </a:pPr>
            <a:r>
              <a:rPr dirty="0" sz="3800">
                <a:solidFill>
                  <a:srgbClr val="000000"/>
                </a:solidFill>
                <a:latin typeface="NSMBSV+Calibri"/>
                <a:cs typeface="NSMBSV+Calibri"/>
              </a:rPr>
              <a:t>cònꢀlại.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20804" y="4933162"/>
            <a:ext cx="17336662" cy="1226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59"/>
              </a:lnSpc>
              <a:spcBef>
                <a:spcPts val="0"/>
              </a:spcBef>
              <a:spcAft>
                <a:spcPts val="0"/>
              </a:spcAft>
            </a:pPr>
            <a:r>
              <a:rPr dirty="0" sz="3800">
                <a:solidFill>
                  <a:srgbClr val="000000"/>
                </a:solidFill>
                <a:latin typeface="NSMBSV+Calibri"/>
                <a:cs typeface="NSMBSV+Calibri"/>
              </a:rPr>
              <a:t>b)ꢀVớiꢀmỗiꢀđơnꢀthứcꢀnhậnꢀđược,ꢀhãyꢀchoꢀbiếtꢀhệꢀsố,ꢀphầnꢀbiếnꢀvàꢀbậcꢀcủaꢀnó.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798454" y="6099944"/>
            <a:ext cx="1635844" cy="1226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59"/>
              </a:lnSpc>
              <a:spcBef>
                <a:spcPts val="0"/>
              </a:spcBef>
              <a:spcAft>
                <a:spcPts val="0"/>
              </a:spcAft>
            </a:pPr>
            <a:r>
              <a:rPr dirty="0" sz="3800" b="1">
                <a:solidFill>
                  <a:srgbClr val="000000"/>
                </a:solidFill>
                <a:latin typeface="MWUVPN+Arial-BoldMT"/>
                <a:cs typeface="MWUVPN+Arial-BoldMT"/>
              </a:rPr>
              <a:t>Giải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605663" y="7116648"/>
            <a:ext cx="39458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NSMBSV+Calibri"/>
                <a:cs typeface="NSMBSV+Calibri"/>
              </a:rPr>
              <a:t>ꢀ</a:t>
            </a:r>
          </a:p>
        </p:txBody>
      </p:sp>
    </p:spTree>
  </p:cSld>
  <p:clrMapOvr>
    <a:masterClrMapping/>
  </p:clrMapOvr>
</p:sld>
</file>

<file path=ppt/slides/slide4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642218" y="1067045"/>
            <a:ext cx="1721941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0000"/>
                </a:solidFill>
                <a:latin typeface="MWUVPN+Arial-BoldMT"/>
                <a:cs typeface="MWUVPN+Arial-BoldMT"/>
              </a:rPr>
              <a:t>Giải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96539" y="2291568"/>
            <a:ext cx="39458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NSMBSV+Calibri"/>
                <a:cs typeface="NSMBSV+Calibri"/>
              </a:rPr>
              <a:t>ꢀ</a:t>
            </a:r>
          </a:p>
        </p:txBody>
      </p:sp>
    </p:spTree>
  </p:cSld>
  <p:clrMapOvr>
    <a:masterClrMapping/>
  </p:clrMapOvr>
</p:sld>
</file>

<file path=ppt/slides/slide4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86314" y="1120226"/>
            <a:ext cx="6302865" cy="13558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4200" b="1">
                <a:solidFill>
                  <a:srgbClr val="c00000"/>
                </a:solidFill>
                <a:latin typeface="MWUVPN+Arial-BoldMT"/>
                <a:cs typeface="MWUVPN+Arial-BoldMT"/>
              </a:rPr>
              <a:t>Bài</a:t>
            </a:r>
            <a:r>
              <a:rPr dirty="0" sz="4200" b="1">
                <a:solidFill>
                  <a:srgbClr val="c00000"/>
                </a:solidFill>
                <a:latin typeface="MWUVPN+Arial-BoldMT"/>
                <a:cs typeface="MWUVPN+Arial-BoldMT"/>
              </a:rPr>
              <a:t> </a:t>
            </a:r>
            <a:r>
              <a:rPr dirty="0" sz="4200" b="1">
                <a:solidFill>
                  <a:srgbClr val="c00000"/>
                </a:solidFill>
                <a:latin typeface="MWUVPN+Arial-BoldMT"/>
                <a:cs typeface="MWUVPN+Arial-BoldMT"/>
              </a:rPr>
              <a:t>tập</a:t>
            </a:r>
            <a:r>
              <a:rPr dirty="0" sz="4200" b="1">
                <a:solidFill>
                  <a:srgbClr val="c00000"/>
                </a:solidFill>
                <a:latin typeface="MWUVPN+Arial-BoldMT"/>
                <a:cs typeface="MWUVPN+Arial-BoldMT"/>
              </a:rPr>
              <a:t> </a:t>
            </a:r>
            <a:r>
              <a:rPr dirty="0" sz="4200" b="1">
                <a:solidFill>
                  <a:srgbClr val="c00000"/>
                </a:solidFill>
                <a:latin typeface="MWUVPN+Arial-BoldMT"/>
                <a:cs typeface="MWUVPN+Arial-BoldMT"/>
              </a:rPr>
              <a:t>1.3</a:t>
            </a:r>
            <a:r>
              <a:rPr dirty="0" sz="4200" b="1">
                <a:solidFill>
                  <a:srgbClr val="c00000"/>
                </a:solidFill>
                <a:latin typeface="MWUVPN+Arial-BoldMT"/>
                <a:cs typeface="MWUVPN+Arial-BoldMT"/>
              </a:rPr>
              <a:t> </a:t>
            </a:r>
            <a:r>
              <a:rPr dirty="0" sz="4200" b="1">
                <a:solidFill>
                  <a:srgbClr val="c00000"/>
                </a:solidFill>
                <a:latin typeface="MWUVPN+Arial-BoldMT"/>
                <a:cs typeface="MWUVPN+Arial-BoldMT"/>
              </a:rPr>
              <a:t>(SGK-tr10)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84604" y="1156682"/>
            <a:ext cx="11689305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Thu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gọn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rồi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tính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giá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trị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của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mỗi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đơn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thức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 spc="32">
                <a:solidFill>
                  <a:srgbClr val="000000"/>
                </a:solidFill>
                <a:latin typeface="VKPQQS+ArialMT"/>
                <a:cs typeface="VKPQQS+ArialMT"/>
              </a:rPr>
              <a:t>sau: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44378" y="2111856"/>
            <a:ext cx="39458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NSMBSV+Calibri"/>
                <a:cs typeface="NSMBSV+Calibri"/>
              </a:rPr>
              <a:t>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806200" y="2111624"/>
            <a:ext cx="39458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NSMBSV+Calibri"/>
                <a:cs typeface="NSMBSV+Calibri"/>
              </a:rPr>
              <a:t>ꢀ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82303" y="2480027"/>
            <a:ext cx="1217627" cy="26972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011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a)</a:t>
            </a:r>
          </a:p>
          <a:p>
            <a:pPr marL="0" marR="0">
              <a:lnSpc>
                <a:spcPts val="4167"/>
              </a:lnSpc>
              <a:spcBef>
                <a:spcPts val="6852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b)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000121" y="2480027"/>
            <a:ext cx="1548013" cy="26972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khi</a:t>
            </a:r>
          </a:p>
          <a:p>
            <a:pPr marL="136704" marR="0">
              <a:lnSpc>
                <a:spcPts val="4167"/>
              </a:lnSpc>
              <a:spcBef>
                <a:spcPts val="6852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khi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776199" y="3854649"/>
            <a:ext cx="39458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NSMBSV+Calibri"/>
                <a:cs typeface="NSMBSV+Calibri"/>
              </a:rPr>
              <a:t>ꢀ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873240" y="3857291"/>
            <a:ext cx="39458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NSMBSV+Calibri"/>
                <a:cs typeface="NSMBSV+Calibri"/>
              </a:rPr>
              <a:t>ꢀ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566019" y="5332295"/>
            <a:ext cx="1721941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0000"/>
                </a:solidFill>
                <a:latin typeface="MWUVPN+Arial-BoldMT"/>
                <a:cs typeface="MWUVPN+Arial-BoldMT"/>
              </a:rPr>
              <a:t>Giải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887629" y="6278448"/>
            <a:ext cx="39458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NSMBSV+Calibri"/>
                <a:cs typeface="NSMBSV+Calibri"/>
              </a:rPr>
              <a:t>ꢀ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202355" y="6660278"/>
            <a:ext cx="3273466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a)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Rút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gọn: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464040" y="7729471"/>
            <a:ext cx="39458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NSMBSV+Calibri"/>
                <a:cs typeface="NSMBSV+Calibri"/>
              </a:rPr>
              <a:t>ꢀ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981690" y="7929220"/>
            <a:ext cx="39458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NSMBSV+Calibri"/>
                <a:cs typeface="NSMBSV+Calibri"/>
              </a:rPr>
              <a:t>ꢀ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776200" y="8302921"/>
            <a:ext cx="1891357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Thay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423384" y="8302921"/>
            <a:ext cx="3597379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vào</a:t>
            </a:r>
            <a:r>
              <a:rPr dirty="0" sz="4000" spc="111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A,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ta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có:</a:t>
            </a:r>
          </a:p>
        </p:txBody>
      </p:sp>
    </p:spTree>
  </p:cSld>
  <p:clrMapOvr>
    <a:masterClrMapping/>
  </p:clrMapOvr>
</p:sld>
</file>

<file path=ppt/slides/slide4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86314" y="1072100"/>
            <a:ext cx="6302865" cy="13558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4200" b="1">
                <a:solidFill>
                  <a:srgbClr val="c00000"/>
                </a:solidFill>
                <a:latin typeface="MWUVPN+Arial-BoldMT"/>
                <a:cs typeface="MWUVPN+Arial-BoldMT"/>
              </a:rPr>
              <a:t>Bài</a:t>
            </a:r>
            <a:r>
              <a:rPr dirty="0" sz="4200" b="1">
                <a:solidFill>
                  <a:srgbClr val="c00000"/>
                </a:solidFill>
                <a:latin typeface="MWUVPN+Arial-BoldMT"/>
                <a:cs typeface="MWUVPN+Arial-BoldMT"/>
              </a:rPr>
              <a:t> </a:t>
            </a:r>
            <a:r>
              <a:rPr dirty="0" sz="4200" b="1">
                <a:solidFill>
                  <a:srgbClr val="c00000"/>
                </a:solidFill>
                <a:latin typeface="MWUVPN+Arial-BoldMT"/>
                <a:cs typeface="MWUVPN+Arial-BoldMT"/>
              </a:rPr>
              <a:t>tập</a:t>
            </a:r>
            <a:r>
              <a:rPr dirty="0" sz="4200" b="1">
                <a:solidFill>
                  <a:srgbClr val="c00000"/>
                </a:solidFill>
                <a:latin typeface="MWUVPN+Arial-BoldMT"/>
                <a:cs typeface="MWUVPN+Arial-BoldMT"/>
              </a:rPr>
              <a:t> </a:t>
            </a:r>
            <a:r>
              <a:rPr dirty="0" sz="4200" b="1">
                <a:solidFill>
                  <a:srgbClr val="c00000"/>
                </a:solidFill>
                <a:latin typeface="MWUVPN+Arial-BoldMT"/>
                <a:cs typeface="MWUVPN+Arial-BoldMT"/>
              </a:rPr>
              <a:t>1.3</a:t>
            </a:r>
            <a:r>
              <a:rPr dirty="0" sz="4200" b="1">
                <a:solidFill>
                  <a:srgbClr val="c00000"/>
                </a:solidFill>
                <a:latin typeface="MWUVPN+Arial-BoldMT"/>
                <a:cs typeface="MWUVPN+Arial-BoldMT"/>
              </a:rPr>
              <a:t> </a:t>
            </a:r>
            <a:r>
              <a:rPr dirty="0" sz="4200" b="1">
                <a:solidFill>
                  <a:srgbClr val="c00000"/>
                </a:solidFill>
                <a:latin typeface="MWUVPN+Arial-BoldMT"/>
                <a:cs typeface="MWUVPN+Arial-BoldMT"/>
              </a:rPr>
              <a:t>(SGK-tr10)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84604" y="1108556"/>
            <a:ext cx="11689305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Thu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gọn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rồi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tính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giá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trị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của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mỗi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đơn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thức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 spc="32">
                <a:solidFill>
                  <a:srgbClr val="000000"/>
                </a:solidFill>
                <a:latin typeface="VKPQQS+ArialMT"/>
                <a:cs typeface="VKPQQS+ArialMT"/>
              </a:rPr>
              <a:t>sau: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44378" y="2111856"/>
            <a:ext cx="39458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NSMBSV+Calibri"/>
                <a:cs typeface="NSMBSV+Calibri"/>
              </a:rPr>
              <a:t>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806200" y="2111624"/>
            <a:ext cx="39458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NSMBSV+Calibri"/>
                <a:cs typeface="NSMBSV+Calibri"/>
              </a:rPr>
              <a:t>ꢀ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82303" y="2480027"/>
            <a:ext cx="1217627" cy="26972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011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a)</a:t>
            </a:r>
          </a:p>
          <a:p>
            <a:pPr marL="0" marR="0">
              <a:lnSpc>
                <a:spcPts val="4167"/>
              </a:lnSpc>
              <a:spcBef>
                <a:spcPts val="6852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b)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000121" y="2480027"/>
            <a:ext cx="1548013" cy="26972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khi</a:t>
            </a:r>
          </a:p>
          <a:p>
            <a:pPr marL="136704" marR="0">
              <a:lnSpc>
                <a:spcPts val="4167"/>
              </a:lnSpc>
              <a:spcBef>
                <a:spcPts val="6852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khi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776199" y="3854649"/>
            <a:ext cx="39458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NSMBSV+Calibri"/>
                <a:cs typeface="NSMBSV+Calibri"/>
              </a:rPr>
              <a:t>ꢀ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873240" y="3857291"/>
            <a:ext cx="39458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NSMBSV+Calibri"/>
                <a:cs typeface="NSMBSV+Calibri"/>
              </a:rPr>
              <a:t>ꢀ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566019" y="5332295"/>
            <a:ext cx="1721941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0000"/>
                </a:solidFill>
                <a:latin typeface="MWUVPN+Arial-BoldMT"/>
                <a:cs typeface="MWUVPN+Arial-BoldMT"/>
              </a:rPr>
              <a:t>Giải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202356" y="6367403"/>
            <a:ext cx="39458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NSMBSV+Calibri"/>
                <a:cs typeface="NSMBSV+Calibri"/>
              </a:rPr>
              <a:t>ꢀ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776199" y="7539112"/>
            <a:ext cx="39458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NSMBSV+Calibri"/>
                <a:cs typeface="NSMBSV+Calibri"/>
              </a:rPr>
              <a:t>ꢀ</a:t>
            </a:r>
          </a:p>
        </p:txBody>
      </p:sp>
    </p:spTree>
  </p:cSld>
  <p:clrMapOvr>
    <a:masterClrMapping/>
  </p:clrMapOvr>
</p:sld>
</file>

<file path=ppt/slides/slide4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53440" y="1251811"/>
            <a:ext cx="24051852" cy="13354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spc="-304">
                <a:solidFill>
                  <a:srgbClr val="000000"/>
                </a:solidFill>
                <a:latin typeface="NSMBSV+Calibri"/>
                <a:cs typeface="NSMBSV+Calibri"/>
              </a:rPr>
              <a:t>ꢀ</a:t>
            </a:r>
            <a:r>
              <a:rPr dirty="0" sz="4200" spc="-2733" b="1">
                <a:solidFill>
                  <a:srgbClr val="c00000"/>
                </a:solidFill>
                <a:latin typeface="MWUVPN+Arial-BoldMT"/>
                <a:cs typeface="MWUVPN+Arial-BoldMT"/>
              </a:rPr>
              <a:t>B</a:t>
            </a:r>
            <a:r>
              <a:rPr dirty="0" sz="4000">
                <a:solidFill>
                  <a:srgbClr val="000000"/>
                </a:solidFill>
                <a:latin typeface="NSMBSV+Calibri"/>
                <a:cs typeface="NSMBSV+Calibri"/>
              </a:rPr>
              <a:t>ꢀꢀꢀꢀ</a:t>
            </a:r>
            <a:r>
              <a:rPr dirty="0" sz="4200" spc="-1468" b="1">
                <a:solidFill>
                  <a:srgbClr val="c00000"/>
                </a:solidFill>
                <a:latin typeface="MWUVPN+Arial-BoldMT"/>
                <a:cs typeface="MWUVPN+Arial-BoldMT"/>
              </a:rPr>
              <a:t>à</a:t>
            </a:r>
            <a:r>
              <a:rPr dirty="0" sz="4000">
                <a:solidFill>
                  <a:srgbClr val="000000"/>
                </a:solidFill>
                <a:latin typeface="NSMBSV+Calibri"/>
                <a:cs typeface="NSMBSV+Calibri"/>
              </a:rPr>
              <a:t>ꢀꢀ</a:t>
            </a:r>
            <a:r>
              <a:rPr dirty="0" sz="4200" spc="-834" b="1">
                <a:solidFill>
                  <a:srgbClr val="c00000"/>
                </a:solidFill>
                <a:latin typeface="MWUVPN+Arial-BoldMT"/>
                <a:cs typeface="MWUVPN+Arial-BoldMT"/>
              </a:rPr>
              <a:t>i</a:t>
            </a:r>
            <a:r>
              <a:rPr dirty="0" sz="4000">
                <a:solidFill>
                  <a:srgbClr val="000000"/>
                </a:solidFill>
                <a:latin typeface="NSMBSV+Calibri"/>
                <a:cs typeface="NSMBSV+Calibri"/>
              </a:rPr>
              <a:t>ꢀꢀꢀ</a:t>
            </a:r>
            <a:r>
              <a:rPr dirty="0" sz="4200" spc="-693" b="1">
                <a:solidFill>
                  <a:srgbClr val="c00000"/>
                </a:solidFill>
                <a:latin typeface="MWUVPN+Arial-BoldMT"/>
                <a:cs typeface="MWUVPN+Arial-BoldMT"/>
              </a:rPr>
              <a:t>t</a:t>
            </a:r>
            <a:r>
              <a:rPr dirty="0" sz="4000" spc="-210">
                <a:solidFill>
                  <a:srgbClr val="000000"/>
                </a:solidFill>
                <a:latin typeface="NSMBSV+Calibri"/>
                <a:cs typeface="NSMBSV+Calibri"/>
              </a:rPr>
              <a:t>ꢀ</a:t>
            </a:r>
            <a:r>
              <a:rPr dirty="0" sz="4200" spc="-2129" b="1">
                <a:solidFill>
                  <a:srgbClr val="c00000"/>
                </a:solidFill>
                <a:latin typeface="MWUVPN+Arial-BoldMT"/>
                <a:cs typeface="MWUVPN+Arial-BoldMT"/>
              </a:rPr>
              <a:t>ậ</a:t>
            </a:r>
            <a:r>
              <a:rPr dirty="0" sz="4000">
                <a:solidFill>
                  <a:srgbClr val="000000"/>
                </a:solidFill>
                <a:latin typeface="NSMBSV+Calibri"/>
                <a:cs typeface="NSMBSV+Calibri"/>
              </a:rPr>
              <a:t>ꢀꢀꢀ</a:t>
            </a:r>
            <a:r>
              <a:rPr dirty="0" sz="4200" spc="-1994" b="1">
                <a:solidFill>
                  <a:srgbClr val="c00000"/>
                </a:solidFill>
                <a:latin typeface="MWUVPN+Arial-BoldMT"/>
                <a:cs typeface="MWUVPN+Arial-BoldMT"/>
              </a:rPr>
              <a:t>p</a:t>
            </a:r>
            <a:r>
              <a:rPr dirty="0" sz="4000">
                <a:solidFill>
                  <a:srgbClr val="000000"/>
                </a:solidFill>
                <a:latin typeface="NSMBSV+Calibri"/>
                <a:cs typeface="NSMBSV+Calibri"/>
              </a:rPr>
              <a:t>ꢀꢀꢀꢀ</a:t>
            </a:r>
            <a:r>
              <a:rPr dirty="0" sz="4200" spc="-1898" b="1">
                <a:solidFill>
                  <a:srgbClr val="c00000"/>
                </a:solidFill>
                <a:latin typeface="MWUVPN+Arial-BoldMT"/>
                <a:cs typeface="MWUVPN+Arial-BoldMT"/>
              </a:rPr>
              <a:t>1</a:t>
            </a:r>
            <a:r>
              <a:rPr dirty="0" sz="4000">
                <a:solidFill>
                  <a:srgbClr val="000000"/>
                </a:solidFill>
                <a:latin typeface="NSMBSV+Calibri"/>
                <a:cs typeface="NSMBSV+Calibri"/>
              </a:rPr>
              <a:t>ꢀꢀꢀ</a:t>
            </a:r>
            <a:r>
              <a:rPr dirty="0" sz="4200" spc="-365" b="1">
                <a:solidFill>
                  <a:srgbClr val="c00000"/>
                </a:solidFill>
                <a:latin typeface="MWUVPN+Arial-BoldMT"/>
                <a:cs typeface="MWUVPN+Arial-BoldMT"/>
              </a:rPr>
              <a:t>.</a:t>
            </a:r>
            <a:r>
              <a:rPr dirty="0" sz="4000" spc="-543">
                <a:solidFill>
                  <a:srgbClr val="000000"/>
                </a:solidFill>
                <a:latin typeface="NSMBSV+Calibri"/>
                <a:cs typeface="NSMBSV+Calibri"/>
              </a:rPr>
              <a:t>ꢀ</a:t>
            </a:r>
            <a:r>
              <a:rPr dirty="0" sz="4200" spc="-1796" b="1">
                <a:solidFill>
                  <a:srgbClr val="c00000"/>
                </a:solidFill>
                <a:latin typeface="MWUVPN+Arial-BoldMT"/>
                <a:cs typeface="MWUVPN+Arial-BoldMT"/>
              </a:rPr>
              <a:t>4</a:t>
            </a:r>
            <a:r>
              <a:rPr dirty="0" sz="4000">
                <a:solidFill>
                  <a:srgbClr val="000000"/>
                </a:solidFill>
                <a:latin typeface="NSMBSV+Calibri"/>
                <a:cs typeface="NSMBSV+Calibri"/>
              </a:rPr>
              <a:t>ꢀꢀꢀꢀ</a:t>
            </a:r>
            <a:r>
              <a:rPr dirty="0" sz="4200" spc="-761" b="1">
                <a:solidFill>
                  <a:srgbClr val="c00000"/>
                </a:solidFill>
                <a:latin typeface="MWUVPN+Arial-BoldMT"/>
                <a:cs typeface="MWUVPN+Arial-BoldMT"/>
              </a:rPr>
              <a:t>(</a:t>
            </a:r>
            <a:r>
              <a:rPr dirty="0" sz="4000" spc="-142">
                <a:solidFill>
                  <a:srgbClr val="000000"/>
                </a:solidFill>
                <a:latin typeface="NSMBSV+Calibri"/>
                <a:cs typeface="NSMBSV+Calibri"/>
              </a:rPr>
              <a:t>ꢀ</a:t>
            </a:r>
            <a:r>
              <a:rPr dirty="0" sz="4200" spc="-2664" b="1">
                <a:solidFill>
                  <a:srgbClr val="c00000"/>
                </a:solidFill>
                <a:latin typeface="MWUVPN+Arial-BoldMT"/>
                <a:cs typeface="MWUVPN+Arial-BoldMT"/>
              </a:rPr>
              <a:t>S</a:t>
            </a:r>
            <a:r>
              <a:rPr dirty="0" sz="4000" spc="-18">
                <a:solidFill>
                  <a:srgbClr val="000000"/>
                </a:solidFill>
                <a:latin typeface="NSMBSV+Calibri"/>
                <a:cs typeface="NSMBSV+Calibri"/>
              </a:rPr>
              <a:t>ꢀꢀꢀ</a:t>
            </a:r>
            <a:r>
              <a:rPr dirty="0" sz="4200" spc="-3227" b="1">
                <a:solidFill>
                  <a:srgbClr val="c00000"/>
                </a:solidFill>
                <a:latin typeface="MWUVPN+Arial-BoldMT"/>
                <a:cs typeface="MWUVPN+Arial-BoldMT"/>
              </a:rPr>
              <a:t>G</a:t>
            </a:r>
            <a:r>
              <a:rPr dirty="0" sz="4000">
                <a:solidFill>
                  <a:srgbClr val="000000"/>
                </a:solidFill>
                <a:latin typeface="NSMBSV+Calibri"/>
                <a:cs typeface="NSMBSV+Calibri"/>
              </a:rPr>
              <a:t>ꢀꢀꢀꢀ</a:t>
            </a:r>
            <a:r>
              <a:rPr dirty="0" sz="4200" spc="-2656" b="1">
                <a:solidFill>
                  <a:srgbClr val="c00000"/>
                </a:solidFill>
                <a:latin typeface="MWUVPN+Arial-BoldMT"/>
                <a:cs typeface="MWUVPN+Arial-BoldMT"/>
              </a:rPr>
              <a:t>K</a:t>
            </a:r>
            <a:r>
              <a:rPr dirty="0" sz="4000" spc="-19">
                <a:solidFill>
                  <a:srgbClr val="000000"/>
                </a:solidFill>
                <a:latin typeface="NSMBSV+Calibri"/>
                <a:cs typeface="NSMBSV+Calibri"/>
              </a:rPr>
              <a:t>ꢀꢀꢀ</a:t>
            </a:r>
            <a:r>
              <a:rPr dirty="0" sz="4200" spc="-1354" b="1">
                <a:solidFill>
                  <a:srgbClr val="c00000"/>
                </a:solidFill>
                <a:latin typeface="MWUVPN+Arial-BoldMT"/>
                <a:cs typeface="MWUVPN+Arial-BoldMT"/>
              </a:rPr>
              <a:t>-</a:t>
            </a:r>
            <a:r>
              <a:rPr dirty="0" sz="4000">
                <a:solidFill>
                  <a:srgbClr val="000000"/>
                </a:solidFill>
                <a:latin typeface="NSMBSV+Calibri"/>
                <a:cs typeface="NSMBSV+Calibri"/>
              </a:rPr>
              <a:t>ꢀ</a:t>
            </a:r>
            <a:r>
              <a:rPr dirty="0" sz="4000" spc="-10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000000"/>
                </a:solidFill>
                <a:latin typeface="NSMBSV+Calibri"/>
                <a:cs typeface="NSMBSV+Calibri"/>
              </a:rPr>
              <a:t>ꢀ</a:t>
            </a:r>
            <a:r>
              <a:rPr dirty="0" sz="4200" spc="-953" b="1">
                <a:solidFill>
                  <a:srgbClr val="c00000"/>
                </a:solidFill>
                <a:latin typeface="MWUVPN+Arial-BoldMT"/>
                <a:cs typeface="MWUVPN+Arial-BoldMT"/>
              </a:rPr>
              <a:t>t</a:t>
            </a:r>
            <a:r>
              <a:rPr dirty="0" sz="4000">
                <a:solidFill>
                  <a:srgbClr val="000000"/>
                </a:solidFill>
                <a:latin typeface="NSMBSV+Calibri"/>
                <a:cs typeface="NSMBSV+Calibri"/>
              </a:rPr>
              <a:t>ꢀꢀ</a:t>
            </a:r>
            <a:r>
              <a:rPr dirty="0" sz="4200" spc="-787" b="1">
                <a:solidFill>
                  <a:srgbClr val="c00000"/>
                </a:solidFill>
                <a:latin typeface="MWUVPN+Arial-BoldMT"/>
                <a:cs typeface="MWUVPN+Arial-BoldMT"/>
              </a:rPr>
              <a:t>r</a:t>
            </a:r>
            <a:r>
              <a:rPr dirty="0" sz="4000" spc="-117">
                <a:solidFill>
                  <a:srgbClr val="000000"/>
                </a:solidFill>
                <a:latin typeface="NSMBSV+Calibri"/>
                <a:cs typeface="NSMBSV+Calibri"/>
              </a:rPr>
              <a:t>ꢀ</a:t>
            </a:r>
            <a:r>
              <a:rPr dirty="0" sz="4200" spc="-2222" b="1">
                <a:solidFill>
                  <a:srgbClr val="c00000"/>
                </a:solidFill>
                <a:latin typeface="MWUVPN+Arial-BoldMT"/>
                <a:cs typeface="MWUVPN+Arial-BoldMT"/>
              </a:rPr>
              <a:t>1</a:t>
            </a:r>
            <a:r>
              <a:rPr dirty="0" sz="4000">
                <a:solidFill>
                  <a:srgbClr val="000000"/>
                </a:solidFill>
                <a:latin typeface="NSMBSV+Calibri"/>
                <a:cs typeface="NSMBSV+Calibri"/>
              </a:rPr>
              <a:t>ꢀꢀꢀ</a:t>
            </a:r>
            <a:r>
              <a:rPr dirty="0" sz="4200" spc="-1858" b="1">
                <a:solidFill>
                  <a:srgbClr val="c00000"/>
                </a:solidFill>
                <a:latin typeface="MWUVPN+Arial-BoldMT"/>
                <a:cs typeface="MWUVPN+Arial-BoldMT"/>
              </a:rPr>
              <a:t>0</a:t>
            </a:r>
            <a:r>
              <a:rPr dirty="0" sz="4000">
                <a:solidFill>
                  <a:srgbClr val="000000"/>
                </a:solidFill>
                <a:latin typeface="NSMBSV+Calibri"/>
                <a:cs typeface="NSMBSV+Calibri"/>
              </a:rPr>
              <a:t>ꢀꢀꢀ</a:t>
            </a:r>
            <a:r>
              <a:rPr dirty="0" sz="4200" spc="-556" b="1">
                <a:solidFill>
                  <a:srgbClr val="c00000"/>
                </a:solidFill>
                <a:latin typeface="MWUVPN+Arial-BoldMT"/>
                <a:cs typeface="MWUVPN+Arial-BoldMT"/>
              </a:rPr>
              <a:t>)</a:t>
            </a:r>
            <a:r>
              <a:rPr dirty="0" sz="4000">
                <a:solidFill>
                  <a:srgbClr val="000000"/>
                </a:solidFill>
                <a:latin typeface="NSMBSV+Calibri"/>
                <a:cs typeface="NSMBSV+Calibri"/>
              </a:rPr>
              <a:t>ꢀꢀSắpꢀ</a:t>
            </a:r>
            <a:r>
              <a:rPr dirty="0" sz="4000" spc="-4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000000"/>
                </a:solidFill>
                <a:latin typeface="NSMBSV+Calibri"/>
                <a:cs typeface="NSMBSV+Calibri"/>
              </a:rPr>
              <a:t>xếpꢀ</a:t>
            </a:r>
            <a:r>
              <a:rPr dirty="0" sz="4000" spc="-5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000000"/>
                </a:solidFill>
                <a:latin typeface="NSMBSV+Calibri"/>
                <a:cs typeface="NSMBSV+Calibri"/>
              </a:rPr>
              <a:t>cácꢀ</a:t>
            </a:r>
            <a:r>
              <a:rPr dirty="0" sz="4000" spc="-5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000000"/>
                </a:solidFill>
                <a:latin typeface="NSMBSV+Calibri"/>
                <a:cs typeface="NSMBSV+Calibri"/>
              </a:rPr>
              <a:t>đơnꢀ</a:t>
            </a:r>
            <a:r>
              <a:rPr dirty="0" sz="4000" spc="-4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000000"/>
                </a:solidFill>
                <a:latin typeface="NSMBSV+Calibri"/>
                <a:cs typeface="NSMBSV+Calibri"/>
              </a:rPr>
              <a:t>thứcꢀ</a:t>
            </a:r>
            <a:r>
              <a:rPr dirty="0" sz="4000" spc="-4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000000"/>
                </a:solidFill>
                <a:latin typeface="NSMBSV+Calibri"/>
                <a:cs typeface="NSMBSV+Calibri"/>
              </a:rPr>
              <a:t>sauꢀ</a:t>
            </a:r>
            <a:r>
              <a:rPr dirty="0" sz="4000" spc="-4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000000"/>
                </a:solidFill>
                <a:latin typeface="NSMBSV+Calibri"/>
                <a:cs typeface="NSMBSV+Calibri"/>
              </a:rPr>
              <a:t>thànhꢀ</a:t>
            </a:r>
            <a:r>
              <a:rPr dirty="0" sz="4000" spc="-4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000000"/>
                </a:solidFill>
                <a:latin typeface="NSMBSV+Calibri"/>
                <a:cs typeface="NSMBSV+Calibri"/>
              </a:rPr>
              <a:t>từngꢀ</a:t>
            </a:r>
            <a:r>
              <a:rPr dirty="0" sz="4000" spc="-4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000000"/>
                </a:solidFill>
                <a:latin typeface="NSMBSV+Calibri"/>
                <a:cs typeface="NSMBSV+Calibri"/>
              </a:rPr>
              <a:t>nhóm,ꢀ</a:t>
            </a:r>
            <a:r>
              <a:rPr dirty="0" sz="4000" spc="-4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000000"/>
                </a:solidFill>
                <a:latin typeface="NSMBSV+Calibri"/>
                <a:cs typeface="NSMBSV+Calibri"/>
              </a:rPr>
              <a:t>mỗiꢀ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3440" y="2166212"/>
            <a:ext cx="12409401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NSMBSV+Calibri"/>
                <a:cs typeface="NSMBSV+Calibri"/>
              </a:rPr>
              <a:t>nhómꢀchứaꢀtấtꢀcảꢀcácꢀđơnꢀthứcꢀđồngꢀdạngꢀvớiꢀnhau: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15640" y="3077547"/>
            <a:ext cx="39458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NSMBSV+Calibri"/>
                <a:cs typeface="NSMBSV+Calibri"/>
              </a:rPr>
              <a:t>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627731" y="4854944"/>
            <a:ext cx="1891605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c0504d"/>
                </a:solidFill>
                <a:latin typeface="LVVNAE+Arial-BoldItalicMT"/>
                <a:cs typeface="LVVNAE+Arial-BoldItalicMT"/>
              </a:rPr>
              <a:t>Giải: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568451" y="6063589"/>
            <a:ext cx="39458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NSMBSV+Calibri"/>
                <a:cs typeface="NSMBSV+Calibri"/>
              </a:rPr>
              <a:t>ꢀ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406740" y="6372885"/>
            <a:ext cx="39458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NSMBSV+Calibri"/>
                <a:cs typeface="NSMBSV+Calibri"/>
              </a:rPr>
              <a:t>ꢀ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151449" y="6448526"/>
            <a:ext cx="2540077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ffffff"/>
                </a:solidFill>
                <a:latin typeface="VKPQQS+ArialMT"/>
                <a:cs typeface="VKPQQS+ArialMT"/>
              </a:rPr>
              <a:t>Nhóm</a:t>
            </a:r>
            <a:r>
              <a:rPr dirty="0" sz="4000">
                <a:solidFill>
                  <a:srgbClr val="ffffff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ffffff"/>
                </a:solidFill>
                <a:latin typeface="VKPQQS+ArialMT"/>
                <a:cs typeface="VKPQQS+ArialMT"/>
              </a:rPr>
              <a:t>1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287851" y="6457578"/>
            <a:ext cx="2540077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ffffff"/>
                </a:solidFill>
                <a:latin typeface="VKPQQS+ArialMT"/>
                <a:cs typeface="VKPQQS+ArialMT"/>
              </a:rPr>
              <a:t>Nhóm</a:t>
            </a:r>
            <a:r>
              <a:rPr dirty="0" sz="4000">
                <a:solidFill>
                  <a:srgbClr val="ffffff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ffffff"/>
                </a:solidFill>
                <a:latin typeface="VKPQQS+ArialMT"/>
                <a:cs typeface="VKPQQS+ArialMT"/>
              </a:rPr>
              <a:t>2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127193" y="7918540"/>
            <a:ext cx="39458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NSMBSV+Calibri"/>
                <a:cs typeface="NSMBSV+Calibri"/>
              </a:rPr>
              <a:t>ꢀ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868251" y="8246486"/>
            <a:ext cx="2540077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ffffff"/>
                </a:solidFill>
                <a:latin typeface="VKPQQS+ArialMT"/>
                <a:cs typeface="VKPQQS+ArialMT"/>
              </a:rPr>
              <a:t>Nhóm</a:t>
            </a:r>
            <a:r>
              <a:rPr dirty="0" sz="4000">
                <a:solidFill>
                  <a:srgbClr val="ffffff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ffffff"/>
                </a:solidFill>
                <a:latin typeface="VKPQQS+ArialMT"/>
                <a:cs typeface="VKPQQS+ArialMT"/>
              </a:rPr>
              <a:t>3</a:t>
            </a:r>
          </a:p>
        </p:txBody>
      </p:sp>
    </p:spTree>
  </p:cSld>
  <p:clrMapOvr>
    <a:masterClrMapping/>
  </p:clrMapOvr>
</p:sld>
</file>

<file path=ppt/slides/slide4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457419" y="3221698"/>
            <a:ext cx="6506367" cy="24212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814"/>
              </a:lnSpc>
              <a:spcBef>
                <a:spcPts val="0"/>
              </a:spcBef>
              <a:spcAft>
                <a:spcPts val="0"/>
              </a:spcAft>
            </a:pPr>
            <a:r>
              <a:rPr dirty="0" sz="7500" b="1">
                <a:solidFill>
                  <a:srgbClr val="1f497d"/>
                </a:solidFill>
                <a:latin typeface="MWUVPN+Arial-BoldMT"/>
                <a:cs typeface="MWUVPN+Arial-BoldMT"/>
              </a:rPr>
              <a:t>VẬN</a:t>
            </a:r>
            <a:r>
              <a:rPr dirty="0" sz="7500" b="1">
                <a:solidFill>
                  <a:srgbClr val="1f497d"/>
                </a:solidFill>
                <a:latin typeface="MWUVPN+Arial-BoldMT"/>
                <a:cs typeface="MWUVPN+Arial-BoldMT"/>
              </a:rPr>
              <a:t> </a:t>
            </a:r>
            <a:r>
              <a:rPr dirty="0" sz="7500" b="1">
                <a:solidFill>
                  <a:srgbClr val="1f497d"/>
                </a:solidFill>
                <a:latin typeface="MWUVPN+Arial-BoldMT"/>
                <a:cs typeface="MWUVPN+Arial-BoldMT"/>
              </a:rPr>
              <a:t>DỤNG</a:t>
            </a:r>
          </a:p>
        </p:txBody>
      </p:sp>
    </p:spTree>
  </p:cSld>
  <p:clrMapOvr>
    <a:masterClrMapping/>
  </p:clrMapOvr>
</p:sld>
</file>

<file path=ppt/slides/slide4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37571" y="539635"/>
            <a:ext cx="6302865" cy="13558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4200" b="1">
                <a:solidFill>
                  <a:srgbClr val="4bacc6"/>
                </a:solidFill>
                <a:latin typeface="MWUVPN+Arial-BoldMT"/>
                <a:cs typeface="MWUVPN+Arial-BoldMT"/>
              </a:rPr>
              <a:t>Bài</a:t>
            </a:r>
            <a:r>
              <a:rPr dirty="0" sz="4200" b="1">
                <a:solidFill>
                  <a:srgbClr val="4bacc6"/>
                </a:solidFill>
                <a:latin typeface="MWUVPN+Arial-BoldMT"/>
                <a:cs typeface="MWUVPN+Arial-BoldMT"/>
              </a:rPr>
              <a:t> </a:t>
            </a:r>
            <a:r>
              <a:rPr dirty="0" sz="4200" b="1">
                <a:solidFill>
                  <a:srgbClr val="4bacc6"/>
                </a:solidFill>
                <a:latin typeface="MWUVPN+Arial-BoldMT"/>
                <a:cs typeface="MWUVPN+Arial-BoldMT"/>
              </a:rPr>
              <a:t>tập</a:t>
            </a:r>
            <a:r>
              <a:rPr dirty="0" sz="4200" b="1">
                <a:solidFill>
                  <a:srgbClr val="4bacc6"/>
                </a:solidFill>
                <a:latin typeface="MWUVPN+Arial-BoldMT"/>
                <a:cs typeface="MWUVPN+Arial-BoldMT"/>
              </a:rPr>
              <a:t> </a:t>
            </a:r>
            <a:r>
              <a:rPr dirty="0" sz="4200" b="1">
                <a:solidFill>
                  <a:srgbClr val="4bacc6"/>
                </a:solidFill>
                <a:latin typeface="MWUVPN+Arial-BoldMT"/>
                <a:cs typeface="MWUVPN+Arial-BoldMT"/>
              </a:rPr>
              <a:t>1.5</a:t>
            </a:r>
            <a:r>
              <a:rPr dirty="0" sz="4200" b="1">
                <a:solidFill>
                  <a:srgbClr val="4bacc6"/>
                </a:solidFill>
                <a:latin typeface="MWUVPN+Arial-BoldMT"/>
                <a:cs typeface="MWUVPN+Arial-BoldMT"/>
              </a:rPr>
              <a:t> </a:t>
            </a:r>
            <a:r>
              <a:rPr dirty="0" sz="4200" b="1">
                <a:solidFill>
                  <a:srgbClr val="4bacc6"/>
                </a:solidFill>
                <a:latin typeface="MWUVPN+Arial-BoldMT"/>
                <a:cs typeface="MWUVPN+Arial-BoldMT"/>
              </a:rPr>
              <a:t>(SGK-tr10)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45592" y="1593260"/>
            <a:ext cx="9442910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Rút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gọn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rồi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tính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giá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trị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của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biểu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thức: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577840" y="2430316"/>
            <a:ext cx="39458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NSMBSV+Calibri"/>
                <a:cs typeface="NSMBSV+Calibri"/>
              </a:rPr>
              <a:t>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149158" y="2529263"/>
            <a:ext cx="39458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NSMBSV+Calibri"/>
                <a:cs typeface="NSMBSV+Calibri"/>
              </a:rPr>
              <a:t>ꢀ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701882" y="4270143"/>
            <a:ext cx="1721941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0000"/>
                </a:solidFill>
                <a:latin typeface="MWUVPN+Arial-BoldMT"/>
                <a:cs typeface="MWUVPN+Arial-BoldMT"/>
              </a:rPr>
              <a:t>Giải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37571" y="5377881"/>
            <a:ext cx="39458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NSMBSV+Calibri"/>
                <a:cs typeface="NSMBSV+Calibri"/>
              </a:rPr>
              <a:t>ꢀ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786688" y="5833625"/>
            <a:ext cx="39458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NSMBSV+Calibri"/>
                <a:cs typeface="NSMBSV+Calibri"/>
              </a:rPr>
              <a:t>ꢀ</a:t>
            </a:r>
          </a:p>
        </p:txBody>
      </p:sp>
    </p:spTree>
  </p:cSld>
  <p:clrMapOvr>
    <a:masterClrMapping/>
  </p:clrMapOvr>
</p:sld>
</file>

<file path=ppt/slides/slide4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58240" y="872088"/>
            <a:ext cx="6302865" cy="13558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4200" b="1">
                <a:solidFill>
                  <a:srgbClr val="c00000"/>
                </a:solidFill>
                <a:latin typeface="MWUVPN+Arial-BoldMT"/>
                <a:cs typeface="MWUVPN+Arial-BoldMT"/>
              </a:rPr>
              <a:t>Bài</a:t>
            </a:r>
            <a:r>
              <a:rPr dirty="0" sz="4200" b="1">
                <a:solidFill>
                  <a:srgbClr val="c00000"/>
                </a:solidFill>
                <a:latin typeface="MWUVPN+Arial-BoldMT"/>
                <a:cs typeface="MWUVPN+Arial-BoldMT"/>
              </a:rPr>
              <a:t> </a:t>
            </a:r>
            <a:r>
              <a:rPr dirty="0" sz="4200" b="1">
                <a:solidFill>
                  <a:srgbClr val="c00000"/>
                </a:solidFill>
                <a:latin typeface="MWUVPN+Arial-BoldMT"/>
                <a:cs typeface="MWUVPN+Arial-BoldMT"/>
              </a:rPr>
              <a:t>tập</a:t>
            </a:r>
            <a:r>
              <a:rPr dirty="0" sz="4200" b="1">
                <a:solidFill>
                  <a:srgbClr val="c00000"/>
                </a:solidFill>
                <a:latin typeface="MWUVPN+Arial-BoldMT"/>
                <a:cs typeface="MWUVPN+Arial-BoldMT"/>
              </a:rPr>
              <a:t> </a:t>
            </a:r>
            <a:r>
              <a:rPr dirty="0" sz="4200" b="1">
                <a:solidFill>
                  <a:srgbClr val="c00000"/>
                </a:solidFill>
                <a:latin typeface="MWUVPN+Arial-BoldMT"/>
                <a:cs typeface="MWUVPN+Arial-BoldMT"/>
              </a:rPr>
              <a:t>1.6</a:t>
            </a:r>
            <a:r>
              <a:rPr dirty="0" sz="4200" b="1">
                <a:solidFill>
                  <a:srgbClr val="c00000"/>
                </a:solidFill>
                <a:latin typeface="MWUVPN+Arial-BoldMT"/>
                <a:cs typeface="MWUVPN+Arial-BoldMT"/>
              </a:rPr>
              <a:t> </a:t>
            </a:r>
            <a:r>
              <a:rPr dirty="0" sz="4200" b="1">
                <a:solidFill>
                  <a:srgbClr val="c00000"/>
                </a:solidFill>
                <a:latin typeface="MWUVPN+Arial-BoldMT"/>
                <a:cs typeface="MWUVPN+Arial-BoldMT"/>
              </a:rPr>
              <a:t>(SGK-tr10)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63840" y="1724647"/>
            <a:ext cx="39458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NSMBSV+Calibri"/>
                <a:cs typeface="NSMBSV+Calibri"/>
              </a:rPr>
              <a:t>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78293" y="2128781"/>
            <a:ext cx="6891449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NSMBSV+Calibri"/>
                <a:cs typeface="NSMBSV+Calibri"/>
              </a:rPr>
              <a:t>Tínhꢀtổngꢀcủaꢀbốnꢀđơnꢀthức:ꢀ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549482" y="3698508"/>
            <a:ext cx="1721941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ffffff"/>
                </a:solidFill>
                <a:latin typeface="MWUVPN+Arial-BoldMT"/>
                <a:cs typeface="MWUVPN+Arial-BoldMT"/>
              </a:rPr>
              <a:t>Giải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48740" y="4297248"/>
            <a:ext cx="39458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NSMBSV+Calibri"/>
                <a:cs typeface="NSMBSV+Calibri"/>
              </a:rPr>
              <a:t>ꢀ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282440" y="6854707"/>
            <a:ext cx="39458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NSMBSV+Calibri"/>
                <a:cs typeface="NSMBSV+Calibri"/>
              </a:rPr>
              <a:t>ꢀ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30237" y="1810595"/>
            <a:ext cx="11440825" cy="4680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646997" marR="0">
              <a:lnSpc>
                <a:spcPts val="6251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 b="1">
                <a:solidFill>
                  <a:srgbClr val="1f497d"/>
                </a:solidFill>
                <a:latin typeface="Calibri"/>
                <a:cs typeface="Calibri"/>
              </a:rPr>
              <a:t>1.</a:t>
            </a:r>
          </a:p>
          <a:p>
            <a:pPr marL="0" marR="0">
              <a:lnSpc>
                <a:spcPts val="6251"/>
              </a:lnSpc>
              <a:spcBef>
                <a:spcPts val="4548"/>
              </a:spcBef>
              <a:spcAft>
                <a:spcPts val="0"/>
              </a:spcAft>
            </a:pPr>
            <a:r>
              <a:rPr dirty="0" sz="6000" b="1">
                <a:solidFill>
                  <a:srgbClr val="1f497d"/>
                </a:solidFill>
                <a:latin typeface="Calibri"/>
                <a:cs typeface="Calibri"/>
              </a:rPr>
              <a:t>ĐƠN</a:t>
            </a:r>
            <a:r>
              <a:rPr dirty="0" sz="6000" b="1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6000" b="1">
                <a:solidFill>
                  <a:srgbClr val="1f497d"/>
                </a:solidFill>
                <a:latin typeface="Calibri"/>
                <a:cs typeface="Calibri"/>
              </a:rPr>
              <a:t>THỨC</a:t>
            </a:r>
            <a:r>
              <a:rPr dirty="0" sz="6000" b="1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6000" b="1">
                <a:solidFill>
                  <a:srgbClr val="1f497d"/>
                </a:solidFill>
                <a:latin typeface="Calibri"/>
                <a:cs typeface="Calibri"/>
              </a:rPr>
              <a:t>VÀ</a:t>
            </a:r>
            <a:r>
              <a:rPr dirty="0" sz="6000" b="1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6000" b="1">
                <a:solidFill>
                  <a:srgbClr val="1f497d"/>
                </a:solidFill>
                <a:latin typeface="Calibri"/>
                <a:cs typeface="Calibri"/>
              </a:rPr>
              <a:t>ĐƠN</a:t>
            </a:r>
            <a:r>
              <a:rPr dirty="0" sz="6000" b="1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6000" b="1">
                <a:solidFill>
                  <a:srgbClr val="1f497d"/>
                </a:solidFill>
                <a:latin typeface="Calibri"/>
                <a:cs typeface="Calibri"/>
              </a:rPr>
              <a:t>THỨC</a:t>
            </a:r>
            <a:r>
              <a:rPr dirty="0" sz="6000" b="1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6000" b="1">
                <a:solidFill>
                  <a:srgbClr val="1f497d"/>
                </a:solidFill>
                <a:latin typeface="Calibri"/>
                <a:cs typeface="Calibri"/>
              </a:rPr>
              <a:t>THU</a:t>
            </a:r>
          </a:p>
          <a:p>
            <a:pPr marL="4189797" marR="0">
              <a:lnSpc>
                <a:spcPts val="6251"/>
              </a:lnSpc>
              <a:spcBef>
                <a:spcPts val="4548"/>
              </a:spcBef>
              <a:spcAft>
                <a:spcPts val="0"/>
              </a:spcAft>
            </a:pPr>
            <a:r>
              <a:rPr dirty="0" sz="6000" b="1">
                <a:solidFill>
                  <a:srgbClr val="1f497d"/>
                </a:solidFill>
                <a:latin typeface="Calibri"/>
                <a:cs typeface="Calibri"/>
              </a:rPr>
              <a:t>GỌN</a:t>
            </a:r>
          </a:p>
        </p:txBody>
      </p:sp>
    </p:spTree>
  </p:cSld>
  <p:clrMapOvr>
    <a:masterClrMapping/>
  </p:clrMapOvr>
</p:sld>
</file>

<file path=ppt/slides/slide5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720840" y="877059"/>
            <a:ext cx="6302865" cy="13558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4200" b="1">
                <a:solidFill>
                  <a:srgbClr val="c00000"/>
                </a:solidFill>
                <a:latin typeface="MWUVPN+Arial-BoldMT"/>
                <a:cs typeface="MWUVPN+Arial-BoldMT"/>
              </a:rPr>
              <a:t>Bài</a:t>
            </a:r>
            <a:r>
              <a:rPr dirty="0" sz="4200" b="1">
                <a:solidFill>
                  <a:srgbClr val="c00000"/>
                </a:solidFill>
                <a:latin typeface="MWUVPN+Arial-BoldMT"/>
                <a:cs typeface="MWUVPN+Arial-BoldMT"/>
              </a:rPr>
              <a:t> </a:t>
            </a:r>
            <a:r>
              <a:rPr dirty="0" sz="4200" b="1">
                <a:solidFill>
                  <a:srgbClr val="c00000"/>
                </a:solidFill>
                <a:latin typeface="MWUVPN+Arial-BoldMT"/>
                <a:cs typeface="MWUVPN+Arial-BoldMT"/>
              </a:rPr>
              <a:t>tập</a:t>
            </a:r>
            <a:r>
              <a:rPr dirty="0" sz="4200" b="1">
                <a:solidFill>
                  <a:srgbClr val="c00000"/>
                </a:solidFill>
                <a:latin typeface="MWUVPN+Arial-BoldMT"/>
                <a:cs typeface="MWUVPN+Arial-BoldMT"/>
              </a:rPr>
              <a:t> </a:t>
            </a:r>
            <a:r>
              <a:rPr dirty="0" sz="4200" b="1">
                <a:solidFill>
                  <a:srgbClr val="c00000"/>
                </a:solidFill>
                <a:latin typeface="MWUVPN+Arial-BoldMT"/>
                <a:cs typeface="MWUVPN+Arial-BoldMT"/>
              </a:rPr>
              <a:t>1.7</a:t>
            </a:r>
            <a:r>
              <a:rPr dirty="0" sz="4200" b="1">
                <a:solidFill>
                  <a:srgbClr val="c00000"/>
                </a:solidFill>
                <a:latin typeface="MWUVPN+Arial-BoldMT"/>
                <a:cs typeface="MWUVPN+Arial-BoldMT"/>
              </a:rPr>
              <a:t> </a:t>
            </a:r>
            <a:r>
              <a:rPr dirty="0" sz="4200" b="1">
                <a:solidFill>
                  <a:srgbClr val="c00000"/>
                </a:solidFill>
                <a:latin typeface="MWUVPN+Arial-BoldMT"/>
                <a:cs typeface="MWUVPN+Arial-BoldMT"/>
              </a:rPr>
              <a:t>(SGK-tr10)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10640" y="1993293"/>
            <a:ext cx="18711372" cy="49549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033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Một</a:t>
            </a:r>
            <a:r>
              <a:rPr dirty="0" sz="4000" spc="-29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mảnh</a:t>
            </a:r>
            <a:r>
              <a:rPr dirty="0" sz="4000" spc="-29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đất</a:t>
            </a:r>
            <a:r>
              <a:rPr dirty="0" sz="4000" spc="-34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có</a:t>
            </a:r>
            <a:r>
              <a:rPr dirty="0" sz="4000" spc="-37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dạng</a:t>
            </a:r>
            <a:r>
              <a:rPr dirty="0" sz="4000" spc="-33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như</a:t>
            </a:r>
            <a:r>
              <a:rPr dirty="0" sz="4000" spc="-38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phần</a:t>
            </a:r>
            <a:r>
              <a:rPr dirty="0" sz="4000" spc="-33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được</a:t>
            </a:r>
            <a:r>
              <a:rPr dirty="0" sz="4000" spc="-31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tô</a:t>
            </a:r>
            <a:r>
              <a:rPr dirty="0" sz="4000" spc="-29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màu</a:t>
            </a:r>
            <a:r>
              <a:rPr dirty="0" sz="4000" spc="-3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xanh</a:t>
            </a:r>
            <a:r>
              <a:rPr dirty="0" sz="4000" spc="-35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trong</a:t>
            </a:r>
            <a:r>
              <a:rPr dirty="0" sz="4000" spc="-24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hình</a:t>
            </a:r>
            <a:r>
              <a:rPr dirty="0" sz="4000" spc="-29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bên</a:t>
            </a:r>
            <a:r>
              <a:rPr dirty="0" sz="4000" spc="-34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cùng</a:t>
            </a:r>
          </a:p>
          <a:p>
            <a:pPr marL="12033" marR="0">
              <a:lnSpc>
                <a:spcPts val="4167"/>
              </a:lnSpc>
              <a:spcBef>
                <a:spcPts val="3032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với</a:t>
            </a:r>
            <a:r>
              <a:rPr dirty="0" sz="4000" spc="58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các</a:t>
            </a:r>
            <a:r>
              <a:rPr dirty="0" sz="4000" spc="54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kích</a:t>
            </a:r>
            <a:r>
              <a:rPr dirty="0" sz="4000" spc="58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thước</a:t>
            </a:r>
            <a:r>
              <a:rPr dirty="0" sz="4000" spc="64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được</a:t>
            </a:r>
            <a:r>
              <a:rPr dirty="0" sz="4000" spc="58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ghi</a:t>
            </a:r>
            <a:r>
              <a:rPr dirty="0" sz="4000" spc="54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trên</a:t>
            </a:r>
            <a:r>
              <a:rPr dirty="0" sz="4000" spc="65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đó.</a:t>
            </a:r>
            <a:r>
              <a:rPr dirty="0" sz="4000" spc="56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Hãy</a:t>
            </a:r>
            <a:r>
              <a:rPr dirty="0" sz="4000" spc="54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tìm</a:t>
            </a:r>
            <a:r>
              <a:rPr dirty="0" sz="4000" spc="7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đơn</a:t>
            </a:r>
            <a:r>
              <a:rPr dirty="0" sz="4000" spc="61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thức</a:t>
            </a:r>
            <a:r>
              <a:rPr dirty="0" sz="4000" spc="58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(thu</a:t>
            </a:r>
            <a:r>
              <a:rPr dirty="0" sz="4000" spc="65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gọn)</a:t>
            </a:r>
            <a:r>
              <a:rPr dirty="0" sz="4000" spc="62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với</a:t>
            </a:r>
            <a:r>
              <a:rPr dirty="0" sz="4000" spc="58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hai</a:t>
            </a:r>
          </a:p>
          <a:p>
            <a:pPr marL="12033" marR="0">
              <a:lnSpc>
                <a:spcPts val="4167"/>
              </a:lnSpc>
              <a:spcBef>
                <a:spcPts val="3032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biến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x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và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y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biểu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thị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diện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tích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của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mảnh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đất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đã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cho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bằng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hai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cách:</a:t>
            </a:r>
          </a:p>
          <a:p>
            <a:pPr marL="12033" marR="0">
              <a:lnSpc>
                <a:spcPts val="4167"/>
              </a:lnSpc>
              <a:spcBef>
                <a:spcPts val="3032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Cách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1.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Tính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tổng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diện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tích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của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hai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hình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chữ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nhật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ABCD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và</a:t>
            </a:r>
            <a:r>
              <a:rPr dirty="0" sz="4000" spc="101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EFGC</a:t>
            </a:r>
          </a:p>
          <a:p>
            <a:pPr marL="0" marR="0">
              <a:lnSpc>
                <a:spcPts val="4167"/>
              </a:lnSpc>
              <a:spcBef>
                <a:spcPts val="3029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Cách</a:t>
            </a:r>
            <a:r>
              <a:rPr dirty="0" sz="4000" spc="536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2.</a:t>
            </a:r>
            <a:r>
              <a:rPr dirty="0" sz="4000" spc="537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Lấy</a:t>
            </a:r>
            <a:r>
              <a:rPr dirty="0" sz="4000" spc="537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diện</a:t>
            </a:r>
            <a:r>
              <a:rPr dirty="0" sz="4000" spc="537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tích</a:t>
            </a:r>
            <a:r>
              <a:rPr dirty="0" sz="4000" spc="546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của</a:t>
            </a:r>
            <a:r>
              <a:rPr dirty="0" sz="4000" spc="536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hình</a:t>
            </a:r>
            <a:r>
              <a:rPr dirty="0" sz="4000" spc="543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chữ</a:t>
            </a:r>
            <a:r>
              <a:rPr dirty="0" sz="4000" spc="533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nhật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10640" y="6571323"/>
            <a:ext cx="10986560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HFGD</a:t>
            </a:r>
            <a:r>
              <a:rPr dirty="0" sz="4000" spc="483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trừ</a:t>
            </a:r>
            <a:r>
              <a:rPr dirty="0" sz="4000" spc="489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đi</a:t>
            </a:r>
            <a:r>
              <a:rPr dirty="0" sz="4000" spc="48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diện</a:t>
            </a:r>
            <a:r>
              <a:rPr dirty="0" sz="4000" spc="482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tích</a:t>
            </a:r>
            <a:r>
              <a:rPr dirty="0" sz="4000" spc="491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của</a:t>
            </a:r>
            <a:r>
              <a:rPr dirty="0" sz="4000" spc="481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hình</a:t>
            </a:r>
            <a:r>
              <a:rPr dirty="0" sz="4000" spc="488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chữ</a:t>
            </a:r>
            <a:r>
              <a:rPr dirty="0" sz="4000" spc="478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nhật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10640" y="7485723"/>
            <a:ext cx="2145357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HEBA</a:t>
            </a:r>
          </a:p>
        </p:txBody>
      </p:sp>
    </p:spTree>
  </p:cSld>
  <p:clrMapOvr>
    <a:masterClrMapping/>
  </p:clrMapOvr>
</p:sld>
</file>

<file path=ppt/slides/slide5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082882" y="730829"/>
            <a:ext cx="1721941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ffffff"/>
                </a:solidFill>
                <a:latin typeface="MWUVPN+Arial-BoldMT"/>
                <a:cs typeface="MWUVPN+Arial-BoldMT"/>
              </a:rPr>
              <a:t>Giải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86840" y="1984330"/>
            <a:ext cx="39458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NSMBSV+Calibri"/>
                <a:cs typeface="NSMBSV+Calibri"/>
              </a:rPr>
              <a:t>ꢀ</a:t>
            </a:r>
          </a:p>
        </p:txBody>
      </p:sp>
    </p:spTree>
  </p:cSld>
  <p:clrMapOvr>
    <a:masterClrMapping/>
  </p:clrMapOvr>
</p:sld>
</file>

<file path=ppt/slides/slide5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993692" y="1390281"/>
            <a:ext cx="9111915" cy="19369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51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 b="1">
                <a:solidFill>
                  <a:srgbClr val="ffffff"/>
                </a:solidFill>
                <a:latin typeface="MWUVPN+Arial-BoldMT"/>
                <a:cs typeface="MWUVPN+Arial-BoldMT"/>
              </a:rPr>
              <a:t>HƯỚNG</a:t>
            </a:r>
            <a:r>
              <a:rPr dirty="0" sz="6000" b="1">
                <a:solidFill>
                  <a:srgbClr val="ffffff"/>
                </a:solidFill>
                <a:latin typeface="MWUVPN+Arial-BoldMT"/>
                <a:cs typeface="MWUVPN+Arial-BoldMT"/>
              </a:rPr>
              <a:t> </a:t>
            </a:r>
            <a:r>
              <a:rPr dirty="0" sz="6000" b="1">
                <a:solidFill>
                  <a:srgbClr val="ffffff"/>
                </a:solidFill>
                <a:latin typeface="MWUVPN+Arial-BoldMT"/>
                <a:cs typeface="MWUVPN+Arial-BoldMT"/>
              </a:rPr>
              <a:t>DẪN</a:t>
            </a:r>
            <a:r>
              <a:rPr dirty="0" sz="6000" b="1">
                <a:solidFill>
                  <a:srgbClr val="ffffff"/>
                </a:solidFill>
                <a:latin typeface="MWUVPN+Arial-BoldMT"/>
                <a:cs typeface="MWUVPN+Arial-BoldMT"/>
              </a:rPr>
              <a:t> </a:t>
            </a:r>
            <a:r>
              <a:rPr dirty="0" sz="6000" b="1">
                <a:solidFill>
                  <a:srgbClr val="ffffff"/>
                </a:solidFill>
                <a:latin typeface="MWUVPN+Arial-BoldMT"/>
                <a:cs typeface="MWUVPN+Arial-BoldMT"/>
              </a:rPr>
              <a:t>VỀ</a:t>
            </a:r>
            <a:r>
              <a:rPr dirty="0" sz="6000" b="1">
                <a:solidFill>
                  <a:srgbClr val="ffffff"/>
                </a:solidFill>
                <a:latin typeface="MWUVPN+Arial-BoldMT"/>
                <a:cs typeface="MWUVPN+Arial-BoldMT"/>
              </a:rPr>
              <a:t> </a:t>
            </a:r>
            <a:r>
              <a:rPr dirty="0" sz="6000" b="1">
                <a:solidFill>
                  <a:srgbClr val="ffffff"/>
                </a:solidFill>
                <a:latin typeface="MWUVPN+Arial-BoldMT"/>
                <a:cs typeface="MWUVPN+Arial-BoldMT"/>
              </a:rPr>
              <a:t>NHÀ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449125" y="4596185"/>
            <a:ext cx="4171695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Chuẩn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bị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trước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371459" y="4651632"/>
            <a:ext cx="4318507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Hoàn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thành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các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252973" y="4673642"/>
            <a:ext cx="2590679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Ghi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nhớ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446745" y="5510585"/>
            <a:ext cx="4175838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0000"/>
                </a:solidFill>
                <a:latin typeface="MWUVPN+Arial-BoldMT"/>
                <a:cs typeface="MWUVPN+Arial-BoldMT"/>
              </a:rPr>
              <a:t>Bài</a:t>
            </a:r>
            <a:r>
              <a:rPr dirty="0" sz="4000" b="1">
                <a:solidFill>
                  <a:srgbClr val="000000"/>
                </a:solidFill>
                <a:latin typeface="MWUVPN+Arial-BoldMT"/>
                <a:cs typeface="MWUVPN+Arial-BoldMT"/>
              </a:rPr>
              <a:t> </a:t>
            </a:r>
            <a:r>
              <a:rPr dirty="0" sz="4000" b="1">
                <a:solidFill>
                  <a:srgbClr val="000000"/>
                </a:solidFill>
                <a:latin typeface="MWUVPN+Arial-BoldMT"/>
                <a:cs typeface="MWUVPN+Arial-BoldMT"/>
              </a:rPr>
              <a:t>2.</a:t>
            </a:r>
            <a:r>
              <a:rPr dirty="0" sz="4000" b="1">
                <a:solidFill>
                  <a:srgbClr val="000000"/>
                </a:solidFill>
                <a:latin typeface="MWUVPN+Arial-BoldMT"/>
                <a:cs typeface="MWUVPN+Arial-BoldMT"/>
              </a:rPr>
              <a:t> </a:t>
            </a:r>
            <a:r>
              <a:rPr dirty="0" sz="4000" b="1">
                <a:solidFill>
                  <a:srgbClr val="000000"/>
                </a:solidFill>
                <a:latin typeface="MWUVPN+Arial-BoldMT"/>
                <a:cs typeface="MWUVPN+Arial-BoldMT"/>
              </a:rPr>
              <a:t>Đa</a:t>
            </a:r>
            <a:r>
              <a:rPr dirty="0" sz="4000" b="1">
                <a:solidFill>
                  <a:srgbClr val="000000"/>
                </a:solidFill>
                <a:latin typeface="MWUVPN+Arial-BoldMT"/>
                <a:cs typeface="MWUVPN+Arial-BoldMT"/>
              </a:rPr>
              <a:t> </a:t>
            </a:r>
            <a:r>
              <a:rPr dirty="0" sz="4000" b="1">
                <a:solidFill>
                  <a:srgbClr val="000000"/>
                </a:solidFill>
                <a:latin typeface="MWUVPN+Arial-BoldMT"/>
                <a:cs typeface="MWUVPN+Arial-BoldMT"/>
              </a:rPr>
              <a:t>thức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132119" y="5566032"/>
            <a:ext cx="4852331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bài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tập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trong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SBT.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92498" y="5588042"/>
            <a:ext cx="5108870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kiến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thức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trong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VKPQQS+ArialMT"/>
                <a:cs typeface="VKPQQS+ArialMT"/>
              </a:rPr>
              <a:t>bài.</a:t>
            </a:r>
          </a:p>
        </p:txBody>
      </p:sp>
    </p:spTree>
  </p:cSld>
  <p:clrMapOvr>
    <a:masterClrMapping/>
  </p:clrMapOvr>
</p:sld>
</file>

<file path=ppt/slides/slide5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938863" y="3911460"/>
            <a:ext cx="8222002" cy="24212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814"/>
              </a:lnSpc>
              <a:spcBef>
                <a:spcPts val="0"/>
              </a:spcBef>
              <a:spcAft>
                <a:spcPts val="0"/>
              </a:spcAft>
            </a:pPr>
            <a:r>
              <a:rPr dirty="0" sz="7500" b="1">
                <a:solidFill>
                  <a:srgbClr val="804b3b"/>
                </a:solidFill>
                <a:latin typeface="Calibri"/>
                <a:cs typeface="Calibri"/>
              </a:rPr>
              <a:t>CẢM</a:t>
            </a:r>
            <a:r>
              <a:rPr dirty="0" sz="7500" b="1">
                <a:solidFill>
                  <a:srgbClr val="804b3b"/>
                </a:solidFill>
                <a:latin typeface="Calibri"/>
                <a:cs typeface="Calibri"/>
              </a:rPr>
              <a:t> </a:t>
            </a:r>
            <a:r>
              <a:rPr dirty="0" sz="7500" b="1">
                <a:solidFill>
                  <a:srgbClr val="804b3b"/>
                </a:solidFill>
                <a:latin typeface="Calibri"/>
                <a:cs typeface="Calibri"/>
              </a:rPr>
              <a:t>ƠN</a:t>
            </a:r>
            <a:r>
              <a:rPr dirty="0" sz="7500" b="1">
                <a:solidFill>
                  <a:srgbClr val="804b3b"/>
                </a:solidFill>
                <a:latin typeface="Calibri"/>
                <a:cs typeface="Calibri"/>
              </a:rPr>
              <a:t> </a:t>
            </a:r>
            <a:r>
              <a:rPr dirty="0" sz="7500" b="1">
                <a:solidFill>
                  <a:srgbClr val="804b3b"/>
                </a:solidFill>
                <a:latin typeface="Calibri"/>
                <a:cs typeface="Calibri"/>
              </a:rPr>
              <a:t>CÁC</a:t>
            </a:r>
            <a:r>
              <a:rPr dirty="0" sz="7500" b="1">
                <a:solidFill>
                  <a:srgbClr val="804b3b"/>
                </a:solidFill>
                <a:latin typeface="Calibri"/>
                <a:cs typeface="Calibri"/>
              </a:rPr>
              <a:t> </a:t>
            </a:r>
            <a:r>
              <a:rPr dirty="0" sz="7500" b="1">
                <a:solidFill>
                  <a:srgbClr val="804b3b"/>
                </a:solidFill>
                <a:latin typeface="Calibri"/>
                <a:cs typeface="Calibri"/>
              </a:rPr>
              <a:t>EM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80103" y="5625960"/>
            <a:ext cx="10572449" cy="24212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814"/>
              </a:lnSpc>
              <a:spcBef>
                <a:spcPts val="0"/>
              </a:spcBef>
              <a:spcAft>
                <a:spcPts val="0"/>
              </a:spcAft>
            </a:pPr>
            <a:r>
              <a:rPr dirty="0" sz="7500" b="1">
                <a:solidFill>
                  <a:srgbClr val="804b3b"/>
                </a:solidFill>
                <a:latin typeface="Calibri"/>
                <a:cs typeface="Calibri"/>
              </a:rPr>
              <a:t>ĐÃ</a:t>
            </a:r>
            <a:r>
              <a:rPr dirty="0" sz="7500" b="1">
                <a:solidFill>
                  <a:srgbClr val="804b3b"/>
                </a:solidFill>
                <a:latin typeface="Calibri"/>
                <a:cs typeface="Calibri"/>
              </a:rPr>
              <a:t> </a:t>
            </a:r>
            <a:r>
              <a:rPr dirty="0" sz="7500" b="1">
                <a:solidFill>
                  <a:srgbClr val="804b3b"/>
                </a:solidFill>
                <a:latin typeface="Calibri"/>
                <a:cs typeface="Calibri"/>
              </a:rPr>
              <a:t>THEO</a:t>
            </a:r>
            <a:r>
              <a:rPr dirty="0" sz="7500" b="1">
                <a:solidFill>
                  <a:srgbClr val="804b3b"/>
                </a:solidFill>
                <a:latin typeface="Calibri"/>
                <a:cs typeface="Calibri"/>
              </a:rPr>
              <a:t> </a:t>
            </a:r>
            <a:r>
              <a:rPr dirty="0" sz="7500" b="1">
                <a:solidFill>
                  <a:srgbClr val="804b3b"/>
                </a:solidFill>
                <a:latin typeface="Calibri"/>
                <a:cs typeface="Calibri"/>
              </a:rPr>
              <a:t>DÕI</a:t>
            </a:r>
            <a:r>
              <a:rPr dirty="0" sz="7500" b="1">
                <a:solidFill>
                  <a:srgbClr val="804b3b"/>
                </a:solidFill>
                <a:latin typeface="Calibri"/>
                <a:cs typeface="Calibri"/>
              </a:rPr>
              <a:t> </a:t>
            </a:r>
            <a:r>
              <a:rPr dirty="0" sz="7500" b="1">
                <a:solidFill>
                  <a:srgbClr val="804b3b"/>
                </a:solidFill>
                <a:latin typeface="Calibri"/>
                <a:cs typeface="Calibri"/>
              </a:rPr>
              <a:t>BÀI</a:t>
            </a:r>
            <a:r>
              <a:rPr dirty="0" sz="7500" b="1">
                <a:solidFill>
                  <a:srgbClr val="804b3b"/>
                </a:solidFill>
                <a:latin typeface="Calibri"/>
                <a:cs typeface="Calibri"/>
              </a:rPr>
              <a:t> </a:t>
            </a:r>
            <a:r>
              <a:rPr dirty="0" sz="7500" b="1">
                <a:solidFill>
                  <a:srgbClr val="804b3b"/>
                </a:solidFill>
                <a:latin typeface="Calibri"/>
                <a:cs typeface="Calibri"/>
              </a:rPr>
              <a:t>HỌC!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670600" y="1862174"/>
            <a:ext cx="5857346" cy="13558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4200" b="1">
                <a:solidFill>
                  <a:srgbClr val="ffffff"/>
                </a:solidFill>
                <a:latin typeface="MWUVPN+Arial-BoldMT"/>
                <a:cs typeface="MWUVPN+Arial-BoldMT"/>
              </a:rPr>
              <a:t>Khái</a:t>
            </a:r>
            <a:r>
              <a:rPr dirty="0" sz="4200" b="1">
                <a:solidFill>
                  <a:srgbClr val="ffffff"/>
                </a:solidFill>
                <a:latin typeface="MWUVPN+Arial-BoldMT"/>
                <a:cs typeface="MWUVPN+Arial-BoldMT"/>
              </a:rPr>
              <a:t> </a:t>
            </a:r>
            <a:r>
              <a:rPr dirty="0" sz="4200" b="1">
                <a:solidFill>
                  <a:srgbClr val="ffffff"/>
                </a:solidFill>
                <a:latin typeface="MWUVPN+Arial-BoldMT"/>
                <a:cs typeface="MWUVPN+Arial-BoldMT"/>
              </a:rPr>
              <a:t>niệm</a:t>
            </a:r>
            <a:r>
              <a:rPr dirty="0" sz="4200" b="1">
                <a:solidFill>
                  <a:srgbClr val="ffffff"/>
                </a:solidFill>
                <a:latin typeface="MWUVPN+Arial-BoldMT"/>
                <a:cs typeface="MWUVPN+Arial-BoldMT"/>
              </a:rPr>
              <a:t> </a:t>
            </a:r>
            <a:r>
              <a:rPr dirty="0" sz="4200" b="1">
                <a:solidFill>
                  <a:srgbClr val="ffffff"/>
                </a:solidFill>
                <a:latin typeface="MWUVPN+Arial-BoldMT"/>
                <a:cs typeface="MWUVPN+Arial-BoldMT"/>
              </a:rPr>
              <a:t>đơn</a:t>
            </a:r>
            <a:r>
              <a:rPr dirty="0" sz="4200" b="1">
                <a:solidFill>
                  <a:srgbClr val="ffffff"/>
                </a:solidFill>
                <a:latin typeface="MWUVPN+Arial-BoldMT"/>
                <a:cs typeface="MWUVPN+Arial-BoldMT"/>
              </a:rPr>
              <a:t> </a:t>
            </a:r>
            <a:r>
              <a:rPr dirty="0" sz="4200" b="1">
                <a:solidFill>
                  <a:srgbClr val="ffffff"/>
                </a:solidFill>
                <a:latin typeface="MWUVPN+Arial-BoldMT"/>
                <a:cs typeface="MWUVPN+Arial-BoldMT"/>
              </a:rPr>
              <a:t>thức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50674" y="3345685"/>
            <a:ext cx="2087884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c00000"/>
                </a:solidFill>
                <a:latin typeface="MWUVPN+Arial-BoldMT"/>
                <a:cs typeface="MWUVPN+Arial-BoldMT"/>
              </a:rPr>
              <a:t>HĐ</a:t>
            </a:r>
            <a:r>
              <a:rPr dirty="0" sz="4000" b="1">
                <a:solidFill>
                  <a:srgbClr val="c00000"/>
                </a:solidFill>
                <a:latin typeface="MWUVPN+Arial-BoldMT"/>
                <a:cs typeface="MWUVPN+Arial-BoldMT"/>
              </a:rPr>
              <a:t> </a:t>
            </a:r>
            <a:r>
              <a:rPr dirty="0" sz="4000" b="1">
                <a:solidFill>
                  <a:srgbClr val="c00000"/>
                </a:solidFill>
                <a:latin typeface="MWUVPN+Arial-BoldMT"/>
                <a:cs typeface="MWUVPN+Arial-BoldMT"/>
              </a:rPr>
              <a:t>1: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88227" y="4472107"/>
            <a:ext cx="8965472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JOCKKJ+Arial-ItalicMT"/>
                <a:cs typeface="JOCKKJ+Arial-ItalicMT"/>
              </a:rPr>
              <a:t>Thảo</a:t>
            </a:r>
            <a:r>
              <a:rPr dirty="0" sz="4000" spc="109">
                <a:solidFill>
                  <a:srgbClr val="000000"/>
                </a:solidFill>
                <a:latin typeface="JOCKKJ+Arial-ItalicMT"/>
                <a:cs typeface="JOCKKJ+Arial-ItalicMT"/>
              </a:rPr>
              <a:t> </a:t>
            </a:r>
            <a:r>
              <a:rPr dirty="0" sz="4000">
                <a:solidFill>
                  <a:srgbClr val="000000"/>
                </a:solidFill>
                <a:latin typeface="JOCKKJ+Arial-ItalicMT"/>
                <a:cs typeface="JOCKKJ+Arial-ItalicMT"/>
              </a:rPr>
              <a:t>luận</a:t>
            </a:r>
            <a:r>
              <a:rPr dirty="0" sz="4000" spc="108">
                <a:solidFill>
                  <a:srgbClr val="000000"/>
                </a:solidFill>
                <a:latin typeface="JOCKKJ+Arial-ItalicMT"/>
                <a:cs typeface="JOCKKJ+Arial-ItalicMT"/>
              </a:rPr>
              <a:t> </a:t>
            </a:r>
            <a:r>
              <a:rPr dirty="0" sz="4000">
                <a:solidFill>
                  <a:srgbClr val="000000"/>
                </a:solidFill>
                <a:latin typeface="JOCKKJ+Arial-ItalicMT"/>
                <a:cs typeface="JOCKKJ+Arial-ItalicMT"/>
              </a:rPr>
              <a:t>nhóm,</a:t>
            </a:r>
            <a:r>
              <a:rPr dirty="0" sz="4000" spc="105">
                <a:solidFill>
                  <a:srgbClr val="000000"/>
                </a:solidFill>
                <a:latin typeface="JOCKKJ+Arial-ItalicMT"/>
                <a:cs typeface="JOCKKJ+Arial-ItalicMT"/>
              </a:rPr>
              <a:t> </a:t>
            </a:r>
            <a:r>
              <a:rPr dirty="0" sz="4000">
                <a:solidFill>
                  <a:srgbClr val="000000"/>
                </a:solidFill>
                <a:latin typeface="JOCKKJ+Arial-ItalicMT"/>
                <a:cs typeface="JOCKKJ+Arial-ItalicMT"/>
              </a:rPr>
              <a:t>hoàn</a:t>
            </a:r>
            <a:r>
              <a:rPr dirty="0" sz="4000" spc="108">
                <a:solidFill>
                  <a:srgbClr val="000000"/>
                </a:solidFill>
                <a:latin typeface="JOCKKJ+Arial-ItalicMT"/>
                <a:cs typeface="JOCKKJ+Arial-ItalicMT"/>
              </a:rPr>
              <a:t> </a:t>
            </a:r>
            <a:r>
              <a:rPr dirty="0" sz="4000">
                <a:solidFill>
                  <a:srgbClr val="000000"/>
                </a:solidFill>
                <a:latin typeface="JOCKKJ+Arial-ItalicMT"/>
                <a:cs typeface="JOCKKJ+Arial-ItalicMT"/>
              </a:rPr>
              <a:t>thành</a:t>
            </a:r>
            <a:r>
              <a:rPr dirty="0" sz="4000" spc="159">
                <a:solidFill>
                  <a:srgbClr val="000000"/>
                </a:solidFill>
                <a:latin typeface="JOCKKJ+Arial-ItalicMT"/>
                <a:cs typeface="JOCKKJ+Arial-ItalicMT"/>
              </a:rPr>
              <a:t> </a:t>
            </a:r>
            <a:r>
              <a:rPr dirty="0" sz="4000" b="1">
                <a:solidFill>
                  <a:srgbClr val="000000"/>
                </a:solidFill>
                <a:latin typeface="LVVNAE+Arial-BoldItalicMT"/>
                <a:cs typeface="LVVNAE+Arial-BoldItalicMT"/>
              </a:rPr>
              <a:t>HĐ1</a:t>
            </a:r>
            <a:r>
              <a:rPr dirty="0" sz="4000">
                <a:solidFill>
                  <a:srgbClr val="000000"/>
                </a:solidFill>
                <a:latin typeface="JOCKKJ+Arial-ItalicMT"/>
                <a:cs typeface="JOCKKJ+Arial-ItalicMT"/>
              </a:rPr>
              <a:t>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924252" y="5634856"/>
            <a:ext cx="39458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NSMBSV+Calibri"/>
                <a:cs typeface="NSMBSV+Calibri"/>
              </a:rPr>
              <a:t>ꢀ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129294" y="1482819"/>
            <a:ext cx="2608330" cy="13558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4200" b="1" strike="sngStrike">
                <a:solidFill>
                  <a:srgbClr val="1f497d"/>
                </a:solidFill>
                <a:latin typeface="LVVNAE+Arial-BoldItalicMT"/>
                <a:cs typeface="LVVNAE+Arial-BoldItalicMT"/>
              </a:rPr>
              <a:t>Trả</a:t>
            </a:r>
            <a:r>
              <a:rPr dirty="0" sz="4200" spc="114" b="1" strike="sngStrike">
                <a:solidFill>
                  <a:srgbClr val="1f497d"/>
                </a:solidFill>
                <a:latin typeface="LVVNAE+Arial-BoldItalicMT"/>
                <a:cs typeface="LVVNAE+Arial-BoldItalicMT"/>
              </a:rPr>
              <a:t> </a:t>
            </a:r>
            <a:r>
              <a:rPr dirty="0" sz="4200" b="1" strike="sngStrike">
                <a:solidFill>
                  <a:srgbClr val="1f497d"/>
                </a:solidFill>
                <a:latin typeface="LVVNAE+Arial-BoldItalicMT"/>
                <a:cs typeface="LVVNAE+Arial-BoldItalicMT"/>
              </a:rPr>
              <a:t>lời: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73382" y="2664911"/>
            <a:ext cx="39458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NSMBSV+Calibri"/>
                <a:cs typeface="NSMBSV+Calibri"/>
              </a:rPr>
              <a:t>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73382" y="6090566"/>
            <a:ext cx="39458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NSMBSV+Calibri"/>
                <a:cs typeface="NSMBSV+Calibri"/>
              </a:rPr>
              <a:t>ꢀ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706693" y="1373027"/>
            <a:ext cx="5857346" cy="13558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4200" b="1">
                <a:solidFill>
                  <a:srgbClr val="ffffff"/>
                </a:solidFill>
                <a:latin typeface="MWUVPN+Arial-BoldMT"/>
                <a:cs typeface="MWUVPN+Arial-BoldMT"/>
              </a:rPr>
              <a:t>Khái</a:t>
            </a:r>
            <a:r>
              <a:rPr dirty="0" sz="4200" b="1">
                <a:solidFill>
                  <a:srgbClr val="ffffff"/>
                </a:solidFill>
                <a:latin typeface="MWUVPN+Arial-BoldMT"/>
                <a:cs typeface="MWUVPN+Arial-BoldMT"/>
              </a:rPr>
              <a:t> </a:t>
            </a:r>
            <a:r>
              <a:rPr dirty="0" sz="4200" b="1">
                <a:solidFill>
                  <a:srgbClr val="ffffff"/>
                </a:solidFill>
                <a:latin typeface="MWUVPN+Arial-BoldMT"/>
                <a:cs typeface="MWUVPN+Arial-BoldMT"/>
              </a:rPr>
              <a:t>niệm</a:t>
            </a:r>
            <a:r>
              <a:rPr dirty="0" sz="4200" b="1">
                <a:solidFill>
                  <a:srgbClr val="ffffff"/>
                </a:solidFill>
                <a:latin typeface="MWUVPN+Arial-BoldMT"/>
                <a:cs typeface="MWUVPN+Arial-BoldMT"/>
              </a:rPr>
              <a:t> </a:t>
            </a:r>
            <a:r>
              <a:rPr dirty="0" sz="4200" b="1">
                <a:solidFill>
                  <a:srgbClr val="ffffff"/>
                </a:solidFill>
                <a:latin typeface="MWUVPN+Arial-BoldMT"/>
                <a:cs typeface="MWUVPN+Arial-BoldMT"/>
              </a:rPr>
              <a:t>đơn</a:t>
            </a:r>
            <a:r>
              <a:rPr dirty="0" sz="4200" b="1">
                <a:solidFill>
                  <a:srgbClr val="ffffff"/>
                </a:solidFill>
                <a:latin typeface="MWUVPN+Arial-BoldMT"/>
                <a:cs typeface="MWUVPN+Arial-BoldMT"/>
              </a:rPr>
              <a:t> </a:t>
            </a:r>
            <a:r>
              <a:rPr dirty="0" sz="4200" b="1">
                <a:solidFill>
                  <a:srgbClr val="ffffff"/>
                </a:solidFill>
                <a:latin typeface="MWUVPN+Arial-BoldMT"/>
                <a:cs typeface="MWUVPN+Arial-BoldMT"/>
              </a:rPr>
              <a:t>thức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53401" y="2604932"/>
            <a:ext cx="2088328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c00000"/>
                </a:solidFill>
                <a:latin typeface="MWUVPN+Arial-BoldMT"/>
                <a:cs typeface="MWUVPN+Arial-BoldMT"/>
              </a:rPr>
              <a:t>HĐ</a:t>
            </a:r>
            <a:r>
              <a:rPr dirty="0" sz="4000" b="1">
                <a:solidFill>
                  <a:srgbClr val="c00000"/>
                </a:solidFill>
                <a:latin typeface="MWUVPN+Arial-BoldMT"/>
                <a:cs typeface="MWUVPN+Arial-BoldMT"/>
              </a:rPr>
              <a:t> </a:t>
            </a:r>
            <a:r>
              <a:rPr dirty="0" sz="4000" b="1">
                <a:solidFill>
                  <a:srgbClr val="c00000"/>
                </a:solidFill>
                <a:latin typeface="MWUVPN+Arial-BoldMT"/>
                <a:cs typeface="MWUVPN+Arial-BoldMT"/>
              </a:rPr>
              <a:t>2: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749040" y="2659442"/>
            <a:ext cx="5951242" cy="1226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59"/>
              </a:lnSpc>
              <a:spcBef>
                <a:spcPts val="0"/>
              </a:spcBef>
              <a:spcAft>
                <a:spcPts val="0"/>
              </a:spcAft>
            </a:pP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Xét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các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biểu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thức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đại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số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981691" y="3154247"/>
            <a:ext cx="39458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NSMBSV+Calibri"/>
                <a:cs typeface="NSMBSV+Calibri"/>
              </a:rPr>
              <a:t>ꢀ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16990" y="5260158"/>
            <a:ext cx="11471884" cy="1226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59"/>
              </a:lnSpc>
              <a:spcBef>
                <a:spcPts val="0"/>
              </a:spcBef>
              <a:spcAft>
                <a:spcPts val="0"/>
              </a:spcAft>
            </a:pP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Hãy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sắp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xếp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các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biểu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thức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đó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thành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hai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nhóm: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16990" y="6128838"/>
            <a:ext cx="14928783" cy="20954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59"/>
              </a:lnSpc>
              <a:spcBef>
                <a:spcPts val="0"/>
              </a:spcBef>
              <a:spcAft>
                <a:spcPts val="0"/>
              </a:spcAft>
            </a:pP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Nhóm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1: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Những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biểu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thức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có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chứa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phép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cộng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hoặc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phép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trừ</a:t>
            </a:r>
          </a:p>
          <a:p>
            <a:pPr marL="0" marR="0">
              <a:lnSpc>
                <a:spcPts val="3959"/>
              </a:lnSpc>
              <a:spcBef>
                <a:spcPts val="2830"/>
              </a:spcBef>
              <a:spcAft>
                <a:spcPts val="0"/>
              </a:spcAft>
            </a:pP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Nhóm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2: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Các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biểu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thức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còn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lại.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216990" y="7866197"/>
            <a:ext cx="16539741" cy="20954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59"/>
              </a:lnSpc>
              <a:spcBef>
                <a:spcPts val="0"/>
              </a:spcBef>
              <a:spcAft>
                <a:spcPts val="0"/>
              </a:spcAft>
            </a:pP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Nếu</a:t>
            </a:r>
            <a:r>
              <a:rPr dirty="0" sz="3800" spc="-67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biểu</a:t>
            </a:r>
            <a:r>
              <a:rPr dirty="0" sz="3800" spc="-68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thức</a:t>
            </a:r>
            <a:r>
              <a:rPr dirty="0" sz="3800" spc="-66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(nhiều</a:t>
            </a:r>
            <a:r>
              <a:rPr dirty="0" sz="3800" spc="-71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biến)</a:t>
            </a:r>
            <a:r>
              <a:rPr dirty="0" sz="3800" spc="-7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tương</a:t>
            </a:r>
            <a:r>
              <a:rPr dirty="0" sz="3800" spc="-68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tự</a:t>
            </a:r>
            <a:r>
              <a:rPr dirty="0" sz="3800" spc="-66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đơn</a:t>
            </a:r>
            <a:r>
              <a:rPr dirty="0" sz="3800" spc="-74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thức</a:t>
            </a:r>
            <a:r>
              <a:rPr dirty="0" sz="3800" spc="-66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một</a:t>
            </a:r>
            <a:r>
              <a:rPr dirty="0" sz="3800" spc="-82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biến</a:t>
            </a:r>
            <a:r>
              <a:rPr dirty="0" sz="3800" spc="-67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thì</a:t>
            </a:r>
            <a:r>
              <a:rPr dirty="0" sz="3800" spc="-8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theo</a:t>
            </a:r>
            <a:r>
              <a:rPr dirty="0" sz="3800" spc="-76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em,</a:t>
            </a:r>
          </a:p>
          <a:p>
            <a:pPr marL="0" marR="0">
              <a:lnSpc>
                <a:spcPts val="3959"/>
              </a:lnSpc>
              <a:spcBef>
                <a:spcPts val="2830"/>
              </a:spcBef>
              <a:spcAft>
                <a:spcPts val="0"/>
              </a:spcAft>
            </a:pP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nhóm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nào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trong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hai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nhóm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trên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bao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gồm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những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đơn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 </a:t>
            </a:r>
            <a:r>
              <a:rPr dirty="0" sz="3800">
                <a:solidFill>
                  <a:srgbClr val="000000"/>
                </a:solidFill>
                <a:latin typeface="VKPQQS+ArialMT"/>
                <a:cs typeface="VKPQQS+ArialMT"/>
              </a:rPr>
              <a:t>thức?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129294" y="1482819"/>
            <a:ext cx="2608330" cy="13558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4200" b="1" strike="sngStrike">
                <a:solidFill>
                  <a:srgbClr val="1f497d"/>
                </a:solidFill>
                <a:latin typeface="LVVNAE+Arial-BoldItalicMT"/>
                <a:cs typeface="LVVNAE+Arial-BoldItalicMT"/>
              </a:rPr>
              <a:t>Trả</a:t>
            </a:r>
            <a:r>
              <a:rPr dirty="0" sz="4200" spc="114" b="1" strike="sngStrike">
                <a:solidFill>
                  <a:srgbClr val="1f497d"/>
                </a:solidFill>
                <a:latin typeface="LVVNAE+Arial-BoldItalicMT"/>
                <a:cs typeface="LVVNAE+Arial-BoldItalicMT"/>
              </a:rPr>
              <a:t> </a:t>
            </a:r>
            <a:r>
              <a:rPr dirty="0" sz="4200" b="1" strike="sngStrike">
                <a:solidFill>
                  <a:srgbClr val="1f497d"/>
                </a:solidFill>
                <a:latin typeface="LVVNAE+Arial-BoldItalicMT"/>
                <a:cs typeface="LVVNAE+Arial-BoldItalicMT"/>
              </a:rPr>
              <a:t>lời: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77536" y="2468448"/>
            <a:ext cx="39458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NSMBSV+Calibri"/>
                <a:cs typeface="NSMBSV+Calibri"/>
              </a:rPr>
              <a:t>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645639" y="6732922"/>
            <a:ext cx="2716401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 i="1">
                <a:solidFill>
                  <a:srgbClr val="c00000"/>
                </a:solidFill>
                <a:latin typeface="Calibri"/>
                <a:cs typeface="Calibri"/>
              </a:rPr>
              <a:t>đơn</a:t>
            </a:r>
            <a:r>
              <a:rPr dirty="0" sz="4000" b="1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4000" b="1" i="1">
                <a:solidFill>
                  <a:srgbClr val="c00000"/>
                </a:solidFill>
                <a:latin typeface="Calibri"/>
                <a:cs typeface="Calibri"/>
              </a:rPr>
              <a:t>thức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pdfcandle</dc:creator>
  <cp:lastModifiedBy>pdfcandle</cp:lastModifiedBy>
  <cp:revision>1</cp:revision>
  <dcterms:modified xsi:type="dcterms:W3CDTF">2026-04-16T19:55:59-07:00</dcterms:modified>
</cp:coreProperties>
</file>