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79300" cy="6858000"/>
  <p:notesSz cx="12179300" cy="6858000"/>
  <p:embeddedFontLst>
    <p:embeddedFont>
      <p:font typeface="ROUTPA+Arial-BoldMT"/>
      <p:regular r:id="rId43"/>
    </p:embeddedFont>
    <p:embeddedFont>
      <p:font typeface="SDAWCW+Wingdings-Regular"/>
      <p:regular r:id="rId44"/>
    </p:embeddedFont>
    <p:embeddedFont>
      <p:font typeface="FLRVJO+Calibri"/>
      <p:regular r:id="rId45"/>
    </p:embeddedFont>
    <p:embeddedFont>
      <p:font typeface="HHUCBT+ArialMT"/>
      <p:regular r:id="rId46"/>
    </p:embeddedFont>
    <p:embeddedFont>
      <p:font typeface="GFSVNJ+CambriaMath,Bold"/>
      <p:regular r:id="rId47"/>
    </p:embeddedFont>
    <p:embeddedFont>
      <p:font typeface="AHVKRF+Arial-BoldItalicMT"/>
      <p:regular r:id="rId4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font" Target="fonts/font1.fntdata" /><Relationship Id="rId44" Type="http://schemas.openxmlformats.org/officeDocument/2006/relationships/font" Target="fonts/font2.fntdata" /><Relationship Id="rId45" Type="http://schemas.openxmlformats.org/officeDocument/2006/relationships/font" Target="fonts/font3.fntdata" /><Relationship Id="rId46" Type="http://schemas.openxmlformats.org/officeDocument/2006/relationships/font" Target="fonts/font4.fntdata" /><Relationship Id="rId47" Type="http://schemas.openxmlformats.org/officeDocument/2006/relationships/font" Target="fonts/font5.fntdata" /><Relationship Id="rId48" Type="http://schemas.openxmlformats.org/officeDocument/2006/relationships/font" Target="fonts/font6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hyperlink" Target="https://sites.google.com/view/giaoandientu-doanhtuan/trang-ch%E1%BB%A7" TargetMode="Ex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652" y="2735513"/>
            <a:ext cx="8461555" cy="1193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HHUCBT+ArialMT"/>
                <a:cs typeface="HHUCBT+ArialMT"/>
              </a:rPr>
              <a:t>•</a:t>
            </a:r>
            <a:r>
              <a:rPr dirty="0" sz="2550" spc="1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kẻ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sao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AM</a:t>
            </a:r>
            <a:r>
              <a:rPr dirty="0" sz="2500">
                <a:solidFill>
                  <a:srgbClr val="000000"/>
                </a:solidFill>
                <a:latin typeface="GFSVNJ+CambriaMath,Bold"/>
                <a:cs typeface="GFSVNJ+CambriaMath,Bold"/>
              </a:rPr>
              <a:t>⊥</a:t>
            </a:r>
            <a:r>
              <a:rPr dirty="0" sz="25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MB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500" spc="2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500" spc="1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kẻ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sao</a:t>
            </a:r>
          </a:p>
          <a:p>
            <a:pPr marL="342900" marR="0">
              <a:lnSpc>
                <a:spcPts val="2604"/>
              </a:lnSpc>
              <a:spcBef>
                <a:spcPts val="334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>
                <a:solidFill>
                  <a:srgbClr val="000000"/>
                </a:solidFill>
                <a:latin typeface="GFSVNJ+CambriaMath,Bold"/>
                <a:cs typeface="GFSVNJ+CambriaMath,Bold"/>
              </a:rPr>
              <a:t>⊥</a:t>
            </a:r>
            <a:r>
              <a:rPr dirty="0" sz="25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NB,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500" spc="1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kẻ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EC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sao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EC</a:t>
            </a:r>
            <a:r>
              <a:rPr dirty="0" sz="2500" spc="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>
                <a:solidFill>
                  <a:srgbClr val="000000"/>
                </a:solidFill>
                <a:latin typeface="GFSVNJ+CambriaMath,Bold"/>
                <a:cs typeface="GFSVNJ+CambriaMath,Bold"/>
              </a:rPr>
              <a:t>⊥</a:t>
            </a:r>
            <a:r>
              <a:rPr dirty="0" sz="25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EA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452" y="3571830"/>
            <a:ext cx="5168347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ΔAMB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M,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53070" y="5415638"/>
            <a:ext cx="120724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Hình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9.35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7704" y="5513760"/>
            <a:ext cx="5086924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ΔBNC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8061" y="2942012"/>
            <a:ext cx="5248893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600" spc="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ΔAEC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E,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6091" y="5568038"/>
            <a:ext cx="120724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Hình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9.35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911" y="930576"/>
            <a:ext cx="10796241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Trở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lại</a:t>
            </a:r>
            <a:r>
              <a:rPr dirty="0" sz="2600" spc="15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tình</a:t>
            </a:r>
            <a:r>
              <a:rPr dirty="0" sz="2600" spc="14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huống</a:t>
            </a:r>
            <a:r>
              <a:rPr dirty="0" sz="2600" spc="15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mở</a:t>
            </a:r>
            <a:r>
              <a:rPr dirty="0" sz="2600" spc="14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đầu.</a:t>
            </a:r>
            <a:r>
              <a:rPr dirty="0" sz="2600" spc="15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xem</a:t>
            </a:r>
            <a:r>
              <a:rPr dirty="0" sz="2600" spc="15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thành</a:t>
            </a:r>
            <a:r>
              <a:rPr dirty="0" sz="2600" spc="14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cầu</a:t>
            </a:r>
            <a:r>
              <a:rPr dirty="0" sz="2600" spc="15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thang</a:t>
            </a:r>
            <a:r>
              <a:rPr dirty="0" sz="2600" spc="14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như</a:t>
            </a:r>
            <a:r>
              <a:rPr dirty="0" sz="2600" spc="15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3911" y="1326816"/>
            <a:ext cx="10796199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huyền</a:t>
            </a:r>
            <a:r>
              <a:rPr dirty="0" sz="2600" spc="2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600" spc="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600" spc="2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spc="20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spc="2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spc="21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spc="19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(hình</a:t>
            </a:r>
            <a:r>
              <a:rPr dirty="0" sz="2600" spc="20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9.37).</a:t>
            </a:r>
            <a:r>
              <a:rPr dirty="0" sz="2600" spc="2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Tù</a:t>
            </a:r>
            <a:r>
              <a:rPr dirty="0" sz="2600" spc="20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đó,</a:t>
            </a:r>
            <a:r>
              <a:rPr dirty="0" sz="2600" spc="2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hãy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để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chiều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cầu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thang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cần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xây</a:t>
            </a:r>
            <a:r>
              <a:rPr dirty="0" sz="2600" spc="-54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334" y="1424421"/>
            <a:ext cx="1410109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ROUTPA+Arial-BoldMT"/>
                <a:cs typeface="ROUTPA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652" y="2954153"/>
            <a:ext cx="7745501" cy="84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spc="339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Áp</a:t>
            </a:r>
            <a:r>
              <a:rPr dirty="0" sz="2600" spc="7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dụng</a:t>
            </a:r>
            <a:r>
              <a:rPr dirty="0" sz="2600" spc="76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600" spc="7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lý</a:t>
            </a:r>
            <a:r>
              <a:rPr dirty="0" sz="2600" spc="76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600" spc="77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trong</a:t>
            </a:r>
            <a:r>
              <a:rPr dirty="0" sz="2600" spc="7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9552" y="3355713"/>
            <a:ext cx="6185416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spc="-73" b="1">
                <a:solidFill>
                  <a:srgbClr val="000000"/>
                </a:solidFill>
                <a:latin typeface="ROUTPA+Arial-BoldMT"/>
                <a:cs typeface="ROUTPA+Arial-BoldMT"/>
              </a:rPr>
              <a:t>có: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9848" y="4964694"/>
            <a:ext cx="6278224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Vậy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chiều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cầu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thang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spc="1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c00000"/>
                </a:solidFill>
                <a:latin typeface="ROUTPA+Arial-BoldMT"/>
                <a:cs typeface="ROUTPA+Arial-BoldMT"/>
              </a:rPr>
              <a:t>5</a:t>
            </a:r>
            <a:r>
              <a:rPr dirty="0" sz="26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32600" y="5187038"/>
            <a:ext cx="120724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Hình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9.31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069" y="235696"/>
            <a:ext cx="6294781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8000" y="716809"/>
            <a:ext cx="4607086" cy="81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dài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đoạn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4710" y="1230545"/>
            <a:ext cx="11072077" cy="163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e46c0a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50" spc="576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Bài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toán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1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:</a:t>
            </a:r>
            <a:r>
              <a:rPr dirty="0" sz="2600" spc="754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6cm,</a:t>
            </a:r>
          </a:p>
          <a:p>
            <a:pPr marL="457200" marR="0">
              <a:lnSpc>
                <a:spcPts val="270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8cm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Hãy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BC,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đường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cao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các</a:t>
            </a:r>
          </a:p>
          <a:p>
            <a:pPr marL="45720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đoạn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BH,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652" y="2996859"/>
            <a:ext cx="9067340" cy="781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450" spc="-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Áp</a:t>
            </a:r>
            <a:r>
              <a:rPr dirty="0" sz="2400" spc="-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dụng</a:t>
            </a:r>
            <a:r>
              <a:rPr dirty="0" sz="2400" spc="-2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400" spc="-2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lý</a:t>
            </a:r>
            <a:r>
              <a:rPr dirty="0" sz="2400" spc="-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400" spc="-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400" spc="-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400" spc="-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spc="-2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8552" y="3367939"/>
            <a:ext cx="298876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spc="-60" b="1">
                <a:solidFill>
                  <a:srgbClr val="000000"/>
                </a:solidFill>
                <a:latin typeface="ROUTPA+Arial-BoldMT"/>
                <a:cs typeface="ROUTPA+Arial-BoldMT"/>
              </a:rPr>
              <a:t>có: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6652" y="4439973"/>
            <a:ext cx="192877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tích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6489" y="5885416"/>
            <a:ext cx="513652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AHB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47252" y="6332495"/>
            <a:ext cx="99952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Vậy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1830" y="6351546"/>
            <a:ext cx="148955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ra: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8000" y="235696"/>
            <a:ext cx="6628360" cy="17626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068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  <a:p>
            <a:pPr marL="0" marR="0">
              <a:lnSpc>
                <a:spcPts val="2657"/>
              </a:lnSpc>
              <a:spcBef>
                <a:spcPts val="1445"/>
              </a:spcBef>
              <a:spcAft>
                <a:spcPts val="0"/>
              </a:spcAft>
            </a:pPr>
            <a:r>
              <a:rPr dirty="0" sz="25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dài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đoạn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.</a:t>
            </a:r>
          </a:p>
          <a:p>
            <a:pPr marL="612147" marR="0">
              <a:lnSpc>
                <a:spcPts val="2500"/>
              </a:lnSpc>
              <a:spcBef>
                <a:spcPts val="138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Nhận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xét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4049" y="1862407"/>
            <a:ext cx="5261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FLRVJO+Calibri"/>
                <a:cs typeface="FLRVJO+Calibri"/>
              </a:rPr>
              <a:t>ꢀ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069" y="235696"/>
            <a:ext cx="6294781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912" y="830743"/>
            <a:ext cx="9139656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kích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thước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như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9.37.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3912" y="1226982"/>
            <a:ext cx="10654571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Hãy</a:t>
            </a:r>
            <a:r>
              <a:rPr dirty="0" sz="2600" spc="43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600" spc="43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600" spc="43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600" spc="44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</a:t>
            </a:r>
            <a:r>
              <a:rPr dirty="0" sz="2600" spc="43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600" spc="4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600" spc="43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biết</a:t>
            </a:r>
            <a:r>
              <a:rPr dirty="0" sz="2600" spc="4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những</a:t>
            </a:r>
            <a:r>
              <a:rPr dirty="0" sz="2600" spc="4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spc="43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spc="44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nào</a:t>
            </a:r>
            <a:r>
              <a:rPr dirty="0" sz="2600" spc="43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dạng,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viết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đúng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kí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hiệu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600" spc="9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8337" y="1354986"/>
            <a:ext cx="114897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171" y="4491709"/>
            <a:ext cx="6404294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0852" y="5422420"/>
            <a:ext cx="11399256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EDF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tỉ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số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852" y="5803420"/>
            <a:ext cx="652828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851" y="5879620"/>
            <a:ext cx="12106140" cy="125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MPN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tỉ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số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500" spc="11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1/2</a:t>
            </a:r>
          </a:p>
          <a:p>
            <a:pPr marL="1" marR="0">
              <a:lnSpc>
                <a:spcPts val="2604"/>
              </a:lnSpc>
              <a:spcBef>
                <a:spcPts val="937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MPN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EDF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tỉ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số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đồng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dạng</a:t>
            </a:r>
            <a:r>
              <a:rPr dirty="0" sz="2500" spc="1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069" y="235696"/>
            <a:ext cx="12465240" cy="1316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  <a:p>
            <a:pPr marL="1435841" marR="0">
              <a:lnSpc>
                <a:spcPts val="2292"/>
              </a:lnSpc>
              <a:spcBef>
                <a:spcPts val="2477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Để</a:t>
            </a:r>
            <a:r>
              <a:rPr dirty="0" sz="2200" spc="10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đón</a:t>
            </a:r>
            <a:r>
              <a:rPr dirty="0" sz="2200" spc="13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được</a:t>
            </a:r>
            <a:r>
              <a:rPr dirty="0" sz="2200" spc="11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200" spc="1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200" spc="1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khách,</a:t>
            </a:r>
            <a:r>
              <a:rPr dirty="0" sz="2200" spc="13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200" spc="1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xe</a:t>
            </a:r>
            <a:r>
              <a:rPr dirty="0" sz="2200" spc="1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taxi</a:t>
            </a:r>
            <a:r>
              <a:rPr dirty="0" sz="2200" spc="1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xuất</a:t>
            </a:r>
            <a:r>
              <a:rPr dirty="0" sz="2200" spc="12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phát</a:t>
            </a:r>
            <a:r>
              <a:rPr dirty="0" sz="2200" spc="13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200" spc="10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vị</a:t>
            </a:r>
            <a:r>
              <a:rPr dirty="0" sz="2200" spc="1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trí</a:t>
            </a:r>
            <a:r>
              <a:rPr dirty="0" sz="2200" spc="10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điểm</a:t>
            </a:r>
            <a:r>
              <a:rPr dirty="0" sz="2200" spc="1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A,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911" y="1176754"/>
            <a:ext cx="10813307" cy="1716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chạy</a:t>
            </a:r>
            <a:r>
              <a:rPr dirty="0" sz="2200" spc="9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dọc</a:t>
            </a:r>
            <a:r>
              <a:rPr dirty="0" sz="2200" spc="9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200" spc="8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con</a:t>
            </a:r>
            <a:r>
              <a:rPr dirty="0" sz="2200" spc="9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phố</a:t>
            </a:r>
            <a:r>
              <a:rPr dirty="0" sz="2200" spc="10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200" spc="9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3km</a:t>
            </a:r>
            <a:r>
              <a:rPr dirty="0" sz="2200" spc="7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200" spc="9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điểm</a:t>
            </a:r>
            <a:r>
              <a:rPr dirty="0" sz="2200" spc="8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  <a:r>
              <a:rPr dirty="0" sz="2200" spc="7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  <a:r>
              <a:rPr dirty="0" sz="2200" spc="9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rẽ</a:t>
            </a:r>
            <a:r>
              <a:rPr dirty="0" sz="2200" spc="7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200" spc="1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  <a:r>
              <a:rPr dirty="0" sz="2200" spc="9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sang</a:t>
            </a:r>
            <a:r>
              <a:rPr dirty="0" sz="2200" spc="9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trái,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chạy</a:t>
            </a:r>
            <a:r>
              <a:rPr dirty="0" sz="2200" spc="15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được</a:t>
            </a:r>
            <a:r>
              <a:rPr dirty="0" sz="2200" spc="14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3km</a:t>
            </a:r>
            <a:r>
              <a:rPr dirty="0" sz="2200" spc="13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200" spc="1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điểm</a:t>
            </a:r>
            <a:r>
              <a:rPr dirty="0" sz="2200" spc="14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200" spc="13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  <a:r>
              <a:rPr dirty="0" sz="2200" spc="15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tài</a:t>
            </a:r>
            <a:r>
              <a:rPr dirty="0" sz="2200" spc="14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xế</a:t>
            </a:r>
            <a:r>
              <a:rPr dirty="0" sz="2200" spc="14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200" spc="1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xe</a:t>
            </a:r>
            <a:r>
              <a:rPr dirty="0" sz="2200" spc="14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rẽ</a:t>
            </a:r>
            <a:r>
              <a:rPr dirty="0" sz="2200" spc="13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200" spc="17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  <a:r>
              <a:rPr dirty="0" sz="2200" spc="15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sang</a:t>
            </a:r>
            <a:r>
              <a:rPr dirty="0" sz="2200" spc="15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phải,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chạy</a:t>
            </a:r>
            <a:r>
              <a:rPr dirty="0" sz="2200" spc="31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1km</a:t>
            </a:r>
            <a:r>
              <a:rPr dirty="0" sz="2200" spc="29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nữa</a:t>
            </a:r>
            <a:r>
              <a:rPr dirty="0" sz="2200" spc="30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  <a:r>
              <a:rPr dirty="0" sz="2200" spc="31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gặp</a:t>
            </a:r>
            <a:r>
              <a:rPr dirty="0" sz="2200" spc="3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200" spc="31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khách</a:t>
            </a:r>
            <a:r>
              <a:rPr dirty="0" sz="2200" spc="3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200" spc="30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điểm</a:t>
            </a:r>
            <a:r>
              <a:rPr dirty="0" sz="2200" spc="30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D</a:t>
            </a:r>
            <a:r>
              <a:rPr dirty="0" sz="2200" spc="29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(H.9.38).</a:t>
            </a:r>
            <a:r>
              <a:rPr dirty="0" sz="2200" spc="3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Hỏi</a:t>
            </a:r>
            <a:r>
              <a:rPr dirty="0" sz="2200" spc="30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lúc</a:t>
            </a:r>
            <a:r>
              <a:rPr dirty="0" sz="2200" spc="31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đầu,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khoảng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cách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chỗ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lái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xe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khác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bao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nhiêu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kilômét</a:t>
            </a:r>
            <a:r>
              <a:rPr dirty="0" sz="2200" spc="-36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5971" y="1331903"/>
            <a:ext cx="1253430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252" y="3204542"/>
            <a:ext cx="7793434" cy="192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spc="339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3km</a:t>
            </a:r>
            <a:r>
              <a:rPr dirty="0" sz="2600" spc="7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;</a:t>
            </a:r>
            <a:r>
              <a:rPr dirty="0" sz="2600" spc="7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3km</a:t>
            </a:r>
          </a:p>
          <a:p>
            <a:pPr marL="304800" marR="0">
              <a:lnSpc>
                <a:spcPts val="2709"/>
              </a:lnSpc>
              <a:spcBef>
                <a:spcPts val="148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MD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CD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3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1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4km</a:t>
            </a:r>
          </a:p>
          <a:p>
            <a:pPr marL="304799" marR="0">
              <a:lnSpc>
                <a:spcPts val="2709"/>
              </a:lnSpc>
              <a:spcBef>
                <a:spcPts val="1605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AMD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M,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495" y="6256154"/>
            <a:ext cx="12212029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Vậy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lúc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đầu,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khoảng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cách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chỗ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lái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xe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khách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500" spc="1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5km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069" y="235696"/>
            <a:ext cx="6294781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8002" y="716809"/>
            <a:ext cx="5905105" cy="81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Chứng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minh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chất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học.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4710" y="1230545"/>
            <a:ext cx="11714903" cy="1906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e46c0a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50" spc="576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Bài</a:t>
            </a:r>
            <a:r>
              <a:rPr dirty="0" sz="2600" spc="177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toán</a:t>
            </a:r>
            <a:r>
              <a:rPr dirty="0" sz="2600" spc="175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2</a:t>
            </a:r>
            <a:r>
              <a:rPr dirty="0" sz="2600" spc="176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e46c0a"/>
                </a:solidFill>
                <a:latin typeface="ROUTPA+Arial-BoldMT"/>
                <a:cs typeface="ROUTPA+Arial-BoldMT"/>
              </a:rPr>
              <a:t>:</a:t>
            </a:r>
            <a:r>
              <a:rPr dirty="0" sz="2600" spc="1063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400" spc="1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chiếc</a:t>
            </a:r>
            <a:r>
              <a:rPr dirty="0" sz="2400" spc="17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cột</a:t>
            </a:r>
            <a:r>
              <a:rPr dirty="0" sz="2400" spc="16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400" spc="16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chiều</a:t>
            </a:r>
            <a:r>
              <a:rPr dirty="0" sz="2400" spc="16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cao</a:t>
            </a:r>
            <a:r>
              <a:rPr dirty="0" sz="2400" spc="16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</a:t>
            </a:r>
            <a:r>
              <a:rPr dirty="0" sz="2400" spc="16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dựng</a:t>
            </a:r>
            <a:r>
              <a:rPr dirty="0" sz="2400" spc="16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400" spc="16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đứng</a:t>
            </a:r>
            <a:r>
              <a:rPr dirty="0" sz="2400" spc="16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trên</a:t>
            </a:r>
          </a:p>
          <a:p>
            <a:pPr marL="457200" marR="0">
              <a:lnSpc>
                <a:spcPts val="2500"/>
              </a:lnSpc>
              <a:spcBef>
                <a:spcPts val="323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mặt</a:t>
            </a:r>
            <a:r>
              <a:rPr dirty="0" sz="2400" spc="-3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đất</a:t>
            </a:r>
            <a:r>
              <a:rPr dirty="0" sz="2400" spc="-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400" spc="-4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điểm</a:t>
            </a:r>
            <a:r>
              <a:rPr dirty="0" sz="2400" spc="-4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M,</a:t>
            </a:r>
            <a:r>
              <a:rPr dirty="0" sz="2400" spc="-4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2400" spc="-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400" spc="-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kéo</a:t>
            </a:r>
            <a:r>
              <a:rPr dirty="0" sz="2400" spc="-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căng</a:t>
            </a:r>
            <a:r>
              <a:rPr dirty="0" sz="2400" spc="-4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các</a:t>
            </a:r>
            <a:r>
              <a:rPr dirty="0" sz="2400" spc="-3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sợi</a:t>
            </a:r>
            <a:r>
              <a:rPr dirty="0" sz="2400" spc="-4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dây</a:t>
            </a:r>
            <a:r>
              <a:rPr dirty="0" sz="2400" spc="-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400" spc="-4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đỉnh</a:t>
            </a:r>
            <a:r>
              <a:rPr dirty="0" sz="2400" spc="-5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cột</a:t>
            </a:r>
            <a:r>
              <a:rPr dirty="0" sz="2400" spc="-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(điểm</a:t>
            </a:r>
          </a:p>
          <a:p>
            <a:pPr marL="4572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A)</a:t>
            </a:r>
            <a:r>
              <a:rPr dirty="0" sz="2400" spc="26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lần</a:t>
            </a:r>
            <a:r>
              <a:rPr dirty="0" sz="2400" spc="26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lượt</a:t>
            </a:r>
            <a:r>
              <a:rPr dirty="0" sz="2400" spc="2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400" spc="26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các</a:t>
            </a:r>
            <a:r>
              <a:rPr dirty="0" sz="2400" spc="27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điểm</a:t>
            </a:r>
            <a:r>
              <a:rPr dirty="0" sz="2400" spc="2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400" spc="2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400" spc="26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</a:t>
            </a:r>
            <a:r>
              <a:rPr dirty="0" sz="2400" spc="2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trên</a:t>
            </a:r>
            <a:r>
              <a:rPr dirty="0" sz="2400" spc="26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mặt</a:t>
            </a:r>
            <a:r>
              <a:rPr dirty="0" sz="2400" spc="27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đất</a:t>
            </a:r>
            <a:r>
              <a:rPr dirty="0" sz="2400" spc="2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(H</a:t>
            </a:r>
            <a:r>
              <a:rPr dirty="0" sz="2400" spc="26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9.41)</a:t>
            </a:r>
            <a:r>
              <a:rPr dirty="0" sz="2400" spc="27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  <a:r>
              <a:rPr dirty="0" sz="2400" spc="2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Biết</a:t>
            </a:r>
            <a:r>
              <a:rPr dirty="0" sz="2400" spc="26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rằng</a:t>
            </a:r>
          </a:p>
          <a:p>
            <a:pPr marL="4572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CM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c,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DM</a:t>
            </a:r>
            <a:r>
              <a:rPr dirty="0" sz="2400" spc="66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&lt;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Hãy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chứng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minh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rằng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&lt;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1852" y="3462108"/>
            <a:ext cx="8099622" cy="813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Áp</a:t>
            </a:r>
            <a:r>
              <a:rPr dirty="0" sz="2500" spc="35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dụng</a:t>
            </a:r>
            <a:r>
              <a:rPr dirty="0" sz="2500" spc="36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500" spc="37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lý</a:t>
            </a:r>
            <a:r>
              <a:rPr dirty="0" sz="2500" spc="37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500" spc="36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500" spc="36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500" spc="36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spc="37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4752" y="3848428"/>
            <a:ext cx="5266931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AMC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AMD,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được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4252" y="5685398"/>
            <a:ext cx="5841354" cy="1303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Vì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&lt;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d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nên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(1)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(2)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  <a:p>
            <a:pPr marL="4031228" marR="0">
              <a:lnSpc>
                <a:spcPts val="2500"/>
              </a:lnSpc>
              <a:spcBef>
                <a:spcPts val="148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Do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đó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8002" y="235696"/>
            <a:ext cx="6628360" cy="1762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067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  <a:p>
            <a:pPr marL="0" marR="0">
              <a:lnSpc>
                <a:spcPts val="2657"/>
              </a:lnSpc>
              <a:spcBef>
                <a:spcPts val="1445"/>
              </a:spcBef>
              <a:spcAft>
                <a:spcPts val="0"/>
              </a:spcAft>
            </a:pPr>
            <a:r>
              <a:rPr dirty="0" sz="25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Chứng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minh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chất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học.</a:t>
            </a:r>
          </a:p>
          <a:p>
            <a:pPr marL="481012" marR="0">
              <a:lnSpc>
                <a:spcPts val="2500"/>
              </a:lnSpc>
              <a:spcBef>
                <a:spcPts val="138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Chú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ý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851" y="1916345"/>
            <a:ext cx="11854962" cy="163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Nếu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gọi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đường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cao,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đoạn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AC,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AD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đường</a:t>
            </a:r>
          </a:p>
          <a:p>
            <a:pPr marL="457200" marR="0">
              <a:lnSpc>
                <a:spcPts val="270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xiên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đoạn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MC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được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gọi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chiếu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đường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xiên</a:t>
            </a:r>
          </a:p>
          <a:p>
            <a:pPr marL="45720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600" spc="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đoạn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thẳng</a:t>
            </a:r>
            <a:r>
              <a:rPr dirty="0" sz="2600" spc="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MD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được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gọi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chiếu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xiên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069" y="235696"/>
            <a:ext cx="6294781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912" y="853024"/>
            <a:ext cx="1066475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Trước</a:t>
            </a:r>
            <a:r>
              <a:rPr dirty="0" sz="2400" spc="-1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đây</a:t>
            </a:r>
            <a:r>
              <a:rPr dirty="0" sz="2400" spc="2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chúng</a:t>
            </a:r>
            <a:r>
              <a:rPr dirty="0" sz="2400" spc="1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400" spc="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thừa</a:t>
            </a:r>
            <a:r>
              <a:rPr dirty="0" sz="2400" spc="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nhận</a:t>
            </a:r>
            <a:r>
              <a:rPr dirty="0" sz="2400" spc="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400" spc="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lí</a:t>
            </a:r>
            <a:r>
              <a:rPr dirty="0" sz="2400" spc="1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về</a:t>
            </a:r>
            <a:r>
              <a:rPr dirty="0" sz="2400" spc="2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trường</a:t>
            </a:r>
            <a:r>
              <a:rPr dirty="0" sz="2400" spc="1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hợp</a:t>
            </a:r>
            <a:r>
              <a:rPr dirty="0" sz="2400" spc="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400" spc="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nhau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3912" y="1218784"/>
            <a:ext cx="10664988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đặc</a:t>
            </a:r>
            <a:r>
              <a:rPr dirty="0" sz="2400" spc="18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biệt</a:t>
            </a:r>
            <a:r>
              <a:rPr dirty="0" sz="2400" spc="18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400" spc="18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hai</a:t>
            </a:r>
            <a:r>
              <a:rPr dirty="0" sz="2400" spc="17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400" spc="18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400" spc="18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vuông:</a:t>
            </a:r>
            <a:r>
              <a:rPr dirty="0" sz="2400" spc="17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"Nếu</a:t>
            </a:r>
            <a:r>
              <a:rPr dirty="0" sz="2400" spc="18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400" spc="18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400" spc="18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  <a:r>
              <a:rPr dirty="0" sz="2400" spc="18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spc="17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400" spc="1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huyền</a:t>
            </a:r>
            <a:r>
              <a:rPr dirty="0" sz="2400" spc="1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400" spc="12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400" spc="12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400" spc="1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spc="1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này</a:t>
            </a:r>
            <a:r>
              <a:rPr dirty="0" sz="2400" spc="12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400" spc="1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400" spc="12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400" spc="1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  <a:r>
              <a:rPr dirty="0" sz="2400" spc="1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400" spc="-1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400" spc="-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huyền</a:t>
            </a:r>
            <a:r>
              <a:rPr dirty="0" sz="2400" spc="-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400" spc="-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400" spc="-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400" spc="-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spc="-2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kia</a:t>
            </a:r>
            <a:r>
              <a:rPr dirty="0" sz="2400" spc="-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  <a:r>
              <a:rPr dirty="0" sz="2400" spc="-2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hai</a:t>
            </a:r>
            <a:r>
              <a:rPr dirty="0" sz="2400" spc="-2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400" spc="-1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400" spc="-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400" spc="-2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đó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nhau”.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Áp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dụng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lí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400" spc="-2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hãy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chứng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minh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lí.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8337" y="1418784"/>
            <a:ext cx="114897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ROUTPA+Arial-BoldMT"/>
                <a:cs typeface="ROUTPA+Arial-Bold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0852" y="3435899"/>
            <a:ext cx="6576207" cy="814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3752" y="3822219"/>
            <a:ext cx="581980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4477" y="4635476"/>
            <a:ext cx="6586430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A’B’C’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A’,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4478" y="5829733"/>
            <a:ext cx="12100549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Mà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AB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A’B’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B’C’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nên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(1)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(2)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000000"/>
                </a:solidFill>
                <a:latin typeface="ROUTPA+Arial-BoldMT"/>
                <a:cs typeface="ROUTPA+Arial-BoldMT"/>
              </a:rPr>
              <a:t>nhau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1017" y="1007943"/>
            <a:ext cx="12093332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Bác</a:t>
            </a:r>
            <a:r>
              <a:rPr dirty="0" sz="2800" spc="6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thợ</a:t>
            </a:r>
            <a:r>
              <a:rPr dirty="0" sz="2800" spc="6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muốn</a:t>
            </a:r>
            <a:r>
              <a:rPr dirty="0" sz="2800" spc="61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xây</a:t>
            </a:r>
            <a:r>
              <a:rPr dirty="0" sz="2800" spc="6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800" spc="61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cầu</a:t>
            </a:r>
            <a:r>
              <a:rPr dirty="0" sz="2800" spc="6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thang</a:t>
            </a:r>
            <a:r>
              <a:rPr dirty="0" sz="2800" spc="62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bắc</a:t>
            </a:r>
            <a:r>
              <a:rPr dirty="0" sz="2800" spc="6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800" spc="60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mặt</a:t>
            </a:r>
            <a:r>
              <a:rPr dirty="0" sz="2800" spc="61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sàn</a:t>
            </a:r>
            <a:r>
              <a:rPr dirty="0" sz="2800" spc="6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lên</a:t>
            </a:r>
            <a:r>
              <a:rPr dirty="0" sz="2800" spc="6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sân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thượng.</a:t>
            </a:r>
            <a:r>
              <a:rPr dirty="0" sz="2800" spc="18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Biết</a:t>
            </a:r>
            <a:r>
              <a:rPr dirty="0" sz="2800" spc="18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rằng</a:t>
            </a:r>
            <a:r>
              <a:rPr dirty="0" sz="2800" spc="18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bức</a:t>
            </a:r>
            <a:r>
              <a:rPr dirty="0" sz="2800" spc="18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tường</a:t>
            </a:r>
            <a:r>
              <a:rPr dirty="0" sz="2800" spc="18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800" spc="17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sàn</a:t>
            </a:r>
            <a:r>
              <a:rPr dirty="0" sz="2800" spc="18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lên</a:t>
            </a:r>
            <a:r>
              <a:rPr dirty="0" sz="2800" spc="18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sân</a:t>
            </a:r>
            <a:r>
              <a:rPr dirty="0" sz="2800" spc="18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thượng</a:t>
            </a:r>
            <a:r>
              <a:rPr dirty="0" sz="2800" spc="18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cao</a:t>
            </a:r>
            <a:r>
              <a:rPr dirty="0" sz="2800" spc="18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4m,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chân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cầu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thang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cách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bức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tường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3m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(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H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9.31)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017" y="2288103"/>
            <a:ext cx="89876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Hỏi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chiều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cầu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thang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bao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nhiêu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mét?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5432" y="6174269"/>
            <a:ext cx="105633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e46c0a"/>
                </a:solidFill>
                <a:latin typeface="ROUTPA+Arial-BoldMT"/>
                <a:cs typeface="ROUTPA+Arial-BoldMT"/>
              </a:rPr>
              <a:t>Hình</a:t>
            </a:r>
            <a:r>
              <a:rPr dirty="0" sz="14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1400" b="1">
                <a:solidFill>
                  <a:srgbClr val="e46c0a"/>
                </a:solidFill>
                <a:latin typeface="ROUTPA+Arial-BoldMT"/>
                <a:cs typeface="ROUTPA+Arial-BoldMT"/>
              </a:rPr>
              <a:t>9.31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069" y="235696"/>
            <a:ext cx="6294781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2.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ỨNG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DỤNG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CỦA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911" y="918397"/>
            <a:ext cx="10789197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800" spc="23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chiều</a:t>
            </a:r>
            <a:r>
              <a:rPr dirty="0" sz="2800" spc="24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cao</a:t>
            </a:r>
            <a:r>
              <a:rPr dirty="0" sz="2800" spc="23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theo</a:t>
            </a:r>
            <a:r>
              <a:rPr dirty="0" sz="2800" spc="24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đơn</a:t>
            </a:r>
            <a:r>
              <a:rPr dirty="0" sz="2800" spc="23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vị</a:t>
            </a:r>
            <a:r>
              <a:rPr dirty="0" sz="2800" spc="22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centimét</a:t>
            </a:r>
            <a:r>
              <a:rPr dirty="0" sz="2800" spc="2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800" spc="2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800" spc="23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spc="23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đều</a:t>
            </a:r>
            <a:r>
              <a:rPr dirty="0" sz="2800" spc="54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800" spc="54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2cm</a:t>
            </a:r>
            <a:r>
              <a:rPr dirty="0" sz="2800" spc="54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(h.9.44)</a:t>
            </a:r>
            <a:r>
              <a:rPr dirty="0" sz="2800" spc="56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(làm</a:t>
            </a:r>
            <a:r>
              <a:rPr dirty="0" sz="2800" spc="5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tròn</a:t>
            </a:r>
            <a:r>
              <a:rPr dirty="0" sz="2800" spc="54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kết</a:t>
            </a:r>
            <a:r>
              <a:rPr dirty="0" sz="2800" spc="54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quả</a:t>
            </a:r>
            <a:r>
              <a:rPr dirty="0" sz="2800" spc="54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800" spc="54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chữ</a:t>
            </a:r>
            <a:r>
              <a:rPr dirty="0" sz="2800" spc="5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số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thập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phân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thứ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spc="16" b="1">
                <a:solidFill>
                  <a:srgbClr val="000000"/>
                </a:solidFill>
                <a:latin typeface="ROUTPA+Arial-BoldMT"/>
                <a:cs typeface="ROUTPA+Arial-BoldMT"/>
              </a:rPr>
              <a:t>hai)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4252" y="2742623"/>
            <a:ext cx="5261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FLRVJO+Calibri"/>
                <a:cs typeface="FLRVJO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9052" y="4433528"/>
            <a:ext cx="6660465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AHC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9052" y="6379485"/>
            <a:ext cx="7759988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Vậy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chiều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cao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đều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spc="12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c00000"/>
                </a:solidFill>
                <a:latin typeface="ROUTPA+Arial-BoldMT"/>
                <a:cs typeface="ROUTPA+Arial-BoldMT"/>
              </a:rPr>
              <a:t>1,</a:t>
            </a:r>
            <a:r>
              <a:rPr dirty="0" sz="26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c00000"/>
                </a:solidFill>
                <a:latin typeface="ROUTPA+Arial-BoldMT"/>
                <a:cs typeface="ROUTPA+Arial-BoldMT"/>
              </a:rPr>
              <a:t>73</a:t>
            </a:r>
            <a:r>
              <a:rPr dirty="0" sz="2600" spc="25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cm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17434" y="2258801"/>
            <a:ext cx="347166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Chọn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đáp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án</a:t>
            </a:r>
            <a:r>
              <a:rPr dirty="0" sz="3200" spc="-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ROUTPA+Arial-BoldMT"/>
                <a:cs typeface="ROUTPA+Arial-BoldMT"/>
              </a:rPr>
              <a:t>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0380" y="2804646"/>
            <a:ext cx="5261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FLRVJO+Calibri"/>
                <a:cs typeface="FLRVJO+Calibri"/>
              </a:rPr>
              <a:t>ꢀ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04652" y="2614975"/>
            <a:ext cx="347166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Chọn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đáp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án</a:t>
            </a:r>
            <a:r>
              <a:rPr dirty="0" sz="3200" spc="-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ROUTPA+Arial-BoldMT"/>
                <a:cs typeface="ROUTPA+Arial-BoldMT"/>
              </a:rPr>
              <a:t>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0180" y="3253274"/>
            <a:ext cx="6823750" cy="9527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00000"/>
                </a:solidFill>
                <a:latin typeface="SDAWCW+Wingdings-Regular"/>
                <a:cs typeface="SDAWCW+Wingdings-Regular"/>
              </a:rPr>
              <a:t>q</a:t>
            </a:r>
            <a:r>
              <a:rPr dirty="0" sz="2850" spc="348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Giải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thích:</a:t>
            </a:r>
            <a:r>
              <a:rPr dirty="0" sz="2800" spc="864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Dựa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vào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lí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đảo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7380" y="3710474"/>
            <a:ext cx="1797941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7952" y="5735759"/>
            <a:ext cx="780819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Vậy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03296" y="2230431"/>
            <a:ext cx="347166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Chọn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đáp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án</a:t>
            </a:r>
            <a:r>
              <a:rPr dirty="0" sz="3200" spc="-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ROUTPA+Arial-BoldMT"/>
                <a:cs typeface="ROUTPA+Arial-Bold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8980" y="2817245"/>
            <a:ext cx="8744896" cy="1336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00000"/>
                </a:solidFill>
                <a:latin typeface="SDAWCW+Wingdings-Regular"/>
                <a:cs typeface="SDAWCW+Wingdings-Regular"/>
              </a:rPr>
              <a:t>q</a:t>
            </a:r>
            <a:r>
              <a:rPr dirty="0" sz="2850" spc="348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Giải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thích:</a:t>
            </a:r>
            <a:r>
              <a:rPr dirty="0" sz="2800" spc="864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CB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4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m,</a:t>
            </a:r>
          </a:p>
          <a:p>
            <a:pPr marL="2624225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AC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AD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–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CD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5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–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3</a:t>
            </a:r>
            <a:r>
              <a:rPr dirty="0" sz="2800" spc="4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1684" y="3676006"/>
            <a:ext cx="7044681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C,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spc="-14" b="1">
                <a:solidFill>
                  <a:srgbClr val="000000"/>
                </a:solidFill>
                <a:latin typeface="ROUTPA+Arial-BoldMT"/>
                <a:cs typeface="ROUTPA+Arial-BoldMT"/>
              </a:rPr>
              <a:t>có:</a:t>
            </a:r>
          </a:p>
          <a:p>
            <a:pPr marL="295046" marR="0">
              <a:lnSpc>
                <a:spcPts val="2917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AB</a:t>
            </a:r>
            <a:r>
              <a:rPr dirty="0" sz="280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aseline="29999" spc="25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spc="-47" b="1">
                <a:solidFill>
                  <a:srgbClr val="000000"/>
                </a:solidFill>
                <a:latin typeface="ROUTPA+Arial-BoldMT"/>
                <a:cs typeface="ROUTPA+Arial-BoldMT"/>
              </a:rPr>
              <a:t>AC</a:t>
            </a:r>
            <a:r>
              <a:rPr dirty="0" sz="280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aseline="29999" spc="2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CB</a:t>
            </a:r>
            <a:r>
              <a:rPr dirty="0" sz="280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aseline="29999" spc="2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3</a:t>
            </a:r>
            <a:r>
              <a:rPr dirty="0" sz="280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aseline="29999" spc="2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4</a:t>
            </a:r>
            <a:r>
              <a:rPr dirty="0" sz="280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aseline="29999" spc="25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25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spc="24" b="1">
                <a:solidFill>
                  <a:srgbClr val="000000"/>
                </a:solidFill>
                <a:latin typeface="ROUTPA+Arial-BoldMT"/>
                <a:cs typeface="ROUTPA+Arial-BoldMT"/>
              </a:rPr>
              <a:t>5</a:t>
            </a:r>
            <a:r>
              <a:rPr dirty="0" sz="280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.</a:t>
            </a:r>
          </a:p>
          <a:p>
            <a:pPr marL="98196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AB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5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spc="-80" b="1">
                <a:solidFill>
                  <a:srgbClr val="000000"/>
                </a:solidFill>
                <a:latin typeface="ROUTPA+Arial-BoldMT"/>
                <a:cs typeface="ROUTPA+Arial-BoldMT"/>
              </a:rPr>
              <a:t>m.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8116" y="1991253"/>
            <a:ext cx="347166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Chọn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đáp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UTPA+Arial-BoldMT"/>
                <a:cs typeface="ROUTPA+Arial-BoldMT"/>
              </a:rPr>
              <a:t>án</a:t>
            </a:r>
            <a:r>
              <a:rPr dirty="0" sz="3200" spc="-2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ROUTPA+Arial-BoldMT"/>
                <a:cs typeface="ROUTPA+Arial-BoldMT"/>
              </a:rPr>
              <a:t>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2252" y="2625673"/>
            <a:ext cx="5261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FLRVJO+Calibri"/>
                <a:cs typeface="FLRVJO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2252" y="4663927"/>
            <a:ext cx="5689380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Áp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dụng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Pythagore.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11577" y="6462551"/>
            <a:ext cx="6058591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(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Bản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full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sẽ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hiệu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ứng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trình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chiếu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từng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bước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một,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thể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sửa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đổi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tuỳ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ý</a:t>
            </a:r>
          </a:p>
          <a:p>
            <a:pPr marL="1572418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và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không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tên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soạn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11577" y="6462551"/>
            <a:ext cx="6058591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(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Bản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full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sẽ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hiệu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ứng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trình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chiếu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từng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bước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một,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thể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sửa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đổi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tuỳ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ý</a:t>
            </a:r>
          </a:p>
          <a:p>
            <a:pPr marL="1572418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và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không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tên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soạn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11577" y="6462551"/>
            <a:ext cx="6058591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(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Bản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full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sẽ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hiệu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ứng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trình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chiếu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từng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bước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một,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thể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sửa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đổi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tuỳ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ý</a:t>
            </a:r>
          </a:p>
          <a:p>
            <a:pPr marL="1572418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và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không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tên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soạn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11577" y="6462551"/>
            <a:ext cx="6058591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(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Bản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full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sẽ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hiệu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ứng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trình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chiếu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từng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bước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một,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thể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sửa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đổi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tuỳ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ý</a:t>
            </a:r>
          </a:p>
          <a:p>
            <a:pPr marL="1572418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và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không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có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tên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soạn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200" b="1">
                <a:solidFill>
                  <a:srgbClr val="ff0000"/>
                </a:solidFill>
                <a:latin typeface="ROUTPA+Arial-BoldMT"/>
                <a:cs typeface="ROUTPA+Arial-BoldMT"/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24249" y="762263"/>
            <a:ext cx="5643236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012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Thầy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(cô)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cần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mua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bản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full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xin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liên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hệ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  <a:p>
            <a:pPr marL="591095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Zalo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ROUTPA+Arial-BoldMT"/>
                <a:cs typeface="ROUTPA+Arial-BoldMT"/>
              </a:rPr>
              <a:t>0918.790.615</a:t>
            </a:r>
            <a:r>
              <a:rPr dirty="0" sz="1800" b="1">
                <a:solidFill>
                  <a:srgbClr val="ff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–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Đỗ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Anh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Tuấn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Bản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full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sẽ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không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tên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người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soạn,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thể</a:t>
            </a:r>
          </a:p>
          <a:p>
            <a:pPr marL="925512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sửa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đổi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thay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đổi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nội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dung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OUTPA+Arial-BoldMT"/>
                <a:cs typeface="ROUTPA+Arial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706" y="2131959"/>
            <a:ext cx="11099827" cy="955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SDAWCW+Wingdings-Regular"/>
                <a:cs typeface="SDAWCW+Wingdings-Regular"/>
              </a:rPr>
              <a:t>§</a:t>
            </a:r>
            <a:r>
              <a:rPr dirty="0" sz="2050" spc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Xem</a:t>
            </a:r>
            <a:r>
              <a:rPr dirty="0" sz="2000" spc="25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bài</a:t>
            </a:r>
            <a:r>
              <a:rPr dirty="0" sz="2000" spc="24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mẫu</a:t>
            </a:r>
            <a:r>
              <a:rPr dirty="0" sz="2000" spc="24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thao</a:t>
            </a:r>
            <a:r>
              <a:rPr dirty="0" sz="2000" spc="2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giảng</a:t>
            </a:r>
            <a:r>
              <a:rPr dirty="0" sz="2000" spc="25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khác</a:t>
            </a:r>
            <a:r>
              <a:rPr dirty="0" sz="2000" spc="25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000" spc="25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Toán</a:t>
            </a:r>
            <a:r>
              <a:rPr dirty="0" sz="2000" spc="11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8</a:t>
            </a:r>
            <a:r>
              <a:rPr dirty="0" sz="2000" spc="24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–</a:t>
            </a:r>
            <a:r>
              <a:rPr dirty="0" sz="2000" spc="24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KNTT</a:t>
            </a:r>
            <a:r>
              <a:rPr dirty="0" sz="2000" spc="26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000" spc="24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000" spc="2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đây</a:t>
            </a:r>
            <a:r>
              <a:rPr dirty="0" sz="2000" spc="25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(Mục</a:t>
            </a:r>
            <a:r>
              <a:rPr dirty="0" sz="2000" spc="24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Bài</a:t>
            </a:r>
            <a:r>
              <a:rPr dirty="0" sz="2000" spc="24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giảng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thao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giảng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Toán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8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24197" y="2746879"/>
            <a:ext cx="847118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ROUTPA+Arial-BoldMT"/>
                <a:cs typeface="ROUTPA+Arial-BoldMT"/>
                <a:hlinkClick r:id="rId3"/>
              </a:rPr>
              <a:t>https://sites.google.com/view/giaoandientu-doanhtuan/trang-</a:t>
            </a:r>
          </a:p>
          <a:p>
            <a:pPr marL="248205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ROUTPA+Arial-BoldMT"/>
                <a:cs typeface="ROUTPA+Arial-BoldMT"/>
                <a:hlinkClick r:id="rId3"/>
              </a:rPr>
              <a:t>ch%E1%BB%A7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32941" y="3661279"/>
            <a:ext cx="773247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(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Nội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dung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bài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mới</a:t>
            </a:r>
            <a:r>
              <a:rPr dirty="0" sz="2000" spc="52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sẽ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được</a:t>
            </a:r>
            <a:r>
              <a:rPr dirty="0" sz="2000" spc="54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cập</a:t>
            </a:r>
            <a:r>
              <a:rPr dirty="0" sz="2000" spc="52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nhật</a:t>
            </a:r>
            <a:r>
              <a:rPr dirty="0" sz="2000" spc="55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cho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đến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cuối</a:t>
            </a:r>
            <a:r>
              <a:rPr dirty="0" sz="2000" spc="53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HVKRF+Arial-BoldItalicMT"/>
                <a:cs typeface="AHVKRF+Arial-BoldItalicMT"/>
              </a:rPr>
              <a:t>năm)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8002" y="688234"/>
            <a:ext cx="3603496" cy="814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lí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2150" y="1297561"/>
            <a:ext cx="5261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FLRVJO+Calibri"/>
                <a:cs typeface="FLRVJO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9452" y="3361407"/>
            <a:ext cx="7712944" cy="846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5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spc="3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5cm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suy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spc="17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5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550" baseline="30000" spc="25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6327" y="4048063"/>
            <a:ext cx="1558216" cy="1476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  <a:p>
            <a:pPr marL="65086" marR="0">
              <a:lnSpc>
                <a:spcPts val="2709"/>
              </a:lnSpc>
              <a:spcBef>
                <a:spcPts val="23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Vậy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27076" y="5073597"/>
            <a:ext cx="120724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Hình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9.32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3858" y="833955"/>
            <a:ext cx="1123304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Lấy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giấy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trắng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cắt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bốn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nhau.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Gọi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a,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hai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1299" y="1138755"/>
            <a:ext cx="12266133" cy="2861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2559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vuông,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huyền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các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này.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Cắt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</a:p>
          <a:p>
            <a:pPr marL="87255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tấm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a+b.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Dán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bốn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lên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tấm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như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000" spc="2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9.32</a:t>
            </a:r>
          </a:p>
          <a:p>
            <a:pPr marL="0" marR="0">
              <a:lnSpc>
                <a:spcPts val="2136"/>
              </a:lnSpc>
              <a:spcBef>
                <a:spcPts val="561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HUCBT+ArialMT"/>
                <a:cs typeface="HHUCBT+ArialMT"/>
              </a:rPr>
              <a:t>-</a:t>
            </a:r>
            <a:r>
              <a:rPr dirty="0" sz="2050" spc="1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Dùng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ê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ke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kiểm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tra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phần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không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bị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che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lấp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phải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không.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Từ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đó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tích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phần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này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theo</a:t>
            </a:r>
            <a:r>
              <a:rPr dirty="0" sz="2000" spc="2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HUCBT+ArialMT"/>
                <a:cs typeface="HHUCBT+ArialMT"/>
              </a:rPr>
              <a:t>-</a:t>
            </a:r>
            <a:r>
              <a:rPr dirty="0" sz="2050" spc="1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Tổng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tích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bốn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hai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a,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bao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spc="11" b="1">
                <a:solidFill>
                  <a:srgbClr val="000000"/>
                </a:solidFill>
                <a:latin typeface="ROUTPA+Arial-BoldMT"/>
                <a:cs typeface="ROUTPA+Arial-BoldMT"/>
              </a:rPr>
              <a:t>nhiêu?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HUCBT+ArialMT"/>
                <a:cs typeface="HHUCBT+ArialMT"/>
              </a:rPr>
              <a:t>-</a:t>
            </a:r>
            <a:r>
              <a:rPr dirty="0" sz="2050" spc="1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tịch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cả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tấm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a+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bao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nhiêu?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HUCBT+ArialMT"/>
                <a:cs typeface="HHUCBT+ArialMT"/>
              </a:rPr>
              <a:t>-</a:t>
            </a:r>
            <a:r>
              <a:rPr dirty="0" sz="2050" spc="1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So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sánh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spc="14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19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1950" baseline="30000" spc="20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2ab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với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(a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spc="-13" b="1">
                <a:solidFill>
                  <a:srgbClr val="000000"/>
                </a:solidFill>
                <a:latin typeface="ROUTPA+Arial-BoldMT"/>
                <a:cs typeface="ROUTPA+Arial-BoldMT"/>
              </a:rPr>
              <a:t>b)</a:t>
            </a:r>
            <a:r>
              <a:rPr dirty="0" sz="19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1950" baseline="30000" spc="20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để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rút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ra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nhận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xét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về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mối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quan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hệ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giữa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đại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lượng</a:t>
            </a:r>
          </a:p>
          <a:p>
            <a:pPr marL="342900" marR="0">
              <a:lnSpc>
                <a:spcPts val="2083"/>
              </a:lnSpc>
              <a:spcBef>
                <a:spcPts val="22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19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1950" baseline="30000" spc="20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19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1950" baseline="30000" spc="1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1950" baseline="-28776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1950" baseline="-28776" spc="20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  <a:r>
              <a:rPr dirty="0" sz="19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051" y="4275807"/>
            <a:ext cx="7811155" cy="846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spc="339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Phần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bị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che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lấp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951" y="4672376"/>
            <a:ext cx="5524977" cy="8443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600" spc="1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spc="32" b="1">
                <a:solidFill>
                  <a:srgbClr val="000000"/>
                </a:solidFill>
                <a:latin typeface="ROUTPA+Arial-BoldMT"/>
                <a:cs typeface="ROUTPA+Arial-BoldMT"/>
              </a:rPr>
              <a:t>là:</a:t>
            </a:r>
            <a:r>
              <a:rPr dirty="0" sz="2600" spc="-3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550" baseline="29999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0654" y="5258669"/>
            <a:ext cx="11269086" cy="1928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tấm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bìa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là:</a:t>
            </a:r>
            <a:r>
              <a:rPr dirty="0" sz="2600" spc="87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(a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b)</a:t>
            </a:r>
            <a:r>
              <a:rPr dirty="0" sz="25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</a:p>
          <a:p>
            <a:pPr marL="0" marR="0">
              <a:lnSpc>
                <a:spcPts val="2709"/>
              </a:lnSpc>
              <a:spcBef>
                <a:spcPts val="1887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Diện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bốn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là: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(a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+</a:t>
            </a:r>
            <a:r>
              <a:rPr dirty="0" sz="2600" spc="9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b)</a:t>
            </a:r>
            <a:r>
              <a:rPr dirty="0" sz="25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  <a:r>
              <a:rPr dirty="0" sz="25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–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spc="13" b="1">
                <a:solidFill>
                  <a:srgbClr val="000000"/>
                </a:solidFill>
                <a:latin typeface="ROUTPA+Arial-BoldMT"/>
                <a:cs typeface="ROUTPA+Arial-BoldMT"/>
              </a:rPr>
              <a:t>c</a:t>
            </a:r>
            <a:r>
              <a:rPr dirty="0" sz="2550" baseline="30000" b="1">
                <a:solidFill>
                  <a:srgbClr val="000000"/>
                </a:solidFill>
                <a:latin typeface="ROUTPA+Arial-BoldMT"/>
                <a:cs typeface="ROUTPA+Arial-BoldMT"/>
              </a:rPr>
              <a:t>2</a:t>
            </a:r>
          </a:p>
          <a:p>
            <a:pPr marL="8896764" marR="0">
              <a:lnSpc>
                <a:spcPts val="1667"/>
              </a:lnSpc>
              <a:spcBef>
                <a:spcPts val="2731"/>
              </a:spcBef>
              <a:spcAft>
                <a:spcPts val="0"/>
              </a:spcAft>
            </a:pP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Hình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ROUTPA+Arial-BoldMT"/>
                <a:cs typeface="ROUTPA+Arial-BoldMT"/>
              </a:rPr>
              <a:t>9.33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8002" y="688234"/>
            <a:ext cx="3603496" cy="814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550" spc="-2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lí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500" b="1">
                <a:solidFill>
                  <a:srgbClr val="c00000"/>
                </a:solidFill>
                <a:latin typeface="ROUTPA+Arial-BoldMT"/>
                <a:cs typeface="ROUTPA+Arial-Bold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7620" y="1462561"/>
            <a:ext cx="10438419" cy="9107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85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Trong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bình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phương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4820" y="1894601"/>
            <a:ext cx="108417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huyền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tổng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bình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phương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hai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góc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vuông.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73566" y="2971223"/>
            <a:ext cx="5261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FLRVJO+Calibri"/>
                <a:cs typeface="FLRVJO+Calibri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3583" y="3073011"/>
            <a:ext cx="733722" cy="11885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GT</a:t>
            </a:r>
          </a:p>
          <a:p>
            <a:pPr marL="0" marR="0">
              <a:lnSpc>
                <a:spcPts val="2083"/>
              </a:lnSpc>
              <a:spcBef>
                <a:spcPts val="219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UTPA+Arial-BoldMT"/>
                <a:cs typeface="ROUTPA+Arial-BoldMT"/>
              </a:rPr>
              <a:t>KL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6354" y="3659662"/>
            <a:ext cx="2322281" cy="64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ROUTPA+Arial-BoldMT"/>
                <a:cs typeface="ROUTPA+Arial-BoldMT"/>
              </a:rPr>
              <a:t>BC</a:t>
            </a:r>
            <a:r>
              <a:rPr dirty="0" sz="1950" baseline="30000" b="1">
                <a:solidFill>
                  <a:srgbClr val="c00000"/>
                </a:solidFill>
                <a:latin typeface="ROUTPA+Arial-BoldMT"/>
                <a:cs typeface="ROUTPA+Arial-BoldMT"/>
              </a:rPr>
              <a:t>2</a:t>
            </a:r>
            <a:r>
              <a:rPr dirty="0" sz="1950" baseline="30000" spc="203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ROUTPA+Arial-BoldMT"/>
                <a:cs typeface="ROUTPA+Arial-BoldMT"/>
              </a:rPr>
              <a:t>=</a:t>
            </a:r>
            <a:r>
              <a:rPr dirty="0" sz="20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spc="-35" b="1">
                <a:solidFill>
                  <a:srgbClr val="c00000"/>
                </a:solidFill>
                <a:latin typeface="ROUTPA+Arial-BoldMT"/>
                <a:cs typeface="ROUTPA+Arial-BoldMT"/>
              </a:rPr>
              <a:t>AB</a:t>
            </a:r>
            <a:r>
              <a:rPr dirty="0" sz="1950" baseline="30000" b="1">
                <a:solidFill>
                  <a:srgbClr val="c00000"/>
                </a:solidFill>
                <a:latin typeface="ROUTPA+Arial-BoldMT"/>
                <a:cs typeface="ROUTPA+Arial-BoldMT"/>
              </a:rPr>
              <a:t>2</a:t>
            </a:r>
            <a:r>
              <a:rPr dirty="0" sz="1950" baseline="30000" spc="207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ROUTPA+Arial-BoldMT"/>
                <a:cs typeface="ROUTPA+Arial-BoldMT"/>
              </a:rPr>
              <a:t>+</a:t>
            </a:r>
            <a:r>
              <a:rPr dirty="0" sz="20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000" spc="-37" b="1">
                <a:solidFill>
                  <a:srgbClr val="c00000"/>
                </a:solidFill>
                <a:latin typeface="ROUTPA+Arial-BoldMT"/>
                <a:cs typeface="ROUTPA+Arial-BoldMT"/>
              </a:rPr>
              <a:t>AC</a:t>
            </a:r>
            <a:r>
              <a:rPr dirty="0" sz="1950" baseline="30000" b="1">
                <a:solidFill>
                  <a:srgbClr val="c00000"/>
                </a:solidFill>
                <a:latin typeface="ROUTPA+Arial-BoldMT"/>
                <a:cs typeface="ROUTPA+Arial-BoldMT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7833" y="4598085"/>
            <a:ext cx="1364871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Chú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ý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4193" y="5104028"/>
            <a:ext cx="12277289" cy="17627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850" spc="348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800" spc="349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lí</a:t>
            </a:r>
            <a:r>
              <a:rPr dirty="0" sz="2800" spc="336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800" spc="37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đảo</a:t>
            </a:r>
            <a:r>
              <a:rPr dirty="0" sz="2800" spc="351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  <a:r>
              <a:rPr dirty="0" sz="2800" spc="34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Nếu</a:t>
            </a:r>
            <a:r>
              <a:rPr dirty="0" sz="2800" spc="349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spc="34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800" spc="35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800" spc="34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bình</a:t>
            </a:r>
            <a:r>
              <a:rPr dirty="0" sz="2800" spc="35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phương</a:t>
            </a:r>
            <a:r>
              <a:rPr dirty="0" sz="2800" spc="35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</a:p>
          <a:p>
            <a:pPr marL="4572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một</a:t>
            </a:r>
            <a:r>
              <a:rPr dirty="0" sz="2800" spc="30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800" spc="3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bằng</a:t>
            </a:r>
            <a:r>
              <a:rPr dirty="0" sz="2800" spc="3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tổng</a:t>
            </a:r>
            <a:r>
              <a:rPr dirty="0" sz="2800" spc="311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các</a:t>
            </a:r>
            <a:r>
              <a:rPr dirty="0" sz="2800" spc="31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bình</a:t>
            </a:r>
            <a:r>
              <a:rPr dirty="0" sz="2800" spc="306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phương</a:t>
            </a:r>
            <a:r>
              <a:rPr dirty="0" sz="2800" spc="30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của</a:t>
            </a:r>
            <a:r>
              <a:rPr dirty="0" sz="2800" spc="31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hai</a:t>
            </a:r>
            <a:r>
              <a:rPr dirty="0" sz="2800" spc="30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cạnh</a:t>
            </a:r>
            <a:r>
              <a:rPr dirty="0" sz="2800" spc="31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kia</a:t>
            </a:r>
            <a:r>
              <a:rPr dirty="0" sz="2800" spc="30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</a:p>
          <a:p>
            <a:pPr marL="4572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đó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là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vuông.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2081" y="938805"/>
            <a:ext cx="8275037" cy="910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850" spc="348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Câu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ROUTPA+Arial-BoldMT"/>
                <a:cs typeface="ROUTPA+Arial-BoldMT"/>
              </a:rPr>
              <a:t>hỏi</a:t>
            </a:r>
            <a:r>
              <a:rPr dirty="0" sz="2800" spc="18" b="1">
                <a:solidFill>
                  <a:srgbClr val="c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Tìm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độ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dài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x,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y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trong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hình</a:t>
            </a:r>
            <a:r>
              <a:rPr dirty="0" sz="2800" spc="55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OUTPA+Arial-BoldMT"/>
                <a:cs typeface="ROUTPA+Arial-BoldMT"/>
              </a:rPr>
              <a:t>9.35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5290" y="4119991"/>
            <a:ext cx="6072454" cy="781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DAWCW+Wingdings-Regular"/>
                <a:cs typeface="SDAWCW+Wingdings-Regular"/>
              </a:rPr>
              <a:t>v</a:t>
            </a:r>
            <a:r>
              <a:rPr dirty="0" sz="2450" spc="-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Áp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dụng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lý</a:t>
            </a:r>
            <a:r>
              <a:rPr dirty="0" sz="2400" spc="-18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Pythagore,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75" y="235696"/>
            <a:ext cx="372719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1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.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ĐỊNH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LÍ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OUTPA+Arial-BoldMT"/>
                <a:cs typeface="ROUTPA+Arial-BoldMT"/>
              </a:rPr>
              <a:t>PYTHAGORE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1511" y="771659"/>
            <a:ext cx="10066646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3cm,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4cm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=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(cm)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1511" y="1162579"/>
            <a:ext cx="9757503" cy="1638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b="1">
                <a:solidFill>
                  <a:srgbClr val="000000"/>
                </a:solidFill>
                <a:latin typeface="ROUTPA+Arial-BoldMT"/>
                <a:cs typeface="ROUTPA+Arial-BoldMT"/>
              </a:rPr>
              <a:t>a.</a:t>
            </a:r>
            <a:r>
              <a:rPr dirty="0" sz="2650" spc="1104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Tính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trong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trường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hợp</a:t>
            </a:r>
            <a:r>
              <a:rPr dirty="0" sz="2600" spc="22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</a:p>
          <a:p>
            <a:pPr marL="514350" marR="0">
              <a:lnSpc>
                <a:spcPts val="270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(làm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tròn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kết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quả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đến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chữ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số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thập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phân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thứ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nhất)</a:t>
            </a:r>
          </a:p>
          <a:p>
            <a:pPr marL="0" marR="0">
              <a:lnSpc>
                <a:spcPts val="2761"/>
              </a:lnSpc>
              <a:spcBef>
                <a:spcPts val="318"/>
              </a:spcBef>
              <a:spcAft>
                <a:spcPts val="0"/>
              </a:spcAft>
            </a:pPr>
            <a:r>
              <a:rPr dirty="0" sz="2650" b="1">
                <a:solidFill>
                  <a:srgbClr val="000000"/>
                </a:solidFill>
                <a:latin typeface="ROUTPA+Arial-BoldMT"/>
                <a:cs typeface="ROUTPA+Arial-BoldMT"/>
              </a:rPr>
              <a:t>b.</a:t>
            </a:r>
            <a:r>
              <a:rPr dirty="0" sz="2650" spc="963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Tìm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x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để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833" y="1266117"/>
            <a:ext cx="104452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ROUTPA+Arial-BoldMT"/>
                <a:cs typeface="ROUTPA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494" y="3042431"/>
            <a:ext cx="8205870" cy="1234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a)</a:t>
            </a:r>
            <a:r>
              <a:rPr dirty="0" sz="24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Nếu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,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theo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lí</a:t>
            </a:r>
          </a:p>
          <a:p>
            <a:pPr marL="365861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71852" y="3594293"/>
            <a:ext cx="7282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e46c0a"/>
                </a:solidFill>
                <a:latin typeface="ROUTPA+Arial-BoldMT"/>
                <a:cs typeface="ROUTPA+Arial-BoldMT"/>
              </a:rPr>
              <a:t>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8494" y="5023630"/>
            <a:ext cx="8471078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b)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Theo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định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lí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Pythagore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đảo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thì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tam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giác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ABC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vuông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tại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A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khi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và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chỉ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khi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UTPA+Arial-BoldMT"/>
                <a:cs typeface="ROUTPA+Arial-BoldMT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2026-04-16T19:43:48-07:00</dcterms:modified>
</cp:coreProperties>
</file>