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  <p:embeddedFontLst>
    <p:embeddedFont>
      <p:font typeface="MAAHPD+ArialMT"/>
      <p:regular r:id="rId21"/>
    </p:embeddedFont>
    <p:embeddedFont>
      <p:font typeface="KLODQS+#9Slide07SVN-ZicletsMedium"/>
      <p:regular r:id="rId22"/>
    </p:embeddedFont>
    <p:embeddedFont>
      <p:font typeface="SWEGGJ+ArialMT"/>
      <p:regular r:id="rId23"/>
    </p:embeddedFont>
    <p:embeddedFont>
      <p:font typeface="VGNDAR+Arial-BoldMT"/>
      <p:regular r:id="rId24"/>
    </p:embeddedFont>
    <p:embeddedFont>
      <p:font typeface="SKILKU+CambriaMath"/>
      <p:regular r:id="rId25"/>
    </p:embeddedFont>
    <p:embeddedFont>
      <p:font typeface="PARTUM+Calibri"/>
      <p:regular r:id="rId26"/>
    </p:embeddedFont>
    <p:embeddedFont>
      <p:font typeface="IKNKHR+TimesNewRomanPS-BoldMT"/>
      <p:regular r:id="rId27"/>
    </p:embeddedFont>
    <p:embeddedFont>
      <p:font typeface="TGVEWU+TimesNewRomanPS-BoldItalicMT"/>
      <p:regular r:id="rId28"/>
    </p:embeddedFont>
    <p:embeddedFont>
      <p:font typeface="AVAFDH+Arial-BoldItalicMT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font" Target="fonts/font1.fntdata" /><Relationship Id="rId22" Type="http://schemas.openxmlformats.org/officeDocument/2006/relationships/font" Target="fonts/font2.fntdata" /><Relationship Id="rId23" Type="http://schemas.openxmlformats.org/officeDocument/2006/relationships/font" Target="fonts/font3.fntdata" /><Relationship Id="rId24" Type="http://schemas.openxmlformats.org/officeDocument/2006/relationships/font" Target="fonts/font4.fntdata" /><Relationship Id="rId25" Type="http://schemas.openxmlformats.org/officeDocument/2006/relationships/font" Target="fonts/font5.fntdata" /><Relationship Id="rId26" Type="http://schemas.openxmlformats.org/officeDocument/2006/relationships/font" Target="fonts/font6.fntdata" /><Relationship Id="rId27" Type="http://schemas.openxmlformats.org/officeDocument/2006/relationships/font" Target="fonts/font7.fntdata" /><Relationship Id="rId28" Type="http://schemas.openxmlformats.org/officeDocument/2006/relationships/font" Target="fonts/font8.fntdata" /><Relationship Id="rId29" Type="http://schemas.openxmlformats.org/officeDocument/2006/relationships/font" Target="fonts/font9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6576" y="2914912"/>
            <a:ext cx="15503004" cy="6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Xin</a:t>
            </a:r>
            <a:r>
              <a:rPr dirty="0" sz="8100" spc="242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chào</a:t>
            </a:r>
            <a:r>
              <a:rPr dirty="0" sz="8100" spc="2402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mừng</a:t>
            </a:r>
            <a:r>
              <a:rPr dirty="0" sz="8100" spc="2415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thầy</a:t>
            </a:r>
            <a:r>
              <a:rPr dirty="0" sz="8100" spc="2415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cô</a:t>
            </a:r>
            <a:r>
              <a:rPr dirty="0" sz="8100" spc="2408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và</a:t>
            </a:r>
          </a:p>
          <a:p>
            <a:pPr marL="0" marR="0">
              <a:lnSpc>
                <a:spcPts val="8440"/>
              </a:lnSpc>
              <a:spcBef>
                <a:spcPts val="6189"/>
              </a:spcBef>
              <a:spcAft>
                <a:spcPts val="0"/>
              </a:spcAft>
            </a:pP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các</a:t>
            </a:r>
            <a:r>
              <a:rPr dirty="0" sz="8100" spc="902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em</a:t>
            </a:r>
            <a:r>
              <a:rPr dirty="0" sz="8100" spc="905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học</a:t>
            </a:r>
            <a:r>
              <a:rPr dirty="0" sz="8100" spc="899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sinh</a:t>
            </a:r>
            <a:r>
              <a:rPr dirty="0" sz="8100" spc="899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đến</a:t>
            </a:r>
            <a:r>
              <a:rPr dirty="0" sz="8100" spc="893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với</a:t>
            </a:r>
            <a:r>
              <a:rPr dirty="0" sz="8100" spc="914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tiết</a:t>
            </a:r>
          </a:p>
          <a:p>
            <a:pPr marL="0" marR="0">
              <a:lnSpc>
                <a:spcPts val="8440"/>
              </a:lnSpc>
              <a:spcBef>
                <a:spcPts val="6189"/>
              </a:spcBef>
              <a:spcAft>
                <a:spcPts val="0"/>
              </a:spcAft>
            </a:pP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học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ngày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hôm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nay!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0006" y="313474"/>
            <a:ext cx="17188088" cy="3822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spc="-18" b="1">
                <a:solidFill>
                  <a:srgbClr val="ffff00"/>
                </a:solidFill>
                <a:latin typeface="VGNDAR+Arial-BoldMT"/>
                <a:cs typeface="VGNDAR+Arial-BoldMT"/>
              </a:rPr>
              <a:t>Bài</a:t>
            </a:r>
            <a:r>
              <a:rPr dirty="0" sz="4100" spc="174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00"/>
                </a:solidFill>
                <a:latin typeface="VGNDAR+Arial-BoldMT"/>
                <a:cs typeface="VGNDAR+Arial-BoldMT"/>
              </a:rPr>
              <a:t>3.1</a:t>
            </a:r>
            <a:r>
              <a:rPr dirty="0" sz="4100" spc="171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Bác</a:t>
            </a:r>
            <a:r>
              <a:rPr dirty="0" sz="4100" spc="17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Hưng</a:t>
            </a:r>
            <a:r>
              <a:rPr dirty="0" sz="4100" spc="1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đầu</a:t>
            </a:r>
            <a:r>
              <a:rPr dirty="0" sz="4100" spc="16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7" b="1">
                <a:solidFill>
                  <a:srgbClr val="ffffff"/>
                </a:solidFill>
                <a:latin typeface="VGNDAR+Arial-BoldMT"/>
                <a:cs typeface="VGNDAR+Arial-BoldMT"/>
              </a:rPr>
              <a:t>tư</a:t>
            </a:r>
            <a:r>
              <a:rPr dirty="0" sz="4100" spc="1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300</a:t>
            </a:r>
            <a:r>
              <a:rPr dirty="0" sz="4100" spc="16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triệu</a:t>
            </a:r>
            <a:r>
              <a:rPr dirty="0" sz="4100" spc="1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đồng</a:t>
            </a:r>
            <a:r>
              <a:rPr dirty="0" sz="4100" spc="17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vào</a:t>
            </a:r>
            <a:r>
              <a:rPr dirty="0" sz="4100" spc="16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hai</a:t>
            </a:r>
            <a:r>
              <a:rPr dirty="0" sz="4100" spc="17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khoản:</a:t>
            </a:r>
            <a:r>
              <a:rPr dirty="0" sz="4100" spc="16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mua</a:t>
            </a:r>
          </a:p>
          <a:p>
            <a:pPr marL="0" marR="0">
              <a:lnSpc>
                <a:spcPts val="4272"/>
              </a:lnSpc>
              <a:spcBef>
                <a:spcPts val="647"/>
              </a:spcBef>
              <a:spcAft>
                <a:spcPts val="0"/>
              </a:spcAft>
            </a:pPr>
            <a:r>
              <a:rPr dirty="0" sz="4100" spc="-17" b="1">
                <a:solidFill>
                  <a:srgbClr val="ffffff"/>
                </a:solidFill>
                <a:latin typeface="VGNDAR+Arial-BoldMT"/>
                <a:cs typeface="VGNDAR+Arial-BoldMT"/>
              </a:rPr>
              <a:t>trái</a:t>
            </a:r>
            <a:r>
              <a:rPr dirty="0" sz="4100" spc="27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phiếu</a:t>
            </a:r>
            <a:r>
              <a:rPr dirty="0" sz="4100" spc="2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doanh</a:t>
            </a:r>
            <a:r>
              <a:rPr dirty="0" sz="4100" spc="27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nghiệp</a:t>
            </a:r>
            <a:r>
              <a:rPr dirty="0" sz="4100" spc="27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với</a:t>
            </a:r>
            <a:r>
              <a:rPr dirty="0" sz="4100" spc="2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lãi</a:t>
            </a:r>
            <a:r>
              <a:rPr dirty="0" sz="4100" spc="2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suất</a:t>
            </a:r>
            <a:r>
              <a:rPr dirty="0" sz="4100" spc="26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8%</a:t>
            </a:r>
            <a:r>
              <a:rPr dirty="0" sz="4100" spc="2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4100" spc="28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năm</a:t>
            </a:r>
            <a:r>
              <a:rPr dirty="0" sz="4100" spc="2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và</a:t>
            </a:r>
            <a:r>
              <a:rPr dirty="0" sz="4100" spc="27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gửi</a:t>
            </a:r>
            <a:r>
              <a:rPr dirty="0" sz="4100" spc="28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tiết</a:t>
            </a:r>
          </a:p>
          <a:p>
            <a:pPr marL="0" marR="0">
              <a:lnSpc>
                <a:spcPts val="4272"/>
              </a:lnSpc>
              <a:spcBef>
                <a:spcPts val="647"/>
              </a:spcBef>
              <a:spcAft>
                <a:spcPts val="0"/>
              </a:spcAft>
            </a:pP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kiệm</a:t>
            </a:r>
            <a:r>
              <a:rPr dirty="0" sz="4100" spc="91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ngân</a:t>
            </a:r>
            <a:r>
              <a:rPr dirty="0" sz="4100" spc="90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hàng</a:t>
            </a:r>
            <a:r>
              <a:rPr dirty="0" sz="4100" spc="90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với</a:t>
            </a:r>
            <a:r>
              <a:rPr dirty="0" sz="4100" spc="91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lãi</a:t>
            </a:r>
            <a:r>
              <a:rPr dirty="0" sz="4100" spc="91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suất</a:t>
            </a:r>
            <a:r>
              <a:rPr dirty="0" sz="4100" spc="90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6%</a:t>
            </a:r>
            <a:r>
              <a:rPr dirty="0" sz="4100" spc="91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4100" spc="91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năm.</a:t>
            </a:r>
            <a:r>
              <a:rPr dirty="0" sz="4100" spc="91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Cuối</a:t>
            </a:r>
            <a:r>
              <a:rPr dirty="0" sz="4100" spc="91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năm</a:t>
            </a:r>
            <a:r>
              <a:rPr dirty="0" sz="4100" spc="91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bác</a:t>
            </a:r>
          </a:p>
          <a:p>
            <a:pPr marL="0" marR="0">
              <a:lnSpc>
                <a:spcPts val="4272"/>
              </a:lnSpc>
              <a:spcBef>
                <a:spcPts val="647"/>
              </a:spcBef>
              <a:spcAft>
                <a:spcPts val="0"/>
              </a:spcAft>
            </a:pP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Hưng</a:t>
            </a:r>
            <a:r>
              <a:rPr dirty="0" sz="4100" spc="37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nhận</a:t>
            </a:r>
            <a:r>
              <a:rPr dirty="0" sz="4100" spc="36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được</a:t>
            </a:r>
            <a:r>
              <a:rPr dirty="0" sz="4100" spc="3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322</a:t>
            </a:r>
            <a:r>
              <a:rPr dirty="0" sz="4100" spc="36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triệu</a:t>
            </a:r>
            <a:r>
              <a:rPr dirty="0" sz="4100" spc="37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đồng</a:t>
            </a:r>
            <a:r>
              <a:rPr dirty="0" sz="4100" spc="37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cả</a:t>
            </a:r>
            <a:r>
              <a:rPr dirty="0" sz="4100" spc="36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tiền</a:t>
            </a:r>
            <a:r>
              <a:rPr dirty="0" sz="4100" spc="36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gốc</a:t>
            </a:r>
            <a:r>
              <a:rPr dirty="0" sz="4100" spc="37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và</a:t>
            </a:r>
            <a:r>
              <a:rPr dirty="0" sz="4100" spc="36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tiền</a:t>
            </a:r>
            <a:r>
              <a:rPr dirty="0" sz="4100" spc="36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lãi.</a:t>
            </a:r>
            <a:r>
              <a:rPr dirty="0" sz="4100" spc="3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Hỏi</a:t>
            </a:r>
          </a:p>
          <a:p>
            <a:pPr marL="0" marR="0">
              <a:lnSpc>
                <a:spcPts val="4272"/>
              </a:lnSpc>
              <a:spcBef>
                <a:spcPts val="697"/>
              </a:spcBef>
              <a:spcAft>
                <a:spcPts val="0"/>
              </a:spcAft>
            </a:pP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bác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Hưng</a:t>
            </a:r>
            <a:r>
              <a:rPr dirty="0" sz="4100" spc="-2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đã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đầu</a:t>
            </a:r>
            <a:r>
              <a:rPr dirty="0" sz="4100" spc="-2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7" b="1">
                <a:solidFill>
                  <a:srgbClr val="ffffff"/>
                </a:solidFill>
                <a:latin typeface="VGNDAR+Arial-BoldMT"/>
                <a:cs typeface="VGNDAR+Arial-BoldMT"/>
              </a:rPr>
              <a:t>tư</a:t>
            </a:r>
            <a:r>
              <a:rPr dirty="0" sz="4100" spc="-2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vào</a:t>
            </a:r>
            <a:r>
              <a:rPr dirty="0" sz="4100" spc="-2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mỗi</a:t>
            </a:r>
            <a:r>
              <a:rPr dirty="0" sz="4100" spc="109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khoản</a:t>
            </a:r>
            <a:r>
              <a:rPr dirty="0" sz="4100" spc="-2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bao</a:t>
            </a:r>
            <a:r>
              <a:rPr dirty="0" sz="4100" spc="-2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nhiêu</a:t>
            </a:r>
            <a:r>
              <a:rPr dirty="0" sz="4100" spc="-2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41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tiền?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11017" y="3592001"/>
            <a:ext cx="4594932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Cuối</a:t>
            </a:r>
            <a:r>
              <a:rPr dirty="0" sz="3300" spc="434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năm,</a:t>
            </a:r>
            <a:r>
              <a:rPr dirty="0" sz="3300" spc="434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bác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11017" y="4094921"/>
            <a:ext cx="4595626" cy="156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Hưng</a:t>
            </a:r>
            <a:r>
              <a:rPr dirty="0" sz="3300" spc="207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nhận</a:t>
            </a:r>
            <a:r>
              <a:rPr dirty="0" sz="3300" spc="207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được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322</a:t>
            </a:r>
            <a:r>
              <a:rPr dirty="0" sz="3300" spc="645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triệu</a:t>
            </a:r>
            <a:r>
              <a:rPr dirty="0" sz="3300" spc="64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đồng</a:t>
            </a:r>
            <a:r>
              <a:rPr dirty="0" sz="3300" spc="634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nên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33810" y="4551936"/>
            <a:ext cx="220901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Số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3816" y="5100576"/>
            <a:ext cx="536025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đầu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tư</a:t>
            </a:r>
            <a:r>
              <a:rPr dirty="0" sz="3600" spc="1091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Lãi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suất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21909" y="5100576"/>
            <a:ext cx="8344019" cy="1126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Số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lãi</a:t>
            </a:r>
            <a:r>
              <a:rPr dirty="0" sz="3600" spc="7912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số</a:t>
            </a:r>
            <a:r>
              <a:rPr dirty="0" sz="3300" spc="635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  <a:r>
              <a:rPr dirty="0" sz="3300" spc="635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lãi</a:t>
            </a:r>
            <a:r>
              <a:rPr dirty="0" sz="3300" spc="634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là</a:t>
            </a:r>
            <a:r>
              <a:rPr dirty="0" sz="3300" spc="638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322</a:t>
            </a:r>
            <a:r>
              <a:rPr dirty="0" sz="3300" spc="643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–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11017" y="5603681"/>
            <a:ext cx="4432754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300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=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22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triệu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đồng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24310" y="5649216"/>
            <a:ext cx="182880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(triệu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26309" y="5649217"/>
            <a:ext cx="139682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(%)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31409" y="5649217"/>
            <a:ext cx="3222349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(triệu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đồng)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60810" y="6197856"/>
            <a:ext cx="195515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đồng)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0192" y="6989476"/>
            <a:ext cx="2843325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Trái</a:t>
            </a:r>
            <a:r>
              <a:rPr dirty="0" sz="3600" spc="-19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phiếu</a:t>
            </a:r>
          </a:p>
          <a:p>
            <a:pPr marL="749386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DN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45378" y="8435557"/>
            <a:ext cx="2514219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806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Gửi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tiết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kiệm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NH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0009" y="299813"/>
            <a:ext cx="17425362" cy="4082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8" b="1">
                <a:solidFill>
                  <a:srgbClr val="ffff00"/>
                </a:solidFill>
                <a:latin typeface="VGNDAR+Arial-BoldMT"/>
                <a:cs typeface="VGNDAR+Arial-BoldMT"/>
              </a:rPr>
              <a:t>Bài</a:t>
            </a:r>
            <a:r>
              <a:rPr dirty="0" sz="3300" spc="386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00"/>
                </a:solidFill>
                <a:latin typeface="VGNDAR+Arial-BoldMT"/>
                <a:cs typeface="VGNDAR+Arial-BoldMT"/>
              </a:rPr>
              <a:t>4(</a:t>
            </a:r>
            <a:r>
              <a:rPr dirty="0" sz="3300" spc="387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00"/>
                </a:solidFill>
                <a:latin typeface="VGNDAR+Arial-BoldMT"/>
                <a:cs typeface="VGNDAR+Arial-BoldMT"/>
              </a:rPr>
              <a:t>Bài</a:t>
            </a:r>
            <a:r>
              <a:rPr dirty="0" sz="3300" spc="386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00"/>
                </a:solidFill>
                <a:latin typeface="VGNDAR+Arial-BoldMT"/>
                <a:cs typeface="VGNDAR+Arial-BoldMT"/>
              </a:rPr>
              <a:t>7.9</a:t>
            </a:r>
            <a:r>
              <a:rPr dirty="0" sz="3300" spc="387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20" b="1">
                <a:solidFill>
                  <a:srgbClr val="ffff00"/>
                </a:solidFill>
                <a:latin typeface="VGNDAR+Arial-BoldMT"/>
                <a:cs typeface="VGNDAR+Arial-BoldMT"/>
              </a:rPr>
              <a:t>SGK</a:t>
            </a:r>
            <a:r>
              <a:rPr dirty="0" sz="3300" spc="39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00"/>
                </a:solidFill>
                <a:latin typeface="VGNDAR+Arial-BoldMT"/>
                <a:cs typeface="VGNDAR+Arial-BoldMT"/>
              </a:rPr>
              <a:t>T36).</a:t>
            </a:r>
            <a:r>
              <a:rPr dirty="0" sz="3300" spc="402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Nhân</a:t>
            </a:r>
            <a:r>
              <a:rPr dirty="0" sz="3300" spc="40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dịp</a:t>
            </a:r>
            <a:r>
              <a:rPr dirty="0" sz="3300" spc="39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khai</a:t>
            </a:r>
            <a:r>
              <a:rPr dirty="0" sz="3300" spc="40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trương</a:t>
            </a:r>
            <a:r>
              <a:rPr dirty="0" sz="3300" spc="40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,</a:t>
            </a:r>
            <a:r>
              <a:rPr dirty="0" sz="3300" spc="39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3300" spc="40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siêu</a:t>
            </a:r>
            <a:r>
              <a:rPr dirty="0" sz="3300" spc="40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thị</a:t>
            </a:r>
            <a:r>
              <a:rPr dirty="0" sz="3300" spc="39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điện</a:t>
            </a:r>
            <a:r>
              <a:rPr dirty="0" sz="3300" spc="39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máy</a:t>
            </a:r>
            <a:r>
              <a:rPr dirty="0" sz="3300" spc="40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đã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giảm</a:t>
            </a:r>
            <a:r>
              <a:rPr dirty="0" sz="3300" spc="6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giá</a:t>
            </a:r>
            <a:r>
              <a:rPr dirty="0" sz="3300" spc="6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nhiều</a:t>
            </a:r>
            <a:r>
              <a:rPr dirty="0" sz="3300" spc="5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mặt</a:t>
            </a:r>
            <a:r>
              <a:rPr dirty="0" sz="3300" spc="6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hàng</a:t>
            </a:r>
            <a:r>
              <a:rPr dirty="0" sz="3300" spc="5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để</a:t>
            </a:r>
            <a:r>
              <a:rPr dirty="0" sz="3300" spc="6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thu</a:t>
            </a:r>
            <a:r>
              <a:rPr dirty="0" sz="3300" spc="5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hút</a:t>
            </a:r>
            <a:r>
              <a:rPr dirty="0" sz="3300" spc="6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khách</a:t>
            </a:r>
            <a:r>
              <a:rPr dirty="0" sz="3300" spc="6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hàng.</a:t>
            </a:r>
            <a:r>
              <a:rPr dirty="0" sz="3300" spc="5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Tổng</a:t>
            </a:r>
            <a:r>
              <a:rPr dirty="0" sz="3300" spc="5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giá</a:t>
            </a:r>
            <a:r>
              <a:rPr dirty="0" sz="3300" spc="6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niêm</a:t>
            </a:r>
            <a:r>
              <a:rPr dirty="0" sz="3300" spc="6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yết</a:t>
            </a:r>
            <a:r>
              <a:rPr dirty="0" sz="3300" spc="6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của</a:t>
            </a:r>
            <a:r>
              <a:rPr dirty="0" sz="3300" spc="6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chiếc</a:t>
            </a:r>
            <a:r>
              <a:rPr dirty="0" sz="3300" spc="-1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ti</a:t>
            </a:r>
            <a:r>
              <a:rPr dirty="0" sz="3300" spc="-2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vi</a:t>
            </a:r>
            <a:r>
              <a:rPr dirty="0" sz="3300" spc="-2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300" spc="-2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A</a:t>
            </a:r>
            <a:r>
              <a:rPr dirty="0" sz="3300" spc="-14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và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chiếc</a:t>
            </a:r>
            <a:r>
              <a:rPr dirty="0" sz="3300" spc="-1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tủ</a:t>
            </a:r>
            <a:r>
              <a:rPr dirty="0" sz="3300" spc="-2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lạnh</a:t>
            </a:r>
            <a:r>
              <a:rPr dirty="0" sz="3300" spc="-2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300" spc="-2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B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là</a:t>
            </a:r>
            <a:r>
              <a:rPr dirty="0" sz="33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36,8</a:t>
            </a:r>
            <a:r>
              <a:rPr dirty="0" sz="3300" spc="-1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triệu</a:t>
            </a:r>
            <a:r>
              <a:rPr dirty="0" sz="33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đồng.</a:t>
            </a:r>
            <a:r>
              <a:rPr dirty="0" sz="3300" spc="-2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Trong</a:t>
            </a:r>
            <a:r>
              <a:rPr dirty="0" sz="3300" spc="-20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dịp</a:t>
            </a:r>
            <a:r>
              <a:rPr dirty="0" sz="3300" spc="-2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này,</a:t>
            </a:r>
          </a:p>
          <a:p>
            <a:pPr marL="0" marR="0">
              <a:lnSpc>
                <a:spcPts val="3438"/>
              </a:lnSpc>
              <a:spcBef>
                <a:spcPts val="52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ti</a:t>
            </a:r>
            <a:r>
              <a:rPr dirty="0" sz="3300" spc="7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vi</a:t>
            </a:r>
            <a:r>
              <a:rPr dirty="0" sz="3300" spc="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300" spc="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A</a:t>
            </a:r>
            <a:r>
              <a:rPr dirty="0" sz="3300" spc="-4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được</a:t>
            </a:r>
            <a:r>
              <a:rPr dirty="0" sz="3300" spc="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giảm</a:t>
            </a:r>
            <a:r>
              <a:rPr dirty="0" sz="3300" spc="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giá</a:t>
            </a:r>
            <a:r>
              <a:rPr dirty="0" sz="3300" spc="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30%</a:t>
            </a:r>
            <a:r>
              <a:rPr dirty="0" sz="3300" spc="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và</a:t>
            </a:r>
            <a:r>
              <a:rPr dirty="0" sz="3300" spc="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tủ</a:t>
            </a:r>
            <a:r>
              <a:rPr dirty="0" sz="3300" spc="7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lạnh</a:t>
            </a:r>
            <a:r>
              <a:rPr dirty="0" sz="3300" spc="7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300" spc="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B</a:t>
            </a:r>
            <a:r>
              <a:rPr dirty="0" sz="3300" spc="8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được</a:t>
            </a:r>
            <a:r>
              <a:rPr dirty="0" sz="3300" spc="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giảm</a:t>
            </a:r>
            <a:r>
              <a:rPr dirty="0" sz="3300" spc="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giá</a:t>
            </a:r>
            <a:r>
              <a:rPr dirty="0" sz="3300" spc="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25%</a:t>
            </a:r>
            <a:r>
              <a:rPr dirty="0" sz="3300" spc="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nên</a:t>
            </a:r>
            <a:r>
              <a:rPr dirty="0" sz="3300" spc="7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bác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Cường</a:t>
            </a:r>
            <a:r>
              <a:rPr dirty="0" sz="3300" spc="8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đã</a:t>
            </a:r>
            <a:r>
              <a:rPr dirty="0" sz="3300" spc="7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mua</a:t>
            </a:r>
            <a:r>
              <a:rPr dirty="0" sz="3300" spc="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3300" spc="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chiếc</a:t>
            </a:r>
            <a:r>
              <a:rPr dirty="0" sz="3300" spc="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ti</a:t>
            </a:r>
            <a:r>
              <a:rPr dirty="0" sz="3300" spc="7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vi</a:t>
            </a:r>
            <a:r>
              <a:rPr dirty="0" sz="3300" spc="7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và</a:t>
            </a:r>
            <a:r>
              <a:rPr dirty="0" sz="3300" spc="8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3300" spc="8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chiếc</a:t>
            </a:r>
            <a:r>
              <a:rPr dirty="0" sz="3300" spc="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tủ</a:t>
            </a:r>
            <a:r>
              <a:rPr dirty="0" sz="3300" spc="7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lạnh</a:t>
            </a:r>
            <a:r>
              <a:rPr dirty="0" sz="3300" spc="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nói</a:t>
            </a:r>
            <a:r>
              <a:rPr dirty="0" sz="3300" spc="7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trên</a:t>
            </a:r>
            <a:r>
              <a:rPr dirty="0" sz="3300" spc="7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với</a:t>
            </a:r>
            <a:r>
              <a:rPr dirty="0" sz="3300" spc="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tổng</a:t>
            </a:r>
            <a:r>
              <a:rPr dirty="0" sz="3300" spc="7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số</a:t>
            </a:r>
            <a:r>
              <a:rPr dirty="0" sz="3300" spc="7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tiền</a:t>
            </a:r>
          </a:p>
          <a:p>
            <a:pPr marL="0" marR="0">
              <a:lnSpc>
                <a:spcPts val="3438"/>
              </a:lnSpc>
              <a:spcBef>
                <a:spcPts val="52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là</a:t>
            </a:r>
            <a:r>
              <a:rPr dirty="0" sz="3300" spc="8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26,805</a:t>
            </a:r>
            <a:r>
              <a:rPr dirty="0" sz="3300" spc="8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triệu</a:t>
            </a:r>
            <a:r>
              <a:rPr dirty="0" sz="3300" spc="8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đồng.</a:t>
            </a:r>
            <a:r>
              <a:rPr dirty="0" sz="3300" spc="7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Hỏi</a:t>
            </a:r>
            <a:r>
              <a:rPr dirty="0" sz="3300" spc="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giá</a:t>
            </a:r>
            <a:r>
              <a:rPr dirty="0" sz="3300" spc="7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niêm</a:t>
            </a:r>
            <a:r>
              <a:rPr dirty="0" sz="3300" spc="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yết</a:t>
            </a:r>
            <a:r>
              <a:rPr dirty="0" sz="3300" spc="8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của</a:t>
            </a:r>
            <a:r>
              <a:rPr dirty="0" sz="3300" spc="8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mỗi</a:t>
            </a:r>
            <a:r>
              <a:rPr dirty="0" sz="3300" spc="7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chiếc</a:t>
            </a:r>
            <a:r>
              <a:rPr dirty="0" sz="3300" spc="8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ti</a:t>
            </a:r>
            <a:r>
              <a:rPr dirty="0" sz="3300" spc="7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vi</a:t>
            </a:r>
            <a:r>
              <a:rPr dirty="0" sz="3300" spc="7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300" spc="7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A</a:t>
            </a:r>
            <a:r>
              <a:rPr dirty="0" sz="3300" spc="-4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và</a:t>
            </a:r>
            <a:r>
              <a:rPr dirty="0" sz="3300" spc="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mỗi</a:t>
            </a:r>
            <a:r>
              <a:rPr dirty="0" sz="3300" spc="7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chiếc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tủ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lạnh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B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là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bao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nhiêu?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2694" y="4088721"/>
            <a:ext cx="18100206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Số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tiền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phải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trả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sau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giảm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giá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=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(100%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-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a%)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x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giá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niêm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yết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(a%: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phần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trăm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giảm)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40065" y="5243091"/>
            <a:ext cx="1061803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Giá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niêm</a:t>
            </a:r>
            <a:r>
              <a:rPr dirty="0" sz="3600" spc="7033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Phần</a:t>
            </a:r>
            <a:r>
              <a:rPr dirty="0" sz="3600" spc="6508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Số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phải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trả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sau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0065" y="5791731"/>
            <a:ext cx="5289835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yết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(triệu</a:t>
            </a:r>
            <a:r>
              <a:rPr dirty="0" sz="3600" spc="2831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trăm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giảm</a:t>
            </a:r>
          </a:p>
          <a:p>
            <a:pPr marL="3302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đồng)</a:t>
            </a:r>
            <a:r>
              <a:rPr dirty="0" sz="3600" spc="11245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(%)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61105" y="5791731"/>
            <a:ext cx="3222349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755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giảm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giá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(triệu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đồng)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6434" y="7406311"/>
            <a:ext cx="2310260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Tủ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lạnh</a:t>
            </a:r>
          </a:p>
          <a:p>
            <a:pPr marL="1905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6434" y="8852391"/>
            <a:ext cx="2310260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Tủ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lạnh</a:t>
            </a:r>
          </a:p>
          <a:p>
            <a:pPr marL="1905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loại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B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47055" y="1764009"/>
            <a:ext cx="9871240" cy="2098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000000"/>
                </a:solidFill>
                <a:latin typeface="VGNDAR+Arial-BoldMT"/>
                <a:cs typeface="VGNDAR+Arial-BoldMT"/>
              </a:rPr>
              <a:t>HƯỚNG</a:t>
            </a:r>
            <a:r>
              <a:rPr dirty="0" sz="6500" b="1">
                <a:solidFill>
                  <a:srgbClr val="000000"/>
                </a:solidFill>
                <a:latin typeface="VGNDAR+Arial-BoldMT"/>
                <a:cs typeface="VGNDAR+Arial-BoldMT"/>
              </a:rPr>
              <a:t> </a:t>
            </a:r>
            <a:r>
              <a:rPr dirty="0" sz="6500" b="1">
                <a:solidFill>
                  <a:srgbClr val="000000"/>
                </a:solidFill>
                <a:latin typeface="VGNDAR+Arial-BoldMT"/>
                <a:cs typeface="VGNDAR+Arial-BoldMT"/>
              </a:rPr>
              <a:t>DẪN</a:t>
            </a:r>
            <a:r>
              <a:rPr dirty="0" sz="6500" b="1">
                <a:solidFill>
                  <a:srgbClr val="000000"/>
                </a:solidFill>
                <a:latin typeface="VGNDAR+Arial-BoldMT"/>
                <a:cs typeface="VGNDAR+Arial-BoldMT"/>
              </a:rPr>
              <a:t> </a:t>
            </a:r>
            <a:r>
              <a:rPr dirty="0" sz="6500" b="1">
                <a:solidFill>
                  <a:srgbClr val="000000"/>
                </a:solidFill>
                <a:latin typeface="VGNDAR+Arial-BoldMT"/>
                <a:cs typeface="VGNDAR+Arial-BoldMT"/>
              </a:rPr>
              <a:t>VỀ</a:t>
            </a:r>
            <a:r>
              <a:rPr dirty="0" sz="6500" b="1">
                <a:solidFill>
                  <a:srgbClr val="000000"/>
                </a:solidFill>
                <a:latin typeface="VGNDAR+Arial-BoldMT"/>
                <a:cs typeface="VGNDAR+Arial-BoldMT"/>
              </a:rPr>
              <a:t> </a:t>
            </a:r>
            <a:r>
              <a:rPr dirty="0" sz="6500" b="1">
                <a:solidFill>
                  <a:srgbClr val="000000"/>
                </a:solidFill>
                <a:latin typeface="VGNDAR+Arial-BoldMT"/>
                <a:cs typeface="VGNDAR+Arial-BoldMT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1727" y="3666870"/>
            <a:ext cx="6553819" cy="13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Ôn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tập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kiến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thức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đã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học.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6477" y="5714487"/>
            <a:ext cx="9842456" cy="13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Hoàn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thành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bài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tập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trong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SGK,</a:t>
            </a:r>
            <a:r>
              <a:rPr dirty="0" sz="4100" spc="1133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SBT.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51722" y="7738792"/>
            <a:ext cx="10442140" cy="13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Đọc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và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chuẩn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bị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6c3428"/>
                </a:solidFill>
                <a:latin typeface="SWEGGJ+ArialMT"/>
                <a:cs typeface="SWEGGJ+ArialMT"/>
              </a:rPr>
              <a:t>trước</a:t>
            </a:r>
            <a:r>
              <a:rPr dirty="0" sz="4100">
                <a:solidFill>
                  <a:srgbClr val="6c3428"/>
                </a:solidFill>
                <a:latin typeface="PARTUM+Calibri"/>
                <a:cs typeface="PARTUM+Calibri"/>
              </a:rPr>
              <a:t>:ꢀ</a:t>
            </a:r>
            <a:r>
              <a:rPr dirty="0" sz="4100" b="1" i="1">
                <a:solidFill>
                  <a:srgbClr val="6c3428"/>
                </a:solidFill>
                <a:latin typeface="Calibri"/>
                <a:cs typeface="Calibri"/>
              </a:rPr>
              <a:t>Luyện</a:t>
            </a:r>
            <a:r>
              <a:rPr dirty="0" sz="4100" b="1" i="1">
                <a:solidFill>
                  <a:srgbClr val="6c3428"/>
                </a:solidFill>
                <a:latin typeface="Calibri"/>
                <a:cs typeface="Calibri"/>
              </a:rPr>
              <a:t> </a:t>
            </a:r>
            <a:r>
              <a:rPr dirty="0" sz="4100" b="1" i="1">
                <a:solidFill>
                  <a:srgbClr val="6c3428"/>
                </a:solidFill>
                <a:latin typeface="Calibri"/>
                <a:cs typeface="Calibri"/>
              </a:rPr>
              <a:t>tập</a:t>
            </a:r>
            <a:r>
              <a:rPr dirty="0" sz="4100" b="1" i="1">
                <a:solidFill>
                  <a:srgbClr val="6c3428"/>
                </a:solidFill>
                <a:latin typeface="Calibri"/>
                <a:cs typeface="Calibri"/>
              </a:rPr>
              <a:t> </a:t>
            </a:r>
            <a:r>
              <a:rPr dirty="0" sz="4100" b="1" i="1">
                <a:solidFill>
                  <a:srgbClr val="6c3428"/>
                </a:solidFill>
                <a:latin typeface="Calibri"/>
                <a:cs typeface="Calibri"/>
              </a:rPr>
              <a:t>chung.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6576" y="2914912"/>
            <a:ext cx="15503347" cy="6318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Xin</a:t>
            </a:r>
            <a:r>
              <a:rPr dirty="0" sz="8100" spc="1812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cảm</a:t>
            </a:r>
            <a:r>
              <a:rPr dirty="0" sz="8100" spc="1804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ơn</a:t>
            </a:r>
            <a:r>
              <a:rPr dirty="0" sz="8100" spc="1812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thầy</a:t>
            </a:r>
            <a:r>
              <a:rPr dirty="0" sz="8100" spc="1807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cô</a:t>
            </a:r>
            <a:r>
              <a:rPr dirty="0" sz="8100" spc="18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và</a:t>
            </a:r>
            <a:r>
              <a:rPr dirty="0" sz="8100" spc="18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các</a:t>
            </a:r>
          </a:p>
          <a:p>
            <a:pPr marL="0" marR="0">
              <a:lnSpc>
                <a:spcPts val="8440"/>
              </a:lnSpc>
              <a:spcBef>
                <a:spcPts val="6189"/>
              </a:spcBef>
              <a:spcAft>
                <a:spcPts val="0"/>
              </a:spcAft>
            </a:pP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em</a:t>
            </a:r>
            <a:r>
              <a:rPr dirty="0" sz="8100" spc="83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học</a:t>
            </a:r>
            <a:r>
              <a:rPr dirty="0" sz="8100" spc="824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sinh</a:t>
            </a:r>
            <a:r>
              <a:rPr dirty="0" sz="8100" spc="824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đến</a:t>
            </a:r>
            <a:r>
              <a:rPr dirty="0" sz="8100" spc="818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với</a:t>
            </a:r>
            <a:r>
              <a:rPr dirty="0" sz="8100" spc="839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tiết</a:t>
            </a:r>
            <a:r>
              <a:rPr dirty="0" sz="8100" spc="837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học</a:t>
            </a:r>
          </a:p>
          <a:p>
            <a:pPr marL="0" marR="0">
              <a:lnSpc>
                <a:spcPts val="8440"/>
              </a:lnSpc>
              <a:spcBef>
                <a:spcPts val="6189"/>
              </a:spcBef>
              <a:spcAft>
                <a:spcPts val="0"/>
              </a:spcAft>
            </a:pP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ngày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hôm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nay!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48204" y="2861671"/>
            <a:ext cx="15659357" cy="4411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CẢM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ƠN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CÁC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spc="10" b="1">
                <a:solidFill>
                  <a:srgbClr val="6c3428"/>
                </a:solidFill>
                <a:latin typeface="VGNDAR+Arial-BoldMT"/>
                <a:cs typeface="VGNDAR+Arial-BoldMT"/>
              </a:rPr>
              <a:t>EM,</a:t>
            </a:r>
            <a:r>
              <a:rPr dirty="0" sz="8000" spc="-24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THẦY</a:t>
            </a:r>
            <a:r>
              <a:rPr dirty="0" sz="8000" spc="-11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CÔ</a:t>
            </a:r>
          </a:p>
          <a:p>
            <a:pPr marL="743743" marR="0">
              <a:lnSpc>
                <a:spcPts val="8335"/>
              </a:lnSpc>
              <a:spcBef>
                <a:spcPts val="6064"/>
              </a:spcBef>
              <a:spcAft>
                <a:spcPts val="0"/>
              </a:spcAft>
            </a:pP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ĐÃ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THAM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GIA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TIẾT</a:t>
            </a:r>
            <a:r>
              <a:rPr dirty="0" sz="8000" b="1">
                <a:solidFill>
                  <a:srgbClr val="6c3428"/>
                </a:solidFill>
                <a:latin typeface="VGNDAR+Arial-BoldMT"/>
                <a:cs typeface="VGNDAR+Arial-BoldMT"/>
              </a:rPr>
              <a:t> </a:t>
            </a:r>
            <a:r>
              <a:rPr dirty="0" sz="8000" spc="-54" b="1">
                <a:solidFill>
                  <a:srgbClr val="6c3428"/>
                </a:solidFill>
                <a:latin typeface="VGNDAR+Arial-BoldMT"/>
                <a:cs typeface="VGNDAR+Arial-BoldMT"/>
              </a:rPr>
              <a:t>HỌC!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0742" y="1049956"/>
            <a:ext cx="11709629" cy="2150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Câu</a:t>
            </a:r>
            <a:r>
              <a:rPr dirty="0" sz="3900" spc="34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1.</a:t>
            </a:r>
            <a:r>
              <a:rPr dirty="0" sz="3900" spc="34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Nêu</a:t>
            </a:r>
            <a:r>
              <a:rPr dirty="0" sz="3900" spc="35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các</a:t>
            </a:r>
            <a:r>
              <a:rPr dirty="0" sz="3900" spc="34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bước</a:t>
            </a:r>
            <a:r>
              <a:rPr dirty="0" sz="3900" spc="35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giải</a:t>
            </a:r>
            <a:r>
              <a:rPr dirty="0" sz="3900" spc="36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bài</a:t>
            </a:r>
            <a:r>
              <a:rPr dirty="0" sz="3900" spc="35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toán</a:t>
            </a:r>
            <a:r>
              <a:rPr dirty="0" sz="3900" spc="31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bằng</a:t>
            </a:r>
            <a:r>
              <a:rPr dirty="0" sz="3900" spc="34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cách</a:t>
            </a:r>
            <a:r>
              <a:rPr dirty="0" sz="3900" spc="338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lập</a:t>
            </a:r>
          </a:p>
          <a:p>
            <a:pPr marL="0" marR="0">
              <a:lnSpc>
                <a:spcPts val="4063"/>
              </a:lnSpc>
              <a:spcBef>
                <a:spcPts val="2906"/>
              </a:spcBef>
              <a:spcAft>
                <a:spcPts val="0"/>
              </a:spcAft>
            </a:pP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phương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1f497d"/>
                </a:solidFill>
                <a:latin typeface="Calibri"/>
                <a:cs typeface="Calibri"/>
              </a:rPr>
              <a:t>trình.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12" y="3647277"/>
            <a:ext cx="5298328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Bước</a:t>
            </a:r>
            <a:r>
              <a:rPr dirty="0" sz="3000" spc="81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 </a:t>
            </a:r>
            <a:r>
              <a:rPr dirty="0" sz="3000" spc="-10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1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.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Lập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phương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trình: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412" y="4480157"/>
            <a:ext cx="13744471" cy="3488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WEGGJ+ArialMT"/>
                <a:cs typeface="SWEGGJ+ArialMT"/>
              </a:rPr>
              <a:t>•</a:t>
            </a:r>
            <a:r>
              <a:rPr dirty="0" sz="3050" spc="2583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Chọn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ẩn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số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và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đặt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điều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kiện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thích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hợp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cho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ẩn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số;</a:t>
            </a:r>
          </a:p>
          <a:p>
            <a:pPr marL="0" marR="0">
              <a:lnSpc>
                <a:spcPts val="3178"/>
              </a:lnSpc>
              <a:spcBef>
                <a:spcPts val="3421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WEGGJ+ArialMT"/>
                <a:cs typeface="SWEGGJ+ArialMT"/>
              </a:rPr>
              <a:t>•</a:t>
            </a:r>
            <a:r>
              <a:rPr dirty="0" sz="3050" spc="2583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Biểu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diễn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các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đại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lượng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chưa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biết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theo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ẩn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và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các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đại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lượng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đã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biết;</a:t>
            </a:r>
          </a:p>
          <a:p>
            <a:pPr marL="0" marR="0">
              <a:lnSpc>
                <a:spcPts val="3178"/>
              </a:lnSpc>
              <a:spcBef>
                <a:spcPts val="3421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SWEGGJ+ArialMT"/>
                <a:cs typeface="SWEGGJ+ArialMT"/>
              </a:rPr>
              <a:t>•</a:t>
            </a:r>
            <a:r>
              <a:rPr dirty="0" sz="3050" spc="2583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Lập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phương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trình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biểu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thị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mỗi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quan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hệ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giữa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các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đại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lượng.</a:t>
            </a:r>
          </a:p>
          <a:p>
            <a:pPr marL="0" marR="0">
              <a:lnSpc>
                <a:spcPts val="3125"/>
              </a:lnSpc>
              <a:spcBef>
                <a:spcPts val="3463"/>
              </a:spcBef>
              <a:spcAft>
                <a:spcPts val="0"/>
              </a:spcAft>
            </a:pPr>
            <a:r>
              <a:rPr dirty="0" sz="3000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Bước</a:t>
            </a:r>
            <a:r>
              <a:rPr dirty="0" sz="3000" spc="81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 </a:t>
            </a:r>
            <a:r>
              <a:rPr dirty="0" sz="3000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2.</a:t>
            </a:r>
            <a:r>
              <a:rPr dirty="0" sz="3000" spc="81" b="1">
                <a:solidFill>
                  <a:srgbClr val="000000"/>
                </a:solidFill>
                <a:latin typeface="AVAFDH+Arial-BoldItalicMT"/>
                <a:cs typeface="AVAFDH+Arial-BoldItalic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Giải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phương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trình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18811" y="5935271"/>
            <a:ext cx="1822450" cy="1948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HẾT</a:t>
            </a:r>
          </a:p>
          <a:p>
            <a:pPr marL="23018" marR="0">
              <a:lnSpc>
                <a:spcPts val="4272"/>
              </a:lnSpc>
              <a:spcBef>
                <a:spcPts val="647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GIỜ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412" y="7838277"/>
            <a:ext cx="13688456" cy="2340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Bước</a:t>
            </a:r>
            <a:r>
              <a:rPr dirty="0" sz="3000" spc="76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 </a:t>
            </a:r>
            <a:r>
              <a:rPr dirty="0" sz="3000" spc="-323" b="1">
                <a:solidFill>
                  <a:srgbClr val="000000"/>
                </a:solidFill>
                <a:latin typeface="AVAFDH+Arial-BoldItalicMT"/>
                <a:cs typeface="AVAFDH+Arial-BoldItalicMT"/>
              </a:rPr>
              <a:t> </a:t>
            </a:r>
            <a:r>
              <a:rPr dirty="0" sz="3000" b="1" u="sng">
                <a:solidFill>
                  <a:srgbClr val="000000"/>
                </a:solidFill>
                <a:latin typeface="AVAFDH+Arial-BoldItalicMT"/>
                <a:cs typeface="AVAFDH+Arial-BoldItalicMT"/>
              </a:rPr>
              <a:t>3.</a:t>
            </a:r>
            <a:r>
              <a:rPr dirty="0" sz="3000" spc="512" b="1">
                <a:solidFill>
                  <a:srgbClr val="000000"/>
                </a:solidFill>
                <a:latin typeface="AVAFDH+Arial-BoldItalicMT"/>
                <a:cs typeface="AVAFDH+Arial-BoldItalic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Trả</a:t>
            </a:r>
            <a:r>
              <a:rPr dirty="0" sz="3000" spc="322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lời:</a:t>
            </a:r>
            <a:r>
              <a:rPr dirty="0" sz="3000" spc="425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Kiểm</a:t>
            </a:r>
            <a:r>
              <a:rPr dirty="0" sz="3000" spc="425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trả</a:t>
            </a:r>
            <a:r>
              <a:rPr dirty="0" sz="3000" spc="433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xem</a:t>
            </a:r>
            <a:r>
              <a:rPr dirty="0" sz="3000" spc="425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trong</a:t>
            </a:r>
            <a:r>
              <a:rPr dirty="0" sz="3000" spc="421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các</a:t>
            </a:r>
            <a:r>
              <a:rPr dirty="0" sz="3000" spc="425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nghiệm</a:t>
            </a:r>
            <a:r>
              <a:rPr dirty="0" sz="3000" spc="406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của</a:t>
            </a:r>
            <a:r>
              <a:rPr dirty="0" sz="3000" spc="419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phương</a:t>
            </a:r>
            <a:r>
              <a:rPr dirty="0" sz="3000" spc="411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trình,</a:t>
            </a:r>
          </a:p>
          <a:p>
            <a:pPr marL="0" marR="0">
              <a:lnSpc>
                <a:spcPts val="3125"/>
              </a:lnSpc>
              <a:spcBef>
                <a:spcPts val="22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nghiệm</a:t>
            </a:r>
            <a:r>
              <a:rPr dirty="0" sz="3000" spc="479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nào</a:t>
            </a:r>
            <a:r>
              <a:rPr dirty="0" sz="3000" spc="486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thỏa</a:t>
            </a:r>
            <a:r>
              <a:rPr dirty="0" sz="3000" spc="492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mãn</a:t>
            </a:r>
            <a:r>
              <a:rPr dirty="0" sz="3000" spc="492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điều</a:t>
            </a:r>
            <a:r>
              <a:rPr dirty="0" sz="3000" spc="483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kiện</a:t>
            </a:r>
            <a:r>
              <a:rPr dirty="0" sz="3000" spc="488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của</a:t>
            </a:r>
            <a:r>
              <a:rPr dirty="0" sz="3000" spc="492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ẩn,</a:t>
            </a:r>
            <a:r>
              <a:rPr dirty="0" sz="3000" spc="496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nghiệm</a:t>
            </a:r>
            <a:r>
              <a:rPr dirty="0" sz="3000" spc="479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nào</a:t>
            </a:r>
            <a:r>
              <a:rPr dirty="0" sz="3000" spc="486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không,</a:t>
            </a:r>
            <a:r>
              <a:rPr dirty="0" sz="3000" spc="485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rồi</a:t>
            </a:r>
            <a:r>
              <a:rPr dirty="0" sz="3000" spc="494">
                <a:solidFill>
                  <a:srgbClr val="000000"/>
                </a:solidFill>
                <a:latin typeface="SWEGGJ+ArialMT"/>
                <a:cs typeface="SWEGGJ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kết</a:t>
            </a:r>
          </a:p>
          <a:p>
            <a:pPr marL="0" marR="0">
              <a:lnSpc>
                <a:spcPts val="3125"/>
              </a:lnSpc>
              <a:spcBef>
                <a:spcPts val="22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SWEGGJ+ArialMT"/>
                <a:cs typeface="SWEGGJ+ArialMT"/>
              </a:rPr>
              <a:t>luận.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39734" y="4387080"/>
            <a:ext cx="11333988" cy="284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1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GIÚP</a:t>
            </a:r>
            <a:r>
              <a:rPr dirty="0" sz="9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9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ONG</a:t>
            </a:r>
            <a:r>
              <a:rPr dirty="0" sz="9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9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VỀ</a:t>
            </a:r>
            <a:r>
              <a:rPr dirty="0" sz="9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9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TỔ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34543" y="1711473"/>
            <a:ext cx="14302127" cy="13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Câu</a:t>
            </a:r>
            <a:r>
              <a:rPr dirty="0" sz="4100" spc="12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1.</a:t>
            </a:r>
            <a:r>
              <a:rPr dirty="0" sz="4100" spc="12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Xe</a:t>
            </a:r>
            <a:r>
              <a:rPr dirty="0" sz="4100" spc="4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thứ</a:t>
            </a:r>
            <a:r>
              <a:rPr dirty="0" sz="4100" spc="123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hai</a:t>
            </a:r>
            <a:r>
              <a:rPr dirty="0" sz="4100" spc="13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đi</a:t>
            </a:r>
            <a:r>
              <a:rPr dirty="0" sz="4100" spc="133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chậm</a:t>
            </a:r>
            <a:r>
              <a:rPr dirty="0" sz="4100" spc="12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hơn</a:t>
            </a:r>
            <a:r>
              <a:rPr dirty="0" sz="4100" spc="13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xe</a:t>
            </a:r>
            <a:r>
              <a:rPr dirty="0" sz="4100" spc="2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thứ</a:t>
            </a:r>
            <a:r>
              <a:rPr dirty="0" sz="4100" spc="123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nhất</a:t>
            </a:r>
            <a:r>
              <a:rPr dirty="0" sz="4100" spc="9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15</a:t>
            </a:r>
            <a:r>
              <a:rPr dirty="0" sz="4100" spc="116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km/h.</a:t>
            </a:r>
            <a:r>
              <a:rPr dirty="0" sz="4100" spc="13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Nếu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4543" y="2648733"/>
            <a:ext cx="14306243" cy="2260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gọi</a:t>
            </a:r>
            <a:r>
              <a:rPr dirty="0" sz="4100" spc="14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vận</a:t>
            </a:r>
            <a:r>
              <a:rPr dirty="0" sz="4100" spc="111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tốc</a:t>
            </a:r>
            <a:r>
              <a:rPr dirty="0" sz="4100" spc="13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xe</a:t>
            </a:r>
            <a:r>
              <a:rPr dirty="0" sz="4100" spc="76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thứ</a:t>
            </a:r>
            <a:r>
              <a:rPr dirty="0" sz="4100" spc="17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hai</a:t>
            </a:r>
            <a:r>
              <a:rPr dirty="0" sz="4100" spc="18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là</a:t>
            </a:r>
            <a:r>
              <a:rPr dirty="0" sz="4100" spc="179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x</a:t>
            </a:r>
            <a:r>
              <a:rPr dirty="0" sz="4100" spc="17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(km/h)</a:t>
            </a:r>
            <a:r>
              <a:rPr dirty="0" sz="4100" spc="17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thì</a:t>
            </a:r>
            <a:r>
              <a:rPr dirty="0" sz="4100" spc="18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vận</a:t>
            </a:r>
            <a:r>
              <a:rPr dirty="0" sz="4100" spc="111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tốc</a:t>
            </a:r>
            <a:r>
              <a:rPr dirty="0" sz="4100" spc="13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xe</a:t>
            </a:r>
            <a:r>
              <a:rPr dirty="0" sz="4100" spc="76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thứ</a:t>
            </a:r>
            <a:r>
              <a:rPr dirty="0" sz="4100" spc="17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nhất</a:t>
            </a:r>
          </a:p>
          <a:p>
            <a:pPr marL="0" marR="0">
              <a:lnSpc>
                <a:spcPts val="4272"/>
              </a:lnSpc>
              <a:spcBef>
                <a:spcPts val="3107"/>
              </a:spcBef>
              <a:spcAft>
                <a:spcPts val="0"/>
              </a:spcAft>
            </a:pPr>
            <a:r>
              <a:rPr dirty="0" sz="4100" b="1">
                <a:solidFill>
                  <a:srgbClr val="1f497d"/>
                </a:solidFill>
                <a:latin typeface="Calibri"/>
                <a:cs typeface="Calibri"/>
              </a:rPr>
              <a:t>là: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8242" y="5046853"/>
            <a:ext cx="3817255" cy="13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–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15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9667" y="5124271"/>
            <a:ext cx="1197171" cy="4018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89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A</a:t>
            </a:r>
          </a:p>
          <a:p>
            <a:pPr marL="10269" marR="0">
              <a:lnSpc>
                <a:spcPts val="4272"/>
              </a:lnSpc>
              <a:spcBef>
                <a:spcPts val="6100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B</a:t>
            </a:r>
          </a:p>
          <a:p>
            <a:pPr marL="0" marR="0">
              <a:lnSpc>
                <a:spcPts val="4272"/>
              </a:lnSpc>
              <a:spcBef>
                <a:spcPts val="6527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45354" y="5935271"/>
            <a:ext cx="1822450" cy="1948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HẾT</a:t>
            </a:r>
          </a:p>
          <a:p>
            <a:pPr marL="23018" marR="0">
              <a:lnSpc>
                <a:spcPts val="4272"/>
              </a:lnSpc>
              <a:spcBef>
                <a:spcPts val="647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GIỜ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25371" y="6486488"/>
            <a:ext cx="3239279" cy="13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15x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80304" y="7842847"/>
            <a:ext cx="3831315" cy="132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+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15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29936" y="9159308"/>
            <a:ext cx="5908949" cy="133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D</a:t>
            </a:r>
            <a:r>
              <a:rPr dirty="0" sz="4100" spc="13407" b="1">
                <a:solidFill>
                  <a:srgbClr val="000000"/>
                </a:solidFill>
                <a:latin typeface="VGNDAR+Arial-BoldMT"/>
                <a:cs typeface="VGNDAR+Arial-Bold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15</a:t>
            </a:r>
            <a:r>
              <a:rPr dirty="0" sz="4100" spc="-11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KILKU+CambriaMath"/>
                <a:cs typeface="SKILKU+CambriaMath"/>
              </a:rPr>
              <a:t>∶</a:t>
            </a:r>
            <a:r>
              <a:rPr dirty="0" sz="4100" spc="11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86927" y="1404194"/>
            <a:ext cx="13955424" cy="2964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Câu</a:t>
            </a:r>
            <a:r>
              <a:rPr dirty="0" sz="3800" spc="15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2.</a:t>
            </a:r>
            <a:r>
              <a:rPr dirty="0" sz="3800" spc="151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Xe</a:t>
            </a:r>
            <a:r>
              <a:rPr dirty="0" sz="3800" spc="8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máy</a:t>
            </a:r>
            <a:r>
              <a:rPr dirty="0" sz="3800" spc="86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và</a:t>
            </a:r>
            <a:r>
              <a:rPr dirty="0" sz="3800" spc="99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ô</a:t>
            </a:r>
            <a:r>
              <a:rPr dirty="0" sz="3800" spc="14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tô</a:t>
            </a:r>
            <a:r>
              <a:rPr dirty="0" sz="3800" spc="11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cùng</a:t>
            </a:r>
            <a:r>
              <a:rPr dirty="0" sz="3800" spc="15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đi</a:t>
            </a:r>
            <a:r>
              <a:rPr dirty="0" sz="3800" spc="16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trên</a:t>
            </a:r>
            <a:r>
              <a:rPr dirty="0" sz="3800" spc="11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một</a:t>
            </a:r>
            <a:r>
              <a:rPr dirty="0" sz="3800" spc="14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con</a:t>
            </a:r>
            <a:r>
              <a:rPr dirty="0" sz="3800" spc="13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đường,</a:t>
            </a:r>
            <a:r>
              <a:rPr dirty="0" sz="3800" spc="156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biết</a:t>
            </a:r>
            <a:r>
              <a:rPr dirty="0" sz="3800" spc="132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vận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tốc</a:t>
            </a:r>
            <a:r>
              <a:rPr dirty="0" sz="3800" spc="151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của</a:t>
            </a:r>
            <a:r>
              <a:rPr dirty="0" sz="3800" spc="194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xe</a:t>
            </a:r>
            <a:r>
              <a:rPr dirty="0" sz="3800" spc="11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máy</a:t>
            </a:r>
            <a:r>
              <a:rPr dirty="0" sz="3800" spc="12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là</a:t>
            </a:r>
            <a:r>
              <a:rPr dirty="0" sz="3800" spc="201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x</a:t>
            </a:r>
            <a:r>
              <a:rPr dirty="0" sz="3800" spc="197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(km/h)</a:t>
            </a:r>
            <a:r>
              <a:rPr dirty="0" sz="3800" spc="216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và</a:t>
            </a:r>
            <a:r>
              <a:rPr dirty="0" sz="3800" spc="14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mỗi</a:t>
            </a:r>
            <a:r>
              <a:rPr dirty="0" sz="3800" spc="19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giờ</a:t>
            </a:r>
            <a:r>
              <a:rPr dirty="0" sz="3800" spc="19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ô</a:t>
            </a:r>
            <a:r>
              <a:rPr dirty="0" sz="3800" spc="188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tô</a:t>
            </a:r>
            <a:r>
              <a:rPr dirty="0" sz="3800" spc="151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lại</a:t>
            </a:r>
            <a:r>
              <a:rPr dirty="0" sz="3800" spc="208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đi</a:t>
            </a:r>
            <a:r>
              <a:rPr dirty="0" sz="3800" spc="20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nhanh</a:t>
            </a:r>
            <a:r>
              <a:rPr dirty="0" sz="3800" spc="198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hơn</a:t>
            </a:r>
          </a:p>
          <a:p>
            <a:pPr marL="0" marR="0">
              <a:lnSpc>
                <a:spcPts val="3959"/>
              </a:lnSpc>
              <a:spcBef>
                <a:spcPts val="2830"/>
              </a:spcBef>
              <a:spcAft>
                <a:spcPts val="0"/>
              </a:spcAft>
            </a:pP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xe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máy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20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km.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Công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thức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tính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vận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tốc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ô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tô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1f497d"/>
                </a:solidFill>
                <a:latin typeface="Calibri"/>
                <a:cs typeface="Calibri"/>
              </a:rPr>
              <a:t>là: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5570" y="5023084"/>
            <a:ext cx="3817255" cy="265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–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20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  <a:p>
            <a:pPr marL="288925" marR="0">
              <a:lnSpc>
                <a:spcPts val="4272"/>
              </a:lnSpc>
              <a:spcBef>
                <a:spcPts val="6210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20x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20330" y="5081236"/>
            <a:ext cx="1195375" cy="5441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293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A</a:t>
            </a:r>
          </a:p>
          <a:p>
            <a:pPr marL="15900" marR="0">
              <a:lnSpc>
                <a:spcPts val="4272"/>
              </a:lnSpc>
              <a:spcBef>
                <a:spcPts val="6452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B</a:t>
            </a:r>
          </a:p>
          <a:p>
            <a:pPr marL="0" marR="0">
              <a:lnSpc>
                <a:spcPts val="4272"/>
              </a:lnSpc>
              <a:spcBef>
                <a:spcPts val="6551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C</a:t>
            </a:r>
          </a:p>
          <a:p>
            <a:pPr marL="30478" marR="0">
              <a:lnSpc>
                <a:spcPts val="4272"/>
              </a:lnSpc>
              <a:spcBef>
                <a:spcPts val="6506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45354" y="5935271"/>
            <a:ext cx="1822450" cy="1948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HẾT</a:t>
            </a:r>
          </a:p>
          <a:p>
            <a:pPr marL="23018" marR="0">
              <a:lnSpc>
                <a:spcPts val="4272"/>
              </a:lnSpc>
              <a:spcBef>
                <a:spcPts val="647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GIỜ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75269" y="7820137"/>
            <a:ext cx="3847556" cy="27250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30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20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–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  <a:p>
            <a:pPr marL="0" marR="0">
              <a:lnSpc>
                <a:spcPts val="4272"/>
              </a:lnSpc>
              <a:spcBef>
                <a:spcPts val="6712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20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+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x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 </a:t>
            </a:r>
            <a:r>
              <a:rPr dirty="0" sz="4100">
                <a:solidFill>
                  <a:srgbClr val="002060"/>
                </a:solidFill>
                <a:latin typeface="SWEGGJ+ArialMT"/>
                <a:cs typeface="SWEGGJ+ArialMT"/>
              </a:rPr>
              <a:t>(km/h)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4302" y="1173053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ARTUM+Calibri"/>
                <a:cs typeface="PARTUM+Calibri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6534" y="49830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ARTUM+Calibri"/>
                <a:cs typeface="PARTUM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29274" y="5061913"/>
            <a:ext cx="1195375" cy="55172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292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A</a:t>
            </a:r>
          </a:p>
          <a:p>
            <a:pPr marL="15900" marR="0">
              <a:lnSpc>
                <a:spcPts val="4272"/>
              </a:lnSpc>
              <a:spcBef>
                <a:spcPts val="6452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B</a:t>
            </a:r>
          </a:p>
          <a:p>
            <a:pPr marL="6488" marR="0">
              <a:lnSpc>
                <a:spcPts val="4272"/>
              </a:lnSpc>
              <a:spcBef>
                <a:spcPts val="7092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C</a:t>
            </a:r>
          </a:p>
          <a:p>
            <a:pPr marL="0" marR="0">
              <a:lnSpc>
                <a:spcPts val="4272"/>
              </a:lnSpc>
              <a:spcBef>
                <a:spcPts val="6609"/>
              </a:spcBef>
              <a:spcAft>
                <a:spcPts val="0"/>
              </a:spcAft>
            </a:pPr>
            <a:r>
              <a:rPr dirty="0" sz="4100" b="1">
                <a:solidFill>
                  <a:srgbClr val="000000"/>
                </a:solidFill>
                <a:latin typeface="VGNDAR+Arial-BoldMT"/>
                <a:cs typeface="VGNDAR+Arial-BoldMT"/>
              </a:rPr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6413" y="5908693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ARTUM+Calibri"/>
                <a:cs typeface="PARTUM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45354" y="5935271"/>
            <a:ext cx="1822450" cy="1948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HẾT</a:t>
            </a:r>
          </a:p>
          <a:p>
            <a:pPr marL="23018" marR="0">
              <a:lnSpc>
                <a:spcPts val="4272"/>
              </a:lnSpc>
              <a:spcBef>
                <a:spcPts val="647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SWEGGJ+ArialMT"/>
                <a:cs typeface="SWEGGJ+ArialMT"/>
              </a:rPr>
              <a:t>GIỜ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17829" y="76500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ARTUM+Calibri"/>
                <a:cs typeface="PARTUM+Calibri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53223" y="8772672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ARTUM+Calibri"/>
                <a:cs typeface="PARTUM+Calibri"/>
              </a:rPr>
              <a:t>ꢀ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95386" y="2176158"/>
            <a:ext cx="9026671" cy="2614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Tiết</a:t>
            </a:r>
            <a:r>
              <a:rPr dirty="0" sz="8100" spc="-1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48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–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Bài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8100">
                <a:solidFill>
                  <a:srgbClr val="452666"/>
                </a:solidFill>
                <a:latin typeface="MAAHPD+ArialMT"/>
                <a:cs typeface="MAAHPD+ArialMT"/>
              </a:rPr>
              <a:t>26: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530" y="4254673"/>
            <a:ext cx="20905128" cy="3811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07274" marR="0">
              <a:lnSpc>
                <a:spcPts val="7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GIẢI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BÀI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TOÁN</a:t>
            </a:r>
          </a:p>
          <a:p>
            <a:pPr marL="0" marR="0">
              <a:lnSpc>
                <a:spcPts val="8316"/>
              </a:lnSpc>
              <a:spcBef>
                <a:spcPts val="1763"/>
              </a:spcBef>
              <a:spcAft>
                <a:spcPts val="0"/>
              </a:spcAft>
            </a:pP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BẰNG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CÁCH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LẬP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PHƯƠNG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 </a:t>
            </a:r>
            <a:r>
              <a:rPr dirty="0" sz="80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TRÌNH(TT</a:t>
            </a:r>
            <a:r>
              <a:rPr dirty="0" sz="8400">
                <a:solidFill>
                  <a:srgbClr val="de2a74"/>
                </a:solidFill>
                <a:latin typeface="KLODQS+#9Slide07SVN-ZicletsMedium"/>
                <a:cs typeface="KLODQS+#9Slide07SVN-ZicletsMedium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56702" y="8405807"/>
            <a:ext cx="6636816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Giáo</a:t>
            </a: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viên:</a:t>
            </a: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Hoàng</a:t>
            </a: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 </a:t>
            </a: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Thị</a:t>
            </a:r>
          </a:p>
          <a:p>
            <a:pPr marL="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>
                <a:solidFill>
                  <a:srgbClr val="452666"/>
                </a:solidFill>
                <a:latin typeface="MAAHPD+ArialMT"/>
                <a:cs typeface="MAAHPD+ArialMT"/>
              </a:rPr>
              <a:t>Huyền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33290" y="707066"/>
            <a:ext cx="11150862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HOẠT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ĐỘNG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BÁO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CÁO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KẾT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QUẢ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114" y="1934412"/>
            <a:ext cx="18345934" cy="4773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8" b="1">
                <a:solidFill>
                  <a:srgbClr val="f26f55"/>
                </a:solidFill>
                <a:latin typeface="VGNDAR+Arial-BoldMT"/>
                <a:cs typeface="VGNDAR+Arial-BoldMT"/>
              </a:rPr>
              <a:t>Bài</a:t>
            </a:r>
            <a:r>
              <a:rPr dirty="0" sz="4400" spc="14" b="1">
                <a:solidFill>
                  <a:srgbClr val="f26f55"/>
                </a:solidFill>
                <a:latin typeface="VGNDAR+Arial-BoldMT"/>
                <a:cs typeface="VGNDAR+Arial-BoldMT"/>
              </a:rPr>
              <a:t> </a:t>
            </a:r>
            <a:r>
              <a:rPr dirty="0" sz="4400" spc="-18" b="1">
                <a:solidFill>
                  <a:srgbClr val="f26f55"/>
                </a:solidFill>
                <a:latin typeface="VGNDAR+Arial-BoldMT"/>
                <a:cs typeface="VGNDAR+Arial-BoldMT"/>
              </a:rPr>
              <a:t>1.</a:t>
            </a:r>
            <a:r>
              <a:rPr dirty="0" sz="4400" spc="16" b="1">
                <a:solidFill>
                  <a:srgbClr val="f26f55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Một</a:t>
            </a:r>
            <a:r>
              <a:rPr dirty="0" sz="4400" spc="2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xe</a:t>
            </a:r>
            <a:r>
              <a:rPr dirty="0" sz="4400" spc="3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máy</a:t>
            </a:r>
            <a:r>
              <a:rPr dirty="0" sz="4400" spc="3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khởi</a:t>
            </a:r>
            <a:r>
              <a:rPr dirty="0" sz="4400" spc="4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hành</a:t>
            </a:r>
            <a:r>
              <a:rPr dirty="0" sz="4400" spc="4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từ</a:t>
            </a:r>
            <a:r>
              <a:rPr dirty="0" sz="4400" spc="2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Hà</a:t>
            </a:r>
            <a:r>
              <a:rPr dirty="0" sz="4400" spc="2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Nội</a:t>
            </a:r>
            <a:r>
              <a:rPr dirty="0" sz="4400" spc="33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đi</a:t>
            </a:r>
            <a:r>
              <a:rPr dirty="0" sz="4400" spc="3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Hải</a:t>
            </a:r>
            <a:r>
              <a:rPr dirty="0" sz="4400" spc="3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Phòng</a:t>
            </a:r>
            <a:r>
              <a:rPr dirty="0" sz="4400" spc="4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với</a:t>
            </a:r>
            <a:r>
              <a:rPr dirty="0" sz="4400" spc="3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vận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tốc</a:t>
            </a:r>
            <a:r>
              <a:rPr dirty="0" sz="4400" spc="-57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40</a:t>
            </a:r>
            <a:r>
              <a:rPr dirty="0" sz="4400" spc="-5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km/h.</a:t>
            </a:r>
            <a:r>
              <a:rPr dirty="0" sz="4400" spc="-4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Sau</a:t>
            </a:r>
            <a:r>
              <a:rPr dirty="0" sz="4400" spc="-5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đó</a:t>
            </a:r>
            <a:r>
              <a:rPr dirty="0" sz="4400" spc="-5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20</a:t>
            </a:r>
            <a:r>
              <a:rPr dirty="0" sz="4400" spc="-5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phút,</a:t>
            </a:r>
            <a:r>
              <a:rPr dirty="0" sz="4400" spc="-5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trên</a:t>
            </a:r>
            <a:r>
              <a:rPr dirty="0" sz="4400" spc="-6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cùng</a:t>
            </a:r>
            <a:r>
              <a:rPr dirty="0" sz="4400" spc="-5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tuyến</a:t>
            </a:r>
            <a:r>
              <a:rPr dirty="0" sz="4400" spc="-5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đường</a:t>
            </a:r>
            <a:r>
              <a:rPr dirty="0" sz="4400" spc="-5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đó,</a:t>
            </a:r>
            <a:r>
              <a:rPr dirty="0" sz="4400" spc="-5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một</a:t>
            </a:r>
          </a:p>
          <a:p>
            <a:pPr marL="0" marR="0">
              <a:lnSpc>
                <a:spcPts val="458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ô</a:t>
            </a:r>
            <a:r>
              <a:rPr dirty="0" sz="4400" spc="29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tô</a:t>
            </a:r>
            <a:r>
              <a:rPr dirty="0" sz="4400" spc="29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xuất</a:t>
            </a:r>
            <a:r>
              <a:rPr dirty="0" sz="4400" spc="30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phát</a:t>
            </a:r>
            <a:r>
              <a:rPr dirty="0" sz="4400" spc="30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từ</a:t>
            </a:r>
            <a:r>
              <a:rPr dirty="0" sz="4400" spc="293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Hải</a:t>
            </a:r>
            <a:r>
              <a:rPr dirty="0" sz="4400" spc="30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Phòng</a:t>
            </a:r>
            <a:r>
              <a:rPr dirty="0" sz="4400" spc="31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đi</a:t>
            </a:r>
            <a:r>
              <a:rPr dirty="0" sz="4400" spc="30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Hà</a:t>
            </a:r>
            <a:r>
              <a:rPr dirty="0" sz="4400" spc="297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Nội</a:t>
            </a:r>
            <a:r>
              <a:rPr dirty="0" sz="4400" spc="30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với</a:t>
            </a:r>
            <a:r>
              <a:rPr dirty="0" sz="4400" spc="30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vận</a:t>
            </a:r>
            <a:r>
              <a:rPr dirty="0" sz="4400" spc="30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tốc</a:t>
            </a:r>
            <a:r>
              <a:rPr dirty="0" sz="4400" spc="30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60</a:t>
            </a:r>
            <a:r>
              <a:rPr dirty="0" sz="4400" spc="30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km/h.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Biết</a:t>
            </a:r>
            <a:r>
              <a:rPr dirty="0" sz="4400" spc="11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quãng</a:t>
            </a:r>
            <a:r>
              <a:rPr dirty="0" sz="4400" spc="12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đường</a:t>
            </a:r>
            <a:r>
              <a:rPr dirty="0" sz="4400" spc="12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từ</a:t>
            </a:r>
            <a:r>
              <a:rPr dirty="0" sz="4400" spc="107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Hà</a:t>
            </a:r>
            <a:r>
              <a:rPr dirty="0" sz="4400" spc="11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Nội</a:t>
            </a:r>
            <a:r>
              <a:rPr dirty="0" sz="4400" spc="11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đến</a:t>
            </a:r>
            <a:r>
              <a:rPr dirty="0" sz="4400" spc="117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Hải</a:t>
            </a:r>
            <a:r>
              <a:rPr dirty="0" sz="4400" spc="11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Phòng</a:t>
            </a:r>
            <a:r>
              <a:rPr dirty="0" sz="4400" spc="13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dài</a:t>
            </a:r>
            <a:r>
              <a:rPr dirty="0" sz="4400" spc="12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khoảng</a:t>
            </a:r>
            <a:r>
              <a:rPr dirty="0" sz="4400" spc="12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120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km.</a:t>
            </a:r>
            <a:r>
              <a:rPr dirty="0" sz="4400" spc="33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Hỏi</a:t>
            </a:r>
            <a:r>
              <a:rPr dirty="0" sz="4400" spc="33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sau</a:t>
            </a:r>
            <a:r>
              <a:rPr dirty="0" sz="4400" spc="33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bao</a:t>
            </a:r>
            <a:r>
              <a:rPr dirty="0" sz="4400" spc="33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lâu,</a:t>
            </a:r>
            <a:r>
              <a:rPr dirty="0" sz="4400" spc="34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kể</a:t>
            </a:r>
            <a:r>
              <a:rPr dirty="0" sz="4400" spc="333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từ</a:t>
            </a:r>
            <a:r>
              <a:rPr dirty="0" sz="4400" spc="32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khi</a:t>
            </a:r>
            <a:r>
              <a:rPr dirty="0" sz="4400" spc="33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xe</a:t>
            </a:r>
            <a:r>
              <a:rPr dirty="0" sz="4400" spc="333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máy</a:t>
            </a:r>
            <a:r>
              <a:rPr dirty="0" sz="4400" spc="33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khởi</a:t>
            </a:r>
            <a:r>
              <a:rPr dirty="0" sz="4400" spc="339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hành</a:t>
            </a:r>
            <a:r>
              <a:rPr dirty="0" sz="4400" spc="339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thì</a:t>
            </a:r>
            <a:r>
              <a:rPr dirty="0" sz="4400" spc="33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hai</a:t>
            </a:r>
            <a:r>
              <a:rPr dirty="0" sz="4400" spc="33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xe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gặp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nhau?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12" y="6651670"/>
            <a:ext cx="19656468" cy="2898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Cách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1:</a:t>
            </a:r>
            <a:r>
              <a:rPr dirty="0" sz="4100" spc="1025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Chọn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ẩn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x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là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thời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gian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từ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lúc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xe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máy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khởi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hành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đến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lúc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2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xe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gặp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nhau</a:t>
            </a:r>
          </a:p>
          <a:p>
            <a:pPr marL="228596" marR="0">
              <a:lnSpc>
                <a:spcPts val="4272"/>
              </a:lnSpc>
              <a:spcBef>
                <a:spcPts val="8129"/>
              </a:spcBef>
              <a:spcAft>
                <a:spcPts val="0"/>
              </a:spcAft>
            </a:pP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Cách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2: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Chọn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ẩn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x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là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quãng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đường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xe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máy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đi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đến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chỗ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2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xe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gặp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 </a:t>
            </a:r>
            <a:r>
              <a:rPr dirty="0" sz="4100" b="1">
                <a:solidFill>
                  <a:srgbClr val="ff0000"/>
                </a:solidFill>
                <a:latin typeface="TGVEWU+TimesNewRomanPS-BoldItalicMT"/>
                <a:cs typeface="TGVEWU+TimesNewRomanPS-BoldItalicMT"/>
              </a:rPr>
              <a:t>nhau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07284" y="707066"/>
            <a:ext cx="776553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HOẠT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ĐỘNG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CÁ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NHÂN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114" y="1858213"/>
            <a:ext cx="18346086" cy="4102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8" b="1">
                <a:solidFill>
                  <a:srgbClr val="f26f55"/>
                </a:solidFill>
                <a:latin typeface="VGNDAR+Arial-BoldMT"/>
                <a:cs typeface="VGNDAR+Arial-BoldMT"/>
              </a:rPr>
              <a:t>Bài</a:t>
            </a:r>
            <a:r>
              <a:rPr dirty="0" sz="4400" spc="632" b="1">
                <a:solidFill>
                  <a:srgbClr val="f26f55"/>
                </a:solidFill>
                <a:latin typeface="VGNDAR+Arial-BoldMT"/>
                <a:cs typeface="VGNDAR+Arial-BoldMT"/>
              </a:rPr>
              <a:t> </a:t>
            </a:r>
            <a:r>
              <a:rPr dirty="0" sz="4400" spc="-18" b="1">
                <a:solidFill>
                  <a:srgbClr val="f26f55"/>
                </a:solidFill>
                <a:latin typeface="VGNDAR+Arial-BoldMT"/>
                <a:cs typeface="VGNDAR+Arial-BoldMT"/>
              </a:rPr>
              <a:t>2(Bài</a:t>
            </a:r>
            <a:r>
              <a:rPr dirty="0" sz="4400" spc="632" b="1">
                <a:solidFill>
                  <a:srgbClr val="f26f55"/>
                </a:solidFill>
                <a:latin typeface="VGNDAR+Arial-BoldMT"/>
                <a:cs typeface="VGNDAR+Arial-BoldMT"/>
              </a:rPr>
              <a:t> </a:t>
            </a:r>
            <a:r>
              <a:rPr dirty="0" sz="4400" spc="-19" b="1">
                <a:solidFill>
                  <a:srgbClr val="f26f55"/>
                </a:solidFill>
                <a:latin typeface="VGNDAR+Arial-BoldMT"/>
                <a:cs typeface="VGNDAR+Arial-BoldMT"/>
              </a:rPr>
              <a:t>7.7-SGK</a:t>
            </a:r>
            <a:r>
              <a:rPr dirty="0" sz="4400" spc="650" b="1">
                <a:solidFill>
                  <a:srgbClr val="f26f55"/>
                </a:solidFill>
                <a:latin typeface="VGNDAR+Arial-BoldMT"/>
                <a:cs typeface="VGNDAR+Arial-BoldMT"/>
              </a:rPr>
              <a:t> </a:t>
            </a:r>
            <a:r>
              <a:rPr dirty="0" sz="4400" spc="-18" b="1">
                <a:solidFill>
                  <a:srgbClr val="f26f55"/>
                </a:solidFill>
                <a:latin typeface="VGNDAR+Arial-BoldMT"/>
                <a:cs typeface="VGNDAR+Arial-BoldMT"/>
              </a:rPr>
              <a:t>T35).</a:t>
            </a:r>
            <a:r>
              <a:rPr dirty="0" sz="4400" spc="638" b="1">
                <a:solidFill>
                  <a:srgbClr val="f26f55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Chị</a:t>
            </a:r>
            <a:r>
              <a:rPr dirty="0" sz="4400" spc="65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Linh</a:t>
            </a:r>
            <a:r>
              <a:rPr dirty="0" sz="4400" spc="66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làm</a:t>
            </a:r>
            <a:r>
              <a:rPr dirty="0" sz="4400" spc="65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việc</a:t>
            </a:r>
            <a:r>
              <a:rPr dirty="0" sz="4400" spc="66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trong</a:t>
            </a:r>
            <a:r>
              <a:rPr dirty="0" sz="4400" spc="65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một</a:t>
            </a:r>
            <a:r>
              <a:rPr dirty="0" sz="4400" spc="64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ngân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hàng</a:t>
            </a:r>
            <a:r>
              <a:rPr dirty="0" sz="4400" spc="24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và</a:t>
            </a:r>
            <a:r>
              <a:rPr dirty="0" sz="4400" spc="23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lương</a:t>
            </a:r>
            <a:r>
              <a:rPr dirty="0" sz="4400" spc="24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thưởng</a:t>
            </a:r>
            <a:r>
              <a:rPr dirty="0" sz="4400" spc="239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Tết</a:t>
            </a:r>
            <a:r>
              <a:rPr dirty="0" sz="4400" spc="23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bằng</a:t>
            </a:r>
            <a:r>
              <a:rPr dirty="0" sz="4400" spc="24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2,5</a:t>
            </a:r>
            <a:r>
              <a:rPr dirty="0" sz="4400" spc="24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tháng</a:t>
            </a:r>
            <a:r>
              <a:rPr dirty="0" sz="4400" spc="239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lương.</a:t>
            </a:r>
            <a:r>
              <a:rPr dirty="0" sz="4400" spc="25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Tổng</a:t>
            </a:r>
            <a:r>
              <a:rPr dirty="0" sz="4400" spc="243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thu</a:t>
            </a:r>
          </a:p>
          <a:p>
            <a:pPr marL="0" marR="0">
              <a:lnSpc>
                <a:spcPts val="458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nhập</a:t>
            </a:r>
            <a:r>
              <a:rPr dirty="0" sz="4400" spc="877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một</a:t>
            </a:r>
            <a:r>
              <a:rPr dirty="0" sz="4400" spc="86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năm</a:t>
            </a:r>
            <a:r>
              <a:rPr dirty="0" sz="4400" spc="87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của</a:t>
            </a:r>
            <a:r>
              <a:rPr dirty="0" sz="4400" spc="87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chị</a:t>
            </a:r>
            <a:r>
              <a:rPr dirty="0" sz="4400" spc="876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Linh</a:t>
            </a:r>
            <a:r>
              <a:rPr dirty="0" sz="4400" spc="88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bao</a:t>
            </a:r>
            <a:r>
              <a:rPr dirty="0" sz="4400" spc="87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gồm</a:t>
            </a:r>
            <a:r>
              <a:rPr dirty="0" sz="4400" spc="87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lương</a:t>
            </a:r>
            <a:r>
              <a:rPr dirty="0" sz="4400" spc="88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12</a:t>
            </a:r>
            <a:r>
              <a:rPr dirty="0" sz="4400" spc="87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tháng</a:t>
            </a:r>
            <a:r>
              <a:rPr dirty="0" sz="4400" spc="87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và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thưởng</a:t>
            </a:r>
            <a:r>
              <a:rPr dirty="0" sz="4400" spc="7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Tết</a:t>
            </a:r>
            <a:r>
              <a:rPr dirty="0" sz="4400" spc="7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là</a:t>
            </a:r>
            <a:r>
              <a:rPr dirty="0" sz="4400" spc="8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290</a:t>
            </a:r>
            <a:r>
              <a:rPr dirty="0" sz="4400" spc="8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triệu</a:t>
            </a:r>
            <a:r>
              <a:rPr dirty="0" sz="4400" spc="7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đồng.</a:t>
            </a:r>
            <a:r>
              <a:rPr dirty="0" sz="4400" spc="89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Hỏi</a:t>
            </a:r>
            <a:r>
              <a:rPr dirty="0" sz="4400" spc="75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lương</a:t>
            </a:r>
            <a:r>
              <a:rPr dirty="0" sz="4400" spc="84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hằng</a:t>
            </a:r>
            <a:r>
              <a:rPr dirty="0" sz="4400" spc="82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tháng</a:t>
            </a:r>
            <a:r>
              <a:rPr dirty="0" sz="4400" spc="78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của</a:t>
            </a:r>
            <a:r>
              <a:rPr dirty="0" sz="4400" spc="81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chị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Linh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là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bao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 </a:t>
            </a:r>
            <a:r>
              <a:rPr dirty="0" sz="4400" b="1">
                <a:solidFill>
                  <a:srgbClr val="452666"/>
                </a:solidFill>
                <a:latin typeface="VGNDAR+Arial-BoldMT"/>
                <a:cs typeface="VGNDAR+Arial-BoldMT"/>
              </a:rPr>
              <a:t>nhiêu?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53061" y="4673218"/>
            <a:ext cx="3854890" cy="2071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Tổng</a:t>
            </a:r>
            <a:r>
              <a:rPr dirty="0" sz="3300" spc="45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thu</a:t>
            </a:r>
            <a:r>
              <a:rPr dirty="0" sz="3300" spc="46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nhập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năm</a:t>
            </a:r>
            <a:r>
              <a:rPr dirty="0" sz="3300" spc="16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của</a:t>
            </a:r>
            <a:r>
              <a:rPr dirty="0" sz="3300" spc="16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chị</a:t>
            </a:r>
            <a:r>
              <a:rPr dirty="0" sz="3300" spc="15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Lin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290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tr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đồng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30888" y="5751061"/>
            <a:ext cx="4819932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242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  <a:r>
              <a:rPr dirty="0" sz="3600" spc="9908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lương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12</a:t>
            </a:r>
            <a:r>
              <a:rPr dirty="0" sz="3600" spc="3048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thưởng</a:t>
            </a:r>
          </a:p>
          <a:p>
            <a:pPr marL="366712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tháng</a:t>
            </a:r>
            <a:r>
              <a:rPr dirty="0" sz="3600" spc="971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Tết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39940" y="6025381"/>
            <a:ext cx="3146834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117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  <a:r>
              <a:rPr dirty="0" sz="3600" spc="-6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lương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hằng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tháng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63202" y="6025381"/>
            <a:ext cx="3807178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20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Tổng</a:t>
            </a:r>
            <a:r>
              <a:rPr dirty="0" sz="3600" spc="13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thu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nhập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một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năm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8540" y="7661156"/>
            <a:ext cx="2512748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6f3d9"/>
                </a:solidFill>
                <a:latin typeface="VGNDAR+Arial-BoldMT"/>
                <a:cs typeface="VGNDAR+Arial-BoldMT"/>
              </a:rPr>
              <a:t>Chị</a:t>
            </a:r>
            <a:r>
              <a:rPr dirty="0" sz="3600" b="1">
                <a:solidFill>
                  <a:srgbClr val="f6f3d9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6f3d9"/>
                </a:solidFill>
                <a:latin typeface="VGNDAR+Arial-BoldMT"/>
                <a:cs typeface="VGNDAR+Arial-BoldMT"/>
              </a:rPr>
              <a:t>Linh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85889" y="112701"/>
            <a:ext cx="6795267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HOẠT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ĐỘNG</a:t>
            </a:r>
            <a:r>
              <a:rPr dirty="0" sz="4800" spc="-63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NHÓM</a:t>
            </a:r>
          </a:p>
          <a:p>
            <a:pPr marL="689371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Trình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bày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lời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 </a:t>
            </a:r>
            <a:r>
              <a:rPr dirty="0" sz="4800" b="1">
                <a:solidFill>
                  <a:srgbClr val="fffbef"/>
                </a:solidFill>
                <a:latin typeface="IKNKHR+TimesNewRomanPS-BoldMT"/>
                <a:cs typeface="IKNKHR+TimesNewRomanPS-BoldMT"/>
              </a:rPr>
              <a:t>giải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006" y="1650824"/>
            <a:ext cx="18271406" cy="2574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8" b="1">
                <a:solidFill>
                  <a:srgbClr val="ffff00"/>
                </a:solidFill>
                <a:latin typeface="VGNDAR+Arial-BoldMT"/>
                <a:cs typeface="VGNDAR+Arial-BoldMT"/>
              </a:rPr>
              <a:t>Bài</a:t>
            </a:r>
            <a:r>
              <a:rPr dirty="0" sz="3300" spc="4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7" b="1">
                <a:solidFill>
                  <a:srgbClr val="ffff00"/>
                </a:solidFill>
                <a:latin typeface="VGNDAR+Arial-BoldMT"/>
                <a:cs typeface="VGNDAR+Arial-BoldMT"/>
              </a:rPr>
              <a:t>3(Bài</a:t>
            </a:r>
            <a:r>
              <a:rPr dirty="0" sz="3300" spc="43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00"/>
                </a:solidFill>
                <a:latin typeface="VGNDAR+Arial-BoldMT"/>
                <a:cs typeface="VGNDAR+Arial-BoldMT"/>
              </a:rPr>
              <a:t>7.8-SGK</a:t>
            </a:r>
            <a:r>
              <a:rPr dirty="0" sz="3300" spc="47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00"/>
                </a:solidFill>
                <a:latin typeface="VGNDAR+Arial-BoldMT"/>
                <a:cs typeface="VGNDAR+Arial-BoldMT"/>
              </a:rPr>
              <a:t>T35).</a:t>
            </a:r>
            <a:r>
              <a:rPr dirty="0" sz="3300" spc="39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Bác</a:t>
            </a:r>
            <a:r>
              <a:rPr dirty="0" sz="3300" spc="4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Hưng</a:t>
            </a:r>
            <a:r>
              <a:rPr dirty="0" sz="3300" spc="3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đầu</a:t>
            </a:r>
            <a:r>
              <a:rPr dirty="0" sz="3300" spc="3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7" b="1">
                <a:solidFill>
                  <a:srgbClr val="ffffff"/>
                </a:solidFill>
                <a:latin typeface="VGNDAR+Arial-BoldMT"/>
                <a:cs typeface="VGNDAR+Arial-BoldMT"/>
              </a:rPr>
              <a:t>tư</a:t>
            </a:r>
            <a:r>
              <a:rPr dirty="0" sz="3300" spc="3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300</a:t>
            </a:r>
            <a:r>
              <a:rPr dirty="0" sz="3300" spc="4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triệu</a:t>
            </a:r>
            <a:r>
              <a:rPr dirty="0" sz="3300" spc="4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đồng</a:t>
            </a:r>
            <a:r>
              <a:rPr dirty="0" sz="3300" spc="3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vào</a:t>
            </a:r>
            <a:r>
              <a:rPr dirty="0" sz="3300" spc="39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hai</a:t>
            </a:r>
            <a:r>
              <a:rPr dirty="0" sz="3300" spc="3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khoản:</a:t>
            </a:r>
            <a:r>
              <a:rPr dirty="0" sz="3300" spc="4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mua</a:t>
            </a:r>
            <a:r>
              <a:rPr dirty="0" sz="3300" spc="4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7" b="1">
                <a:solidFill>
                  <a:srgbClr val="ffffff"/>
                </a:solidFill>
                <a:latin typeface="VGNDAR+Arial-BoldMT"/>
                <a:cs typeface="VGNDAR+Arial-BoldMT"/>
              </a:rPr>
              <a:t>trái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phiếu</a:t>
            </a:r>
            <a:r>
              <a:rPr dirty="0" sz="3300" spc="17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doanh</a:t>
            </a:r>
            <a:r>
              <a:rPr dirty="0" sz="3300" spc="1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nghiệp</a:t>
            </a:r>
            <a:r>
              <a:rPr dirty="0" sz="3300" spc="17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với</a:t>
            </a:r>
            <a:r>
              <a:rPr dirty="0" sz="3300" spc="1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lãi</a:t>
            </a:r>
            <a:r>
              <a:rPr dirty="0" sz="3300" spc="17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suất</a:t>
            </a:r>
            <a:r>
              <a:rPr dirty="0" sz="3300" spc="1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8%</a:t>
            </a:r>
            <a:r>
              <a:rPr dirty="0" sz="3300" spc="18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3300" spc="18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năm</a:t>
            </a:r>
            <a:r>
              <a:rPr dirty="0" sz="3300" spc="1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và</a:t>
            </a:r>
            <a:r>
              <a:rPr dirty="0" sz="3300" spc="183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gửi</a:t>
            </a:r>
            <a:r>
              <a:rPr dirty="0" sz="3300" spc="17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tiết</a:t>
            </a:r>
            <a:r>
              <a:rPr dirty="0" sz="3300" spc="18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kiệm</a:t>
            </a:r>
            <a:r>
              <a:rPr dirty="0" sz="3300" spc="18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ngân</a:t>
            </a:r>
            <a:r>
              <a:rPr dirty="0" sz="3300" spc="1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hàng</a:t>
            </a:r>
            <a:r>
              <a:rPr dirty="0" sz="3300" spc="17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với</a:t>
            </a:r>
            <a:r>
              <a:rPr dirty="0" sz="3300" spc="18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lãi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suất</a:t>
            </a:r>
            <a:r>
              <a:rPr dirty="0" sz="3300" spc="5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6%</a:t>
            </a:r>
            <a:r>
              <a:rPr dirty="0" sz="3300" spc="5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một</a:t>
            </a:r>
            <a:r>
              <a:rPr dirty="0" sz="3300" spc="5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năm.</a:t>
            </a:r>
            <a:r>
              <a:rPr dirty="0" sz="3300" spc="5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Cuối</a:t>
            </a:r>
            <a:r>
              <a:rPr dirty="0" sz="3300" spc="4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năm</a:t>
            </a:r>
            <a:r>
              <a:rPr dirty="0" sz="3300" spc="5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bác</a:t>
            </a:r>
            <a:r>
              <a:rPr dirty="0" sz="3300" spc="5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Hưng</a:t>
            </a:r>
            <a:r>
              <a:rPr dirty="0" sz="3300" spc="4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nhận</a:t>
            </a:r>
            <a:r>
              <a:rPr dirty="0" sz="3300" spc="4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được</a:t>
            </a:r>
            <a:r>
              <a:rPr dirty="0" sz="3300" spc="5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22</a:t>
            </a:r>
            <a:r>
              <a:rPr dirty="0" sz="3300" spc="5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triệu</a:t>
            </a:r>
            <a:r>
              <a:rPr dirty="0" sz="3300" spc="5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đồng</a:t>
            </a:r>
            <a:r>
              <a:rPr dirty="0" sz="3300" spc="45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tiền</a:t>
            </a:r>
            <a:r>
              <a:rPr dirty="0" sz="3300" spc="4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lãi.</a:t>
            </a:r>
            <a:r>
              <a:rPr dirty="0" sz="3300" spc="44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Hỏi</a:t>
            </a:r>
            <a:r>
              <a:rPr dirty="0" sz="3300" spc="4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bác</a:t>
            </a:r>
          </a:p>
          <a:p>
            <a:pPr marL="0" marR="0">
              <a:lnSpc>
                <a:spcPts val="3438"/>
              </a:lnSpc>
              <a:spcBef>
                <a:spcPts val="521"/>
              </a:spcBef>
              <a:spcAft>
                <a:spcPts val="0"/>
              </a:spcAft>
            </a:pP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Hưng</a:t>
            </a:r>
            <a:r>
              <a:rPr dirty="0" sz="3300" spc="-2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đã</a:t>
            </a:r>
            <a:r>
              <a:rPr dirty="0" sz="3300" spc="-1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đầu</a:t>
            </a:r>
            <a:r>
              <a:rPr dirty="0" sz="3300" spc="-2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7" b="1">
                <a:solidFill>
                  <a:srgbClr val="ffffff"/>
                </a:solidFill>
                <a:latin typeface="VGNDAR+Arial-BoldMT"/>
                <a:cs typeface="VGNDAR+Arial-BoldMT"/>
              </a:rPr>
              <a:t>tư</a:t>
            </a:r>
            <a:r>
              <a:rPr dirty="0" sz="33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8" b="1">
                <a:solidFill>
                  <a:srgbClr val="ffffff"/>
                </a:solidFill>
                <a:latin typeface="VGNDAR+Arial-BoldMT"/>
                <a:cs typeface="VGNDAR+Arial-BoldMT"/>
              </a:rPr>
              <a:t>vào</a:t>
            </a:r>
            <a:r>
              <a:rPr dirty="0" sz="3300" spc="-22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mỗi</a:t>
            </a:r>
            <a:r>
              <a:rPr dirty="0" sz="3300" spc="87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khoản</a:t>
            </a:r>
            <a:r>
              <a:rPr dirty="0" sz="3300" spc="-2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bao</a:t>
            </a:r>
            <a:r>
              <a:rPr dirty="0" sz="3300" spc="-21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nhiêu</a:t>
            </a:r>
            <a:r>
              <a:rPr dirty="0" sz="3300" spc="-2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spc="-19" b="1">
                <a:solidFill>
                  <a:srgbClr val="ffffff"/>
                </a:solidFill>
                <a:latin typeface="VGNDAR+Arial-BoldMT"/>
                <a:cs typeface="VGNDAR+Arial-BoldMT"/>
              </a:rPr>
              <a:t>tiền?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43699" y="3783871"/>
            <a:ext cx="7676798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Tiền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lãi=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Lãi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suất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×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Số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tiền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đầu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0000"/>
                </a:solidFill>
                <a:latin typeface="VGNDAR+Arial-BoldMT"/>
                <a:cs typeface="VGNDAR+Arial-BoldMT"/>
              </a:rPr>
              <a:t>tư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11017" y="4506397"/>
            <a:ext cx="4594932" cy="2071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Cuối</a:t>
            </a:r>
            <a:r>
              <a:rPr dirty="0" sz="3300" spc="4346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ff"/>
                </a:solidFill>
                <a:latin typeface="VGNDAR+Arial-BoldMT"/>
                <a:cs typeface="VGNDAR+Arial-BoldMT"/>
              </a:rPr>
              <a:t>năm,</a:t>
            </a:r>
            <a:r>
              <a:rPr dirty="0" sz="3300" spc="4347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bác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Hưng</a:t>
            </a:r>
            <a:r>
              <a:rPr dirty="0" sz="3300" spc="-15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nhận</a:t>
            </a:r>
            <a:r>
              <a:rPr dirty="0" sz="3300" spc="-151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được</a:t>
            </a:r>
            <a:r>
              <a:rPr dirty="0" sz="3300" spc="-142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22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triệu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đồng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300" b="1">
                <a:solidFill>
                  <a:srgbClr val="ffff00"/>
                </a:solidFill>
                <a:latin typeface="VGNDAR+Arial-BoldMT"/>
                <a:cs typeface="VGNDAR+Arial-BoldMT"/>
              </a:rPr>
              <a:t>lãi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3810" y="4551936"/>
            <a:ext cx="5417757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Số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</a:p>
          <a:p>
            <a:pPr marL="50006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đầu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tư</a:t>
            </a:r>
            <a:r>
              <a:rPr dirty="0" sz="3600" spc="1091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Lãi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suất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31409" y="5100576"/>
            <a:ext cx="3222349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Số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tiền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lãi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(triệu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đồng)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24310" y="5649216"/>
            <a:ext cx="182880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(triệu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26309" y="5649217"/>
            <a:ext cx="139682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(%)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60810" y="6197856"/>
            <a:ext cx="195515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00"/>
                </a:solidFill>
                <a:latin typeface="VGNDAR+Arial-BoldMT"/>
                <a:cs typeface="VGNDAR+Arial-BoldMT"/>
              </a:rPr>
              <a:t>đồng)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0192" y="6989476"/>
            <a:ext cx="2843325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Trái</a:t>
            </a:r>
            <a:r>
              <a:rPr dirty="0" sz="3600" spc="-198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phiếu</a:t>
            </a:r>
          </a:p>
          <a:p>
            <a:pPr marL="749386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DN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5378" y="8435557"/>
            <a:ext cx="2514219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806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Gửi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tiết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kiệm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GNDAR+Arial-BoldMT"/>
                <a:cs typeface="VGNDAR+Arial-BoldMT"/>
              </a:rPr>
              <a:t>NH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2026-04-16T21:28:43-07:00</dcterms:modified>
</cp:coreProperties>
</file>