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73" r:id="rId2"/>
    <p:sldId id="315" r:id="rId3"/>
    <p:sldId id="316" r:id="rId4"/>
    <p:sldId id="317" r:id="rId5"/>
    <p:sldId id="318" r:id="rId6"/>
    <p:sldId id="319" r:id="rId7"/>
    <p:sldId id="320" r:id="rId8"/>
    <p:sldId id="274" r:id="rId9"/>
    <p:sldId id="321" r:id="rId10"/>
    <p:sldId id="258" r:id="rId11"/>
    <p:sldId id="276" r:id="rId12"/>
    <p:sldId id="260" r:id="rId13"/>
    <p:sldId id="277" r:id="rId14"/>
    <p:sldId id="261" r:id="rId15"/>
    <p:sldId id="259" r:id="rId16"/>
    <p:sldId id="278" r:id="rId17"/>
    <p:sldId id="264" r:id="rId18"/>
    <p:sldId id="279" r:id="rId19"/>
    <p:sldId id="262" r:id="rId20"/>
    <p:sldId id="263" r:id="rId21"/>
    <p:sldId id="280" r:id="rId22"/>
    <p:sldId id="267" r:id="rId23"/>
    <p:sldId id="265" r:id="rId24"/>
    <p:sldId id="281" r:id="rId25"/>
    <p:sldId id="266" r:id="rId26"/>
    <p:sldId id="268" r:id="rId27"/>
    <p:sldId id="282" r:id="rId28"/>
    <p:sldId id="270" r:id="rId29"/>
    <p:sldId id="284" r:id="rId30"/>
    <p:sldId id="285" r:id="rId31"/>
    <p:sldId id="283"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8" r:id="rId51"/>
    <p:sldId id="310" r:id="rId52"/>
    <p:sldId id="309" r:id="rId53"/>
    <p:sldId id="312" r:id="rId54"/>
    <p:sldId id="313" r:id="rId55"/>
    <p:sldId id="311" r:id="rId56"/>
    <p:sldId id="314" r:id="rId57"/>
    <p:sldId id="304" r:id="rId58"/>
    <p:sldId id="305" r:id="rId59"/>
    <p:sldId id="306" r:id="rId60"/>
    <p:sldId id="307" r:id="rId61"/>
    <p:sldId id="269" r:id="rId62"/>
    <p:sldId id="27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83" d="100"/>
          <a:sy n="83" d="100"/>
        </p:scale>
        <p:origin x="45" y="4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EB074-DECE-49F6-A893-32B7E4D90A26}"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CE1CF-3D31-44A7-830D-E0DAA7C856B6}" type="slidenum">
              <a:rPr lang="en-US" smtClean="0"/>
              <a:t>‹#›</a:t>
            </a:fld>
            <a:endParaRPr lang="en-US"/>
          </a:p>
        </p:txBody>
      </p:sp>
    </p:spTree>
    <p:extLst>
      <p:ext uri="{BB962C8B-B14F-4D97-AF65-F5344CB8AC3E}">
        <p14:creationId xmlns:p14="http://schemas.microsoft.com/office/powerpoint/2010/main" val="2054327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5</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6</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7</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4BC8-2469-882B-BC79-A221A712A3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F71B48-B542-662D-6DFE-97C4D1F284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B01CB7-CDCB-6241-E545-60F257F87A89}"/>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5" name="Footer Placeholder 4">
            <a:extLst>
              <a:ext uri="{FF2B5EF4-FFF2-40B4-BE49-F238E27FC236}">
                <a16:creationId xmlns:a16="http://schemas.microsoft.com/office/drawing/2014/main" id="{D9E0943C-6A40-94D8-6032-D2DB0B57B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7EC6C-67DA-9923-C742-B5E1E9E9987E}"/>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135649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47F7-93FA-2C1B-EA4A-7B64258E7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C99EDD-3E05-D3EC-D3C4-2C1636FA01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EF286-63F5-E710-513D-0FEE2C70DBCB}"/>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5" name="Footer Placeholder 4">
            <a:extLst>
              <a:ext uri="{FF2B5EF4-FFF2-40B4-BE49-F238E27FC236}">
                <a16:creationId xmlns:a16="http://schemas.microsoft.com/office/drawing/2014/main" id="{381DCE99-D829-CE82-CBF1-1874FA95D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68CCB-9AC7-C172-C549-B6070774D927}"/>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2679975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81AC4F-C0B9-BC1A-D12C-2AB487930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FA8F7B-CDD9-AC10-8C86-26B34036B7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7B62A-3FF0-5F20-F2B2-53B339D6F325}"/>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5" name="Footer Placeholder 4">
            <a:extLst>
              <a:ext uri="{FF2B5EF4-FFF2-40B4-BE49-F238E27FC236}">
                <a16:creationId xmlns:a16="http://schemas.microsoft.com/office/drawing/2014/main" id="{1B680BF0-FE4A-6361-BCF5-E0DEDF37A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A4157-8514-4BB6-1205-FB51FD656F87}"/>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21618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3BBB-FBE3-DE7F-494C-2826615D4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FB0B9-987E-FD51-1D09-14DC3C38B7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C58FA-11EA-56CE-925C-B482D4C17881}"/>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5" name="Footer Placeholder 4">
            <a:extLst>
              <a:ext uri="{FF2B5EF4-FFF2-40B4-BE49-F238E27FC236}">
                <a16:creationId xmlns:a16="http://schemas.microsoft.com/office/drawing/2014/main" id="{EE3DFE7E-4130-B951-B6B0-952907B83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08F61-51BE-5033-0724-00B5E23B6CA1}"/>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118305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7968-210F-FF0E-A71A-9C5E07F9D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B4765-86DC-A69A-2570-395F11F649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6B696-73FC-6184-5614-23CC731706FD}"/>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5" name="Footer Placeholder 4">
            <a:extLst>
              <a:ext uri="{FF2B5EF4-FFF2-40B4-BE49-F238E27FC236}">
                <a16:creationId xmlns:a16="http://schemas.microsoft.com/office/drawing/2014/main" id="{0F05A6A3-AA43-136D-0E4E-2589A0ACD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E1380-1DD2-4E98-B2D6-73608D2768F2}"/>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73195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B4A7-BEF0-8449-2194-D042A9252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C315A-B2B1-0853-47F5-250DDA94C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A5FD54-F85E-2D4E-C990-42A291B5F0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7040A-7BF4-EA03-12A2-DA429C8E1FD1}"/>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6" name="Footer Placeholder 5">
            <a:extLst>
              <a:ext uri="{FF2B5EF4-FFF2-40B4-BE49-F238E27FC236}">
                <a16:creationId xmlns:a16="http://schemas.microsoft.com/office/drawing/2014/main" id="{8D910728-7E33-57CF-E8AA-5E5A792E8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03951-13C7-54AE-1A29-4F40A4C2DF34}"/>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4228741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7F7D-218B-230D-9774-5376DB925A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4FFD36-9CBC-1428-B274-BE88EF4F90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2303A4-FB54-3C94-0675-0BB5C5D57E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2E57F3-6595-0B68-1037-8659283DFD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EE532A-B759-5FE3-FE71-D7608795E8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F00B1E-A150-09CF-ED26-8A4A83AA70FC}"/>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8" name="Footer Placeholder 7">
            <a:extLst>
              <a:ext uri="{FF2B5EF4-FFF2-40B4-BE49-F238E27FC236}">
                <a16:creationId xmlns:a16="http://schemas.microsoft.com/office/drawing/2014/main" id="{4F7FCD0A-4C4C-3B27-BC33-BF75D8B118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5267F6-57AC-94E5-3D70-77D902359F78}"/>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226726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BC86-4D02-2D8E-8960-422238DD6B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A7959F-9E2B-F859-79E3-8866328B65EA}"/>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4" name="Footer Placeholder 3">
            <a:extLst>
              <a:ext uri="{FF2B5EF4-FFF2-40B4-BE49-F238E27FC236}">
                <a16:creationId xmlns:a16="http://schemas.microsoft.com/office/drawing/2014/main" id="{DDF7D198-1364-151F-5E6C-B4866C473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BF7A48-3BDB-B6B9-BFA1-0A0B8612B794}"/>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317893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D5322-3CF4-B524-87A5-A7E140374CBD}"/>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3" name="Footer Placeholder 2">
            <a:extLst>
              <a:ext uri="{FF2B5EF4-FFF2-40B4-BE49-F238E27FC236}">
                <a16:creationId xmlns:a16="http://schemas.microsoft.com/office/drawing/2014/main" id="{D94987C3-B7F3-A123-4A47-2FE6728A6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216E4-9878-47F1-7439-99A011BDA0E6}"/>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270764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B31A-9223-100E-361D-B400E46F4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ECEF0E-627E-3436-4D38-D885B221AF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77870-FA23-F3F9-7ECC-8C4589C51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4B402-768B-AC53-9F58-8CA251A59D90}"/>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6" name="Footer Placeholder 5">
            <a:extLst>
              <a:ext uri="{FF2B5EF4-FFF2-40B4-BE49-F238E27FC236}">
                <a16:creationId xmlns:a16="http://schemas.microsoft.com/office/drawing/2014/main" id="{9A46FAA2-E3AF-1BC0-7D3B-ED5DF3034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18DEE-A0D0-135F-146F-7354DF78C7D4}"/>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38752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33F4-5EC8-3CF9-CF9E-6DC66FAA5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620513-FA94-8863-4A66-37CBEFA421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4F449C-6F2E-08FE-33BD-E01BDFCD1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3655A-4863-E19C-F9C5-012C75041EDA}"/>
              </a:ext>
            </a:extLst>
          </p:cNvPr>
          <p:cNvSpPr>
            <a:spLocks noGrp="1"/>
          </p:cNvSpPr>
          <p:nvPr>
            <p:ph type="dt" sz="half" idx="10"/>
          </p:nvPr>
        </p:nvSpPr>
        <p:spPr/>
        <p:txBody>
          <a:bodyPr/>
          <a:lstStyle/>
          <a:p>
            <a:fld id="{24C683BD-C805-4815-9B93-872C4770A6FD}" type="datetimeFigureOut">
              <a:rPr lang="en-US" smtClean="0"/>
              <a:t>2/23/2026</a:t>
            </a:fld>
            <a:endParaRPr lang="en-US"/>
          </a:p>
        </p:txBody>
      </p:sp>
      <p:sp>
        <p:nvSpPr>
          <p:cNvPr id="6" name="Footer Placeholder 5">
            <a:extLst>
              <a:ext uri="{FF2B5EF4-FFF2-40B4-BE49-F238E27FC236}">
                <a16:creationId xmlns:a16="http://schemas.microsoft.com/office/drawing/2014/main" id="{6C685D5E-6EE1-0977-53B8-2EA3DA612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A399C-D5E0-31CB-9052-B55C6577B59E}"/>
              </a:ext>
            </a:extLst>
          </p:cNvPr>
          <p:cNvSpPr>
            <a:spLocks noGrp="1"/>
          </p:cNvSpPr>
          <p:nvPr>
            <p:ph type="sldNum" sz="quarter" idx="12"/>
          </p:nvPr>
        </p:nvSpPr>
        <p:spPr/>
        <p:txBody>
          <a:bodyPr/>
          <a:lstStyle/>
          <a:p>
            <a:fld id="{68C887B2-5317-4AD9-AD5B-AB8B37C68BC0}" type="slidenum">
              <a:rPr lang="en-US" smtClean="0"/>
              <a:t>‹#›</a:t>
            </a:fld>
            <a:endParaRPr lang="en-US"/>
          </a:p>
        </p:txBody>
      </p:sp>
    </p:spTree>
    <p:extLst>
      <p:ext uri="{BB962C8B-B14F-4D97-AF65-F5344CB8AC3E}">
        <p14:creationId xmlns:p14="http://schemas.microsoft.com/office/powerpoint/2010/main" val="217974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E5843D-00C4-6F9B-5B15-58E1DC7FD3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8EA84-6639-D91E-26B2-87512DBF1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F3F9-1EAD-614B-5DC6-5BD5290B0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683BD-C805-4815-9B93-872C4770A6FD}" type="datetimeFigureOut">
              <a:rPr lang="en-US" smtClean="0"/>
              <a:t>2/23/2026</a:t>
            </a:fld>
            <a:endParaRPr lang="en-US"/>
          </a:p>
        </p:txBody>
      </p:sp>
      <p:sp>
        <p:nvSpPr>
          <p:cNvPr id="5" name="Footer Placeholder 4">
            <a:extLst>
              <a:ext uri="{FF2B5EF4-FFF2-40B4-BE49-F238E27FC236}">
                <a16:creationId xmlns:a16="http://schemas.microsoft.com/office/drawing/2014/main" id="{B49524AF-BFB7-9C0C-222E-C43E9FA0A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D8652-F82D-EB9E-C6F2-DC4B50142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887B2-5317-4AD9-AD5B-AB8B37C68BC0}" type="slidenum">
              <a:rPr lang="en-US" smtClean="0"/>
              <a:t>‹#›</a:t>
            </a:fld>
            <a:endParaRPr lang="en-US"/>
          </a:p>
        </p:txBody>
      </p:sp>
    </p:spTree>
    <p:extLst>
      <p:ext uri="{BB962C8B-B14F-4D97-AF65-F5344CB8AC3E}">
        <p14:creationId xmlns:p14="http://schemas.microsoft.com/office/powerpoint/2010/main" val="1153554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3.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4.png"/><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gif"/><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2.png"/><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2.wav"/><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audio" Target="../media/audio4.wav"/><Relationship Id="rId10" Type="http://schemas.openxmlformats.org/officeDocument/2006/relationships/image" Target="../media/image97.png"/><Relationship Id="rId4" Type="http://schemas.openxmlformats.org/officeDocument/2006/relationships/audio" Target="../media/audio3.wav"/><Relationship Id="rId9" Type="http://schemas.openxmlformats.org/officeDocument/2006/relationships/image" Target="../media/image96.pn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3.wav"/><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4.wav"/><Relationship Id="rId9" Type="http://schemas.openxmlformats.org/officeDocument/2006/relationships/image" Target="../media/image96.png"/></Relationships>
</file>

<file path=ppt/slides/_rels/slide5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2.wav"/><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audio" Target="../media/audio4.wav"/><Relationship Id="rId10" Type="http://schemas.openxmlformats.org/officeDocument/2006/relationships/image" Target="../media/image98.png"/><Relationship Id="rId4" Type="http://schemas.openxmlformats.org/officeDocument/2006/relationships/audio" Target="../media/audio3.wav"/><Relationship Id="rId9" Type="http://schemas.openxmlformats.org/officeDocument/2006/relationships/image" Target="../media/image96.png"/></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2.wav"/><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audio" Target="../media/audio4.wav"/><Relationship Id="rId10" Type="http://schemas.openxmlformats.org/officeDocument/2006/relationships/image" Target="../media/image98.png"/><Relationship Id="rId4" Type="http://schemas.openxmlformats.org/officeDocument/2006/relationships/audio" Target="../media/audio3.wav"/><Relationship Id="rId9" Type="http://schemas.openxmlformats.org/officeDocument/2006/relationships/image" Target="../media/image96.png"/></Relationships>
</file>

<file path=ppt/slides/_rels/slide5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2.wav"/><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audio" Target="../media/audio4.wav"/><Relationship Id="rId10" Type="http://schemas.openxmlformats.org/officeDocument/2006/relationships/image" Target="../media/image98.png"/><Relationship Id="rId4" Type="http://schemas.openxmlformats.org/officeDocument/2006/relationships/audio" Target="../media/audio3.wav"/><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4.png"/><Relationship Id="rId12" Type="http://schemas.openxmlformats.org/officeDocument/2006/relationships/image" Target="../media/image10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100.png"/><Relationship Id="rId5" Type="http://schemas.openxmlformats.org/officeDocument/2006/relationships/audio" Target="../media/audio4.wav"/><Relationship Id="rId10" Type="http://schemas.openxmlformats.org/officeDocument/2006/relationships/image" Target="../media/image99.png"/><Relationship Id="rId4" Type="http://schemas.openxmlformats.org/officeDocument/2006/relationships/audio" Target="../media/audio3.wav"/><Relationship Id="rId9"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111.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4.png"/><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09600" y="-1600200"/>
            <a:ext cx="14013887" cy="10242168"/>
          </a:xfrm>
          <a:prstGeom prst="rect">
            <a:avLst/>
          </a:prstGeom>
        </p:spPr>
      </p:pic>
      <p:sp>
        <p:nvSpPr>
          <p:cNvPr id="14" name="TextBox 14"/>
          <p:cNvSpPr txBox="1"/>
          <p:nvPr/>
        </p:nvSpPr>
        <p:spPr>
          <a:xfrm>
            <a:off x="812800" y="1549401"/>
            <a:ext cx="10536799" cy="2310569"/>
          </a:xfrm>
          <a:prstGeom prst="rect">
            <a:avLst/>
          </a:prstGeom>
        </p:spPr>
        <p:txBody>
          <a:bodyPr wrap="square" lIns="0" tIns="0" rIns="0" bIns="0" rtlCol="0" anchor="t">
            <a:spAutoFit/>
          </a:bodyPr>
          <a:lstStyle/>
          <a:p>
            <a:pPr algn="ctr">
              <a:lnSpc>
                <a:spcPct val="150000"/>
              </a:lnSpc>
            </a:pPr>
            <a:r>
              <a:rPr lang="en-US" sz="5334" b="1" dirty="0">
                <a:solidFill>
                  <a:srgbClr val="243762"/>
                </a:solidFill>
                <a:latin typeface="Arial" panose="020B0604020202020204" pitchFamily="34" charset="0"/>
                <a:cs typeface="Arial" panose="020B0604020202020204" pitchFamily="34" charset="0"/>
              </a:rPr>
              <a:t>NHIỆT LIỆT CHÀO ĐÓN CÁC EM ĐẾN VỚI BUỔI HỌC HÔM NAY!</a:t>
            </a:r>
          </a:p>
        </p:txBody>
      </p:sp>
      <p:pic>
        <p:nvPicPr>
          <p:cNvPr id="9" name="Picture 8"/>
          <p:cNvPicPr>
            <a:picLocks noChangeAspect="1"/>
          </p:cNvPicPr>
          <p:nvPr/>
        </p:nvPicPr>
        <p:blipFill>
          <a:blip r:embed="rId3"/>
          <a:stretch>
            <a:fillRect/>
          </a:stretch>
        </p:blipFill>
        <p:spPr>
          <a:xfrm>
            <a:off x="4390743" y="4241800"/>
            <a:ext cx="4013200" cy="2710349"/>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8" name="TextBox 27"/>
          <p:cNvSpPr txBox="1"/>
          <p:nvPr/>
        </p:nvSpPr>
        <p:spPr>
          <a:xfrm>
            <a:off x="3307555" y="335507"/>
            <a:ext cx="5576891"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 </a:t>
            </a:r>
            <a:r>
              <a:rPr lang="en-US" sz="3200" b="1" dirty="0" err="1">
                <a:solidFill>
                  <a:schemeClr val="bg1"/>
                </a:solidFill>
                <a:latin typeface="Arial" panose="020B0604020202020204" pitchFamily="34" charset="0"/>
                <a:cs typeface="Arial" panose="020B0604020202020204" pitchFamily="34" charset="0"/>
              </a:rPr>
              <a:t>Đơn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thức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một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biến</a:t>
            </a:r>
            <a:endParaRPr lang="en-US" sz="32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479086" y="2729396"/>
            <a:ext cx="2064410" cy="3785705"/>
          </a:xfrm>
          <a:prstGeom prst="rect">
            <a:avLst/>
          </a:prstGeom>
        </p:spPr>
      </p:pic>
      <p:grpSp>
        <p:nvGrpSpPr>
          <p:cNvPr id="32" name="Group 31"/>
          <p:cNvGrpSpPr/>
          <p:nvPr/>
        </p:nvGrpSpPr>
        <p:grpSpPr>
          <a:xfrm>
            <a:off x="2946400" y="1580159"/>
            <a:ext cx="8534400" cy="27432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mc:AlternateContent xmlns:mc="http://schemas.openxmlformats.org/markup-compatibility/2006">
          <mc:Choice xmlns:a14="http://schemas.microsoft.com/office/drawing/2010/main" Requires="a14">
            <p:sp>
              <p:nvSpPr>
                <p:cNvPr id="31" name="Rectangle 30"/>
                <p:cNvSpPr/>
                <p:nvPr/>
              </p:nvSpPr>
              <p:spPr>
                <a:xfrm>
                  <a:off x="4961331" y="2582842"/>
                  <a:ext cx="11811000" cy="3481050"/>
                </a:xfrm>
                <a:prstGeom prst="rect">
                  <a:avLst/>
                </a:prstGeom>
              </p:spPr>
              <p:txBody>
                <a:bodyPr wrap="squar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Các biểu thức như -0,5x; 3x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2933" i="1">
                          <a:latin typeface="Cambria Math" panose="02040503050406030204" pitchFamily="18" charset="0"/>
                          <a:ea typeface="Calibri" panose="020F0502020204030204" pitchFamily="34" charset="0"/>
                          <a:cs typeface="Arial" panose="020B0604020202020204" pitchFamily="34" charset="0"/>
                        </a:rPr>
                        <m:t>−</m:t>
                      </m:r>
                      <m:f>
                        <m:fPr>
                          <m:ctrlPr>
                            <a:rPr lang="en-US" sz="2933" i="1">
                              <a:latin typeface="Cambria Math" panose="02040503050406030204" pitchFamily="18" charset="0"/>
                              <a:ea typeface="Calibri" panose="020F0502020204030204" pitchFamily="34" charset="0"/>
                              <a:cs typeface="Arial" panose="020B0604020202020204" pitchFamily="34" charset="0"/>
                            </a:rPr>
                          </m:ctrlPr>
                        </m:fPr>
                        <m:num>
                          <m:r>
                            <a:rPr lang="nl-NL" sz="2933" i="1">
                              <a:latin typeface="Cambria Math" panose="02040503050406030204" pitchFamily="18" charset="0"/>
                              <a:ea typeface="Calibri" panose="020F0502020204030204" pitchFamily="34" charset="0"/>
                              <a:cs typeface="Arial" panose="020B0604020202020204" pitchFamily="34" charset="0"/>
                            </a:rPr>
                            <m:t>3</m:t>
                          </m:r>
                        </m:num>
                        <m:den>
                          <m:r>
                            <a:rPr lang="nl-NL" sz="2933" i="1">
                              <a:latin typeface="Cambria Math" panose="02040503050406030204" pitchFamily="18" charset="0"/>
                              <a:ea typeface="Calibri" panose="020F0502020204030204" pitchFamily="34" charset="0"/>
                              <a:cs typeface="Arial" panose="020B0604020202020204" pitchFamily="34" charset="0"/>
                            </a:rPr>
                            <m:t>4</m:t>
                          </m:r>
                        </m:den>
                      </m:f>
                      <m:sSup>
                        <m:sSupPr>
                          <m:ctrlPr>
                            <a:rPr lang="en-US" sz="2933" i="1">
                              <a:latin typeface="Cambria Math" panose="02040503050406030204" pitchFamily="18" charset="0"/>
                              <a:ea typeface="Calibri" panose="020F0502020204030204" pitchFamily="34" charset="0"/>
                              <a:cs typeface="Arial" panose="020B0604020202020204" pitchFamily="34" charset="0"/>
                            </a:rPr>
                          </m:ctrlPr>
                        </m:sSupPr>
                        <m:e>
                          <m:r>
                            <a:rPr lang="en-US" sz="2933" i="1">
                              <a:latin typeface="Cambria Math" panose="02040503050406030204" pitchFamily="18" charset="0"/>
                              <a:ea typeface="Calibri" panose="020F0502020204030204" pitchFamily="34" charset="0"/>
                              <a:cs typeface="Arial" panose="020B0604020202020204" pitchFamily="34" charset="0"/>
                            </a:rPr>
                            <m:t>𝑥</m:t>
                          </m:r>
                        </m:e>
                        <m:sup>
                          <m:r>
                            <a:rPr lang="nl-NL" sz="2933" i="1">
                              <a:latin typeface="Cambria Math" panose="02040503050406030204" pitchFamily="18" charset="0"/>
                              <a:ea typeface="Calibri" panose="020F0502020204030204" pitchFamily="34" charset="0"/>
                              <a:cs typeface="Arial" panose="020B0604020202020204" pitchFamily="34" charset="0"/>
                            </a:rPr>
                            <m:t>5</m:t>
                          </m:r>
                        </m:sup>
                      </m:sSup>
                    </m:oMath>
                  </a14:m>
                  <a:r>
                    <a:rPr lang="nl-NL" sz="2933" dirty="0">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2933"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4961331" y="2582842"/>
                  <a:ext cx="11811000" cy="3481050"/>
                </a:xfrm>
                <a:prstGeom prst="rect">
                  <a:avLst/>
                </a:prstGeom>
                <a:blipFill>
                  <a:blip r:embed="rId3"/>
                  <a:stretch>
                    <a:fillRect l="-1704" r="-1704" b="-6824"/>
                  </a:stretch>
                </a:blipFill>
              </p:spPr>
              <p:txBody>
                <a:bodyPr/>
                <a:lstStyle/>
                <a:p>
                  <a:r>
                    <a:rPr lang="en-US">
                      <a:noFill/>
                    </a:rPr>
                    <a:t> </a:t>
                  </a:r>
                </a:p>
              </p:txBody>
            </p:sp>
          </mc:Fallback>
        </mc:AlternateContent>
      </p:grpSp>
      <p:sp>
        <p:nvSpPr>
          <p:cNvPr id="33" name="Rectangle 32"/>
          <p:cNvSpPr/>
          <p:nvPr/>
        </p:nvSpPr>
        <p:spPr>
          <a:xfrm>
            <a:off x="4756586" y="5433833"/>
            <a:ext cx="4987263" cy="543675"/>
          </a:xfrm>
          <a:prstGeom prst="rect">
            <a:avLst/>
          </a:prstGeom>
        </p:spPr>
        <p:txBody>
          <a:bodyPr wrap="none">
            <a:spAutoFit/>
          </a:bodyPr>
          <a:lstStyle/>
          <a:p>
            <a:r>
              <a:rPr lang="vi-VN" sz="2933" i="1" dirty="0">
                <a:solidFill>
                  <a:srgbClr val="C00000"/>
                </a:solidFill>
                <a:latin typeface="Arial" panose="020B0604020202020204" pitchFamily="34" charset="0"/>
                <a:cs typeface="Arial" panose="020B0604020202020204" pitchFamily="34" charset="0"/>
              </a:rPr>
              <a:t>Vậy đơn thức một biến là gì?</a:t>
            </a:r>
            <a:endParaRPr lang="en-US" sz="2933"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6803586" y="4549176"/>
            <a:ext cx="794577" cy="829313"/>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68538" y="5596269"/>
            <a:ext cx="2523462" cy="2523462"/>
          </a:xfrm>
          <a:prstGeom prst="rect">
            <a:avLst/>
          </a:prstGeom>
        </p:spPr>
      </p:pic>
      <p:grpSp>
        <p:nvGrpSpPr>
          <p:cNvPr id="7" name="Group 7"/>
          <p:cNvGrpSpPr/>
          <p:nvPr/>
        </p:nvGrpSpPr>
        <p:grpSpPr>
          <a:xfrm>
            <a:off x="-1879600" y="-2311400"/>
            <a:ext cx="4349899" cy="434989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4" name="Group 14"/>
          <p:cNvGrpSpPr/>
          <p:nvPr/>
        </p:nvGrpSpPr>
        <p:grpSpPr>
          <a:xfrm>
            <a:off x="-535014" y="6515100"/>
            <a:ext cx="13262027" cy="757083"/>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17" name="TextBox 16"/>
          <p:cNvSpPr txBox="1"/>
          <p:nvPr/>
        </p:nvSpPr>
        <p:spPr>
          <a:xfrm rot="19172439">
            <a:off x="-9279" y="720706"/>
            <a:ext cx="2164097" cy="543675"/>
          </a:xfrm>
          <a:prstGeom prst="rect">
            <a:avLst/>
          </a:prstGeom>
          <a:noFill/>
        </p:spPr>
        <p:txBody>
          <a:bodyPr wrap="square" rtlCol="0">
            <a:spAutoFit/>
          </a:bodyPr>
          <a:lstStyle/>
          <a:p>
            <a:pPr algn="ctr"/>
            <a:r>
              <a:rPr lang="en-US" sz="2933" b="1" dirty="0">
                <a:solidFill>
                  <a:schemeClr val="bg1"/>
                </a:solidFill>
                <a:latin typeface="Arial" panose="020B0604020202020204" pitchFamily="34" charset="0"/>
                <a:cs typeface="Arial" panose="020B0604020202020204" pitchFamily="34" charset="0"/>
              </a:rPr>
              <a:t>KẾT LUẬN</a:t>
            </a:r>
          </a:p>
        </p:txBody>
      </p:sp>
      <p:sp>
        <p:nvSpPr>
          <p:cNvPr id="18" name="Rectangle 17"/>
          <p:cNvSpPr/>
          <p:nvPr/>
        </p:nvSpPr>
        <p:spPr>
          <a:xfrm>
            <a:off x="2469828" y="867668"/>
            <a:ext cx="5745484" cy="543675"/>
          </a:xfrm>
          <a:prstGeom prst="rect">
            <a:avLst/>
          </a:prstGeom>
        </p:spPr>
        <p:txBody>
          <a:bodyPr wrap="none">
            <a:spAutoFit/>
          </a:bodyPr>
          <a:lstStyle/>
          <a:p>
            <a:r>
              <a:rPr lang="vi-VN" sz="2933" b="1" dirty="0">
                <a:solidFill>
                  <a:srgbClr val="C00000"/>
                </a:solidFill>
                <a:latin typeface="Arial" panose="020B0604020202020204" pitchFamily="34" charset="0"/>
                <a:cs typeface="Arial" panose="020B0604020202020204" pitchFamily="34" charset="0"/>
              </a:rPr>
              <a:t>Sơ lược về đơn thức một biến:</a:t>
            </a:r>
            <a:endParaRPr lang="en-US" sz="2933"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2469828" y="1549400"/>
            <a:ext cx="8534400" cy="2597827"/>
          </a:xfrm>
          <a:prstGeom prst="rect">
            <a:avLst/>
          </a:prstGeom>
        </p:spPr>
        <p:txBody>
          <a:bodyPr wrap="square">
            <a:spAutoFit/>
          </a:bodyPr>
          <a:lstStyle/>
          <a:p>
            <a:pPr algn="just">
              <a:lnSpc>
                <a:spcPct val="150000"/>
              </a:lnSpc>
            </a:pPr>
            <a:r>
              <a:rPr lang="vi-VN" sz="2800" dirty="0">
                <a:solidFill>
                  <a:srgbClr val="0070C0"/>
                </a:solidFill>
                <a:latin typeface="Arial" panose="020B0604020202020204" pitchFamily="34" charset="0"/>
                <a:cs typeface="Arial" panose="020B0604020202020204" pitchFamily="34" charset="0"/>
              </a:rPr>
              <a:t>Đơn thức một biến </a:t>
            </a:r>
            <a:r>
              <a:rPr lang="vi-VN" sz="2800" dirty="0">
                <a:latin typeface="Arial" panose="020B0604020202020204" pitchFamily="34" charset="0"/>
                <a:cs typeface="Arial" panose="020B0604020202020204" pitchFamily="34" charset="0"/>
              </a:rPr>
              <a:t>(</a:t>
            </a:r>
            <a:r>
              <a:rPr lang="vi-VN" sz="2800" dirty="0">
                <a:solidFill>
                  <a:srgbClr val="0070C0"/>
                </a:solidFill>
                <a:latin typeface="Arial" panose="020B0604020202020204" pitchFamily="34" charset="0"/>
                <a:cs typeface="Arial" panose="020B0604020202020204" pitchFamily="34" charset="0"/>
              </a:rPr>
              <a:t>đơn thức</a:t>
            </a:r>
            <a:r>
              <a:rPr lang="vi-VN" sz="2800" dirty="0">
                <a:latin typeface="Arial" panose="020B0604020202020204" pitchFamily="34" charset="0"/>
                <a:cs typeface="Arial" panose="020B0604020202020204" pitchFamily="34" charset="0"/>
              </a:rPr>
              <a:t>) là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có dạng tích của môt số thực với một lũy thừa của biến, trong đó số thực gọi là </a:t>
            </a:r>
            <a:r>
              <a:rPr lang="vi-VN" sz="2800" dirty="0">
                <a:solidFill>
                  <a:srgbClr val="0070C0"/>
                </a:solidFill>
                <a:latin typeface="Arial" panose="020B0604020202020204" pitchFamily="34" charset="0"/>
                <a:cs typeface="Arial" panose="020B0604020202020204" pitchFamily="34" charset="0"/>
              </a:rPr>
              <a:t>hệ số</a:t>
            </a:r>
            <a:r>
              <a:rPr lang="vi-VN" sz="2800" dirty="0">
                <a:latin typeface="Arial" panose="020B0604020202020204" pitchFamily="34" charset="0"/>
                <a:cs typeface="Arial" panose="020B0604020202020204" pitchFamily="34" charset="0"/>
              </a:rPr>
              <a:t>, số mũ của lũy thừa của biến gọi là </a:t>
            </a:r>
            <a:r>
              <a:rPr lang="vi-VN" sz="2800" dirty="0">
                <a:solidFill>
                  <a:srgbClr val="0070C0"/>
                </a:solidFill>
                <a:latin typeface="Arial" panose="020B0604020202020204" pitchFamily="34" charset="0"/>
                <a:cs typeface="Arial" panose="020B0604020202020204" pitchFamily="34" charset="0"/>
              </a:rPr>
              <a:t>bậc</a:t>
            </a:r>
            <a:r>
              <a:rPr lang="vi-VN" sz="2800" dirty="0">
                <a:latin typeface="Arial" panose="020B0604020202020204" pitchFamily="34" charset="0"/>
                <a:cs typeface="Arial" panose="020B0604020202020204" pitchFamily="34" charset="0"/>
              </a:rPr>
              <a:t> của đơn thức. </a:t>
            </a:r>
            <a:endParaRPr lang="en-US" sz="2800" dirty="0">
              <a:latin typeface="Arial" panose="020B0604020202020204" pitchFamily="34" charset="0"/>
              <a:cs typeface="Arial" panose="020B0604020202020204" pitchFamily="34" charset="0"/>
            </a:endParaRPr>
          </a:p>
        </p:txBody>
      </p:sp>
      <p:sp>
        <p:nvSpPr>
          <p:cNvPr id="20" name="Rounded Rectangle 19"/>
          <p:cNvSpPr/>
          <p:nvPr/>
        </p:nvSpPr>
        <p:spPr>
          <a:xfrm>
            <a:off x="2469828" y="4495800"/>
            <a:ext cx="8433699" cy="16256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2800" b="1" dirty="0">
                <a:solidFill>
                  <a:schemeClr val="tx1"/>
                </a:solidFill>
                <a:latin typeface="Arial" panose="020B0604020202020204" pitchFamily="34" charset="0"/>
                <a:cs typeface="Arial" panose="020B0604020202020204" pitchFamily="34" charset="0"/>
              </a:rPr>
              <a:t>Đ</a:t>
            </a:r>
            <a:r>
              <a:rPr lang="vi-VN" sz="2800" b="1" dirty="0">
                <a:solidFill>
                  <a:schemeClr val="tx1"/>
                </a:solidFill>
                <a:latin typeface="Arial" panose="020B0604020202020204" pitchFamily="34" charset="0"/>
                <a:cs typeface="Arial" panose="020B0604020202020204" pitchFamily="34" charset="0"/>
              </a:rPr>
              <a:t>ặc điểm của các đơn thức một biến: </a:t>
            </a:r>
          </a:p>
          <a:p>
            <a:pPr algn="just">
              <a:lnSpc>
                <a:spcPct val="150000"/>
              </a:lnSpc>
            </a:pPr>
            <a:r>
              <a:rPr lang="en-US" sz="2800" dirty="0">
                <a:solidFill>
                  <a:schemeClr val="tx1"/>
                </a:solidFill>
                <a:latin typeface="Arial" panose="020B0604020202020204" pitchFamily="34" charset="0"/>
                <a:cs typeface="Arial" panose="020B0604020202020204" pitchFamily="34" charset="0"/>
              </a:rPr>
              <a:t>C</a:t>
            </a:r>
            <a:r>
              <a:rPr lang="vi-VN" sz="2800" dirty="0">
                <a:solidFill>
                  <a:schemeClr val="tx1"/>
                </a:solidFill>
                <a:latin typeface="Arial" panose="020B0604020202020204" pitchFamily="34" charset="0"/>
                <a:cs typeface="Arial" panose="020B0604020202020204" pitchFamily="34" charset="0"/>
              </a:rPr>
              <a:t>ó dạng tích của một số với một lũy thừa của biến</a:t>
            </a:r>
            <a:r>
              <a:rPr lang="en-US" sz="2800" dirty="0">
                <a:solidFill>
                  <a:schemeClr val="tx1"/>
                </a:solidFill>
                <a:latin typeface="Arial" panose="020B0604020202020204" pitchFamily="34" charset="0"/>
                <a:cs typeface="Arial" panose="020B0604020202020204" pitchFamily="34" charset="0"/>
              </a:rPr>
              <a:t>.</a:t>
            </a:r>
            <a:endParaRPr lang="vi-VN" sz="28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295347" y="3763805"/>
            <a:ext cx="2073291" cy="1903747"/>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618425"/>
            </a:xfrm>
            <a:prstGeom prst="rect">
              <a:avLst/>
            </a:prstGeom>
            <a:noFill/>
          </p:spPr>
          <p:txBody>
            <a:bodyPr wrap="square" rtlCol="0">
              <a:spAutoFit/>
            </a:bodyPr>
            <a:lstStyle/>
            <a:p>
              <a:pPr algn="ctr">
                <a:lnSpc>
                  <a:spcPct val="120000"/>
                </a:lnSpc>
              </a:pPr>
              <a:r>
                <a:rPr lang="en-US" sz="2800" b="1" dirty="0" err="1">
                  <a:solidFill>
                    <a:srgbClr val="C00000"/>
                  </a:solidFill>
                  <a:latin typeface="Arial" panose="020B0604020202020204" pitchFamily="34" charset="0"/>
                  <a:cs typeface="Arial" panose="020B0604020202020204" pitchFamily="34" charset="0"/>
                </a:rPr>
                <a:t>Ghi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nhớ</a:t>
              </a:r>
              <a:endParaRPr lang="en-US" sz="28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04400" y="-2768600"/>
            <a:ext cx="4113371" cy="44704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2" name="TextBox 21"/>
          <p:cNvSpPr txBox="1"/>
          <p:nvPr/>
        </p:nvSpPr>
        <p:spPr>
          <a:xfrm>
            <a:off x="10683446" y="482600"/>
            <a:ext cx="1168400" cy="543675"/>
          </a:xfrm>
          <a:prstGeom prst="rect">
            <a:avLst/>
          </a:prstGeom>
          <a:noFill/>
        </p:spPr>
        <p:txBody>
          <a:bodyPr wrap="square" rtlCol="0">
            <a:spAutoFit/>
          </a:bodyPr>
          <a:lstStyle/>
          <a:p>
            <a:r>
              <a:rPr lang="en-US" sz="2933" b="1" dirty="0" err="1">
                <a:latin typeface="Arial" panose="020B0604020202020204" pitchFamily="34" charset="0"/>
                <a:cs typeface="Arial" panose="020B0604020202020204" pitchFamily="34" charset="0"/>
              </a:rPr>
              <a:t>Ví</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dụ</a:t>
            </a:r>
            <a:endParaRPr lang="en-US" sz="2933" b="1" dirty="0">
              <a:latin typeface="Arial" panose="020B0604020202020204" pitchFamily="34" charset="0"/>
              <a:cs typeface="Arial" panose="020B0604020202020204" pitchFamily="34" charset="0"/>
            </a:endParaRPr>
          </a:p>
        </p:txBody>
      </p:sp>
      <p:sp>
        <p:nvSpPr>
          <p:cNvPr id="23" name="Rectangle 22"/>
          <p:cNvSpPr/>
          <p:nvPr/>
        </p:nvSpPr>
        <p:spPr>
          <a:xfrm>
            <a:off x="863600" y="347584"/>
            <a:ext cx="8409920" cy="1362809"/>
          </a:xfrm>
          <a:prstGeom prst="rect">
            <a:avLst/>
          </a:prstGeom>
        </p:spPr>
        <p:txBody>
          <a:bodyPr wrap="square">
            <a:spAutoFit/>
          </a:bodyPr>
          <a:lstStyle/>
          <a:p>
            <a:pPr marL="381019" indent="-381019" algn="just">
              <a:lnSpc>
                <a:spcPct val="150000"/>
              </a:lnSpc>
              <a:spcBef>
                <a:spcPts val="400"/>
              </a:spcBef>
              <a:spcAft>
                <a:spcPts val="400"/>
              </a:spcAft>
              <a:buFont typeface="Arial" panose="020B0604020202020204" pitchFamily="34" charset="0"/>
              <a:buChar char="•"/>
            </a:pPr>
            <a:r>
              <a:rPr lang="nl-NL" sz="2933" dirty="0">
                <a:latin typeface="Arial" panose="020B0604020202020204" pitchFamily="34" charset="0"/>
                <a:ea typeface="Calibri" panose="020F0502020204030204" pitchFamily="34" charset="0"/>
                <a:cs typeface="Arial" panose="020B0604020202020204" pitchFamily="34" charset="0"/>
              </a:rPr>
              <a:t>Biểu thức 4x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2933"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2933" dirty="0">
                <a:latin typeface="Arial" panose="020B0604020202020204" pitchFamily="34" charset="0"/>
                <a:ea typeface="Calibri" panose="020F0502020204030204" pitchFamily="34" charset="0"/>
                <a:cs typeface="Arial" panose="020B0604020202020204" pitchFamily="34" charset="0"/>
              </a:rPr>
              <a:t>của đơn thức đó.</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5418984" y="2285084"/>
            <a:ext cx="1224320" cy="913199"/>
          </a:xfrm>
          <a:prstGeom prst="rect">
            <a:avLst/>
          </a:prstGeom>
          <a:noFill/>
        </p:spPr>
        <p:txBody>
          <a:bodyPr wrap="square" rtlCol="0">
            <a:spAutoFit/>
          </a:bodyPr>
          <a:lstStyle/>
          <a:p>
            <a:r>
              <a:rPr lang="en-US" sz="5334" b="1" dirty="0">
                <a:solidFill>
                  <a:srgbClr val="0070C0"/>
                </a:solidFill>
                <a:latin typeface="Arial" panose="020B0604020202020204" pitchFamily="34" charset="0"/>
                <a:cs typeface="Arial" panose="020B0604020202020204" pitchFamily="34" charset="0"/>
              </a:rPr>
              <a:t>4</a:t>
            </a:r>
            <a:r>
              <a:rPr lang="en-US" sz="5334" b="1" dirty="0">
                <a:latin typeface="Arial" panose="020B0604020202020204" pitchFamily="34" charset="0"/>
                <a:cs typeface="Arial" panose="020B0604020202020204" pitchFamily="34" charset="0"/>
              </a:rPr>
              <a:t>x</a:t>
            </a:r>
            <a:r>
              <a:rPr lang="en-US" sz="5334" b="1" baseline="30000" dirty="0">
                <a:solidFill>
                  <a:srgbClr val="FF0000"/>
                </a:solidFill>
                <a:latin typeface="Arial" panose="020B0604020202020204" pitchFamily="34" charset="0"/>
                <a:cs typeface="Arial" panose="020B0604020202020204" pitchFamily="34" charset="0"/>
              </a:rPr>
              <a:t>3</a:t>
            </a:r>
            <a:endParaRPr lang="en-US" sz="5334"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4138843" y="1870572"/>
            <a:ext cx="1168400" cy="543675"/>
          </a:xfrm>
          <a:prstGeom prst="rect">
            <a:avLst/>
          </a:prstGeom>
          <a:noFill/>
        </p:spPr>
        <p:txBody>
          <a:bodyPr wrap="square" rtlCol="0">
            <a:spAutoFit/>
          </a:bodyPr>
          <a:lstStyle/>
          <a:p>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endParaRPr lang="en-US" sz="2933"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4723043" y="2414247"/>
            <a:ext cx="695941" cy="3274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010400" y="1870572"/>
            <a:ext cx="976640" cy="543675"/>
          </a:xfrm>
          <a:prstGeom prst="rect">
            <a:avLst/>
          </a:prstGeom>
          <a:noFill/>
        </p:spPr>
        <p:txBody>
          <a:bodyPr wrap="square" rtlCol="0">
            <a:spAutoFit/>
          </a:bodyPr>
          <a:lstStyle/>
          <a:p>
            <a:pPr algn="ctr"/>
            <a:r>
              <a:rPr lang="en-US" sz="2933" dirty="0" err="1">
                <a:latin typeface="Arial" panose="020B0604020202020204" pitchFamily="34" charset="0"/>
                <a:cs typeface="Arial" panose="020B0604020202020204" pitchFamily="34" charset="0"/>
              </a:rPr>
              <a:t>Bậc</a:t>
            </a:r>
            <a:endParaRPr lang="en-US" sz="2933"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6481216" y="2238356"/>
            <a:ext cx="529184" cy="29035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863600" y="3145364"/>
            <a:ext cx="10160000" cy="1362809"/>
          </a:xfrm>
          <a:prstGeom prst="rect">
            <a:avLst/>
          </a:prstGeom>
        </p:spPr>
        <p:txBody>
          <a:bodyPr wrap="square">
            <a:spAutoFit/>
          </a:bodyPr>
          <a:lstStyle/>
          <a:p>
            <a:pPr marL="381019" indent="-381019">
              <a:lnSpc>
                <a:spcPct val="150000"/>
              </a:lnSpc>
              <a:buFont typeface="Arial" panose="020B0604020202020204" pitchFamily="34" charset="0"/>
              <a:buChar char="•"/>
            </a:pPr>
            <a:r>
              <a:rPr lang="vi-VN" sz="2933" dirty="0">
                <a:latin typeface="Arial" panose="020B0604020202020204" pitchFamily="34" charset="0"/>
                <a:cs typeface="Arial" panose="020B0604020202020204" pitchFamily="34" charset="0"/>
              </a:rPr>
              <a:t>Đơn thức -0,5x có hệ số là -0,5 và có bậc là 1 (vì x = x</a:t>
            </a:r>
            <a:r>
              <a:rPr lang="en-US" sz="2933" baseline="30000" dirty="0">
                <a:latin typeface="Arial" panose="020B0604020202020204" pitchFamily="34" charset="0"/>
                <a:cs typeface="Arial" panose="020B0604020202020204" pitchFamily="34" charset="0"/>
              </a:rPr>
              <a:t>1</a:t>
            </a:r>
            <a:r>
              <a:rPr lang="vi-VN" sz="2933" dirty="0">
                <a:latin typeface="Arial" panose="020B0604020202020204" pitchFamily="34" charset="0"/>
                <a:cs typeface="Arial" panose="020B0604020202020204" pitchFamily="34" charset="0"/>
              </a:rPr>
              <a:t>).</a:t>
            </a:r>
          </a:p>
          <a:p>
            <a:pPr marL="381019" indent="-381019">
              <a:lnSpc>
                <a:spcPct val="150000"/>
              </a:lnSpc>
              <a:buFont typeface="Arial" panose="020B0604020202020204" pitchFamily="34" charset="0"/>
              <a:buChar char="•"/>
            </a:pPr>
            <a:r>
              <a:rPr lang="vi-VN" sz="2933" dirty="0">
                <a:latin typeface="Arial" panose="020B0604020202020204" pitchFamily="34" charset="0"/>
                <a:cs typeface="Arial" panose="020B0604020202020204" pitchFamily="34" charset="0"/>
              </a:rPr>
              <a:t>Một số khác 0 là một đơn thức bậc 0.</a:t>
            </a:r>
          </a:p>
        </p:txBody>
      </p:sp>
      <p:sp>
        <p:nvSpPr>
          <p:cNvPr id="36" name="Rectangle 35"/>
          <p:cNvSpPr/>
          <p:nvPr/>
        </p:nvSpPr>
        <p:spPr>
          <a:xfrm>
            <a:off x="2794000" y="4729907"/>
            <a:ext cx="7889446" cy="1362809"/>
          </a:xfrm>
          <a:prstGeom prst="rect">
            <a:avLst/>
          </a:prstGeom>
        </p:spPr>
        <p:txBody>
          <a:bodyPr wrap="square">
            <a:spAutoFit/>
          </a:bodyPr>
          <a:lstStyle/>
          <a:p>
            <a:pPr algn="just">
              <a:lnSpc>
                <a:spcPct val="150000"/>
              </a:lnSpc>
            </a:pPr>
            <a:r>
              <a:rPr lang="en-US" sz="2933" i="1" dirty="0" err="1">
                <a:solidFill>
                  <a:srgbClr val="002060"/>
                </a:solidFill>
                <a:latin typeface="Arial" panose="020B0604020202020204" pitchFamily="34" charset="0"/>
                <a:cs typeface="Arial" panose="020B0604020202020204" pitchFamily="34" charset="0"/>
              </a:rPr>
              <a:t>Em</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hãy</a:t>
            </a:r>
            <a:r>
              <a:rPr lang="en-US" sz="2933" i="1" dirty="0">
                <a:solidFill>
                  <a:srgbClr val="002060"/>
                </a:solidFill>
                <a:latin typeface="Arial" panose="020B0604020202020204" pitchFamily="34" charset="0"/>
                <a:cs typeface="Arial" panose="020B0604020202020204" pitchFamily="34" charset="0"/>
              </a:rPr>
              <a:t> </a:t>
            </a:r>
            <a:r>
              <a:rPr lang="vi-VN" sz="2933" i="1" dirty="0">
                <a:solidFill>
                  <a:srgbClr val="002060"/>
                </a:solidFill>
                <a:latin typeface="Arial" panose="020B0604020202020204" pitchFamily="34" charset="0"/>
                <a:cs typeface="Arial" panose="020B0604020202020204" pitchFamily="34" charset="0"/>
              </a:rPr>
              <a:t>lấy ví dụ, sau đó chỉ ra bậc và hệ số của đơn thức đó.</a:t>
            </a:r>
            <a:endParaRPr lang="en-US" sz="2933"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016000" y="4686404"/>
            <a:ext cx="1371600" cy="2219602"/>
          </a:xfrm>
          <a:prstGeom prst="rect">
            <a:avLst/>
          </a:prstGeom>
        </p:spPr>
      </p:pic>
      <p:pic>
        <p:nvPicPr>
          <p:cNvPr id="38" name="Picture 37"/>
          <p:cNvPicPr>
            <a:picLocks noChangeAspect="1"/>
          </p:cNvPicPr>
          <p:nvPr/>
        </p:nvPicPr>
        <p:blipFill>
          <a:blip r:embed="rId3"/>
          <a:stretch>
            <a:fillRect/>
          </a:stretch>
        </p:blipFill>
        <p:spPr>
          <a:xfrm>
            <a:off x="9956800" y="5600259"/>
            <a:ext cx="1683052" cy="9914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32495" y="2458152"/>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18" name="Freeform 8"/>
          <p:cNvSpPr/>
          <p:nvPr/>
        </p:nvSpPr>
        <p:spPr>
          <a:xfrm>
            <a:off x="-1290549" y="-1296334"/>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9358281" y="188092"/>
            <a:ext cx="1930399" cy="1539732"/>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696199" y="440337"/>
              <a:ext cx="2895599" cy="2309598"/>
            </a:xfrm>
            <a:prstGeom prst="rect">
              <a:avLst/>
            </a:prstGeom>
          </p:spPr>
        </p:pic>
        <p:sp>
          <p:nvSpPr>
            <p:cNvPr id="5" name="TextBox 4"/>
            <p:cNvSpPr txBox="1"/>
            <p:nvPr/>
          </p:nvSpPr>
          <p:spPr>
            <a:xfrm rot="21301572">
              <a:off x="7774396" y="1210329"/>
              <a:ext cx="2743200" cy="815513"/>
            </a:xfrm>
            <a:prstGeom prst="rect">
              <a:avLst/>
            </a:prstGeom>
            <a:noFill/>
          </p:spPr>
          <p:txBody>
            <a:bodyPr wrap="square" rtlCol="0">
              <a:spAutoFit/>
            </a:bodyPr>
            <a:lstStyle/>
            <a:p>
              <a:pPr algn="ctr"/>
              <a:r>
                <a:rPr lang="en-US" sz="2933" b="1" dirty="0" err="1">
                  <a:latin typeface="Arial" panose="020B0604020202020204" pitchFamily="34" charset="0"/>
                  <a:cs typeface="Arial" panose="020B0604020202020204" pitchFamily="34" charset="0"/>
                </a:rPr>
                <a:t>Chú</a:t>
              </a:r>
              <a:r>
                <a:rPr lang="en-US" sz="2933" b="1" dirty="0">
                  <a:latin typeface="Arial" panose="020B0604020202020204" pitchFamily="34" charset="0"/>
                  <a:cs typeface="Arial" panose="020B0604020202020204" pitchFamily="34" charset="0"/>
                </a:rPr>
                <a:t> ý</a:t>
              </a:r>
            </a:p>
          </p:txBody>
        </p:sp>
      </p:grpSp>
      <p:grpSp>
        <p:nvGrpSpPr>
          <p:cNvPr id="30" name="Group 29"/>
          <p:cNvGrpSpPr/>
          <p:nvPr/>
        </p:nvGrpSpPr>
        <p:grpSpPr>
          <a:xfrm>
            <a:off x="2003757" y="246897"/>
            <a:ext cx="6852639" cy="2286492"/>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algn="ctr" defTabSz="609630">
                <a:lnSpc>
                  <a:spcPct val="150000"/>
                </a:lnSpc>
                <a:spcAft>
                  <a:spcPts val="533"/>
                </a:spcAft>
                <a:defRPr/>
              </a:pP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đơn</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bậc</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0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coi</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latin typeface="Arial" panose="020B0604020202020204" pitchFamily="34" charset="0"/>
                  <a:ea typeface="Calibri" panose="020F0502020204030204" pitchFamily="34" charset="0"/>
                  <a:cs typeface="Arial" panose="020B0604020202020204" pitchFamily="34" charset="0"/>
                </a:rPr>
                <a:t>rằng</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2 = 2x</a:t>
              </a:r>
              <a:r>
                <a:rPr lang="en-US" sz="2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0</a:t>
              </a:r>
              <a:endParaRPr lang="en-US" sz="2800" kern="0" dirty="0">
                <a:solidFill>
                  <a:sysClr val="window" lastClr="FFFFFF"/>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117600" y="2447018"/>
            <a:ext cx="9956800" cy="1305165"/>
          </a:xfrm>
          <a:prstGeom prst="rect">
            <a:avLst/>
          </a:prstGeom>
        </p:spPr>
        <p:txBody>
          <a:bodyPr wrap="square">
            <a:spAutoFit/>
          </a:bodyPr>
          <a:lstStyle/>
          <a:p>
            <a:pPr algn="just">
              <a:lnSpc>
                <a:spcPct val="150000"/>
              </a:lnSpc>
            </a:pPr>
            <a:r>
              <a:rPr lang="en-US" sz="2800" i="1" dirty="0">
                <a:solidFill>
                  <a:srgbClr val="002060"/>
                </a:solidFill>
                <a:latin typeface="Arial" panose="020B0604020202020204" pitchFamily="34" charset="0"/>
                <a:cs typeface="Arial" panose="020B0604020202020204" pitchFamily="34" charset="0"/>
              </a:rPr>
              <a:t>Á</a:t>
            </a:r>
            <a:r>
              <a:rPr lang="vi-VN" sz="2800" i="1" dirty="0">
                <a:solidFill>
                  <a:srgbClr val="002060"/>
                </a:solidFill>
                <a:latin typeface="Arial" panose="020B0604020202020204" pitchFamily="34" charset="0"/>
                <a:cs typeface="Arial" panose="020B0604020202020204" pitchFamily="34" charset="0"/>
              </a:rPr>
              <a:t>p dụng, suy nghĩ nhận biết hệ số và bậc của đơn thức hoàn thành bài ?, sau đó trao đổi cặp đôi kiểm tra chéo đáp án.</a:t>
            </a:r>
            <a:endParaRPr lang="en-US" sz="28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832695" y="3839022"/>
            <a:ext cx="989777" cy="103304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971346" y="3839022"/>
                <a:ext cx="9143198" cy="2051331"/>
              </a:xfrm>
              <a:prstGeom prst="rect">
                <a:avLst/>
              </a:prstGeom>
            </p:spPr>
            <p:txBody>
              <a:bodyPr wrap="square">
                <a:spAutoFit/>
              </a:bodyPr>
              <a:lstStyle/>
              <a:p>
                <a:pPr algn="just">
                  <a:lnSpc>
                    <a:spcPct val="13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 2x</a:t>
                </a:r>
                <a:r>
                  <a:rPr lang="en-US" sz="2800" baseline="30000" dirty="0">
                    <a:latin typeface="Arial" panose="020B0604020202020204" pitchFamily="34" charset="0"/>
                    <a:ea typeface="Calibri" panose="020F0502020204030204" pitchFamily="34" charset="0"/>
                    <a:cs typeface="Arial" panose="020B0604020202020204" pitchFamily="34" charset="0"/>
                  </a:rPr>
                  <a:t>6</a:t>
                </a:r>
                <a:r>
                  <a:rPr lang="en-US" sz="2800" dirty="0">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5</m:t>
                        </m:r>
                      </m:den>
                    </m:f>
                  </m:oMath>
                </a14:m>
                <a:r>
                  <a:rPr lang="en-US" sz="2800" dirty="0">
                    <a:latin typeface="Arial" panose="020B0604020202020204" pitchFamily="34" charset="0"/>
                    <a:ea typeface="Times New Roman" panose="02020603050405020304" pitchFamily="18" charset="0"/>
                    <a:cs typeface="Arial" panose="020B0604020202020204" pitchFamily="34" charset="0"/>
                  </a:rPr>
                  <a:t>x</a:t>
                </a:r>
                <a:r>
                  <a:rPr lang="en-US" sz="2800" baseline="30000" dirty="0">
                    <a:latin typeface="Arial" panose="020B0604020202020204" pitchFamily="34" charset="0"/>
                    <a:ea typeface="Times New Roman" panose="02020603050405020304" pitchFamily="18" charset="0"/>
                    <a:cs typeface="Arial" panose="020B0604020202020204" pitchFamily="34" charset="0"/>
                  </a:rPr>
                  <a:t>2</a:t>
                </a:r>
                <a:r>
                  <a:rPr lang="en-US" sz="2800" dirty="0">
                    <a:latin typeface="Arial" panose="020B0604020202020204" pitchFamily="34" charset="0"/>
                    <a:ea typeface="Times New Roman" panose="02020603050405020304" pitchFamily="18" charset="0"/>
                    <a:cs typeface="Arial" panose="020B0604020202020204" pitchFamily="34" charset="0"/>
                  </a:rPr>
                  <a:t>			 c) -8			d) 3</a:t>
                </a:r>
                <a:r>
                  <a:rPr lang="en-US" sz="2800" baseline="30000" dirty="0">
                    <a:latin typeface="Arial" panose="020B0604020202020204" pitchFamily="34" charset="0"/>
                    <a:ea typeface="Times New Roman" panose="02020603050405020304" pitchFamily="18" charset="0"/>
                    <a:cs typeface="Arial" panose="020B0604020202020204" pitchFamily="34" charset="0"/>
                  </a:rPr>
                  <a:t>2</a:t>
                </a:r>
                <a:r>
                  <a:rPr lang="en-US" sz="2800" dirty="0">
                    <a:latin typeface="Arial" panose="020B0604020202020204" pitchFamily="34" charset="0"/>
                    <a:ea typeface="Times New Roman" panose="02020603050405020304" pitchFamily="18" charset="0"/>
                    <a:cs typeface="Arial" panose="020B0604020202020204" pitchFamily="34" charset="0"/>
                  </a:rPr>
                  <a:t>x</a:t>
                </a:r>
                <a:endParaRPr lang="en-US" sz="2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971346" y="3839022"/>
                <a:ext cx="9143198" cy="2051331"/>
              </a:xfrm>
              <a:prstGeom prst="rect">
                <a:avLst/>
              </a:prstGeom>
              <a:blipFill>
                <a:blip r:embed="rId5"/>
                <a:stretch>
                  <a:fillRect l="-1333" b="-7440"/>
                </a:stretch>
              </a:blipFill>
            </p:spPr>
            <p:txBody>
              <a:bodyPr/>
              <a:lstStyle/>
              <a:p>
                <a:r>
                  <a:rPr lang="en-US">
                    <a:noFill/>
                  </a:rPr>
                  <a:t> </a:t>
                </a:r>
              </a:p>
            </p:txBody>
          </p:sp>
        </mc:Fallback>
      </mc:AlternateContent>
      <p:sp>
        <p:nvSpPr>
          <p:cNvPr id="10" name="Rectangle 9"/>
          <p:cNvSpPr/>
          <p:nvPr/>
        </p:nvSpPr>
        <p:spPr>
          <a:xfrm>
            <a:off x="1971346" y="5255852"/>
            <a:ext cx="1968249" cy="1281056"/>
          </a:xfrm>
          <a:prstGeom prst="rect">
            <a:avLst/>
          </a:prstGeom>
        </p:spPr>
        <p:txBody>
          <a:bodyPr wrap="square">
            <a:spAutoFit/>
          </a:bodyPr>
          <a:lstStyle/>
          <a:p>
            <a:pPr marL="228611" indent="-228611">
              <a:lnSpc>
                <a:spcPct val="140000"/>
              </a:lnSpc>
              <a:spcBef>
                <a:spcPts val="400"/>
              </a:spcBef>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228611" indent="-228611">
              <a:lnSpc>
                <a:spcPct val="140000"/>
              </a:lnSpc>
              <a:spcBef>
                <a:spcPts val="400"/>
              </a:spcBef>
              <a:spcAft>
                <a:spcPts val="400"/>
              </a:spcAft>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6</a:t>
            </a:r>
          </a:p>
        </p:txBody>
      </p:sp>
      <mc:AlternateContent xmlns:mc="http://schemas.openxmlformats.org/markup-compatibility/2006">
        <mc:Choice xmlns:a14="http://schemas.microsoft.com/office/drawing/2010/main" Requires="a14">
          <p:sp>
            <p:nvSpPr>
              <p:cNvPr id="34" name="Rectangle 33"/>
              <p:cNvSpPr/>
              <p:nvPr/>
            </p:nvSpPr>
            <p:spPr>
              <a:xfrm>
                <a:off x="4186084" y="5151864"/>
                <a:ext cx="1968249" cy="1346459"/>
              </a:xfrm>
              <a:prstGeom prst="rect">
                <a:avLst/>
              </a:prstGeom>
            </p:spPr>
            <p:txBody>
              <a:bodyPr wrap="square">
                <a:spAutoFit/>
              </a:bodyPr>
              <a:lstStyle/>
              <a:p>
                <a:pPr marL="228611" indent="-228611">
                  <a:lnSpc>
                    <a:spcPct val="120000"/>
                  </a:lnSpc>
                  <a:spcBef>
                    <a:spcPts val="400"/>
                  </a:spcBef>
                  <a:buFont typeface="Symbol" panose="05050102010706020507" pitchFamily="18" charset="2"/>
                  <a:buChar char=""/>
                </a:pP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Hệ </a:t>
                </a: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800" i="1">
                            <a:solidFill>
                              <a:srgbClr val="C00000"/>
                            </a:solidFill>
                            <a:latin typeface="Cambria Math" panose="02040503050406030204" pitchFamily="18" charset="0"/>
                            <a:cs typeface="Arial" panose="020B0604020202020204" pitchFamily="34" charset="0"/>
                          </a:rPr>
                        </m:ctrlPr>
                      </m:fPr>
                      <m:num>
                        <m:r>
                          <a:rPr lang="en-US" sz="2800" i="1">
                            <a:solidFill>
                              <a:srgbClr val="C00000"/>
                            </a:solidFill>
                            <a:latin typeface="Cambria Math" panose="02040503050406030204" pitchFamily="18" charset="0"/>
                            <a:cs typeface="Arial" panose="020B0604020202020204" pitchFamily="34" charset="0"/>
                          </a:rPr>
                          <m:t>−</m:t>
                        </m:r>
                        <m:r>
                          <a:rPr lang="en-US" sz="2800" i="1">
                            <a:solidFill>
                              <a:srgbClr val="C00000"/>
                            </a:solidFill>
                            <a:latin typeface="Cambria Math" panose="02040503050406030204" pitchFamily="18" charset="0"/>
                            <a:cs typeface="Arial" panose="020B0604020202020204" pitchFamily="34" charset="0"/>
                          </a:rPr>
                          <m:t>1</m:t>
                        </m:r>
                      </m:num>
                      <m:den>
                        <m:r>
                          <a:rPr lang="en-US" sz="2800" i="1">
                            <a:solidFill>
                              <a:srgbClr val="C00000"/>
                            </a:solidFill>
                            <a:latin typeface="Cambria Math" panose="02040503050406030204" pitchFamily="18" charset="0"/>
                            <a:cs typeface="Arial" panose="020B0604020202020204" pitchFamily="34" charset="0"/>
                          </a:rPr>
                          <m:t>5</m:t>
                        </m:r>
                      </m:den>
                    </m:f>
                  </m:oMath>
                </a14:m>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228611" indent="-228611">
                  <a:lnSpc>
                    <a:spcPct val="120000"/>
                  </a:lnSpc>
                  <a:spcBef>
                    <a:spcPts val="400"/>
                  </a:spcBef>
                  <a:spcAft>
                    <a:spcPts val="400"/>
                  </a:spcAft>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2</a:t>
                </a:r>
              </a:p>
            </p:txBody>
          </p:sp>
        </mc:Choice>
        <mc:Fallback>
          <p:sp>
            <p:nvSpPr>
              <p:cNvPr id="34" name="Rectangle 33"/>
              <p:cNvSpPr>
                <a:spLocks noRot="1" noChangeAspect="1" noMove="1" noResize="1" noEditPoints="1" noAdjustHandles="1" noChangeArrowheads="1" noChangeShapeType="1" noTextEdit="1"/>
              </p:cNvSpPr>
              <p:nvPr/>
            </p:nvSpPr>
            <p:spPr>
              <a:xfrm>
                <a:off x="4186084" y="5151864"/>
                <a:ext cx="1968249" cy="1346459"/>
              </a:xfrm>
              <a:prstGeom prst="rect">
                <a:avLst/>
              </a:prstGeom>
              <a:blipFill>
                <a:blip r:embed="rId6"/>
                <a:stretch>
                  <a:fillRect l="-6502" b="-11765"/>
                </a:stretch>
              </a:blipFill>
            </p:spPr>
            <p:txBody>
              <a:bodyPr/>
              <a:lstStyle/>
              <a:p>
                <a:r>
                  <a:rPr lang="en-US">
                    <a:noFill/>
                  </a:rPr>
                  <a:t> </a:t>
                </a:r>
              </a:p>
            </p:txBody>
          </p:sp>
        </mc:Fallback>
      </mc:AlternateContent>
      <p:sp>
        <p:nvSpPr>
          <p:cNvPr id="35" name="Rectangle 34"/>
          <p:cNvSpPr/>
          <p:nvPr/>
        </p:nvSpPr>
        <p:spPr>
          <a:xfrm>
            <a:off x="9295168" y="5239508"/>
            <a:ext cx="1968249" cy="1281056"/>
          </a:xfrm>
          <a:prstGeom prst="rect">
            <a:avLst/>
          </a:prstGeom>
        </p:spPr>
        <p:txBody>
          <a:bodyPr wrap="square">
            <a:spAutoFit/>
          </a:bodyPr>
          <a:lstStyle/>
          <a:p>
            <a:pPr marL="228611" indent="-228611">
              <a:lnSpc>
                <a:spcPct val="140000"/>
              </a:lnSpc>
              <a:spcBef>
                <a:spcPts val="400"/>
              </a:spcBef>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3</a:t>
            </a:r>
            <a:r>
              <a:rPr lang="en-US" sz="2800" baseline="30000" dirty="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28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228611" indent="-228611">
              <a:lnSpc>
                <a:spcPct val="140000"/>
              </a:lnSpc>
              <a:spcBef>
                <a:spcPts val="400"/>
              </a:spcBef>
              <a:spcAft>
                <a:spcPts val="400"/>
              </a:spcAft>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1</a:t>
            </a:r>
          </a:p>
        </p:txBody>
      </p:sp>
      <p:sp>
        <p:nvSpPr>
          <p:cNvPr id="38" name="Rectangle 37"/>
          <p:cNvSpPr/>
          <p:nvPr/>
        </p:nvSpPr>
        <p:spPr>
          <a:xfrm>
            <a:off x="6888146" y="5239508"/>
            <a:ext cx="1968249" cy="1281056"/>
          </a:xfrm>
          <a:prstGeom prst="rect">
            <a:avLst/>
          </a:prstGeom>
        </p:spPr>
        <p:txBody>
          <a:bodyPr wrap="square">
            <a:spAutoFit/>
          </a:bodyPr>
          <a:lstStyle/>
          <a:p>
            <a:pPr marL="228611" indent="-228611">
              <a:lnSpc>
                <a:spcPct val="140000"/>
              </a:lnSpc>
              <a:spcBef>
                <a:spcPts val="400"/>
              </a:spcBef>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-8</a:t>
            </a:r>
          </a:p>
          <a:p>
            <a:pPr marL="228611" indent="-228611">
              <a:lnSpc>
                <a:spcPct val="140000"/>
              </a:lnSpc>
              <a:spcBef>
                <a:spcPts val="400"/>
              </a:spcBef>
              <a:spcAft>
                <a:spcPts val="400"/>
              </a:spcAft>
              <a:buFont typeface="Symbol" panose="05050102010706020507" pitchFamily="18" charset="2"/>
              <a:buChar char=""/>
            </a:pPr>
            <a:r>
              <a:rPr lang="en-US" sz="28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2800" dirty="0">
                <a:solidFill>
                  <a:srgbClr val="C00000"/>
                </a:solidFill>
                <a:latin typeface="Arial" panose="020B0604020202020204" pitchFamily="34" charset="0"/>
                <a:ea typeface="Calibri" panose="020F0502020204030204" pitchFamily="34" charset="0"/>
                <a:cs typeface="Arial" panose="020B0604020202020204" pitchFamily="34" charset="0"/>
              </a:rPr>
              <a:t>: 0</a:t>
            </a: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0731" y="251169"/>
            <a:ext cx="13410396" cy="10668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609198" y="6515101"/>
            <a:ext cx="13410396" cy="818903"/>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8" name="Rectangle 27"/>
          <p:cNvSpPr/>
          <p:nvPr/>
        </p:nvSpPr>
        <p:spPr>
          <a:xfrm>
            <a:off x="1871397" y="528088"/>
            <a:ext cx="8459367" cy="543675"/>
          </a:xfrm>
          <a:prstGeom prst="rect">
            <a:avLst/>
          </a:prstGeom>
        </p:spPr>
        <p:txBody>
          <a:bodyPr wrap="none">
            <a:spAutoFit/>
          </a:bodyPr>
          <a:lstStyle/>
          <a:p>
            <a:pPr algn="ctr"/>
            <a:r>
              <a:rPr lang="en-US" sz="2933" b="1" dirty="0">
                <a:latin typeface="Arial" panose="020B0604020202020204" pitchFamily="34" charset="0"/>
                <a:cs typeface="Arial" panose="020B0604020202020204" pitchFamily="34" charset="0"/>
              </a:rPr>
              <a:t>C</a:t>
            </a:r>
            <a:r>
              <a:rPr lang="vi-VN" sz="2933" b="1" dirty="0">
                <a:latin typeface="Arial" panose="020B0604020202020204" pitchFamily="34" charset="0"/>
                <a:cs typeface="Arial" panose="020B0604020202020204" pitchFamily="34" charset="0"/>
              </a:rPr>
              <a:t>ách cộng, trừ, nhân, chia đơn thức một biến </a:t>
            </a:r>
            <a:endParaRPr lang="en-US" sz="2933" b="1" dirty="0">
              <a:latin typeface="Arial" panose="020B0604020202020204" pitchFamily="34" charset="0"/>
              <a:cs typeface="Arial" panose="020B0604020202020204" pitchFamily="34" charset="0"/>
            </a:endParaRPr>
          </a:p>
        </p:txBody>
      </p:sp>
      <p:sp>
        <p:nvSpPr>
          <p:cNvPr id="29" name="Rectangle 28"/>
          <p:cNvSpPr/>
          <p:nvPr/>
        </p:nvSpPr>
        <p:spPr>
          <a:xfrm>
            <a:off x="789657" y="1474540"/>
            <a:ext cx="5825634" cy="502766"/>
          </a:xfrm>
          <a:prstGeom prst="rect">
            <a:avLst/>
          </a:prstGeom>
        </p:spPr>
        <p:txBody>
          <a:bodyPr wrap="none">
            <a:spAutoFit/>
          </a:bodyPr>
          <a:lstStyle/>
          <a:p>
            <a:r>
              <a:rPr lang="vi-VN" sz="2667" dirty="0">
                <a:solidFill>
                  <a:srgbClr val="C00000"/>
                </a:solidFill>
                <a:latin typeface="Arial" panose="020B0604020202020204" pitchFamily="34" charset="0"/>
                <a:cs typeface="Arial" panose="020B0604020202020204" pitchFamily="34" charset="0"/>
              </a:rPr>
              <a:t>Với các đơn thức một biến, ta có thể:</a:t>
            </a:r>
            <a:endParaRPr lang="en-US" sz="2667"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789657" y="1986358"/>
            <a:ext cx="5181600" cy="2704523"/>
          </a:xfrm>
          <a:prstGeom prst="rect">
            <a:avLst/>
          </a:prstGeom>
        </p:spPr>
        <p:txBody>
          <a:bodyPr wrap="square">
            <a:spAutoFit/>
          </a:bodyPr>
          <a:lstStyle/>
          <a:p>
            <a:pPr algn="just">
              <a:lnSpc>
                <a:spcPct val="130000"/>
              </a:lnSpc>
            </a:pPr>
            <a:r>
              <a:rPr lang="vi-VN" sz="2667"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2667" dirty="0">
              <a:latin typeface="Arial" panose="020B0604020202020204" pitchFamily="34" charset="0"/>
              <a:cs typeface="Arial" panose="020B0604020202020204" pitchFamily="34" charset="0"/>
            </a:endParaRPr>
          </a:p>
        </p:txBody>
      </p:sp>
      <p:sp>
        <p:nvSpPr>
          <p:cNvPr id="31" name="Rectangle 30"/>
          <p:cNvSpPr/>
          <p:nvPr/>
        </p:nvSpPr>
        <p:spPr>
          <a:xfrm>
            <a:off x="799817" y="5171599"/>
            <a:ext cx="5511800" cy="1206484"/>
          </a:xfrm>
          <a:prstGeom prst="rect">
            <a:avLst/>
          </a:prstGeom>
        </p:spPr>
        <p:txBody>
          <a:bodyPr wrap="square">
            <a:spAutoFit/>
          </a:bodyPr>
          <a:lstStyle/>
          <a:p>
            <a:pPr algn="just">
              <a:lnSpc>
                <a:spcPct val="130000"/>
              </a:lnSpc>
              <a:spcBef>
                <a:spcPts val="400"/>
              </a:spcBef>
              <a:spcAft>
                <a:spcPts val="400"/>
              </a:spcAft>
            </a:pPr>
            <a:r>
              <a:rPr lang="nl-NL" sz="2667" dirty="0">
                <a:latin typeface="Arial" panose="020B0604020202020204" pitchFamily="34" charset="0"/>
                <a:ea typeface="Calibri" panose="020F0502020204030204" pitchFamily="34" charset="0"/>
                <a:cs typeface="Arial" panose="020B0604020202020204" pitchFamily="34" charset="0"/>
              </a:rPr>
              <a:t>-3x</a:t>
            </a:r>
            <a:r>
              <a:rPr lang="nl-NL" sz="2667" baseline="30000" dirty="0">
                <a:latin typeface="Arial" panose="020B0604020202020204" pitchFamily="34" charset="0"/>
                <a:ea typeface="Calibri" panose="020F0502020204030204" pitchFamily="34" charset="0"/>
                <a:cs typeface="Arial" panose="020B0604020202020204" pitchFamily="34" charset="0"/>
              </a:rPr>
              <a:t>4</a:t>
            </a:r>
            <a:r>
              <a:rPr lang="nl-NL" sz="2667" dirty="0">
                <a:latin typeface="Arial" panose="020B0604020202020204" pitchFamily="34" charset="0"/>
                <a:ea typeface="Calibri" panose="020F0502020204030204" pitchFamily="34" charset="0"/>
                <a:cs typeface="Arial" panose="020B0604020202020204" pitchFamily="34" charset="0"/>
              </a:rPr>
              <a:t> + x</a:t>
            </a:r>
            <a:r>
              <a:rPr lang="nl-NL" sz="2667" baseline="30000" dirty="0">
                <a:latin typeface="Arial" panose="020B0604020202020204" pitchFamily="34" charset="0"/>
                <a:ea typeface="Calibri" panose="020F0502020204030204" pitchFamily="34" charset="0"/>
                <a:cs typeface="Arial" panose="020B0604020202020204" pitchFamily="34" charset="0"/>
              </a:rPr>
              <a:t>4</a:t>
            </a:r>
            <a:r>
              <a:rPr lang="nl-NL" sz="2667" dirty="0">
                <a:latin typeface="Arial" panose="020B0604020202020204" pitchFamily="34" charset="0"/>
                <a:ea typeface="Calibri" panose="020F0502020204030204" pitchFamily="34" charset="0"/>
                <a:cs typeface="Arial" panose="020B0604020202020204" pitchFamily="34" charset="0"/>
              </a:rPr>
              <a:t> = (-3+1).x</a:t>
            </a:r>
            <a:r>
              <a:rPr lang="nl-NL" sz="2667" baseline="30000" dirty="0">
                <a:latin typeface="Arial" panose="020B0604020202020204" pitchFamily="34" charset="0"/>
                <a:ea typeface="Calibri" panose="020F0502020204030204" pitchFamily="34" charset="0"/>
                <a:cs typeface="Arial" panose="020B0604020202020204" pitchFamily="34" charset="0"/>
              </a:rPr>
              <a:t>4</a:t>
            </a:r>
            <a:r>
              <a:rPr lang="nl-NL" sz="2667" dirty="0">
                <a:latin typeface="Arial" panose="020B0604020202020204" pitchFamily="34" charset="0"/>
                <a:ea typeface="Calibri" panose="020F0502020204030204" pitchFamily="34" charset="0"/>
                <a:cs typeface="Arial" panose="020B0604020202020204" pitchFamily="34" charset="0"/>
              </a:rPr>
              <a:t> = -2x</a:t>
            </a:r>
            <a:r>
              <a:rPr lang="nl-NL" sz="2667" baseline="30000" dirty="0">
                <a:latin typeface="Arial" panose="020B0604020202020204" pitchFamily="34" charset="0"/>
                <a:ea typeface="Calibri" panose="020F0502020204030204" pitchFamily="34" charset="0"/>
                <a:cs typeface="Arial" panose="020B0604020202020204" pitchFamily="34" charset="0"/>
              </a:rPr>
              <a:t>4</a:t>
            </a:r>
            <a:endParaRPr lang="en-US" sz="2667"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400"/>
              </a:spcBef>
              <a:spcAft>
                <a:spcPts val="400"/>
              </a:spcAft>
            </a:pPr>
            <a:r>
              <a:rPr lang="nl-NL" sz="2667" dirty="0">
                <a:latin typeface="Arial" panose="020B0604020202020204" pitchFamily="34" charset="0"/>
                <a:ea typeface="Calibri" panose="020F0502020204030204" pitchFamily="34" charset="0"/>
                <a:cs typeface="Arial" panose="020B0604020202020204" pitchFamily="34" charset="0"/>
              </a:rPr>
              <a:t>3,7x</a:t>
            </a:r>
            <a:r>
              <a:rPr lang="nl-NL" sz="2667" baseline="30000" dirty="0">
                <a:latin typeface="Arial" panose="020B0604020202020204" pitchFamily="34" charset="0"/>
                <a:ea typeface="Calibri" panose="020F0502020204030204" pitchFamily="34" charset="0"/>
                <a:cs typeface="Arial" panose="020B0604020202020204" pitchFamily="34" charset="0"/>
              </a:rPr>
              <a:t>2</a:t>
            </a:r>
            <a:r>
              <a:rPr lang="nl-NL" sz="2667" dirty="0">
                <a:latin typeface="Arial" panose="020B0604020202020204" pitchFamily="34" charset="0"/>
                <a:ea typeface="Calibri" panose="020F0502020204030204" pitchFamily="34" charset="0"/>
                <a:cs typeface="Arial" panose="020B0604020202020204" pitchFamily="34" charset="0"/>
              </a:rPr>
              <a:t> – 1,2x</a:t>
            </a:r>
            <a:r>
              <a:rPr lang="nl-NL" sz="2667" baseline="30000" dirty="0">
                <a:latin typeface="Arial" panose="020B0604020202020204" pitchFamily="34" charset="0"/>
                <a:ea typeface="Calibri" panose="020F0502020204030204" pitchFamily="34" charset="0"/>
                <a:cs typeface="Arial" panose="020B0604020202020204" pitchFamily="34" charset="0"/>
              </a:rPr>
              <a:t>2</a:t>
            </a:r>
            <a:r>
              <a:rPr lang="nl-NL" sz="2667" dirty="0">
                <a:latin typeface="Arial" panose="020B0604020202020204" pitchFamily="34" charset="0"/>
                <a:ea typeface="Calibri" panose="020F0502020204030204" pitchFamily="34" charset="0"/>
                <a:cs typeface="Arial" panose="020B0604020202020204" pitchFamily="34" charset="0"/>
              </a:rPr>
              <a:t> = (3,7 -1,2).x</a:t>
            </a:r>
            <a:r>
              <a:rPr lang="nl-NL" sz="2667" baseline="30000" dirty="0">
                <a:latin typeface="Arial" panose="020B0604020202020204" pitchFamily="34" charset="0"/>
                <a:ea typeface="Calibri" panose="020F0502020204030204" pitchFamily="34" charset="0"/>
                <a:cs typeface="Arial" panose="020B0604020202020204" pitchFamily="34" charset="0"/>
              </a:rPr>
              <a:t>2</a:t>
            </a:r>
            <a:r>
              <a:rPr lang="nl-NL" sz="2667" dirty="0">
                <a:latin typeface="Arial" panose="020B0604020202020204" pitchFamily="34" charset="0"/>
                <a:ea typeface="Calibri" panose="020F0502020204030204" pitchFamily="34" charset="0"/>
                <a:cs typeface="Arial" panose="020B0604020202020204" pitchFamily="34" charset="0"/>
              </a:rPr>
              <a:t> = 2,5x</a:t>
            </a:r>
            <a:r>
              <a:rPr lang="nl-NL" sz="2667" baseline="30000" dirty="0">
                <a:latin typeface="Arial" panose="020B0604020202020204" pitchFamily="34" charset="0"/>
                <a:ea typeface="Calibri" panose="020F0502020204030204" pitchFamily="34" charset="0"/>
                <a:cs typeface="Arial" panose="020B0604020202020204" pitchFamily="34" charset="0"/>
              </a:rPr>
              <a:t>2</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6553200" y="1986358"/>
            <a:ext cx="4876800" cy="2704523"/>
          </a:xfrm>
          <a:prstGeom prst="rect">
            <a:avLst/>
          </a:prstGeom>
        </p:spPr>
        <p:txBody>
          <a:bodyPr wrap="square">
            <a:spAutoFit/>
          </a:bodyPr>
          <a:lstStyle/>
          <a:p>
            <a:pPr algn="just">
              <a:lnSpc>
                <a:spcPct val="130000"/>
              </a:lnSpc>
            </a:pPr>
            <a:r>
              <a:rPr lang="vi-VN" sz="2667"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2667" dirty="0">
              <a:latin typeface="Arial" panose="020B0604020202020204" pitchFamily="34" charset="0"/>
              <a:cs typeface="Arial" panose="020B0604020202020204" pitchFamily="34" charset="0"/>
            </a:endParaRPr>
          </a:p>
        </p:txBody>
      </p:sp>
      <p:sp>
        <p:nvSpPr>
          <p:cNvPr id="33" name="TextBox 32"/>
          <p:cNvSpPr txBox="1"/>
          <p:nvPr/>
        </p:nvSpPr>
        <p:spPr>
          <a:xfrm>
            <a:off x="799817" y="4699676"/>
            <a:ext cx="1259840" cy="502766"/>
          </a:xfrm>
          <a:prstGeom prst="rect">
            <a:avLst/>
          </a:prstGeom>
          <a:noFill/>
        </p:spPr>
        <p:txBody>
          <a:bodyPr wrap="square" rtlCol="0">
            <a:spAutoFit/>
          </a:bodyPr>
          <a:lstStyle/>
          <a:p>
            <a:r>
              <a:rPr lang="en-US" sz="2667" b="1" dirty="0" err="1">
                <a:solidFill>
                  <a:srgbClr val="0070C0"/>
                </a:solidFill>
                <a:latin typeface="Arial" panose="020B0604020202020204" pitchFamily="34" charset="0"/>
                <a:cs typeface="Arial" panose="020B0604020202020204" pitchFamily="34" charset="0"/>
              </a:rPr>
              <a:t>Ví</a:t>
            </a:r>
            <a:r>
              <a:rPr lang="en-US" sz="2667" b="1" dirty="0">
                <a:solidFill>
                  <a:srgbClr val="0070C0"/>
                </a:solidFill>
                <a:latin typeface="Arial" panose="020B0604020202020204" pitchFamily="34" charset="0"/>
                <a:cs typeface="Arial" panose="020B0604020202020204" pitchFamily="34" charset="0"/>
              </a:rPr>
              <a:t> </a:t>
            </a:r>
            <a:r>
              <a:rPr lang="en-US" sz="2667" b="1" dirty="0" err="1">
                <a:solidFill>
                  <a:srgbClr val="0070C0"/>
                </a:solidFill>
                <a:latin typeface="Arial" panose="020B0604020202020204" pitchFamily="34" charset="0"/>
                <a:cs typeface="Arial" panose="020B0604020202020204" pitchFamily="34" charset="0"/>
              </a:rPr>
              <a:t>dụ</a:t>
            </a:r>
            <a:r>
              <a:rPr lang="en-US" sz="2667" b="1" dirty="0">
                <a:solidFill>
                  <a:srgbClr val="0070C0"/>
                </a:solidFill>
                <a:latin typeface="Arial" panose="020B0604020202020204" pitchFamily="34" charset="0"/>
                <a:cs typeface="Arial" panose="020B0604020202020204" pitchFamily="34" charset="0"/>
              </a:rPr>
              <a:t>:</a:t>
            </a:r>
          </a:p>
        </p:txBody>
      </p:sp>
      <p:sp>
        <p:nvSpPr>
          <p:cNvPr id="34" name="TextBox 33"/>
          <p:cNvSpPr txBox="1"/>
          <p:nvPr/>
        </p:nvSpPr>
        <p:spPr>
          <a:xfrm>
            <a:off x="6547837" y="4699676"/>
            <a:ext cx="1259840" cy="502766"/>
          </a:xfrm>
          <a:prstGeom prst="rect">
            <a:avLst/>
          </a:prstGeom>
          <a:noFill/>
        </p:spPr>
        <p:txBody>
          <a:bodyPr wrap="square" rtlCol="0">
            <a:spAutoFit/>
          </a:bodyPr>
          <a:lstStyle/>
          <a:p>
            <a:r>
              <a:rPr lang="en-US" sz="2667" b="1" dirty="0" err="1">
                <a:solidFill>
                  <a:srgbClr val="0070C0"/>
                </a:solidFill>
                <a:latin typeface="Arial" panose="020B0604020202020204" pitchFamily="34" charset="0"/>
                <a:cs typeface="Arial" panose="020B0604020202020204" pitchFamily="34" charset="0"/>
              </a:rPr>
              <a:t>Ví</a:t>
            </a:r>
            <a:r>
              <a:rPr lang="en-US" sz="2667" b="1" dirty="0">
                <a:solidFill>
                  <a:srgbClr val="0070C0"/>
                </a:solidFill>
                <a:latin typeface="Arial" panose="020B0604020202020204" pitchFamily="34" charset="0"/>
                <a:cs typeface="Arial" panose="020B0604020202020204" pitchFamily="34" charset="0"/>
              </a:rPr>
              <a:t> </a:t>
            </a:r>
            <a:r>
              <a:rPr lang="en-US" sz="2667" b="1" dirty="0" err="1">
                <a:solidFill>
                  <a:srgbClr val="0070C0"/>
                </a:solidFill>
                <a:latin typeface="Arial" panose="020B0604020202020204" pitchFamily="34" charset="0"/>
                <a:cs typeface="Arial" panose="020B0604020202020204" pitchFamily="34" charset="0"/>
              </a:rPr>
              <a:t>dụ</a:t>
            </a:r>
            <a:r>
              <a:rPr lang="en-US" sz="2667" b="1" dirty="0">
                <a:solidFill>
                  <a:srgbClr val="0070C0"/>
                </a:solidFill>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35" name="Rectangle 34"/>
              <p:cNvSpPr/>
              <p:nvPr/>
            </p:nvSpPr>
            <p:spPr>
              <a:xfrm>
                <a:off x="6532880" y="5219188"/>
                <a:ext cx="5534377" cy="1219565"/>
              </a:xfrm>
              <a:prstGeom prst="rect">
                <a:avLst/>
              </a:prstGeom>
            </p:spPr>
            <p:txBody>
              <a:bodyPr wrap="square">
                <a:spAutoFit/>
              </a:bodyPr>
              <a:lstStyle/>
              <a:p>
                <a:pPr algn="just">
                  <a:spcBef>
                    <a:spcPts val="400"/>
                  </a:spcBef>
                  <a:spcAft>
                    <a:spcPts val="400"/>
                  </a:spcAft>
                </a:pPr>
                <a:r>
                  <a:rPr lang="nl-NL" sz="2667" dirty="0">
                    <a:latin typeface="Arial" panose="020B0604020202020204" pitchFamily="34" charset="0"/>
                    <a:ea typeface="Calibri" panose="020F0502020204030204" pitchFamily="34" charset="0"/>
                    <a:cs typeface="Arial" panose="020B0604020202020204" pitchFamily="34" charset="0"/>
                  </a:rPr>
                  <a:t>(0,5x).(6x</a:t>
                </a:r>
                <a:r>
                  <a:rPr lang="nl-NL" sz="2667" baseline="30000" dirty="0">
                    <a:latin typeface="Arial" panose="020B0604020202020204" pitchFamily="34" charset="0"/>
                    <a:ea typeface="Calibri" panose="020F0502020204030204" pitchFamily="34" charset="0"/>
                    <a:cs typeface="Arial" panose="020B0604020202020204" pitchFamily="34" charset="0"/>
                  </a:rPr>
                  <a:t>2</a:t>
                </a:r>
                <a:r>
                  <a:rPr lang="nl-NL" sz="2667" dirty="0">
                    <a:latin typeface="Arial" panose="020B0604020202020204" pitchFamily="34" charset="0"/>
                    <a:ea typeface="Calibri" panose="020F0502020204030204" pitchFamily="34" charset="0"/>
                    <a:cs typeface="Arial" panose="020B0604020202020204" pitchFamily="34" charset="0"/>
                  </a:rPr>
                  <a:t>) = (0,5.6). (x.x</a:t>
                </a:r>
                <a:r>
                  <a:rPr lang="nl-NL" sz="2667" baseline="30000" dirty="0">
                    <a:latin typeface="Arial" panose="020B0604020202020204" pitchFamily="34" charset="0"/>
                    <a:ea typeface="Calibri" panose="020F0502020204030204" pitchFamily="34" charset="0"/>
                    <a:cs typeface="Arial" panose="020B0604020202020204" pitchFamily="34" charset="0"/>
                  </a:rPr>
                  <a:t>2</a:t>
                </a:r>
                <a:r>
                  <a:rPr lang="nl-NL" sz="2667" dirty="0">
                    <a:latin typeface="Arial" panose="020B0604020202020204" pitchFamily="34" charset="0"/>
                    <a:ea typeface="Calibri" panose="020F0502020204030204" pitchFamily="34" charset="0"/>
                    <a:cs typeface="Arial" panose="020B0604020202020204" pitchFamily="34" charset="0"/>
                  </a:rPr>
                  <a:t>) = 3x</a:t>
                </a:r>
                <a:r>
                  <a:rPr lang="nl-NL" sz="2667" baseline="30000" dirty="0">
                    <a:latin typeface="Arial" panose="020B0604020202020204" pitchFamily="34" charset="0"/>
                    <a:ea typeface="Calibri" panose="020F0502020204030204" pitchFamily="34" charset="0"/>
                    <a:cs typeface="Arial" panose="020B0604020202020204" pitchFamily="34" charset="0"/>
                  </a:rPr>
                  <a:t>3</a:t>
                </a:r>
                <a:endParaRPr lang="en-US" sz="2667" dirty="0">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400"/>
                  </a:spcAft>
                </a:pPr>
                <a:r>
                  <a:rPr lang="nl-NL" sz="2667" dirty="0">
                    <a:latin typeface="Arial" panose="020B0604020202020204" pitchFamily="34" charset="0"/>
                    <a:ea typeface="Calibri" panose="020F0502020204030204" pitchFamily="34" charset="0"/>
                    <a:cs typeface="Arial" panose="020B0604020202020204" pitchFamily="34" charset="0"/>
                  </a:rPr>
                  <a:t>(-6x</a:t>
                </a:r>
                <a:r>
                  <a:rPr lang="nl-NL" sz="2667" baseline="30000" dirty="0">
                    <a:latin typeface="Arial" panose="020B0604020202020204" pitchFamily="34" charset="0"/>
                    <a:ea typeface="Calibri" panose="020F0502020204030204" pitchFamily="34" charset="0"/>
                    <a:cs typeface="Arial" panose="020B0604020202020204" pitchFamily="34" charset="0"/>
                  </a:rPr>
                  <a:t>3</a:t>
                </a:r>
                <a:r>
                  <a:rPr lang="nl-NL" sz="2667" dirty="0">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2667" i="1">
                            <a:latin typeface="Cambria Math" panose="02040503050406030204" pitchFamily="18" charset="0"/>
                            <a:ea typeface="Calibri" panose="020F0502020204030204" pitchFamily="34" charset="0"/>
                            <a:cs typeface="Arial" panose="020B0604020202020204" pitchFamily="34" charset="0"/>
                          </a:rPr>
                        </m:ctrlPr>
                      </m:dPr>
                      <m:e>
                        <m:f>
                          <m:fPr>
                            <m:ctrlPr>
                              <a:rPr lang="en-US" sz="2667" i="1">
                                <a:latin typeface="Cambria Math" panose="02040503050406030204" pitchFamily="18" charset="0"/>
                                <a:ea typeface="Calibri" panose="020F0502020204030204" pitchFamily="34" charset="0"/>
                                <a:cs typeface="Arial" panose="020B0604020202020204" pitchFamily="34" charset="0"/>
                              </a:rPr>
                            </m:ctrlPr>
                          </m:fPr>
                          <m:num>
                            <m:r>
                              <a:rPr lang="nl-NL" sz="2667" i="1">
                                <a:latin typeface="Cambria Math" panose="02040503050406030204" pitchFamily="18" charset="0"/>
                                <a:ea typeface="Calibri" panose="020F0502020204030204" pitchFamily="34" charset="0"/>
                                <a:cs typeface="Arial" panose="020B0604020202020204" pitchFamily="34" charset="0"/>
                              </a:rPr>
                              <m:t>2</m:t>
                            </m:r>
                          </m:num>
                          <m:den>
                            <m:r>
                              <a:rPr lang="nl-NL" sz="2667" i="1">
                                <a:latin typeface="Cambria Math" panose="02040503050406030204" pitchFamily="18" charset="0"/>
                                <a:ea typeface="Calibri" panose="020F0502020204030204" pitchFamily="34" charset="0"/>
                                <a:cs typeface="Arial" panose="020B0604020202020204" pitchFamily="34" charset="0"/>
                              </a:rPr>
                              <m:t>3</m:t>
                            </m:r>
                          </m:den>
                        </m:f>
                        <m:sSup>
                          <m:sSupPr>
                            <m:ctrlPr>
                              <a:rPr lang="en-US" sz="2667" i="1">
                                <a:latin typeface="Cambria Math" panose="02040503050406030204" pitchFamily="18" charset="0"/>
                                <a:ea typeface="Calibri" panose="020F0502020204030204" pitchFamily="34" charset="0"/>
                                <a:cs typeface="Arial" panose="020B0604020202020204" pitchFamily="34" charset="0"/>
                              </a:rPr>
                            </m:ctrlPr>
                          </m:sSupPr>
                          <m:e>
                            <m:r>
                              <a:rPr lang="en-US" sz="2667" i="1">
                                <a:latin typeface="Cambria Math" panose="02040503050406030204" pitchFamily="18" charset="0"/>
                                <a:ea typeface="Calibri" panose="020F0502020204030204" pitchFamily="34" charset="0"/>
                                <a:cs typeface="Arial" panose="020B0604020202020204" pitchFamily="34" charset="0"/>
                              </a:rPr>
                              <m:t>𝑥</m:t>
                            </m:r>
                          </m:e>
                          <m:sup>
                            <m:r>
                              <a:rPr lang="nl-NL" sz="2667" i="1">
                                <a:latin typeface="Cambria Math" panose="02040503050406030204" pitchFamily="18" charset="0"/>
                                <a:ea typeface="Calibri" panose="020F0502020204030204" pitchFamily="34" charset="0"/>
                                <a:cs typeface="Arial" panose="020B0604020202020204" pitchFamily="34" charset="0"/>
                              </a:rPr>
                              <m:t>2</m:t>
                            </m:r>
                          </m:sup>
                        </m:sSup>
                      </m:e>
                    </m:d>
                  </m:oMath>
                </a14:m>
                <a:r>
                  <a:rPr lang="nl-NL" sz="2667"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2667" i="1">
                            <a:latin typeface="Cambria Math" panose="02040503050406030204" pitchFamily="18" charset="0"/>
                            <a:ea typeface="Calibri" panose="020F0502020204030204" pitchFamily="34" charset="0"/>
                            <a:cs typeface="Arial" panose="020B0604020202020204" pitchFamily="34" charset="0"/>
                          </a:rPr>
                        </m:ctrlPr>
                      </m:dPr>
                      <m:e>
                        <m:r>
                          <a:rPr lang="nl-NL" sz="2667">
                            <a:latin typeface="Cambria Math" panose="02040503050406030204" pitchFamily="18" charset="0"/>
                            <a:ea typeface="Calibri" panose="020F0502020204030204" pitchFamily="34" charset="0"/>
                            <a:cs typeface="Arial" panose="020B0604020202020204" pitchFamily="34" charset="0"/>
                          </a:rPr>
                          <m:t>(</m:t>
                        </m:r>
                        <m:r>
                          <a:rPr lang="nl-NL" sz="2667" i="1">
                            <a:latin typeface="Cambria Math" panose="02040503050406030204" pitchFamily="18" charset="0"/>
                            <a:ea typeface="Calibri" panose="020F0502020204030204" pitchFamily="34" charset="0"/>
                            <a:cs typeface="Arial" panose="020B0604020202020204" pitchFamily="34" charset="0"/>
                          </a:rPr>
                          <m:t>−</m:t>
                        </m:r>
                        <m:r>
                          <a:rPr lang="nl-NL" sz="2667">
                            <a:latin typeface="Cambria Math" panose="02040503050406030204" pitchFamily="18" charset="0"/>
                            <a:ea typeface="Calibri" panose="020F0502020204030204" pitchFamily="34" charset="0"/>
                            <a:cs typeface="Arial" panose="020B0604020202020204" pitchFamily="34" charset="0"/>
                          </a:rPr>
                          <m:t>6).</m:t>
                        </m:r>
                        <m:r>
                          <a:rPr lang="nl-NL" sz="2667" i="1">
                            <a:latin typeface="Cambria Math" panose="02040503050406030204" pitchFamily="18" charset="0"/>
                            <a:ea typeface="Calibri" panose="020F0502020204030204" pitchFamily="34" charset="0"/>
                            <a:cs typeface="Arial" panose="020B0604020202020204" pitchFamily="34" charset="0"/>
                          </a:rPr>
                          <m:t> </m:t>
                        </m:r>
                        <m:f>
                          <m:fPr>
                            <m:ctrlPr>
                              <a:rPr lang="en-US" sz="2667" i="1">
                                <a:latin typeface="Cambria Math" panose="02040503050406030204" pitchFamily="18" charset="0"/>
                                <a:ea typeface="Calibri" panose="020F0502020204030204" pitchFamily="34" charset="0"/>
                                <a:cs typeface="Arial" panose="020B0604020202020204" pitchFamily="34" charset="0"/>
                              </a:rPr>
                            </m:ctrlPr>
                          </m:fPr>
                          <m:num>
                            <m:r>
                              <a:rPr lang="nl-NL" sz="2667" i="1">
                                <a:latin typeface="Cambria Math" panose="02040503050406030204" pitchFamily="18" charset="0"/>
                                <a:ea typeface="Calibri" panose="020F0502020204030204" pitchFamily="34" charset="0"/>
                                <a:cs typeface="Arial" panose="020B0604020202020204" pitchFamily="34" charset="0"/>
                              </a:rPr>
                              <m:t>2</m:t>
                            </m:r>
                          </m:num>
                          <m:den>
                            <m:r>
                              <a:rPr lang="nl-NL" sz="2667" i="1">
                                <a:latin typeface="Cambria Math" panose="02040503050406030204" pitchFamily="18" charset="0"/>
                                <a:ea typeface="Calibri" panose="020F0502020204030204" pitchFamily="34" charset="0"/>
                                <a:cs typeface="Arial" panose="020B0604020202020204" pitchFamily="34" charset="0"/>
                              </a:rPr>
                              <m:t>3</m:t>
                            </m:r>
                          </m:den>
                        </m:f>
                      </m:e>
                    </m:d>
                  </m:oMath>
                </a14:m>
                <a:r>
                  <a:rPr lang="nl-NL" sz="2667" dirty="0">
                    <a:latin typeface="Arial" panose="020B0604020202020204" pitchFamily="34" charset="0"/>
                    <a:ea typeface="Times New Roman" panose="02020603050405020304" pitchFamily="18" charset="0"/>
                    <a:cs typeface="Arial" panose="020B0604020202020204" pitchFamily="34" charset="0"/>
                  </a:rPr>
                  <a:t>(</a:t>
                </a:r>
                <a:r>
                  <a:rPr lang="nl-NL" sz="2667" dirty="0">
                    <a:latin typeface="Arial" panose="020B0604020202020204" pitchFamily="34" charset="0"/>
                    <a:ea typeface="Calibri" panose="020F0502020204030204" pitchFamily="34" charset="0"/>
                    <a:cs typeface="Arial" panose="020B0604020202020204" pitchFamily="34" charset="0"/>
                  </a:rPr>
                  <a:t>x</a:t>
                </a:r>
                <a:r>
                  <a:rPr lang="nl-NL" sz="2667" baseline="30000" dirty="0">
                    <a:latin typeface="Arial" panose="020B0604020202020204" pitchFamily="34" charset="0"/>
                    <a:ea typeface="Calibri" panose="020F0502020204030204" pitchFamily="34" charset="0"/>
                    <a:cs typeface="Arial" panose="020B0604020202020204" pitchFamily="34" charset="0"/>
                  </a:rPr>
                  <a:t>3</a:t>
                </a:r>
                <a:r>
                  <a:rPr lang="nl-NL" sz="2667" dirty="0">
                    <a:latin typeface="Arial" panose="020B0604020202020204" pitchFamily="34" charset="0"/>
                    <a:ea typeface="Calibri" panose="020F0502020204030204" pitchFamily="34" charset="0"/>
                    <a:cs typeface="Arial" panose="020B0604020202020204" pitchFamily="34" charset="0"/>
                  </a:rPr>
                  <a:t>.x</a:t>
                </a:r>
                <a:r>
                  <a:rPr lang="nl-NL" sz="2667" baseline="30000" dirty="0">
                    <a:latin typeface="Arial" panose="020B0604020202020204" pitchFamily="34" charset="0"/>
                    <a:ea typeface="Calibri" panose="020F0502020204030204" pitchFamily="34" charset="0"/>
                    <a:cs typeface="Arial" panose="020B0604020202020204" pitchFamily="34" charset="0"/>
                  </a:rPr>
                  <a:t>2</a:t>
                </a:r>
                <a:r>
                  <a:rPr lang="nl-NL" sz="2667" dirty="0">
                    <a:latin typeface="Arial" panose="020B0604020202020204" pitchFamily="34" charset="0"/>
                    <a:ea typeface="Calibri" panose="020F0502020204030204" pitchFamily="34" charset="0"/>
                    <a:cs typeface="Arial" panose="020B0604020202020204" pitchFamily="34" charset="0"/>
                  </a:rPr>
                  <a:t>) = -4x</a:t>
                </a:r>
                <a:r>
                  <a:rPr lang="nl-NL" sz="2667" baseline="30000" dirty="0">
                    <a:latin typeface="Arial" panose="020B0604020202020204" pitchFamily="34" charset="0"/>
                    <a:ea typeface="Calibri" panose="020F0502020204030204" pitchFamily="34" charset="0"/>
                    <a:cs typeface="Arial" panose="020B0604020202020204" pitchFamily="34" charset="0"/>
                  </a:rPr>
                  <a:t>5</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6532880" y="5219188"/>
                <a:ext cx="5534377" cy="1219565"/>
              </a:xfrm>
              <a:prstGeom prst="rect">
                <a:avLst/>
              </a:prstGeom>
              <a:blipFill>
                <a:blip r:embed="rId2"/>
                <a:stretch>
                  <a:fillRect l="-2093" t="-5000" b="-4000"/>
                </a:stretch>
              </a:blipFill>
            </p:spPr>
            <p:txBody>
              <a:bodyPr/>
              <a:lstStyle/>
              <a:p>
                <a:r>
                  <a:rPr lang="en-US">
                    <a:noFill/>
                  </a:rPr>
                  <a:t> </a:t>
                </a:r>
              </a:p>
            </p:txBody>
          </p:sp>
        </mc:Fallback>
      </mc:AlternateContent>
      <p:cxnSp>
        <p:nvCxnSpPr>
          <p:cNvPr id="37" name="Straight Connector 36"/>
          <p:cNvCxnSpPr/>
          <p:nvPr/>
        </p:nvCxnSpPr>
        <p:spPr>
          <a:xfrm>
            <a:off x="6311617" y="2155598"/>
            <a:ext cx="0" cy="4252249"/>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23300" y="-1206005"/>
            <a:ext cx="2603005" cy="260300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5" name="Group 15"/>
          <p:cNvGrpSpPr/>
          <p:nvPr/>
        </p:nvGrpSpPr>
        <p:grpSpPr>
          <a:xfrm>
            <a:off x="-812800" y="5417742"/>
            <a:ext cx="2060301" cy="206030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9" name="Group 19"/>
          <p:cNvGrpSpPr/>
          <p:nvPr/>
        </p:nvGrpSpPr>
        <p:grpSpPr>
          <a:xfrm>
            <a:off x="-329190" y="6515100"/>
            <a:ext cx="12850379" cy="700636"/>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2" name="Rectangle 21"/>
          <p:cNvSpPr/>
          <p:nvPr/>
        </p:nvSpPr>
        <p:spPr>
          <a:xfrm>
            <a:off x="1037414" y="687130"/>
            <a:ext cx="5859296" cy="523220"/>
          </a:xfrm>
          <a:prstGeom prst="rect">
            <a:avLst/>
          </a:prstGeom>
        </p:spPr>
        <p:txBody>
          <a:bodyPr wrap="none">
            <a:spAutoFit/>
          </a:bodyPr>
          <a:lstStyle/>
          <a:p>
            <a:r>
              <a:rPr lang="en-US" sz="2800" i="1" dirty="0" err="1">
                <a:solidFill>
                  <a:srgbClr val="002060"/>
                </a:solidFill>
                <a:latin typeface="Arial" panose="020B0604020202020204" pitchFamily="34" charset="0"/>
                <a:cs typeface="Arial" panose="020B0604020202020204" pitchFamily="34" charset="0"/>
              </a:rPr>
              <a:t>Thảo</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luận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trao</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đổi</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trả</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lời</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câu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hỏi</a:t>
            </a:r>
            <a:r>
              <a:rPr lang="en-US" sz="2800" i="1" dirty="0">
                <a:solidFill>
                  <a:srgbClr val="002060"/>
                </a:solidFill>
                <a:latin typeface="Arial" panose="020B0604020202020204" pitchFamily="34" charset="0"/>
                <a:cs typeface="Arial" panose="020B0604020202020204" pitchFamily="34" charset="0"/>
              </a:rPr>
              <a:t> </a:t>
            </a:r>
            <a:r>
              <a:rPr lang="en-US" sz="2800" b="1" i="1" dirty="0">
                <a:solidFill>
                  <a:srgbClr val="002060"/>
                </a:solidFill>
                <a:latin typeface="Arial" panose="020B0604020202020204" pitchFamily="34" charset="0"/>
                <a:cs typeface="Arial" panose="020B0604020202020204" pitchFamily="34" charset="0"/>
              </a:rPr>
              <a:t>?</a:t>
            </a:r>
            <a:r>
              <a:rPr lang="en-US" sz="28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6973565" y="383900"/>
            <a:ext cx="858357" cy="860558"/>
          </a:xfrm>
          <a:prstGeom prst="rect">
            <a:avLst/>
          </a:prstGeom>
        </p:spPr>
      </p:pic>
      <p:sp>
        <p:nvSpPr>
          <p:cNvPr id="24" name="Rectangle 23"/>
          <p:cNvSpPr/>
          <p:nvPr/>
        </p:nvSpPr>
        <p:spPr>
          <a:xfrm>
            <a:off x="2082800" y="1321740"/>
            <a:ext cx="8715223" cy="1305165"/>
          </a:xfrm>
          <a:prstGeom prst="rect">
            <a:avLst/>
          </a:prstGeom>
        </p:spPr>
        <p:txBody>
          <a:bodyPr wrap="square">
            <a:spAutoFit/>
          </a:bodyPr>
          <a:lstStyle/>
          <a:p>
            <a:pPr algn="just">
              <a:lnSpc>
                <a:spcPct val="150000"/>
              </a:lnSpc>
            </a:pPr>
            <a:r>
              <a:rPr lang="vi-VN" sz="28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28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054348" y="1437014"/>
            <a:ext cx="845573" cy="882538"/>
          </a:xfrm>
          <a:prstGeom prst="rect">
            <a:avLst/>
          </a:prstGeom>
        </p:spPr>
      </p:pic>
      <p:sp>
        <p:nvSpPr>
          <p:cNvPr id="26" name="Right Arrow 25"/>
          <p:cNvSpPr/>
          <p:nvPr/>
        </p:nvSpPr>
        <p:spPr>
          <a:xfrm>
            <a:off x="6973565" y="2249683"/>
            <a:ext cx="508000" cy="254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p:cNvSpPr txBox="1"/>
          <p:nvPr/>
        </p:nvSpPr>
        <p:spPr>
          <a:xfrm>
            <a:off x="7664445" y="2112841"/>
            <a:ext cx="1233257" cy="523220"/>
          </a:xfrm>
          <a:prstGeom prst="rect">
            <a:avLst/>
          </a:prstGeom>
          <a:noFill/>
        </p:spPr>
        <p:txBody>
          <a:bodyPr wrap="square" rtlCol="0">
            <a:spAutoFit/>
          </a:bodyPr>
          <a:lstStyle/>
          <a:p>
            <a:r>
              <a:rPr lang="en-US" sz="2800" dirty="0" err="1">
                <a:solidFill>
                  <a:srgbClr val="C00000"/>
                </a:solidFill>
                <a:latin typeface="Arial" panose="020B0604020202020204" pitchFamily="34" charset="0"/>
                <a:cs typeface="Arial" panose="020B0604020202020204" pitchFamily="34" charset="0"/>
              </a:rPr>
              <a:t>Bậc</a:t>
            </a:r>
            <a:r>
              <a:rPr lang="en-US" sz="2800" dirty="0">
                <a:solidFill>
                  <a:srgbClr val="C00000"/>
                </a:solidFill>
                <a:latin typeface="Arial" panose="020B0604020202020204" pitchFamily="34" charset="0"/>
                <a:cs typeface="Arial" panose="020B0604020202020204" pitchFamily="34" charset="0"/>
              </a:rPr>
              <a:t> 5</a:t>
            </a:r>
          </a:p>
        </p:txBody>
      </p:sp>
      <p:sp>
        <p:nvSpPr>
          <p:cNvPr id="28" name="Rounded Rectangle 27"/>
          <p:cNvSpPr/>
          <p:nvPr/>
        </p:nvSpPr>
        <p:spPr>
          <a:xfrm>
            <a:off x="1020481" y="3391170"/>
            <a:ext cx="2477201" cy="692916"/>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Luyện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1</a:t>
            </a:r>
          </a:p>
        </p:txBody>
      </p:sp>
      <p:sp>
        <p:nvSpPr>
          <p:cNvPr id="29" name="TextBox 28"/>
          <p:cNvSpPr txBox="1"/>
          <p:nvPr/>
        </p:nvSpPr>
        <p:spPr>
          <a:xfrm>
            <a:off x="3751681" y="3500549"/>
            <a:ext cx="137160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Tính</a:t>
            </a:r>
            <a:endParaRPr lang="en-US" sz="2800" dirty="0">
              <a:latin typeface="Arial" panose="020B0604020202020204" pitchFamily="34" charset="0"/>
              <a:cs typeface="Arial" panose="020B0604020202020204" pitchFamily="34" charset="0"/>
            </a:endParaRPr>
          </a:p>
        </p:txBody>
      </p:sp>
      <p:sp>
        <p:nvSpPr>
          <p:cNvPr id="30" name="Rectangle 29"/>
          <p:cNvSpPr/>
          <p:nvPr/>
        </p:nvSpPr>
        <p:spPr>
          <a:xfrm>
            <a:off x="1054348" y="2692728"/>
            <a:ext cx="6489277" cy="523220"/>
          </a:xfrm>
          <a:prstGeom prst="rect">
            <a:avLst/>
          </a:prstGeom>
        </p:spPr>
        <p:txBody>
          <a:bodyPr wrap="none">
            <a:spAutoFit/>
          </a:bodyPr>
          <a:lstStyle/>
          <a:p>
            <a:r>
              <a:rPr lang="en-US" sz="2800" i="1" dirty="0" err="1">
                <a:solidFill>
                  <a:srgbClr val="002060"/>
                </a:solidFill>
                <a:latin typeface="Arial" panose="020B0604020202020204" pitchFamily="34" charset="0"/>
                <a:cs typeface="Arial" panose="020B0604020202020204" pitchFamily="34" charset="0"/>
              </a:rPr>
              <a:t>Áp</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dụng</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thực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hiện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bài</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tập</a:t>
            </a:r>
            <a:r>
              <a:rPr lang="en-US" sz="2800"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Luyện</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tập</a:t>
            </a:r>
            <a:r>
              <a:rPr lang="en-US" sz="2800" b="1" i="1" dirty="0">
                <a:solidFill>
                  <a:srgbClr val="002060"/>
                </a:solidFill>
                <a:latin typeface="Arial" panose="020B0604020202020204" pitchFamily="34" charset="0"/>
                <a:cs typeface="Arial" panose="020B0604020202020204" pitchFamily="34" charset="0"/>
              </a:rPr>
              <a:t> 1</a:t>
            </a:r>
            <a:r>
              <a:rPr lang="en-US" sz="28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31" name="Rectangle 30"/>
              <p:cNvSpPr/>
              <p:nvPr/>
            </p:nvSpPr>
            <p:spPr>
              <a:xfrm>
                <a:off x="1020481" y="4096578"/>
                <a:ext cx="3348319" cy="2424253"/>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 5x</a:t>
                </a:r>
                <a:r>
                  <a:rPr lang="en-US" sz="2800" baseline="30000" dirty="0">
                    <a:latin typeface="Arial" panose="020B0604020202020204" pitchFamily="34" charset="0"/>
                    <a:ea typeface="Calibri" panose="020F0502020204030204" pitchFamily="34" charset="0"/>
                    <a:cs typeface="Arial" panose="020B0604020202020204" pitchFamily="34" charset="0"/>
                  </a:rPr>
                  <a:t>3 </a:t>
                </a:r>
                <a:r>
                  <a:rPr lang="en-US" sz="2800" dirty="0">
                    <a:latin typeface="Arial" panose="020B0604020202020204" pitchFamily="34" charset="0"/>
                    <a:ea typeface="Calibri" panose="020F0502020204030204" pitchFamily="34" charset="0"/>
                    <a:cs typeface="Arial" panose="020B0604020202020204" pitchFamily="34" charset="0"/>
                  </a:rPr>
                  <a:t>+ x</a:t>
                </a:r>
                <a:r>
                  <a:rPr lang="en-US" sz="2800" baseline="30000" dirty="0">
                    <a:latin typeface="Arial" panose="020B0604020202020204" pitchFamily="34" charset="0"/>
                    <a:ea typeface="Calibri" panose="020F0502020204030204" pitchFamily="34" charset="0"/>
                    <a:cs typeface="Arial" panose="020B0604020202020204" pitchFamily="34" charset="0"/>
                  </a:rPr>
                  <a:t>3</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7</m:t>
                        </m:r>
                      </m:num>
                      <m:den>
                        <m:r>
                          <a:rPr lang="en-US" sz="2800" i="1">
                            <a:latin typeface="Cambria Math" panose="02040503050406030204" pitchFamily="18" charset="0"/>
                            <a:ea typeface="Calibri" panose="020F0502020204030204" pitchFamily="34" charset="0"/>
                            <a:cs typeface="Arial" panose="020B0604020202020204" pitchFamily="34" charset="0"/>
                          </a:rPr>
                          <m:t>4</m:t>
                        </m:r>
                      </m:den>
                    </m:f>
                  </m:oMath>
                </a14:m>
                <a:r>
                  <a:rPr lang="en-US" sz="2800" dirty="0">
                    <a:latin typeface="Arial" panose="020B0604020202020204" pitchFamily="34" charset="0"/>
                    <a:ea typeface="Calibri" panose="020F0502020204030204" pitchFamily="34" charset="0"/>
                    <a:cs typeface="Arial" panose="020B0604020202020204" pitchFamily="34" charset="0"/>
                  </a:rPr>
                  <a:t>x</a:t>
                </a:r>
                <a:r>
                  <a:rPr lang="en-US" sz="2800" baseline="30000" dirty="0">
                    <a:latin typeface="Arial" panose="020B0604020202020204" pitchFamily="34" charset="0"/>
                    <a:ea typeface="Calibri" panose="020F0502020204030204" pitchFamily="34" charset="0"/>
                    <a:cs typeface="Arial" panose="020B0604020202020204" pitchFamily="34" charset="0"/>
                  </a:rPr>
                  <a:t>5 </a:t>
                </a:r>
                <a:r>
                  <a:rPr lang="en-US" sz="2800" dirty="0">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 </m:t>
                    </m:r>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3</m:t>
                        </m:r>
                      </m:num>
                      <m:den>
                        <m:r>
                          <a:rPr lang="en-US" sz="2800" i="1">
                            <a:latin typeface="Cambria Math" panose="02040503050406030204" pitchFamily="18" charset="0"/>
                            <a:ea typeface="Calibri" panose="020F0502020204030204" pitchFamily="34" charset="0"/>
                            <a:cs typeface="Arial" panose="020B0604020202020204" pitchFamily="34" charset="0"/>
                          </a:rPr>
                          <m:t>4</m:t>
                        </m:r>
                      </m:den>
                    </m:f>
                  </m:oMath>
                </a14:m>
                <a:r>
                  <a:rPr lang="en-US" sz="2800" dirty="0">
                    <a:latin typeface="Arial" panose="020B0604020202020204" pitchFamily="34" charset="0"/>
                    <a:ea typeface="Calibri" panose="020F0502020204030204" pitchFamily="34" charset="0"/>
                    <a:cs typeface="Arial" panose="020B0604020202020204" pitchFamily="34" charset="0"/>
                  </a:rPr>
                  <a:t>x</a:t>
                </a:r>
                <a:r>
                  <a:rPr lang="en-US" sz="2800" baseline="30000" dirty="0">
                    <a:latin typeface="Arial" panose="020B0604020202020204" pitchFamily="34" charset="0"/>
                    <a:ea typeface="Calibri" panose="020F0502020204030204" pitchFamily="34" charset="0"/>
                    <a:cs typeface="Arial" panose="020B0604020202020204" pitchFamily="34" charset="0"/>
                  </a:rPr>
                  <a:t>5</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c) (−0,25x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).(8x</a:t>
                </a:r>
                <a:r>
                  <a:rPr lang="en-US" sz="2800" baseline="30000" dirty="0">
                    <a:latin typeface="Arial" panose="020B0604020202020204" pitchFamily="34" charset="0"/>
                    <a:ea typeface="Calibri" panose="020F0502020204030204" pitchFamily="34" charset="0"/>
                    <a:cs typeface="Arial" panose="020B0604020202020204" pitchFamily="34" charset="0"/>
                  </a:rPr>
                  <a:t>3</a:t>
                </a:r>
                <a:r>
                  <a:rPr lang="en-US" sz="2800" dirty="0">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1" name="Rectangle 30"/>
              <p:cNvSpPr>
                <a:spLocks noRot="1" noChangeAspect="1" noMove="1" noResize="1" noEditPoints="1" noAdjustHandles="1" noChangeArrowheads="1" noChangeShapeType="1" noTextEdit="1"/>
              </p:cNvSpPr>
              <p:nvPr/>
            </p:nvSpPr>
            <p:spPr>
              <a:xfrm>
                <a:off x="1020481" y="4096578"/>
                <a:ext cx="3348319" cy="2424253"/>
              </a:xfrm>
              <a:prstGeom prst="rect">
                <a:avLst/>
              </a:prstGeom>
              <a:blipFill>
                <a:blip r:embed="rId4"/>
                <a:stretch>
                  <a:fillRect l="-3636" b="-6030"/>
                </a:stretch>
              </a:blipFill>
            </p:spPr>
            <p:txBody>
              <a:bodyPr/>
              <a:lstStyle/>
              <a:p>
                <a:r>
                  <a:rPr lang="en-US">
                    <a:noFill/>
                  </a:rPr>
                  <a:t> </a:t>
                </a:r>
              </a:p>
            </p:txBody>
          </p:sp>
        </mc:Fallback>
      </mc:AlternateContent>
      <p:sp>
        <p:nvSpPr>
          <p:cNvPr id="32" name="Rectangle 31"/>
          <p:cNvSpPr/>
          <p:nvPr/>
        </p:nvSpPr>
        <p:spPr>
          <a:xfrm>
            <a:off x="3012018" y="4252858"/>
            <a:ext cx="2778325"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 (5 + 1)x</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6x</a:t>
            </a:r>
            <a:r>
              <a:rPr lang="en-US" sz="2800" baseline="30000" dirty="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2912940" y="4933021"/>
            <a:ext cx="3538050" cy="879967"/>
          </a:xfrm>
          <a:prstGeom prst="rect">
            <a:avLst/>
          </a:prstGeom>
        </p:spPr>
      </p:pic>
      <p:sp>
        <p:nvSpPr>
          <p:cNvPr id="35" name="Rectangle 34"/>
          <p:cNvSpPr/>
          <p:nvPr/>
        </p:nvSpPr>
        <p:spPr>
          <a:xfrm>
            <a:off x="3926246" y="5985775"/>
            <a:ext cx="3961341"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 (-0,25. 8)(x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 -2x</a:t>
            </a:r>
            <a:r>
              <a:rPr lang="en-US" sz="2800" baseline="30000" dirty="0">
                <a:latin typeface="Arial" panose="020B0604020202020204" pitchFamily="34" charset="0"/>
                <a:cs typeface="Arial" panose="020B0604020202020204" pitchFamily="34" charset="0"/>
              </a:rPr>
              <a:t>5</a:t>
            </a:r>
            <a:endParaRPr lang="en-US" sz="28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8393933" y="4060765"/>
            <a:ext cx="3470344" cy="2454335"/>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609600" y="3582310"/>
            <a:ext cx="11023600" cy="3047090"/>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3149600" y="335507"/>
            <a:ext cx="6344446"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2. </a:t>
            </a:r>
            <a:r>
              <a:rPr lang="en-US" sz="3200" b="1" dirty="0" err="1">
                <a:solidFill>
                  <a:prstClr val="white"/>
                </a:solidFill>
                <a:latin typeface="Arial" panose="020B0604020202020204" pitchFamily="34" charset="0"/>
                <a:cs typeface="Arial" panose="020B0604020202020204" pitchFamily="34" charset="0"/>
              </a:rPr>
              <a:t>Khái</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niệm</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biến</a:t>
            </a:r>
            <a:endParaRPr lang="en-US" sz="32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292561" y="1309882"/>
            <a:ext cx="10104048" cy="523220"/>
          </a:xfrm>
          <a:prstGeom prst="rect">
            <a:avLst/>
          </a:prstGeom>
        </p:spPr>
        <p:txBody>
          <a:bodyPr wrap="none">
            <a:spAutoFit/>
          </a:bodyPr>
          <a:lstStyle/>
          <a:p>
            <a:r>
              <a:rPr lang="en-US" sz="2800" i="1" dirty="0" err="1">
                <a:solidFill>
                  <a:srgbClr val="002060"/>
                </a:solidFill>
                <a:latin typeface="Arial" panose="020B0604020202020204" pitchFamily="34" charset="0"/>
                <a:cs typeface="Arial" panose="020B0604020202020204" pitchFamily="34" charset="0"/>
              </a:rPr>
              <a:t>Quan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sát</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các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biểu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thức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và</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thảo</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luận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theo</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nhóm</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trả</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lời</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câu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hỏi</a:t>
            </a:r>
            <a:r>
              <a:rPr lang="en-US" sz="28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1745756" y="2099774"/>
            <a:ext cx="3924921" cy="543675"/>
          </a:xfrm>
          <a:prstGeom prst="rect">
            <a:avLst/>
          </a:prstGeom>
        </p:spPr>
        <p:txBody>
          <a:bodyPr wrap="none">
            <a:spAutoFit/>
          </a:bodyPr>
          <a:lstStyle/>
          <a:p>
            <a:r>
              <a:rPr lang="nl-NL" sz="2933" b="1" dirty="0">
                <a:latin typeface="Arial" panose="020B0604020202020204" pitchFamily="34" charset="0"/>
                <a:ea typeface="Calibri" panose="020F0502020204030204" pitchFamily="34" charset="0"/>
              </a:rPr>
              <a:t>A = 6x</a:t>
            </a:r>
            <a:r>
              <a:rPr lang="nl-NL" sz="2933" b="1" baseline="30000" dirty="0">
                <a:latin typeface="Arial" panose="020B0604020202020204" pitchFamily="34" charset="0"/>
                <a:ea typeface="Calibri" panose="020F0502020204030204" pitchFamily="34" charset="0"/>
              </a:rPr>
              <a:t>3</a:t>
            </a:r>
            <a:r>
              <a:rPr lang="nl-NL" sz="2933" b="1" dirty="0">
                <a:latin typeface="Arial" panose="020B0604020202020204" pitchFamily="34" charset="0"/>
                <a:ea typeface="Calibri" panose="020F0502020204030204" pitchFamily="34" charset="0"/>
              </a:rPr>
              <a:t> – 5x</a:t>
            </a:r>
            <a:r>
              <a:rPr lang="nl-NL" sz="2933" b="1" baseline="30000" dirty="0">
                <a:latin typeface="Arial" panose="020B0604020202020204" pitchFamily="34" charset="0"/>
                <a:ea typeface="Calibri" panose="020F0502020204030204" pitchFamily="34" charset="0"/>
              </a:rPr>
              <a:t>2</a:t>
            </a:r>
            <a:r>
              <a:rPr lang="nl-NL" sz="2933" b="1" dirty="0">
                <a:latin typeface="Arial" panose="020B0604020202020204" pitchFamily="34" charset="0"/>
                <a:ea typeface="Calibri" panose="020F0502020204030204" pitchFamily="34" charset="0"/>
              </a:rPr>
              <a:t> - 4x</a:t>
            </a:r>
            <a:r>
              <a:rPr lang="nl-NL" sz="2933" b="1" baseline="30000" dirty="0">
                <a:latin typeface="Arial" panose="020B0604020202020204" pitchFamily="34" charset="0"/>
                <a:ea typeface="Calibri" panose="020F0502020204030204" pitchFamily="34" charset="0"/>
              </a:rPr>
              <a:t>3</a:t>
            </a:r>
            <a:r>
              <a:rPr lang="nl-NL" sz="2933" b="1" dirty="0">
                <a:latin typeface="Arial" panose="020B0604020202020204" pitchFamily="34" charset="0"/>
                <a:ea typeface="Calibri" panose="020F0502020204030204" pitchFamily="34" charset="0"/>
              </a:rPr>
              <a:t> + 7</a:t>
            </a:r>
            <a:endParaRPr lang="en-US" sz="2933" b="1" dirty="0"/>
          </a:p>
        </p:txBody>
      </p:sp>
      <p:sp>
        <p:nvSpPr>
          <p:cNvPr id="7" name="Rectangle 6"/>
          <p:cNvSpPr/>
          <p:nvPr/>
        </p:nvSpPr>
        <p:spPr>
          <a:xfrm>
            <a:off x="7088169" y="1903744"/>
            <a:ext cx="3602268" cy="685765"/>
          </a:xfrm>
          <a:prstGeom prst="rect">
            <a:avLst/>
          </a:prstGeom>
        </p:spPr>
        <p:txBody>
          <a:bodyPr wrap="none">
            <a:spAutoFit/>
          </a:bodyPr>
          <a:lstStyle/>
          <a:p>
            <a:pPr algn="just">
              <a:lnSpc>
                <a:spcPct val="150000"/>
              </a:lnSpc>
              <a:spcBef>
                <a:spcPts val="400"/>
              </a:spcBef>
              <a:spcAft>
                <a:spcPts val="400"/>
              </a:spcAft>
            </a:pPr>
            <a:r>
              <a:rPr lang="nl-NL" sz="2933" b="1" dirty="0">
                <a:latin typeface="Arial" panose="020B0604020202020204" pitchFamily="34" charset="0"/>
                <a:ea typeface="Calibri" panose="020F0502020204030204" pitchFamily="34" charset="0"/>
                <a:cs typeface="Arial" panose="020B0604020202020204" pitchFamily="34" charset="0"/>
              </a:rPr>
              <a:t>B = 2x</a:t>
            </a:r>
            <a:r>
              <a:rPr lang="nl-NL" sz="2933" b="1" baseline="30000" dirty="0">
                <a:latin typeface="Arial" panose="020B0604020202020204" pitchFamily="34" charset="0"/>
                <a:ea typeface="Calibri" panose="020F0502020204030204" pitchFamily="34" charset="0"/>
                <a:cs typeface="Arial" panose="020B0604020202020204" pitchFamily="34" charset="0"/>
              </a:rPr>
              <a:t>4</a:t>
            </a:r>
            <a:r>
              <a:rPr lang="nl-NL" sz="2933" b="1" dirty="0">
                <a:latin typeface="Arial" panose="020B0604020202020204" pitchFamily="34" charset="0"/>
                <a:ea typeface="Calibri" panose="020F0502020204030204" pitchFamily="34" charset="0"/>
                <a:cs typeface="Arial" panose="020B0604020202020204" pitchFamily="34" charset="0"/>
              </a:rPr>
              <a:t> - 3x</a:t>
            </a:r>
            <a:r>
              <a:rPr lang="nl-NL" sz="2933" b="1" baseline="30000" dirty="0">
                <a:latin typeface="Arial" panose="020B0604020202020204" pitchFamily="34" charset="0"/>
                <a:ea typeface="Calibri" panose="020F0502020204030204" pitchFamily="34" charset="0"/>
                <a:cs typeface="Arial" panose="020B0604020202020204" pitchFamily="34" charset="0"/>
              </a:rPr>
              <a:t>2</a:t>
            </a:r>
            <a:r>
              <a:rPr lang="nl-NL" sz="2933" b="1" dirty="0">
                <a:latin typeface="Arial" panose="020B0604020202020204" pitchFamily="34" charset="0"/>
                <a:ea typeface="Calibri" panose="020F0502020204030204" pitchFamily="34" charset="0"/>
                <a:cs typeface="Arial" panose="020B0604020202020204" pitchFamily="34" charset="0"/>
              </a:rPr>
              <a:t> + x + 1</a:t>
            </a:r>
            <a:endParaRPr lang="en-US" sz="2933" b="1" dirty="0">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596572" y="2771901"/>
            <a:ext cx="9700091"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63" y="2446291"/>
            <a:ext cx="829598" cy="829598"/>
          </a:xfrm>
          <a:prstGeom prst="rect">
            <a:avLst/>
          </a:prstGeom>
        </p:spPr>
      </p:pic>
      <p:sp>
        <p:nvSpPr>
          <p:cNvPr id="11" name="Rectangle 10"/>
          <p:cNvSpPr/>
          <p:nvPr/>
        </p:nvSpPr>
        <p:spPr>
          <a:xfrm>
            <a:off x="950293" y="3714705"/>
            <a:ext cx="4798676" cy="2744021"/>
          </a:xfrm>
          <a:prstGeom prst="rect">
            <a:avLst/>
          </a:prstGeom>
        </p:spPr>
        <p:txBody>
          <a:bodyPr wrap="square">
            <a:spAutoFit/>
          </a:bodyPr>
          <a:lstStyle/>
          <a:p>
            <a:pPr algn="just">
              <a:lnSpc>
                <a:spcPct val="140000"/>
              </a:lnSpc>
              <a:spcBef>
                <a:spcPts val="400"/>
              </a:spcBef>
              <a:spcAft>
                <a:spcPts val="400"/>
              </a:spcAft>
            </a:pPr>
            <a:r>
              <a:rPr lang="en-US" sz="2800" dirty="0" err="1">
                <a:latin typeface="Arial" panose="020B0604020202020204" pitchFamily="34" charset="0"/>
                <a:ea typeface="Calibri" panose="020F0502020204030204" pitchFamily="34" charset="0"/>
                <a:cs typeface="Arial" panose="020B0604020202020204" pitchFamily="34" charset="0"/>
              </a:rPr>
              <a:t>Vì</a:t>
            </a:r>
            <a:r>
              <a:rPr lang="en-US" sz="2800" dirty="0">
                <a:latin typeface="Arial" panose="020B0604020202020204" pitchFamily="34" charset="0"/>
                <a:ea typeface="Calibri" panose="020F0502020204030204" pitchFamily="34" charset="0"/>
                <a:cs typeface="Arial" panose="020B0604020202020204" pitchFamily="34" charset="0"/>
              </a:rPr>
              <a:t> a - b = a + (-b) </a:t>
            </a:r>
            <a:r>
              <a:rPr lang="en-US" sz="2800" dirty="0" err="1">
                <a:latin typeface="Arial" panose="020B0604020202020204" pitchFamily="34" charset="0"/>
                <a:ea typeface="Calibri" panose="020F0502020204030204" pitchFamily="34" charset="0"/>
                <a:cs typeface="Arial" panose="020B0604020202020204" pitchFamily="34" charset="0"/>
              </a:rPr>
              <a:t>nên</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 = 6x</a:t>
            </a:r>
            <a:r>
              <a:rPr lang="en-US" sz="2800" baseline="30000" dirty="0">
                <a:latin typeface="Arial" panose="020B0604020202020204" pitchFamily="34" charset="0"/>
                <a:ea typeface="Calibri" panose="020F0502020204030204" pitchFamily="34" charset="0"/>
                <a:cs typeface="Arial" panose="020B0604020202020204" pitchFamily="34" charset="0"/>
              </a:rPr>
              <a:t>3</a:t>
            </a:r>
            <a:r>
              <a:rPr lang="en-US" sz="2800" dirty="0">
                <a:latin typeface="Arial" panose="020B0604020202020204" pitchFamily="34" charset="0"/>
                <a:ea typeface="Calibri" panose="020F0502020204030204" pitchFamily="34" charset="0"/>
                <a:cs typeface="Arial" panose="020B0604020202020204" pitchFamily="34" charset="0"/>
              </a:rPr>
              <a:t> + (-5x)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 (-4x</a:t>
            </a:r>
            <a:r>
              <a:rPr lang="en-US" sz="2800" baseline="30000" dirty="0">
                <a:latin typeface="Arial" panose="020B0604020202020204" pitchFamily="34" charset="0"/>
                <a:ea typeface="Calibri" panose="020F0502020204030204" pitchFamily="34" charset="0"/>
                <a:cs typeface="Arial" panose="020B0604020202020204" pitchFamily="34" charset="0"/>
              </a:rPr>
              <a:t>3</a:t>
            </a:r>
            <a:r>
              <a:rPr lang="en-US" sz="2800" dirty="0">
                <a:latin typeface="Arial" panose="020B0604020202020204" pitchFamily="34" charset="0"/>
                <a:ea typeface="Calibri" panose="020F0502020204030204" pitchFamily="34" charset="0"/>
                <a:cs typeface="Arial" panose="020B0604020202020204" pitchFamily="34" charset="0"/>
              </a:rPr>
              <a:t>) + 7</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400"/>
              </a:spcBef>
              <a:spcAft>
                <a:spcPts val="400"/>
              </a:spcAft>
            </a:pPr>
            <a:r>
              <a:rPr lang="en-US" sz="2800" dirty="0" err="1">
                <a:latin typeface="Arial" panose="020B0604020202020204" pitchFamily="34" charset="0"/>
                <a:ea typeface="Calibri" panose="020F0502020204030204" pitchFamily="34" charset="0"/>
                <a:cs typeface="Arial" panose="020B0604020202020204" pitchFamily="34" charset="0"/>
              </a:rPr>
              <a:t>Tương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tự</a:t>
            </a:r>
            <a:r>
              <a:rPr lang="en-US" sz="2800"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 = 2x</a:t>
            </a:r>
            <a:r>
              <a:rPr lang="en-US" sz="2800" baseline="30000" dirty="0">
                <a:latin typeface="Arial" panose="020B0604020202020204" pitchFamily="34" charset="0"/>
                <a:ea typeface="Calibri" panose="020F0502020204030204" pitchFamily="34" charset="0"/>
                <a:cs typeface="Arial" panose="020B0604020202020204" pitchFamily="34" charset="0"/>
              </a:rPr>
              <a:t>4</a:t>
            </a:r>
            <a:r>
              <a:rPr lang="en-US" sz="2800" dirty="0">
                <a:latin typeface="Arial" panose="020B0604020202020204" pitchFamily="34" charset="0"/>
                <a:ea typeface="Calibri" panose="020F0502020204030204" pitchFamily="34" charset="0"/>
                <a:cs typeface="Arial" panose="020B0604020202020204" pitchFamily="34" charset="0"/>
              </a:rPr>
              <a:t> + (-3x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 x + 1</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5366272" y="3937000"/>
            <a:ext cx="419677" cy="2409329"/>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3" name="Right Arrow 12"/>
          <p:cNvSpPr/>
          <p:nvPr/>
        </p:nvSpPr>
        <p:spPr>
          <a:xfrm>
            <a:off x="5883160" y="5004482"/>
            <a:ext cx="363530" cy="20274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6302980" y="3728915"/>
            <a:ext cx="5228621" cy="2597827"/>
          </a:xfrm>
          <a:prstGeom prst="rect">
            <a:avLst/>
          </a:prstGeom>
        </p:spPr>
        <p:txBody>
          <a:bodyPr wrap="square">
            <a:spAutoFit/>
          </a:bodyPr>
          <a:lstStyle/>
          <a:p>
            <a:pPr algn="just">
              <a:lnSpc>
                <a:spcPct val="150000"/>
              </a:lnSpc>
            </a:pPr>
            <a:r>
              <a:rPr lang="vi-VN" sz="2800" dirty="0">
                <a:latin typeface="Arial" panose="020B0604020202020204" pitchFamily="34" charset="0"/>
                <a:cs typeface="Arial" panose="020B0604020202020204" pitchFamily="34" charset="0"/>
              </a:rPr>
              <a:t>A, B đều là tổng của nh</a:t>
            </a:r>
            <a:r>
              <a:rPr lang="en-US" sz="2800" dirty="0">
                <a:latin typeface="Arial" panose="020B0604020202020204" pitchFamily="34" charset="0"/>
                <a:cs typeface="Arial" panose="020B0604020202020204" pitchFamily="34" charset="0"/>
              </a:rPr>
              <a:t>ữ</a:t>
            </a:r>
            <a:r>
              <a:rPr lang="vi-VN" sz="2800" dirty="0">
                <a:latin typeface="Arial" panose="020B0604020202020204" pitchFamily="34" charset="0"/>
                <a:cs typeface="Arial" panose="020B0604020202020204" pitchFamily="34" charset="0"/>
              </a:rPr>
              <a:t>ng đơn thức với biến x. Đó là những ví dụ về đa thức một biến.</a:t>
            </a:r>
            <a:endParaRPr lang="en-US" sz="2800" dirty="0">
              <a:latin typeface="Arial" panose="020B0604020202020204" pitchFamily="34" charset="0"/>
              <a:cs typeface="Arial" panose="020B0604020202020204" pitchFamily="34" charset="0"/>
            </a:endParaRPr>
          </a:p>
        </p:txBody>
      </p:sp>
      <p:sp>
        <p:nvSpPr>
          <p:cNvPr id="15" name="Rectangle 14"/>
          <p:cNvSpPr/>
          <p:nvPr/>
        </p:nvSpPr>
        <p:spPr>
          <a:xfrm>
            <a:off x="6242073" y="5805253"/>
            <a:ext cx="4568879" cy="523220"/>
          </a:xfrm>
          <a:prstGeom prst="rect">
            <a:avLst/>
          </a:prstGeom>
        </p:spPr>
        <p:txBody>
          <a:bodyPr wrap="none">
            <a:spAutoFit/>
          </a:bodyPr>
          <a:lstStyle/>
          <a:p>
            <a:r>
              <a:rPr lang="en-US" sz="2800" i="1" dirty="0" err="1">
                <a:solidFill>
                  <a:srgbClr val="C00000"/>
                </a:solidFill>
                <a:latin typeface="Arial" panose="020B0604020202020204" pitchFamily="34" charset="0"/>
                <a:cs typeface="Arial" panose="020B0604020202020204" pitchFamily="34" charset="0"/>
              </a:rPr>
              <a:t>Vậy</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đa</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thức</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một</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biến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là</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gì</a:t>
            </a:r>
            <a:r>
              <a:rPr lang="en-US" sz="28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117600" y="1859593"/>
            <a:ext cx="9956800" cy="3890284"/>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 name="Group 2"/>
          <p:cNvGrpSpPr/>
          <p:nvPr/>
        </p:nvGrpSpPr>
        <p:grpSpPr>
          <a:xfrm>
            <a:off x="4521201" y="-1537558"/>
            <a:ext cx="3075115" cy="30751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5" name="Group 15"/>
          <p:cNvGrpSpPr/>
          <p:nvPr/>
        </p:nvGrpSpPr>
        <p:grpSpPr>
          <a:xfrm>
            <a:off x="-361915" y="6515100"/>
            <a:ext cx="12915831" cy="682898"/>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grpSp>
        <p:nvGrpSpPr>
          <p:cNvPr id="20" name="Group 20"/>
          <p:cNvGrpSpPr/>
          <p:nvPr/>
        </p:nvGrpSpPr>
        <p:grpSpPr>
          <a:xfrm>
            <a:off x="11639981" y="2768600"/>
            <a:ext cx="1104038" cy="11040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23" name="TextBox 22"/>
          <p:cNvSpPr txBox="1"/>
          <p:nvPr/>
        </p:nvSpPr>
        <p:spPr>
          <a:xfrm>
            <a:off x="4809493" y="443642"/>
            <a:ext cx="2498531" cy="543675"/>
          </a:xfrm>
          <a:prstGeom prst="rect">
            <a:avLst/>
          </a:prstGeom>
          <a:noFill/>
        </p:spPr>
        <p:txBody>
          <a:bodyPr wrap="square" rtlCol="0">
            <a:spAutoFit/>
          </a:bodyPr>
          <a:lstStyle/>
          <a:p>
            <a:pPr algn="ctr"/>
            <a:r>
              <a:rPr lang="en-US" sz="2933" b="1" dirty="0" err="1">
                <a:latin typeface="Arial" panose="020B0604020202020204" pitchFamily="34" charset="0"/>
                <a:cs typeface="Arial" panose="020B0604020202020204" pitchFamily="34" charset="0"/>
              </a:rPr>
              <a:t>Khái</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niệm</a:t>
            </a:r>
            <a:r>
              <a:rPr lang="en-US" sz="2933" b="1" dirty="0">
                <a:latin typeface="Arial" panose="020B0604020202020204" pitchFamily="34" charset="0"/>
                <a:cs typeface="Arial" panose="020B0604020202020204" pitchFamily="34" charset="0"/>
              </a:rPr>
              <a:t>:</a:t>
            </a:r>
          </a:p>
        </p:txBody>
      </p:sp>
      <p:sp>
        <p:nvSpPr>
          <p:cNvPr id="24" name="Rectangle 23"/>
          <p:cNvSpPr/>
          <p:nvPr/>
        </p:nvSpPr>
        <p:spPr>
          <a:xfrm>
            <a:off x="1816956" y="2081187"/>
            <a:ext cx="8483600" cy="3393942"/>
          </a:xfrm>
          <a:prstGeom prst="rect">
            <a:avLst/>
          </a:prstGeom>
        </p:spPr>
        <p:txBody>
          <a:bodyPr wrap="square">
            <a:spAutoFit/>
          </a:bodyPr>
          <a:lstStyle/>
          <a:p>
            <a:pPr marL="381019" indent="-381019" algn="just">
              <a:lnSpc>
                <a:spcPct val="150000"/>
              </a:lnSpc>
              <a:buFont typeface="Wingdings" panose="05000000000000000000" pitchFamily="2" charset="2"/>
              <a:buChar char="§"/>
            </a:pPr>
            <a:r>
              <a:rPr lang="vi-VN" sz="2933" dirty="0">
                <a:solidFill>
                  <a:srgbClr val="C00000"/>
                </a:solidFill>
                <a:latin typeface="Arial" panose="020B0604020202020204" pitchFamily="34" charset="0"/>
                <a:cs typeface="Arial" panose="020B0604020202020204" pitchFamily="34" charset="0"/>
              </a:rPr>
              <a:t>Đa thức một biến </a:t>
            </a:r>
            <a:r>
              <a:rPr lang="vi-VN" sz="2933" dirty="0">
                <a:latin typeface="Arial" panose="020B0604020202020204" pitchFamily="34" charset="0"/>
                <a:cs typeface="Arial" panose="020B0604020202020204" pitchFamily="34" charset="0"/>
              </a:rPr>
              <a:t>(</a:t>
            </a:r>
            <a:r>
              <a:rPr lang="vi-VN" sz="2933" dirty="0">
                <a:solidFill>
                  <a:srgbClr val="C00000"/>
                </a:solidFill>
                <a:latin typeface="Arial" panose="020B0604020202020204" pitchFamily="34" charset="0"/>
                <a:cs typeface="Arial" panose="020B0604020202020204" pitchFamily="34" charset="0"/>
              </a:rPr>
              <a:t>đa thức</a:t>
            </a:r>
            <a:r>
              <a:rPr lang="vi-VN" sz="2933"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2933" dirty="0">
                <a:solidFill>
                  <a:srgbClr val="C00000"/>
                </a:solidFill>
                <a:latin typeface="Arial" panose="020B0604020202020204" pitchFamily="34" charset="0"/>
                <a:cs typeface="Arial" panose="020B0604020202020204" pitchFamily="34" charset="0"/>
              </a:rPr>
              <a:t>hạng tử </a:t>
            </a:r>
            <a:r>
              <a:rPr lang="vi-VN" sz="2933" dirty="0">
                <a:latin typeface="Arial" panose="020B0604020202020204" pitchFamily="34" charset="0"/>
                <a:cs typeface="Arial" panose="020B0604020202020204" pitchFamily="34" charset="0"/>
              </a:rPr>
              <a:t>của đa thức đó.</a:t>
            </a:r>
          </a:p>
          <a:p>
            <a:pPr marL="381019" indent="-381019" algn="just">
              <a:lnSpc>
                <a:spcPct val="150000"/>
              </a:lnSpc>
              <a:buFont typeface="Wingdings" panose="05000000000000000000" pitchFamily="2" charset="2"/>
              <a:buChar char="§"/>
            </a:pPr>
            <a:r>
              <a:rPr lang="vi-VN" sz="2933" dirty="0">
                <a:latin typeface="Arial" panose="020B0604020202020204" pitchFamily="34" charset="0"/>
                <a:cs typeface="Arial" panose="020B0604020202020204" pitchFamily="34" charset="0"/>
              </a:rPr>
              <a:t>Số 0 cũng được coi là một đa thức, gọi là </a:t>
            </a:r>
            <a:r>
              <a:rPr lang="vi-VN" sz="2933" dirty="0">
                <a:solidFill>
                  <a:srgbClr val="C00000"/>
                </a:solidFill>
                <a:latin typeface="Arial" panose="020B0604020202020204" pitchFamily="34" charset="0"/>
                <a:cs typeface="Arial" panose="020B0604020202020204" pitchFamily="34" charset="0"/>
              </a:rPr>
              <a:t>đa thức </a:t>
            </a:r>
            <a:r>
              <a:rPr lang="vi-VN" sz="2933" i="1" dirty="0">
                <a:solidFill>
                  <a:srgbClr val="C00000"/>
                </a:solidFill>
                <a:latin typeface="Arial" panose="020B0604020202020204" pitchFamily="34" charset="0"/>
                <a:cs typeface="Arial" panose="020B0604020202020204" pitchFamily="34" charset="0"/>
              </a:rPr>
              <a:t>không</a:t>
            </a:r>
            <a:r>
              <a:rPr lang="vi-VN" sz="2933" dirty="0">
                <a:latin typeface="Arial" panose="020B0604020202020204" pitchFamily="34" charset="0"/>
                <a:cs typeface="Arial" panose="020B0604020202020204" pitchFamily="34" charset="0"/>
              </a:rPr>
              <a:t>.</a:t>
            </a:r>
          </a:p>
        </p:txBody>
      </p:sp>
      <p:grpSp>
        <p:nvGrpSpPr>
          <p:cNvPr id="27" name="Group 20"/>
          <p:cNvGrpSpPr/>
          <p:nvPr/>
        </p:nvGrpSpPr>
        <p:grpSpPr>
          <a:xfrm>
            <a:off x="-554481" y="762483"/>
            <a:ext cx="1104038" cy="1104038"/>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pic>
        <p:nvPicPr>
          <p:cNvPr id="30" name="Picture 29"/>
          <p:cNvPicPr>
            <a:picLocks noChangeAspect="1"/>
          </p:cNvPicPr>
          <p:nvPr/>
        </p:nvPicPr>
        <p:blipFill>
          <a:blip r:embed="rId2"/>
          <a:stretch>
            <a:fillRect/>
          </a:stretch>
        </p:blipFill>
        <p:spPr>
          <a:xfrm>
            <a:off x="9476784" y="5074678"/>
            <a:ext cx="1647545" cy="1571992"/>
          </a:xfrm>
          <a:prstGeom prst="rect">
            <a:avLst/>
          </a:prstGeom>
        </p:spPr>
      </p:pic>
      <p:pic>
        <p:nvPicPr>
          <p:cNvPr id="31" name="Picture 30"/>
          <p:cNvPicPr>
            <a:picLocks noChangeAspect="1"/>
          </p:cNvPicPr>
          <p:nvPr/>
        </p:nvPicPr>
        <p:blipFill>
          <a:blip r:embed="rId3"/>
          <a:stretch>
            <a:fillRect/>
          </a:stretch>
        </p:blipFill>
        <p:spPr>
          <a:xfrm flipH="1">
            <a:off x="2016683" y="443643"/>
            <a:ext cx="1069495" cy="141595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82393" y="5084598"/>
            <a:ext cx="2523462" cy="2523462"/>
          </a:xfrm>
          <a:prstGeom prst="rect">
            <a:avLst/>
          </a:prstGeom>
        </p:spPr>
      </p:pic>
      <p:grpSp>
        <p:nvGrpSpPr>
          <p:cNvPr id="7" name="Group 7"/>
          <p:cNvGrpSpPr/>
          <p:nvPr/>
        </p:nvGrpSpPr>
        <p:grpSpPr>
          <a:xfrm>
            <a:off x="-1593035" y="-2318186"/>
            <a:ext cx="3776763" cy="377676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4" name="Group 14"/>
          <p:cNvGrpSpPr/>
          <p:nvPr/>
        </p:nvGrpSpPr>
        <p:grpSpPr>
          <a:xfrm>
            <a:off x="-535014" y="6515100"/>
            <a:ext cx="13262027" cy="757083"/>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3" name="Group 22"/>
          <p:cNvGrpSpPr/>
          <p:nvPr/>
        </p:nvGrpSpPr>
        <p:grpSpPr>
          <a:xfrm>
            <a:off x="827579" y="575796"/>
            <a:ext cx="2386743" cy="1778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1466950"/>
            </a:xfrm>
            <a:prstGeom prst="rect">
              <a:avLst/>
            </a:prstGeom>
            <a:noFill/>
          </p:spPr>
          <p:txBody>
            <a:bodyPr wrap="square" rtlCol="0">
              <a:spAutoFit/>
            </a:bodyPr>
            <a:lstStyle/>
            <a:p>
              <a:pPr algn="ctr">
                <a:lnSpc>
                  <a:spcPct val="120000"/>
                </a:lnSpc>
              </a:pPr>
              <a:r>
                <a:rPr lang="en-US" sz="2933" b="1" dirty="0" err="1">
                  <a:solidFill>
                    <a:srgbClr val="C00000"/>
                  </a:solidFill>
                  <a:latin typeface="Arial" panose="020B0604020202020204" pitchFamily="34" charset="0"/>
                  <a:cs typeface="Arial" panose="020B0604020202020204" pitchFamily="34" charset="0"/>
                </a:rPr>
                <a:t>Chú</a:t>
              </a:r>
              <a:r>
                <a:rPr lang="en-US" sz="2933" b="1" dirty="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3810000" y="1291889"/>
            <a:ext cx="6248400" cy="902095"/>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p:cNvSpPr/>
            <p:nvPr/>
          </p:nvSpPr>
          <p:spPr>
            <a:xfrm>
              <a:off x="5886224" y="1948608"/>
              <a:ext cx="8935620" cy="815512"/>
            </a:xfrm>
            <a:prstGeom prst="rect">
              <a:avLst/>
            </a:prstGeom>
          </p:spPr>
          <p:txBody>
            <a:bodyPr wrap="none">
              <a:spAutoFit/>
            </a:bodyPr>
            <a:lstStyle/>
            <a:p>
              <a:r>
                <a:rPr lang="vi-VN" sz="2933" dirty="0">
                  <a:latin typeface="Arial" panose="020B0604020202020204" pitchFamily="34" charset="0"/>
                  <a:cs typeface="Arial" panose="020B0604020202020204" pitchFamily="34" charset="0"/>
                </a:rPr>
                <a:t>Một đơn thức cũng là một đa thức.</a:t>
              </a:r>
              <a:endParaRPr lang="en-US" sz="2933"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0346887" y="1654603"/>
            <a:ext cx="1410654" cy="1467439"/>
          </a:xfrm>
          <a:prstGeom prst="rect">
            <a:avLst/>
          </a:prstGeom>
        </p:spPr>
      </p:pic>
      <p:sp>
        <p:nvSpPr>
          <p:cNvPr id="10" name="Rectangle 9"/>
          <p:cNvSpPr/>
          <p:nvPr/>
        </p:nvSpPr>
        <p:spPr>
          <a:xfrm>
            <a:off x="1522387" y="2849906"/>
            <a:ext cx="8890000" cy="1362809"/>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2933" dirty="0">
              <a:latin typeface="Arial" panose="020B0604020202020204" pitchFamily="34" charset="0"/>
              <a:cs typeface="Arial" panose="020B0604020202020204" pitchFamily="34" charset="0"/>
            </a:endParaRPr>
          </a:p>
        </p:txBody>
      </p:sp>
      <p:sp>
        <p:nvSpPr>
          <p:cNvPr id="11" name="TextBox 10"/>
          <p:cNvSpPr txBox="1"/>
          <p:nvPr/>
        </p:nvSpPr>
        <p:spPr>
          <a:xfrm>
            <a:off x="1522387" y="4466011"/>
            <a:ext cx="1181660" cy="995016"/>
          </a:xfrm>
          <a:prstGeom prst="rect">
            <a:avLst/>
          </a:prstGeom>
          <a:noFill/>
        </p:spPr>
        <p:txBody>
          <a:bodyPr wrap="square" rtlCol="0">
            <a:spAutoFit/>
          </a:bodyPr>
          <a:lstStyle/>
          <a:p>
            <a:r>
              <a:rPr lang="en-US" sz="2933" b="1" u="sng" dirty="0" err="1">
                <a:latin typeface="Arial" panose="020B0604020202020204" pitchFamily="34" charset="0"/>
                <a:cs typeface="Arial" panose="020B0604020202020204" pitchFamily="34" charset="0"/>
              </a:rPr>
              <a:t>Ví</a:t>
            </a:r>
            <a:r>
              <a:rPr lang="en-US" sz="2933" b="1" u="sng" dirty="0">
                <a:latin typeface="Arial" panose="020B0604020202020204" pitchFamily="34" charset="0"/>
                <a:cs typeface="Arial" panose="020B0604020202020204" pitchFamily="34" charset="0"/>
              </a:rPr>
              <a:t> </a:t>
            </a:r>
            <a:r>
              <a:rPr lang="en-US" sz="2933" b="1" u="sng" dirty="0" err="1">
                <a:latin typeface="Arial" panose="020B0604020202020204" pitchFamily="34" charset="0"/>
                <a:cs typeface="Arial" panose="020B0604020202020204" pitchFamily="34" charset="0"/>
              </a:rPr>
              <a:t>dụ</a:t>
            </a:r>
            <a:r>
              <a:rPr lang="en-US" sz="2933" b="1" u="sng" dirty="0">
                <a:latin typeface="Arial" panose="020B0604020202020204" pitchFamily="34" charset="0"/>
                <a:cs typeface="Arial" panose="020B0604020202020204" pitchFamily="34" charset="0"/>
              </a:rPr>
              <a:t>:</a:t>
            </a:r>
          </a:p>
        </p:txBody>
      </p:sp>
      <p:sp>
        <p:nvSpPr>
          <p:cNvPr id="12" name="Rectangle 11"/>
          <p:cNvSpPr/>
          <p:nvPr/>
        </p:nvSpPr>
        <p:spPr>
          <a:xfrm>
            <a:off x="3620803" y="4978972"/>
            <a:ext cx="4950394" cy="685765"/>
          </a:xfrm>
          <a:prstGeom prst="rect">
            <a:avLst/>
          </a:prstGeom>
        </p:spPr>
        <p:txBody>
          <a:bodyPr wrap="none">
            <a:spAutoFit/>
          </a:bodyPr>
          <a:lstStyle/>
          <a:p>
            <a:pPr algn="ctr" fontAlgn="base">
              <a:lnSpc>
                <a:spcPct val="150000"/>
              </a:lnSpc>
              <a:spcBef>
                <a:spcPts val="400"/>
              </a:spcBef>
              <a:spcAft>
                <a:spcPts val="400"/>
              </a:spcAft>
            </a:pPr>
            <a:r>
              <a:rPr lang="en-US" sz="2933" b="1" dirty="0">
                <a:latin typeface="Arial" panose="020B0604020202020204" pitchFamily="34" charset="0"/>
                <a:ea typeface="Calibri" panose="020F0502020204030204" pitchFamily="34" charset="0"/>
                <a:cs typeface="Arial" panose="020B0604020202020204" pitchFamily="34" charset="0"/>
              </a:rPr>
              <a:t>A </a:t>
            </a:r>
            <a:r>
              <a:rPr lang="en-US" sz="2933" dirty="0">
                <a:latin typeface="Arial" panose="020B0604020202020204" pitchFamily="34" charset="0"/>
                <a:ea typeface="Calibri" panose="020F0502020204030204" pitchFamily="34" charset="0"/>
                <a:cs typeface="Arial" panose="020B0604020202020204" pitchFamily="34" charset="0"/>
              </a:rPr>
              <a:t>= </a:t>
            </a:r>
            <a:r>
              <a:rPr lang="en-US" sz="2933" b="1" dirty="0">
                <a:latin typeface="Arial" panose="020B0604020202020204" pitchFamily="34" charset="0"/>
                <a:ea typeface="Calibri" panose="020F0502020204030204" pitchFamily="34" charset="0"/>
                <a:cs typeface="Arial" panose="020B0604020202020204" pitchFamily="34" charset="0"/>
              </a:rPr>
              <a:t>A(x) </a:t>
            </a:r>
            <a:r>
              <a:rPr lang="en-US" sz="2933" dirty="0">
                <a:latin typeface="Arial" panose="020B0604020202020204" pitchFamily="34" charset="0"/>
                <a:ea typeface="Calibri" panose="020F0502020204030204" pitchFamily="34" charset="0"/>
                <a:cs typeface="Arial" panose="020B0604020202020204" pitchFamily="34" charset="0"/>
              </a:rPr>
              <a:t>= 6x</a:t>
            </a:r>
            <a:r>
              <a:rPr lang="en-US" sz="2933" baseline="30000" dirty="0">
                <a:latin typeface="Arial" panose="020B0604020202020204" pitchFamily="34" charset="0"/>
                <a:ea typeface="Calibri" panose="020F0502020204030204" pitchFamily="34" charset="0"/>
                <a:cs typeface="Arial" panose="020B0604020202020204" pitchFamily="34" charset="0"/>
              </a:rPr>
              <a:t>3</a:t>
            </a:r>
            <a:r>
              <a:rPr lang="en-US" sz="2933" dirty="0">
                <a:latin typeface="Arial" panose="020B0604020202020204" pitchFamily="34" charset="0"/>
                <a:ea typeface="Calibri" panose="020F0502020204030204" pitchFamily="34" charset="0"/>
                <a:cs typeface="Arial" panose="020B0604020202020204" pitchFamily="34" charset="0"/>
              </a:rPr>
              <a:t> - 5x</a:t>
            </a:r>
            <a:r>
              <a:rPr lang="en-US" sz="2933" baseline="30000" dirty="0">
                <a:latin typeface="Arial" panose="020B0604020202020204" pitchFamily="34" charset="0"/>
                <a:ea typeface="Calibri" panose="020F0502020204030204" pitchFamily="34" charset="0"/>
                <a:cs typeface="Arial" panose="020B0604020202020204" pitchFamily="34" charset="0"/>
              </a:rPr>
              <a:t>2</a:t>
            </a:r>
            <a:r>
              <a:rPr lang="en-US" sz="2933" dirty="0">
                <a:latin typeface="Arial" panose="020B0604020202020204" pitchFamily="34" charset="0"/>
                <a:ea typeface="Calibri" panose="020F0502020204030204" pitchFamily="34" charset="0"/>
                <a:cs typeface="Arial" panose="020B0604020202020204" pitchFamily="34" charset="0"/>
              </a:rPr>
              <a:t> - 4x</a:t>
            </a:r>
            <a:r>
              <a:rPr lang="en-US" sz="2933" baseline="30000" dirty="0">
                <a:latin typeface="Arial" panose="020B0604020202020204" pitchFamily="34" charset="0"/>
                <a:ea typeface="Calibri" panose="020F0502020204030204" pitchFamily="34" charset="0"/>
                <a:cs typeface="Arial" panose="020B0604020202020204" pitchFamily="34" charset="0"/>
              </a:rPr>
              <a:t>3</a:t>
            </a:r>
            <a:r>
              <a:rPr lang="en-US" sz="2933" dirty="0">
                <a:latin typeface="Arial" panose="020B0604020202020204" pitchFamily="34" charset="0"/>
                <a:ea typeface="Calibri" panose="020F0502020204030204" pitchFamily="34" charset="0"/>
                <a:cs typeface="Arial" panose="020B0604020202020204" pitchFamily="34" charset="0"/>
              </a:rPr>
              <a:t> + 7</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1200" y="0"/>
            <a:ext cx="4772877" cy="477287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44750" y="1427346"/>
            <a:ext cx="5482101" cy="8590186"/>
          </a:xfrm>
          <a:prstGeom prst="rect">
            <a:avLst/>
          </a:prstGeom>
        </p:spPr>
      </p:pic>
      <p:grpSp>
        <p:nvGrpSpPr>
          <p:cNvPr id="32" name="Group 32"/>
          <p:cNvGrpSpPr/>
          <p:nvPr/>
        </p:nvGrpSpPr>
        <p:grpSpPr>
          <a:xfrm>
            <a:off x="-572105" y="6515100"/>
            <a:ext cx="13336211" cy="744719"/>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35" name="Rectangle 34"/>
          <p:cNvSpPr/>
          <p:nvPr/>
        </p:nvSpPr>
        <p:spPr>
          <a:xfrm>
            <a:off x="964035" y="1785224"/>
            <a:ext cx="4267200" cy="2039854"/>
          </a:xfrm>
          <a:prstGeom prst="rect">
            <a:avLst/>
          </a:prstGeom>
        </p:spPr>
        <p:txBody>
          <a:bodyPr wrap="square">
            <a:spAutoFit/>
          </a:bodyPr>
          <a:lstStyle/>
          <a:p>
            <a:pPr algn="ctr">
              <a:lnSpc>
                <a:spcPct val="150000"/>
              </a:lnSpc>
            </a:pPr>
            <a:r>
              <a:rPr lang="en-US" sz="2933" dirty="0" err="1">
                <a:latin typeface="Arial" panose="020B0604020202020204" pitchFamily="34" charset="0"/>
                <a:cs typeface="Arial" panose="020B0604020202020204" pitchFamily="34" charset="0"/>
              </a:rPr>
              <a:t>Mỗi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thực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phải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không</a:t>
            </a:r>
            <a:r>
              <a:rPr lang="en-US" sz="2933" dirty="0">
                <a:latin typeface="Arial" panose="020B0604020202020204" pitchFamily="34" charset="0"/>
                <a:cs typeface="Arial" panose="020B0604020202020204" pitchFamily="34" charset="0"/>
              </a:rPr>
              <a:t>? </a:t>
            </a:r>
          </a:p>
          <a:p>
            <a:pPr algn="ctr">
              <a:lnSpc>
                <a:spcPct val="150000"/>
              </a:lnSpc>
            </a:pPr>
            <a:r>
              <a:rPr lang="en-US" sz="2933" dirty="0" err="1">
                <a:latin typeface="Arial" panose="020B0604020202020204" pitchFamily="34" charset="0"/>
                <a:cs typeface="Arial" panose="020B0604020202020204" pitchFamily="34" charset="0"/>
              </a:rPr>
              <a:t>Tại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sao</a:t>
            </a:r>
            <a:r>
              <a:rPr lang="en-US" sz="2933"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2293989" y="685800"/>
            <a:ext cx="1607293" cy="865223"/>
          </a:xfrm>
          <a:prstGeom prst="rect">
            <a:avLst/>
          </a:prstGeom>
        </p:spPr>
      </p:pic>
      <p:sp>
        <p:nvSpPr>
          <p:cNvPr id="37" name="Rectangle 36"/>
          <p:cNvSpPr/>
          <p:nvPr/>
        </p:nvSpPr>
        <p:spPr>
          <a:xfrm>
            <a:off x="6541344" y="3276600"/>
            <a:ext cx="4688910" cy="3393942"/>
          </a:xfrm>
          <a:prstGeom prst="rect">
            <a:avLst/>
          </a:prstGeom>
        </p:spPr>
        <p:txBody>
          <a:bodyPr wrap="square">
            <a:spAutoFit/>
          </a:bodyPr>
          <a:lstStyle/>
          <a:p>
            <a:pPr algn="just">
              <a:lnSpc>
                <a:spcPct val="150000"/>
              </a:lnSpc>
            </a:pPr>
            <a:r>
              <a:rPr lang="vi-VN" sz="2933">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2933"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117" y="1963920"/>
            <a:ext cx="1115363" cy="1147079"/>
          </a:xfrm>
          <a:prstGeom prst="rect">
            <a:avLst/>
          </a:prstGeom>
        </p:spPr>
      </p:pic>
      <p:pic>
        <p:nvPicPr>
          <p:cNvPr id="39" name="Picture 38"/>
          <p:cNvPicPr>
            <a:picLocks noChangeAspect="1"/>
          </p:cNvPicPr>
          <p:nvPr/>
        </p:nvPicPr>
        <p:blipFill>
          <a:blip r:embed="rId6"/>
          <a:stretch>
            <a:fillRect/>
          </a:stretch>
        </p:blipFill>
        <p:spPr>
          <a:xfrm>
            <a:off x="2436951" y="4559621"/>
            <a:ext cx="3125607" cy="3332993"/>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12"/>
            <a:ext cx="12192000" cy="73152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0210800" y="-1712589"/>
            <a:ext cx="3425177" cy="3425177"/>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grpSp>
        <p:nvGrpSpPr>
          <p:cNvPr id="26" name="Group 25"/>
          <p:cNvGrpSpPr/>
          <p:nvPr/>
        </p:nvGrpSpPr>
        <p:grpSpPr>
          <a:xfrm>
            <a:off x="641616" y="510569"/>
            <a:ext cx="3193589" cy="1045409"/>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1" y="952499"/>
              <a:ext cx="2514600" cy="665931"/>
            </a:xfrm>
            <a:prstGeom prst="rect">
              <a:avLst/>
            </a:prstGeom>
            <a:noFill/>
          </p:spPr>
          <p:txBody>
            <a:bodyPr wrap="square" rtlCol="0">
              <a:spAutoFit/>
            </a:bodyPr>
            <a:lstStyle/>
            <a:p>
              <a:pPr algn="ctr"/>
              <a:r>
                <a:rPr lang="en-US" sz="2933" b="1" dirty="0" err="1">
                  <a:latin typeface="Arial" panose="020B0604020202020204" pitchFamily="34" charset="0"/>
                  <a:cs typeface="Arial" panose="020B0604020202020204" pitchFamily="34" charset="0"/>
                </a:rPr>
                <a:t>Ví</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dụ</a:t>
              </a:r>
              <a:r>
                <a:rPr lang="en-US" sz="2933" b="1" dirty="0">
                  <a:latin typeface="Arial" panose="020B0604020202020204" pitchFamily="34" charset="0"/>
                  <a:cs typeface="Arial" panose="020B0604020202020204" pitchFamily="34" charset="0"/>
                </a:rPr>
                <a:t> 1</a:t>
              </a:r>
            </a:p>
          </p:txBody>
        </p:sp>
      </p:grpSp>
      <p:sp>
        <p:nvSpPr>
          <p:cNvPr id="28" name="Rectangle 27"/>
          <p:cNvSpPr/>
          <p:nvPr/>
        </p:nvSpPr>
        <p:spPr>
          <a:xfrm>
            <a:off x="4162218" y="390939"/>
            <a:ext cx="5899025" cy="1315425"/>
          </a:xfrm>
          <a:prstGeom prst="rect">
            <a:avLst/>
          </a:prstGeom>
        </p:spPr>
        <p:txBody>
          <a:bodyPr wrap="square">
            <a:spAutoFit/>
          </a:bodyPr>
          <a:lstStyle/>
          <a:p>
            <a:pPr algn="just">
              <a:lnSpc>
                <a:spcPct val="150000"/>
              </a:lnSpc>
            </a:pPr>
            <a:r>
              <a:rPr lang="nl-NL" sz="2800" dirty="0">
                <a:latin typeface="Arial" panose="020B0604020202020204" pitchFamily="34" charset="0"/>
                <a:ea typeface="Calibri" panose="020F0502020204030204" pitchFamily="34" charset="0"/>
              </a:rPr>
              <a:t>Đa thức 2x</a:t>
            </a:r>
            <a:r>
              <a:rPr lang="nl-NL" sz="2800" baseline="30000" dirty="0">
                <a:latin typeface="Arial" panose="020B0604020202020204" pitchFamily="34" charset="0"/>
                <a:ea typeface="Calibri" panose="020F0502020204030204" pitchFamily="34" charset="0"/>
              </a:rPr>
              <a:t>3</a:t>
            </a:r>
            <a:r>
              <a:rPr lang="nl-NL" sz="2800" dirty="0">
                <a:latin typeface="Arial" panose="020B0604020202020204" pitchFamily="34" charset="0"/>
                <a:ea typeface="Calibri" panose="020F0502020204030204" pitchFamily="34" charset="0"/>
              </a:rPr>
              <a:t> – 5x</a:t>
            </a:r>
            <a:r>
              <a:rPr lang="nl-NL" sz="2800" baseline="30000" dirty="0">
                <a:latin typeface="Arial" panose="020B0604020202020204" pitchFamily="34" charset="0"/>
                <a:ea typeface="Calibri" panose="020F0502020204030204" pitchFamily="34" charset="0"/>
              </a:rPr>
              <a:t>2</a:t>
            </a:r>
            <a:r>
              <a:rPr lang="nl-NL" sz="2800" dirty="0">
                <a:latin typeface="Arial" panose="020B0604020202020204" pitchFamily="34" charset="0"/>
                <a:ea typeface="Calibri" panose="020F0502020204030204" pitchFamily="34" charset="0"/>
              </a:rPr>
              <a:t> + 7 có ba hạng tử là 2x</a:t>
            </a:r>
            <a:r>
              <a:rPr lang="nl-NL" sz="2800" baseline="30000" dirty="0">
                <a:latin typeface="Arial" panose="020B0604020202020204" pitchFamily="34" charset="0"/>
                <a:ea typeface="Calibri" panose="020F0502020204030204" pitchFamily="34" charset="0"/>
              </a:rPr>
              <a:t>3</a:t>
            </a:r>
            <a:r>
              <a:rPr lang="nl-NL" sz="2800" dirty="0">
                <a:latin typeface="Arial" panose="020B0604020202020204" pitchFamily="34" charset="0"/>
                <a:ea typeface="Calibri" panose="020F0502020204030204" pitchFamily="34" charset="0"/>
              </a:rPr>
              <a:t>; -5x</a:t>
            </a:r>
            <a:r>
              <a:rPr lang="nl-NL" sz="2800" baseline="30000" dirty="0">
                <a:latin typeface="Arial" panose="020B0604020202020204" pitchFamily="34" charset="0"/>
                <a:ea typeface="Calibri" panose="020F0502020204030204" pitchFamily="34" charset="0"/>
              </a:rPr>
              <a:t>2</a:t>
            </a:r>
            <a:r>
              <a:rPr lang="nl-NL" sz="2800" dirty="0">
                <a:latin typeface="Arial" panose="020B0604020202020204" pitchFamily="34" charset="0"/>
                <a:ea typeface="Calibri" panose="020F0502020204030204" pitchFamily="34" charset="0"/>
              </a:rPr>
              <a:t> và 7.</a:t>
            </a:r>
            <a:endParaRPr lang="en-US" sz="2800" dirty="0"/>
          </a:p>
        </p:txBody>
      </p:sp>
      <p:sp>
        <p:nvSpPr>
          <p:cNvPr id="29" name="Rectangle 28"/>
          <p:cNvSpPr/>
          <p:nvPr/>
        </p:nvSpPr>
        <p:spPr>
          <a:xfrm>
            <a:off x="864611" y="1948411"/>
            <a:ext cx="8568371" cy="523220"/>
          </a:xfrm>
          <a:prstGeom prst="rect">
            <a:avLst/>
          </a:prstGeom>
        </p:spPr>
        <p:txBody>
          <a:bodyPr wrap="none">
            <a:spAutoFit/>
          </a:bodyPr>
          <a:lstStyle/>
          <a:p>
            <a:r>
              <a:rPr lang="en-US" sz="2800" i="1" dirty="0" err="1">
                <a:solidFill>
                  <a:srgbClr val="002060"/>
                </a:solidFill>
                <a:latin typeface="Arial" panose="020B0604020202020204" pitchFamily="34" charset="0"/>
                <a:cs typeface="Arial" panose="020B0604020202020204" pitchFamily="34" charset="0"/>
              </a:rPr>
              <a:t>Áp</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dụng</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kiến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thức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đã</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học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hoàn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thành</a:t>
            </a:r>
            <a:r>
              <a:rPr lang="en-US" sz="2800"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Luyện</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tập</a:t>
            </a:r>
            <a:r>
              <a:rPr lang="en-US" sz="2800" b="1" i="1" dirty="0">
                <a:solidFill>
                  <a:srgbClr val="002060"/>
                </a:solidFill>
                <a:latin typeface="Arial" panose="020B0604020202020204" pitchFamily="34" charset="0"/>
                <a:cs typeface="Arial" panose="020B0604020202020204" pitchFamily="34" charset="0"/>
              </a:rPr>
              <a:t> 2</a:t>
            </a:r>
            <a:r>
              <a:rPr lang="en-US" sz="28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7966" y="1674395"/>
            <a:ext cx="1040474" cy="1040474"/>
          </a:xfrm>
          <a:prstGeom prst="rect">
            <a:avLst/>
          </a:prstGeom>
        </p:spPr>
      </p:pic>
      <p:sp>
        <p:nvSpPr>
          <p:cNvPr id="31" name="Rounded Rectangle 30"/>
          <p:cNvSpPr/>
          <p:nvPr/>
        </p:nvSpPr>
        <p:spPr>
          <a:xfrm>
            <a:off x="864610" y="2714869"/>
            <a:ext cx="2477201" cy="692916"/>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Luyện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2</a:t>
            </a:r>
          </a:p>
        </p:txBody>
      </p:sp>
      <p:sp>
        <p:nvSpPr>
          <p:cNvPr id="32" name="Rectangle 31"/>
          <p:cNvSpPr/>
          <p:nvPr/>
        </p:nvSpPr>
        <p:spPr>
          <a:xfrm>
            <a:off x="840903" y="3600687"/>
            <a:ext cx="9230412"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kê</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B = 2x</a:t>
            </a:r>
            <a:r>
              <a:rPr lang="en-US" sz="2800" baseline="30000" dirty="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 3x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x + 1</a:t>
            </a:r>
          </a:p>
        </p:txBody>
      </p:sp>
      <p:sp>
        <p:nvSpPr>
          <p:cNvPr id="33" name="Oval Callout 32"/>
          <p:cNvSpPr/>
          <p:nvPr/>
        </p:nvSpPr>
        <p:spPr>
          <a:xfrm>
            <a:off x="4724400" y="4273754"/>
            <a:ext cx="2056896" cy="955079"/>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Kết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quả</a:t>
            </a:r>
            <a:endParaRPr lang="en-US" sz="28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2425442" y="5583534"/>
            <a:ext cx="6721712"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hạng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2x</a:t>
            </a:r>
            <a:r>
              <a:rPr lang="en-US" sz="2800" baseline="30000" dirty="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-3x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475131" y="4835257"/>
            <a:ext cx="731544" cy="1679843"/>
          </a:xfrm>
          <a:prstGeom prst="rect">
            <a:avLst/>
          </a:prstGeom>
        </p:spPr>
      </p:pic>
      <p:pic>
        <p:nvPicPr>
          <p:cNvPr id="36" name="Picture 35"/>
          <p:cNvPicPr>
            <a:picLocks noChangeAspect="1"/>
          </p:cNvPicPr>
          <p:nvPr/>
        </p:nvPicPr>
        <p:blipFill>
          <a:blip r:embed="rId4"/>
          <a:stretch>
            <a:fillRect/>
          </a:stretch>
        </p:blipFill>
        <p:spPr>
          <a:xfrm>
            <a:off x="9906000" y="4968520"/>
            <a:ext cx="1600657" cy="154658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584200" y="3747994"/>
            <a:ext cx="11023600" cy="3047090"/>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3149600" y="335507"/>
            <a:ext cx="6344446"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3.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biến</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thu</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gọn</a:t>
            </a:r>
            <a:endParaRPr lang="en-US" sz="32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292561" y="1309882"/>
            <a:ext cx="6723315" cy="523220"/>
          </a:xfrm>
          <a:prstGeom prst="rect">
            <a:avLst/>
          </a:prstGeom>
        </p:spPr>
        <p:txBody>
          <a:bodyPr wrap="none">
            <a:spAutoFit/>
          </a:bodyPr>
          <a:lstStyle/>
          <a:p>
            <a:r>
              <a:rPr lang="en-US" sz="2800" i="1" dirty="0" err="1">
                <a:solidFill>
                  <a:srgbClr val="002060"/>
                </a:solidFill>
                <a:latin typeface="Arial" panose="020B0604020202020204" pitchFamily="34" charset="0"/>
                <a:cs typeface="Arial" panose="020B0604020202020204" pitchFamily="34" charset="0"/>
              </a:rPr>
              <a:t>Quan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sát</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các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biểu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thức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và</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trả</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lời</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câu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hỏi</a:t>
            </a:r>
            <a:r>
              <a:rPr lang="en-US" sz="28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1745756" y="2099774"/>
            <a:ext cx="3938899" cy="543675"/>
          </a:xfrm>
          <a:prstGeom prst="rect">
            <a:avLst/>
          </a:prstGeom>
        </p:spPr>
        <p:txBody>
          <a:bodyPr wrap="none">
            <a:spAutoFit/>
          </a:bodyPr>
          <a:lstStyle/>
          <a:p>
            <a:r>
              <a:rPr lang="nl-NL" sz="2933" b="1" dirty="0">
                <a:latin typeface="Arial" panose="020B0604020202020204" pitchFamily="34" charset="0"/>
                <a:ea typeface="Calibri" panose="020F0502020204030204" pitchFamily="34" charset="0"/>
              </a:rPr>
              <a:t>A = 6x</a:t>
            </a:r>
            <a:r>
              <a:rPr lang="nl-NL" sz="2933" b="1" baseline="30000" dirty="0">
                <a:latin typeface="Arial" panose="020B0604020202020204" pitchFamily="34" charset="0"/>
                <a:ea typeface="Calibri" panose="020F0502020204030204" pitchFamily="34" charset="0"/>
              </a:rPr>
              <a:t>3</a:t>
            </a:r>
            <a:r>
              <a:rPr lang="nl-NL" sz="2933" b="1" dirty="0">
                <a:latin typeface="Arial" panose="020B0604020202020204" pitchFamily="34" charset="0"/>
                <a:ea typeface="Calibri" panose="020F0502020204030204" pitchFamily="34" charset="0"/>
              </a:rPr>
              <a:t> – 5x</a:t>
            </a:r>
            <a:r>
              <a:rPr lang="nl-NL" sz="2933" b="1" baseline="30000" dirty="0">
                <a:latin typeface="Arial" panose="020B0604020202020204" pitchFamily="34" charset="0"/>
                <a:ea typeface="Calibri" panose="020F0502020204030204" pitchFamily="34" charset="0"/>
              </a:rPr>
              <a:t>2</a:t>
            </a:r>
            <a:r>
              <a:rPr lang="nl-NL" sz="2933" b="1" dirty="0">
                <a:latin typeface="Arial" panose="020B0604020202020204" pitchFamily="34" charset="0"/>
                <a:ea typeface="Calibri" panose="020F0502020204030204" pitchFamily="34" charset="0"/>
              </a:rPr>
              <a:t> - 4x</a:t>
            </a:r>
            <a:r>
              <a:rPr lang="nl-NL" sz="2933" b="1" baseline="30000" dirty="0">
                <a:latin typeface="Arial" panose="020B0604020202020204" pitchFamily="34" charset="0"/>
                <a:ea typeface="Calibri" panose="020F0502020204030204" pitchFamily="34" charset="0"/>
              </a:rPr>
              <a:t>3</a:t>
            </a:r>
            <a:r>
              <a:rPr lang="nl-NL" sz="2933" b="1" dirty="0">
                <a:latin typeface="Arial" panose="020B0604020202020204" pitchFamily="34" charset="0"/>
                <a:ea typeface="Calibri" panose="020F0502020204030204" pitchFamily="34" charset="0"/>
              </a:rPr>
              <a:t> + 7</a:t>
            </a:r>
            <a:endParaRPr lang="en-US" sz="2933" b="1" dirty="0"/>
          </a:p>
        </p:txBody>
      </p:sp>
      <p:sp>
        <p:nvSpPr>
          <p:cNvPr id="21" name="Rectangle 20"/>
          <p:cNvSpPr/>
          <p:nvPr/>
        </p:nvSpPr>
        <p:spPr>
          <a:xfrm>
            <a:off x="7088169" y="1903744"/>
            <a:ext cx="3602268" cy="685765"/>
          </a:xfrm>
          <a:prstGeom prst="rect">
            <a:avLst/>
          </a:prstGeom>
        </p:spPr>
        <p:txBody>
          <a:bodyPr wrap="none">
            <a:spAutoFit/>
          </a:bodyPr>
          <a:lstStyle/>
          <a:p>
            <a:pPr algn="just">
              <a:lnSpc>
                <a:spcPct val="150000"/>
              </a:lnSpc>
              <a:spcBef>
                <a:spcPts val="400"/>
              </a:spcBef>
              <a:spcAft>
                <a:spcPts val="400"/>
              </a:spcAft>
            </a:pPr>
            <a:r>
              <a:rPr lang="nl-NL" sz="2933" b="1" dirty="0">
                <a:latin typeface="Arial" panose="020B0604020202020204" pitchFamily="34" charset="0"/>
                <a:ea typeface="Calibri" panose="020F0502020204030204" pitchFamily="34" charset="0"/>
                <a:cs typeface="Arial" panose="020B0604020202020204" pitchFamily="34" charset="0"/>
              </a:rPr>
              <a:t>B = 2x</a:t>
            </a:r>
            <a:r>
              <a:rPr lang="nl-NL" sz="2933" b="1" baseline="30000" dirty="0">
                <a:latin typeface="Arial" panose="020B0604020202020204" pitchFamily="34" charset="0"/>
                <a:ea typeface="Calibri" panose="020F0502020204030204" pitchFamily="34" charset="0"/>
                <a:cs typeface="Arial" panose="020B0604020202020204" pitchFamily="34" charset="0"/>
              </a:rPr>
              <a:t>4</a:t>
            </a:r>
            <a:r>
              <a:rPr lang="nl-NL" sz="2933" b="1" dirty="0">
                <a:latin typeface="Arial" panose="020B0604020202020204" pitchFamily="34" charset="0"/>
                <a:ea typeface="Calibri" panose="020F0502020204030204" pitchFamily="34" charset="0"/>
                <a:cs typeface="Arial" panose="020B0604020202020204" pitchFamily="34" charset="0"/>
              </a:rPr>
              <a:t> - 3x</a:t>
            </a:r>
            <a:r>
              <a:rPr lang="nl-NL" sz="2933" b="1" baseline="30000" dirty="0">
                <a:latin typeface="Arial" panose="020B0604020202020204" pitchFamily="34" charset="0"/>
                <a:ea typeface="Calibri" panose="020F0502020204030204" pitchFamily="34" charset="0"/>
                <a:cs typeface="Arial" panose="020B0604020202020204" pitchFamily="34" charset="0"/>
              </a:rPr>
              <a:t>2</a:t>
            </a:r>
            <a:r>
              <a:rPr lang="nl-NL" sz="2933" b="1" dirty="0">
                <a:latin typeface="Arial" panose="020B0604020202020204" pitchFamily="34" charset="0"/>
                <a:ea typeface="Calibri" panose="020F0502020204030204" pitchFamily="34" charset="0"/>
                <a:cs typeface="Arial" panose="020B0604020202020204" pitchFamily="34" charset="0"/>
              </a:rPr>
              <a:t> + x + 1</a:t>
            </a:r>
            <a:endParaRPr lang="en-US" sz="2933" b="1" dirty="0">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63" y="2446291"/>
            <a:ext cx="829598" cy="829598"/>
          </a:xfrm>
          <a:prstGeom prst="rect">
            <a:avLst/>
          </a:prstGeom>
        </p:spPr>
      </p:pic>
      <p:sp>
        <p:nvSpPr>
          <p:cNvPr id="16" name="Rectangle 15"/>
          <p:cNvSpPr/>
          <p:nvPr/>
        </p:nvSpPr>
        <p:spPr>
          <a:xfrm>
            <a:off x="1373267" y="2931390"/>
            <a:ext cx="10011074" cy="523220"/>
          </a:xfrm>
          <a:prstGeom prst="rect">
            <a:avLst/>
          </a:prstGeom>
        </p:spPr>
        <p:txBody>
          <a:bodyPr wrap="none">
            <a:spAutoFit/>
          </a:bodyPr>
          <a:lstStyle/>
          <a:p>
            <a:r>
              <a:rPr lang="vi-VN" sz="2800" dirty="0">
                <a:latin typeface="Arial" panose="020B0604020202020204" pitchFamily="34" charset="0"/>
                <a:cs typeface="Arial" panose="020B0604020202020204" pitchFamily="34" charset="0"/>
              </a:rPr>
              <a:t>Em hãy nêu nhận xét về các đơn thức cùng bậc trong A và B.</a:t>
            </a:r>
            <a:endParaRPr lang="en-US" sz="2800" dirty="0">
              <a:latin typeface="Arial" panose="020B0604020202020204" pitchFamily="34" charset="0"/>
              <a:cs typeface="Arial" panose="020B0604020202020204" pitchFamily="34" charset="0"/>
            </a:endParaRPr>
          </a:p>
        </p:txBody>
      </p:sp>
      <p:sp>
        <p:nvSpPr>
          <p:cNvPr id="17" name="Rectangle 16"/>
          <p:cNvSpPr/>
          <p:nvPr/>
        </p:nvSpPr>
        <p:spPr>
          <a:xfrm>
            <a:off x="1306107" y="3863839"/>
            <a:ext cx="9804400" cy="1305165"/>
          </a:xfrm>
          <a:prstGeom prst="rect">
            <a:avLst/>
          </a:prstGeom>
        </p:spPr>
        <p:txBody>
          <a:bodyPr wrap="square">
            <a:spAutoFit/>
          </a:bodyPr>
          <a:lstStyle/>
          <a:p>
            <a:pPr marL="381019" indent="-381019" algn="just">
              <a:lnSpc>
                <a:spcPct val="150000"/>
              </a:lnSpc>
              <a:buFont typeface="Wingdings" panose="05000000000000000000" pitchFamily="2" charset="2"/>
              <a:buChar char="§"/>
            </a:pPr>
            <a:r>
              <a:rPr lang="vi-VN" sz="2800" dirty="0">
                <a:latin typeface="Arial" panose="020B0604020202020204" pitchFamily="34" charset="0"/>
                <a:cs typeface="Arial" panose="020B0604020202020204" pitchFamily="34" charset="0"/>
              </a:rPr>
              <a:t>Trong đa thức A có hai đơn thức cùng bậc là 6x</a:t>
            </a:r>
            <a:r>
              <a:rPr lang="en-US" sz="2800" baseline="30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và -4x</a:t>
            </a:r>
            <a:r>
              <a:rPr lang="en-US" sz="2800" baseline="30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p>
            <a:pPr marL="381019" indent="-381019" algn="just">
              <a:lnSpc>
                <a:spcPct val="150000"/>
              </a:lnSpc>
              <a:buFont typeface="Wingdings" panose="05000000000000000000" pitchFamily="2" charset="2"/>
              <a:buChar char="§"/>
            </a:pPr>
            <a:r>
              <a:rPr lang="vi-VN" sz="2800" dirty="0">
                <a:latin typeface="Arial" panose="020B0604020202020204" pitchFamily="34" charset="0"/>
                <a:cs typeface="Arial" panose="020B0604020202020204" pitchFamily="34" charset="0"/>
              </a:rPr>
              <a:t>Trong đa thức B không có hai đơn thức nào cùng bậc.</a:t>
            </a:r>
          </a:p>
        </p:txBody>
      </p:sp>
      <p:sp>
        <p:nvSpPr>
          <p:cNvPr id="18" name="Right Arrow 17"/>
          <p:cNvSpPr/>
          <p:nvPr/>
        </p:nvSpPr>
        <p:spPr>
          <a:xfrm>
            <a:off x="1373268" y="5505374"/>
            <a:ext cx="506333" cy="40094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p:cNvSpPr/>
          <p:nvPr/>
        </p:nvSpPr>
        <p:spPr>
          <a:xfrm>
            <a:off x="2171306" y="5210215"/>
            <a:ext cx="8861761" cy="1305165"/>
          </a:xfrm>
          <a:prstGeom prst="rect">
            <a:avLst/>
          </a:prstGeom>
        </p:spPr>
        <p:txBody>
          <a:bodyPr wrap="square">
            <a:spAutoFit/>
          </a:bodyPr>
          <a:lstStyle/>
          <a:p>
            <a:pPr algn="just">
              <a:lnSpc>
                <a:spcPct val="150000"/>
              </a:lnSpc>
            </a:pPr>
            <a:r>
              <a:rPr lang="vi-VN" sz="2800" b="1" dirty="0">
                <a:solidFill>
                  <a:srgbClr val="002060"/>
                </a:solidFill>
                <a:latin typeface="Arial" panose="020B0604020202020204" pitchFamily="34" charset="0"/>
                <a:cs typeface="Arial" panose="020B0604020202020204" pitchFamily="34" charset="0"/>
              </a:rPr>
              <a:t>Kết luận:</a:t>
            </a:r>
            <a:r>
              <a:rPr lang="en-US" sz="2800" b="1" dirty="0">
                <a:solidFill>
                  <a:srgbClr val="002060"/>
                </a:solidFill>
                <a:latin typeface="Arial" panose="020B0604020202020204" pitchFamily="34" charset="0"/>
                <a:cs typeface="Arial" panose="020B0604020202020204" pitchFamily="34" charset="0"/>
              </a:rPr>
              <a:t> </a:t>
            </a:r>
            <a:r>
              <a:rPr lang="vi-VN" sz="2800" dirty="0">
                <a:solidFill>
                  <a:srgbClr val="C00000"/>
                </a:solidFill>
                <a:latin typeface="Arial" panose="020B0604020202020204" pitchFamily="34" charset="0"/>
                <a:cs typeface="Arial" panose="020B0604020202020204" pitchFamily="34" charset="0"/>
              </a:rPr>
              <a:t>Đa thức thu gọn</a:t>
            </a:r>
            <a:r>
              <a:rPr lang="en-US" sz="2800"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l</a:t>
            </a:r>
            <a:r>
              <a:rPr lang="vi-VN" sz="2800" dirty="0">
                <a:latin typeface="Arial" panose="020B0604020202020204" pitchFamily="34" charset="0"/>
                <a:cs typeface="Arial" panose="020B0604020202020204" pitchFamily="34" charset="0"/>
              </a:rPr>
              <a:t>à các đa thức </a:t>
            </a:r>
            <a:r>
              <a:rPr lang="vi-VN" sz="28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1651000"/>
            <a:ext cx="3590351" cy="359035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20" name="Group 20"/>
          <p:cNvGrpSpPr/>
          <p:nvPr/>
        </p:nvGrpSpPr>
        <p:grpSpPr>
          <a:xfrm>
            <a:off x="-535014" y="6515100"/>
            <a:ext cx="13262027" cy="794175"/>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grpSp>
        <p:nvGrpSpPr>
          <p:cNvPr id="28" name="Group 27"/>
          <p:cNvGrpSpPr/>
          <p:nvPr/>
        </p:nvGrpSpPr>
        <p:grpSpPr>
          <a:xfrm>
            <a:off x="711647" y="1070039"/>
            <a:ext cx="1500924" cy="1500924"/>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27" name="TextBox 26"/>
            <p:cNvSpPr txBox="1"/>
            <p:nvPr/>
          </p:nvSpPr>
          <p:spPr>
            <a:xfrm>
              <a:off x="1361278" y="1380745"/>
              <a:ext cx="1829252" cy="1492524"/>
            </a:xfrm>
            <a:prstGeom prst="rect">
              <a:avLst/>
            </a:prstGeom>
            <a:noFill/>
          </p:spPr>
          <p:txBody>
            <a:bodyPr wrap="square" rtlCol="0">
              <a:spAutoFit/>
            </a:bodyPr>
            <a:lstStyle/>
            <a:p>
              <a:pPr algn="ctr"/>
              <a:r>
                <a:rPr lang="en-US" sz="2933" b="1" dirty="0" err="1">
                  <a:solidFill>
                    <a:schemeClr val="bg1"/>
                  </a:solidFill>
                  <a:latin typeface="Arial" panose="020B0604020202020204" pitchFamily="34" charset="0"/>
                  <a:cs typeface="Arial" panose="020B0604020202020204" pitchFamily="34" charset="0"/>
                </a:rPr>
                <a:t>Ví</a:t>
              </a:r>
              <a:r>
                <a:rPr lang="en-US" sz="2933" b="1" dirty="0">
                  <a:solidFill>
                    <a:schemeClr val="bg1"/>
                  </a:solidFill>
                  <a:latin typeface="Arial" panose="020B0604020202020204" pitchFamily="34" charset="0"/>
                  <a:cs typeface="Arial" panose="020B0604020202020204" pitchFamily="34" charset="0"/>
                </a:rPr>
                <a:t> </a:t>
              </a:r>
              <a:r>
                <a:rPr lang="en-US" sz="2933" b="1" dirty="0" err="1">
                  <a:solidFill>
                    <a:schemeClr val="bg1"/>
                  </a:solidFill>
                  <a:latin typeface="Arial" panose="020B0604020202020204" pitchFamily="34" charset="0"/>
                  <a:cs typeface="Arial" panose="020B0604020202020204" pitchFamily="34" charset="0"/>
                </a:rPr>
                <a:t>dụ</a:t>
              </a:r>
              <a:r>
                <a:rPr lang="en-US" sz="2933" b="1" dirty="0">
                  <a:solidFill>
                    <a:schemeClr val="bg1"/>
                  </a:solidFill>
                  <a:latin typeface="Arial" panose="020B0604020202020204" pitchFamily="34" charset="0"/>
                  <a:cs typeface="Arial" panose="020B0604020202020204" pitchFamily="34" charset="0"/>
                </a:rPr>
                <a:t> 2</a:t>
              </a:r>
            </a:p>
          </p:txBody>
        </p:sp>
      </p:grpSp>
      <p:sp>
        <p:nvSpPr>
          <p:cNvPr id="30" name="Rectangle 29"/>
          <p:cNvSpPr/>
          <p:nvPr/>
        </p:nvSpPr>
        <p:spPr>
          <a:xfrm>
            <a:off x="2346585" y="1609514"/>
            <a:ext cx="6776342" cy="543675"/>
          </a:xfrm>
          <a:prstGeom prst="rect">
            <a:avLst/>
          </a:prstGeom>
        </p:spPr>
        <p:txBody>
          <a:bodyPr wrap="none">
            <a:spAutoFit/>
          </a:bodyPr>
          <a:lstStyle/>
          <a:p>
            <a:r>
              <a:rPr lang="nl-NL" sz="2933" dirty="0">
                <a:latin typeface="Arial" panose="020B0604020202020204" pitchFamily="34" charset="0"/>
                <a:ea typeface="Calibri" panose="020F0502020204030204" pitchFamily="34" charset="0"/>
              </a:rPr>
              <a:t>Thu gọn đa thức A = 6x</a:t>
            </a:r>
            <a:r>
              <a:rPr lang="nl-NL" sz="2933" baseline="30000" dirty="0">
                <a:latin typeface="Arial" panose="020B0604020202020204" pitchFamily="34" charset="0"/>
                <a:ea typeface="Calibri" panose="020F0502020204030204" pitchFamily="34" charset="0"/>
              </a:rPr>
              <a:t>3</a:t>
            </a:r>
            <a:r>
              <a:rPr lang="nl-NL" sz="2933" dirty="0">
                <a:latin typeface="Arial" panose="020B0604020202020204" pitchFamily="34" charset="0"/>
                <a:ea typeface="Calibri" panose="020F0502020204030204" pitchFamily="34" charset="0"/>
              </a:rPr>
              <a:t> – 5x</a:t>
            </a:r>
            <a:r>
              <a:rPr lang="nl-NL" sz="2933" baseline="30000" dirty="0">
                <a:latin typeface="Arial" panose="020B0604020202020204" pitchFamily="34" charset="0"/>
                <a:ea typeface="Calibri" panose="020F0502020204030204" pitchFamily="34" charset="0"/>
              </a:rPr>
              <a:t>2</a:t>
            </a:r>
            <a:r>
              <a:rPr lang="nl-NL" sz="2933" dirty="0">
                <a:latin typeface="Arial" panose="020B0604020202020204" pitchFamily="34" charset="0"/>
                <a:ea typeface="Calibri" panose="020F0502020204030204" pitchFamily="34" charset="0"/>
              </a:rPr>
              <a:t> - 4x</a:t>
            </a:r>
            <a:r>
              <a:rPr lang="nl-NL" sz="2933" baseline="30000" dirty="0">
                <a:latin typeface="Arial" panose="020B0604020202020204" pitchFamily="34" charset="0"/>
                <a:ea typeface="Calibri" panose="020F0502020204030204" pitchFamily="34" charset="0"/>
              </a:rPr>
              <a:t>3</a:t>
            </a:r>
            <a:r>
              <a:rPr lang="nl-NL" sz="2933" dirty="0">
                <a:latin typeface="Arial" panose="020B0604020202020204" pitchFamily="34" charset="0"/>
                <a:ea typeface="Calibri" panose="020F0502020204030204" pitchFamily="34" charset="0"/>
              </a:rPr>
              <a:t> + 7 </a:t>
            </a:r>
            <a:endParaRPr lang="en-US" sz="2933" dirty="0"/>
          </a:p>
        </p:txBody>
      </p:sp>
      <p:sp>
        <p:nvSpPr>
          <p:cNvPr id="31" name="Rectangle 30"/>
          <p:cNvSpPr/>
          <p:nvPr/>
        </p:nvSpPr>
        <p:spPr>
          <a:xfrm>
            <a:off x="2075271" y="557079"/>
            <a:ext cx="9001182" cy="543675"/>
          </a:xfrm>
          <a:prstGeom prst="rect">
            <a:avLst/>
          </a:prstGeom>
        </p:spPr>
        <p:txBody>
          <a:bodyPr wrap="none">
            <a:spAutoFit/>
          </a:bodyPr>
          <a:lstStyle/>
          <a:p>
            <a:r>
              <a:rPr lang="en-US" sz="2933" i="1" dirty="0" err="1">
                <a:solidFill>
                  <a:srgbClr val="002060"/>
                </a:solidFill>
                <a:latin typeface="Arial" panose="020B0604020202020204" pitchFamily="34" charset="0"/>
                <a:cs typeface="Arial" panose="020B0604020202020204" pitchFamily="34" charset="0"/>
              </a:rPr>
              <a:t>Đọc</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hiểu</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và</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hoạt</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động</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nhóm</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đôi</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hoàn</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thành</a:t>
            </a:r>
            <a:r>
              <a:rPr lang="en-US" sz="2933"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Ví</a:t>
            </a:r>
            <a:r>
              <a:rPr lang="en-US" sz="2933" b="1"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dụ</a:t>
            </a:r>
            <a:r>
              <a:rPr lang="en-US" sz="2933" b="1" i="1" dirty="0">
                <a:solidFill>
                  <a:srgbClr val="002060"/>
                </a:solidFill>
                <a:latin typeface="Arial" panose="020B0604020202020204" pitchFamily="34" charset="0"/>
                <a:cs typeface="Arial" panose="020B0604020202020204" pitchFamily="34" charset="0"/>
              </a:rPr>
              <a:t> 2</a:t>
            </a:r>
            <a:r>
              <a:rPr lang="en-US" sz="2933"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5327776" y="2291246"/>
            <a:ext cx="1536448" cy="955079"/>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2253094" y="3352950"/>
            <a:ext cx="4318000" cy="3024674"/>
          </a:xfrm>
          <a:prstGeom prst="rect">
            <a:avLst/>
          </a:prstGeom>
        </p:spPr>
        <p:txBody>
          <a:bodyPr wrap="squar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A = 6x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- 4x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+ 7 </a:t>
            </a:r>
            <a:endParaRPr lang="en-US" sz="2933"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 6x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- 4x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 (6x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- 4x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 2x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+ 7</a:t>
            </a:r>
            <a:endParaRPr lang="en-US" sz="2933" dirty="0">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6857059" y="4148464"/>
            <a:ext cx="3684022" cy="685765"/>
          </a:xfrm>
          <a:prstGeom prst="rect">
            <a:avLst/>
          </a:prstGeom>
        </p:spPr>
        <p:txBody>
          <a:bodyPr wrap="none">
            <a:spAutoFit/>
          </a:bodyPr>
          <a:lstStyle/>
          <a:p>
            <a:pPr algn="just">
              <a:lnSpc>
                <a:spcPct val="150000"/>
              </a:lnSpc>
              <a:spcBef>
                <a:spcPts val="400"/>
              </a:spcBef>
              <a:spcAft>
                <a:spcPts val="400"/>
              </a:spcAft>
            </a:pPr>
            <a:r>
              <a:rPr lang="nl-NL" sz="2933"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2933"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6841729" y="4920334"/>
            <a:ext cx="4434227" cy="685765"/>
          </a:xfrm>
          <a:prstGeom prst="rect">
            <a:avLst/>
          </a:prstGeom>
        </p:spPr>
        <p:txBody>
          <a:bodyPr wrap="none">
            <a:spAutoFit/>
          </a:bodyPr>
          <a:lstStyle/>
          <a:p>
            <a:pPr algn="just">
              <a:lnSpc>
                <a:spcPct val="150000"/>
              </a:lnSpc>
              <a:spcBef>
                <a:spcPts val="400"/>
              </a:spcBef>
              <a:spcAft>
                <a:spcPts val="400"/>
              </a:spcAft>
            </a:pPr>
            <a:r>
              <a:rPr lang="nl-NL" sz="2933"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2933"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6843331" y="5658998"/>
            <a:ext cx="4934364" cy="685765"/>
          </a:xfrm>
          <a:prstGeom prst="rect">
            <a:avLst/>
          </a:prstGeom>
        </p:spPr>
        <p:txBody>
          <a:bodyPr wrap="none">
            <a:spAutoFit/>
          </a:bodyPr>
          <a:lstStyle/>
          <a:p>
            <a:pPr algn="just">
              <a:lnSpc>
                <a:spcPct val="150000"/>
              </a:lnSpc>
              <a:spcBef>
                <a:spcPts val="400"/>
              </a:spcBef>
              <a:spcAft>
                <a:spcPts val="400"/>
              </a:spcAft>
            </a:pPr>
            <a:r>
              <a:rPr lang="nl-NL" sz="2933"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thức cùng bậc</a:t>
            </a:r>
            <a:endParaRPr lang="en-US" sz="2933"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5700403" y="4542965"/>
            <a:ext cx="1163821" cy="13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037466" y="5247838"/>
            <a:ext cx="826758"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327776" y="6070600"/>
            <a:ext cx="1553381"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903" y="4877810"/>
            <a:ext cx="1637290" cy="1637290"/>
          </a:xfrm>
          <a:prstGeom prst="rect">
            <a:avLst/>
          </a:prstGeom>
        </p:spPr>
      </p:pic>
      <p:grpSp>
        <p:nvGrpSpPr>
          <p:cNvPr id="7" name="Group 7"/>
          <p:cNvGrpSpPr/>
          <p:nvPr/>
        </p:nvGrpSpPr>
        <p:grpSpPr>
          <a:xfrm>
            <a:off x="10695093" y="-1562151"/>
            <a:ext cx="3124302" cy="312430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4" name="Group 14"/>
          <p:cNvGrpSpPr/>
          <p:nvPr/>
        </p:nvGrpSpPr>
        <p:grpSpPr>
          <a:xfrm>
            <a:off x="-535014" y="6515100"/>
            <a:ext cx="13262027" cy="757083"/>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17" name="Rectangle 16"/>
          <p:cNvSpPr/>
          <p:nvPr/>
        </p:nvSpPr>
        <p:spPr>
          <a:xfrm>
            <a:off x="1117600" y="533400"/>
            <a:ext cx="8696611" cy="543675"/>
          </a:xfrm>
          <a:prstGeom prst="rect">
            <a:avLst/>
          </a:prstGeom>
        </p:spPr>
        <p:txBody>
          <a:bodyPr wrap="none">
            <a:spAutoFit/>
          </a:bodyPr>
          <a:lstStyle/>
          <a:p>
            <a:r>
              <a:rPr lang="en-US" sz="2933" i="1" dirty="0">
                <a:solidFill>
                  <a:srgbClr val="002060"/>
                </a:solidFill>
                <a:latin typeface="Arial" panose="020B0604020202020204" pitchFamily="34" charset="0"/>
                <a:cs typeface="Arial" panose="020B0604020202020204" pitchFamily="34" charset="0"/>
              </a:rPr>
              <a:t>HS </a:t>
            </a:r>
            <a:r>
              <a:rPr lang="en-US" sz="2933" i="1" dirty="0" err="1">
                <a:solidFill>
                  <a:srgbClr val="002060"/>
                </a:solidFill>
                <a:latin typeface="Arial" panose="020B0604020202020204" pitchFamily="34" charset="0"/>
                <a:cs typeface="Arial" panose="020B0604020202020204" pitchFamily="34" charset="0"/>
              </a:rPr>
              <a:t>tự</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hoàn</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thành</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bài</a:t>
            </a:r>
            <a:r>
              <a:rPr lang="en-US" sz="2933"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Luyện</a:t>
            </a:r>
            <a:r>
              <a:rPr lang="en-US" sz="2933" b="1"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tập</a:t>
            </a:r>
            <a:r>
              <a:rPr lang="en-US" sz="2933" b="1" i="1" dirty="0">
                <a:solidFill>
                  <a:srgbClr val="002060"/>
                </a:solidFill>
                <a:latin typeface="Arial" panose="020B0604020202020204" pitchFamily="34" charset="0"/>
                <a:cs typeface="Arial" panose="020B0604020202020204" pitchFamily="34" charset="0"/>
              </a:rPr>
              <a:t> 3 </a:t>
            </a:r>
            <a:r>
              <a:rPr lang="en-US" sz="2933" i="1" dirty="0" err="1">
                <a:solidFill>
                  <a:srgbClr val="002060"/>
                </a:solidFill>
                <a:latin typeface="Arial" panose="020B0604020202020204" pitchFamily="34" charset="0"/>
                <a:cs typeface="Arial" panose="020B0604020202020204" pitchFamily="34" charset="0"/>
              </a:rPr>
              <a:t>vào</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vở</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cá</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nhân</a:t>
            </a:r>
            <a:r>
              <a:rPr lang="en-US" sz="2933" i="1" dirty="0">
                <a:solidFill>
                  <a:srgbClr val="002060"/>
                </a:solidFill>
                <a:latin typeface="Arial" panose="020B0604020202020204" pitchFamily="34" charset="0"/>
                <a:cs typeface="Arial" panose="020B0604020202020204" pitchFamily="34" charset="0"/>
              </a:rPr>
              <a:t>.</a:t>
            </a:r>
          </a:p>
        </p:txBody>
      </p:sp>
      <p:sp>
        <p:nvSpPr>
          <p:cNvPr id="18" name="Rounded Rectangle 17"/>
          <p:cNvSpPr/>
          <p:nvPr/>
        </p:nvSpPr>
        <p:spPr>
          <a:xfrm>
            <a:off x="1134533" y="1361961"/>
            <a:ext cx="2573867" cy="79703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Luyện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3</a:t>
            </a:r>
          </a:p>
        </p:txBody>
      </p:sp>
      <p:sp>
        <p:nvSpPr>
          <p:cNvPr id="19" name="Rectangle 18"/>
          <p:cNvSpPr/>
          <p:nvPr/>
        </p:nvSpPr>
        <p:spPr>
          <a:xfrm>
            <a:off x="1119519" y="2334018"/>
            <a:ext cx="8261813" cy="685765"/>
          </a:xfrm>
          <a:prstGeom prst="rect">
            <a:avLst/>
          </a:prstGeom>
        </p:spPr>
        <p:txBody>
          <a:bodyPr wrap="non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Thu gọn đa thức: P = 2x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+ 4x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+ 4x + 9 + x</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5247039" y="3239041"/>
            <a:ext cx="1536448" cy="955079"/>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3200400" y="4360338"/>
            <a:ext cx="6077018" cy="2039854"/>
          </a:xfrm>
          <a:prstGeom prst="rect">
            <a:avLst/>
          </a:prstGeom>
        </p:spPr>
        <p:txBody>
          <a:bodyPr wrap="square">
            <a:spAutoFit/>
          </a:bodyPr>
          <a:lstStyle/>
          <a:p>
            <a:pPr>
              <a:lnSpc>
                <a:spcPct val="150000"/>
              </a:lnSpc>
            </a:pPr>
            <a:r>
              <a:rPr lang="en-US" sz="2933" dirty="0">
                <a:latin typeface="Arial" panose="020B0604020202020204" pitchFamily="34" charset="0"/>
                <a:cs typeface="Arial" panose="020B0604020202020204" pitchFamily="34" charset="0"/>
              </a:rPr>
              <a:t>P = 2x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+ 4x + 9 + x</a:t>
            </a:r>
          </a:p>
          <a:p>
            <a:pPr>
              <a:lnSpc>
                <a:spcPct val="150000"/>
              </a:lnSpc>
            </a:pPr>
            <a:r>
              <a:rPr lang="en-US" sz="2933" dirty="0">
                <a:latin typeface="Arial" panose="020B0604020202020204" pitchFamily="34" charset="0"/>
                <a:cs typeface="Arial" panose="020B0604020202020204" pitchFamily="34" charset="0"/>
              </a:rPr>
              <a:t>   = (2x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(4x + x) + 9</a:t>
            </a:r>
          </a:p>
          <a:p>
            <a:pPr>
              <a:lnSpc>
                <a:spcPct val="150000"/>
              </a:lnSpc>
            </a:pPr>
            <a:r>
              <a:rPr lang="en-US" sz="2933" dirty="0">
                <a:latin typeface="Arial" panose="020B0604020202020204" pitchFamily="34" charset="0"/>
                <a:cs typeface="Arial" panose="020B0604020202020204" pitchFamily="34" charset="0"/>
              </a:rPr>
              <a:t>   = 6x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+ 5x + 9</a:t>
            </a:r>
          </a:p>
        </p:txBody>
      </p:sp>
      <p:pic>
        <p:nvPicPr>
          <p:cNvPr id="22" name="Picture 21"/>
          <p:cNvPicPr>
            <a:picLocks noChangeAspect="1"/>
          </p:cNvPicPr>
          <p:nvPr/>
        </p:nvPicPr>
        <p:blipFill>
          <a:blip r:embed="rId4"/>
          <a:stretch>
            <a:fillRect/>
          </a:stretch>
        </p:blipFill>
        <p:spPr>
          <a:xfrm flipH="1">
            <a:off x="9366318" y="4422220"/>
            <a:ext cx="2104593" cy="2115169"/>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3149600" y="335507"/>
            <a:ext cx="6344446"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4. </a:t>
            </a:r>
            <a:r>
              <a:rPr lang="en-US" sz="3200" b="1" dirty="0" err="1">
                <a:solidFill>
                  <a:prstClr val="white"/>
                </a:solidFill>
                <a:latin typeface="Arial" panose="020B0604020202020204" pitchFamily="34" charset="0"/>
                <a:cs typeface="Arial" panose="020B0604020202020204" pitchFamily="34" charset="0"/>
              </a:rPr>
              <a:t>Sắp</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xếp</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biến</a:t>
            </a:r>
            <a:endParaRPr lang="en-US" sz="32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4205900" y="1921420"/>
            <a:ext cx="3780202" cy="685765"/>
          </a:xfrm>
          <a:prstGeom prst="rect">
            <a:avLst/>
          </a:prstGeom>
        </p:spPr>
        <p:txBody>
          <a:bodyPr wrap="none">
            <a:spAutoFit/>
          </a:bodyPr>
          <a:lstStyle/>
          <a:p>
            <a:pPr algn="ctr">
              <a:lnSpc>
                <a:spcPct val="150000"/>
              </a:lnSpc>
              <a:spcBef>
                <a:spcPts val="400"/>
              </a:spcBef>
              <a:spcAft>
                <a:spcPts val="400"/>
              </a:spcAft>
            </a:pPr>
            <a:r>
              <a:rPr lang="nl-NL" sz="2933" b="1" dirty="0">
                <a:latin typeface="Arial" panose="020B0604020202020204" pitchFamily="34" charset="0"/>
                <a:ea typeface="Calibri" panose="020F0502020204030204" pitchFamily="34" charset="0"/>
                <a:cs typeface="Arial" panose="020B0604020202020204" pitchFamily="34" charset="0"/>
              </a:rPr>
              <a:t>P = 5x</a:t>
            </a:r>
            <a:r>
              <a:rPr lang="nl-NL" sz="2933" b="1" baseline="30000" dirty="0">
                <a:latin typeface="Arial" panose="020B0604020202020204" pitchFamily="34" charset="0"/>
                <a:ea typeface="Calibri" panose="020F0502020204030204" pitchFamily="34" charset="0"/>
                <a:cs typeface="Arial" panose="020B0604020202020204" pitchFamily="34" charset="0"/>
              </a:rPr>
              <a:t>2</a:t>
            </a:r>
            <a:r>
              <a:rPr lang="nl-NL" sz="2933" b="1" dirty="0">
                <a:latin typeface="Arial" panose="020B0604020202020204" pitchFamily="34" charset="0"/>
                <a:ea typeface="Calibri" panose="020F0502020204030204" pitchFamily="34" charset="0"/>
                <a:cs typeface="Arial" panose="020B0604020202020204" pitchFamily="34" charset="0"/>
              </a:rPr>
              <a:t> - 2x + 1 – 3x</a:t>
            </a:r>
            <a:r>
              <a:rPr lang="nl-NL" sz="2933" b="1" baseline="30000" dirty="0">
                <a:latin typeface="Arial" panose="020B0604020202020204" pitchFamily="34" charset="0"/>
                <a:ea typeface="Calibri" panose="020F0502020204030204" pitchFamily="34" charset="0"/>
                <a:cs typeface="Arial" panose="020B0604020202020204" pitchFamily="34" charset="0"/>
              </a:rPr>
              <a:t>4</a:t>
            </a:r>
            <a:endParaRPr lang="en-US" sz="2933" b="1" dirty="0">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270000" y="1256348"/>
            <a:ext cx="2709396" cy="543675"/>
          </a:xfrm>
          <a:prstGeom prst="rect">
            <a:avLst/>
          </a:prstGeom>
        </p:spPr>
        <p:txBody>
          <a:bodyPr wrap="none">
            <a:spAutoFit/>
          </a:bodyPr>
          <a:lstStyle/>
          <a:p>
            <a:r>
              <a:rPr lang="en-US" sz="2933" dirty="0">
                <a:latin typeface="Arial" panose="020B0604020202020204" pitchFamily="34" charset="0"/>
                <a:cs typeface="Arial" panose="020B0604020202020204" pitchFamily="34" charset="0"/>
              </a:rPr>
              <a:t>Cho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P:</a:t>
            </a:r>
          </a:p>
        </p:txBody>
      </p:sp>
      <p:grpSp>
        <p:nvGrpSpPr>
          <p:cNvPr id="11" name="Group 10"/>
          <p:cNvGrpSpPr/>
          <p:nvPr/>
        </p:nvGrpSpPr>
        <p:grpSpPr>
          <a:xfrm>
            <a:off x="2844800" y="3095764"/>
            <a:ext cx="8432800" cy="2539533"/>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p:cNvSpPr/>
            <p:nvPr/>
          </p:nvSpPr>
          <p:spPr>
            <a:xfrm>
              <a:off x="4572000" y="4926182"/>
              <a:ext cx="11988243" cy="3059781"/>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2933"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485860" y="3714527"/>
            <a:ext cx="1804573" cy="2926333"/>
          </a:xfrm>
          <a:prstGeom prst="rect">
            <a:avLst/>
          </a:prstGeom>
        </p:spPr>
      </p:pic>
      <p:pic>
        <p:nvPicPr>
          <p:cNvPr id="12" name="Picture 11"/>
          <p:cNvPicPr>
            <a:picLocks noChangeAspect="1"/>
          </p:cNvPicPr>
          <p:nvPr/>
        </p:nvPicPr>
        <p:blipFill>
          <a:blip r:embed="rId3"/>
          <a:stretch>
            <a:fillRect/>
          </a:stretch>
        </p:blipFill>
        <p:spPr>
          <a:xfrm>
            <a:off x="11277600" y="2499052"/>
            <a:ext cx="436569" cy="674089"/>
          </a:xfrm>
          <a:prstGeom prst="rect">
            <a:avLst/>
          </a:prstGeom>
        </p:spPr>
      </p:pic>
      <p:pic>
        <p:nvPicPr>
          <p:cNvPr id="31" name="Picture 30"/>
          <p:cNvPicPr>
            <a:picLocks noChangeAspect="1"/>
          </p:cNvPicPr>
          <p:nvPr/>
        </p:nvPicPr>
        <p:blipFill>
          <a:blip r:embed="rId3"/>
          <a:stretch>
            <a:fillRect/>
          </a:stretch>
        </p:blipFill>
        <p:spPr>
          <a:xfrm>
            <a:off x="6624632" y="5792273"/>
            <a:ext cx="436569" cy="674089"/>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2343" y="-2006600"/>
            <a:ext cx="3762507" cy="3573418"/>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8" name="Group 8"/>
          <p:cNvGrpSpPr/>
          <p:nvPr/>
        </p:nvGrpSpPr>
        <p:grpSpPr>
          <a:xfrm>
            <a:off x="-448465" y="6515100"/>
            <a:ext cx="13088929" cy="769447"/>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grpSp>
        <p:nvGrpSpPr>
          <p:cNvPr id="11" name="Group 20"/>
          <p:cNvGrpSpPr/>
          <p:nvPr/>
        </p:nvGrpSpPr>
        <p:grpSpPr>
          <a:xfrm>
            <a:off x="-448464" y="5024513"/>
            <a:ext cx="1104038" cy="1104038"/>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14" name="Rectangle 13"/>
          <p:cNvSpPr/>
          <p:nvPr/>
        </p:nvSpPr>
        <p:spPr>
          <a:xfrm>
            <a:off x="1004226" y="571445"/>
            <a:ext cx="10058401" cy="1362809"/>
          </a:xfrm>
          <a:prstGeom prst="rect">
            <a:avLst/>
          </a:prstGeom>
        </p:spPr>
        <p:txBody>
          <a:bodyPr wrap="squar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- 2x + 1 - 3x</a:t>
            </a:r>
            <a:r>
              <a:rPr lang="nl-NL" sz="2933" baseline="30000" dirty="0">
                <a:latin typeface="Arial" panose="020B0604020202020204" pitchFamily="34" charset="0"/>
                <a:ea typeface="Calibri" panose="020F0502020204030204" pitchFamily="34" charset="0"/>
                <a:cs typeface="Arial" panose="020B0604020202020204" pitchFamily="34" charset="0"/>
              </a:rPr>
              <a:t>4</a:t>
            </a:r>
            <a:r>
              <a:rPr lang="nl-NL" sz="2933"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2933"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2933"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2933"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2933"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2933" dirty="0">
                <a:solidFill>
                  <a:srgbClr val="0070C0"/>
                </a:solidFill>
                <a:latin typeface="Arial" panose="020B0604020202020204" pitchFamily="34" charset="0"/>
                <a:ea typeface="Calibri" panose="020F0502020204030204" pitchFamily="34" charset="0"/>
                <a:cs typeface="Arial" panose="020B0604020202020204" pitchFamily="34" charset="0"/>
              </a:rPr>
              <a:t> - 2x + 1</a:t>
            </a:r>
            <a:r>
              <a:rPr lang="nl-NL" sz="2933" dirty="0">
                <a:latin typeface="Arial" panose="020B0604020202020204" pitchFamily="34" charset="0"/>
                <a:ea typeface="Calibri" panose="020F0502020204030204" pitchFamily="34" charset="0"/>
                <a:cs typeface="Arial" panose="020B0604020202020204" pitchFamily="34" charset="0"/>
              </a:rPr>
              <a:t>.</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424509" y="787400"/>
            <a:ext cx="457200" cy="3428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p:cNvSpPr/>
          <p:nvPr/>
        </p:nvSpPr>
        <p:spPr>
          <a:xfrm>
            <a:off x="997452" y="2086985"/>
            <a:ext cx="10065174" cy="2819490"/>
          </a:xfrm>
          <a:prstGeom prst="rect">
            <a:avLst/>
          </a:prstGeom>
        </p:spPr>
        <p:txBody>
          <a:bodyPr wrap="squar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2933"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P = - 3x</a:t>
            </a:r>
            <a:r>
              <a:rPr lang="nl-NL" sz="2933" baseline="30000" dirty="0">
                <a:latin typeface="Arial" panose="020B0604020202020204" pitchFamily="34" charset="0"/>
                <a:ea typeface="Calibri" panose="020F0502020204030204" pitchFamily="34" charset="0"/>
                <a:cs typeface="Arial" panose="020B0604020202020204" pitchFamily="34" charset="0"/>
              </a:rPr>
              <a:t>4</a:t>
            </a:r>
            <a:r>
              <a:rPr lang="nl-NL" sz="2933" dirty="0">
                <a:latin typeface="Arial" panose="020B0604020202020204" pitchFamily="34" charset="0"/>
                <a:ea typeface="Calibri" panose="020F0502020204030204" pitchFamily="34" charset="0"/>
                <a:cs typeface="Arial" panose="020B0604020202020204" pitchFamily="34" charset="0"/>
              </a:rPr>
              <a:t> + 0x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2x + 1.</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656411" y="5535820"/>
            <a:ext cx="8198078" cy="543675"/>
          </a:xfrm>
          <a:prstGeom prst="rect">
            <a:avLst/>
          </a:prstGeom>
        </p:spPr>
        <p:txBody>
          <a:bodyPr wrap="none">
            <a:spAutoFit/>
          </a:bodyPr>
          <a:lstStyle/>
          <a:p>
            <a:r>
              <a:rPr lang="en-US" sz="2933" dirty="0">
                <a:latin typeface="Arial" panose="020B0604020202020204" pitchFamily="34" charset="0"/>
                <a:cs typeface="Arial" panose="020B0604020202020204" pitchFamily="34" charset="0"/>
              </a:rPr>
              <a:t>Ở </a:t>
            </a:r>
            <a:r>
              <a:rPr lang="en-US" sz="2933" dirty="0" err="1">
                <a:latin typeface="Arial" panose="020B0604020202020204" pitchFamily="34" charset="0"/>
                <a:cs typeface="Arial" panose="020B0604020202020204" pitchFamily="34" charset="0"/>
              </a:rPr>
              <a:t>đây</a:t>
            </a:r>
            <a:r>
              <a:rPr lang="en-US" sz="2933" dirty="0">
                <a:latin typeface="Arial" panose="020B0604020202020204" pitchFamily="34" charset="0"/>
                <a:cs typeface="Arial" panose="020B0604020202020204" pitchFamily="34" charset="0"/>
              </a:rPr>
              <a:t>, ta </a:t>
            </a:r>
            <a:r>
              <a:rPr lang="en-US" sz="2933" dirty="0" err="1">
                <a:latin typeface="Arial" panose="020B0604020202020204" pitchFamily="34" charset="0"/>
                <a:cs typeface="Arial" panose="020B0604020202020204" pitchFamily="34" charset="0"/>
              </a:rPr>
              <a:t>coi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rằng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lũy</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thừa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bậc</a:t>
            </a:r>
            <a:r>
              <a:rPr lang="en-US" sz="2933" dirty="0">
                <a:latin typeface="Arial" panose="020B0604020202020204" pitchFamily="34" charset="0"/>
                <a:cs typeface="Arial" panose="020B0604020202020204" pitchFamily="34" charset="0"/>
              </a:rPr>
              <a:t> 3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0.</a:t>
            </a:r>
          </a:p>
        </p:txBody>
      </p:sp>
      <p:sp>
        <p:nvSpPr>
          <p:cNvPr id="18" name="Rounded Rectangle 17"/>
          <p:cNvSpPr/>
          <p:nvPr/>
        </p:nvSpPr>
        <p:spPr>
          <a:xfrm>
            <a:off x="5372481" y="4190421"/>
            <a:ext cx="711200" cy="76914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0" name="Straight Arrow Connector 19"/>
          <p:cNvCxnSpPr>
            <a:stCxn id="18" idx="2"/>
          </p:cNvCxnSpPr>
          <p:nvPr/>
        </p:nvCxnSpPr>
        <p:spPr>
          <a:xfrm>
            <a:off x="5728081" y="4959566"/>
            <a:ext cx="0" cy="44523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270000" y="-1244600"/>
            <a:ext cx="4349899" cy="434989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17" name="Group 17"/>
          <p:cNvGrpSpPr/>
          <p:nvPr/>
        </p:nvGrpSpPr>
        <p:grpSpPr>
          <a:xfrm>
            <a:off x="-844116" y="6515100"/>
            <a:ext cx="13880232" cy="633441"/>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0" name="Rectangle 19"/>
          <p:cNvSpPr/>
          <p:nvPr/>
        </p:nvSpPr>
        <p:spPr>
          <a:xfrm>
            <a:off x="3708400" y="369079"/>
            <a:ext cx="7537016" cy="1362809"/>
          </a:xfrm>
          <a:prstGeom prst="rect">
            <a:avLst/>
          </a:prstGeom>
        </p:spPr>
        <p:txBody>
          <a:bodyPr wrap="square">
            <a:spAutoFit/>
          </a:bodyPr>
          <a:lstStyle/>
          <a:p>
            <a:pPr algn="just">
              <a:lnSpc>
                <a:spcPct val="150000"/>
              </a:lnSpc>
            </a:pPr>
            <a:r>
              <a:rPr lang="en-US" sz="2933" i="1" dirty="0">
                <a:solidFill>
                  <a:srgbClr val="002060"/>
                </a:solidFill>
                <a:latin typeface="Arial" panose="020B0604020202020204" pitchFamily="34" charset="0"/>
                <a:cs typeface="Arial" panose="020B0604020202020204" pitchFamily="34" charset="0"/>
              </a:rPr>
              <a:t>HS </a:t>
            </a:r>
            <a:r>
              <a:rPr lang="en-US" sz="2933" i="1" dirty="0" err="1">
                <a:solidFill>
                  <a:srgbClr val="002060"/>
                </a:solidFill>
                <a:latin typeface="Arial" panose="020B0604020202020204" pitchFamily="34" charset="0"/>
                <a:cs typeface="Arial" panose="020B0604020202020204" pitchFamily="34" charset="0"/>
              </a:rPr>
              <a:t>trao</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đổi</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hoàn</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thành</a:t>
            </a:r>
            <a:r>
              <a:rPr lang="en-US" sz="2933"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Luyện</a:t>
            </a:r>
            <a:r>
              <a:rPr lang="en-US" sz="2933" b="1"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tập</a:t>
            </a:r>
            <a:r>
              <a:rPr lang="en-US" sz="2933" b="1" i="1" dirty="0">
                <a:solidFill>
                  <a:srgbClr val="002060"/>
                </a:solidFill>
                <a:latin typeface="Arial" panose="020B0604020202020204" pitchFamily="34" charset="0"/>
                <a:cs typeface="Arial" panose="020B0604020202020204" pitchFamily="34" charset="0"/>
              </a:rPr>
              <a:t> 4</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vào</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vở</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cá</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nhân</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sau</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đó</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kiểm</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tra</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chéo</a:t>
            </a:r>
            <a:r>
              <a:rPr lang="en-US" sz="2933"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254000" y="1689343"/>
            <a:ext cx="2418097" cy="543675"/>
          </a:xfrm>
          <a:prstGeom prst="rect">
            <a:avLst/>
          </a:prstGeom>
          <a:noFill/>
        </p:spPr>
        <p:txBody>
          <a:bodyPr wrap="square" rtlCol="0">
            <a:spAutoFit/>
          </a:bodyPr>
          <a:lstStyle/>
          <a:p>
            <a:pPr algn="ctr"/>
            <a:r>
              <a:rPr lang="en-US" sz="2933" b="1" dirty="0" err="1">
                <a:solidFill>
                  <a:srgbClr val="C00000"/>
                </a:solidFill>
                <a:latin typeface="Arial" panose="020B0604020202020204" pitchFamily="34" charset="0"/>
                <a:cs typeface="Arial" panose="020B0604020202020204" pitchFamily="34" charset="0"/>
              </a:rPr>
              <a:t>Luyện</a:t>
            </a:r>
            <a:r>
              <a:rPr lang="en-US" sz="2933" b="1" dirty="0">
                <a:solidFill>
                  <a:srgbClr val="C00000"/>
                </a:solidFill>
                <a:latin typeface="Arial" panose="020B0604020202020204" pitchFamily="34" charset="0"/>
                <a:cs typeface="Arial" panose="020B0604020202020204" pitchFamily="34" charset="0"/>
              </a:rPr>
              <a:t> </a:t>
            </a:r>
            <a:r>
              <a:rPr lang="en-US" sz="2933" b="1" dirty="0" err="1">
                <a:solidFill>
                  <a:srgbClr val="C00000"/>
                </a:solidFill>
                <a:latin typeface="Arial" panose="020B0604020202020204" pitchFamily="34" charset="0"/>
                <a:cs typeface="Arial" panose="020B0604020202020204" pitchFamily="34" charset="0"/>
              </a:rPr>
              <a:t>tập</a:t>
            </a:r>
            <a:r>
              <a:rPr lang="en-US" sz="2933" b="1" dirty="0">
                <a:solidFill>
                  <a:srgbClr val="C00000"/>
                </a:solidFill>
                <a:latin typeface="Arial" panose="020B0604020202020204" pitchFamily="34" charset="0"/>
                <a:cs typeface="Arial" panose="020B0604020202020204" pitchFamily="34" charset="0"/>
              </a:rPr>
              <a:t> 4</a:t>
            </a:r>
          </a:p>
        </p:txBody>
      </p:sp>
      <p:pic>
        <p:nvPicPr>
          <p:cNvPr id="22" name="Picture 21"/>
          <p:cNvPicPr>
            <a:picLocks noChangeAspect="1"/>
          </p:cNvPicPr>
          <p:nvPr/>
        </p:nvPicPr>
        <p:blipFill>
          <a:blip r:embed="rId2"/>
          <a:stretch>
            <a:fillRect/>
          </a:stretch>
        </p:blipFill>
        <p:spPr>
          <a:xfrm>
            <a:off x="762001" y="335851"/>
            <a:ext cx="1199019" cy="1024479"/>
          </a:xfrm>
          <a:prstGeom prst="rect">
            <a:avLst/>
          </a:prstGeom>
        </p:spPr>
      </p:pic>
      <p:sp>
        <p:nvSpPr>
          <p:cNvPr id="23" name="Rectangle 22"/>
          <p:cNvSpPr/>
          <p:nvPr/>
        </p:nvSpPr>
        <p:spPr>
          <a:xfrm>
            <a:off x="2895600" y="1858299"/>
            <a:ext cx="8349816" cy="1362809"/>
          </a:xfrm>
          <a:prstGeom prst="rect">
            <a:avLst/>
          </a:prstGeom>
        </p:spPr>
        <p:txBody>
          <a:bodyPr wrap="square">
            <a:spAutoFit/>
          </a:bodyPr>
          <a:lstStyle/>
          <a:p>
            <a:pPr algn="just">
              <a:lnSpc>
                <a:spcPct val="150000"/>
              </a:lnSpc>
            </a:pPr>
            <a:r>
              <a:rPr lang="en-US" sz="2933" dirty="0">
                <a:latin typeface="Arial" panose="020B0604020202020204" pitchFamily="34" charset="0"/>
                <a:cs typeface="Arial" panose="020B0604020202020204" pitchFamily="34" charset="0"/>
              </a:rPr>
              <a:t>Thu </a:t>
            </a:r>
            <a:r>
              <a:rPr lang="en-US" sz="2933" dirty="0" err="1">
                <a:latin typeface="Arial" panose="020B0604020202020204" pitchFamily="34" charset="0"/>
                <a:cs typeface="Arial" panose="020B0604020202020204" pitchFamily="34" charset="0"/>
              </a:rPr>
              <a:t>gọn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nếu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cần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sắp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xếp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mỗi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theo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lũy</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thừa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giảm</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biến</a:t>
            </a:r>
            <a:r>
              <a:rPr lang="en-US" sz="2933"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8280401" y="3886200"/>
            <a:ext cx="3640015" cy="26289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310648" y="3386264"/>
                <a:ext cx="7223752" cy="2629694"/>
              </a:xfrm>
              <a:prstGeom prst="rect">
                <a:avLst/>
              </a:prstGeom>
            </p:spPr>
            <p:txBody>
              <a:bodyPr wrap="square">
                <a:spAutoFit/>
              </a:bodyPr>
              <a:lstStyle/>
              <a:p>
                <a:pPr>
                  <a:lnSpc>
                    <a:spcPct val="200000"/>
                  </a:lnSpc>
                </a:pPr>
                <a:r>
                  <a:rPr lang="pt-BR" sz="2933" dirty="0">
                    <a:latin typeface="Arial" panose="020B0604020202020204" pitchFamily="34" charset="0"/>
                    <a:cs typeface="Arial" panose="020B0604020202020204" pitchFamily="34" charset="0"/>
                  </a:rPr>
                  <a:t>a) A = 3x - 4x</a:t>
                </a:r>
                <a:r>
                  <a:rPr lang="pt-BR" sz="2933" baseline="30000" dirty="0">
                    <a:latin typeface="Arial" panose="020B0604020202020204" pitchFamily="34" charset="0"/>
                    <a:cs typeface="Arial" panose="020B0604020202020204" pitchFamily="34" charset="0"/>
                  </a:rPr>
                  <a:t>4</a:t>
                </a:r>
                <a:r>
                  <a:rPr lang="pt-BR" sz="2933" dirty="0">
                    <a:latin typeface="Arial" panose="020B0604020202020204" pitchFamily="34" charset="0"/>
                    <a:cs typeface="Arial" panose="020B0604020202020204" pitchFamily="34" charset="0"/>
                  </a:rPr>
                  <a:t> + x</a:t>
                </a:r>
                <a:r>
                  <a:rPr lang="pt-BR" sz="2933" baseline="30000" dirty="0">
                    <a:latin typeface="Arial" panose="020B0604020202020204" pitchFamily="34" charset="0"/>
                    <a:cs typeface="Arial" panose="020B0604020202020204" pitchFamily="34" charset="0"/>
                  </a:rPr>
                  <a:t>3</a:t>
                </a:r>
                <a:endParaRPr lang="pt-BR" sz="2933" dirty="0">
                  <a:latin typeface="Arial" panose="020B0604020202020204" pitchFamily="34" charset="0"/>
                  <a:cs typeface="Arial" panose="020B0604020202020204" pitchFamily="34" charset="0"/>
                </a:endParaRPr>
              </a:p>
              <a:p>
                <a:pPr>
                  <a:lnSpc>
                    <a:spcPct val="150000"/>
                  </a:lnSpc>
                </a:pPr>
                <a:r>
                  <a:rPr lang="pt-BR" sz="2933" dirty="0">
                    <a:latin typeface="Arial" panose="020B0604020202020204" pitchFamily="34" charset="0"/>
                    <a:cs typeface="Arial" panose="020B0604020202020204" pitchFamily="34" charset="0"/>
                  </a:rPr>
                  <a:t>b) B = -2x</a:t>
                </a:r>
                <a:r>
                  <a:rPr lang="pt-BR" sz="2933" baseline="30000" dirty="0">
                    <a:latin typeface="Arial" panose="020B0604020202020204" pitchFamily="34" charset="0"/>
                    <a:cs typeface="Arial" panose="020B0604020202020204" pitchFamily="34" charset="0"/>
                  </a:rPr>
                  <a:t>3</a:t>
                </a:r>
                <a:r>
                  <a:rPr lang="pt-BR" sz="2933" dirty="0">
                    <a:latin typeface="Arial" panose="020B0604020202020204" pitchFamily="34" charset="0"/>
                    <a:cs typeface="Arial" panose="020B0604020202020204" pitchFamily="34" charset="0"/>
                  </a:rPr>
                  <a:t> - 5x</a:t>
                </a:r>
                <a:r>
                  <a:rPr lang="pt-BR" sz="2933" baseline="30000" dirty="0">
                    <a:latin typeface="Arial" panose="020B0604020202020204" pitchFamily="34" charset="0"/>
                    <a:cs typeface="Arial" panose="020B0604020202020204" pitchFamily="34" charset="0"/>
                  </a:rPr>
                  <a:t>2</a:t>
                </a:r>
                <a:r>
                  <a:rPr lang="pt-BR" sz="2933" dirty="0">
                    <a:latin typeface="Arial" panose="020B0604020202020204" pitchFamily="34" charset="0"/>
                    <a:cs typeface="Arial" panose="020B0604020202020204" pitchFamily="34" charset="0"/>
                  </a:rPr>
                  <a:t> + 2x</a:t>
                </a:r>
                <a:r>
                  <a:rPr lang="pt-BR" sz="2933" baseline="30000" dirty="0">
                    <a:latin typeface="Arial" panose="020B0604020202020204" pitchFamily="34" charset="0"/>
                    <a:cs typeface="Arial" panose="020B0604020202020204" pitchFamily="34" charset="0"/>
                  </a:rPr>
                  <a:t>3</a:t>
                </a:r>
                <a:r>
                  <a:rPr lang="pt-BR" sz="2933" dirty="0">
                    <a:latin typeface="Arial" panose="020B0604020202020204" pitchFamily="34" charset="0"/>
                    <a:cs typeface="Arial" panose="020B0604020202020204" pitchFamily="34" charset="0"/>
                  </a:rPr>
                  <a:t> + 4x + x</a:t>
                </a:r>
                <a:r>
                  <a:rPr lang="pt-BR" sz="2933" baseline="30000" dirty="0">
                    <a:latin typeface="Arial" panose="020B0604020202020204" pitchFamily="34" charset="0"/>
                    <a:cs typeface="Arial" panose="020B0604020202020204" pitchFamily="34" charset="0"/>
                  </a:rPr>
                  <a:t>2</a:t>
                </a:r>
                <a:r>
                  <a:rPr lang="pt-BR" sz="2933" dirty="0">
                    <a:latin typeface="Arial" panose="020B0604020202020204" pitchFamily="34" charset="0"/>
                    <a:cs typeface="Arial" panose="020B0604020202020204" pitchFamily="34" charset="0"/>
                  </a:rPr>
                  <a:t> - 5  </a:t>
                </a:r>
              </a:p>
              <a:p>
                <a:pPr>
                  <a:lnSpc>
                    <a:spcPct val="150000"/>
                  </a:lnSpc>
                </a:pPr>
                <a:r>
                  <a:rPr lang="pt-BR" sz="2933" dirty="0">
                    <a:latin typeface="Arial" panose="020B0604020202020204" pitchFamily="34" charset="0"/>
                    <a:cs typeface="Arial" panose="020B0604020202020204" pitchFamily="34" charset="0"/>
                  </a:rPr>
                  <a:t>c) C = x</a:t>
                </a:r>
                <a:r>
                  <a:rPr lang="pt-BR" sz="2933" baseline="30000" dirty="0">
                    <a:latin typeface="Arial" panose="020B0604020202020204" pitchFamily="34" charset="0"/>
                    <a:cs typeface="Arial" panose="020B0604020202020204" pitchFamily="34" charset="0"/>
                  </a:rPr>
                  <a:t>5</a:t>
                </a:r>
                <a:r>
                  <a:rPr lang="pt-BR" sz="2933" dirty="0">
                    <a:latin typeface="Arial" panose="020B0604020202020204" pitchFamily="34" charset="0"/>
                    <a:cs typeface="Arial" panose="020B0604020202020204" pitchFamily="34" charset="0"/>
                  </a:rPr>
                  <a:t> - </a:t>
                </a:r>
                <a14:m>
                  <m:oMath xmlns:m="http://schemas.openxmlformats.org/officeDocument/2006/math">
                    <m:f>
                      <m:fPr>
                        <m:ctrlPr>
                          <a:rPr lang="pt-BR"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1</m:t>
                        </m:r>
                      </m:num>
                      <m:den>
                        <m:r>
                          <a:rPr lang="en-US" sz="3200" i="1">
                            <a:latin typeface="Cambria Math" panose="02040503050406030204" pitchFamily="18" charset="0"/>
                            <a:cs typeface="Arial" panose="020B0604020202020204" pitchFamily="34" charset="0"/>
                          </a:rPr>
                          <m:t>2</m:t>
                        </m:r>
                      </m:den>
                    </m:f>
                  </m:oMath>
                </a14:m>
                <a:r>
                  <a:rPr lang="pt-BR" sz="2933" dirty="0">
                    <a:latin typeface="Arial" panose="020B0604020202020204" pitchFamily="34" charset="0"/>
                    <a:cs typeface="Arial" panose="020B0604020202020204" pitchFamily="34" charset="0"/>
                  </a:rPr>
                  <a:t>x</a:t>
                </a:r>
                <a:r>
                  <a:rPr lang="pt-BR" sz="2933" baseline="30000" dirty="0">
                    <a:latin typeface="Arial" panose="020B0604020202020204" pitchFamily="34" charset="0"/>
                    <a:cs typeface="Arial" panose="020B0604020202020204" pitchFamily="34" charset="0"/>
                  </a:rPr>
                  <a:t>3</a:t>
                </a:r>
                <a:r>
                  <a:rPr lang="pt-BR" sz="2933" dirty="0">
                    <a:latin typeface="Arial" panose="020B0604020202020204" pitchFamily="34" charset="0"/>
                    <a:cs typeface="Arial" panose="020B0604020202020204" pitchFamily="34" charset="0"/>
                  </a:rPr>
                  <a:t> + </a:t>
                </a:r>
                <a14:m>
                  <m:oMath xmlns:m="http://schemas.openxmlformats.org/officeDocument/2006/math">
                    <m:f>
                      <m:fPr>
                        <m:ctrlPr>
                          <a:rPr lang="pt-BR"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3</m:t>
                        </m:r>
                      </m:num>
                      <m:den>
                        <m:r>
                          <a:rPr lang="en-US" sz="3200" i="1">
                            <a:latin typeface="Cambria Math" panose="02040503050406030204" pitchFamily="18" charset="0"/>
                            <a:cs typeface="Arial" panose="020B0604020202020204" pitchFamily="34" charset="0"/>
                          </a:rPr>
                          <m:t>4</m:t>
                        </m:r>
                      </m:den>
                    </m:f>
                  </m:oMath>
                </a14:m>
                <a:r>
                  <a:rPr lang="pt-BR" sz="2933" dirty="0">
                    <a:latin typeface="Arial" panose="020B0604020202020204" pitchFamily="34" charset="0"/>
                    <a:cs typeface="Arial" panose="020B0604020202020204" pitchFamily="34" charset="0"/>
                  </a:rPr>
                  <a:t>x - x</a:t>
                </a:r>
                <a:r>
                  <a:rPr lang="pt-BR" sz="2933" baseline="30000" dirty="0">
                    <a:latin typeface="Arial" panose="020B0604020202020204" pitchFamily="34" charset="0"/>
                    <a:cs typeface="Arial" panose="020B0604020202020204" pitchFamily="34" charset="0"/>
                  </a:rPr>
                  <a:t>5</a:t>
                </a:r>
                <a:r>
                  <a:rPr lang="pt-BR" sz="2933" dirty="0">
                    <a:latin typeface="Arial" panose="020B0604020202020204" pitchFamily="34" charset="0"/>
                    <a:cs typeface="Arial" panose="020B0604020202020204" pitchFamily="34" charset="0"/>
                  </a:rPr>
                  <a:t> + 6x</a:t>
                </a:r>
                <a:r>
                  <a:rPr lang="pt-BR" sz="2933" baseline="30000" dirty="0">
                    <a:latin typeface="Arial" panose="020B0604020202020204" pitchFamily="34" charset="0"/>
                    <a:cs typeface="Arial" panose="020B0604020202020204" pitchFamily="34" charset="0"/>
                  </a:rPr>
                  <a:t>2</a:t>
                </a:r>
                <a:r>
                  <a:rPr lang="pt-BR" sz="2933" dirty="0">
                    <a:latin typeface="Arial" panose="020B0604020202020204" pitchFamily="34" charset="0"/>
                    <a:cs typeface="Arial" panose="020B0604020202020204" pitchFamily="34" charset="0"/>
                  </a:rPr>
                  <a:t> - 2</a:t>
                </a:r>
              </a:p>
            </p:txBody>
          </p:sp>
        </mc:Choice>
        <mc:Fallback>
          <p:sp>
            <p:nvSpPr>
              <p:cNvPr id="2" name="Rectangle 1"/>
              <p:cNvSpPr>
                <a:spLocks noRot="1" noChangeAspect="1" noMove="1" noResize="1" noEditPoints="1" noAdjustHandles="1" noChangeArrowheads="1" noChangeShapeType="1" noTextEdit="1"/>
              </p:cNvSpPr>
              <p:nvPr/>
            </p:nvSpPr>
            <p:spPr>
              <a:xfrm>
                <a:off x="1310648" y="3386264"/>
                <a:ext cx="7223752" cy="2629694"/>
              </a:xfrm>
              <a:prstGeom prst="rect">
                <a:avLst/>
              </a:prstGeom>
              <a:blipFill>
                <a:blip r:embed="rId4"/>
                <a:stretch>
                  <a:fillRect l="-1857" b="-1389"/>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4968324"/>
            <a:ext cx="1674787" cy="1674785"/>
          </a:xfrm>
          <a:prstGeom prst="rect">
            <a:avLst/>
          </a:prstGeom>
        </p:spPr>
      </p:pic>
      <p:grpSp>
        <p:nvGrpSpPr>
          <p:cNvPr id="7" name="Group 7"/>
          <p:cNvGrpSpPr/>
          <p:nvPr/>
        </p:nvGrpSpPr>
        <p:grpSpPr>
          <a:xfrm>
            <a:off x="10718801" y="-1305594"/>
            <a:ext cx="2824115" cy="2855995"/>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4" name="Group 14"/>
          <p:cNvGrpSpPr/>
          <p:nvPr/>
        </p:nvGrpSpPr>
        <p:grpSpPr>
          <a:xfrm>
            <a:off x="-535014" y="6515100"/>
            <a:ext cx="13262027" cy="757083"/>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0" name="Oval Callout 19"/>
          <p:cNvSpPr/>
          <p:nvPr/>
        </p:nvSpPr>
        <p:spPr>
          <a:xfrm>
            <a:off x="5264728" y="335608"/>
            <a:ext cx="1390073" cy="94704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7924800" y="4346751"/>
            <a:ext cx="3875107" cy="2296359"/>
          </a:xfrm>
          <a:prstGeom prst="rect">
            <a:avLst/>
          </a:prstGeom>
        </p:spPr>
      </p:pic>
      <p:sp>
        <p:nvSpPr>
          <p:cNvPr id="3" name="Rectangle 2"/>
          <p:cNvSpPr/>
          <p:nvPr/>
        </p:nvSpPr>
        <p:spPr>
          <a:xfrm>
            <a:off x="1168400" y="1731119"/>
            <a:ext cx="3860800" cy="1362809"/>
          </a:xfrm>
          <a:prstGeom prst="rect">
            <a:avLst/>
          </a:prstGeom>
        </p:spPr>
        <p:txBody>
          <a:bodyPr wrap="square">
            <a:spAutoFit/>
          </a:bodyPr>
          <a:lstStyle/>
          <a:p>
            <a:pPr>
              <a:lnSpc>
                <a:spcPct val="150000"/>
              </a:lnSpc>
            </a:pPr>
            <a:r>
              <a:rPr lang="en-US" sz="2933" dirty="0">
                <a:latin typeface="Arial" panose="020B0604020202020204" pitchFamily="34" charset="0"/>
                <a:cs typeface="Arial" panose="020B0604020202020204" pitchFamily="34" charset="0"/>
              </a:rPr>
              <a:t>a) A = 3x - 4x</a:t>
            </a:r>
            <a:r>
              <a:rPr lang="en-US" sz="2933" baseline="30000" dirty="0">
                <a:latin typeface="Arial" panose="020B0604020202020204" pitchFamily="34" charset="0"/>
                <a:cs typeface="Arial" panose="020B0604020202020204" pitchFamily="34" charset="0"/>
              </a:rPr>
              <a:t>4</a:t>
            </a: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3</a:t>
            </a:r>
            <a:endParaRPr lang="en-US" sz="2933" dirty="0">
              <a:latin typeface="Arial" panose="020B0604020202020204" pitchFamily="34" charset="0"/>
              <a:cs typeface="Arial" panose="020B0604020202020204" pitchFamily="34" charset="0"/>
            </a:endParaRPr>
          </a:p>
          <a:p>
            <a:pPr>
              <a:lnSpc>
                <a:spcPct val="150000"/>
              </a:lnSpc>
            </a:pP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4</a:t>
            </a: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+ 3x</a:t>
            </a:r>
          </a:p>
        </p:txBody>
      </p:sp>
      <p:sp>
        <p:nvSpPr>
          <p:cNvPr id="4" name="Rectangle 3"/>
          <p:cNvSpPr/>
          <p:nvPr/>
        </p:nvSpPr>
        <p:spPr>
          <a:xfrm>
            <a:off x="5334000" y="1731118"/>
            <a:ext cx="6604000" cy="2716898"/>
          </a:xfrm>
          <a:prstGeom prst="rect">
            <a:avLst/>
          </a:prstGeom>
        </p:spPr>
        <p:txBody>
          <a:bodyPr wrap="square">
            <a:spAutoFit/>
          </a:bodyPr>
          <a:lstStyle/>
          <a:p>
            <a:pPr>
              <a:lnSpc>
                <a:spcPct val="150000"/>
              </a:lnSpc>
            </a:pPr>
            <a:r>
              <a:rPr lang="en-US" sz="2933" dirty="0">
                <a:latin typeface="Arial" panose="020B0604020202020204" pitchFamily="34" charset="0"/>
                <a:cs typeface="Arial" panose="020B0604020202020204" pitchFamily="34" charset="0"/>
              </a:rPr>
              <a:t>b) B = -2x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+ 4x + 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- 5  </a:t>
            </a:r>
          </a:p>
          <a:p>
            <a:pPr>
              <a:lnSpc>
                <a:spcPct val="150000"/>
              </a:lnSpc>
            </a:pPr>
            <a:r>
              <a:rPr lang="en-US" sz="2933" dirty="0">
                <a:latin typeface="Arial" panose="020B0604020202020204" pitchFamily="34" charset="0"/>
                <a:cs typeface="Arial" panose="020B0604020202020204" pitchFamily="34" charset="0"/>
              </a:rPr>
              <a:t>        = (-2x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+ 2x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+ 4x - 5 </a:t>
            </a:r>
          </a:p>
          <a:p>
            <a:pPr>
              <a:lnSpc>
                <a:spcPct val="150000"/>
              </a:lnSpc>
            </a:pP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+ 4x - 5</a:t>
            </a:r>
          </a:p>
        </p:txBody>
      </p:sp>
      <mc:AlternateContent xmlns:mc="http://schemas.openxmlformats.org/markup-compatibility/2006">
        <mc:Choice xmlns:a14="http://schemas.microsoft.com/office/drawing/2010/main" Requires="a14">
          <p:sp>
            <p:nvSpPr>
              <p:cNvPr id="5" name="Rectangle 4"/>
              <p:cNvSpPr/>
              <p:nvPr/>
            </p:nvSpPr>
            <p:spPr>
              <a:xfrm>
                <a:off x="1168400" y="3692311"/>
                <a:ext cx="6096000" cy="2685222"/>
              </a:xfrm>
              <a:prstGeom prst="rect">
                <a:avLst/>
              </a:prstGeom>
            </p:spPr>
            <p:txBody>
              <a:bodyPr>
                <a:spAutoFit/>
              </a:bodyPr>
              <a:lstStyle/>
              <a:p>
                <a:pPr>
                  <a:lnSpc>
                    <a:spcPct val="130000"/>
                  </a:lnSpc>
                </a:pPr>
                <a:r>
                  <a:rPr lang="en-US" sz="2933" dirty="0">
                    <a:latin typeface="Arial" panose="020B0604020202020204" pitchFamily="34" charset="0"/>
                    <a:cs typeface="Arial" panose="020B0604020202020204" pitchFamily="34" charset="0"/>
                  </a:rPr>
                  <a:t>c) C = x</a:t>
                </a:r>
                <a:r>
                  <a:rPr lang="en-US" sz="2933" baseline="30000" dirty="0">
                    <a:latin typeface="Arial" panose="020B0604020202020204" pitchFamily="34" charset="0"/>
                    <a:cs typeface="Arial" panose="020B0604020202020204" pitchFamily="34" charset="0"/>
                  </a:rPr>
                  <a:t>5</a:t>
                </a:r>
                <a:r>
                  <a:rPr lang="en-US" sz="2933"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1</m:t>
                        </m:r>
                      </m:num>
                      <m:den>
                        <m:r>
                          <a:rPr lang="en-US" sz="3200" i="1">
                            <a:latin typeface="Cambria Math" panose="02040503050406030204" pitchFamily="18" charset="0"/>
                            <a:cs typeface="Arial" panose="020B0604020202020204" pitchFamily="34" charset="0"/>
                          </a:rPr>
                          <m:t>2</m:t>
                        </m:r>
                      </m:den>
                    </m:f>
                  </m:oMath>
                </a14:m>
                <a:r>
                  <a:rPr lang="en-US" sz="2933" dirty="0">
                    <a:latin typeface="Arial" panose="020B0604020202020204" pitchFamily="34" charset="0"/>
                    <a:cs typeface="Arial" panose="020B0604020202020204" pitchFamily="34" charset="0"/>
                  </a:rPr>
                  <a:t>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3</m:t>
                        </m:r>
                      </m:num>
                      <m:den>
                        <m:r>
                          <a:rPr lang="en-US" sz="3200" i="1">
                            <a:latin typeface="Cambria Math" panose="02040503050406030204" pitchFamily="18" charset="0"/>
                            <a:cs typeface="Arial" panose="020B0604020202020204" pitchFamily="34" charset="0"/>
                          </a:rPr>
                          <m:t>4</m:t>
                        </m:r>
                      </m:den>
                    </m:f>
                  </m:oMath>
                </a14:m>
                <a:r>
                  <a:rPr lang="en-US" sz="2933" dirty="0">
                    <a:latin typeface="Arial" panose="020B0604020202020204" pitchFamily="34" charset="0"/>
                    <a:cs typeface="Arial" panose="020B0604020202020204" pitchFamily="34" charset="0"/>
                  </a:rPr>
                  <a:t>x - x</a:t>
                </a:r>
                <a:r>
                  <a:rPr lang="en-US" sz="2933" baseline="30000" dirty="0">
                    <a:latin typeface="Arial" panose="020B0604020202020204" pitchFamily="34" charset="0"/>
                    <a:cs typeface="Arial" panose="020B0604020202020204" pitchFamily="34" charset="0"/>
                  </a:rPr>
                  <a:t>5</a:t>
                </a:r>
                <a:r>
                  <a:rPr lang="en-US" sz="2933" dirty="0">
                    <a:latin typeface="Arial" panose="020B0604020202020204" pitchFamily="34" charset="0"/>
                    <a:cs typeface="Arial" panose="020B0604020202020204" pitchFamily="34" charset="0"/>
                  </a:rPr>
                  <a:t> + 6x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a:t>
                </a:r>
              </a:p>
              <a:p>
                <a:pPr>
                  <a:lnSpc>
                    <a:spcPct val="130000"/>
                  </a:lnSpc>
                </a:pP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5</a:t>
                </a: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5</a:t>
                </a:r>
                <a:r>
                  <a:rPr lang="en-US" sz="2933"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1</m:t>
                        </m:r>
                      </m:num>
                      <m:den>
                        <m:r>
                          <a:rPr lang="en-US" sz="3200" i="1">
                            <a:latin typeface="Cambria Math" panose="02040503050406030204" pitchFamily="18" charset="0"/>
                            <a:cs typeface="Arial" panose="020B0604020202020204" pitchFamily="34" charset="0"/>
                          </a:rPr>
                          <m:t>2</m:t>
                        </m:r>
                      </m:den>
                    </m:f>
                  </m:oMath>
                </a14:m>
                <a:r>
                  <a:rPr lang="en-US" sz="2933" dirty="0">
                    <a:latin typeface="Arial" panose="020B0604020202020204" pitchFamily="34" charset="0"/>
                    <a:cs typeface="Arial" panose="020B0604020202020204" pitchFamily="34" charset="0"/>
                  </a:rPr>
                  <a:t>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+ 6x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3</m:t>
                        </m:r>
                      </m:num>
                      <m:den>
                        <m:r>
                          <a:rPr lang="en-US" sz="3200" i="1">
                            <a:latin typeface="Cambria Math" panose="02040503050406030204" pitchFamily="18" charset="0"/>
                            <a:cs typeface="Arial" panose="020B0604020202020204" pitchFamily="34" charset="0"/>
                          </a:rPr>
                          <m:t>4</m:t>
                        </m:r>
                      </m:den>
                    </m:f>
                  </m:oMath>
                </a14:m>
                <a:r>
                  <a:rPr lang="en-US" sz="2933" dirty="0">
                    <a:latin typeface="Arial" panose="020B0604020202020204" pitchFamily="34" charset="0"/>
                    <a:cs typeface="Arial" panose="020B0604020202020204" pitchFamily="34" charset="0"/>
                  </a:rPr>
                  <a:t>x - 2 </a:t>
                </a:r>
              </a:p>
              <a:p>
                <a:pPr>
                  <a:lnSpc>
                    <a:spcPct val="130000"/>
                  </a:lnSpc>
                </a:pPr>
                <a:r>
                  <a:rPr lang="en-US" sz="2933" dirty="0">
                    <a:latin typeface="Arial" panose="020B0604020202020204" pitchFamily="34" charset="0"/>
                    <a:cs typeface="Arial" panose="020B0604020202020204" pitchFamily="34" charset="0"/>
                  </a:rPr>
                  <a:t>        = </a:t>
                </a:r>
                <a:r>
                  <a:rPr lang="en-US" sz="2667" dirty="0">
                    <a:latin typeface="Arial" panose="020B0604020202020204" pitchFamily="34" charset="0"/>
                    <a:cs typeface="Arial" panose="020B0604020202020204" pitchFamily="34" charset="0"/>
                  </a:rPr>
                  <a:t>- </a:t>
                </a:r>
                <a14:m>
                  <m:oMath xmlns:m="http://schemas.openxmlformats.org/officeDocument/2006/math">
                    <m:f>
                      <m:fPr>
                        <m:ctrlPr>
                          <a:rPr lang="en-US" sz="2933" i="1">
                            <a:latin typeface="Cambria Math" panose="02040503050406030204" pitchFamily="18" charset="0"/>
                            <a:cs typeface="Arial" panose="020B0604020202020204" pitchFamily="34" charset="0"/>
                          </a:rPr>
                        </m:ctrlPr>
                      </m:fPr>
                      <m:num>
                        <m:r>
                          <a:rPr lang="en-US" sz="2933" i="1">
                            <a:latin typeface="Cambria Math" panose="02040503050406030204" pitchFamily="18" charset="0"/>
                            <a:cs typeface="Arial" panose="020B0604020202020204" pitchFamily="34" charset="0"/>
                          </a:rPr>
                          <m:t>1</m:t>
                        </m:r>
                      </m:num>
                      <m:den>
                        <m:r>
                          <a:rPr lang="en-US" sz="2933" i="1">
                            <a:latin typeface="Cambria Math" panose="02040503050406030204" pitchFamily="18" charset="0"/>
                            <a:cs typeface="Arial" panose="020B0604020202020204" pitchFamily="34" charset="0"/>
                          </a:rPr>
                          <m:t>2</m:t>
                        </m:r>
                      </m:den>
                    </m:f>
                  </m:oMath>
                </a14:m>
                <a:r>
                  <a:rPr lang="en-US" sz="2667" dirty="0">
                    <a:latin typeface="Arial" panose="020B0604020202020204" pitchFamily="34" charset="0"/>
                    <a:cs typeface="Arial" panose="020B0604020202020204" pitchFamily="34" charset="0"/>
                  </a:rPr>
                  <a:t>x</a:t>
                </a:r>
                <a:r>
                  <a:rPr lang="en-US" sz="2667" baseline="30000" dirty="0">
                    <a:latin typeface="Arial" panose="020B0604020202020204" pitchFamily="34" charset="0"/>
                    <a:cs typeface="Arial" panose="020B0604020202020204" pitchFamily="34" charset="0"/>
                  </a:rPr>
                  <a:t>3</a:t>
                </a:r>
                <a:r>
                  <a:rPr lang="en-US" sz="2667" dirty="0">
                    <a:latin typeface="Arial" panose="020B0604020202020204" pitchFamily="34" charset="0"/>
                    <a:cs typeface="Arial" panose="020B0604020202020204" pitchFamily="34" charset="0"/>
                  </a:rPr>
                  <a:t> + 6x</a:t>
                </a:r>
                <a:r>
                  <a:rPr lang="en-US" sz="2667" baseline="30000" dirty="0">
                    <a:latin typeface="Arial" panose="020B0604020202020204" pitchFamily="34" charset="0"/>
                    <a:cs typeface="Arial" panose="020B0604020202020204" pitchFamily="34" charset="0"/>
                  </a:rPr>
                  <a:t>2</a:t>
                </a:r>
                <a:r>
                  <a:rPr lang="en-US" sz="2667" dirty="0">
                    <a:latin typeface="Arial" panose="020B0604020202020204" pitchFamily="34" charset="0"/>
                    <a:cs typeface="Arial" panose="020B0604020202020204" pitchFamily="34" charset="0"/>
                  </a:rPr>
                  <a:t> + </a:t>
                </a:r>
                <a14:m>
                  <m:oMath xmlns:m="http://schemas.openxmlformats.org/officeDocument/2006/math">
                    <m:f>
                      <m:fPr>
                        <m:ctrlPr>
                          <a:rPr lang="en-US" sz="2933" i="1">
                            <a:latin typeface="Cambria Math" panose="02040503050406030204" pitchFamily="18" charset="0"/>
                            <a:cs typeface="Arial" panose="020B0604020202020204" pitchFamily="34" charset="0"/>
                          </a:rPr>
                        </m:ctrlPr>
                      </m:fPr>
                      <m:num>
                        <m:r>
                          <a:rPr lang="en-US" sz="2933" i="1">
                            <a:latin typeface="Cambria Math" panose="02040503050406030204" pitchFamily="18" charset="0"/>
                            <a:cs typeface="Arial" panose="020B0604020202020204" pitchFamily="34" charset="0"/>
                          </a:rPr>
                          <m:t>3</m:t>
                        </m:r>
                      </m:num>
                      <m:den>
                        <m:r>
                          <a:rPr lang="en-US" sz="2933" i="1">
                            <a:latin typeface="Cambria Math" panose="02040503050406030204" pitchFamily="18" charset="0"/>
                            <a:cs typeface="Arial" panose="020B0604020202020204" pitchFamily="34" charset="0"/>
                          </a:rPr>
                          <m:t>4</m:t>
                        </m:r>
                      </m:den>
                    </m:f>
                  </m:oMath>
                </a14:m>
                <a:r>
                  <a:rPr lang="en-US" sz="2667" dirty="0">
                    <a:latin typeface="Arial" panose="020B0604020202020204" pitchFamily="34" charset="0"/>
                    <a:cs typeface="Arial" panose="020B0604020202020204" pitchFamily="34" charset="0"/>
                  </a:rPr>
                  <a:t>x - 2</a:t>
                </a:r>
                <a:endParaRPr lang="en-US" sz="2933" dirty="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68400" y="3692311"/>
                <a:ext cx="6096000" cy="2685222"/>
              </a:xfrm>
              <a:prstGeom prst="rect">
                <a:avLst/>
              </a:prstGeom>
              <a:blipFill>
                <a:blip r:embed="rId5"/>
                <a:stretch>
                  <a:fillRect l="-2200" b="-1818"/>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0614" y="-766435"/>
            <a:ext cx="3962420" cy="396242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27" name="Group 26"/>
          <p:cNvGrpSpPr/>
          <p:nvPr/>
        </p:nvGrpSpPr>
        <p:grpSpPr>
          <a:xfrm>
            <a:off x="1371601" y="1172837"/>
            <a:ext cx="2342623" cy="2342623"/>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sp>
          <p:nvSpPr>
            <p:cNvPr id="23" name="TextBox 23"/>
            <p:cNvSpPr txBox="1"/>
            <p:nvPr/>
          </p:nvSpPr>
          <p:spPr>
            <a:xfrm>
              <a:off x="2236986" y="2159898"/>
              <a:ext cx="2984886" cy="1294298"/>
            </a:xfrm>
            <a:prstGeom prst="rect">
              <a:avLst/>
            </a:prstGeom>
          </p:spPr>
          <p:txBody>
            <a:bodyPr wrap="square" lIns="0" tIns="0" rIns="0" bIns="0" rtlCol="0" anchor="t">
              <a:spAutoFit/>
            </a:bodyPr>
            <a:lstStyle/>
            <a:p>
              <a:pPr algn="ctr">
                <a:lnSpc>
                  <a:spcPts val="8000"/>
                </a:lnSpc>
              </a:pPr>
              <a:r>
                <a:rPr lang="en-US" sz="3200" b="1" dirty="0" err="1">
                  <a:solidFill>
                    <a:schemeClr val="bg1"/>
                  </a:solidFill>
                  <a:latin typeface="Arial" panose="020B0604020202020204" pitchFamily="34" charset="0"/>
                  <a:cs typeface="Arial" panose="020B0604020202020204" pitchFamily="34" charset="0"/>
                </a:rPr>
                <a:t>Chú</a:t>
              </a:r>
              <a:r>
                <a:rPr lang="en-US" sz="3200" b="1" dirty="0">
                  <a:solidFill>
                    <a:schemeClr val="bg1"/>
                  </a:solidFill>
                  <a:latin typeface="Arial" panose="020B0604020202020204" pitchFamily="34" charset="0"/>
                  <a:cs typeface="Arial" panose="020B0604020202020204" pitchFamily="34" charset="0"/>
                </a:rPr>
                <a:t> ý</a:t>
              </a:r>
            </a:p>
          </p:txBody>
        </p:sp>
      </p:grpSp>
      <p:grpSp>
        <p:nvGrpSpPr>
          <p:cNvPr id="24" name="Group 24"/>
          <p:cNvGrpSpPr/>
          <p:nvPr/>
        </p:nvGrpSpPr>
        <p:grpSpPr>
          <a:xfrm>
            <a:off x="-164090" y="6515100"/>
            <a:ext cx="12520179" cy="497436"/>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8" name="Rectangle 27"/>
          <p:cNvSpPr/>
          <p:nvPr/>
        </p:nvSpPr>
        <p:spPr>
          <a:xfrm>
            <a:off x="4318000" y="1502610"/>
            <a:ext cx="6597539" cy="1362809"/>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Người ta cũng có thể sắp xếp đa thức theo lũy thừa tăng của biến.</a:t>
            </a:r>
            <a:endParaRPr lang="en-US" sz="2933" dirty="0">
              <a:latin typeface="Arial" panose="020B0604020202020204" pitchFamily="34" charset="0"/>
              <a:cs typeface="Arial" panose="020B0604020202020204" pitchFamily="34" charset="0"/>
            </a:endParaRPr>
          </a:p>
        </p:txBody>
      </p:sp>
      <p:sp>
        <p:nvSpPr>
          <p:cNvPr id="29" name="Rectangle 28"/>
          <p:cNvSpPr/>
          <p:nvPr/>
        </p:nvSpPr>
        <p:spPr>
          <a:xfrm>
            <a:off x="1601381" y="3784600"/>
            <a:ext cx="9314158" cy="2142446"/>
          </a:xfrm>
          <a:prstGeom prst="rect">
            <a:avLst/>
          </a:prstGeom>
        </p:spPr>
        <p:txBody>
          <a:bodyPr wrap="square">
            <a:spAutoFit/>
          </a:bodyPr>
          <a:lstStyle/>
          <a:p>
            <a:pPr algn="just">
              <a:lnSpc>
                <a:spcPct val="150000"/>
              </a:lnSpc>
              <a:spcBef>
                <a:spcPts val="400"/>
              </a:spcBef>
              <a:spcAft>
                <a:spcPts val="400"/>
              </a:spcAft>
            </a:pPr>
            <a:r>
              <a:rPr lang="nl-NL" sz="2933" u="sng" dirty="0">
                <a:latin typeface="Arial" panose="020B0604020202020204" pitchFamily="34" charset="0"/>
                <a:ea typeface="Calibri" panose="020F0502020204030204" pitchFamily="34" charset="0"/>
                <a:cs typeface="Arial" panose="020B0604020202020204" pitchFamily="34" charset="0"/>
              </a:rPr>
              <a:t>VD:</a:t>
            </a:r>
            <a:r>
              <a:rPr lang="nl-NL" sz="2933"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2933"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400"/>
              </a:spcAft>
            </a:pPr>
            <a:r>
              <a:rPr lang="nl-NL" sz="2933" b="1" dirty="0">
                <a:latin typeface="Arial" panose="020B0604020202020204" pitchFamily="34" charset="0"/>
                <a:ea typeface="Calibri" panose="020F0502020204030204" pitchFamily="34" charset="0"/>
                <a:cs typeface="Arial" panose="020B0604020202020204" pitchFamily="34" charset="0"/>
              </a:rPr>
              <a:t>P = 1 - 2x + 5x</a:t>
            </a:r>
            <a:r>
              <a:rPr lang="nl-NL" sz="2933" b="1" baseline="30000" dirty="0">
                <a:latin typeface="Arial" panose="020B0604020202020204" pitchFamily="34" charset="0"/>
                <a:ea typeface="Calibri" panose="020F0502020204030204" pitchFamily="34" charset="0"/>
                <a:cs typeface="Arial" panose="020B0604020202020204" pitchFamily="34" charset="0"/>
              </a:rPr>
              <a:t>2 </a:t>
            </a:r>
            <a:r>
              <a:rPr lang="nl-NL" sz="2933" b="1" dirty="0">
                <a:latin typeface="Arial" panose="020B0604020202020204" pitchFamily="34" charset="0"/>
                <a:ea typeface="Calibri" panose="020F0502020204030204" pitchFamily="34" charset="0"/>
                <a:cs typeface="Arial" panose="020B0604020202020204" pitchFamily="34" charset="0"/>
              </a:rPr>
              <a:t> - 3x</a:t>
            </a:r>
            <a:r>
              <a:rPr lang="nl-NL" sz="2933" b="1" baseline="30000" dirty="0">
                <a:latin typeface="Arial" panose="020B0604020202020204" pitchFamily="34" charset="0"/>
                <a:ea typeface="Calibri" panose="020F0502020204030204" pitchFamily="34" charset="0"/>
                <a:cs typeface="Arial" panose="020B0604020202020204" pitchFamily="34" charset="0"/>
              </a:rPr>
              <a:t>4</a:t>
            </a:r>
            <a:endParaRPr lang="en-US" sz="2933" b="1" dirty="0">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520" y="369521"/>
            <a:ext cx="2082800" cy="998519"/>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157" y="5615274"/>
            <a:ext cx="1191377" cy="1095854"/>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1007585" y="5092883"/>
            <a:ext cx="994487" cy="15671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2601675" y="262340"/>
            <a:ext cx="7467600"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5. </a:t>
            </a:r>
            <a:r>
              <a:rPr lang="en-US" sz="3200" b="1" dirty="0" err="1">
                <a:solidFill>
                  <a:prstClr val="white"/>
                </a:solidFill>
                <a:latin typeface="Arial" panose="020B0604020202020204" pitchFamily="34" charset="0"/>
                <a:cs typeface="Arial" panose="020B0604020202020204" pitchFamily="34" charset="0"/>
              </a:rPr>
              <a:t>Bậc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và</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các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hệ</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số</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của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endParaRPr lang="en-US" sz="32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473200" y="1304410"/>
            <a:ext cx="9015610" cy="523220"/>
          </a:xfrm>
          <a:prstGeom prst="rect">
            <a:avLst/>
          </a:prstGeom>
        </p:spPr>
        <p:txBody>
          <a:bodyPr wrap="none">
            <a:spAutoFit/>
          </a:bodyPr>
          <a:lstStyle/>
          <a:p>
            <a:r>
              <a:rPr lang="en-US" sz="2800" b="1" dirty="0" err="1">
                <a:solidFill>
                  <a:srgbClr val="C00000"/>
                </a:solidFill>
                <a:latin typeface="Arial" panose="020B0604020202020204" pitchFamily="34" charset="0"/>
                <a:cs typeface="Arial" panose="020B0604020202020204" pitchFamily="34" charset="0"/>
              </a:rPr>
              <a:t>Bậc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hệ</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số</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cao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nhất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hệ</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số</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do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một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thức</a:t>
            </a:r>
            <a:endParaRPr lang="en-US" sz="28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60" y="1009612"/>
            <a:ext cx="1040474" cy="1040474"/>
          </a:xfrm>
          <a:prstGeom prst="rect">
            <a:avLst/>
          </a:prstGeom>
        </p:spPr>
      </p:pic>
      <p:sp>
        <p:nvSpPr>
          <p:cNvPr id="6" name="Rectangle 5"/>
          <p:cNvSpPr/>
          <p:nvPr/>
        </p:nvSpPr>
        <p:spPr>
          <a:xfrm>
            <a:off x="4134566" y="1953770"/>
            <a:ext cx="3922869" cy="685765"/>
          </a:xfrm>
          <a:prstGeom prst="rect">
            <a:avLst/>
          </a:prstGeom>
        </p:spPr>
        <p:txBody>
          <a:bodyPr wrap="none">
            <a:spAutoFit/>
          </a:bodyPr>
          <a:lstStyle/>
          <a:p>
            <a:pPr algn="ctr">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P = -3x</a:t>
            </a:r>
            <a:r>
              <a:rPr lang="nl-NL" sz="2933" baseline="30000" dirty="0">
                <a:latin typeface="Arial" panose="020B0604020202020204" pitchFamily="34" charset="0"/>
                <a:ea typeface="Calibri" panose="020F0502020204030204" pitchFamily="34" charset="0"/>
                <a:cs typeface="Arial" panose="020B0604020202020204" pitchFamily="34" charset="0"/>
              </a:rPr>
              <a:t>4 </a:t>
            </a:r>
            <a:r>
              <a:rPr lang="nl-NL" sz="2933" dirty="0">
                <a:latin typeface="Arial" panose="020B0604020202020204" pitchFamily="34" charset="0"/>
                <a:ea typeface="Calibri" panose="020F0502020204030204" pitchFamily="34" charset="0"/>
                <a:cs typeface="Arial" panose="020B0604020202020204" pitchFamily="34" charset="0"/>
              </a:rPr>
              <a:t>+ 5x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- 2x + 1.</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006096" y="1651000"/>
            <a:ext cx="0" cy="48641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06096" y="2897685"/>
            <a:ext cx="1222907" cy="711795"/>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19" y="4301133"/>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HĐ1</a:t>
              </a:r>
            </a:p>
          </p:txBody>
        </p:sp>
      </p:grpSp>
      <p:sp>
        <p:nvSpPr>
          <p:cNvPr id="19" name="Rectangle 18"/>
          <p:cNvSpPr/>
          <p:nvPr/>
        </p:nvSpPr>
        <p:spPr>
          <a:xfrm>
            <a:off x="2476408" y="2668468"/>
            <a:ext cx="8499779" cy="1305165"/>
          </a:xfrm>
          <a:prstGeom prst="rect">
            <a:avLst/>
          </a:prstGeom>
        </p:spPr>
        <p:txBody>
          <a:bodyPr wrap="square">
            <a:spAutoFit/>
          </a:bodyPr>
          <a:lstStyle/>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là 2 (số mũ của 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0" name="Rectangle 19"/>
              <p:cNvSpPr/>
              <p:nvPr/>
            </p:nvSpPr>
            <p:spPr>
              <a:xfrm>
                <a:off x="1833319" y="4889521"/>
                <a:ext cx="4892979" cy="1407629"/>
              </a:xfrm>
              <a:prstGeom prst="rect">
                <a:avLst/>
              </a:prstGeom>
            </p:spPr>
            <p:txBody>
              <a:bodyPr wrap="square">
                <a:spAutoFit/>
              </a:bodyPr>
              <a:lstStyle/>
              <a:p>
                <a:pPr marL="381019" indent="-381019" algn="just">
                  <a:lnSpc>
                    <a:spcPct val="150000"/>
                  </a:lnSpc>
                  <a:spcBef>
                    <a:spcPts val="400"/>
                  </a:spcBef>
                  <a:spcAft>
                    <a:spcPts val="400"/>
                  </a:spcAft>
                  <a:buFont typeface="Arial" panose="020B0604020202020204" pitchFamily="34" charset="0"/>
                  <a:buChar char="•"/>
                </a:pPr>
                <a:r>
                  <a:rPr lang="nl-NL" sz="28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2800">
                        <a:latin typeface="Cambria Math" panose="02040503050406030204" pitchFamily="18" charset="0"/>
                        <a:ea typeface="Calibri" panose="020F0502020204030204" pitchFamily="34" charset="0"/>
                        <a:cs typeface="Arial" panose="020B0604020202020204" pitchFamily="34" charset="0"/>
                      </a:rPr>
                      <m:t>−3</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nl-NL" sz="2800">
                            <a:latin typeface="Cambria Math" panose="02040503050406030204" pitchFamily="18" charset="0"/>
                            <a:ea typeface="Calibri" panose="020F0502020204030204" pitchFamily="34" charset="0"/>
                            <a:cs typeface="Arial" panose="020B0604020202020204" pitchFamily="34" charset="0"/>
                          </a:rPr>
                          <m:t>4</m:t>
                        </m:r>
                      </m:sup>
                    </m:sSup>
                  </m:oMath>
                </a14:m>
                <a:r>
                  <a:rPr lang="nl-NL" sz="2800" dirty="0">
                    <a:latin typeface="Arial" panose="020B0604020202020204" pitchFamily="34" charset="0"/>
                    <a:ea typeface="Calibri" panose="020F0502020204030204" pitchFamily="34" charset="0"/>
                    <a:cs typeface="Arial" panose="020B0604020202020204" pitchFamily="34" charset="0"/>
                  </a:rPr>
                  <a:t> là 4.</a:t>
                </a:r>
                <a:endParaRPr lang="en-US" sz="2800" dirty="0">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400"/>
                  </a:spcBef>
                  <a:spcAft>
                    <a:spcPts val="400"/>
                  </a:spcAft>
                  <a:buFont typeface="Arial" panose="020B0604020202020204" pitchFamily="34" charset="0"/>
                  <a:buChar char="•"/>
                </a:pPr>
                <a:r>
                  <a:rPr lang="nl-NL" sz="28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2800">
                        <a:latin typeface="Cambria Math" panose="02040503050406030204" pitchFamily="18" charset="0"/>
                        <a:ea typeface="Calibri" panose="020F0502020204030204" pitchFamily="34" charset="0"/>
                        <a:cs typeface="Arial" panose="020B0604020202020204" pitchFamily="34" charset="0"/>
                      </a:rPr>
                      <m:t>5</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nl-NL" sz="2800">
                            <a:latin typeface="Cambria Math" panose="02040503050406030204" pitchFamily="18" charset="0"/>
                            <a:ea typeface="Calibri" panose="020F0502020204030204" pitchFamily="34" charset="0"/>
                            <a:cs typeface="Arial" panose="020B0604020202020204" pitchFamily="34" charset="0"/>
                          </a:rPr>
                          <m:t>2</m:t>
                        </m:r>
                      </m:sup>
                    </m:sSup>
                  </m:oMath>
                </a14:m>
                <a:r>
                  <a:rPr lang="nl-NL" sz="2800" dirty="0">
                    <a:latin typeface="Arial" panose="020B0604020202020204" pitchFamily="34" charset="0"/>
                    <a:ea typeface="Calibri" panose="020F0502020204030204" pitchFamily="34" charset="0"/>
                    <a:cs typeface="Arial" panose="020B0604020202020204" pitchFamily="34" charset="0"/>
                  </a:rPr>
                  <a:t> là 2.</a:t>
                </a:r>
                <a:endParaRPr lang="en-US" sz="2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833319" y="4889521"/>
                <a:ext cx="4892979" cy="1407629"/>
              </a:xfrm>
              <a:prstGeom prst="rect">
                <a:avLst/>
              </a:prstGeom>
              <a:blipFill>
                <a:blip r:embed="rId3"/>
                <a:stretch>
                  <a:fillRect l="-2244" r="-1870" b="-10823"/>
                </a:stretch>
              </a:blipFill>
            </p:spPr>
            <p:txBody>
              <a:bodyPr/>
              <a:lstStyle/>
              <a:p>
                <a:r>
                  <a:rPr lang="en-US">
                    <a:noFill/>
                  </a:rPr>
                  <a:t> </a:t>
                </a:r>
              </a:p>
            </p:txBody>
          </p:sp>
        </mc:Fallback>
      </mc:AlternateContent>
      <p:sp>
        <p:nvSpPr>
          <p:cNvPr id="21" name="Rectangle 20"/>
          <p:cNvSpPr/>
          <p:nvPr/>
        </p:nvSpPr>
        <p:spPr>
          <a:xfrm>
            <a:off x="6951723" y="4940884"/>
            <a:ext cx="4714759" cy="1407758"/>
          </a:xfrm>
          <a:prstGeom prst="rect">
            <a:avLst/>
          </a:prstGeom>
        </p:spPr>
        <p:txBody>
          <a:bodyPr wrap="square">
            <a:spAutoFit/>
          </a:bodyPr>
          <a:lstStyle/>
          <a:p>
            <a:pPr marL="381019" indent="-381019" algn="just">
              <a:lnSpc>
                <a:spcPct val="150000"/>
              </a:lnSpc>
              <a:spcBef>
                <a:spcPts val="400"/>
              </a:spcBef>
              <a:spcAft>
                <a:spcPts val="400"/>
              </a:spcAft>
              <a:buFont typeface="Arial" panose="020B0604020202020204" pitchFamily="34" charset="0"/>
              <a:buChar char="•"/>
            </a:pPr>
            <a:r>
              <a:rPr lang="nl-NL" sz="28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400"/>
              </a:spcBef>
              <a:spcAft>
                <a:spcPts val="400"/>
              </a:spcAft>
              <a:buFont typeface="Arial" panose="020B0604020202020204" pitchFamily="34" charset="0"/>
              <a:buChar char="•"/>
            </a:pPr>
            <a:r>
              <a:rPr lang="nl-NL" sz="28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5709067" y="4027878"/>
            <a:ext cx="1252817" cy="811926"/>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53613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5790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71974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3" y="997308"/>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1314" y="1054986"/>
            <a:ext cx="10809493" cy="1247649"/>
          </a:xfrm>
          <a:prstGeom prst="rect">
            <a:avLst/>
          </a:prstGeom>
          <a:noFill/>
        </p:spPr>
        <p:txBody>
          <a:bodyPr wrap="square" rtlCol="0">
            <a:spAutoFit/>
          </a:bodyPr>
          <a:lstStyle/>
          <a:p>
            <a:pPr>
              <a:lnSpc>
                <a:spcPct val="150000"/>
              </a:lnSpc>
            </a:pPr>
            <a:r>
              <a:rPr lang="en-US" sz="2667" b="1" dirty="0" err="1">
                <a:solidFill>
                  <a:schemeClr val="bg1"/>
                </a:solidFill>
                <a:latin typeface="Arial" panose="020B0604020202020204" pitchFamily="34" charset="0"/>
                <a:cs typeface="Arial" panose="020B0604020202020204" pitchFamily="34" charset="0"/>
                <a:sym typeface="Arial"/>
              </a:rPr>
              <a:t>Câu</a:t>
            </a:r>
            <a:r>
              <a:rPr lang="en-US" sz="2667" b="1" dirty="0">
                <a:solidFill>
                  <a:schemeClr val="bg1"/>
                </a:solidFill>
                <a:latin typeface="Arial" panose="020B0604020202020204" pitchFamily="34" charset="0"/>
                <a:cs typeface="Arial" panose="020B0604020202020204" pitchFamily="34" charset="0"/>
                <a:sym typeface="Arial"/>
              </a:rPr>
              <a:t> 1: </a:t>
            </a:r>
            <a:r>
              <a:rPr lang="en-US" sz="2667" dirty="0">
                <a:solidFill>
                  <a:schemeClr val="bg1"/>
                </a:solidFill>
                <a:latin typeface="Arial" panose="020B0604020202020204" pitchFamily="34" charset="0"/>
                <a:cs typeface="Arial" panose="020B0604020202020204" pitchFamily="34" charset="0"/>
                <a:sym typeface="Arial"/>
              </a:rPr>
              <a:t>Cho </a:t>
            </a:r>
            <a:r>
              <a:rPr lang="en-US" sz="2667" dirty="0" err="1">
                <a:solidFill>
                  <a:schemeClr val="bg1"/>
                </a:solidFill>
                <a:latin typeface="Arial" panose="020B0604020202020204" pitchFamily="34" charset="0"/>
                <a:cs typeface="Arial" panose="020B0604020202020204" pitchFamily="34" charset="0"/>
                <a:sym typeface="Arial"/>
              </a:rPr>
              <a:t>a,b</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là</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các</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hằng</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số</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Tìm</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các</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biến</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trong</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biểu</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thức</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đại</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số</a:t>
            </a:r>
            <a:endParaRPr lang="en-US" sz="2667"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2667" dirty="0">
                <a:solidFill>
                  <a:schemeClr val="bg1"/>
                </a:solidFill>
                <a:latin typeface="Arial" panose="020B0604020202020204" pitchFamily="34" charset="0"/>
                <a:cs typeface="Arial" panose="020B0604020202020204" pitchFamily="34" charset="0"/>
                <a:sym typeface="Arial"/>
              </a:rPr>
              <a:t>x</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.(a</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a:t>
            </a:r>
            <a:r>
              <a:rPr lang="en-US" sz="2667" dirty="0" err="1">
                <a:solidFill>
                  <a:schemeClr val="bg1"/>
                </a:solidFill>
                <a:latin typeface="Arial" panose="020B0604020202020204" pitchFamily="34" charset="0"/>
                <a:cs typeface="Arial" panose="020B0604020202020204" pitchFamily="34" charset="0"/>
                <a:sym typeface="Arial"/>
              </a:rPr>
              <a:t>ab</a:t>
            </a:r>
            <a:r>
              <a:rPr lang="en-US" sz="2667" dirty="0">
                <a:solidFill>
                  <a:schemeClr val="bg1"/>
                </a:solidFill>
                <a:latin typeface="Arial" panose="020B0604020202020204" pitchFamily="34" charset="0"/>
                <a:cs typeface="Arial" panose="020B0604020202020204" pitchFamily="34" charset="0"/>
                <a:sym typeface="Arial"/>
              </a:rPr>
              <a:t> + b</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y. x(a</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a:t>
            </a:r>
            <a:r>
              <a:rPr lang="en-US" sz="2667" dirty="0" err="1">
                <a:solidFill>
                  <a:schemeClr val="bg1"/>
                </a:solidFill>
                <a:latin typeface="Arial" panose="020B0604020202020204" pitchFamily="34" charset="0"/>
                <a:cs typeface="Arial" panose="020B0604020202020204" pitchFamily="34" charset="0"/>
                <a:sym typeface="Arial"/>
              </a:rPr>
              <a:t>ab</a:t>
            </a:r>
            <a:r>
              <a:rPr lang="en-US" sz="2667" dirty="0">
                <a:solidFill>
                  <a:schemeClr val="bg1"/>
                </a:solidFill>
                <a:latin typeface="Arial" panose="020B0604020202020204" pitchFamily="34" charset="0"/>
                <a:cs typeface="Arial" panose="020B0604020202020204" pitchFamily="34" charset="0"/>
                <a:sym typeface="Arial"/>
              </a:rPr>
              <a:t> + b</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593216" y="474463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4" y="2968636"/>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5360" y="5043322"/>
            <a:ext cx="5281563"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645359" y="3251983"/>
            <a:ext cx="536199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6056106" y="2975619"/>
            <a:ext cx="567869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95998" y="4735552"/>
            <a:ext cx="567869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153619" y="3242905"/>
            <a:ext cx="5194403"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6153619" y="5018878"/>
            <a:ext cx="486998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1248949"/>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863782"/>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459245"/>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3015501"/>
            <a:ext cx="487364" cy="487364"/>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2601675" y="262340"/>
            <a:ext cx="7467600"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5. </a:t>
            </a:r>
            <a:r>
              <a:rPr lang="en-US" sz="3200" b="1" dirty="0" err="1">
                <a:solidFill>
                  <a:prstClr val="white"/>
                </a:solidFill>
                <a:latin typeface="Arial" panose="020B0604020202020204" pitchFamily="34" charset="0"/>
                <a:cs typeface="Arial" panose="020B0604020202020204" pitchFamily="34" charset="0"/>
              </a:rPr>
              <a:t>Bậc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và</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các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hệ</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số</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của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endParaRPr lang="en-US" sz="32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473200" y="1304410"/>
            <a:ext cx="9015610" cy="523220"/>
          </a:xfrm>
          <a:prstGeom prst="rect">
            <a:avLst/>
          </a:prstGeom>
        </p:spPr>
        <p:txBody>
          <a:bodyPr wrap="none">
            <a:spAutoFit/>
          </a:bodyPr>
          <a:lstStyle/>
          <a:p>
            <a:r>
              <a:rPr lang="en-US" sz="2800" b="1" dirty="0" err="1">
                <a:solidFill>
                  <a:srgbClr val="C00000"/>
                </a:solidFill>
                <a:latin typeface="Arial" panose="020B0604020202020204" pitchFamily="34" charset="0"/>
                <a:cs typeface="Arial" panose="020B0604020202020204" pitchFamily="34" charset="0"/>
              </a:rPr>
              <a:t>Bậc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hệ</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số</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cao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nhất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hệ</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số</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do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một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thức</a:t>
            </a:r>
            <a:endParaRPr lang="en-US" sz="28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60" y="1009612"/>
            <a:ext cx="1040474" cy="1040474"/>
          </a:xfrm>
          <a:prstGeom prst="rect">
            <a:avLst/>
          </a:prstGeom>
        </p:spPr>
      </p:pic>
      <p:sp>
        <p:nvSpPr>
          <p:cNvPr id="6" name="Rectangle 5"/>
          <p:cNvSpPr/>
          <p:nvPr/>
        </p:nvSpPr>
        <p:spPr>
          <a:xfrm>
            <a:off x="4137964" y="1953770"/>
            <a:ext cx="3916073" cy="685765"/>
          </a:xfrm>
          <a:prstGeom prst="rect">
            <a:avLst/>
          </a:prstGeom>
        </p:spPr>
        <p:txBody>
          <a:bodyPr wrap="none">
            <a:spAutoFit/>
          </a:bodyPr>
          <a:lstStyle/>
          <a:p>
            <a:pPr algn="ctr">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P = -3x</a:t>
            </a:r>
            <a:r>
              <a:rPr lang="nl-NL" sz="2933" baseline="30000" dirty="0">
                <a:latin typeface="Arial" panose="020B0604020202020204" pitchFamily="34" charset="0"/>
                <a:ea typeface="Calibri" panose="020F0502020204030204" pitchFamily="34" charset="0"/>
                <a:cs typeface="Arial" panose="020B0604020202020204" pitchFamily="34" charset="0"/>
              </a:rPr>
              <a:t>4 </a:t>
            </a:r>
            <a:r>
              <a:rPr lang="nl-NL" sz="2933" dirty="0">
                <a:latin typeface="Arial" panose="020B0604020202020204" pitchFamily="34" charset="0"/>
                <a:ea typeface="Calibri" panose="020F0502020204030204" pitchFamily="34" charset="0"/>
                <a:cs typeface="Arial" panose="020B0604020202020204" pitchFamily="34" charset="0"/>
              </a:rPr>
              <a:t>+ 5x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- 2x + 1.</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006096" y="1651000"/>
            <a:ext cx="0" cy="48641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06096" y="2897685"/>
            <a:ext cx="1222907" cy="711795"/>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19" y="4329642"/>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HĐ2</a:t>
              </a:r>
            </a:p>
          </p:txBody>
        </p:sp>
      </p:grpSp>
      <p:sp>
        <p:nvSpPr>
          <p:cNvPr id="7" name="Rectangle 6"/>
          <p:cNvSpPr/>
          <p:nvPr/>
        </p:nvSpPr>
        <p:spPr>
          <a:xfrm>
            <a:off x="2476408" y="2668806"/>
            <a:ext cx="8696205" cy="1305165"/>
          </a:xfrm>
          <a:prstGeom prst="rect">
            <a:avLst/>
          </a:prstGeom>
        </p:spPr>
        <p:txBody>
          <a:bodyPr wrap="square">
            <a:spAutoFit/>
          </a:bodyPr>
          <a:lstStyle/>
          <a:p>
            <a:pPr algn="just">
              <a:lnSpc>
                <a:spcPct val="150000"/>
              </a:lnSpc>
            </a:pP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P, </a:t>
            </a:r>
            <a:r>
              <a:rPr lang="en-US" sz="2800" dirty="0" err="1">
                <a:latin typeface="Arial" panose="020B0604020202020204" pitchFamily="34" charset="0"/>
                <a:cs typeface="Arial" panose="020B0604020202020204" pitchFamily="34" charset="0"/>
              </a:rPr>
              <a:t>hạng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bậc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bậc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8" name="Rectangle 7"/>
              <p:cNvSpPr/>
              <p:nvPr/>
            </p:nvSpPr>
            <p:spPr>
              <a:xfrm>
                <a:off x="3654289" y="4023022"/>
                <a:ext cx="6756400" cy="1332352"/>
              </a:xfrm>
              <a:prstGeom prst="rect">
                <a:avLst/>
              </a:prstGeom>
            </p:spPr>
            <p:txBody>
              <a:bodyPr wrap="square">
                <a:spAutoFit/>
              </a:bodyPr>
              <a:lstStyle/>
              <a:p>
                <a:pPr algn="just">
                  <a:lnSpc>
                    <a:spcPct val="14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2800">
                        <a:latin typeface="Cambria Math" panose="02040503050406030204" pitchFamily="18" charset="0"/>
                        <a:ea typeface="Calibri" panose="020F0502020204030204" pitchFamily="34" charset="0"/>
                        <a:cs typeface="Arial" panose="020B0604020202020204" pitchFamily="34" charset="0"/>
                      </a:rPr>
                      <m:t>−</m:t>
                    </m:r>
                    <m:r>
                      <a:rPr lang="nl-NL" sz="2800">
                        <a:latin typeface="Cambria Math" panose="02040503050406030204" pitchFamily="18" charset="0"/>
                        <a:ea typeface="Calibri" panose="020F0502020204030204" pitchFamily="34" charset="0"/>
                        <a:cs typeface="Arial" panose="020B0604020202020204" pitchFamily="34" charset="0"/>
                      </a:rPr>
                      <m:t>3</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nl-NL" sz="2800">
                            <a:latin typeface="Cambria Math" panose="02040503050406030204" pitchFamily="18" charset="0"/>
                            <a:ea typeface="Calibri" panose="020F0502020204030204" pitchFamily="34" charset="0"/>
                            <a:cs typeface="Arial" panose="020B0604020202020204" pitchFamily="34" charset="0"/>
                          </a:rPr>
                          <m:t>4</m:t>
                        </m:r>
                      </m:sup>
                    </m:sSup>
                  </m:oMath>
                </a14:m>
                <a:r>
                  <a:rPr lang="nl-NL" sz="2800" dirty="0">
                    <a:latin typeface="Arial" panose="020B0604020202020204" pitchFamily="34" charset="0"/>
                    <a:ea typeface="Calibri" panose="020F0502020204030204" pitchFamily="34" charset="0"/>
                    <a:cs typeface="Arial" panose="020B0604020202020204" pitchFamily="34" charset="0"/>
                  </a:rPr>
                  <a:t> có bậc cao nhất.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Hạng tử </a:t>
                </a:r>
                <a14:m>
                  <m:oMath xmlns:m="http://schemas.openxmlformats.org/officeDocument/2006/math">
                    <m:r>
                      <a:rPr lang="nl-NL" sz="2800">
                        <a:latin typeface="Cambria Math" panose="02040503050406030204" pitchFamily="18" charset="0"/>
                        <a:ea typeface="Calibri" panose="020F0502020204030204" pitchFamily="34" charset="0"/>
                        <a:cs typeface="Arial" panose="020B0604020202020204" pitchFamily="34" charset="0"/>
                      </a:rPr>
                      <m:t>−</m:t>
                    </m:r>
                    <m:r>
                      <a:rPr lang="nl-NL" sz="2800">
                        <a:latin typeface="Cambria Math" panose="02040503050406030204" pitchFamily="18" charset="0"/>
                        <a:ea typeface="Calibri" panose="020F0502020204030204" pitchFamily="34" charset="0"/>
                        <a:cs typeface="Arial" panose="020B0604020202020204" pitchFamily="34" charset="0"/>
                      </a:rPr>
                      <m:t>3</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nl-NL" sz="2800">
                            <a:latin typeface="Cambria Math" panose="02040503050406030204" pitchFamily="18" charset="0"/>
                            <a:ea typeface="Calibri" panose="020F0502020204030204" pitchFamily="34" charset="0"/>
                            <a:cs typeface="Arial" panose="020B0604020202020204" pitchFamily="34" charset="0"/>
                          </a:rPr>
                          <m:t>4</m:t>
                        </m:r>
                      </m:sup>
                    </m:sSup>
                  </m:oMath>
                </a14:m>
                <a:r>
                  <a:rPr lang="nl-NL" sz="2800" dirty="0">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2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654289" y="4023022"/>
                <a:ext cx="6756400" cy="1332352"/>
              </a:xfrm>
              <a:prstGeom prst="rect">
                <a:avLst/>
              </a:prstGeom>
              <a:blipFill>
                <a:blip r:embed="rId3"/>
                <a:stretch>
                  <a:fillRect l="-1803" b="-11416"/>
                </a:stretch>
              </a:blipFill>
            </p:spPr>
            <p:txBody>
              <a:bodyPr/>
              <a:lstStyle/>
              <a:p>
                <a:r>
                  <a:rPr lang="en-US">
                    <a:noFill/>
                  </a:rPr>
                  <a:t> </a:t>
                </a:r>
              </a:p>
            </p:txBody>
          </p:sp>
        </mc:Fallback>
      </mc:AlternateContent>
      <p:sp>
        <p:nvSpPr>
          <p:cNvPr id="22" name="Oval Callout 21"/>
          <p:cNvSpPr/>
          <p:nvPr/>
        </p:nvSpPr>
        <p:spPr>
          <a:xfrm>
            <a:off x="2074750" y="4141446"/>
            <a:ext cx="1252817" cy="811926"/>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006096" y="5378338"/>
            <a:ext cx="1222907" cy="711795"/>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19" y="4329642"/>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HĐ3</a:t>
              </a:r>
            </a:p>
          </p:txBody>
        </p:sp>
      </p:grpSp>
      <p:sp>
        <p:nvSpPr>
          <p:cNvPr id="31" name="Rectangle 30"/>
          <p:cNvSpPr/>
          <p:nvPr/>
        </p:nvSpPr>
        <p:spPr>
          <a:xfrm>
            <a:off x="2476408" y="5393654"/>
            <a:ext cx="6149432" cy="658835"/>
          </a:xfrm>
          <a:prstGeom prst="rect">
            <a:avLst/>
          </a:prstGeom>
        </p:spPr>
        <p:txBody>
          <a:bodyPr wrap="square">
            <a:spAutoFit/>
          </a:bodyPr>
          <a:lstStyle/>
          <a:p>
            <a:pPr algn="just">
              <a:lnSpc>
                <a:spcPct val="150000"/>
              </a:lnSpc>
            </a:pPr>
            <a:r>
              <a:rPr lang="nl-NL" sz="2800" dirty="0">
                <a:latin typeface="Arial" panose="020B0604020202020204" pitchFamily="34" charset="0"/>
                <a:cs typeface="Arial" panose="020B0604020202020204" pitchFamily="34" charset="0"/>
              </a:rPr>
              <a:t>Trong P, hạng tử nào có bậc bằng 0?</a:t>
            </a:r>
            <a:endParaRPr lang="en-US" sz="2800" dirty="0">
              <a:latin typeface="Arial" panose="020B0604020202020204" pitchFamily="34" charset="0"/>
              <a:cs typeface="Arial" panose="020B0604020202020204" pitchFamily="34" charset="0"/>
            </a:endParaRPr>
          </a:p>
        </p:txBody>
      </p:sp>
      <p:sp>
        <p:nvSpPr>
          <p:cNvPr id="9" name="Rounded Rectangle 8"/>
          <p:cNvSpPr/>
          <p:nvPr/>
        </p:nvSpPr>
        <p:spPr>
          <a:xfrm>
            <a:off x="9049889" y="5515388"/>
            <a:ext cx="2122725" cy="84956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Hạng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tử</a:t>
            </a:r>
            <a:r>
              <a:rPr lang="en-US" sz="2800" dirty="0">
                <a:solidFill>
                  <a:schemeClr val="tx1"/>
                </a:solidFill>
                <a:latin typeface="Arial" panose="020B0604020202020204" pitchFamily="34" charset="0"/>
                <a:cs typeface="Arial" panose="020B0604020202020204" pitchFamily="34" charset="0"/>
              </a:rPr>
              <a:t> 1</a:t>
            </a:r>
          </a:p>
        </p:txBody>
      </p:sp>
      <p:cxnSp>
        <p:nvCxnSpPr>
          <p:cNvPr id="11" name="Straight Arrow Connector 10"/>
          <p:cNvCxnSpPr/>
          <p:nvPr/>
        </p:nvCxnSpPr>
        <p:spPr>
          <a:xfrm>
            <a:off x="8456903" y="5807214"/>
            <a:ext cx="585497" cy="1987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4383404" y="-1803400"/>
            <a:ext cx="3425177" cy="3425177"/>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pic>
        <p:nvPicPr>
          <p:cNvPr id="35" name="Picture 34"/>
          <p:cNvPicPr>
            <a:picLocks noChangeAspect="1"/>
          </p:cNvPicPr>
          <p:nvPr/>
        </p:nvPicPr>
        <p:blipFill>
          <a:blip r:embed="rId2"/>
          <a:stretch>
            <a:fillRect/>
          </a:stretch>
        </p:blipFill>
        <p:spPr>
          <a:xfrm>
            <a:off x="475131" y="4835257"/>
            <a:ext cx="731544" cy="1679843"/>
          </a:xfrm>
          <a:prstGeom prst="rect">
            <a:avLst/>
          </a:prstGeom>
        </p:spPr>
      </p:pic>
      <p:sp>
        <p:nvSpPr>
          <p:cNvPr id="27" name="TextBox 26"/>
          <p:cNvSpPr txBox="1"/>
          <p:nvPr/>
        </p:nvSpPr>
        <p:spPr>
          <a:xfrm>
            <a:off x="4846728" y="431800"/>
            <a:ext cx="2498531"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KẾT LUẬN</a:t>
            </a:r>
          </a:p>
        </p:txBody>
      </p:sp>
      <p:sp>
        <p:nvSpPr>
          <p:cNvPr id="2" name="Rectangle 1"/>
          <p:cNvSpPr/>
          <p:nvPr/>
        </p:nvSpPr>
        <p:spPr>
          <a:xfrm>
            <a:off x="1845897" y="1771868"/>
            <a:ext cx="8613705" cy="543675"/>
          </a:xfrm>
          <a:prstGeom prst="rect">
            <a:avLst/>
          </a:prstGeom>
        </p:spPr>
        <p:txBody>
          <a:bodyPr wrap="none">
            <a:spAutoFit/>
          </a:bodyPr>
          <a:lstStyle/>
          <a:p>
            <a:r>
              <a:rPr lang="en-US" sz="2933" dirty="0" err="1">
                <a:solidFill>
                  <a:srgbClr val="002060"/>
                </a:solidFill>
                <a:latin typeface="Arial" panose="020B0604020202020204" pitchFamily="34" charset="0"/>
                <a:cs typeface="Arial" panose="020B0604020202020204" pitchFamily="34" charset="0"/>
              </a:rPr>
              <a:t>Trong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một</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đa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thức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thu</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gọn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và</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khác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đa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thức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845897" y="2390894"/>
            <a:ext cx="7975600" cy="4070986"/>
          </a:xfrm>
          <a:prstGeom prst="rect">
            <a:avLst/>
          </a:prstGeom>
        </p:spPr>
        <p:txBody>
          <a:bodyPr wrap="square">
            <a:spAutoFit/>
          </a:bodyPr>
          <a:lstStyle/>
          <a:p>
            <a:pPr marL="381019" indent="-381019" algn="just">
              <a:lnSpc>
                <a:spcPct val="150000"/>
              </a:lnSpc>
              <a:buFont typeface="Wingdings" panose="05000000000000000000" pitchFamily="2" charset="2"/>
              <a:buChar char="Ø"/>
            </a:pPr>
            <a:r>
              <a:rPr lang="en-US" sz="2933" dirty="0" err="1">
                <a:latin typeface="Arial" panose="020B0604020202020204" pitchFamily="34" charset="0"/>
                <a:cs typeface="Arial" panose="020B0604020202020204" pitchFamily="34" charset="0"/>
              </a:rPr>
              <a:t>Bậc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hạng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tử</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bậc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cao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nhất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gọi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bậc</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của</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đa</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thức</a:t>
            </a:r>
            <a:r>
              <a:rPr lang="en-US" sz="2933" dirty="0">
                <a:solidFill>
                  <a:srgbClr val="C00000"/>
                </a:solidFill>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đó</a:t>
            </a:r>
            <a:r>
              <a:rPr lang="en-US" sz="2933" dirty="0">
                <a:latin typeface="Arial" panose="020B0604020202020204" pitchFamily="34" charset="0"/>
                <a:cs typeface="Arial" panose="020B0604020202020204" pitchFamily="34" charset="0"/>
              </a:rPr>
              <a:t>.</a:t>
            </a:r>
          </a:p>
          <a:p>
            <a:pPr marL="381019" indent="-381019" algn="just">
              <a:lnSpc>
                <a:spcPct val="150000"/>
              </a:lnSpc>
              <a:buFont typeface="Wingdings" panose="05000000000000000000" pitchFamily="2" charset="2"/>
              <a:buChar char="Ø"/>
            </a:pP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hạng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tử</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bậc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cao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nhất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gọi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hệ</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số</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cao</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nhất</a:t>
            </a:r>
            <a:r>
              <a:rPr lang="en-US" sz="2933" dirty="0">
                <a:solidFill>
                  <a:srgbClr val="C00000"/>
                </a:solidFill>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đó</a:t>
            </a:r>
            <a:r>
              <a:rPr lang="en-US" sz="2933" dirty="0">
                <a:latin typeface="Arial" panose="020B0604020202020204" pitchFamily="34" charset="0"/>
                <a:cs typeface="Arial" panose="020B0604020202020204" pitchFamily="34" charset="0"/>
              </a:rPr>
              <a:t>.</a:t>
            </a:r>
          </a:p>
          <a:p>
            <a:pPr marL="381019" indent="-381019" algn="just">
              <a:lnSpc>
                <a:spcPct val="150000"/>
              </a:lnSpc>
              <a:buFont typeface="Wingdings" panose="05000000000000000000" pitchFamily="2" charset="2"/>
              <a:buChar char="Ø"/>
            </a:pP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hạng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tử</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bậc</a:t>
            </a:r>
            <a:r>
              <a:rPr lang="en-US" sz="2933" dirty="0">
                <a:latin typeface="Arial" panose="020B0604020202020204" pitchFamily="34" charset="0"/>
                <a:cs typeface="Arial" panose="020B0604020202020204" pitchFamily="34" charset="0"/>
              </a:rPr>
              <a:t> 0 </a:t>
            </a:r>
            <a:r>
              <a:rPr lang="en-US" sz="2933" dirty="0" err="1">
                <a:latin typeface="Arial" panose="020B0604020202020204" pitchFamily="34" charset="0"/>
                <a:cs typeface="Arial" panose="020B0604020202020204" pitchFamily="34" charset="0"/>
              </a:rPr>
              <a:t>gọi</a:t>
            </a:r>
            <a:r>
              <a:rPr lang="en-US" sz="2933" dirty="0">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hệ</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số</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tự</a:t>
            </a:r>
            <a:r>
              <a:rPr lang="en-US" sz="2933" dirty="0">
                <a:solidFill>
                  <a:srgbClr val="C00000"/>
                </a:solidFill>
                <a:latin typeface="Arial" panose="020B0604020202020204" pitchFamily="34" charset="0"/>
                <a:cs typeface="Arial" panose="020B0604020202020204" pitchFamily="34" charset="0"/>
              </a:rPr>
              <a:t> do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đó</a:t>
            </a:r>
            <a:r>
              <a:rPr lang="en-US" sz="2933"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9818111" y="2565400"/>
            <a:ext cx="2153839" cy="394970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682393" y="5084598"/>
            <a:ext cx="2523462" cy="2523462"/>
          </a:xfrm>
          <a:prstGeom prst="rect">
            <a:avLst/>
          </a:prstGeom>
        </p:spPr>
      </p:pic>
      <p:grpSp>
        <p:nvGrpSpPr>
          <p:cNvPr id="7" name="Group 7"/>
          <p:cNvGrpSpPr/>
          <p:nvPr/>
        </p:nvGrpSpPr>
        <p:grpSpPr>
          <a:xfrm>
            <a:off x="-1593035" y="-2318186"/>
            <a:ext cx="3776763" cy="377676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4" name="Group 14"/>
          <p:cNvGrpSpPr/>
          <p:nvPr/>
        </p:nvGrpSpPr>
        <p:grpSpPr>
          <a:xfrm>
            <a:off x="-535014" y="6515100"/>
            <a:ext cx="13262027" cy="757083"/>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3" name="Group 22"/>
          <p:cNvGrpSpPr/>
          <p:nvPr/>
        </p:nvGrpSpPr>
        <p:grpSpPr>
          <a:xfrm>
            <a:off x="329015" y="215505"/>
            <a:ext cx="2386743" cy="1778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1466950"/>
            </a:xfrm>
            <a:prstGeom prst="rect">
              <a:avLst/>
            </a:prstGeom>
            <a:noFill/>
          </p:spPr>
          <p:txBody>
            <a:bodyPr wrap="square" rtlCol="0">
              <a:spAutoFit/>
            </a:bodyPr>
            <a:lstStyle/>
            <a:p>
              <a:pPr algn="ctr">
                <a:lnSpc>
                  <a:spcPct val="120000"/>
                </a:lnSpc>
              </a:pPr>
              <a:r>
                <a:rPr lang="en-US" sz="2933" b="1" dirty="0" err="1">
                  <a:solidFill>
                    <a:srgbClr val="C00000"/>
                  </a:solidFill>
                  <a:latin typeface="Arial" panose="020B0604020202020204" pitchFamily="34" charset="0"/>
                  <a:cs typeface="Arial" panose="020B0604020202020204" pitchFamily="34" charset="0"/>
                </a:rPr>
                <a:t>Chú</a:t>
              </a:r>
              <a:r>
                <a:rPr lang="en-US" sz="2933" b="1" dirty="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2857539" y="485566"/>
            <a:ext cx="8686800" cy="3393942"/>
          </a:xfrm>
          <a:prstGeom prst="rect">
            <a:avLst/>
          </a:prstGeom>
        </p:spPr>
        <p:txBody>
          <a:bodyPr wrap="square">
            <a:spAutoFit/>
          </a:bodyPr>
          <a:lstStyle/>
          <a:p>
            <a:pPr marL="381019" indent="-381019" algn="just">
              <a:lnSpc>
                <a:spcPct val="150000"/>
              </a:lnSpc>
              <a:buFont typeface="Wingdings" panose="05000000000000000000" pitchFamily="2" charset="2"/>
              <a:buChar char="§"/>
            </a:pPr>
            <a:r>
              <a:rPr lang="vi-VN" sz="2933" dirty="0">
                <a:latin typeface="Arial" panose="020B0604020202020204" pitchFamily="34" charset="0"/>
                <a:cs typeface="Arial" panose="020B0604020202020204" pitchFamily="34" charset="0"/>
              </a:rPr>
              <a:t>Đa thức </a:t>
            </a:r>
            <a:r>
              <a:rPr lang="vi-VN" sz="2933" i="1" dirty="0">
                <a:latin typeface="Arial" panose="020B0604020202020204" pitchFamily="34" charset="0"/>
                <a:cs typeface="Arial" panose="020B0604020202020204" pitchFamily="34" charset="0"/>
              </a:rPr>
              <a:t>không</a:t>
            </a:r>
            <a:r>
              <a:rPr lang="vi-VN" sz="2933" dirty="0">
                <a:latin typeface="Arial" panose="020B0604020202020204" pitchFamily="34" charset="0"/>
                <a:cs typeface="Arial" panose="020B0604020202020204" pitchFamily="34" charset="0"/>
              </a:rPr>
              <a:t> là đa thức không có bậc.</a:t>
            </a:r>
          </a:p>
          <a:p>
            <a:pPr marL="381019" indent="-381019" algn="just">
              <a:lnSpc>
                <a:spcPct val="150000"/>
              </a:lnSpc>
              <a:buFont typeface="Wingdings" panose="05000000000000000000" pitchFamily="2" charset="2"/>
              <a:buChar char="§"/>
            </a:pPr>
            <a:r>
              <a:rPr lang="vi-VN" sz="2933" dirty="0">
                <a:latin typeface="Arial" panose="020B0604020202020204" pitchFamily="34" charset="0"/>
                <a:cs typeface="Arial" panose="020B0604020202020204" pitchFamily="34" charset="0"/>
              </a:rPr>
              <a:t>Trong một đa thức thu gọn, hệ số cao nhất phải khác 0 (các hệ số khác có thể bằng 0).</a:t>
            </a:r>
          </a:p>
          <a:p>
            <a:pPr marL="381019" indent="-381019" algn="just">
              <a:lnSpc>
                <a:spcPct val="150000"/>
              </a:lnSpc>
              <a:buFont typeface="Wingdings" panose="05000000000000000000" pitchFamily="2" charset="2"/>
              <a:buChar char="§"/>
            </a:pPr>
            <a:r>
              <a:rPr lang="vi-VN" sz="2933" dirty="0">
                <a:latin typeface="Arial" panose="020B0604020202020204" pitchFamily="34" charset="0"/>
                <a:cs typeface="Arial" panose="020B0604020202020204" pitchFamily="34" charset="0"/>
              </a:rPr>
              <a:t>Muốn 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075611" y="3806952"/>
            <a:ext cx="1027342" cy="1072253"/>
          </a:xfrm>
          <a:prstGeom prst="rect">
            <a:avLst/>
          </a:prstGeom>
        </p:spPr>
      </p:pic>
      <p:sp>
        <p:nvSpPr>
          <p:cNvPr id="18" name="Rectangle 17"/>
          <p:cNvSpPr/>
          <p:nvPr/>
        </p:nvSpPr>
        <p:spPr>
          <a:xfrm>
            <a:off x="2438401" y="3966547"/>
            <a:ext cx="9105939" cy="1362809"/>
          </a:xfrm>
          <a:prstGeom prst="rect">
            <a:avLst/>
          </a:prstGeom>
        </p:spPr>
        <p:txBody>
          <a:bodyPr wrap="square">
            <a:spAutoFit/>
          </a:bodyPr>
          <a:lstStyle/>
          <a:p>
            <a:pPr algn="just">
              <a:lnSpc>
                <a:spcPct val="150000"/>
              </a:lnSpc>
            </a:pPr>
            <a:r>
              <a:rPr lang="en-US" sz="2933" i="1" dirty="0" err="1">
                <a:solidFill>
                  <a:srgbClr val="002060"/>
                </a:solidFill>
                <a:latin typeface="Arial" panose="020B0604020202020204" pitchFamily="34" charset="0"/>
                <a:cs typeface="Arial" panose="020B0604020202020204" pitchFamily="34" charset="0"/>
              </a:rPr>
              <a:t>Một</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số</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khác</a:t>
            </a:r>
            <a:r>
              <a:rPr lang="en-US" sz="2933" i="1" dirty="0">
                <a:solidFill>
                  <a:srgbClr val="002060"/>
                </a:solidFill>
                <a:latin typeface="Arial" panose="020B0604020202020204" pitchFamily="34" charset="0"/>
                <a:cs typeface="Arial" panose="020B0604020202020204" pitchFamily="34" charset="0"/>
              </a:rPr>
              <a:t> 0 </a:t>
            </a:r>
            <a:r>
              <a:rPr lang="en-US" sz="2933" i="1" dirty="0" err="1">
                <a:solidFill>
                  <a:srgbClr val="002060"/>
                </a:solidFill>
                <a:latin typeface="Arial" panose="020B0604020202020204" pitchFamily="34" charset="0"/>
                <a:cs typeface="Arial" panose="020B0604020202020204" pitchFamily="34" charset="0"/>
              </a:rPr>
              <a:t>cũng</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là</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một</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đa</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thức</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Vậy</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bậc</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của</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nó</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bằng</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bao</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nhiêu</a:t>
            </a:r>
            <a:r>
              <a:rPr lang="en-US" sz="2933"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6313735" y="5685444"/>
            <a:ext cx="3416320" cy="543675"/>
          </a:xfrm>
          <a:prstGeom prst="rect">
            <a:avLst/>
          </a:prstGeom>
        </p:spPr>
        <p:txBody>
          <a:bodyPr wrap="none">
            <a:spAutoFit/>
          </a:bodyPr>
          <a:lstStyle/>
          <a:p>
            <a:r>
              <a:rPr lang="en-US" sz="2933" dirty="0" err="1">
                <a:solidFill>
                  <a:srgbClr val="C00000"/>
                </a:solidFill>
                <a:latin typeface="Arial" panose="020B0604020202020204" pitchFamily="34" charset="0"/>
                <a:cs typeface="Arial" panose="020B0604020202020204" pitchFamily="34" charset="0"/>
              </a:rPr>
              <a:t>Bậc</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của</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nó</a:t>
            </a:r>
            <a:r>
              <a:rPr lang="en-US" sz="2933" dirty="0">
                <a:solidFill>
                  <a:srgbClr val="C00000"/>
                </a:solidFill>
                <a:latin typeface="Arial" panose="020B0604020202020204" pitchFamily="34" charset="0"/>
                <a:cs typeface="Arial" panose="020B0604020202020204" pitchFamily="34" charset="0"/>
              </a:rPr>
              <a:t> </a:t>
            </a:r>
            <a:r>
              <a:rPr lang="en-US" sz="2933" dirty="0" err="1">
                <a:solidFill>
                  <a:srgbClr val="C00000"/>
                </a:solidFill>
                <a:latin typeface="Arial" panose="020B0604020202020204" pitchFamily="34" charset="0"/>
                <a:cs typeface="Arial" panose="020B0604020202020204" pitchFamily="34" charset="0"/>
              </a:rPr>
              <a:t>bằng</a:t>
            </a:r>
            <a:r>
              <a:rPr lang="en-US" sz="2933"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5699309" y="4901838"/>
            <a:ext cx="411860" cy="96462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4749800"/>
            <a:ext cx="1893311" cy="1893309"/>
          </a:xfrm>
          <a:prstGeom prst="rect">
            <a:avLst/>
          </a:prstGeom>
        </p:spPr>
      </p:pic>
      <p:grpSp>
        <p:nvGrpSpPr>
          <p:cNvPr id="7" name="Group 7"/>
          <p:cNvGrpSpPr/>
          <p:nvPr/>
        </p:nvGrpSpPr>
        <p:grpSpPr>
          <a:xfrm>
            <a:off x="10418614" y="-1305594"/>
            <a:ext cx="3124302" cy="312430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4" name="Group 14"/>
          <p:cNvGrpSpPr/>
          <p:nvPr/>
        </p:nvGrpSpPr>
        <p:grpSpPr>
          <a:xfrm>
            <a:off x="-535014" y="6515100"/>
            <a:ext cx="13262027" cy="757083"/>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3" name="Rectangle 2"/>
          <p:cNvSpPr/>
          <p:nvPr/>
        </p:nvSpPr>
        <p:spPr>
          <a:xfrm>
            <a:off x="965200" y="431800"/>
            <a:ext cx="5724644" cy="543675"/>
          </a:xfrm>
          <a:prstGeom prst="rect">
            <a:avLst/>
          </a:prstGeom>
        </p:spPr>
        <p:txBody>
          <a:bodyPr wrap="none">
            <a:spAutoFit/>
          </a:bodyPr>
          <a:lstStyle/>
          <a:p>
            <a:r>
              <a:rPr lang="en-US" sz="2933" i="1" dirty="0">
                <a:solidFill>
                  <a:srgbClr val="002060"/>
                </a:solidFill>
                <a:latin typeface="Arial" panose="020B0604020202020204" pitchFamily="34" charset="0"/>
                <a:cs typeface="Arial" panose="020B0604020202020204" pitchFamily="34" charset="0"/>
              </a:rPr>
              <a:t>HS </a:t>
            </a:r>
            <a:r>
              <a:rPr lang="en-US" sz="2933" i="1" dirty="0" err="1">
                <a:solidFill>
                  <a:srgbClr val="002060"/>
                </a:solidFill>
                <a:latin typeface="Arial" panose="020B0604020202020204" pitchFamily="34" charset="0"/>
                <a:cs typeface="Arial" panose="020B0604020202020204" pitchFamily="34" charset="0"/>
              </a:rPr>
              <a:t>tự</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làm</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bài</a:t>
            </a:r>
            <a:r>
              <a:rPr lang="en-US" sz="2933"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Ví</a:t>
            </a:r>
            <a:r>
              <a:rPr lang="en-US" sz="2933" b="1"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dụ</a:t>
            </a:r>
            <a:r>
              <a:rPr lang="en-US" sz="2933" b="1" i="1" dirty="0">
                <a:solidFill>
                  <a:srgbClr val="002060"/>
                </a:solidFill>
                <a:latin typeface="Arial" panose="020B0604020202020204" pitchFamily="34" charset="0"/>
                <a:cs typeface="Arial" panose="020B0604020202020204" pitchFamily="34" charset="0"/>
              </a:rPr>
              <a:t> 3 </a:t>
            </a:r>
            <a:r>
              <a:rPr lang="en-US" sz="2933" i="1" dirty="0">
                <a:solidFill>
                  <a:srgbClr val="002060"/>
                </a:solidFill>
                <a:latin typeface="Arial" panose="020B0604020202020204" pitchFamily="34" charset="0"/>
                <a:cs typeface="Arial" panose="020B0604020202020204" pitchFamily="34" charset="0"/>
              </a:rPr>
              <a:t>(SGK-tr28)</a:t>
            </a:r>
          </a:p>
        </p:txBody>
      </p:sp>
      <p:grpSp>
        <p:nvGrpSpPr>
          <p:cNvPr id="17" name="Group 16"/>
          <p:cNvGrpSpPr/>
          <p:nvPr/>
        </p:nvGrpSpPr>
        <p:grpSpPr>
          <a:xfrm>
            <a:off x="609600" y="1214169"/>
            <a:ext cx="1500924" cy="1500924"/>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19" name="TextBox 18"/>
            <p:cNvSpPr txBox="1"/>
            <p:nvPr/>
          </p:nvSpPr>
          <p:spPr>
            <a:xfrm>
              <a:off x="1361278" y="1380745"/>
              <a:ext cx="1829252" cy="1492524"/>
            </a:xfrm>
            <a:prstGeom prst="rect">
              <a:avLst/>
            </a:prstGeom>
            <a:noFill/>
          </p:spPr>
          <p:txBody>
            <a:bodyPr wrap="square" rtlCol="0">
              <a:spAutoFit/>
            </a:bodyPr>
            <a:lstStyle/>
            <a:p>
              <a:pPr algn="ctr"/>
              <a:r>
                <a:rPr lang="en-US" sz="2933" b="1" dirty="0" err="1">
                  <a:latin typeface="Arial" panose="020B0604020202020204" pitchFamily="34" charset="0"/>
                  <a:cs typeface="Arial" panose="020B0604020202020204" pitchFamily="34" charset="0"/>
                </a:rPr>
                <a:t>Ví</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dụ</a:t>
              </a:r>
              <a:r>
                <a:rPr lang="en-US" sz="2933" b="1" dirty="0">
                  <a:latin typeface="Arial" panose="020B0604020202020204" pitchFamily="34" charset="0"/>
                  <a:cs typeface="Arial" panose="020B0604020202020204" pitchFamily="34" charset="0"/>
                </a:rPr>
                <a:t> 3</a:t>
              </a:r>
            </a:p>
          </p:txBody>
        </p:sp>
      </p:grpSp>
      <p:sp>
        <p:nvSpPr>
          <p:cNvPr id="4" name="Rectangle 3"/>
          <p:cNvSpPr/>
          <p:nvPr/>
        </p:nvSpPr>
        <p:spPr>
          <a:xfrm>
            <a:off x="2393110" y="1265854"/>
            <a:ext cx="8782891" cy="1362809"/>
          </a:xfrm>
          <a:prstGeom prst="rect">
            <a:avLst/>
          </a:prstGeom>
        </p:spPr>
        <p:txBody>
          <a:bodyPr wrap="squar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- 2x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+ 4x + 5.</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3146488" y="2969224"/>
            <a:ext cx="1284483" cy="798454"/>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40911" y="3910215"/>
            <a:ext cx="4803557" cy="2245038"/>
          </a:xfrm>
          <a:prstGeom prst="rect">
            <a:avLst/>
          </a:prstGeom>
        </p:spPr>
        <p:txBody>
          <a:bodyPr wrap="square">
            <a:spAutoFit/>
          </a:bodyPr>
          <a:lstStyle/>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P = -x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- 2x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+ 4x + 5.</a:t>
            </a:r>
            <a:endParaRPr lang="en-US" sz="2933"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   = (-x</a:t>
            </a:r>
            <a:r>
              <a:rPr lang="nl-NL" sz="2933" baseline="30000" dirty="0">
                <a:latin typeface="Arial" panose="020B0604020202020204" pitchFamily="34" charset="0"/>
                <a:ea typeface="Calibri" panose="020F0502020204030204" pitchFamily="34" charset="0"/>
                <a:cs typeface="Arial" panose="020B0604020202020204" pitchFamily="34" charset="0"/>
              </a:rPr>
              <a:t>3 </a:t>
            </a:r>
            <a:r>
              <a:rPr lang="nl-NL" sz="2933" dirty="0">
                <a:latin typeface="Arial" panose="020B0604020202020204" pitchFamily="34" charset="0"/>
                <a:ea typeface="Calibri" panose="020F0502020204030204" pitchFamily="34" charset="0"/>
                <a:cs typeface="Arial" panose="020B0604020202020204" pitchFamily="34" charset="0"/>
              </a:rPr>
              <a:t>+ x</a:t>
            </a:r>
            <a:r>
              <a:rPr lang="nl-NL" sz="2933" baseline="30000" dirty="0">
                <a:latin typeface="Arial" panose="020B0604020202020204" pitchFamily="34" charset="0"/>
                <a:ea typeface="Calibri" panose="020F0502020204030204" pitchFamily="34" charset="0"/>
                <a:cs typeface="Arial" panose="020B0604020202020204" pitchFamily="34" charset="0"/>
              </a:rPr>
              <a:t>3</a:t>
            </a:r>
            <a:r>
              <a:rPr lang="nl-NL" sz="2933" dirty="0">
                <a:latin typeface="Arial" panose="020B0604020202020204" pitchFamily="34" charset="0"/>
                <a:ea typeface="Calibri" panose="020F0502020204030204" pitchFamily="34" charset="0"/>
                <a:cs typeface="Arial" panose="020B0604020202020204" pitchFamily="34" charset="0"/>
              </a:rPr>
              <a:t>) - 2x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+ 4x + 5</a:t>
            </a:r>
            <a:endParaRPr lang="en-US" sz="2933"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nl-NL" sz="2933" dirty="0">
                <a:latin typeface="Arial" panose="020B0604020202020204" pitchFamily="34" charset="0"/>
                <a:ea typeface="Calibri" panose="020F0502020204030204" pitchFamily="34" charset="0"/>
                <a:cs typeface="Arial" panose="020B0604020202020204" pitchFamily="34" charset="0"/>
              </a:rPr>
              <a:t>   = -2x</a:t>
            </a:r>
            <a:r>
              <a:rPr lang="nl-NL" sz="2933" baseline="30000" dirty="0">
                <a:latin typeface="Arial" panose="020B0604020202020204" pitchFamily="34" charset="0"/>
                <a:ea typeface="Calibri" panose="020F0502020204030204" pitchFamily="34" charset="0"/>
                <a:cs typeface="Arial" panose="020B0604020202020204" pitchFamily="34" charset="0"/>
              </a:rPr>
              <a:t>2</a:t>
            </a:r>
            <a:r>
              <a:rPr lang="nl-NL" sz="2933" dirty="0">
                <a:latin typeface="Arial" panose="020B0604020202020204" pitchFamily="34" charset="0"/>
                <a:ea typeface="Calibri" panose="020F0502020204030204" pitchFamily="34" charset="0"/>
                <a:cs typeface="Arial" panose="020B0604020202020204" pitchFamily="34" charset="0"/>
              </a:rPr>
              <a:t> + 4x + 5</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6705600" y="3150994"/>
            <a:ext cx="4868541" cy="3364106"/>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algn="ctr" defTabSz="609630">
                <a:lnSpc>
                  <a:spcPct val="150000"/>
                </a:lnSpc>
                <a:spcAft>
                  <a:spcPts val="533"/>
                </a:spcAft>
                <a:defRPr/>
              </a:pP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Gọi</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5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do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P,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hạng</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tử</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5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chứa</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biến</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667" kern="0" dirty="0">
                <a:solidFill>
                  <a:sysClr val="window" lastClr="FFFFFF"/>
                </a:solidFill>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32495" y="2458152"/>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Freeform 8"/>
          <p:cNvSpPr/>
          <p:nvPr/>
        </p:nvSpPr>
        <p:spPr>
          <a:xfrm>
            <a:off x="-1290549" y="-1296334"/>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4809067" y="459211"/>
            <a:ext cx="2573867" cy="79703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933" b="1" dirty="0" err="1">
                <a:solidFill>
                  <a:schemeClr val="bg1"/>
                </a:solidFill>
                <a:latin typeface="Arial" panose="020B0604020202020204" pitchFamily="34" charset="0"/>
                <a:cs typeface="Arial" panose="020B0604020202020204" pitchFamily="34" charset="0"/>
              </a:rPr>
              <a:t>Luyện</a:t>
            </a:r>
            <a:r>
              <a:rPr lang="en-US" sz="2933" b="1" dirty="0">
                <a:solidFill>
                  <a:schemeClr val="bg1"/>
                </a:solidFill>
                <a:latin typeface="Arial" panose="020B0604020202020204" pitchFamily="34" charset="0"/>
                <a:cs typeface="Arial" panose="020B0604020202020204" pitchFamily="34" charset="0"/>
              </a:rPr>
              <a:t> </a:t>
            </a:r>
            <a:r>
              <a:rPr lang="en-US" sz="2933" b="1" dirty="0" err="1">
                <a:solidFill>
                  <a:schemeClr val="bg1"/>
                </a:solidFill>
                <a:latin typeface="Arial" panose="020B0604020202020204" pitchFamily="34" charset="0"/>
                <a:cs typeface="Arial" panose="020B0604020202020204" pitchFamily="34" charset="0"/>
              </a:rPr>
              <a:t>tập</a:t>
            </a:r>
            <a:r>
              <a:rPr lang="en-US" sz="2933" b="1" dirty="0">
                <a:solidFill>
                  <a:schemeClr val="bg1"/>
                </a:solidFill>
                <a:latin typeface="Arial" panose="020B0604020202020204" pitchFamily="34" charset="0"/>
                <a:cs typeface="Arial" panose="020B0604020202020204" pitchFamily="34" charset="0"/>
              </a:rPr>
              <a:t> 5</a:t>
            </a:r>
          </a:p>
        </p:txBody>
      </p:sp>
      <p:sp>
        <p:nvSpPr>
          <p:cNvPr id="11" name="Rectangle 10"/>
          <p:cNvSpPr/>
          <p:nvPr/>
        </p:nvSpPr>
        <p:spPr>
          <a:xfrm>
            <a:off x="717904" y="1614338"/>
            <a:ext cx="11234166" cy="543675"/>
          </a:xfrm>
          <a:prstGeom prst="rect">
            <a:avLst/>
          </a:prstGeom>
        </p:spPr>
        <p:txBody>
          <a:bodyPr wrap="none">
            <a:spAutoFit/>
          </a:bodyPr>
          <a:lstStyle/>
          <a:p>
            <a:r>
              <a:rPr lang="en-US" sz="2933" dirty="0" err="1">
                <a:latin typeface="Arial" panose="020B0604020202020204" pitchFamily="34" charset="0"/>
                <a:cs typeface="Arial" panose="020B0604020202020204" pitchFamily="34" charset="0"/>
              </a:rPr>
              <a:t>Xác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định</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bậc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cao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nhất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tự</a:t>
            </a:r>
            <a:r>
              <a:rPr lang="en-US" sz="2933" dirty="0">
                <a:latin typeface="Arial" panose="020B0604020202020204" pitchFamily="34" charset="0"/>
                <a:cs typeface="Arial" panose="020B0604020202020204" pitchFamily="34" charset="0"/>
              </a:rPr>
              <a:t> do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mỗi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sau</a:t>
            </a:r>
            <a:r>
              <a:rPr lang="en-US" sz="2933" dirty="0">
                <a:latin typeface="Arial" panose="020B0604020202020204" pitchFamily="34" charset="0"/>
                <a:cs typeface="Arial" panose="020B0604020202020204" pitchFamily="34" charset="0"/>
              </a:rPr>
              <a:t>: </a:t>
            </a:r>
          </a:p>
        </p:txBody>
      </p:sp>
      <p:sp>
        <p:nvSpPr>
          <p:cNvPr id="12" name="Rectangle 11"/>
          <p:cNvSpPr/>
          <p:nvPr/>
        </p:nvSpPr>
        <p:spPr>
          <a:xfrm>
            <a:off x="747711" y="2413983"/>
            <a:ext cx="10813627" cy="543675"/>
          </a:xfrm>
          <a:prstGeom prst="rect">
            <a:avLst/>
          </a:prstGeom>
        </p:spPr>
        <p:txBody>
          <a:bodyPr wrap="square">
            <a:spAutoFit/>
          </a:bodyPr>
          <a:lstStyle/>
          <a:p>
            <a:r>
              <a:rPr lang="en-US" sz="2933" dirty="0">
                <a:latin typeface="Arial" panose="020B0604020202020204" pitchFamily="34" charset="0"/>
                <a:cs typeface="Arial" panose="020B0604020202020204" pitchFamily="34" charset="0"/>
              </a:rPr>
              <a:t>a) 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- 2x +1 - 3x</a:t>
            </a:r>
            <a:r>
              <a:rPr lang="en-US" sz="2933" baseline="30000" dirty="0">
                <a:latin typeface="Arial" panose="020B0604020202020204" pitchFamily="34" charset="0"/>
                <a:cs typeface="Arial" panose="020B0604020202020204" pitchFamily="34" charset="0"/>
              </a:rPr>
              <a:t>4       </a:t>
            </a:r>
            <a:r>
              <a:rPr lang="en-US" sz="2933" dirty="0">
                <a:latin typeface="Arial" panose="020B0604020202020204" pitchFamily="34" charset="0"/>
                <a:cs typeface="Arial" panose="020B0604020202020204" pitchFamily="34" charset="0"/>
              </a:rPr>
              <a:t>                     b) 1,5x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- 3,4x</a:t>
            </a:r>
            <a:r>
              <a:rPr lang="en-US" sz="2933" baseline="30000" dirty="0">
                <a:latin typeface="Arial" panose="020B0604020202020204" pitchFamily="34" charset="0"/>
                <a:cs typeface="Arial" panose="020B0604020202020204" pitchFamily="34" charset="0"/>
              </a:rPr>
              <a:t>4</a:t>
            </a:r>
            <a:r>
              <a:rPr lang="en-US" sz="2933" dirty="0">
                <a:latin typeface="Arial" panose="020B0604020202020204" pitchFamily="34" charset="0"/>
                <a:cs typeface="Arial" panose="020B0604020202020204" pitchFamily="34" charset="0"/>
              </a:rPr>
              <a:t> + 0,5x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- 1.</a:t>
            </a:r>
          </a:p>
        </p:txBody>
      </p:sp>
      <p:sp>
        <p:nvSpPr>
          <p:cNvPr id="13" name="Rectangle 12"/>
          <p:cNvSpPr/>
          <p:nvPr/>
        </p:nvSpPr>
        <p:spPr>
          <a:xfrm>
            <a:off x="728064" y="3196955"/>
            <a:ext cx="4805680" cy="2716898"/>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en-US" sz="2933" dirty="0" err="1">
                <a:solidFill>
                  <a:srgbClr val="002060"/>
                </a:solidFill>
                <a:latin typeface="Arial" panose="020B0604020202020204" pitchFamily="34" charset="0"/>
                <a:cs typeface="Arial" panose="020B0604020202020204" pitchFamily="34" charset="0"/>
              </a:rPr>
              <a:t>Hạng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tử</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có</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bậc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cao</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nhất</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-3x</a:t>
            </a:r>
            <a:r>
              <a:rPr lang="en-US" sz="2933" baseline="30000" dirty="0">
                <a:solidFill>
                  <a:srgbClr val="002060"/>
                </a:solidFill>
                <a:latin typeface="Arial" panose="020B0604020202020204" pitchFamily="34" charset="0"/>
                <a:cs typeface="Arial" panose="020B0604020202020204" pitchFamily="34" charset="0"/>
              </a:rPr>
              <a:t>4</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bậc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của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nó</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4, </a:t>
            </a:r>
            <a:r>
              <a:rPr lang="en-US" sz="2933" dirty="0" err="1">
                <a:solidFill>
                  <a:srgbClr val="002060"/>
                </a:solidFill>
                <a:latin typeface="Arial" panose="020B0604020202020204" pitchFamily="34" charset="0"/>
                <a:cs typeface="Arial" panose="020B0604020202020204" pitchFamily="34" charset="0"/>
              </a:rPr>
              <a:t>hệ</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số</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-3.</a:t>
            </a:r>
          </a:p>
          <a:p>
            <a:pPr marL="381019" indent="-381019" algn="just">
              <a:lnSpc>
                <a:spcPct val="150000"/>
              </a:lnSpc>
              <a:buFont typeface="Arial" panose="020B0604020202020204" pitchFamily="34" charset="0"/>
              <a:buChar char="•"/>
            </a:pPr>
            <a:r>
              <a:rPr lang="en-US" sz="2933" dirty="0" err="1">
                <a:solidFill>
                  <a:srgbClr val="002060"/>
                </a:solidFill>
                <a:latin typeface="Arial" panose="020B0604020202020204" pitchFamily="34" charset="0"/>
                <a:cs typeface="Arial" panose="020B0604020202020204" pitchFamily="34" charset="0"/>
              </a:rPr>
              <a:t>Hệ</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số</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tự</a:t>
            </a:r>
            <a:r>
              <a:rPr lang="en-US" sz="2933" dirty="0">
                <a:solidFill>
                  <a:srgbClr val="002060"/>
                </a:solidFill>
                <a:latin typeface="Arial" panose="020B0604020202020204" pitchFamily="34" charset="0"/>
                <a:cs typeface="Arial" panose="020B0604020202020204" pitchFamily="34" charset="0"/>
              </a:rPr>
              <a:t> do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6544194" y="3223835"/>
            <a:ext cx="4741435" cy="2716898"/>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en-US" sz="2933" dirty="0" err="1">
                <a:solidFill>
                  <a:srgbClr val="002060"/>
                </a:solidFill>
                <a:latin typeface="Arial" panose="020B0604020202020204" pitchFamily="34" charset="0"/>
                <a:cs typeface="Arial" panose="020B0604020202020204" pitchFamily="34" charset="0"/>
              </a:rPr>
              <a:t>Hạng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tử</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có</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bậc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cao</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nhất</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-3,4x</a:t>
            </a:r>
            <a:r>
              <a:rPr lang="en-US" sz="2933" baseline="30000" dirty="0">
                <a:solidFill>
                  <a:srgbClr val="002060"/>
                </a:solidFill>
                <a:latin typeface="Arial" panose="020B0604020202020204" pitchFamily="34" charset="0"/>
                <a:cs typeface="Arial" panose="020B0604020202020204" pitchFamily="34" charset="0"/>
              </a:rPr>
              <a:t>4</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bậc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của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nó</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4, </a:t>
            </a:r>
            <a:r>
              <a:rPr lang="en-US" sz="2933" dirty="0" err="1">
                <a:solidFill>
                  <a:srgbClr val="002060"/>
                </a:solidFill>
                <a:latin typeface="Arial" panose="020B0604020202020204" pitchFamily="34" charset="0"/>
                <a:cs typeface="Arial" panose="020B0604020202020204" pitchFamily="34" charset="0"/>
              </a:rPr>
              <a:t>hệ</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số</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-3,4.</a:t>
            </a:r>
          </a:p>
          <a:p>
            <a:pPr marL="381019" indent="-381019" algn="just">
              <a:lnSpc>
                <a:spcPct val="150000"/>
              </a:lnSpc>
              <a:buFont typeface="Arial" panose="020B0604020202020204" pitchFamily="34" charset="0"/>
              <a:buChar char="•"/>
            </a:pPr>
            <a:r>
              <a:rPr lang="en-US" sz="2933" dirty="0" err="1">
                <a:solidFill>
                  <a:srgbClr val="002060"/>
                </a:solidFill>
                <a:latin typeface="Arial" panose="020B0604020202020204" pitchFamily="34" charset="0"/>
                <a:cs typeface="Arial" panose="020B0604020202020204" pitchFamily="34" charset="0"/>
              </a:rPr>
              <a:t>Hệ</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số</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tự</a:t>
            </a:r>
            <a:r>
              <a:rPr lang="en-US" sz="2933" dirty="0">
                <a:solidFill>
                  <a:srgbClr val="002060"/>
                </a:solidFill>
                <a:latin typeface="Arial" panose="020B0604020202020204" pitchFamily="34" charset="0"/>
                <a:cs typeface="Arial" panose="020B0604020202020204" pitchFamily="34" charset="0"/>
              </a:rPr>
              <a:t> do </a:t>
            </a:r>
            <a:r>
              <a:rPr lang="en-US" sz="2933" dirty="0" err="1">
                <a:solidFill>
                  <a:srgbClr val="002060"/>
                </a:solidFill>
                <a:latin typeface="Arial" panose="020B0604020202020204" pitchFamily="34" charset="0"/>
                <a:cs typeface="Arial" panose="020B0604020202020204" pitchFamily="34" charset="0"/>
              </a:rPr>
              <a:t>là</a:t>
            </a:r>
            <a:r>
              <a:rPr lang="en-US" sz="2933"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229" y="5916154"/>
            <a:ext cx="1445162" cy="604931"/>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2647" y="5043813"/>
            <a:ext cx="670585" cy="1513737"/>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2601675" y="262340"/>
            <a:ext cx="7467600"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6. </a:t>
            </a:r>
            <a:r>
              <a:rPr lang="en-US" sz="3200" b="1" dirty="0" err="1">
                <a:solidFill>
                  <a:prstClr val="white"/>
                </a:solidFill>
                <a:latin typeface="Arial" panose="020B0604020202020204" pitchFamily="34" charset="0"/>
                <a:cs typeface="Arial" panose="020B0604020202020204" pitchFamily="34" charset="0"/>
              </a:rPr>
              <a:t>Nghiệm</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của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biến</a:t>
            </a:r>
            <a:endParaRPr lang="en-US" sz="32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502627" y="1181685"/>
            <a:ext cx="5995552" cy="523220"/>
          </a:xfrm>
          <a:prstGeom prst="rect">
            <a:avLst/>
          </a:prstGeom>
        </p:spPr>
        <p:txBody>
          <a:bodyPr wrap="none">
            <a:spAutoFit/>
          </a:bodyPr>
          <a:lstStyle/>
          <a:p>
            <a:r>
              <a:rPr lang="en-US" sz="2800" b="1" dirty="0" err="1">
                <a:solidFill>
                  <a:srgbClr val="C00000"/>
                </a:solidFill>
                <a:latin typeface="Arial" panose="020B0604020202020204" pitchFamily="34" charset="0"/>
                <a:cs typeface="Arial" panose="020B0604020202020204" pitchFamily="34" charset="0"/>
              </a:rPr>
              <a:t>Giá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trị</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nghiệm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một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thức</a:t>
            </a:r>
            <a:endParaRPr lang="en-US" sz="28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60" y="1009612"/>
            <a:ext cx="1040474" cy="1040474"/>
          </a:xfrm>
          <a:prstGeom prst="rect">
            <a:avLst/>
          </a:prstGeom>
        </p:spPr>
      </p:pic>
      <p:cxnSp>
        <p:nvCxnSpPr>
          <p:cNvPr id="14" name="Straight Connector 13"/>
          <p:cNvCxnSpPr/>
          <p:nvPr/>
        </p:nvCxnSpPr>
        <p:spPr>
          <a:xfrm>
            <a:off x="1006096" y="1651000"/>
            <a:ext cx="0" cy="48641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06096" y="4592831"/>
            <a:ext cx="1222907" cy="711795"/>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19" y="4329642"/>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HĐ4</a:t>
              </a:r>
            </a:p>
          </p:txBody>
        </p:sp>
      </p:grpSp>
      <p:sp>
        <p:nvSpPr>
          <p:cNvPr id="10" name="Rectangle 9"/>
          <p:cNvSpPr/>
          <p:nvPr/>
        </p:nvSpPr>
        <p:spPr>
          <a:xfrm>
            <a:off x="1506014" y="1922288"/>
            <a:ext cx="8550739" cy="523220"/>
          </a:xfrm>
          <a:prstGeom prst="rect">
            <a:avLst/>
          </a:prstGeom>
        </p:spPr>
        <p:txBody>
          <a:bodyPr wrap="none">
            <a:spAutoFit/>
          </a:bodyPr>
          <a:lstStyle/>
          <a:p>
            <a:r>
              <a:rPr lang="en-US" sz="2800" i="1" dirty="0">
                <a:solidFill>
                  <a:srgbClr val="002060"/>
                </a:solidFill>
                <a:latin typeface="Arial" panose="020B0604020202020204" pitchFamily="34" charset="0"/>
                <a:cs typeface="Arial" panose="020B0604020202020204" pitchFamily="34" charset="0"/>
              </a:rPr>
              <a:t>T</a:t>
            </a:r>
            <a:r>
              <a:rPr lang="vi-VN" sz="2800" i="1" dirty="0">
                <a:solidFill>
                  <a:srgbClr val="002060"/>
                </a:solidFill>
                <a:latin typeface="Arial" panose="020B0604020202020204" pitchFamily="34" charset="0"/>
                <a:cs typeface="Arial" panose="020B0604020202020204" pitchFamily="34" charset="0"/>
              </a:rPr>
              <a:t>rao đổi nhóm 3 - 4</a:t>
            </a:r>
            <a:r>
              <a:rPr lang="en-US" sz="2800" i="1" dirty="0">
                <a:solidFill>
                  <a:srgbClr val="002060"/>
                </a:solidFill>
                <a:latin typeface="Arial" panose="020B0604020202020204" pitchFamily="34" charset="0"/>
                <a:cs typeface="Arial" panose="020B0604020202020204" pitchFamily="34" charset="0"/>
              </a:rPr>
              <a:t>HS,</a:t>
            </a:r>
            <a:r>
              <a:rPr lang="vi-VN" sz="2800" i="1" dirty="0">
                <a:solidFill>
                  <a:srgbClr val="002060"/>
                </a:solidFill>
                <a:latin typeface="Arial" panose="020B0604020202020204" pitchFamily="34" charset="0"/>
                <a:cs typeface="Arial" panose="020B0604020202020204" pitchFamily="34" charset="0"/>
              </a:rPr>
              <a:t> thực hiện lần lượt </a:t>
            </a:r>
            <a:r>
              <a:rPr lang="vi-VN" sz="2800" b="1" i="1" dirty="0">
                <a:solidFill>
                  <a:srgbClr val="002060"/>
                </a:solidFill>
                <a:latin typeface="Arial" panose="020B0604020202020204" pitchFamily="34" charset="0"/>
                <a:cs typeface="Arial" panose="020B0604020202020204" pitchFamily="34" charset="0"/>
              </a:rPr>
              <a:t>HĐ4</a:t>
            </a:r>
            <a:r>
              <a:rPr lang="vi-VN" sz="2800" i="1" dirty="0">
                <a:solidFill>
                  <a:srgbClr val="002060"/>
                </a:solidFill>
                <a:latin typeface="Arial" panose="020B0604020202020204" pitchFamily="34" charset="0"/>
                <a:cs typeface="Arial" panose="020B0604020202020204" pitchFamily="34" charset="0"/>
              </a:rPr>
              <a:t>, </a:t>
            </a:r>
            <a:r>
              <a:rPr lang="vi-VN" sz="2800" b="1" i="1" dirty="0">
                <a:solidFill>
                  <a:srgbClr val="002060"/>
                </a:solidFill>
                <a:latin typeface="Arial" panose="020B0604020202020204" pitchFamily="34" charset="0"/>
                <a:cs typeface="Arial" panose="020B0604020202020204" pitchFamily="34" charset="0"/>
              </a:rPr>
              <a:t>HĐ5</a:t>
            </a:r>
            <a:endParaRPr lang="en-US" sz="28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Rectangle 11"/>
              <p:cNvSpPr/>
              <p:nvPr/>
            </p:nvSpPr>
            <p:spPr>
              <a:xfrm>
                <a:off x="1579638" y="2553321"/>
                <a:ext cx="9748762" cy="2054088"/>
              </a:xfrm>
              <a:prstGeom prst="rect">
                <a:avLst/>
              </a:prstGeom>
            </p:spPr>
            <p:txBody>
              <a:bodyPr wrap="square">
                <a:spAutoFit/>
              </a:bodyPr>
              <a:lstStyle/>
              <a:p>
                <a:pPr algn="just" fontAlgn="base">
                  <a:lnSpc>
                    <a:spcPct val="150000"/>
                  </a:lnSpc>
                  <a:spcBef>
                    <a:spcPts val="400"/>
                  </a:spcBef>
                  <a:spcAft>
                    <a:spcPts val="400"/>
                  </a:spcAft>
                </a:pPr>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28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giá trị của đa thức </a:t>
                </a:r>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2800" dirty="0">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400"/>
                  </a:spcBef>
                  <a:spcAft>
                    <a:spcPts val="400"/>
                  </a:spcAft>
                </a:pPr>
                <a14:m>
                  <m:oMath xmlns:m="http://schemas.openxmlformats.org/officeDocument/2006/math">
                    <m:r>
                      <a:rPr lang="nl-NL" sz="28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G(3) = 3</a:t>
                </a:r>
                <a:r>
                  <a:rPr lang="nl-NL" sz="28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 4 = 5</a:t>
                </a:r>
                <a:endParaRPr lang="en-US" sz="2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579638" y="2553321"/>
                <a:ext cx="9748762" cy="2054088"/>
              </a:xfrm>
              <a:prstGeom prst="rect">
                <a:avLst/>
              </a:prstGeom>
              <a:blipFill>
                <a:blip r:embed="rId3"/>
                <a:stretch>
                  <a:fillRect l="-1251" r="-2376" b="-7122"/>
                </a:stretch>
              </a:blipFill>
            </p:spPr>
            <p:txBody>
              <a:bodyPr/>
              <a:lstStyle/>
              <a:p>
                <a:r>
                  <a:rPr lang="en-US">
                    <a:noFill/>
                  </a:rPr>
                  <a:t> </a:t>
                </a:r>
              </a:p>
            </p:txBody>
          </p:sp>
        </mc:Fallback>
      </mc:AlternateContent>
      <p:sp>
        <p:nvSpPr>
          <p:cNvPr id="13" name="Rectangle 12"/>
          <p:cNvSpPr/>
          <p:nvPr/>
        </p:nvSpPr>
        <p:spPr>
          <a:xfrm>
            <a:off x="2386642" y="4759276"/>
            <a:ext cx="7555273"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006096" y="5620997"/>
            <a:ext cx="1222907" cy="711795"/>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19" y="4329642"/>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2473022" y="5730674"/>
            <a:ext cx="7534435"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thì</a:t>
            </a:r>
            <a:r>
              <a:rPr lang="en-US" sz="2800" dirty="0">
                <a:latin typeface="Arial" panose="020B0604020202020204" pitchFamily="34" charset="0"/>
                <a:cs typeface="Arial" panose="020B0604020202020204" pitchFamily="34" charset="0"/>
              </a:rPr>
              <a:t> G(x)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0617200" y="5098351"/>
            <a:ext cx="1066800" cy="1412383"/>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4036" y="-370387"/>
            <a:ext cx="13637731" cy="1411788"/>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2239"/>
                </a:lnSpc>
              </a:pPr>
              <a:endParaRPr sz="1200">
                <a:solidFill>
                  <a:prstClr val="black"/>
                </a:solidFill>
              </a:endParaRPr>
            </a:p>
          </p:txBody>
        </p:sp>
      </p:grpSp>
      <p:grpSp>
        <p:nvGrpSpPr>
          <p:cNvPr id="25" name="Group 25"/>
          <p:cNvGrpSpPr/>
          <p:nvPr/>
        </p:nvGrpSpPr>
        <p:grpSpPr>
          <a:xfrm>
            <a:off x="-460829" y="6515100"/>
            <a:ext cx="13113657" cy="719990"/>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TextBox 27"/>
          <p:cNvSpPr txBox="1"/>
          <p:nvPr/>
        </p:nvSpPr>
        <p:spPr>
          <a:xfrm>
            <a:off x="2601675" y="262340"/>
            <a:ext cx="7467600" cy="584775"/>
          </a:xfrm>
          <a:prstGeom prst="rect">
            <a:avLst/>
          </a:prstGeom>
          <a:noFill/>
        </p:spPr>
        <p:txBody>
          <a:bodyPr wrap="square" rtlCol="0">
            <a:spAutoFit/>
          </a:bodyPr>
          <a:lstStyle/>
          <a:p>
            <a:pPr algn="ctr"/>
            <a:r>
              <a:rPr lang="en-US" sz="3200" b="1" dirty="0">
                <a:solidFill>
                  <a:prstClr val="white"/>
                </a:solidFill>
                <a:latin typeface="Arial" panose="020B0604020202020204" pitchFamily="34" charset="0"/>
                <a:cs typeface="Arial" panose="020B0604020202020204" pitchFamily="34" charset="0"/>
              </a:rPr>
              <a:t>6. </a:t>
            </a:r>
            <a:r>
              <a:rPr lang="en-US" sz="3200" b="1" dirty="0" err="1">
                <a:solidFill>
                  <a:prstClr val="white"/>
                </a:solidFill>
                <a:latin typeface="Arial" panose="020B0604020202020204" pitchFamily="34" charset="0"/>
                <a:cs typeface="Arial" panose="020B0604020202020204" pitchFamily="34" charset="0"/>
              </a:rPr>
              <a:t>Nghiệm</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của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đa</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thức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một</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biến</a:t>
            </a:r>
            <a:endParaRPr lang="en-US" sz="32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502627" y="1181685"/>
            <a:ext cx="5995552" cy="523220"/>
          </a:xfrm>
          <a:prstGeom prst="rect">
            <a:avLst/>
          </a:prstGeom>
        </p:spPr>
        <p:txBody>
          <a:bodyPr wrap="none">
            <a:spAutoFit/>
          </a:bodyPr>
          <a:lstStyle/>
          <a:p>
            <a:r>
              <a:rPr lang="en-US" sz="2800" b="1" dirty="0" err="1">
                <a:solidFill>
                  <a:srgbClr val="C00000"/>
                </a:solidFill>
                <a:latin typeface="Arial" panose="020B0604020202020204" pitchFamily="34" charset="0"/>
                <a:cs typeface="Arial" panose="020B0604020202020204" pitchFamily="34" charset="0"/>
              </a:rPr>
              <a:t>Giá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trị</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nghiệm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một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thức</a:t>
            </a:r>
            <a:endParaRPr lang="en-US" sz="28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60" y="1009612"/>
            <a:ext cx="1040474" cy="1040474"/>
          </a:xfrm>
          <a:prstGeom prst="rect">
            <a:avLst/>
          </a:prstGeom>
        </p:spPr>
      </p:pic>
      <p:cxnSp>
        <p:nvCxnSpPr>
          <p:cNvPr id="14" name="Straight Connector 13"/>
          <p:cNvCxnSpPr/>
          <p:nvPr/>
        </p:nvCxnSpPr>
        <p:spPr>
          <a:xfrm>
            <a:off x="1006096" y="1651000"/>
            <a:ext cx="0" cy="486410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02709" y="2397245"/>
            <a:ext cx="1222907" cy="711795"/>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19" y="4329642"/>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HĐ4</a:t>
              </a:r>
            </a:p>
          </p:txBody>
        </p:sp>
      </p:grpSp>
      <p:sp>
        <p:nvSpPr>
          <p:cNvPr id="12" name="Rectangle 11"/>
          <p:cNvSpPr/>
          <p:nvPr/>
        </p:nvSpPr>
        <p:spPr>
          <a:xfrm>
            <a:off x="1596572" y="1717221"/>
            <a:ext cx="9748762" cy="658835"/>
          </a:xfrm>
          <a:prstGeom prst="rect">
            <a:avLst/>
          </a:prstGeom>
        </p:spPr>
        <p:txBody>
          <a:bodyPr wrap="square">
            <a:spAutoFit/>
          </a:bodyPr>
          <a:lstStyle/>
          <a:p>
            <a:pPr algn="ctr" fontAlgn="base">
              <a:lnSpc>
                <a:spcPct val="150000"/>
              </a:lnSpc>
              <a:spcBef>
                <a:spcPts val="400"/>
              </a:spcBef>
              <a:spcAft>
                <a:spcPts val="400"/>
              </a:spcAft>
            </a:pPr>
            <a:r>
              <a:rPr lang="nl-NL"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G(x) =  x</a:t>
            </a:r>
            <a:r>
              <a:rPr lang="nl-NL" sz="2800" b="1"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- 4. </a:t>
            </a:r>
            <a:endParaRPr lang="en-US" sz="2800" b="1"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2376482" y="2538758"/>
            <a:ext cx="7555273"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008205" y="5064900"/>
            <a:ext cx="1222907" cy="711795"/>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19" y="4329642"/>
              <a:ext cx="1371600" cy="78483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2473022" y="5183324"/>
            <a:ext cx="7534435"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thì</a:t>
            </a:r>
            <a:r>
              <a:rPr lang="en-US" sz="2800" dirty="0">
                <a:latin typeface="Arial" panose="020B0604020202020204" pitchFamily="34" charset="0"/>
                <a:cs typeface="Arial" panose="020B0604020202020204" pitchFamily="34" charset="0"/>
              </a:rPr>
              <a:t> G(x)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0?</a:t>
            </a:r>
          </a:p>
        </p:txBody>
      </p:sp>
      <p:sp>
        <p:nvSpPr>
          <p:cNvPr id="31" name="Oval Callout 30"/>
          <p:cNvSpPr/>
          <p:nvPr/>
        </p:nvSpPr>
        <p:spPr>
          <a:xfrm>
            <a:off x="1450450" y="3371780"/>
            <a:ext cx="1252817" cy="811926"/>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2997201" y="3124203"/>
            <a:ext cx="3607171" cy="1951496"/>
          </a:xfrm>
          <a:prstGeom prst="rect">
            <a:avLst/>
          </a:prstGeom>
        </p:spPr>
        <p:txBody>
          <a:bodyPr wrap="square">
            <a:spAutoFit/>
          </a:bodyPr>
          <a:lstStyle/>
          <a:p>
            <a:pPr>
              <a:lnSpc>
                <a:spcPct val="150000"/>
              </a:lnSpc>
            </a:pPr>
            <a:r>
              <a:rPr lang="nn-NO" sz="2800" dirty="0">
                <a:latin typeface="Arial" panose="020B0604020202020204" pitchFamily="34" charset="0"/>
                <a:cs typeface="Arial" panose="020B0604020202020204" pitchFamily="34" charset="0"/>
              </a:rPr>
              <a:t>G(-2) = (-2)</a:t>
            </a:r>
            <a:r>
              <a:rPr lang="nn-NO" sz="2800" baseline="30000" dirty="0">
                <a:latin typeface="Arial" panose="020B0604020202020204" pitchFamily="34" charset="0"/>
                <a:cs typeface="Arial" panose="020B0604020202020204" pitchFamily="34" charset="0"/>
              </a:rPr>
              <a:t>2</a:t>
            </a:r>
            <a:r>
              <a:rPr lang="nn-NO" sz="2800" dirty="0">
                <a:latin typeface="Arial" panose="020B0604020202020204" pitchFamily="34" charset="0"/>
                <a:cs typeface="Arial" panose="020B0604020202020204" pitchFamily="34" charset="0"/>
              </a:rPr>
              <a:t> - 4 = 0 </a:t>
            </a:r>
          </a:p>
          <a:p>
            <a:pPr>
              <a:lnSpc>
                <a:spcPct val="150000"/>
              </a:lnSpc>
            </a:pPr>
            <a:r>
              <a:rPr lang="nn-NO" sz="2800" dirty="0">
                <a:latin typeface="Arial" panose="020B0604020202020204" pitchFamily="34" charset="0"/>
                <a:cs typeface="Arial" panose="020B0604020202020204" pitchFamily="34" charset="0"/>
              </a:rPr>
              <a:t>G(-1) = (-1)</a:t>
            </a:r>
            <a:r>
              <a:rPr lang="nn-NO" sz="2800" baseline="30000" dirty="0">
                <a:latin typeface="Arial" panose="020B0604020202020204" pitchFamily="34" charset="0"/>
                <a:cs typeface="Arial" panose="020B0604020202020204" pitchFamily="34" charset="0"/>
              </a:rPr>
              <a:t>2</a:t>
            </a:r>
            <a:r>
              <a:rPr lang="nn-NO" sz="2800" dirty="0">
                <a:latin typeface="Arial" panose="020B0604020202020204" pitchFamily="34" charset="0"/>
                <a:cs typeface="Arial" panose="020B0604020202020204" pitchFamily="34" charset="0"/>
              </a:rPr>
              <a:t> - 4 = -3 </a:t>
            </a:r>
          </a:p>
          <a:p>
            <a:pPr>
              <a:lnSpc>
                <a:spcPct val="150000"/>
              </a:lnSpc>
            </a:pPr>
            <a:r>
              <a:rPr lang="nn-NO" sz="2800" dirty="0">
                <a:latin typeface="Arial" panose="020B0604020202020204" pitchFamily="34" charset="0"/>
                <a:cs typeface="Arial" panose="020B0604020202020204" pitchFamily="34" charset="0"/>
              </a:rPr>
              <a:t>G(0) = (0)</a:t>
            </a:r>
            <a:r>
              <a:rPr lang="nn-NO" sz="2800" baseline="30000" dirty="0">
                <a:latin typeface="Arial" panose="020B0604020202020204" pitchFamily="34" charset="0"/>
                <a:cs typeface="Arial" panose="020B0604020202020204" pitchFamily="34" charset="0"/>
              </a:rPr>
              <a:t>2</a:t>
            </a:r>
            <a:r>
              <a:rPr lang="nn-NO" sz="2800" dirty="0">
                <a:latin typeface="Arial" panose="020B0604020202020204" pitchFamily="34" charset="0"/>
                <a:cs typeface="Arial" panose="020B0604020202020204" pitchFamily="34" charset="0"/>
              </a:rPr>
              <a:t> -</a:t>
            </a:r>
            <a:r>
              <a:rPr lang="nn-NO" sz="2800" baseline="30000" dirty="0">
                <a:latin typeface="Arial" panose="020B0604020202020204" pitchFamily="34" charset="0"/>
                <a:cs typeface="Arial" panose="020B0604020202020204" pitchFamily="34" charset="0"/>
              </a:rPr>
              <a:t> </a:t>
            </a:r>
            <a:r>
              <a:rPr lang="nn-NO" sz="2800" dirty="0">
                <a:latin typeface="Arial" panose="020B0604020202020204" pitchFamily="34" charset="0"/>
                <a:cs typeface="Arial" panose="020B0604020202020204" pitchFamily="34" charset="0"/>
              </a:rPr>
              <a:t>4 = -4 </a:t>
            </a:r>
          </a:p>
        </p:txBody>
      </p:sp>
      <p:sp>
        <p:nvSpPr>
          <p:cNvPr id="7" name="Rectangle 6"/>
          <p:cNvSpPr/>
          <p:nvPr/>
        </p:nvSpPr>
        <p:spPr>
          <a:xfrm>
            <a:off x="6903801" y="3129502"/>
            <a:ext cx="3460039" cy="1682192"/>
          </a:xfrm>
          <a:prstGeom prst="rect">
            <a:avLst/>
          </a:prstGeom>
        </p:spPr>
        <p:txBody>
          <a:bodyPr wrap="square">
            <a:spAutoFit/>
          </a:bodyPr>
          <a:lstStyle/>
          <a:p>
            <a:pPr lvl="0">
              <a:lnSpc>
                <a:spcPct val="200000"/>
              </a:lnSpc>
            </a:pPr>
            <a:r>
              <a:rPr lang="nn-NO" sz="2800" dirty="0">
                <a:solidFill>
                  <a:prstClr val="black"/>
                </a:solidFill>
                <a:latin typeface="Arial" panose="020B0604020202020204" pitchFamily="34" charset="0"/>
                <a:cs typeface="Arial" panose="020B0604020202020204" pitchFamily="34" charset="0"/>
              </a:rPr>
              <a:t>G(1) = (1)</a:t>
            </a:r>
            <a:r>
              <a:rPr lang="nn-NO" sz="2800" baseline="30000" dirty="0">
                <a:solidFill>
                  <a:prstClr val="black"/>
                </a:solidFill>
                <a:latin typeface="Arial" panose="020B0604020202020204" pitchFamily="34" charset="0"/>
                <a:cs typeface="Arial" panose="020B0604020202020204" pitchFamily="34" charset="0"/>
              </a:rPr>
              <a:t>2</a:t>
            </a:r>
            <a:r>
              <a:rPr lang="nn-NO" sz="28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2800" dirty="0">
                <a:solidFill>
                  <a:prstClr val="black"/>
                </a:solidFill>
                <a:latin typeface="Arial" panose="020B0604020202020204" pitchFamily="34" charset="0"/>
                <a:cs typeface="Arial" panose="020B0604020202020204" pitchFamily="34" charset="0"/>
              </a:rPr>
              <a:t>G(2) = (2)</a:t>
            </a:r>
            <a:r>
              <a:rPr lang="nn-NO" sz="2800" baseline="30000" dirty="0">
                <a:solidFill>
                  <a:prstClr val="black"/>
                </a:solidFill>
                <a:latin typeface="Arial" panose="020B0604020202020204" pitchFamily="34" charset="0"/>
                <a:cs typeface="Arial" panose="020B0604020202020204" pitchFamily="34" charset="0"/>
              </a:rPr>
              <a:t>2</a:t>
            </a:r>
            <a:r>
              <a:rPr lang="nn-NO" sz="28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1413741" y="5893841"/>
            <a:ext cx="10556095" cy="523220"/>
          </a:xfrm>
          <a:prstGeom prst="rect">
            <a:avLst/>
          </a:prstGeom>
        </p:spPr>
        <p:txBody>
          <a:bodyPr wrap="none">
            <a:spAutoFit/>
          </a:bodyPr>
          <a:lstStyle/>
          <a:p>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HĐ4</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thấy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x = 2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x = -2 </a:t>
            </a:r>
            <a:r>
              <a:rPr lang="en-US" sz="2800" dirty="0" err="1">
                <a:latin typeface="Arial" panose="020B0604020202020204" pitchFamily="34" charset="0"/>
                <a:cs typeface="Arial" panose="020B0604020202020204" pitchFamily="34" charset="0"/>
              </a:rPr>
              <a:t>thì</a:t>
            </a:r>
            <a:r>
              <a:rPr lang="en-US" sz="2800" dirty="0">
                <a:latin typeface="Arial" panose="020B0604020202020204" pitchFamily="34" charset="0"/>
                <a:cs typeface="Arial" panose="020B0604020202020204" pitchFamily="34" charset="0"/>
              </a:rPr>
              <a:t> G(x) = 0</a:t>
            </a: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02814" y="267324"/>
            <a:ext cx="9753600" cy="2000547"/>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2"/>
            <p:cNvSpPr/>
            <p:nvPr/>
          </p:nvSpPr>
          <p:spPr>
            <a:xfrm>
              <a:off x="4800600" y="648047"/>
              <a:ext cx="12351753" cy="2927244"/>
            </a:xfrm>
            <a:prstGeom prst="rect">
              <a:avLst/>
            </a:prstGeom>
          </p:spPr>
          <p:txBody>
            <a:bodyPr wrap="square">
              <a:spAutoFit/>
            </a:bodyPr>
            <a:lstStyle/>
            <a:p>
              <a:pPr algn="just">
                <a:lnSpc>
                  <a:spcPct val="150000"/>
                </a:lnSpc>
              </a:pPr>
              <a:r>
                <a:rPr lang="en-US" sz="2800" dirty="0" err="1">
                  <a:latin typeface="Arial" panose="020B0604020202020204" pitchFamily="34" charset="0"/>
                  <a:cs typeface="Arial" panose="020B0604020202020204" pitchFamily="34" charset="0"/>
                </a:rPr>
                <a:t>Nếu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x = a,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F(x)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0,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F(a) = 0,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F(a) = 0, </a:t>
              </a:r>
              <a:r>
                <a:rPr lang="en-US" sz="2800" dirty="0" err="1">
                  <a:latin typeface="Arial" panose="020B0604020202020204" pitchFamily="34" charset="0"/>
                  <a:cs typeface="Arial" panose="020B0604020202020204" pitchFamily="34" charset="0"/>
                </a:rPr>
                <a:t>thì</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gọi</a:t>
              </a: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x = a)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nghiệm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F(x).</a:t>
              </a:r>
            </a:p>
          </p:txBody>
        </p:sp>
      </p:grpSp>
      <p:grpSp>
        <p:nvGrpSpPr>
          <p:cNvPr id="8" name="Group 8"/>
          <p:cNvGrpSpPr/>
          <p:nvPr/>
        </p:nvGrpSpPr>
        <p:grpSpPr>
          <a:xfrm>
            <a:off x="-1270000" y="-1539175"/>
            <a:ext cx="4349899" cy="434989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7" name="Group 17"/>
          <p:cNvGrpSpPr/>
          <p:nvPr/>
        </p:nvGrpSpPr>
        <p:grpSpPr>
          <a:xfrm>
            <a:off x="-844116" y="6515100"/>
            <a:ext cx="13880232" cy="633441"/>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1" name="TextBox 20"/>
          <p:cNvSpPr txBox="1"/>
          <p:nvPr/>
        </p:nvSpPr>
        <p:spPr>
          <a:xfrm>
            <a:off x="254000" y="990598"/>
            <a:ext cx="2418097"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KẾT LUẬN</a:t>
            </a:r>
          </a:p>
        </p:txBody>
      </p:sp>
      <p:sp>
        <p:nvSpPr>
          <p:cNvPr id="5" name="Rectangle 4"/>
          <p:cNvSpPr/>
          <p:nvPr/>
        </p:nvSpPr>
        <p:spPr>
          <a:xfrm>
            <a:off x="2102814" y="2601246"/>
            <a:ext cx="8084264" cy="523220"/>
          </a:xfrm>
          <a:prstGeom prst="rect">
            <a:avLst/>
          </a:prstGeom>
        </p:spPr>
        <p:txBody>
          <a:bodyPr wrap="none">
            <a:spAutoFit/>
          </a:bodyPr>
          <a:lstStyle/>
          <a:p>
            <a:r>
              <a:rPr lang="en-US" sz="2800" i="1" dirty="0">
                <a:solidFill>
                  <a:srgbClr val="002060"/>
                </a:solidFill>
                <a:latin typeface="Arial" panose="020B0604020202020204" pitchFamily="34" charset="0"/>
                <a:cs typeface="Arial" panose="020B0604020202020204" pitchFamily="34" charset="0"/>
              </a:rPr>
              <a:t>HS </a:t>
            </a:r>
            <a:r>
              <a:rPr lang="en-US" sz="2800" i="1" dirty="0" err="1">
                <a:solidFill>
                  <a:srgbClr val="002060"/>
                </a:solidFill>
                <a:latin typeface="Arial" panose="020B0604020202020204" pitchFamily="34" charset="0"/>
                <a:cs typeface="Arial" panose="020B0604020202020204" pitchFamily="34" charset="0"/>
              </a:rPr>
              <a:t>đọc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hiểu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áp</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dụng</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kiến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thức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trình</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bày</a:t>
            </a:r>
            <a:r>
              <a:rPr lang="en-US" sz="2800"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Ví</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dụ</a:t>
            </a:r>
            <a:r>
              <a:rPr lang="en-US" sz="2800" b="1" i="1" dirty="0">
                <a:solidFill>
                  <a:srgbClr val="002060"/>
                </a:solidFill>
                <a:latin typeface="Arial" panose="020B0604020202020204" pitchFamily="34" charset="0"/>
                <a:cs typeface="Arial" panose="020B0604020202020204" pitchFamily="34" charset="0"/>
              </a:rPr>
              <a:t> 4</a:t>
            </a:r>
            <a:r>
              <a:rPr lang="en-US" sz="28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6" name="Rectangle 5"/>
              <p:cNvSpPr/>
              <p:nvPr/>
            </p:nvSpPr>
            <p:spPr>
              <a:xfrm>
                <a:off x="2158516" y="3423789"/>
                <a:ext cx="9576284" cy="2700419"/>
              </a:xfrm>
              <a:prstGeom prst="rect">
                <a:avLst/>
              </a:prstGeom>
            </p:spPr>
            <p:txBody>
              <a:bodyPr wrap="square">
                <a:spAutoFit/>
              </a:bodyPr>
              <a:lstStyle/>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+ 6x vì A(0) = 0 và A(-3) = 2.(-3)</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+ 6.(-3) = 0</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b) Đa thức B(x) = 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2800" i="1">
                        <a:latin typeface="Cambria Math" panose="02040503050406030204" pitchFamily="18" charset="0"/>
                        <a:ea typeface="Calibri" panose="020F0502020204030204" pitchFamily="34" charset="0"/>
                        <a:cs typeface="Arial" panose="020B0604020202020204" pitchFamily="34" charset="0"/>
                      </a:rPr>
                      <m:t>≥</m:t>
                    </m:r>
                  </m:oMath>
                </a14:m>
                <a:r>
                  <a:rPr lang="nl-NL" sz="2800" dirty="0">
                    <a:latin typeface="Arial" panose="020B0604020202020204" pitchFamily="34" charset="0"/>
                    <a:ea typeface="Times New Roman" panose="02020603050405020304" pitchFamily="18" charset="0"/>
                    <a:cs typeface="Arial" panose="020B0604020202020204" pitchFamily="34" charset="0"/>
                  </a:rPr>
                  <a:t> 0 nên B(x) = x</a:t>
                </a:r>
                <a:r>
                  <a:rPr lang="nl-NL" sz="2800" baseline="30000" dirty="0">
                    <a:latin typeface="Arial" panose="020B0604020202020204" pitchFamily="34" charset="0"/>
                    <a:ea typeface="Times New Roman" panose="02020603050405020304" pitchFamily="18" charset="0"/>
                    <a:cs typeface="Arial" panose="020B0604020202020204" pitchFamily="34" charset="0"/>
                  </a:rPr>
                  <a:t>2</a:t>
                </a:r>
                <a:r>
                  <a:rPr lang="nl-NL" sz="2800" dirty="0">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2800" i="1">
                        <a:latin typeface="Cambria Math" panose="02040503050406030204" pitchFamily="18" charset="0"/>
                        <a:ea typeface="Calibri" panose="020F0502020204030204" pitchFamily="34" charset="0"/>
                        <a:cs typeface="Arial" panose="020B0604020202020204" pitchFamily="34" charset="0"/>
                      </a:rPr>
                      <m:t>≥</m:t>
                    </m:r>
                  </m:oMath>
                </a14:m>
                <a:r>
                  <a:rPr lang="nl-NL" sz="2800" dirty="0">
                    <a:latin typeface="Arial" panose="020B0604020202020204" pitchFamily="34" charset="0"/>
                    <a:ea typeface="Times New Roman" panose="02020603050405020304" pitchFamily="18" charset="0"/>
                    <a:cs typeface="Arial" panose="020B0604020202020204" pitchFamily="34" charset="0"/>
                  </a:rPr>
                  <a:t> 1 &gt; 0.</a:t>
                </a:r>
                <a:endParaRPr lang="en-US" sz="2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58516" y="3423789"/>
                <a:ext cx="9576284" cy="2700419"/>
              </a:xfrm>
              <a:prstGeom prst="rect">
                <a:avLst/>
              </a:prstGeom>
              <a:blipFill>
                <a:blip r:embed="rId2"/>
                <a:stretch>
                  <a:fillRect l="-1273" r="-2419" b="-5192"/>
                </a:stretch>
              </a:blipFill>
            </p:spPr>
            <p:txBody>
              <a:bodyPr/>
              <a:lstStyle/>
              <a:p>
                <a:r>
                  <a:rPr lang="en-US">
                    <a:noFill/>
                  </a:rPr>
                  <a:t> </a:t>
                </a:r>
              </a:p>
            </p:txBody>
          </p:sp>
        </mc:Fallback>
      </mc:AlternateContent>
      <p:grpSp>
        <p:nvGrpSpPr>
          <p:cNvPr id="26" name="Group 25"/>
          <p:cNvGrpSpPr/>
          <p:nvPr/>
        </p:nvGrpSpPr>
        <p:grpSpPr>
          <a:xfrm>
            <a:off x="355600" y="3161988"/>
            <a:ext cx="1500924" cy="1500924"/>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28" name="TextBox 27"/>
            <p:cNvSpPr txBox="1"/>
            <p:nvPr/>
          </p:nvSpPr>
          <p:spPr>
            <a:xfrm>
              <a:off x="1361278" y="1380745"/>
              <a:ext cx="1829252" cy="1492524"/>
            </a:xfrm>
            <a:prstGeom prst="rect">
              <a:avLst/>
            </a:prstGeom>
            <a:noFill/>
          </p:spPr>
          <p:txBody>
            <a:bodyPr wrap="square" rtlCol="0">
              <a:spAutoFit/>
            </a:bodyPr>
            <a:lstStyle/>
            <a:p>
              <a:pPr algn="ctr"/>
              <a:r>
                <a:rPr lang="en-US" sz="2933" b="1" dirty="0" err="1">
                  <a:latin typeface="Arial" panose="020B0604020202020204" pitchFamily="34" charset="0"/>
                  <a:cs typeface="Arial" panose="020B0604020202020204" pitchFamily="34" charset="0"/>
                </a:rPr>
                <a:t>Ví</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dụ</a:t>
              </a:r>
              <a:r>
                <a:rPr lang="en-US" sz="2933" b="1" dirty="0">
                  <a:latin typeface="Arial" panose="020B0604020202020204" pitchFamily="34" charset="0"/>
                  <a:cs typeface="Arial" panose="020B0604020202020204" pitchFamily="34" charset="0"/>
                </a:rPr>
                <a:t> 4</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06" y="5231590"/>
            <a:ext cx="1633869" cy="1072989"/>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216847" y="-1651966"/>
            <a:ext cx="3358184" cy="335818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10" name="Group 10"/>
          <p:cNvGrpSpPr/>
          <p:nvPr/>
        </p:nvGrpSpPr>
        <p:grpSpPr>
          <a:xfrm>
            <a:off x="10668000" y="4897658"/>
            <a:ext cx="2897341" cy="289734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21" name="Group 21"/>
          <p:cNvGrpSpPr/>
          <p:nvPr/>
        </p:nvGrpSpPr>
        <p:grpSpPr>
          <a:xfrm>
            <a:off x="-819388" y="6515100"/>
            <a:ext cx="13830776" cy="707626"/>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grpSp>
        <p:nvGrpSpPr>
          <p:cNvPr id="29" name="Group 28"/>
          <p:cNvGrpSpPr/>
          <p:nvPr/>
        </p:nvGrpSpPr>
        <p:grpSpPr>
          <a:xfrm>
            <a:off x="921790" y="230118"/>
            <a:ext cx="1647893" cy="1647893"/>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sp>
          <p:nvSpPr>
            <p:cNvPr id="31" name="TextBox 23"/>
            <p:cNvSpPr txBox="1"/>
            <p:nvPr/>
          </p:nvSpPr>
          <p:spPr>
            <a:xfrm>
              <a:off x="2236987" y="1779078"/>
              <a:ext cx="2984887" cy="1823275"/>
            </a:xfrm>
            <a:prstGeom prst="rect">
              <a:avLst/>
            </a:prstGeom>
          </p:spPr>
          <p:txBody>
            <a:bodyPr wrap="square" lIns="0" tIns="0" rIns="0" bIns="0" rtlCol="0" anchor="t">
              <a:spAutoFit/>
            </a:bodyPr>
            <a:lstStyle/>
            <a:p>
              <a:pPr algn="ctr">
                <a:lnSpc>
                  <a:spcPts val="8000"/>
                </a:lnSpc>
              </a:pPr>
              <a:r>
                <a:rPr lang="en-US" sz="2933" b="1" dirty="0" err="1">
                  <a:solidFill>
                    <a:schemeClr val="bg1"/>
                  </a:solidFill>
                  <a:latin typeface="Arial" panose="020B0604020202020204" pitchFamily="34" charset="0"/>
                  <a:cs typeface="Arial" panose="020B0604020202020204" pitchFamily="34" charset="0"/>
                </a:rPr>
                <a:t>Chú</a:t>
              </a:r>
              <a:r>
                <a:rPr lang="en-US" sz="2933" b="1" dirty="0">
                  <a:solidFill>
                    <a:schemeClr val="bg1"/>
                  </a:solidFill>
                  <a:latin typeface="Arial" panose="020B0604020202020204" pitchFamily="34" charset="0"/>
                  <a:cs typeface="Arial" panose="020B0604020202020204" pitchFamily="34" charset="0"/>
                </a:rPr>
                <a:t> ý</a:t>
              </a:r>
            </a:p>
          </p:txBody>
        </p:sp>
      </p:grpSp>
      <p:grpSp>
        <p:nvGrpSpPr>
          <p:cNvPr id="34" name="Group 33"/>
          <p:cNvGrpSpPr/>
          <p:nvPr/>
        </p:nvGrpSpPr>
        <p:grpSpPr>
          <a:xfrm>
            <a:off x="3149600" y="394568"/>
            <a:ext cx="8202121" cy="2036142"/>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algn="ctr" defTabSz="609630">
                <a:lnSpc>
                  <a:spcPct val="150000"/>
                </a:lnSpc>
                <a:spcAft>
                  <a:spcPts val="533"/>
                </a:spcAft>
                <a:defRPr/>
              </a:pP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nghiệm</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srgbClr val="000000"/>
                  </a:solidFill>
                  <a:latin typeface="Arial" panose="020B0604020202020204" pitchFamily="34" charset="0"/>
                  <a:ea typeface="Calibri" panose="020F0502020204030204" pitchFamily="34" charset="0"/>
                  <a:cs typeface="Arial" panose="020B0604020202020204" pitchFamily="34" charset="0"/>
                </a:rPr>
                <a:t>nghiệm</a:t>
              </a:r>
              <a:r>
                <a:rPr lang="en-US" sz="2667"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667" kern="0" dirty="0">
                <a:solidFill>
                  <a:sysClr val="window" lastClr="FFFFFF"/>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949173" y="2193743"/>
            <a:ext cx="2200427" cy="797039"/>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933" b="1" dirty="0" err="1">
                <a:solidFill>
                  <a:schemeClr val="bg1"/>
                </a:solidFill>
                <a:latin typeface="Arial" panose="020B0604020202020204" pitchFamily="34" charset="0"/>
                <a:cs typeface="Arial" panose="020B0604020202020204" pitchFamily="34" charset="0"/>
              </a:rPr>
              <a:t>Nhận</a:t>
            </a:r>
            <a:r>
              <a:rPr lang="en-US" sz="2933" b="1" dirty="0">
                <a:solidFill>
                  <a:schemeClr val="bg1"/>
                </a:solidFill>
                <a:latin typeface="Arial" panose="020B0604020202020204" pitchFamily="34" charset="0"/>
                <a:cs typeface="Arial" panose="020B0604020202020204" pitchFamily="34" charset="0"/>
              </a:rPr>
              <a:t> </a:t>
            </a:r>
            <a:r>
              <a:rPr lang="en-US" sz="2933" b="1" dirty="0" err="1">
                <a:solidFill>
                  <a:schemeClr val="bg1"/>
                </a:solidFill>
                <a:latin typeface="Arial" panose="020B0604020202020204" pitchFamily="34" charset="0"/>
                <a:cs typeface="Arial" panose="020B0604020202020204" pitchFamily="34" charset="0"/>
              </a:rPr>
              <a:t>xét</a:t>
            </a:r>
            <a:endParaRPr lang="en-US" sz="2933"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925466" y="3185071"/>
            <a:ext cx="10250534" cy="2716898"/>
          </a:xfrm>
          <a:prstGeom prst="rect">
            <a:avLst/>
          </a:prstGeom>
        </p:spPr>
        <p:txBody>
          <a:bodyPr wrap="square">
            <a:spAutoFit/>
          </a:bodyPr>
          <a:lstStyle/>
          <a:p>
            <a:pPr algn="just">
              <a:lnSpc>
                <a:spcPct val="150000"/>
              </a:lnSpc>
            </a:pPr>
            <a:r>
              <a:rPr lang="en-US" sz="2933" dirty="0" err="1">
                <a:latin typeface="Arial" panose="020B0604020202020204" pitchFamily="34" charset="0"/>
                <a:cs typeface="Arial" panose="020B0604020202020204" pitchFamily="34" charset="0"/>
              </a:rPr>
              <a:t>Nếu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tự</a:t>
            </a:r>
            <a:r>
              <a:rPr lang="en-US" sz="2933" dirty="0">
                <a:latin typeface="Arial" panose="020B0604020202020204" pitchFamily="34" charset="0"/>
                <a:cs typeface="Arial" panose="020B0604020202020204" pitchFamily="34" charset="0"/>
              </a:rPr>
              <a:t> do </a:t>
            </a:r>
            <a:r>
              <a:rPr lang="en-US" sz="2933" dirty="0" err="1">
                <a:latin typeface="Arial" panose="020B0604020202020204" pitchFamily="34" charset="0"/>
                <a:cs typeface="Arial" panose="020B0604020202020204" pitchFamily="34" charset="0"/>
              </a:rPr>
              <a:t>bằng</a:t>
            </a:r>
            <a:r>
              <a:rPr lang="en-US" sz="2933" dirty="0">
                <a:latin typeface="Arial" panose="020B0604020202020204" pitchFamily="34" charset="0"/>
                <a:cs typeface="Arial" panose="020B0604020202020204" pitchFamily="34" charset="0"/>
              </a:rPr>
              <a:t> 0 </a:t>
            </a:r>
            <a:r>
              <a:rPr lang="en-US" sz="2933" dirty="0" err="1">
                <a:latin typeface="Arial" panose="020B0604020202020204" pitchFamily="34" charset="0"/>
                <a:cs typeface="Arial" panose="020B0604020202020204" pitchFamily="34" charset="0"/>
              </a:rPr>
              <a:t>thì</a:t>
            </a:r>
            <a:r>
              <a:rPr lang="en-US" sz="2933" dirty="0">
                <a:latin typeface="Arial" panose="020B0604020202020204" pitchFamily="34" charset="0"/>
                <a:cs typeface="Arial" panose="020B0604020202020204" pitchFamily="34" charset="0"/>
              </a:rPr>
              <a:t> x = 0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nghiệm</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đó</a:t>
            </a:r>
            <a:r>
              <a:rPr lang="en-US" sz="2933" dirty="0">
                <a:latin typeface="Arial" panose="020B0604020202020204" pitchFamily="34" charset="0"/>
                <a:cs typeface="Arial" panose="020B0604020202020204" pitchFamily="34" charset="0"/>
              </a:rPr>
              <a:t>.</a:t>
            </a:r>
          </a:p>
          <a:p>
            <a:pPr algn="just">
              <a:lnSpc>
                <a:spcPct val="150000"/>
              </a:lnSpc>
            </a:pPr>
            <a:r>
              <a:rPr lang="en-US" sz="2933" dirty="0" err="1">
                <a:latin typeface="Arial" panose="020B0604020202020204" pitchFamily="34" charset="0"/>
                <a:cs typeface="Arial" panose="020B0604020202020204" pitchFamily="34" charset="0"/>
              </a:rPr>
              <a:t>Chẳng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hạn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trong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ví</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dụ</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trên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cho</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thấy</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A(x) = 2x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+ 6x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tự</a:t>
            </a:r>
            <a:r>
              <a:rPr lang="en-US" sz="2933" dirty="0">
                <a:latin typeface="Arial" panose="020B0604020202020204" pitchFamily="34" charset="0"/>
                <a:cs typeface="Arial" panose="020B0604020202020204" pitchFamily="34" charset="0"/>
              </a:rPr>
              <a:t> do </a:t>
            </a:r>
            <a:r>
              <a:rPr lang="en-US" sz="2933" dirty="0" err="1">
                <a:latin typeface="Arial" panose="020B0604020202020204" pitchFamily="34" charset="0"/>
                <a:cs typeface="Arial" panose="020B0604020202020204" pitchFamily="34" charset="0"/>
              </a:rPr>
              <a:t>bằng</a:t>
            </a:r>
            <a:r>
              <a:rPr lang="en-US" sz="2933" dirty="0">
                <a:latin typeface="Arial" panose="020B0604020202020204" pitchFamily="34" charset="0"/>
                <a:cs typeface="Arial" panose="020B0604020202020204" pitchFamily="34" charset="0"/>
              </a:rPr>
              <a:t> 0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nghiệm</a:t>
            </a:r>
            <a:r>
              <a:rPr lang="en-US" sz="2933"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32495" y="2458152"/>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Freeform 8"/>
          <p:cNvSpPr/>
          <p:nvPr/>
        </p:nvSpPr>
        <p:spPr>
          <a:xfrm>
            <a:off x="-1290549" y="-1296334"/>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11200" y="499295"/>
            <a:ext cx="2455333" cy="79703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prstClr val="white"/>
                </a:solidFill>
                <a:latin typeface="Arial" panose="020B0604020202020204" pitchFamily="34" charset="0"/>
                <a:cs typeface="Arial" panose="020B0604020202020204" pitchFamily="34" charset="0"/>
              </a:rPr>
              <a:t>Luyện</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tập</a:t>
            </a:r>
            <a:r>
              <a:rPr lang="en-US" sz="2800" b="1" dirty="0">
                <a:solidFill>
                  <a:prstClr val="white"/>
                </a:solidFill>
                <a:latin typeface="Arial" panose="020B0604020202020204" pitchFamily="34" charset="0"/>
                <a:cs typeface="Arial" panose="020B0604020202020204" pitchFamily="34" charset="0"/>
              </a:rPr>
              <a:t> 6</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2647" y="5043813"/>
            <a:ext cx="670585" cy="1513737"/>
          </a:xfrm>
          <a:prstGeom prst="rect">
            <a:avLst/>
          </a:prstGeom>
        </p:spPr>
      </p:pic>
      <p:sp>
        <p:nvSpPr>
          <p:cNvPr id="5" name="Rectangle 4"/>
          <p:cNvSpPr/>
          <p:nvPr/>
        </p:nvSpPr>
        <p:spPr>
          <a:xfrm>
            <a:off x="3529307" y="391336"/>
            <a:ext cx="8143925" cy="2538837"/>
          </a:xfrm>
          <a:prstGeom prst="rect">
            <a:avLst/>
          </a:prstGeom>
        </p:spPr>
        <p:txBody>
          <a:bodyPr wrap="square">
            <a:spAutoFit/>
          </a:bodyPr>
          <a:lstStyle/>
          <a:p>
            <a:pPr algn="just">
              <a:lnSpc>
                <a:spcPct val="14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  3x - 2 tại x  = −1; x = 0; x = 1; x = 2. Từ đó hãy tìm một nghiệm của đa thức F(x).</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400"/>
              </a:spcBef>
              <a:spcAft>
                <a:spcPts val="400"/>
              </a:spcAft>
            </a:pPr>
            <a:r>
              <a:rPr lang="nl-NL" sz="28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2800" dirty="0">
                <a:latin typeface="Arial" panose="020B0604020202020204" pitchFamily="34" charset="0"/>
                <a:ea typeface="Calibri" panose="020F0502020204030204" pitchFamily="34" charset="0"/>
                <a:cs typeface="Arial" panose="020B0604020202020204" pitchFamily="34" charset="0"/>
              </a:rPr>
              <a:t>E(x) = x</a:t>
            </a:r>
            <a:r>
              <a:rPr lang="nl-NL" sz="2800" baseline="30000" dirty="0">
                <a:latin typeface="Arial" panose="020B0604020202020204" pitchFamily="34" charset="0"/>
                <a:ea typeface="Calibri" panose="020F0502020204030204" pitchFamily="34" charset="0"/>
                <a:cs typeface="Arial" panose="020B0604020202020204" pitchFamily="34" charset="0"/>
              </a:rPr>
              <a:t>2 </a:t>
            </a:r>
            <a:r>
              <a:rPr lang="nl-NL" sz="2800" dirty="0">
                <a:latin typeface="Arial" panose="020B0604020202020204" pitchFamily="34" charset="0"/>
                <a:ea typeface="Calibri" panose="020F0502020204030204" pitchFamily="34" charset="0"/>
                <a:cs typeface="Arial" panose="020B0604020202020204" pitchFamily="34" charset="0"/>
              </a:rPr>
              <a:t>+ x.</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251510" y="2658873"/>
            <a:ext cx="1374713" cy="86617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290549" y="3666597"/>
            <a:ext cx="5026288" cy="1951496"/>
          </a:xfrm>
          <a:prstGeom prst="rect">
            <a:avLst/>
          </a:prstGeom>
        </p:spPr>
        <p:txBody>
          <a:bodyPr wrap="square">
            <a:spAutoFit/>
          </a:bodyPr>
          <a:lstStyle/>
          <a:p>
            <a:pPr algn="just">
              <a:lnSpc>
                <a:spcPct val="150000"/>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F(-1) = 2.(-1)</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- 3.(-1) - 2 = 3; </a:t>
            </a:r>
          </a:p>
          <a:p>
            <a:pPr algn="just">
              <a:lnSpc>
                <a:spcPct val="150000"/>
              </a:lnSpc>
            </a:pPr>
            <a:r>
              <a:rPr lang="en-US" sz="2800" dirty="0">
                <a:latin typeface="Arial" panose="020B0604020202020204" pitchFamily="34" charset="0"/>
                <a:cs typeface="Arial" panose="020B0604020202020204" pitchFamily="34" charset="0"/>
              </a:rPr>
              <a:t>F(0) = 2.(0)</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- 3.(0) - 2 = -2; </a:t>
            </a:r>
          </a:p>
        </p:txBody>
      </p:sp>
      <p:sp>
        <p:nvSpPr>
          <p:cNvPr id="8" name="Rectangle 7"/>
          <p:cNvSpPr/>
          <p:nvPr/>
        </p:nvSpPr>
        <p:spPr>
          <a:xfrm>
            <a:off x="6509561" y="4312928"/>
            <a:ext cx="4300363" cy="1305165"/>
          </a:xfrm>
          <a:prstGeom prst="rect">
            <a:avLst/>
          </a:prstGeom>
        </p:spPr>
        <p:txBody>
          <a:bodyPr wrap="square">
            <a:spAutoFit/>
          </a:bodyPr>
          <a:lstStyle/>
          <a:p>
            <a:pPr lvl="0" algn="just">
              <a:lnSpc>
                <a:spcPct val="150000"/>
              </a:lnSpc>
            </a:pPr>
            <a:r>
              <a:rPr lang="en-US" sz="2800" dirty="0">
                <a:solidFill>
                  <a:prstClr val="black"/>
                </a:solidFill>
                <a:latin typeface="Arial" panose="020B0604020202020204" pitchFamily="34" charset="0"/>
                <a:cs typeface="Arial" panose="020B0604020202020204" pitchFamily="34" charset="0"/>
              </a:rPr>
              <a:t>F(1) = 2.1</a:t>
            </a:r>
            <a:r>
              <a:rPr lang="en-US" sz="2800" baseline="30000" dirty="0">
                <a:solidFill>
                  <a:prstClr val="black"/>
                </a:solidFill>
                <a:latin typeface="Arial" panose="020B0604020202020204" pitchFamily="34" charset="0"/>
                <a:cs typeface="Arial" panose="020B0604020202020204" pitchFamily="34" charset="0"/>
              </a:rPr>
              <a:t>2</a:t>
            </a:r>
            <a:r>
              <a:rPr lang="en-US" sz="2800" dirty="0">
                <a:solidFill>
                  <a:prstClr val="black"/>
                </a:solidFill>
                <a:latin typeface="Arial" panose="020B0604020202020204" pitchFamily="34" charset="0"/>
                <a:cs typeface="Arial" panose="020B0604020202020204" pitchFamily="34" charset="0"/>
              </a:rPr>
              <a:t> - 3.1 - 2 = -3; </a:t>
            </a:r>
          </a:p>
          <a:p>
            <a:pPr lvl="0" algn="just">
              <a:lnSpc>
                <a:spcPct val="150000"/>
              </a:lnSpc>
            </a:pPr>
            <a:r>
              <a:rPr lang="en-US" sz="2800" dirty="0">
                <a:solidFill>
                  <a:prstClr val="black"/>
                </a:solidFill>
                <a:latin typeface="Arial" panose="020B0604020202020204" pitchFamily="34" charset="0"/>
                <a:cs typeface="Arial" panose="020B0604020202020204" pitchFamily="34" charset="0"/>
              </a:rPr>
              <a:t>F(2) = 2.2</a:t>
            </a:r>
            <a:r>
              <a:rPr lang="en-US" sz="2800" baseline="30000" dirty="0">
                <a:solidFill>
                  <a:prstClr val="black"/>
                </a:solidFill>
                <a:latin typeface="Arial" panose="020B0604020202020204" pitchFamily="34" charset="0"/>
                <a:cs typeface="Arial" panose="020B0604020202020204" pitchFamily="34" charset="0"/>
              </a:rPr>
              <a:t>2</a:t>
            </a:r>
            <a:r>
              <a:rPr lang="en-US" sz="2800" dirty="0">
                <a:solidFill>
                  <a:prstClr val="black"/>
                </a:solidFill>
                <a:latin typeface="Arial" panose="020B0604020202020204" pitchFamily="34" charset="0"/>
                <a:cs typeface="Arial" panose="020B0604020202020204" pitchFamily="34" charset="0"/>
              </a:rPr>
              <a:t> - 3.2 - 2 = 0; </a:t>
            </a:r>
          </a:p>
        </p:txBody>
      </p:sp>
      <p:sp>
        <p:nvSpPr>
          <p:cNvPr id="9" name="Rectangle 8"/>
          <p:cNvSpPr/>
          <p:nvPr/>
        </p:nvSpPr>
        <p:spPr>
          <a:xfrm>
            <a:off x="1255230" y="5677895"/>
            <a:ext cx="5992346" cy="658835"/>
          </a:xfrm>
          <a:prstGeom prst="rect">
            <a:avLst/>
          </a:prstGeom>
        </p:spPr>
        <p:txBody>
          <a:bodyPr wrap="none">
            <a:spAutoFit/>
          </a:bodyPr>
          <a:lstStyle/>
          <a:p>
            <a:pPr lvl="0" algn="just">
              <a:lnSpc>
                <a:spcPct val="150000"/>
              </a:lnSpc>
            </a:pP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nghiệm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thức</a:t>
            </a:r>
            <a:r>
              <a:rPr lang="en-US" sz="2800" dirty="0">
                <a:solidFill>
                  <a:prstClr val="black"/>
                </a:solidFill>
                <a:latin typeface="Arial" panose="020B0604020202020204" pitchFamily="34" charset="0"/>
                <a:cs typeface="Arial" panose="020B0604020202020204" pitchFamily="34" charset="0"/>
              </a:rPr>
              <a:t> F(x)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20011" y="61222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62000" y="688327"/>
            <a:ext cx="10566400" cy="1774332"/>
          </a:xfrm>
          <a:prstGeom prst="rect">
            <a:avLst/>
          </a:prstGeom>
          <a:noFill/>
        </p:spPr>
        <p:txBody>
          <a:bodyPr wrap="square" rtlCol="0">
            <a:spAutoFit/>
          </a:bodyPr>
          <a:lstStyle/>
          <a:p>
            <a:pPr algn="ctr">
              <a:lnSpc>
                <a:spcPct val="150000"/>
              </a:lnSpc>
              <a:defRPr/>
            </a:pPr>
            <a:r>
              <a:rPr lang="en-US" sz="2533" b="1" dirty="0" err="1">
                <a:solidFill>
                  <a:schemeClr val="bg1"/>
                </a:solidFill>
                <a:latin typeface="Arial" panose="020B0604020202020204" pitchFamily="34" charset="0"/>
                <a:cs typeface="Arial" panose="020B0604020202020204" pitchFamily="34" charset="0"/>
                <a:sym typeface="Arial"/>
              </a:rPr>
              <a:t>Câu</a:t>
            </a:r>
            <a:r>
              <a:rPr lang="en-US" sz="2533" b="1" dirty="0">
                <a:solidFill>
                  <a:schemeClr val="bg1"/>
                </a:solidFill>
                <a:latin typeface="Arial" panose="020B0604020202020204" pitchFamily="34" charset="0"/>
                <a:cs typeface="Arial" panose="020B0604020202020204" pitchFamily="34" charset="0"/>
                <a:sym typeface="Arial"/>
              </a:rPr>
              <a:t> 2: </a:t>
            </a:r>
            <a:r>
              <a:rPr lang="fr-FR" sz="2533" dirty="0">
                <a:solidFill>
                  <a:schemeClr val="bg1"/>
                </a:solidFill>
                <a:latin typeface="Arial" panose="020B0604020202020204" pitchFamily="34" charset="0"/>
                <a:cs typeface="Arial" panose="020B0604020202020204" pitchFamily="34" charset="0"/>
              </a:rPr>
              <a:t>Nam mua 10 </a:t>
            </a:r>
            <a:r>
              <a:rPr lang="fr-FR" sz="2533" dirty="0" err="1">
                <a:solidFill>
                  <a:schemeClr val="bg1"/>
                </a:solidFill>
                <a:latin typeface="Arial" panose="020B0604020202020204" pitchFamily="34" charset="0"/>
                <a:cs typeface="Arial" panose="020B0604020202020204" pitchFamily="34" charset="0"/>
              </a:rPr>
              <a:t>quyển</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vở</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mỗi</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quyển</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giá</a:t>
            </a:r>
            <a:r>
              <a:rPr lang="fr-FR" sz="2533" dirty="0">
                <a:solidFill>
                  <a:schemeClr val="bg1"/>
                </a:solidFill>
                <a:latin typeface="Arial" panose="020B0604020202020204" pitchFamily="34" charset="0"/>
                <a:cs typeface="Arial" panose="020B0604020202020204" pitchFamily="34" charset="0"/>
              </a:rPr>
              <a:t> x </a:t>
            </a:r>
            <a:r>
              <a:rPr lang="fr-FR" sz="2533" dirty="0" err="1">
                <a:solidFill>
                  <a:schemeClr val="bg1"/>
                </a:solidFill>
                <a:latin typeface="Arial" panose="020B0604020202020204" pitchFamily="34" charset="0"/>
                <a:cs typeface="Arial" panose="020B0604020202020204" pitchFamily="34" charset="0"/>
              </a:rPr>
              <a:t>đồng</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và</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hai</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bút</a:t>
            </a:r>
            <a:r>
              <a:rPr lang="fr-FR" sz="2533" dirty="0">
                <a:solidFill>
                  <a:schemeClr val="bg1"/>
                </a:solidFill>
                <a:latin typeface="Arial" panose="020B0604020202020204" pitchFamily="34" charset="0"/>
                <a:cs typeface="Arial" panose="020B0604020202020204" pitchFamily="34" charset="0"/>
              </a:rPr>
              <a:t> bi, </a:t>
            </a:r>
            <a:r>
              <a:rPr lang="fr-FR" sz="2533" dirty="0" err="1">
                <a:solidFill>
                  <a:schemeClr val="bg1"/>
                </a:solidFill>
                <a:latin typeface="Arial" panose="020B0604020202020204" pitchFamily="34" charset="0"/>
                <a:cs typeface="Arial" panose="020B0604020202020204" pitchFamily="34" charset="0"/>
              </a:rPr>
              <a:t>mỗi</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chiếc</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giá</a:t>
            </a:r>
            <a:r>
              <a:rPr lang="fr-FR" sz="2533" dirty="0">
                <a:solidFill>
                  <a:schemeClr val="bg1"/>
                </a:solidFill>
                <a:latin typeface="Arial" panose="020B0604020202020204" pitchFamily="34" charset="0"/>
                <a:cs typeface="Arial" panose="020B0604020202020204" pitchFamily="34" charset="0"/>
              </a:rPr>
              <a:t> y </a:t>
            </a:r>
            <a:r>
              <a:rPr lang="fr-FR" sz="2533" dirty="0" err="1">
                <a:solidFill>
                  <a:schemeClr val="bg1"/>
                </a:solidFill>
                <a:latin typeface="Arial" panose="020B0604020202020204" pitchFamily="34" charset="0"/>
                <a:cs typeface="Arial" panose="020B0604020202020204" pitchFamily="34" charset="0"/>
              </a:rPr>
              <a:t>đồng</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Biểu</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thức</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biểu</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thị</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số</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tiền</a:t>
            </a:r>
            <a:r>
              <a:rPr lang="fr-FR" sz="2533" dirty="0">
                <a:solidFill>
                  <a:schemeClr val="bg1"/>
                </a:solidFill>
                <a:latin typeface="Arial" panose="020B0604020202020204" pitchFamily="34" charset="0"/>
                <a:cs typeface="Arial" panose="020B0604020202020204" pitchFamily="34" charset="0"/>
              </a:rPr>
              <a:t> Nam </a:t>
            </a:r>
            <a:r>
              <a:rPr lang="fr-FR" sz="2533" dirty="0" err="1">
                <a:solidFill>
                  <a:schemeClr val="bg1"/>
                </a:solidFill>
                <a:latin typeface="Arial" panose="020B0604020202020204" pitchFamily="34" charset="0"/>
                <a:cs typeface="Arial" panose="020B0604020202020204" pitchFamily="34" charset="0"/>
              </a:rPr>
              <a:t>phải</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trả</a:t>
            </a:r>
            <a:r>
              <a:rPr lang="fr-FR" sz="2533" dirty="0">
                <a:solidFill>
                  <a:schemeClr val="bg1"/>
                </a:solidFill>
                <a:latin typeface="Arial" panose="020B0604020202020204" pitchFamily="34" charset="0"/>
                <a:cs typeface="Arial" panose="020B0604020202020204" pitchFamily="34" charset="0"/>
              </a:rPr>
              <a:t> (</a:t>
            </a:r>
            <a:r>
              <a:rPr lang="fr-FR" sz="2533" dirty="0" err="1">
                <a:solidFill>
                  <a:schemeClr val="bg1"/>
                </a:solidFill>
                <a:latin typeface="Arial" panose="020B0604020202020204" pitchFamily="34" charset="0"/>
                <a:cs typeface="Arial" panose="020B0604020202020204" pitchFamily="34" charset="0"/>
              </a:rPr>
              <a:t>đơn</a:t>
            </a:r>
            <a:r>
              <a:rPr lang="fr-FR" sz="2533" dirty="0">
                <a:solidFill>
                  <a:schemeClr val="bg1"/>
                </a:solidFill>
                <a:latin typeface="Arial" panose="020B0604020202020204" pitchFamily="34" charset="0"/>
                <a:cs typeface="Arial" panose="020B0604020202020204" pitchFamily="34" charset="0"/>
              </a:rPr>
              <a:t> vị: </a:t>
            </a:r>
            <a:r>
              <a:rPr lang="fr-FR" sz="2533" dirty="0" err="1">
                <a:solidFill>
                  <a:schemeClr val="bg1"/>
                </a:solidFill>
                <a:latin typeface="Arial" panose="020B0604020202020204" pitchFamily="34" charset="0"/>
                <a:cs typeface="Arial" panose="020B0604020202020204" pitchFamily="34" charset="0"/>
              </a:rPr>
              <a:t>đồng</a:t>
            </a:r>
            <a:r>
              <a:rPr lang="fr-FR" sz="2533" dirty="0">
                <a:solidFill>
                  <a:schemeClr val="bg1"/>
                </a:solidFill>
                <a:latin typeface="Arial" panose="020B0604020202020204" pitchFamily="34" charset="0"/>
                <a:cs typeface="Arial" panose="020B0604020202020204" pitchFamily="34" charset="0"/>
              </a:rPr>
              <a:t>) là</a:t>
            </a:r>
            <a:endParaRPr lang="en-US" sz="2533"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056107" y="440103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4" y="2583548"/>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208379" y="4668579"/>
            <a:ext cx="5198239"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2800" dirty="0">
                <a:solidFill>
                  <a:schemeClr val="bg1"/>
                </a:solidFill>
                <a:latin typeface="Arial" panose="020B0604020202020204" pitchFamily="34" charset="0"/>
                <a:cs typeface="Arial" panose="020B0604020202020204" pitchFamily="34" charset="0"/>
              </a:rPr>
              <a:t>10x + 2y </a:t>
            </a:r>
            <a:endParaRPr lang="en-US" sz="28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412" y="2851585"/>
            <a:ext cx="522976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2800" dirty="0">
                <a:solidFill>
                  <a:schemeClr val="bg1"/>
                </a:solidFill>
                <a:latin typeface="Arial" panose="020B0604020202020204" pitchFamily="34" charset="0"/>
                <a:cs typeface="Arial" panose="020B0604020202020204" pitchFamily="34" charset="0"/>
              </a:rPr>
              <a:t>2x - 10y </a:t>
            </a:r>
            <a:endParaRPr lang="en-US" sz="28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56107" y="259053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53324" y="4391816"/>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170553" y="2877240"/>
            <a:ext cx="5194403"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2800" dirty="0">
                <a:solidFill>
                  <a:schemeClr val="bg1"/>
                </a:solidFill>
                <a:latin typeface="Arial" panose="020B0604020202020204" pitchFamily="34" charset="0"/>
                <a:cs typeface="Arial" panose="020B0604020202020204" pitchFamily="34" charset="0"/>
              </a:rPr>
              <a:t>10x - 2y </a:t>
            </a:r>
            <a:endParaRPr lang="en-US" sz="28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0140" y="4682431"/>
            <a:ext cx="4906737"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2800" dirty="0">
                <a:solidFill>
                  <a:schemeClr val="bg1"/>
                </a:solidFill>
                <a:latin typeface="Arial" panose="020B0604020202020204" pitchFamily="34" charset="0"/>
                <a:cs typeface="Arial" panose="020B0604020202020204" pitchFamily="34" charset="0"/>
              </a:rPr>
              <a:t>2x + 10y </a:t>
            </a:r>
            <a:endParaRPr lang="en-US" sz="2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32495" y="2458152"/>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Freeform 8"/>
          <p:cNvSpPr/>
          <p:nvPr/>
        </p:nvSpPr>
        <p:spPr>
          <a:xfrm>
            <a:off x="-1290549" y="-1296334"/>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277816" y="843951"/>
            <a:ext cx="8143925" cy="651910"/>
          </a:xfrm>
          <a:prstGeom prst="rect">
            <a:avLst/>
          </a:prstGeom>
        </p:spPr>
        <p:txBody>
          <a:bodyPr wrap="square">
            <a:spAutoFit/>
          </a:bodyPr>
          <a:lstStyle/>
          <a:p>
            <a:pPr algn="just">
              <a:lnSpc>
                <a:spcPct val="140000"/>
              </a:lnSpc>
              <a:spcBef>
                <a:spcPts val="400"/>
              </a:spcBef>
              <a:spcAft>
                <a:spcPts val="400"/>
              </a:spcAft>
            </a:pPr>
            <a:r>
              <a:rPr lang="nl-NL" sz="2933"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2933" dirty="0">
                <a:latin typeface="Arial" panose="020B0604020202020204" pitchFamily="34" charset="0"/>
                <a:ea typeface="Calibri" panose="020F0502020204030204" pitchFamily="34" charset="0"/>
                <a:cs typeface="Arial" panose="020B0604020202020204" pitchFamily="34" charset="0"/>
              </a:rPr>
              <a:t>E(x) = x</a:t>
            </a:r>
            <a:r>
              <a:rPr lang="nl-NL" sz="2933" baseline="30000" dirty="0">
                <a:latin typeface="Arial" panose="020B0604020202020204" pitchFamily="34" charset="0"/>
                <a:ea typeface="Calibri" panose="020F0502020204030204" pitchFamily="34" charset="0"/>
                <a:cs typeface="Arial" panose="020B0604020202020204" pitchFamily="34" charset="0"/>
              </a:rPr>
              <a:t>2 </a:t>
            </a:r>
            <a:r>
              <a:rPr lang="nl-NL" sz="2933" dirty="0">
                <a:latin typeface="Arial" panose="020B0604020202020204" pitchFamily="34" charset="0"/>
                <a:ea typeface="Calibri" panose="020F0502020204030204" pitchFamily="34" charset="0"/>
                <a:cs typeface="Arial" panose="020B0604020202020204" pitchFamily="34" charset="0"/>
              </a:rPr>
              <a:t>+ x.</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271043" y="1718475"/>
            <a:ext cx="8788400" cy="2716898"/>
          </a:xfrm>
          <a:prstGeom prst="rect">
            <a:avLst/>
          </a:prstGeom>
        </p:spPr>
        <p:txBody>
          <a:bodyPr wrap="square">
            <a:spAutoFit/>
          </a:bodyPr>
          <a:lstStyle/>
          <a:p>
            <a:pPr algn="just">
              <a:lnSpc>
                <a:spcPct val="150000"/>
              </a:lnSpc>
            </a:pPr>
            <a:r>
              <a:rPr lang="en-US" sz="2933" dirty="0" err="1">
                <a:latin typeface="Arial" panose="020B0604020202020204" pitchFamily="34" charset="0"/>
                <a:cs typeface="Arial" panose="020B0604020202020204" pitchFamily="34" charset="0"/>
              </a:rPr>
              <a:t>Vì</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E(x)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hệ</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tự</a:t>
            </a:r>
            <a:r>
              <a:rPr lang="en-US" sz="2933" dirty="0">
                <a:latin typeface="Arial" panose="020B0604020202020204" pitchFamily="34" charset="0"/>
                <a:cs typeface="Arial" panose="020B0604020202020204" pitchFamily="34" charset="0"/>
              </a:rPr>
              <a:t> do </a:t>
            </a:r>
            <a:r>
              <a:rPr lang="en-US" sz="2933" dirty="0" err="1">
                <a:latin typeface="Arial" panose="020B0604020202020204" pitchFamily="34" charset="0"/>
                <a:cs typeface="Arial" panose="020B0604020202020204" pitchFamily="34" charset="0"/>
              </a:rPr>
              <a:t>bằng</a:t>
            </a:r>
            <a:r>
              <a:rPr lang="en-US" sz="2933" dirty="0">
                <a:latin typeface="Arial" panose="020B0604020202020204" pitchFamily="34" charset="0"/>
                <a:cs typeface="Arial" panose="020B0604020202020204" pitchFamily="34" charset="0"/>
              </a:rPr>
              <a:t> 0 </a:t>
            </a:r>
            <a:r>
              <a:rPr lang="en-US" sz="2933" dirty="0" err="1">
                <a:latin typeface="Arial" panose="020B0604020202020204" pitchFamily="34" charset="0"/>
                <a:cs typeface="Arial" panose="020B0604020202020204" pitchFamily="34" charset="0"/>
              </a:rPr>
              <a:t>nên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nghiệm</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x = 0</a:t>
            </a:r>
          </a:p>
          <a:p>
            <a:pPr algn="just">
              <a:lnSpc>
                <a:spcPct val="150000"/>
              </a:lnSpc>
            </a:pPr>
            <a:r>
              <a:rPr lang="en-US" sz="2933" dirty="0">
                <a:latin typeface="Arial" panose="020B0604020202020204" pitchFamily="34" charset="0"/>
                <a:cs typeface="Arial" panose="020B0604020202020204" pitchFamily="34" charset="0"/>
              </a:rPr>
              <a:t>x = 0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x = -1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nghiệm</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E(x)  </a:t>
            </a:r>
            <a:r>
              <a:rPr lang="en-US" sz="2933" dirty="0" err="1">
                <a:latin typeface="Arial" panose="020B0604020202020204" pitchFamily="34" charset="0"/>
                <a:cs typeface="Arial" panose="020B0604020202020204" pitchFamily="34" charset="0"/>
              </a:rPr>
              <a:t>vì</a:t>
            </a:r>
            <a:r>
              <a:rPr lang="en-US" sz="2933" dirty="0">
                <a:latin typeface="Arial" panose="020B0604020202020204" pitchFamily="34" charset="0"/>
                <a:cs typeface="Arial" panose="020B0604020202020204" pitchFamily="34" charset="0"/>
              </a:rPr>
              <a:t>:</a:t>
            </a:r>
          </a:p>
          <a:p>
            <a:pPr algn="just">
              <a:lnSpc>
                <a:spcPct val="150000"/>
              </a:lnSpc>
            </a:pPr>
            <a:r>
              <a:rPr lang="en-US" sz="2933" dirty="0">
                <a:latin typeface="Arial" panose="020B0604020202020204" pitchFamily="34" charset="0"/>
                <a:cs typeface="Arial" panose="020B0604020202020204" pitchFamily="34" charset="0"/>
              </a:rPr>
              <a:t>E(0) = 0</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+ 0 ; E(-1) =  (-1)</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(-1) =  0</a:t>
            </a:r>
          </a:p>
        </p:txBody>
      </p:sp>
      <mc:AlternateContent xmlns:mc="http://schemas.openxmlformats.org/markup-compatibility/2006">
        <mc:Choice xmlns:a14="http://schemas.microsoft.com/office/drawing/2010/main" Requires="a14">
          <p:sp>
            <p:nvSpPr>
              <p:cNvPr id="10" name="Rectangle 9"/>
              <p:cNvSpPr/>
              <p:nvPr/>
            </p:nvSpPr>
            <p:spPr>
              <a:xfrm>
                <a:off x="1312935" y="4621435"/>
                <a:ext cx="6637421" cy="685765"/>
              </a:xfrm>
              <a:prstGeom prst="rect">
                <a:avLst/>
              </a:prstGeom>
            </p:spPr>
            <p:txBody>
              <a:bodyPr wrap="square">
                <a:spAutoFit/>
              </a:bodyPr>
              <a:lstStyle/>
              <a:p>
                <a:pPr algn="just">
                  <a:lnSpc>
                    <a:spcPct val="150000"/>
                  </a:lnSpc>
                  <a:spcBef>
                    <a:spcPts val="400"/>
                  </a:spcBef>
                  <a:spcAft>
                    <a:spcPts val="400"/>
                  </a:spcAft>
                </a:pPr>
                <a14:m>
                  <m:oMath xmlns:m="http://schemas.openxmlformats.org/officeDocument/2006/math">
                    <m:r>
                      <a:rPr lang="nl-NL" sz="2933" i="1">
                        <a:latin typeface="Cambria Math" panose="02040503050406030204" pitchFamily="18" charset="0"/>
                        <a:ea typeface="Calibri" panose="020F0502020204030204" pitchFamily="34" charset="0"/>
                        <a:cs typeface="Arial" panose="020B0604020202020204" pitchFamily="34" charset="0"/>
                      </a:rPr>
                      <m:t>⇒ </m:t>
                    </m:r>
                  </m:oMath>
                </a14:m>
                <a:r>
                  <a:rPr lang="nl-NL" sz="2933" dirty="0">
                    <a:latin typeface="Arial" panose="020B0604020202020204" pitchFamily="34" charset="0"/>
                    <a:ea typeface="Calibri" panose="020F0502020204030204" pitchFamily="34" charset="0"/>
                    <a:cs typeface="Arial" panose="020B0604020202020204" pitchFamily="34" charset="0"/>
                  </a:rPr>
                  <a:t>Nghiệm của đa thức E(x) là 0 và -1.</a:t>
                </a:r>
                <a:endParaRPr lang="en-US" sz="2933"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312935" y="4621435"/>
                <a:ext cx="6637421" cy="685765"/>
              </a:xfrm>
              <a:prstGeom prst="rect">
                <a:avLst/>
              </a:prstGeom>
              <a:blipFill>
                <a:blip r:embed="rId2"/>
                <a:stretch>
                  <a:fillRect b="-25664"/>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8173751" y="4025345"/>
            <a:ext cx="3454699" cy="2491448"/>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0464800" y="-1712589"/>
            <a:ext cx="3171177" cy="30587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31" name="Rounded Rectangle 30"/>
          <p:cNvSpPr/>
          <p:nvPr/>
        </p:nvSpPr>
        <p:spPr>
          <a:xfrm>
            <a:off x="720299" y="438983"/>
            <a:ext cx="2180003" cy="1016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prstClr val="white"/>
                </a:solidFill>
                <a:latin typeface="Arial" panose="020B0604020202020204" pitchFamily="34" charset="0"/>
                <a:cs typeface="Arial" panose="020B0604020202020204" pitchFamily="34" charset="0"/>
              </a:rPr>
              <a:t>Vận</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dụng</a:t>
            </a:r>
            <a:endParaRPr lang="en-US" sz="28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3190522" y="385205"/>
            <a:ext cx="7558030" cy="1154355"/>
          </a:xfrm>
          <a:prstGeom prst="rect">
            <a:avLst/>
          </a:prstGeom>
        </p:spPr>
        <p:txBody>
          <a:bodyPr wrap="square">
            <a:spAutoFit/>
          </a:bodyPr>
          <a:lstStyle/>
          <a:p>
            <a:pPr algn="just">
              <a:lnSpc>
                <a:spcPct val="130000"/>
              </a:lnSpc>
            </a:pPr>
            <a:r>
              <a:rPr lang="en-US" sz="2800" dirty="0" err="1">
                <a:solidFill>
                  <a:srgbClr val="002060"/>
                </a:solidFill>
                <a:latin typeface="Arial" panose="020B0604020202020204" pitchFamily="34" charset="0"/>
                <a:cs typeface="Arial" panose="020B0604020202020204" pitchFamily="34" charset="0"/>
              </a:rPr>
              <a:t>Thảo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luận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hiện</a:t>
            </a:r>
            <a:r>
              <a:rPr lang="en-US" sz="2800"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Vận</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dụng</a:t>
            </a:r>
            <a:r>
              <a:rPr lang="en-US" sz="2800" b="1" i="1"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huống</a:t>
            </a:r>
            <a:r>
              <a:rPr lang="en-US" sz="2800" dirty="0">
                <a:solidFill>
                  <a:srgbClr val="002060"/>
                </a:solidFill>
                <a:latin typeface="Arial" panose="020B0604020202020204" pitchFamily="34" charset="0"/>
                <a:cs typeface="Arial" panose="020B0604020202020204" pitchFamily="34" charset="0"/>
              </a:rPr>
              <a:t> ban </a:t>
            </a:r>
            <a:r>
              <a:rPr lang="en-US" sz="2800" dirty="0" err="1">
                <a:solidFill>
                  <a:srgbClr val="002060"/>
                </a:solidFill>
                <a:latin typeface="Arial" panose="020B0604020202020204" pitchFamily="34" charset="0"/>
                <a:cs typeface="Arial" panose="020B0604020202020204" pitchFamily="34" charset="0"/>
              </a:rPr>
              <a:t>đầu</a:t>
            </a:r>
            <a:r>
              <a:rPr lang="en-US" sz="28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680720" y="1552119"/>
            <a:ext cx="8818880" cy="631968"/>
          </a:xfrm>
          <a:prstGeom prst="rect">
            <a:avLst/>
          </a:prstGeom>
        </p:spPr>
        <p:txBody>
          <a:bodyPr wrap="square">
            <a:spAutoFit/>
          </a:bodyPr>
          <a:lstStyle/>
          <a:p>
            <a:pPr>
              <a:lnSpc>
                <a:spcPct val="150000"/>
              </a:lnSpc>
              <a:spcBef>
                <a:spcPts val="400"/>
              </a:spcBef>
              <a:spcAft>
                <a:spcPts val="400"/>
              </a:spcAft>
            </a:pPr>
            <a:r>
              <a:rPr lang="nl-NL" sz="2667"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80720" y="2328592"/>
            <a:ext cx="7542107" cy="2581604"/>
          </a:xfrm>
          <a:prstGeom prst="rect">
            <a:avLst/>
          </a:prstGeom>
        </p:spPr>
        <p:txBody>
          <a:bodyPr wrap="square">
            <a:spAutoFit/>
          </a:bodyPr>
          <a:lstStyle/>
          <a:p>
            <a:pPr algn="just">
              <a:lnSpc>
                <a:spcPct val="150000"/>
              </a:lnSpc>
              <a:spcBef>
                <a:spcPts val="400"/>
              </a:spcBef>
              <a:spcAft>
                <a:spcPts val="400"/>
              </a:spcAft>
            </a:pPr>
            <a:r>
              <a:rPr lang="nl-NL" sz="2667"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2667" baseline="30000" dirty="0">
                <a:latin typeface="Arial" panose="020B0604020202020204" pitchFamily="34" charset="0"/>
                <a:ea typeface="Times New Roman" panose="02020603050405020304" pitchFamily="18" charset="0"/>
                <a:cs typeface="Arial" panose="020B0604020202020204" pitchFamily="34" charset="0"/>
              </a:rPr>
              <a:t>2 </a:t>
            </a:r>
            <a:r>
              <a:rPr lang="nl-NL" sz="2667" dirty="0">
                <a:latin typeface="Arial" panose="020B0604020202020204" pitchFamily="34" charset="0"/>
                <a:ea typeface="Times New Roman" panose="02020603050405020304" pitchFamily="18" charset="0"/>
                <a:cs typeface="Arial" panose="020B0604020202020204" pitchFamily="34" charset="0"/>
              </a:rPr>
              <a:t>+ 15x.</a:t>
            </a:r>
            <a:endParaRPr lang="en-US" sz="2667"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nl-NL" sz="2667"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2265125"/>
            <a:ext cx="3119323" cy="2731561"/>
          </a:xfrm>
          <a:prstGeom prst="rect">
            <a:avLst/>
          </a:prstGeom>
        </p:spPr>
      </p:pic>
      <p:sp>
        <p:nvSpPr>
          <p:cNvPr id="7" name="Rectangle 6"/>
          <p:cNvSpPr/>
          <p:nvPr/>
        </p:nvSpPr>
        <p:spPr>
          <a:xfrm>
            <a:off x="733845" y="4954304"/>
            <a:ext cx="11054080" cy="1863331"/>
          </a:xfrm>
          <a:prstGeom prst="rect">
            <a:avLst/>
          </a:prstGeom>
        </p:spPr>
        <p:txBody>
          <a:bodyPr wrap="square">
            <a:spAutoFit/>
          </a:bodyPr>
          <a:lstStyle/>
          <a:p>
            <a:pPr algn="just">
              <a:lnSpc>
                <a:spcPct val="150000"/>
              </a:lnSpc>
              <a:spcBef>
                <a:spcPts val="400"/>
              </a:spcBef>
              <a:spcAft>
                <a:spcPts val="400"/>
              </a:spcAft>
            </a:pPr>
            <a:r>
              <a:rPr lang="nl-NL" sz="2667"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0464800" y="-1712589"/>
            <a:ext cx="3171177" cy="30587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276966"/>
            <a:ext cx="3119323" cy="273156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3839470" y="1216716"/>
                <a:ext cx="7055253" cy="2803011"/>
              </a:xfrm>
              <a:prstGeom prst="rect">
                <a:avLst/>
              </a:prstGeom>
            </p:spPr>
            <p:txBody>
              <a:bodyPr wrap="square">
                <a:spAutoFit/>
              </a:bodyPr>
              <a:lstStyle/>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𝐻</m:t>
                    </m:r>
                    <m:r>
                      <a:rPr lang="nl-NL"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𝑥</m:t>
                    </m:r>
                    <m:r>
                      <a:rPr lang="nl-NL" sz="2800" i="1">
                        <a:latin typeface="Cambria Math" panose="02040503050406030204" pitchFamily="18" charset="0"/>
                        <a:ea typeface="Calibri" panose="020F0502020204030204" pitchFamily="34" charset="0"/>
                        <a:cs typeface="Arial" panose="020B0604020202020204" pitchFamily="34" charset="0"/>
                      </a:rPr>
                      <m:t>)</m:t>
                    </m:r>
                  </m:oMath>
                </a14:m>
                <a:r>
                  <a:rPr lang="nl-NL" sz="2800" dirty="0">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2800" i="1">
                        <a:latin typeface="Cambria Math" panose="02040503050406030204" pitchFamily="18" charset="0"/>
                        <a:ea typeface="Calibri" panose="020F0502020204030204" pitchFamily="34" charset="0"/>
                        <a:cs typeface="Arial" panose="020B0604020202020204" pitchFamily="34" charset="0"/>
                      </a:rPr>
                      <m:t>−</m:t>
                    </m:r>
                    <m:r>
                      <a:rPr lang="nl-NL" sz="2800" i="1">
                        <a:latin typeface="Cambria Math" panose="02040503050406030204" pitchFamily="18" charset="0"/>
                        <a:ea typeface="Calibri" panose="020F0502020204030204" pitchFamily="34" charset="0"/>
                        <a:cs typeface="Arial" panose="020B0604020202020204" pitchFamily="34" charset="0"/>
                      </a:rPr>
                      <m:t>5</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nl-NL" sz="2800" i="1">
                            <a:latin typeface="Cambria Math" panose="02040503050406030204" pitchFamily="18" charset="0"/>
                            <a:ea typeface="Calibri" panose="020F0502020204030204" pitchFamily="34" charset="0"/>
                            <a:cs typeface="Arial" panose="020B0604020202020204" pitchFamily="34" charset="0"/>
                          </a:rPr>
                          <m:t>2</m:t>
                        </m:r>
                      </m:sup>
                    </m:sSup>
                  </m:oMath>
                </a14:m>
                <a:r>
                  <a:rPr lang="nl-NL" sz="2800" dirty="0">
                    <a:latin typeface="Arial" panose="020B0604020202020204" pitchFamily="34" charset="0"/>
                    <a:ea typeface="Calibri" panose="020F0502020204030204" pitchFamily="34" charset="0"/>
                    <a:cs typeface="Arial" panose="020B0604020202020204" pitchFamily="34" charset="0"/>
                  </a:rPr>
                  <a:t> có bậc cao nhất.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14:m>
                  <m:oMath xmlns:m="http://schemas.openxmlformats.org/officeDocument/2006/math">
                    <m:r>
                      <a:rPr lang="nl-NL" sz="2800" b="1" i="1">
                        <a:latin typeface="Cambria Math" panose="02040503050406030204" pitchFamily="18" charset="0"/>
                        <a:ea typeface="Calibri" panose="020F0502020204030204" pitchFamily="34" charset="0"/>
                        <a:cs typeface="Arial" panose="020B0604020202020204" pitchFamily="34" charset="0"/>
                      </a:rPr>
                      <m:t>⇒</m:t>
                    </m:r>
                  </m:oMath>
                </a14:m>
                <a:r>
                  <a:rPr lang="nl-NL" sz="2800" dirty="0">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2800" i="1">
                        <a:latin typeface="Cambria Math" panose="02040503050406030204" pitchFamily="18" charset="0"/>
                        <a:ea typeface="Calibri" panose="020F0502020204030204" pitchFamily="34" charset="0"/>
                        <a:cs typeface="Arial" panose="020B0604020202020204" pitchFamily="34" charset="0"/>
                      </a:rPr>
                      <m:t>−</m:t>
                    </m:r>
                    <m:r>
                      <a:rPr lang="nl-NL" sz="2800" i="1">
                        <a:latin typeface="Cambria Math" panose="02040503050406030204" pitchFamily="18" charset="0"/>
                        <a:ea typeface="Calibri" panose="020F0502020204030204" pitchFamily="34" charset="0"/>
                        <a:cs typeface="Arial" panose="020B0604020202020204" pitchFamily="34" charset="0"/>
                      </a:rPr>
                      <m:t>5</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nl-NL" sz="2800" i="1">
                            <a:latin typeface="Cambria Math" panose="02040503050406030204" pitchFamily="18" charset="0"/>
                            <a:ea typeface="Calibri" panose="020F0502020204030204" pitchFamily="34" charset="0"/>
                            <a:cs typeface="Arial" panose="020B0604020202020204" pitchFamily="34" charset="0"/>
                          </a:rPr>
                          <m:t>2</m:t>
                        </m:r>
                      </m:sup>
                    </m:sSup>
                  </m:oMath>
                </a14:m>
                <a:r>
                  <a:rPr lang="nl-NL" sz="2800" dirty="0">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tự</a:t>
                </a:r>
                <a:r>
                  <a:rPr lang="en-US" sz="2800" dirty="0">
                    <a:latin typeface="Arial" panose="020B0604020202020204" pitchFamily="34" charset="0"/>
                    <a:ea typeface="Calibri" panose="020F0502020204030204" pitchFamily="34" charset="0"/>
                    <a:cs typeface="Arial" panose="020B0604020202020204" pitchFamily="34" charset="0"/>
                  </a:rPr>
                  <a:t> do </a:t>
                </a:r>
                <a:r>
                  <a:rPr lang="en-US" sz="2800" dirty="0" err="1">
                    <a:latin typeface="Arial" panose="020B0604020202020204" pitchFamily="34" charset="0"/>
                    <a:ea typeface="Calibri" panose="020F0502020204030204" pitchFamily="34" charset="0"/>
                    <a:cs typeface="Arial" panose="020B0604020202020204" pitchFamily="34" charset="0"/>
                  </a:rPr>
                  <a:t>trong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𝐻</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0.</a:t>
                </a:r>
              </a:p>
            </p:txBody>
          </p:sp>
        </mc:Choice>
        <mc:Fallback>
          <p:sp>
            <p:nvSpPr>
              <p:cNvPr id="3" name="Rectangle 2"/>
              <p:cNvSpPr>
                <a:spLocks noRot="1" noChangeAspect="1" noMove="1" noResize="1" noEditPoints="1" noAdjustHandles="1" noChangeArrowheads="1" noChangeShapeType="1" noTextEdit="1"/>
              </p:cNvSpPr>
              <p:nvPr/>
            </p:nvSpPr>
            <p:spPr>
              <a:xfrm>
                <a:off x="3839470" y="1216716"/>
                <a:ext cx="7055253" cy="2803011"/>
              </a:xfrm>
              <a:prstGeom prst="rect">
                <a:avLst/>
              </a:prstGeom>
              <a:blipFill>
                <a:blip r:embed="rId3"/>
                <a:stretch>
                  <a:fillRect l="-1815" r="-1729" b="-52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558800" y="4190048"/>
                <a:ext cx="11064969" cy="2054088"/>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0</m:t>
                    </m:r>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một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nghiệm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𝐻</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vì</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tại</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0</m:t>
                    </m:r>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ta </a:t>
                </a:r>
                <a:r>
                  <a:rPr lang="en-US" sz="2800" dirty="0" err="1">
                    <a:latin typeface="Arial" panose="020B0604020202020204" pitchFamily="34" charset="0"/>
                    <a:ea typeface="Calibri" panose="020F0502020204030204" pitchFamily="34" charset="0"/>
                    <a:cs typeface="Arial" panose="020B0604020202020204" pitchFamily="34" charset="0"/>
                  </a:rPr>
                  <a:t>được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giá</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trị</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𝐻</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bằng</a:t>
                </a:r>
                <a:r>
                  <a:rPr lang="en-US" sz="2800" dirty="0">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400"/>
                  </a:spcBef>
                  <a:spcAft>
                    <a:spcPts val="400"/>
                  </a:spcAft>
                </a:pPr>
                <a14:m>
                  <m:oMath xmlns:m="http://schemas.openxmlformats.org/officeDocument/2006/math">
                    <m:r>
                      <a:rPr lang="en-US" sz="2800" b="1" i="1">
                        <a:latin typeface="Cambria Math" panose="02040503050406030204" pitchFamily="18" charset="0"/>
                        <a:ea typeface="Calibri" panose="020F0502020204030204" pitchFamily="34" charset="0"/>
                        <a:cs typeface="Arial" panose="020B0604020202020204" pitchFamily="34" charset="0"/>
                      </a:rPr>
                      <m:t>⇒</m:t>
                    </m:r>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quả</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đó</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nói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lên</a:t>
                </a:r>
                <a:r>
                  <a:rPr lang="en-US" sz="2800" dirty="0">
                    <a:latin typeface="Arial" panose="020B0604020202020204" pitchFamily="34" charset="0"/>
                    <a:ea typeface="Calibri" panose="020F0502020204030204" pitchFamily="34" charset="0"/>
                    <a:cs typeface="Arial" panose="020B0604020202020204" pitchFamily="34" charset="0"/>
                  </a:rPr>
                  <a:t>: 0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một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nghiệm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𝐻</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b="1" i="1">
                        <a:latin typeface="Cambria Math" panose="02040503050406030204" pitchFamily="18" charset="0"/>
                        <a:ea typeface="Calibri" panose="020F0502020204030204" pitchFamily="34" charset="0"/>
                        <a:cs typeface="Arial" panose="020B0604020202020204" pitchFamily="34" charset="0"/>
                      </a:rPr>
                      <m:t>⇒</m:t>
                    </m:r>
                  </m:oMath>
                </a14:m>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𝐻</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0</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0</m:t>
                    </m:r>
                  </m:oMath>
                </a14:m>
                <a:r>
                  <a:rPr lang="en-US" sz="2800" dirty="0">
                    <a:latin typeface="Arial" panose="020B0604020202020204" pitchFamily="34" charset="0"/>
                    <a:ea typeface="Calibri" panose="020F0502020204030204" pitchFamily="34" charset="0"/>
                    <a:cs typeface="Arial" panose="020B0604020202020204" pitchFamily="34" charset="0"/>
                  </a:rPr>
                  <a:t>.</a:t>
                </a:r>
              </a:p>
            </p:txBody>
          </p:sp>
        </mc:Choice>
        <mc:Fallback>
          <p:sp>
            <p:nvSpPr>
              <p:cNvPr id="8" name="Rectangle 7"/>
              <p:cNvSpPr>
                <a:spLocks noRot="1" noChangeAspect="1" noMove="1" noResize="1" noEditPoints="1" noAdjustHandles="1" noChangeArrowheads="1" noChangeShapeType="1" noTextEdit="1"/>
              </p:cNvSpPr>
              <p:nvPr/>
            </p:nvSpPr>
            <p:spPr>
              <a:xfrm>
                <a:off x="558800" y="4190048"/>
                <a:ext cx="11064969" cy="2054088"/>
              </a:xfrm>
              <a:prstGeom prst="rect">
                <a:avLst/>
              </a:prstGeom>
              <a:blipFill>
                <a:blip r:embed="rId4"/>
                <a:stretch>
                  <a:fillRect l="-1157" r="-1102" b="-7122"/>
                </a:stretch>
              </a:blipFill>
            </p:spPr>
            <p:txBody>
              <a:bodyPr/>
              <a:lstStyle/>
              <a:p>
                <a:r>
                  <a:rPr lang="en-US">
                    <a:noFill/>
                  </a:rPr>
                  <a:t> </a:t>
                </a:r>
              </a:p>
            </p:txBody>
          </p:sp>
        </mc:Fallback>
      </mc:AlternateContent>
      <p:sp>
        <p:nvSpPr>
          <p:cNvPr id="11" name="Oval Callout 10"/>
          <p:cNvSpPr/>
          <p:nvPr/>
        </p:nvSpPr>
        <p:spPr>
          <a:xfrm>
            <a:off x="5408643" y="306333"/>
            <a:ext cx="1374713" cy="86617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0464800" y="-1712589"/>
            <a:ext cx="3171177" cy="30587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 name="Rectangle 1"/>
          <p:cNvSpPr/>
          <p:nvPr/>
        </p:nvSpPr>
        <p:spPr>
          <a:xfrm>
            <a:off x="840904" y="283324"/>
            <a:ext cx="4696297" cy="1842620"/>
          </a:xfrm>
          <a:prstGeom prst="rect">
            <a:avLst/>
          </a:prstGeom>
        </p:spPr>
        <p:txBody>
          <a:bodyPr wrap="square">
            <a:spAutoFit/>
          </a:bodyPr>
          <a:lstStyle/>
          <a:p>
            <a:pPr algn="just">
              <a:lnSpc>
                <a:spcPct val="130000"/>
              </a:lnSpc>
              <a:spcBef>
                <a:spcPts val="400"/>
              </a:spcBef>
              <a:spcAft>
                <a:spcPts val="400"/>
              </a:spcAft>
            </a:pPr>
            <a:r>
              <a:rPr lang="en-US" sz="2667" dirty="0">
                <a:latin typeface="Arial" panose="020B0604020202020204" pitchFamily="34" charset="0"/>
                <a:ea typeface="Calibri" panose="020F0502020204030204" pitchFamily="34" charset="0"/>
                <a:cs typeface="Arial" panose="020B0604020202020204" pitchFamily="34" charset="0"/>
              </a:rPr>
              <a:t>c) H(1) = −5. 1</a:t>
            </a:r>
            <a:r>
              <a:rPr lang="en-US" sz="2667" baseline="30000" dirty="0">
                <a:latin typeface="Arial" panose="020B0604020202020204" pitchFamily="34" charset="0"/>
                <a:ea typeface="Calibri" panose="020F0502020204030204" pitchFamily="34" charset="0"/>
                <a:cs typeface="Arial" panose="020B0604020202020204" pitchFamily="34" charset="0"/>
              </a:rPr>
              <a:t>2</a:t>
            </a:r>
            <a:r>
              <a:rPr lang="en-US" sz="2667" dirty="0">
                <a:latin typeface="Arial" panose="020B0604020202020204" pitchFamily="34" charset="0"/>
                <a:ea typeface="Calibri" panose="020F0502020204030204" pitchFamily="34" charset="0"/>
                <a:cs typeface="Arial" panose="020B0604020202020204" pitchFamily="34" charset="0"/>
              </a:rPr>
              <a:t> + 15. 1 = 10</a:t>
            </a:r>
          </a:p>
          <a:p>
            <a:pPr algn="just">
              <a:lnSpc>
                <a:spcPct val="130000"/>
              </a:lnSpc>
              <a:spcBef>
                <a:spcPts val="400"/>
              </a:spcBef>
              <a:spcAft>
                <a:spcPts val="400"/>
              </a:spcAft>
            </a:pPr>
            <a:r>
              <a:rPr lang="en-US" sz="2667" dirty="0">
                <a:latin typeface="Arial" panose="020B0604020202020204" pitchFamily="34" charset="0"/>
                <a:ea typeface="Calibri" panose="020F0502020204030204" pitchFamily="34" charset="0"/>
                <a:cs typeface="Arial" panose="020B0604020202020204" pitchFamily="34" charset="0"/>
              </a:rPr>
              <a:t>    H(2) = −5. 2</a:t>
            </a:r>
            <a:r>
              <a:rPr lang="en-US" sz="2667" baseline="30000" dirty="0">
                <a:latin typeface="Arial" panose="020B0604020202020204" pitchFamily="34" charset="0"/>
                <a:ea typeface="Calibri" panose="020F0502020204030204" pitchFamily="34" charset="0"/>
                <a:cs typeface="Arial" panose="020B0604020202020204" pitchFamily="34" charset="0"/>
              </a:rPr>
              <a:t>2</a:t>
            </a:r>
            <a:r>
              <a:rPr lang="en-US" sz="2667" dirty="0">
                <a:latin typeface="Arial" panose="020B0604020202020204" pitchFamily="34" charset="0"/>
                <a:ea typeface="Calibri" panose="020F0502020204030204" pitchFamily="34" charset="0"/>
                <a:cs typeface="Arial" panose="020B0604020202020204" pitchFamily="34" charset="0"/>
              </a:rPr>
              <a:t> + 15. 2 = 10</a:t>
            </a:r>
          </a:p>
          <a:p>
            <a:pPr algn="just">
              <a:lnSpc>
                <a:spcPct val="130000"/>
              </a:lnSpc>
              <a:spcBef>
                <a:spcPts val="400"/>
              </a:spcBef>
              <a:spcAft>
                <a:spcPts val="400"/>
              </a:spcAft>
            </a:pPr>
            <a:r>
              <a:rPr lang="en-US" sz="2667" dirty="0">
                <a:latin typeface="Arial" panose="020B0604020202020204" pitchFamily="34" charset="0"/>
                <a:ea typeface="Calibri" panose="020F0502020204030204" pitchFamily="34" charset="0"/>
                <a:cs typeface="Arial" panose="020B0604020202020204" pitchFamily="34" charset="0"/>
              </a:rPr>
              <a:t>    H(3) = −5. 3</a:t>
            </a:r>
            <a:r>
              <a:rPr lang="en-US" sz="2667" baseline="30000" dirty="0">
                <a:latin typeface="Arial" panose="020B0604020202020204" pitchFamily="34" charset="0"/>
                <a:ea typeface="Calibri" panose="020F0502020204030204" pitchFamily="34" charset="0"/>
                <a:cs typeface="Arial" panose="020B0604020202020204" pitchFamily="34" charset="0"/>
              </a:rPr>
              <a:t>2</a:t>
            </a:r>
            <a:r>
              <a:rPr lang="en-US" sz="2667" dirty="0">
                <a:latin typeface="Arial" panose="020B0604020202020204" pitchFamily="34" charset="0"/>
                <a:ea typeface="Calibri" panose="020F0502020204030204" pitchFamily="34" charset="0"/>
                <a:cs typeface="Arial" panose="020B0604020202020204" pitchFamily="34" charset="0"/>
              </a:rPr>
              <a:t> + 15. 3 = 0</a:t>
            </a:r>
          </a:p>
        </p:txBody>
      </p:sp>
      <p:sp>
        <p:nvSpPr>
          <p:cNvPr id="4" name="Rectangle 3"/>
          <p:cNvSpPr/>
          <p:nvPr/>
        </p:nvSpPr>
        <p:spPr>
          <a:xfrm>
            <a:off x="1168400" y="2250894"/>
            <a:ext cx="1646605" cy="502766"/>
          </a:xfrm>
          <a:prstGeom prst="rect">
            <a:avLst/>
          </a:prstGeom>
        </p:spPr>
        <p:txBody>
          <a:bodyPr wrap="none">
            <a:spAutoFit/>
          </a:bodyPr>
          <a:lstStyle/>
          <a:p>
            <a:r>
              <a:rPr lang="en-US" sz="2667" b="1" dirty="0" err="1">
                <a:solidFill>
                  <a:srgbClr val="C00000"/>
                </a:solidFill>
                <a:latin typeface="Arial" panose="020B0604020202020204" pitchFamily="34" charset="0"/>
                <a:cs typeface="Arial" panose="020B0604020202020204" pitchFamily="34" charset="0"/>
              </a:rPr>
              <a:t>Kết</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luận</a:t>
            </a:r>
            <a:r>
              <a:rPr lang="en-US" sz="2667"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411807" y="2421647"/>
            <a:ext cx="508000" cy="25098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1161627" y="2741522"/>
            <a:ext cx="10210800" cy="3710375"/>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vi-VN" sz="2667" dirty="0">
                <a:latin typeface="Arial" panose="020B0604020202020204" pitchFamily="34" charset="0"/>
                <a:cs typeface="Arial" panose="020B0604020202020204" pitchFamily="34" charset="0"/>
              </a:rPr>
              <a:t>Khi ném vật từ một điểm trên mặt đất sau thời gian là 1 giây, thì độ cao của vật là 10m.</a:t>
            </a:r>
          </a:p>
          <a:p>
            <a:pPr marL="381019" indent="-381019" algn="just">
              <a:lnSpc>
                <a:spcPct val="150000"/>
              </a:lnSpc>
              <a:buFont typeface="Arial" panose="020B0604020202020204" pitchFamily="34" charset="0"/>
              <a:buChar char="•"/>
            </a:pPr>
            <a:r>
              <a:rPr lang="vi-VN" sz="2667" dirty="0">
                <a:latin typeface="Arial" panose="020B0604020202020204" pitchFamily="34" charset="0"/>
                <a:cs typeface="Arial" panose="020B0604020202020204" pitchFamily="34" charset="0"/>
              </a:rPr>
              <a:t>Khi ném vật từ một điểm trên mặt đất sau thời gian là 2 giây, thì độ cao của vật là 10m.</a:t>
            </a:r>
          </a:p>
          <a:p>
            <a:pPr marL="381019" indent="-381019" algn="just">
              <a:lnSpc>
                <a:spcPct val="150000"/>
              </a:lnSpc>
              <a:buFont typeface="Arial" panose="020B0604020202020204" pitchFamily="34" charset="0"/>
              <a:buChar char="•"/>
            </a:pPr>
            <a:r>
              <a:rPr lang="vi-VN" sz="2667" dirty="0">
                <a:latin typeface="Arial" panose="020B0604020202020204" pitchFamily="34" charset="0"/>
                <a:cs typeface="Arial" panose="020B0604020202020204" pitchFamily="34" charset="0"/>
              </a:rPr>
              <a:t>Khi ném vật từ một điểm trên mặt đất sau thời gian là 3 giây, thì vật rơi trở lại mặt đất (0m).</a:t>
            </a:r>
          </a:p>
        </p:txBody>
      </p:sp>
      <p:grpSp>
        <p:nvGrpSpPr>
          <p:cNvPr id="12" name="Group 11"/>
          <p:cNvGrpSpPr/>
          <p:nvPr/>
        </p:nvGrpSpPr>
        <p:grpSpPr>
          <a:xfrm>
            <a:off x="6705600" y="207955"/>
            <a:ext cx="3621161" cy="2514863"/>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0731" y="251169"/>
            <a:ext cx="13410396" cy="10668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609198" y="6515101"/>
            <a:ext cx="13410396" cy="818903"/>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Rectangle 27"/>
          <p:cNvSpPr/>
          <p:nvPr/>
        </p:nvSpPr>
        <p:spPr>
          <a:xfrm>
            <a:off x="4560615" y="446014"/>
            <a:ext cx="3087705" cy="707886"/>
          </a:xfrm>
          <a:prstGeom prst="rect">
            <a:avLst/>
          </a:prstGeom>
        </p:spPr>
        <p:txBody>
          <a:bodyPr wrap="none">
            <a:spAutoFit/>
          </a:bodyPr>
          <a:lstStyle/>
          <a:p>
            <a:pPr algn="ctr"/>
            <a:r>
              <a:rPr lang="en-US" sz="4000" b="1" dirty="0">
                <a:solidFill>
                  <a:schemeClr val="tx2">
                    <a:lumMod val="75000"/>
                  </a:schemeClr>
                </a:solidFill>
                <a:latin typeface="Arial" panose="020B0604020202020204" pitchFamily="34" charset="0"/>
                <a:cs typeface="Arial" panose="020B0604020202020204" pitchFamily="34" charset="0"/>
              </a:rPr>
              <a:t>LUYỆN TẬP</a:t>
            </a:r>
          </a:p>
        </p:txBody>
      </p:sp>
      <p:sp>
        <p:nvSpPr>
          <p:cNvPr id="2" name="Rectangle 1"/>
          <p:cNvSpPr/>
          <p:nvPr/>
        </p:nvSpPr>
        <p:spPr>
          <a:xfrm>
            <a:off x="2082800" y="1291450"/>
            <a:ext cx="6758581" cy="1305165"/>
          </a:xfrm>
          <a:prstGeom prst="rect">
            <a:avLst/>
          </a:prstGeom>
        </p:spPr>
        <p:txBody>
          <a:bodyPr wrap="none">
            <a:spAutoFit/>
          </a:bodyPr>
          <a:lstStyle/>
          <a:p>
            <a:pPr>
              <a:lnSpc>
                <a:spcPct val="150000"/>
              </a:lnSpc>
            </a:pPr>
            <a:r>
              <a:rPr lang="en-US" sz="2800" dirty="0">
                <a:latin typeface="Arial" panose="020B0604020202020204" pitchFamily="34" charset="0"/>
                <a:cs typeface="Arial" panose="020B0604020202020204" pitchFamily="34" charset="0"/>
              </a:rPr>
              <a:t>HOẠT ĐỘNG NHÓM: </a:t>
            </a:r>
          </a:p>
          <a:p>
            <a:pPr>
              <a:lnSpc>
                <a:spcPct val="150000"/>
              </a:lnSpc>
            </a:pPr>
            <a:r>
              <a:rPr lang="en-US" sz="2800" dirty="0" err="1">
                <a:latin typeface="Arial" panose="020B0604020202020204" pitchFamily="34" charset="0"/>
                <a:cs typeface="Arial" panose="020B0604020202020204" pitchFamily="34" charset="0"/>
              </a:rPr>
              <a:t>Hoàn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BT7.5 + 7.6 + 7.7 (SGK-tr30)</a:t>
            </a:r>
          </a:p>
        </p:txBody>
      </p:sp>
      <p:pic>
        <p:nvPicPr>
          <p:cNvPr id="4" name="Picture 3"/>
          <p:cNvPicPr>
            <a:picLocks noChangeAspect="1"/>
          </p:cNvPicPr>
          <p:nvPr/>
        </p:nvPicPr>
        <p:blipFill>
          <a:blip r:embed="rId2"/>
          <a:stretch>
            <a:fillRect/>
          </a:stretch>
        </p:blipFill>
        <p:spPr>
          <a:xfrm>
            <a:off x="747183" y="1499497"/>
            <a:ext cx="1028700" cy="996231"/>
          </a:xfrm>
          <a:prstGeom prst="rect">
            <a:avLst/>
          </a:prstGeom>
        </p:spPr>
      </p:pic>
      <p:sp>
        <p:nvSpPr>
          <p:cNvPr id="5" name="Rounded Rectangle 4"/>
          <p:cNvSpPr/>
          <p:nvPr/>
        </p:nvSpPr>
        <p:spPr>
          <a:xfrm>
            <a:off x="861483" y="2841113"/>
            <a:ext cx="1828800" cy="762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7.5</a:t>
            </a:r>
          </a:p>
        </p:txBody>
      </p:sp>
      <mc:AlternateContent xmlns:mc="http://schemas.openxmlformats.org/markup-compatibility/2006">
        <mc:Choice xmlns:a14="http://schemas.microsoft.com/office/drawing/2010/main" Requires="a14">
          <p:sp>
            <p:nvSpPr>
              <p:cNvPr id="9" name="Rectangle 8"/>
              <p:cNvSpPr/>
              <p:nvPr/>
            </p:nvSpPr>
            <p:spPr>
              <a:xfrm>
                <a:off x="872067" y="3771885"/>
                <a:ext cx="10464800" cy="2008499"/>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 </a:t>
                </a:r>
                <a:r>
                  <a:rPr lang="en-US" sz="2800" dirty="0" err="1">
                    <a:latin typeface="Arial" panose="020B0604020202020204" pitchFamily="34" charset="0"/>
                    <a:ea typeface="Calibri" panose="020F0502020204030204" pitchFamily="34" charset="0"/>
                    <a:cs typeface="Arial" panose="020B0604020202020204" pitchFamily="34" charset="0"/>
                  </a:rPr>
                  <a:t>Tính</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2800" i="1">
                            <a:latin typeface="Cambria Math" panose="02040503050406030204" pitchFamily="18" charset="0"/>
                            <a:ea typeface="Calibri" panose="020F0502020204030204" pitchFamily="34" charset="0"/>
                            <a:cs typeface="Arial" panose="020B0604020202020204" pitchFamily="34" charset="0"/>
                          </a:rPr>
                        </m:ctrlPr>
                      </m:dPr>
                      <m:e>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e>
                    </m:d>
                  </m:oMath>
                </a14:m>
                <a:r>
                  <a:rPr lang="en-US" sz="2800" dirty="0">
                    <a:latin typeface="Arial" panose="020B0604020202020204" pitchFamily="34" charset="0"/>
                    <a:ea typeface="Calibri" panose="020F0502020204030204" pitchFamily="34" charset="0"/>
                    <a:cs typeface="Arial" panose="020B0604020202020204" pitchFamily="34" charset="0"/>
                  </a:rPr>
                  <a:t>.(−4x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Tìm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bậc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đơn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nhận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được</a:t>
                </a:r>
                <a:r>
                  <a:rPr lang="en-US" sz="2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 </a:t>
                </a:r>
                <a:r>
                  <a:rPr lang="en-US" sz="2800" dirty="0" err="1">
                    <a:latin typeface="Arial" panose="020B0604020202020204" pitchFamily="34" charset="0"/>
                    <a:ea typeface="Calibri" panose="020F0502020204030204" pitchFamily="34" charset="0"/>
                    <a:cs typeface="Arial" panose="020B0604020202020204" pitchFamily="34" charset="0"/>
                  </a:rPr>
                  <a:t>Tính</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oMath>
                </a14:m>
                <a:r>
                  <a:rPr lang="en-US" sz="2800" dirty="0">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5</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2800">
                            <a:latin typeface="Cambria Math" panose="02040503050406030204" pitchFamily="18" charset="0"/>
                            <a:ea typeface="Calibri" panose="020F0502020204030204" pitchFamily="34" charset="0"/>
                            <a:cs typeface="Arial" panose="020B0604020202020204" pitchFamily="34" charset="0"/>
                          </a:rPr>
                          <m:t>x</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oMath>
                </a14:m>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Tìm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bậc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đơn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nhận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được</a:t>
                </a:r>
                <a:r>
                  <a:rPr lang="en-US" sz="2800" dirty="0">
                    <a:latin typeface="Arial" panose="020B0604020202020204" pitchFamily="34" charset="0"/>
                    <a:ea typeface="Calibri" panose="020F0502020204030204" pitchFamily="34" charset="0"/>
                    <a:cs typeface="Arial" panose="020B0604020202020204" pitchFamily="34" charset="0"/>
                  </a:rPr>
                  <a:t>.</a:t>
                </a:r>
              </a:p>
            </p:txBody>
          </p:sp>
        </mc:Choice>
        <mc:Fallback>
          <p:sp>
            <p:nvSpPr>
              <p:cNvPr id="9" name="Rectangle 8"/>
              <p:cNvSpPr>
                <a:spLocks noRot="1" noChangeAspect="1" noMove="1" noResize="1" noEditPoints="1" noAdjustHandles="1" noChangeArrowheads="1" noChangeShapeType="1" noTextEdit="1"/>
              </p:cNvSpPr>
              <p:nvPr/>
            </p:nvSpPr>
            <p:spPr>
              <a:xfrm>
                <a:off x="872067" y="3771885"/>
                <a:ext cx="10464800" cy="2008499"/>
              </a:xfrm>
              <a:prstGeom prst="rect">
                <a:avLst/>
              </a:prstGeom>
              <a:blipFill>
                <a:blip r:embed="rId3"/>
                <a:stretch>
                  <a:fillRect l="-1165" r="-990" b="-2736"/>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451" y="5003800"/>
            <a:ext cx="1094831" cy="1342529"/>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23096" y="1480892"/>
            <a:ext cx="9491820" cy="4850865"/>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 name="Group 2"/>
          <p:cNvGrpSpPr/>
          <p:nvPr/>
        </p:nvGrpSpPr>
        <p:grpSpPr>
          <a:xfrm>
            <a:off x="-1220499" y="2413000"/>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Freeform 8"/>
          <p:cNvSpPr/>
          <p:nvPr/>
        </p:nvSpPr>
        <p:spPr>
          <a:xfrm>
            <a:off x="10769600" y="-1143000"/>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5408644" y="330200"/>
            <a:ext cx="1374713" cy="86617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2116640" y="1466319"/>
                <a:ext cx="8304733" cy="2472921"/>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m:t>
                    </m:r>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4</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2</m:t>
                        </m:r>
                      </m:sup>
                    </m:sSup>
                    <m:r>
                      <a:rPr lang="en-US" sz="2800" i="1">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2800" i="1">
                            <a:latin typeface="Cambria Math" panose="02040503050406030204" pitchFamily="18" charset="0"/>
                            <a:ea typeface="Calibri" panose="020F0502020204030204" pitchFamily="34" charset="0"/>
                            <a:cs typeface="Arial" panose="020B0604020202020204" pitchFamily="34" charset="0"/>
                          </a:rPr>
                        </m:ctrlPr>
                      </m:dPr>
                      <m:e>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4</m:t>
                        </m:r>
                        <m:r>
                          <a:rPr lang="en-US" sz="2800" i="1">
                            <a:latin typeface="Cambria Math" panose="02040503050406030204" pitchFamily="18" charset="0"/>
                            <a:ea typeface="Calibri" panose="020F0502020204030204" pitchFamily="34" charset="0"/>
                            <a:cs typeface="Arial" panose="020B0604020202020204" pitchFamily="34" charset="0"/>
                          </a:rPr>
                          <m:t>)</m:t>
                        </m:r>
                      </m:e>
                    </m:d>
                    <m:r>
                      <a:rPr lang="en-US" sz="2800" i="1">
                        <a:latin typeface="Cambria Math" panose="02040503050406030204" pitchFamily="18" charset="0"/>
                        <a:ea typeface="Calibri" panose="020F0502020204030204" pitchFamily="34" charset="0"/>
                        <a:cs typeface="Arial" panose="020B0604020202020204" pitchFamily="34" charset="0"/>
                      </a:rPr>
                      <m:t>.(</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r>
                      <a:rPr lang="en-US" sz="2800" i="1">
                        <a:latin typeface="Cambria Math" panose="02040503050406030204" pitchFamily="18" charset="0"/>
                        <a:ea typeface="Calibri" panose="020F0502020204030204" pitchFamily="34" charset="0"/>
                        <a:cs typeface="Arial" panose="020B0604020202020204" pitchFamily="34" charset="0"/>
                      </a:rPr>
                      <m:t>.</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2</m:t>
                        </m:r>
                      </m:sup>
                    </m:sSup>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2</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5</m:t>
                        </m:r>
                      </m:sup>
                    </m:sSup>
                  </m:oMath>
                </a14:m>
                <a:endParaRPr lang="en-US" sz="2800" dirty="0">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400"/>
                  </a:spcBef>
                  <a:spcAft>
                    <a:spcPts val="400"/>
                  </a:spcAft>
                  <a:buFont typeface="Arial" panose="020B0604020202020204" pitchFamily="34" charset="0"/>
                  <a:buChar char="•"/>
                </a:pP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-2a</a:t>
                </a:r>
              </a:p>
              <a:p>
                <a:pPr marL="381019" indent="-381019" algn="just">
                  <a:lnSpc>
                    <a:spcPct val="150000"/>
                  </a:lnSpc>
                  <a:spcBef>
                    <a:spcPts val="400"/>
                  </a:spcBef>
                  <a:spcAft>
                    <a:spcPts val="400"/>
                  </a:spcAft>
                  <a:buFont typeface="Arial" panose="020B0604020202020204" pitchFamily="34" charset="0"/>
                  <a:buChar char="•"/>
                </a:pPr>
                <a:r>
                  <a:rPr lang="en-US" sz="2800" dirty="0" err="1">
                    <a:latin typeface="Arial" panose="020B0604020202020204" pitchFamily="34" charset="0"/>
                    <a:ea typeface="Calibri" panose="020F0502020204030204" pitchFamily="34" charset="0"/>
                    <a:cs typeface="Arial" panose="020B0604020202020204" pitchFamily="34" charset="0"/>
                  </a:rPr>
                  <a:t>Bậc</a:t>
                </a:r>
                <a:r>
                  <a:rPr lang="en-US" sz="2800" dirty="0">
                    <a:latin typeface="Arial" panose="020B0604020202020204" pitchFamily="34" charset="0"/>
                    <a:ea typeface="Calibri" panose="020F0502020204030204" pitchFamily="34" charset="0"/>
                    <a:cs typeface="Arial" panose="020B0604020202020204" pitchFamily="34" charset="0"/>
                  </a:rPr>
                  <a:t>: 5</a:t>
                </a:r>
              </a:p>
            </p:txBody>
          </p:sp>
        </mc:Choice>
        <mc:Fallback>
          <p:sp>
            <p:nvSpPr>
              <p:cNvPr id="5" name="Rectangle 4"/>
              <p:cNvSpPr>
                <a:spLocks noRot="1" noChangeAspect="1" noMove="1" noResize="1" noEditPoints="1" noAdjustHandles="1" noChangeArrowheads="1" noChangeShapeType="1" noTextEdit="1"/>
              </p:cNvSpPr>
              <p:nvPr/>
            </p:nvSpPr>
            <p:spPr>
              <a:xfrm>
                <a:off x="2116640" y="1466319"/>
                <a:ext cx="8304733" cy="2472921"/>
              </a:xfrm>
              <a:prstGeom prst="rect">
                <a:avLst/>
              </a:prstGeom>
              <a:blipFill>
                <a:blip r:embed="rId2"/>
                <a:stretch>
                  <a:fillRect l="-1467" b="-5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116639" y="3863726"/>
                <a:ext cx="7620000" cy="2433487"/>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r>
                      <a:rPr lang="en-US" sz="2800" i="1">
                        <a:latin typeface="Cambria Math" panose="02040503050406030204" pitchFamily="18" charset="0"/>
                        <a:ea typeface="Calibri" panose="020F0502020204030204" pitchFamily="34" charset="0"/>
                        <a:cs typeface="Arial" panose="020B0604020202020204" pitchFamily="34" charset="0"/>
                      </a:rPr>
                      <m:t>−</m:t>
                    </m:r>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5</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r>
                      <a:rPr lang="en-US" sz="2800" i="1">
                        <a:latin typeface="Cambria Math" panose="02040503050406030204" pitchFamily="18" charset="0"/>
                        <a:ea typeface="Calibri" panose="020F0502020204030204" pitchFamily="34" charset="0"/>
                        <a:cs typeface="Arial" panose="020B0604020202020204" pitchFamily="34" charset="0"/>
                      </a:rPr>
                      <m:t>=(</m:t>
                    </m:r>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r>
                      <a:rPr lang="en-US" sz="2800" i="1">
                        <a:latin typeface="Cambria Math" panose="02040503050406030204" pitchFamily="18" charset="0"/>
                        <a:ea typeface="Calibri" panose="020F0502020204030204" pitchFamily="34" charset="0"/>
                        <a:cs typeface="Arial" panose="020B0604020202020204" pitchFamily="34" charset="0"/>
                      </a:rPr>
                      <m:t>−</m:t>
                    </m:r>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5</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r>
                      <a:rPr lang="en-US" sz="2800" i="1">
                        <a:latin typeface="Cambria Math" panose="02040503050406030204" pitchFamily="18" charset="0"/>
                        <a:ea typeface="Calibri" panose="020F0502020204030204" pitchFamily="34" charset="0"/>
                        <a:cs typeface="Arial" panose="020B0604020202020204" pitchFamily="34" charset="0"/>
                      </a:rPr>
                      <m:t>).(</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r>
                      <a:rPr lang="en-US" sz="2800" i="1">
                        <a:latin typeface="Cambria Math" panose="02040503050406030204" pitchFamily="18" charset="0"/>
                        <a:ea typeface="Calibri" panose="020F0502020204030204" pitchFamily="34" charset="0"/>
                        <a:cs typeface="Arial" panose="020B0604020202020204" pitchFamily="34" charset="0"/>
                      </a:rPr>
                      <m:t>.</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3</m:t>
                        </m:r>
                      </m:sup>
                    </m:sSup>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2</m:t>
                    </m:r>
                    <m:sSup>
                      <m:sSupPr>
                        <m:ctrlPr>
                          <a:rPr lang="en-US" sz="2800" i="1">
                            <a:latin typeface="Cambria Math" panose="02040503050406030204" pitchFamily="18" charset="0"/>
                            <a:ea typeface="Calibri" panose="020F0502020204030204" pitchFamily="34" charset="0"/>
                            <a:cs typeface="Arial" panose="020B0604020202020204" pitchFamily="34" charset="0"/>
                          </a:rPr>
                        </m:ctrlPr>
                      </m:sSupPr>
                      <m:e>
                        <m:r>
                          <a:rPr lang="en-US" sz="2800" i="1">
                            <a:latin typeface="Cambria Math" panose="02040503050406030204" pitchFamily="18" charset="0"/>
                            <a:ea typeface="Calibri" panose="020F0502020204030204" pitchFamily="34" charset="0"/>
                            <a:cs typeface="Arial" panose="020B0604020202020204" pitchFamily="34" charset="0"/>
                          </a:rPr>
                          <m:t>𝑥</m:t>
                        </m:r>
                      </m:e>
                      <m:sup>
                        <m:r>
                          <a:rPr lang="en-US" sz="2800" i="1">
                            <a:latin typeface="Cambria Math" panose="02040503050406030204" pitchFamily="18" charset="0"/>
                            <a:ea typeface="Calibri" panose="020F0502020204030204" pitchFamily="34" charset="0"/>
                            <a:cs typeface="Arial" panose="020B0604020202020204" pitchFamily="34" charset="0"/>
                          </a:rPr>
                          <m:t>6</m:t>
                        </m:r>
                      </m:sup>
                    </m:sSup>
                  </m:oMath>
                </a14:m>
                <a:endParaRPr lang="en-US" sz="2800" dirty="0">
                  <a:latin typeface="Arial" panose="020B0604020202020204" pitchFamily="34" charset="0"/>
                  <a:ea typeface="Calibri" panose="020F0502020204030204" pitchFamily="34" charset="0"/>
                  <a:cs typeface="Arial" panose="020B0604020202020204" pitchFamily="34" charset="0"/>
                </a:endParaRPr>
              </a:p>
              <a:p>
                <a:pPr marL="381019" indent="-381019" algn="just">
                  <a:lnSpc>
                    <a:spcPct val="150000"/>
                  </a:lnSpc>
                  <a:spcBef>
                    <a:spcPts val="400"/>
                  </a:spcBef>
                  <a:spcAft>
                    <a:spcPts val="400"/>
                  </a:spcAft>
                  <a:buFont typeface="Arial" panose="020B0604020202020204" pitchFamily="34" charset="0"/>
                  <a:buChar char="•"/>
                </a:pP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-2</a:t>
                </a:r>
              </a:p>
              <a:p>
                <a:pPr marL="381019" indent="-381019" algn="just">
                  <a:lnSpc>
                    <a:spcPct val="150000"/>
                  </a:lnSpc>
                  <a:spcBef>
                    <a:spcPts val="400"/>
                  </a:spcBef>
                  <a:spcAft>
                    <a:spcPts val="400"/>
                  </a:spcAft>
                  <a:buFont typeface="Arial" panose="020B0604020202020204" pitchFamily="34" charset="0"/>
                  <a:buChar char="•"/>
                </a:pPr>
                <a:r>
                  <a:rPr lang="en-US" sz="2800" dirty="0" err="1">
                    <a:latin typeface="Arial" panose="020B0604020202020204" pitchFamily="34" charset="0"/>
                    <a:ea typeface="Calibri" panose="020F0502020204030204" pitchFamily="34" charset="0"/>
                    <a:cs typeface="Arial" panose="020B0604020202020204" pitchFamily="34" charset="0"/>
                  </a:rPr>
                  <a:t>Bậc</a:t>
                </a:r>
                <a:r>
                  <a:rPr lang="en-US" sz="2800" dirty="0">
                    <a:latin typeface="Arial" panose="020B0604020202020204" pitchFamily="34" charset="0"/>
                    <a:ea typeface="Calibri" panose="020F0502020204030204" pitchFamily="34" charset="0"/>
                    <a:cs typeface="Arial" panose="020B0604020202020204" pitchFamily="34" charset="0"/>
                  </a:rPr>
                  <a:t>: 6</a:t>
                </a:r>
              </a:p>
            </p:txBody>
          </p:sp>
        </mc:Choice>
        <mc:Fallback>
          <p:sp>
            <p:nvSpPr>
              <p:cNvPr id="6" name="Rectangle 5"/>
              <p:cNvSpPr>
                <a:spLocks noRot="1" noChangeAspect="1" noMove="1" noResize="1" noEditPoints="1" noAdjustHandles="1" noChangeArrowheads="1" noChangeShapeType="1" noTextEdit="1"/>
              </p:cNvSpPr>
              <p:nvPr/>
            </p:nvSpPr>
            <p:spPr>
              <a:xfrm>
                <a:off x="2116639" y="3863726"/>
                <a:ext cx="7620000" cy="2433487"/>
              </a:xfrm>
              <a:prstGeom prst="rect">
                <a:avLst/>
              </a:prstGeom>
              <a:blipFill>
                <a:blip r:embed="rId3"/>
                <a:stretch>
                  <a:fillRect l="-1600" b="-6015"/>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493188" y="4149233"/>
            <a:ext cx="2114424" cy="2351295"/>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4510411" y="-1764206"/>
            <a:ext cx="3171177" cy="30587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6" name="Group 5"/>
          <p:cNvGrpSpPr/>
          <p:nvPr/>
        </p:nvGrpSpPr>
        <p:grpSpPr>
          <a:xfrm>
            <a:off x="-629231" y="716969"/>
            <a:ext cx="1258462" cy="1258462"/>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26" name="Group 5"/>
          <p:cNvGrpSpPr/>
          <p:nvPr/>
        </p:nvGrpSpPr>
        <p:grpSpPr>
          <a:xfrm>
            <a:off x="11537369" y="4749800"/>
            <a:ext cx="1309262" cy="1309262"/>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3" name="TextBox 2"/>
          <p:cNvSpPr txBox="1"/>
          <p:nvPr/>
        </p:nvSpPr>
        <p:spPr>
          <a:xfrm>
            <a:off x="4952997" y="368857"/>
            <a:ext cx="2286000" cy="543675"/>
          </a:xfrm>
          <a:prstGeom prst="rect">
            <a:avLst/>
          </a:prstGeom>
          <a:noFill/>
        </p:spPr>
        <p:txBody>
          <a:bodyPr wrap="square" rtlCol="0">
            <a:spAutoFit/>
          </a:bodyPr>
          <a:lstStyle/>
          <a:p>
            <a:pPr algn="ctr"/>
            <a:r>
              <a:rPr lang="en-US" sz="2933" b="1" dirty="0" err="1">
                <a:latin typeface="Arial" panose="020B0604020202020204" pitchFamily="34" charset="0"/>
                <a:cs typeface="Arial" panose="020B0604020202020204" pitchFamily="34" charset="0"/>
              </a:rPr>
              <a:t>Bài</a:t>
            </a:r>
            <a:r>
              <a:rPr lang="en-US" sz="2933" b="1" dirty="0">
                <a:latin typeface="Arial" panose="020B0604020202020204" pitchFamily="34" charset="0"/>
                <a:cs typeface="Arial" panose="020B0604020202020204" pitchFamily="34" charset="0"/>
              </a:rPr>
              <a:t> 7.6</a:t>
            </a:r>
          </a:p>
        </p:txBody>
      </p:sp>
      <mc:AlternateContent xmlns:mc="http://schemas.openxmlformats.org/markup-compatibility/2006">
        <mc:Choice xmlns:a14="http://schemas.microsoft.com/office/drawing/2010/main" Requires="a14">
          <p:sp>
            <p:nvSpPr>
              <p:cNvPr id="6" name="Rectangle 5"/>
              <p:cNvSpPr/>
              <p:nvPr/>
            </p:nvSpPr>
            <p:spPr>
              <a:xfrm>
                <a:off x="746245" y="1461661"/>
                <a:ext cx="10858517" cy="5099601"/>
              </a:xfrm>
              <a:prstGeom prst="rect">
                <a:avLst/>
              </a:prstGeom>
            </p:spPr>
            <p:txBody>
              <a:bodyPr wrap="square">
                <a:spAutoFit/>
              </a:bodyPr>
              <a:lstStyle/>
              <a:p>
                <a:pPr algn="just">
                  <a:lnSpc>
                    <a:spcPct val="170000"/>
                  </a:lnSpc>
                  <a:spcBef>
                    <a:spcPts val="400"/>
                  </a:spcBef>
                  <a:spcAft>
                    <a:spcPts val="400"/>
                  </a:spcAft>
                </a:pPr>
                <a:r>
                  <a:rPr lang="en-US"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2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A(x) = x</a:t>
                </a:r>
                <a:r>
                  <a:rPr lang="en-US" sz="2800" baseline="30000" dirty="0">
                    <a:latin typeface="Arial" panose="020B0604020202020204" pitchFamily="34" charset="0"/>
                    <a:ea typeface="Calibri" panose="020F0502020204030204" pitchFamily="34" charset="0"/>
                    <a:cs typeface="Arial" panose="020B0604020202020204" pitchFamily="34" charset="0"/>
                  </a:rPr>
                  <a:t>3 </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3</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oMath>
                </a14:m>
                <a:r>
                  <a:rPr lang="en-US" sz="2800" dirty="0">
                    <a:latin typeface="Arial" panose="020B0604020202020204" pitchFamily="34" charset="0"/>
                    <a:ea typeface="Calibri" panose="020F0502020204030204" pitchFamily="34" charset="0"/>
                    <a:cs typeface="Arial" panose="020B0604020202020204" pitchFamily="34" charset="0"/>
                  </a:rPr>
                  <a:t>x – 7x</a:t>
                </a:r>
                <a:r>
                  <a:rPr lang="en-US" sz="2800" baseline="30000" dirty="0">
                    <a:latin typeface="Arial" panose="020B0604020202020204" pitchFamily="34" charset="0"/>
                    <a:ea typeface="Calibri" panose="020F0502020204030204" pitchFamily="34" charset="0"/>
                    <a:cs typeface="Arial" panose="020B0604020202020204" pitchFamily="34" charset="0"/>
                  </a:rPr>
                  <a:t>4</a:t>
                </a:r>
                <a:r>
                  <a:rPr lang="en-US" sz="28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ea typeface="Calibri" panose="020F0502020204030204" pitchFamily="34" charset="0"/>
                            <a:cs typeface="Arial" panose="020B0604020202020204" pitchFamily="34" charset="0"/>
                          </a:rPr>
                        </m:ctrlPr>
                      </m:fPr>
                      <m:num>
                        <m:r>
                          <a:rPr lang="en-US" sz="2800" i="1">
                            <a:latin typeface="Cambria Math" panose="02040503050406030204" pitchFamily="18" charset="0"/>
                            <a:ea typeface="Calibri" panose="020F0502020204030204" pitchFamily="34" charset="0"/>
                            <a:cs typeface="Arial" panose="020B0604020202020204" pitchFamily="34" charset="0"/>
                          </a:rPr>
                          <m:t>1</m:t>
                        </m:r>
                      </m:num>
                      <m:den>
                        <m:r>
                          <a:rPr lang="en-US" sz="2800" i="1">
                            <a:latin typeface="Cambria Math" panose="02040503050406030204" pitchFamily="18" charset="0"/>
                            <a:ea typeface="Calibri" panose="020F0502020204030204" pitchFamily="34" charset="0"/>
                            <a:cs typeface="Arial" panose="020B0604020202020204" pitchFamily="34" charset="0"/>
                          </a:rPr>
                          <m:t>2</m:t>
                        </m:r>
                      </m:den>
                    </m:f>
                  </m:oMath>
                </a14:m>
                <a:r>
                  <a:rPr lang="en-US" sz="2800" dirty="0">
                    <a:latin typeface="Arial" panose="020B0604020202020204" pitchFamily="34" charset="0"/>
                    <a:ea typeface="Calibri" panose="020F0502020204030204" pitchFamily="34" charset="0"/>
                    <a:cs typeface="Arial" panose="020B0604020202020204" pitchFamily="34" charset="0"/>
                  </a:rPr>
                  <a:t>x – 4x</a:t>
                </a:r>
                <a:r>
                  <a:rPr lang="en-US" sz="2800" baseline="30000" dirty="0">
                    <a:latin typeface="Arial" panose="020B0604020202020204" pitchFamily="34" charset="0"/>
                    <a:ea typeface="Calibri" panose="020F0502020204030204" pitchFamily="34" charset="0"/>
                    <a:cs typeface="Arial" panose="020B0604020202020204" pitchFamily="34" charset="0"/>
                  </a:rPr>
                  <a:t>2 </a:t>
                </a:r>
                <a:r>
                  <a:rPr lang="en-US" sz="2800" dirty="0">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B(x) = x</a:t>
                </a:r>
                <a:r>
                  <a:rPr lang="en-US" sz="2800" baseline="30000" dirty="0">
                    <a:latin typeface="Arial" panose="020B0604020202020204" pitchFamily="34" charset="0"/>
                    <a:ea typeface="Calibri" panose="020F0502020204030204" pitchFamily="34" charset="0"/>
                    <a:cs typeface="Arial" panose="020B0604020202020204" pitchFamily="34" charset="0"/>
                  </a:rPr>
                  <a:t>5 </a:t>
                </a:r>
                <a:r>
                  <a:rPr lang="en-US" sz="2800" dirty="0">
                    <a:latin typeface="Arial" panose="020B0604020202020204" pitchFamily="34" charset="0"/>
                    <a:ea typeface="Calibri" panose="020F0502020204030204" pitchFamily="34" charset="0"/>
                    <a:cs typeface="Arial" panose="020B0604020202020204" pitchFamily="34" charset="0"/>
                  </a:rPr>
                  <a:t>–  3x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+ 8x</a:t>
                </a:r>
                <a:r>
                  <a:rPr lang="en-US" sz="2800" baseline="30000" dirty="0">
                    <a:latin typeface="Arial" panose="020B0604020202020204" pitchFamily="34" charset="0"/>
                    <a:ea typeface="Calibri" panose="020F0502020204030204" pitchFamily="34" charset="0"/>
                    <a:cs typeface="Arial" panose="020B0604020202020204" pitchFamily="34" charset="0"/>
                  </a:rPr>
                  <a:t>4  </a:t>
                </a:r>
                <a:r>
                  <a:rPr lang="en-US" sz="2800" dirty="0">
                    <a:latin typeface="Arial" panose="020B0604020202020204" pitchFamily="34" charset="0"/>
                    <a:ea typeface="Calibri" panose="020F0502020204030204" pitchFamily="34" charset="0"/>
                    <a:cs typeface="Arial" panose="020B0604020202020204" pitchFamily="34" charset="0"/>
                  </a:rPr>
                  <a:t>– 5x</a:t>
                </a:r>
                <a:r>
                  <a:rPr lang="en-US" sz="2800" baseline="30000" dirty="0">
                    <a:latin typeface="Arial" panose="020B0604020202020204" pitchFamily="34" charset="0"/>
                    <a:ea typeface="Calibri" panose="020F0502020204030204" pitchFamily="34" charset="0"/>
                    <a:cs typeface="Arial" panose="020B0604020202020204" pitchFamily="34" charset="0"/>
                  </a:rPr>
                  <a:t>2  </a:t>
                </a:r>
                <a:r>
                  <a:rPr lang="en-US" sz="2800" dirty="0">
                    <a:latin typeface="Arial" panose="020B0604020202020204" pitchFamily="34" charset="0"/>
                    <a:ea typeface="Calibri" panose="020F0502020204030204" pitchFamily="34" charset="0"/>
                    <a:cs typeface="Arial" panose="020B0604020202020204" pitchFamily="34" charset="0"/>
                  </a:rPr>
                  <a:t>– x</a:t>
                </a:r>
                <a:r>
                  <a:rPr lang="en-US" sz="2800" baseline="30000" dirty="0">
                    <a:latin typeface="Arial" panose="020B0604020202020204" pitchFamily="34" charset="0"/>
                    <a:ea typeface="Calibri" panose="020F0502020204030204" pitchFamily="34" charset="0"/>
                    <a:cs typeface="Arial" panose="020B0604020202020204" pitchFamily="34" charset="0"/>
                  </a:rPr>
                  <a:t>5 </a:t>
                </a:r>
                <a:r>
                  <a:rPr lang="en-US" sz="2800" dirty="0">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 Thu </a:t>
                </a:r>
                <a:r>
                  <a:rPr lang="en-US" sz="2800" dirty="0" err="1">
                    <a:latin typeface="Arial" panose="020B0604020202020204" pitchFamily="34" charset="0"/>
                    <a:ea typeface="Calibri" panose="020F0502020204030204" pitchFamily="34" charset="0"/>
                    <a:cs typeface="Arial" panose="020B0604020202020204" pitchFamily="34" charset="0"/>
                  </a:rPr>
                  <a:t>gọn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sắp</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xếp</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hai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trên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theo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luỹ</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thừa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giảm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biến</a:t>
                </a:r>
                <a:r>
                  <a:rPr lang="en-US" sz="2800" dirty="0">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 </a:t>
                </a:r>
                <a:r>
                  <a:rPr lang="en-US" sz="2800" dirty="0" err="1">
                    <a:latin typeface="Arial" panose="020B0604020202020204" pitchFamily="34" charset="0"/>
                    <a:ea typeface="Calibri" panose="020F0502020204030204" pitchFamily="34" charset="0"/>
                    <a:cs typeface="Arial" panose="020B0604020202020204" pitchFamily="34" charset="0"/>
                  </a:rPr>
                  <a:t>Tìm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bậc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cao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nhất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tự</a:t>
                </a:r>
                <a:r>
                  <a:rPr lang="en-US" sz="2800" dirty="0">
                    <a:latin typeface="Arial" panose="020B0604020202020204" pitchFamily="34" charset="0"/>
                    <a:ea typeface="Calibri" panose="020F0502020204030204" pitchFamily="34" charset="0"/>
                    <a:cs typeface="Arial" panose="020B0604020202020204" pitchFamily="34" charset="0"/>
                  </a:rPr>
                  <a:t> do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mỗi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đã</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cho</a:t>
                </a:r>
                <a:r>
                  <a:rPr lang="en-US" sz="2800" dirty="0">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746245" y="1461661"/>
                <a:ext cx="10858517" cy="5099601"/>
              </a:xfrm>
              <a:prstGeom prst="rect">
                <a:avLst/>
              </a:prstGeom>
              <a:blipFill>
                <a:blip r:embed="rId2"/>
                <a:stretch>
                  <a:fillRect l="-1122" r="-2076" b="-2392"/>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667" y="658033"/>
            <a:ext cx="1147946" cy="15447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174" y="2463801"/>
            <a:ext cx="1294439" cy="1315183"/>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0606412" y="-1687189"/>
            <a:ext cx="3171177" cy="30587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6" name="Group 5"/>
          <p:cNvGrpSpPr/>
          <p:nvPr/>
        </p:nvGrpSpPr>
        <p:grpSpPr>
          <a:xfrm>
            <a:off x="-629231" y="498346"/>
            <a:ext cx="1258462" cy="1258462"/>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grpSp>
        <p:nvGrpSpPr>
          <p:cNvPr id="26" name="Group 5"/>
          <p:cNvGrpSpPr/>
          <p:nvPr/>
        </p:nvGrpSpPr>
        <p:grpSpPr>
          <a:xfrm>
            <a:off x="11537369" y="4749800"/>
            <a:ext cx="1309262" cy="1309262"/>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p>
          </p:txBody>
        </p:sp>
      </p:grpSp>
      <p:sp>
        <p:nvSpPr>
          <p:cNvPr id="17" name="Oval Callout 16"/>
          <p:cNvSpPr/>
          <p:nvPr/>
        </p:nvSpPr>
        <p:spPr>
          <a:xfrm>
            <a:off x="5408642" y="473152"/>
            <a:ext cx="1374713" cy="86617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305809" y="1924425"/>
                <a:ext cx="5790190" cy="2434577"/>
              </a:xfrm>
              <a:prstGeom prst="rect">
                <a:avLst/>
              </a:prstGeom>
            </p:spPr>
            <p:txBody>
              <a:bodyPr wrap="square">
                <a:spAutoFit/>
              </a:bodyPr>
              <a:lstStyle/>
              <a:p>
                <a:pPr algn="just">
                  <a:lnSpc>
                    <a:spcPct val="130000"/>
                  </a:lnSpc>
                  <a:spcBef>
                    <a:spcPts val="400"/>
                  </a:spcBef>
                  <a:spcAft>
                    <a:spcPts val="400"/>
                  </a:spcAft>
                </a:pPr>
                <a:r>
                  <a:rPr lang="en-US" sz="2667" dirty="0">
                    <a:latin typeface="Arial" panose="020B0604020202020204" pitchFamily="34" charset="0"/>
                    <a:ea typeface="Calibri" panose="020F0502020204030204" pitchFamily="34" charset="0"/>
                    <a:cs typeface="Arial" panose="020B0604020202020204" pitchFamily="34" charset="0"/>
                  </a:rPr>
                  <a:t>A(x) = x</a:t>
                </a:r>
                <a:r>
                  <a:rPr lang="en-US" sz="2667" baseline="30000" dirty="0">
                    <a:latin typeface="Arial" panose="020B0604020202020204" pitchFamily="34" charset="0"/>
                    <a:ea typeface="Calibri" panose="020F0502020204030204" pitchFamily="34" charset="0"/>
                    <a:cs typeface="Arial" panose="020B0604020202020204" pitchFamily="34" charset="0"/>
                  </a:rPr>
                  <a:t>3 </a:t>
                </a:r>
                <a:r>
                  <a:rPr lang="en-US" sz="2667"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667" i="1">
                            <a:latin typeface="Cambria Math" panose="02040503050406030204" pitchFamily="18" charset="0"/>
                            <a:ea typeface="Calibri" panose="020F0502020204030204" pitchFamily="34" charset="0"/>
                            <a:cs typeface="Arial" panose="020B0604020202020204" pitchFamily="34" charset="0"/>
                          </a:rPr>
                        </m:ctrlPr>
                      </m:fPr>
                      <m:num>
                        <m:r>
                          <a:rPr lang="en-US" sz="2667" i="1">
                            <a:latin typeface="Cambria Math" panose="02040503050406030204" pitchFamily="18" charset="0"/>
                            <a:ea typeface="Calibri" panose="020F0502020204030204" pitchFamily="34" charset="0"/>
                            <a:cs typeface="Arial" panose="020B0604020202020204" pitchFamily="34" charset="0"/>
                          </a:rPr>
                          <m:t>3</m:t>
                        </m:r>
                      </m:num>
                      <m:den>
                        <m:r>
                          <a:rPr lang="en-US" sz="2667" i="1">
                            <a:latin typeface="Cambria Math" panose="02040503050406030204" pitchFamily="18" charset="0"/>
                            <a:ea typeface="Calibri" panose="020F0502020204030204" pitchFamily="34" charset="0"/>
                            <a:cs typeface="Arial" panose="020B0604020202020204" pitchFamily="34" charset="0"/>
                          </a:rPr>
                          <m:t>2</m:t>
                        </m:r>
                      </m:den>
                    </m:f>
                  </m:oMath>
                </a14:m>
                <a:r>
                  <a:rPr lang="en-US" sz="2667" dirty="0">
                    <a:latin typeface="Arial" panose="020B0604020202020204" pitchFamily="34" charset="0"/>
                    <a:ea typeface="Calibri" panose="020F0502020204030204" pitchFamily="34" charset="0"/>
                    <a:cs typeface="Arial" panose="020B0604020202020204" pitchFamily="34" charset="0"/>
                  </a:rPr>
                  <a:t>x – 7x</a:t>
                </a:r>
                <a:r>
                  <a:rPr lang="en-US" sz="2667" baseline="30000" dirty="0">
                    <a:latin typeface="Arial" panose="020B0604020202020204" pitchFamily="34" charset="0"/>
                    <a:ea typeface="Calibri" panose="020F0502020204030204" pitchFamily="34" charset="0"/>
                    <a:cs typeface="Arial" panose="020B0604020202020204" pitchFamily="34" charset="0"/>
                  </a:rPr>
                  <a:t>4</a:t>
                </a:r>
                <a:r>
                  <a:rPr lang="en-US" sz="2667"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2933" i="1">
                            <a:latin typeface="Cambria Math" panose="02040503050406030204" pitchFamily="18" charset="0"/>
                            <a:ea typeface="Calibri" panose="020F0502020204030204" pitchFamily="34" charset="0"/>
                            <a:cs typeface="Arial" panose="020B0604020202020204" pitchFamily="34" charset="0"/>
                          </a:rPr>
                        </m:ctrlPr>
                      </m:fPr>
                      <m:num>
                        <m:r>
                          <a:rPr lang="en-US" sz="2933" i="1">
                            <a:latin typeface="Cambria Math" panose="02040503050406030204" pitchFamily="18" charset="0"/>
                            <a:ea typeface="Calibri" panose="020F0502020204030204" pitchFamily="34" charset="0"/>
                            <a:cs typeface="Arial" panose="020B0604020202020204" pitchFamily="34" charset="0"/>
                          </a:rPr>
                          <m:t>1</m:t>
                        </m:r>
                      </m:num>
                      <m:den>
                        <m:r>
                          <a:rPr lang="en-US" sz="2933" i="1">
                            <a:latin typeface="Cambria Math" panose="02040503050406030204" pitchFamily="18" charset="0"/>
                            <a:ea typeface="Calibri" panose="020F0502020204030204" pitchFamily="34" charset="0"/>
                            <a:cs typeface="Arial" panose="020B0604020202020204" pitchFamily="34" charset="0"/>
                          </a:rPr>
                          <m:t>2</m:t>
                        </m:r>
                      </m:den>
                    </m:f>
                  </m:oMath>
                </a14:m>
                <a:r>
                  <a:rPr lang="en-US" sz="2667" dirty="0">
                    <a:latin typeface="Arial" panose="020B0604020202020204" pitchFamily="34" charset="0"/>
                    <a:ea typeface="Calibri" panose="020F0502020204030204" pitchFamily="34" charset="0"/>
                    <a:cs typeface="Arial" panose="020B0604020202020204" pitchFamily="34" charset="0"/>
                  </a:rPr>
                  <a:t>x – 4x</a:t>
                </a:r>
                <a:r>
                  <a:rPr lang="en-US" sz="2667" baseline="30000" dirty="0">
                    <a:latin typeface="Arial" panose="020B0604020202020204" pitchFamily="34" charset="0"/>
                    <a:ea typeface="Calibri" panose="020F0502020204030204" pitchFamily="34" charset="0"/>
                    <a:cs typeface="Arial" panose="020B0604020202020204" pitchFamily="34" charset="0"/>
                  </a:rPr>
                  <a:t>2 </a:t>
                </a:r>
                <a:r>
                  <a:rPr lang="en-US" sz="2667"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400"/>
                  </a:spcBef>
                  <a:spcAft>
                    <a:spcPts val="400"/>
                  </a:spcAft>
                </a:pPr>
                <a:r>
                  <a:rPr lang="en-US" sz="2667" i="1" dirty="0">
                    <a:latin typeface="Arial" panose="020B0604020202020204" pitchFamily="34" charset="0"/>
                    <a:ea typeface="Calibri" panose="020F0502020204030204" pitchFamily="34" charset="0"/>
                    <a:cs typeface="Arial" panose="020B0604020202020204" pitchFamily="34" charset="0"/>
                  </a:rPr>
                  <a:t>        = </a:t>
                </a:r>
                <a:r>
                  <a:rPr lang="pt-BR" sz="2667" dirty="0">
                    <a:latin typeface="Arial" panose="020B0604020202020204" pitchFamily="34" charset="0"/>
                    <a:ea typeface="Calibri" panose="020F0502020204030204" pitchFamily="34" charset="0"/>
                    <a:cs typeface="Arial" panose="020B0604020202020204" pitchFamily="34" charset="0"/>
                  </a:rPr>
                  <a:t>-7x</a:t>
                </a:r>
                <a:r>
                  <a:rPr lang="pt-BR" sz="2667" baseline="30000" dirty="0">
                    <a:latin typeface="Arial" panose="020B0604020202020204" pitchFamily="34" charset="0"/>
                    <a:ea typeface="Calibri" panose="020F0502020204030204" pitchFamily="34" charset="0"/>
                    <a:cs typeface="Arial" panose="020B0604020202020204" pitchFamily="34" charset="0"/>
                  </a:rPr>
                  <a:t>4 </a:t>
                </a:r>
                <a:r>
                  <a:rPr lang="pt-BR" sz="2667" dirty="0">
                    <a:latin typeface="Arial" panose="020B0604020202020204" pitchFamily="34" charset="0"/>
                    <a:ea typeface="Calibri" panose="020F0502020204030204" pitchFamily="34" charset="0"/>
                    <a:cs typeface="Arial" panose="020B0604020202020204" pitchFamily="34" charset="0"/>
                  </a:rPr>
                  <a:t>+ x</a:t>
                </a:r>
                <a:r>
                  <a:rPr lang="pt-BR" sz="2667" baseline="30000" dirty="0">
                    <a:latin typeface="Arial" panose="020B0604020202020204" pitchFamily="34" charset="0"/>
                    <a:ea typeface="Calibri" panose="020F0502020204030204" pitchFamily="34" charset="0"/>
                    <a:cs typeface="Arial" panose="020B0604020202020204" pitchFamily="34" charset="0"/>
                  </a:rPr>
                  <a:t>3</a:t>
                </a:r>
                <a:r>
                  <a:rPr lang="pt-BR" sz="2667" dirty="0">
                    <a:latin typeface="Arial" panose="020B0604020202020204" pitchFamily="34" charset="0"/>
                    <a:ea typeface="Calibri" panose="020F0502020204030204" pitchFamily="34" charset="0"/>
                    <a:cs typeface="Arial" panose="020B0604020202020204" pitchFamily="34" charset="0"/>
                  </a:rPr>
                  <a:t> - 4x</a:t>
                </a:r>
                <a:r>
                  <a:rPr lang="pt-BR" sz="2667" baseline="30000" dirty="0">
                    <a:latin typeface="Arial" panose="020B0604020202020204" pitchFamily="34" charset="0"/>
                    <a:ea typeface="Calibri" panose="020F0502020204030204" pitchFamily="34" charset="0"/>
                    <a:cs typeface="Arial" panose="020B0604020202020204" pitchFamily="34" charset="0"/>
                  </a:rPr>
                  <a:t>2</a:t>
                </a:r>
                <a:r>
                  <a:rPr lang="pt-BR" sz="2667" dirty="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2933" i="1">
                            <a:latin typeface="Cambria Math" panose="02040503050406030204" pitchFamily="18" charset="0"/>
                            <a:cs typeface="Arial" panose="020B0604020202020204" pitchFamily="34" charset="0"/>
                          </a:rPr>
                        </m:ctrlPr>
                      </m:fPr>
                      <m:num>
                        <m:r>
                          <a:rPr lang="en-US" sz="2933" i="1">
                            <a:latin typeface="Cambria Math" panose="02040503050406030204" pitchFamily="18" charset="0"/>
                            <a:cs typeface="Arial" panose="020B0604020202020204" pitchFamily="34" charset="0"/>
                          </a:rPr>
                          <m:t>3</m:t>
                        </m:r>
                      </m:num>
                      <m:den>
                        <m:r>
                          <a:rPr lang="en-US" sz="2933" i="1">
                            <a:latin typeface="Cambria Math" panose="02040503050406030204" pitchFamily="18" charset="0"/>
                            <a:cs typeface="Arial" panose="020B0604020202020204" pitchFamily="34" charset="0"/>
                          </a:rPr>
                          <m:t>2</m:t>
                        </m:r>
                      </m:den>
                    </m:f>
                  </m:oMath>
                </a14:m>
                <a:r>
                  <a:rPr lang="pt-BR" sz="2667" dirty="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2933" i="1">
                            <a:latin typeface="Cambria Math" panose="02040503050406030204" pitchFamily="18" charset="0"/>
                            <a:cs typeface="Arial" panose="020B0604020202020204" pitchFamily="34" charset="0"/>
                          </a:rPr>
                        </m:ctrlPr>
                      </m:fPr>
                      <m:num>
                        <m:r>
                          <a:rPr lang="en-US" sz="2933" i="1">
                            <a:latin typeface="Cambria Math" panose="02040503050406030204" pitchFamily="18" charset="0"/>
                            <a:cs typeface="Arial" panose="020B0604020202020204" pitchFamily="34" charset="0"/>
                          </a:rPr>
                          <m:t>1</m:t>
                        </m:r>
                      </m:num>
                      <m:den>
                        <m:r>
                          <a:rPr lang="en-US" sz="2933" i="1">
                            <a:latin typeface="Cambria Math" panose="02040503050406030204" pitchFamily="18" charset="0"/>
                            <a:cs typeface="Arial" panose="020B0604020202020204" pitchFamily="34" charset="0"/>
                          </a:rPr>
                          <m:t>2</m:t>
                        </m:r>
                      </m:den>
                    </m:f>
                  </m:oMath>
                </a14:m>
                <a:r>
                  <a:rPr lang="pt-BR" sz="2667" dirty="0">
                    <a:latin typeface="Arial" panose="020B0604020202020204" pitchFamily="34" charset="0"/>
                    <a:ea typeface="Calibri" panose="020F0502020204030204" pitchFamily="34" charset="0"/>
                    <a:cs typeface="Arial" panose="020B0604020202020204" pitchFamily="34" charset="0"/>
                  </a:rPr>
                  <a:t>x) + 9 </a:t>
                </a:r>
              </a:p>
              <a:p>
                <a:pPr algn="just">
                  <a:lnSpc>
                    <a:spcPct val="130000"/>
                  </a:lnSpc>
                  <a:spcBef>
                    <a:spcPts val="400"/>
                  </a:spcBef>
                  <a:spcAft>
                    <a:spcPts val="400"/>
                  </a:spcAft>
                </a:pPr>
                <a:r>
                  <a:rPr lang="pt-BR" sz="2667" dirty="0">
                    <a:latin typeface="Arial" panose="020B0604020202020204" pitchFamily="34" charset="0"/>
                    <a:ea typeface="Calibri" panose="020F0502020204030204" pitchFamily="34" charset="0"/>
                    <a:cs typeface="Arial" panose="020B0604020202020204" pitchFamily="34" charset="0"/>
                  </a:rPr>
                  <a:t>        = -7x</a:t>
                </a:r>
                <a:r>
                  <a:rPr lang="pt-BR" sz="2667" baseline="30000" dirty="0">
                    <a:latin typeface="Arial" panose="020B0604020202020204" pitchFamily="34" charset="0"/>
                    <a:ea typeface="Calibri" panose="020F0502020204030204" pitchFamily="34" charset="0"/>
                    <a:cs typeface="Arial" panose="020B0604020202020204" pitchFamily="34" charset="0"/>
                  </a:rPr>
                  <a:t>4</a:t>
                </a:r>
                <a:r>
                  <a:rPr lang="pt-BR" sz="2667" dirty="0">
                    <a:latin typeface="Arial" panose="020B0604020202020204" pitchFamily="34" charset="0"/>
                    <a:ea typeface="Calibri" panose="020F0502020204030204" pitchFamily="34" charset="0"/>
                    <a:cs typeface="Arial" panose="020B0604020202020204" pitchFamily="34" charset="0"/>
                  </a:rPr>
                  <a:t> + x</a:t>
                </a:r>
                <a:r>
                  <a:rPr lang="pt-BR" sz="2667" baseline="30000" dirty="0">
                    <a:latin typeface="Arial" panose="020B0604020202020204" pitchFamily="34" charset="0"/>
                    <a:ea typeface="Calibri" panose="020F0502020204030204" pitchFamily="34" charset="0"/>
                    <a:cs typeface="Arial" panose="020B0604020202020204" pitchFamily="34" charset="0"/>
                  </a:rPr>
                  <a:t>3</a:t>
                </a:r>
                <a:r>
                  <a:rPr lang="pt-BR" sz="2667" dirty="0">
                    <a:latin typeface="Arial" panose="020B0604020202020204" pitchFamily="34" charset="0"/>
                    <a:ea typeface="Calibri" panose="020F0502020204030204" pitchFamily="34" charset="0"/>
                    <a:cs typeface="Arial" panose="020B0604020202020204" pitchFamily="34" charset="0"/>
                  </a:rPr>
                  <a:t> - 4x</a:t>
                </a:r>
                <a:r>
                  <a:rPr lang="pt-BR" sz="2667" baseline="30000" dirty="0">
                    <a:latin typeface="Arial" panose="020B0604020202020204" pitchFamily="34" charset="0"/>
                    <a:ea typeface="Calibri" panose="020F0502020204030204" pitchFamily="34" charset="0"/>
                    <a:cs typeface="Arial" panose="020B0604020202020204" pitchFamily="34" charset="0"/>
                  </a:rPr>
                  <a:t>2</a:t>
                </a:r>
                <a:r>
                  <a:rPr lang="pt-BR" sz="2667" dirty="0">
                    <a:latin typeface="Arial" panose="020B0604020202020204" pitchFamily="34" charset="0"/>
                    <a:ea typeface="Calibri" panose="020F0502020204030204" pitchFamily="34" charset="0"/>
                    <a:cs typeface="Arial" panose="020B0604020202020204" pitchFamily="34" charset="0"/>
                  </a:rPr>
                  <a:t> + 2x + 9</a:t>
                </a:r>
              </a:p>
            </p:txBody>
          </p:sp>
        </mc:Choice>
        <mc:Fallback>
          <p:sp>
            <p:nvSpPr>
              <p:cNvPr id="2" name="Rectangle 1"/>
              <p:cNvSpPr>
                <a:spLocks noRot="1" noChangeAspect="1" noMove="1" noResize="1" noEditPoints="1" noAdjustHandles="1" noChangeArrowheads="1" noChangeShapeType="1" noTextEdit="1"/>
              </p:cNvSpPr>
              <p:nvPr/>
            </p:nvSpPr>
            <p:spPr>
              <a:xfrm>
                <a:off x="305809" y="1924425"/>
                <a:ext cx="5790190" cy="2434577"/>
              </a:xfrm>
              <a:prstGeom prst="rect">
                <a:avLst/>
              </a:prstGeom>
              <a:blipFill>
                <a:blip r:embed="rId2"/>
                <a:stretch>
                  <a:fillRect l="-2000" b="-57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287537" y="4235134"/>
                <a:ext cx="5877013" cy="2068515"/>
              </a:xfrm>
              <a:prstGeom prst="rect">
                <a:avLst/>
              </a:prstGeom>
            </p:spPr>
            <p:txBody>
              <a:bodyPr wrap="square">
                <a:spAutoFit/>
              </a:bodyPr>
              <a:lstStyle/>
              <a:p>
                <a:pPr algn="just">
                  <a:lnSpc>
                    <a:spcPct val="150000"/>
                  </a:lnSpc>
                  <a:spcBef>
                    <a:spcPts val="400"/>
                  </a:spcBef>
                  <a:spcAft>
                    <a:spcPts val="400"/>
                  </a:spcAft>
                </a:pPr>
                <a14:m>
                  <m:oMath xmlns:m="http://schemas.openxmlformats.org/officeDocument/2006/math">
                    <m:r>
                      <a:rPr lang="en-US" sz="2667" i="1">
                        <a:latin typeface="Cambria Math" panose="02040503050406030204" pitchFamily="18" charset="0"/>
                        <a:ea typeface="Times New Roman" panose="02020603050405020304" pitchFamily="18" charset="0"/>
                        <a:cs typeface="Arial" panose="020B0604020202020204" pitchFamily="34" charset="0"/>
                      </a:rPr>
                      <m:t>⇒</m:t>
                    </m:r>
                  </m:oMath>
                </a14:m>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Bậc</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cao</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nhất</a:t>
                </a:r>
                <a:r>
                  <a:rPr lang="en-US" sz="2667" dirty="0">
                    <a:latin typeface="Arial" panose="020B0604020202020204" pitchFamily="34" charset="0"/>
                    <a:ea typeface="Times New Roman" panose="02020603050405020304" pitchFamily="18" charset="0"/>
                    <a:cs typeface="Arial" panose="020B0604020202020204" pitchFamily="34" charset="0"/>
                  </a:rPr>
                  <a:t>: 4</a:t>
                </a:r>
                <a:endParaRPr lang="en-US" sz="2667"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Hệ</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số</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cao</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nhất</a:t>
                </a:r>
                <a:r>
                  <a:rPr lang="en-US" sz="2667" dirty="0">
                    <a:latin typeface="Arial" panose="020B0604020202020204" pitchFamily="34" charset="0"/>
                    <a:ea typeface="Times New Roman" panose="02020603050405020304" pitchFamily="18" charset="0"/>
                    <a:cs typeface="Arial" panose="020B0604020202020204" pitchFamily="34" charset="0"/>
                  </a:rPr>
                  <a:t>: 8</a:t>
                </a:r>
                <a:endParaRPr lang="en-US" sz="2667"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Hệ</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số</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tự</a:t>
                </a:r>
                <a:r>
                  <a:rPr lang="en-US" sz="2667" dirty="0">
                    <a:latin typeface="Arial" panose="020B0604020202020204" pitchFamily="34" charset="0"/>
                    <a:ea typeface="Times New Roman" panose="02020603050405020304" pitchFamily="18" charset="0"/>
                    <a:cs typeface="Arial" panose="020B0604020202020204" pitchFamily="34" charset="0"/>
                  </a:rPr>
                  <a:t> do: -7</a:t>
                </a:r>
                <a:endParaRPr lang="en-US" sz="2667"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287537" y="4235134"/>
                <a:ext cx="5877013" cy="2068515"/>
              </a:xfrm>
              <a:prstGeom prst="rect">
                <a:avLst/>
              </a:prstGeom>
              <a:blipFill>
                <a:blip r:embed="rId3"/>
                <a:stretch>
                  <a:fillRect l="-415" b="-6785"/>
                </a:stretch>
              </a:blipFill>
            </p:spPr>
            <p:txBody>
              <a:bodyPr/>
              <a:lstStyle/>
              <a:p>
                <a:r>
                  <a:rPr lang="en-US">
                    <a:noFill/>
                  </a:rPr>
                  <a:t> </a:t>
                </a:r>
              </a:p>
            </p:txBody>
          </p:sp>
        </mc:Fallback>
      </mc:AlternateContent>
      <p:cxnSp>
        <p:nvCxnSpPr>
          <p:cNvPr id="5" name="Straight Connector 4"/>
          <p:cNvCxnSpPr/>
          <p:nvPr/>
        </p:nvCxnSpPr>
        <p:spPr>
          <a:xfrm>
            <a:off x="5994400" y="1841193"/>
            <a:ext cx="0" cy="467390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 y="1841193"/>
            <a:ext cx="12192001"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319870" y="4235134"/>
                <a:ext cx="5456257" cy="2068515"/>
              </a:xfrm>
              <a:prstGeom prst="rect">
                <a:avLst/>
              </a:prstGeom>
            </p:spPr>
            <p:txBody>
              <a:bodyPr wrap="square">
                <a:spAutoFit/>
              </a:bodyPr>
              <a:lstStyle/>
              <a:p>
                <a:pPr algn="just">
                  <a:lnSpc>
                    <a:spcPct val="150000"/>
                  </a:lnSpc>
                  <a:spcBef>
                    <a:spcPts val="400"/>
                  </a:spcBef>
                  <a:spcAft>
                    <a:spcPts val="400"/>
                  </a:spcAft>
                </a:pPr>
                <a14:m>
                  <m:oMath xmlns:m="http://schemas.openxmlformats.org/officeDocument/2006/math">
                    <m:r>
                      <a:rPr lang="en-US" sz="2667">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19870" y="4235134"/>
                <a:ext cx="5456257" cy="2068515"/>
              </a:xfrm>
              <a:prstGeom prst="rect">
                <a:avLst/>
              </a:prstGeom>
              <a:blipFill>
                <a:blip r:embed="rId4"/>
                <a:stretch>
                  <a:fillRect b="-6785"/>
                </a:stretch>
              </a:blipFill>
            </p:spPr>
            <p:txBody>
              <a:bodyPr/>
              <a:lstStyle/>
              <a:p>
                <a:r>
                  <a:rPr lang="en-US">
                    <a:noFill/>
                  </a:rPr>
                  <a:t> </a:t>
                </a:r>
              </a:p>
            </p:txBody>
          </p:sp>
        </mc:Fallback>
      </mc:AlternateContent>
      <p:sp>
        <p:nvSpPr>
          <p:cNvPr id="6" name="Rectangle 5"/>
          <p:cNvSpPr/>
          <p:nvPr/>
        </p:nvSpPr>
        <p:spPr>
          <a:xfrm>
            <a:off x="6096000" y="2044208"/>
            <a:ext cx="6096001" cy="1863331"/>
          </a:xfrm>
          <a:prstGeom prst="rect">
            <a:avLst/>
          </a:prstGeom>
        </p:spPr>
        <p:txBody>
          <a:bodyPr wrap="square">
            <a:spAutoFit/>
          </a:bodyPr>
          <a:lstStyle/>
          <a:p>
            <a:pPr>
              <a:lnSpc>
                <a:spcPct val="150000"/>
              </a:lnSpc>
            </a:pPr>
            <a:r>
              <a:rPr lang="pl-PL" sz="2667" dirty="0">
                <a:latin typeface="Arial" panose="020B0604020202020204" pitchFamily="34" charset="0"/>
                <a:cs typeface="Arial" panose="020B0604020202020204" pitchFamily="34" charset="0"/>
              </a:rPr>
              <a:t>B(x)</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baseline="30000" dirty="0">
                <a:latin typeface="Arial" panose="020B0604020202020204" pitchFamily="34" charset="0"/>
                <a:cs typeface="Arial" panose="020B0604020202020204" pitchFamily="34" charset="0"/>
              </a:rPr>
              <a:t>5</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3x</a:t>
            </a:r>
            <a:r>
              <a:rPr lang="en-US" sz="2667" baseline="30000" dirty="0">
                <a:latin typeface="Arial" panose="020B0604020202020204" pitchFamily="34" charset="0"/>
                <a:cs typeface="Arial" panose="020B0604020202020204" pitchFamily="34" charset="0"/>
              </a:rPr>
              <a:t>2</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8x</a:t>
            </a:r>
            <a:r>
              <a:rPr lang="en-US" sz="2667" baseline="30000" dirty="0">
                <a:latin typeface="Arial" panose="020B0604020202020204" pitchFamily="34" charset="0"/>
                <a:cs typeface="Arial" panose="020B0604020202020204" pitchFamily="34" charset="0"/>
              </a:rPr>
              <a:t>4</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5x</a:t>
            </a:r>
            <a:r>
              <a:rPr lang="en-US" sz="2667" baseline="30000" dirty="0">
                <a:latin typeface="Arial" panose="020B0604020202020204" pitchFamily="34" charset="0"/>
                <a:cs typeface="Arial" panose="020B0604020202020204" pitchFamily="34" charset="0"/>
              </a:rPr>
              <a:t>2</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baseline="30000" dirty="0">
                <a:latin typeface="Arial" panose="020B0604020202020204" pitchFamily="34" charset="0"/>
                <a:cs typeface="Arial" panose="020B0604020202020204" pitchFamily="34" charset="0"/>
              </a:rPr>
              <a:t>5</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7 </a:t>
            </a:r>
          </a:p>
          <a:p>
            <a:pPr>
              <a:lnSpc>
                <a:spcPct val="150000"/>
              </a:lnSpc>
            </a:pPr>
            <a:r>
              <a:rPr lang="pl-PL"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baseline="30000" dirty="0">
                <a:latin typeface="Arial" panose="020B0604020202020204" pitchFamily="34" charset="0"/>
                <a:cs typeface="Arial" panose="020B0604020202020204" pitchFamily="34" charset="0"/>
              </a:rPr>
              <a:t>5</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baseline="30000" dirty="0">
                <a:latin typeface="Arial" panose="020B0604020202020204" pitchFamily="34" charset="0"/>
                <a:cs typeface="Arial" panose="020B0604020202020204" pitchFamily="34" charset="0"/>
              </a:rPr>
              <a:t>5</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8x</a:t>
            </a:r>
            <a:r>
              <a:rPr lang="en-US" sz="2667" baseline="30000" dirty="0">
                <a:latin typeface="Arial" panose="020B0604020202020204" pitchFamily="34" charset="0"/>
                <a:cs typeface="Arial" panose="020B0604020202020204" pitchFamily="34" charset="0"/>
              </a:rPr>
              <a:t>4</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(-3x</a:t>
            </a:r>
            <a:r>
              <a:rPr lang="en-US" sz="2667" baseline="30000" dirty="0">
                <a:latin typeface="Arial" panose="020B0604020202020204" pitchFamily="34" charset="0"/>
                <a:cs typeface="Arial" panose="020B0604020202020204" pitchFamily="34" charset="0"/>
              </a:rPr>
              <a:t>2</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5x</a:t>
            </a:r>
            <a:r>
              <a:rPr lang="en-US" sz="2667" baseline="30000" dirty="0">
                <a:latin typeface="Arial" panose="020B0604020202020204" pitchFamily="34" charset="0"/>
                <a:cs typeface="Arial" panose="020B0604020202020204" pitchFamily="34" charset="0"/>
              </a:rPr>
              <a:t>2</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7 </a:t>
            </a:r>
          </a:p>
          <a:p>
            <a:pPr>
              <a:lnSpc>
                <a:spcPct val="150000"/>
              </a:lnSpc>
            </a:pPr>
            <a:r>
              <a:rPr lang="pl-PL" sz="2667" dirty="0">
                <a:latin typeface="Arial" panose="020B0604020202020204" pitchFamily="34" charset="0"/>
                <a:cs typeface="Arial" panose="020B0604020202020204" pitchFamily="34" charset="0"/>
              </a:rPr>
              <a:t>       =</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8x</a:t>
            </a:r>
            <a:r>
              <a:rPr lang="en-US" sz="2667" baseline="30000" dirty="0">
                <a:latin typeface="Arial" panose="020B0604020202020204" pitchFamily="34" charset="0"/>
                <a:cs typeface="Arial" panose="020B0604020202020204" pitchFamily="34" charset="0"/>
              </a:rPr>
              <a:t>4</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8x</a:t>
            </a:r>
            <a:r>
              <a:rPr lang="en-US" sz="2667" baseline="30000" dirty="0">
                <a:latin typeface="Arial" panose="020B0604020202020204" pitchFamily="34" charset="0"/>
                <a:cs typeface="Arial" panose="020B0604020202020204" pitchFamily="34" charset="0"/>
              </a:rPr>
              <a:t>2</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x</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pl-PL" sz="2667"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23300" y="-1206005"/>
            <a:ext cx="2603005" cy="260300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5" name="Group 15"/>
          <p:cNvGrpSpPr/>
          <p:nvPr/>
        </p:nvGrpSpPr>
        <p:grpSpPr>
          <a:xfrm>
            <a:off x="-812800" y="5417742"/>
            <a:ext cx="2060301" cy="206030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329190" y="6515100"/>
            <a:ext cx="12850379" cy="700636"/>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33" name="Rounded Rectangle 32"/>
          <p:cNvSpPr/>
          <p:nvPr/>
        </p:nvSpPr>
        <p:spPr>
          <a:xfrm>
            <a:off x="793238" y="843467"/>
            <a:ext cx="1828800" cy="762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7.7</a:t>
            </a:r>
          </a:p>
        </p:txBody>
      </p:sp>
      <p:sp>
        <p:nvSpPr>
          <p:cNvPr id="6" name="Rectangle 5"/>
          <p:cNvSpPr/>
          <p:nvPr/>
        </p:nvSpPr>
        <p:spPr>
          <a:xfrm>
            <a:off x="672634" y="1928226"/>
            <a:ext cx="9667821" cy="3551934"/>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 P(x) = 5x</a:t>
            </a:r>
            <a:r>
              <a:rPr lang="en-US" sz="2800" baseline="30000" dirty="0">
                <a:latin typeface="Arial" panose="020B0604020202020204" pitchFamily="34" charset="0"/>
                <a:ea typeface="Calibri" panose="020F0502020204030204" pitchFamily="34" charset="0"/>
                <a:cs typeface="Arial" panose="020B0604020202020204" pitchFamily="34" charset="0"/>
              </a:rPr>
              <a:t>3 </a:t>
            </a:r>
            <a:r>
              <a:rPr lang="en-US" sz="2800" dirty="0">
                <a:latin typeface="Arial" panose="020B0604020202020204" pitchFamily="34" charset="0"/>
                <a:ea typeface="Calibri" panose="020F0502020204030204" pitchFamily="34" charset="0"/>
                <a:cs typeface="Arial" panose="020B0604020202020204" pitchFamily="34" charset="0"/>
              </a:rPr>
              <a:t>+ 2x</a:t>
            </a:r>
            <a:r>
              <a:rPr lang="en-US" sz="2800" baseline="30000" dirty="0">
                <a:latin typeface="Arial" panose="020B0604020202020204" pitchFamily="34" charset="0"/>
                <a:ea typeface="Calibri" panose="020F0502020204030204" pitchFamily="34" charset="0"/>
                <a:cs typeface="Arial" panose="020B0604020202020204" pitchFamily="34" charset="0"/>
              </a:rPr>
              <a:t>4 </a:t>
            </a:r>
            <a:r>
              <a:rPr lang="en-US" sz="2800" dirty="0">
                <a:latin typeface="Arial" panose="020B0604020202020204" pitchFamily="34" charset="0"/>
                <a:ea typeface="Calibri" panose="020F0502020204030204" pitchFamily="34" charset="0"/>
                <a:cs typeface="Arial" panose="020B0604020202020204" pitchFamily="34" charset="0"/>
              </a:rPr>
              <a:t>– 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+ 3x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 x</a:t>
            </a:r>
            <a:r>
              <a:rPr lang="en-US" sz="2800" baseline="30000" dirty="0">
                <a:latin typeface="Arial" panose="020B0604020202020204" pitchFamily="34" charset="0"/>
                <a:ea typeface="Calibri" panose="020F0502020204030204" pitchFamily="34" charset="0"/>
                <a:cs typeface="Arial" panose="020B0604020202020204" pitchFamily="34" charset="0"/>
              </a:rPr>
              <a:t>3 </a:t>
            </a:r>
            <a:r>
              <a:rPr lang="en-US" sz="2800" dirty="0">
                <a:latin typeface="Arial" panose="020B0604020202020204" pitchFamily="34" charset="0"/>
                <a:ea typeface="Calibri" panose="020F0502020204030204" pitchFamily="34" charset="0"/>
                <a:cs typeface="Arial" panose="020B0604020202020204" pitchFamily="34" charset="0"/>
              </a:rPr>
              <a:t>– 2x</a:t>
            </a:r>
            <a:r>
              <a:rPr lang="en-US" sz="2800" baseline="30000" dirty="0">
                <a:latin typeface="Arial" panose="020B0604020202020204" pitchFamily="34" charset="0"/>
                <a:ea typeface="Calibri" panose="020F0502020204030204" pitchFamily="34" charset="0"/>
                <a:cs typeface="Arial" panose="020B0604020202020204" pitchFamily="34" charset="0"/>
              </a:rPr>
              <a:t>4 </a:t>
            </a:r>
            <a:r>
              <a:rPr lang="en-US" sz="2800" dirty="0">
                <a:latin typeface="Arial" panose="020B0604020202020204" pitchFamily="34" charset="0"/>
                <a:ea typeface="Calibri" panose="020F0502020204030204" pitchFamily="34" charset="0"/>
                <a:cs typeface="Arial" panose="020B0604020202020204" pitchFamily="34" charset="0"/>
              </a:rPr>
              <a:t>– 4x</a:t>
            </a:r>
            <a:r>
              <a:rPr lang="en-US" sz="2800" baseline="30000" dirty="0">
                <a:latin typeface="Arial" panose="020B0604020202020204" pitchFamily="34" charset="0"/>
                <a:ea typeface="Calibri" panose="020F0502020204030204" pitchFamily="34" charset="0"/>
                <a:cs typeface="Arial" panose="020B0604020202020204" pitchFamily="34" charset="0"/>
              </a:rPr>
              <a:t>3</a:t>
            </a:r>
            <a:r>
              <a:rPr lang="en-US" sz="2800"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 Q(x) =  3x – 4x</a:t>
            </a:r>
            <a:r>
              <a:rPr lang="en-US" sz="2800" baseline="30000" dirty="0">
                <a:latin typeface="Arial" panose="020B0604020202020204" pitchFamily="34" charset="0"/>
                <a:ea typeface="Calibri" panose="020F0502020204030204" pitchFamily="34" charset="0"/>
                <a:cs typeface="Arial" panose="020B0604020202020204" pitchFamily="34" charset="0"/>
              </a:rPr>
              <a:t>3</a:t>
            </a:r>
            <a:r>
              <a:rPr lang="en-US" sz="2800" dirty="0">
                <a:latin typeface="Arial" panose="020B0604020202020204" pitchFamily="34" charset="0"/>
                <a:ea typeface="Calibri" panose="020F0502020204030204" pitchFamily="34" charset="0"/>
                <a:cs typeface="Arial" panose="020B0604020202020204" pitchFamily="34" charset="0"/>
              </a:rPr>
              <a:t> + 8x</a:t>
            </a:r>
            <a:r>
              <a:rPr lang="en-US" sz="2800" baseline="30000" dirty="0">
                <a:latin typeface="Arial" panose="020B0604020202020204" pitchFamily="34" charset="0"/>
                <a:ea typeface="Calibri" panose="020F0502020204030204" pitchFamily="34" charset="0"/>
                <a:cs typeface="Arial" panose="020B0604020202020204" pitchFamily="34" charset="0"/>
              </a:rPr>
              <a:t>2</a:t>
            </a:r>
            <a:r>
              <a:rPr lang="en-US" sz="2800" dirty="0">
                <a:latin typeface="Arial" panose="020B0604020202020204" pitchFamily="34" charset="0"/>
                <a:ea typeface="Calibri" panose="020F0502020204030204" pitchFamily="34" charset="0"/>
                <a:cs typeface="Arial" panose="020B0604020202020204" pitchFamily="34" charset="0"/>
              </a:rPr>
              <a:t>  – 5x + 4x</a:t>
            </a:r>
            <a:r>
              <a:rPr lang="en-US" sz="2800" baseline="30000" dirty="0">
                <a:latin typeface="Arial" panose="020B0604020202020204" pitchFamily="34" charset="0"/>
                <a:ea typeface="Calibri" panose="020F0502020204030204" pitchFamily="34" charset="0"/>
                <a:cs typeface="Arial" panose="020B0604020202020204" pitchFamily="34" charset="0"/>
              </a:rPr>
              <a:t>3 </a:t>
            </a:r>
            <a:r>
              <a:rPr lang="en-US" sz="2800" dirty="0">
                <a:latin typeface="Arial" panose="020B0604020202020204" pitchFamily="34" charset="0"/>
                <a:ea typeface="Calibri" panose="020F0502020204030204" pitchFamily="34" charset="0"/>
                <a:cs typeface="Arial" panose="020B0604020202020204" pitchFamily="34" charset="0"/>
              </a:rPr>
              <a:t>+ 5</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95325" indent="-495325" algn="just">
              <a:lnSpc>
                <a:spcPct val="150000"/>
              </a:lnSpc>
              <a:spcBef>
                <a:spcPts val="400"/>
              </a:spcBef>
              <a:spcAft>
                <a:spcPts val="400"/>
              </a:spcAft>
              <a:buFont typeface="+mj-lt"/>
              <a:buAutoNum type="alphaLcParenR"/>
            </a:pPr>
            <a:r>
              <a:rPr lang="en-US" sz="2800" dirty="0">
                <a:latin typeface="Arial" panose="020B0604020202020204" pitchFamily="34" charset="0"/>
                <a:ea typeface="Calibri" panose="020F0502020204030204" pitchFamily="34" charset="0"/>
                <a:cs typeface="Arial" panose="020B0604020202020204" pitchFamily="34" charset="0"/>
              </a:rPr>
              <a:t>Thu </a:t>
            </a:r>
            <a:r>
              <a:rPr lang="en-US" sz="2800" dirty="0" err="1">
                <a:latin typeface="Arial" panose="020B0604020202020204" pitchFamily="34" charset="0"/>
                <a:ea typeface="Calibri" panose="020F0502020204030204" pitchFamily="34" charset="0"/>
                <a:cs typeface="Arial" panose="020B0604020202020204" pitchFamily="34" charset="0"/>
              </a:rPr>
              <a:t>gọn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sắp</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xếp</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hai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trên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theo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luỹ</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thừa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giảm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biến</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95325" indent="-495325" algn="just">
              <a:lnSpc>
                <a:spcPct val="150000"/>
              </a:lnSpc>
              <a:spcBef>
                <a:spcPts val="400"/>
              </a:spcBef>
              <a:spcAft>
                <a:spcPts val="400"/>
              </a:spcAft>
              <a:buFont typeface="+mj-lt"/>
              <a:buAutoNum type="alphaLcParenR"/>
            </a:pPr>
            <a:r>
              <a:rPr lang="en-US" sz="2800" dirty="0" err="1">
                <a:latin typeface="Arial" panose="020B0604020202020204" pitchFamily="34" charset="0"/>
                <a:ea typeface="Calibri" panose="020F0502020204030204" pitchFamily="34" charset="0"/>
                <a:cs typeface="Arial" panose="020B0604020202020204" pitchFamily="34" charset="0"/>
              </a:rPr>
              <a:t>Sử</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dụng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quả</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câu</a:t>
            </a:r>
            <a:r>
              <a:rPr lang="en-US" sz="2800" dirty="0">
                <a:latin typeface="Arial" panose="020B0604020202020204" pitchFamily="34" charset="0"/>
                <a:ea typeface="Calibri" panose="020F0502020204030204" pitchFamily="34" charset="0"/>
                <a:cs typeface="Arial" panose="020B0604020202020204" pitchFamily="34" charset="0"/>
              </a:rPr>
              <a:t> a </a:t>
            </a:r>
            <a:r>
              <a:rPr lang="en-US" sz="2800" dirty="0" err="1">
                <a:latin typeface="Arial" panose="020B0604020202020204" pitchFamily="34" charset="0"/>
                <a:ea typeface="Calibri" panose="020F0502020204030204" pitchFamily="34" charset="0"/>
                <a:cs typeface="Arial" panose="020B0604020202020204" pitchFamily="34" charset="0"/>
              </a:rPr>
              <a:t>để</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tính</a:t>
            </a:r>
            <a:r>
              <a:rPr lang="en-US" sz="2800" dirty="0">
                <a:latin typeface="Arial" panose="020B0604020202020204" pitchFamily="34" charset="0"/>
                <a:ea typeface="Calibri" panose="020F0502020204030204" pitchFamily="34" charset="0"/>
                <a:cs typeface="Arial" panose="020B0604020202020204" pitchFamily="34" charset="0"/>
              </a:rPr>
              <a:t> P(1), P(0), Q(−1)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Q(0).</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810683" y="843467"/>
            <a:ext cx="2844048" cy="658835"/>
          </a:xfrm>
          <a:prstGeom prst="rect">
            <a:avLst/>
          </a:prstGeom>
        </p:spPr>
        <p:txBody>
          <a:bodyPr wrap="none">
            <a:spAutoFit/>
          </a:bodyPr>
          <a:lstStyle/>
          <a:p>
            <a:pPr algn="just">
              <a:lnSpc>
                <a:spcPct val="15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Cho </a:t>
            </a:r>
            <a:r>
              <a:rPr lang="en-US" sz="2800" dirty="0" err="1">
                <a:latin typeface="Arial" panose="020B0604020202020204" pitchFamily="34" charset="0"/>
                <a:ea typeface="Times New Roman" panose="02020603050405020304" pitchFamily="18" charset="0"/>
                <a:cs typeface="Arial" panose="020B0604020202020204" pitchFamily="34" charset="0"/>
              </a:rPr>
              <a:t>hai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thức</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0192339" y="2363027"/>
            <a:ext cx="1999661" cy="4361050"/>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23300" y="-1206005"/>
            <a:ext cx="2603005" cy="260300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5" name="Group 15"/>
          <p:cNvGrpSpPr/>
          <p:nvPr/>
        </p:nvGrpSpPr>
        <p:grpSpPr>
          <a:xfrm>
            <a:off x="-812800" y="5417742"/>
            <a:ext cx="2060301" cy="206030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329190" y="6515100"/>
            <a:ext cx="12850379" cy="700636"/>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Oval Callout 17"/>
          <p:cNvSpPr/>
          <p:nvPr/>
        </p:nvSpPr>
        <p:spPr>
          <a:xfrm>
            <a:off x="5408643" y="328934"/>
            <a:ext cx="1374713" cy="866177"/>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9639548" y="4347326"/>
            <a:ext cx="2178175" cy="2189121"/>
          </a:xfrm>
          <a:prstGeom prst="rect">
            <a:avLst/>
          </a:prstGeom>
        </p:spPr>
      </p:pic>
      <p:sp>
        <p:nvSpPr>
          <p:cNvPr id="6" name="Rectangle 5"/>
          <p:cNvSpPr/>
          <p:nvPr/>
        </p:nvSpPr>
        <p:spPr>
          <a:xfrm>
            <a:off x="1054347" y="1564415"/>
            <a:ext cx="10121653" cy="2716898"/>
          </a:xfrm>
          <a:prstGeom prst="rect">
            <a:avLst/>
          </a:prstGeom>
        </p:spPr>
        <p:txBody>
          <a:bodyPr wrap="square">
            <a:spAutoFit/>
          </a:bodyPr>
          <a:lstStyle/>
          <a:p>
            <a:pPr>
              <a:lnSpc>
                <a:spcPct val="150000"/>
              </a:lnSpc>
            </a:pPr>
            <a:r>
              <a:rPr lang="en-US" sz="2933" dirty="0">
                <a:latin typeface="Arial" panose="020B0604020202020204" pitchFamily="34" charset="0"/>
                <a:cs typeface="Arial" panose="020B0604020202020204" pitchFamily="34" charset="0"/>
              </a:rPr>
              <a:t>a) P(x) = (2x</a:t>
            </a:r>
            <a:r>
              <a:rPr lang="en-US" sz="2933" baseline="30000" dirty="0">
                <a:latin typeface="Arial" panose="020B0604020202020204" pitchFamily="34" charset="0"/>
                <a:cs typeface="Arial" panose="020B0604020202020204" pitchFamily="34" charset="0"/>
              </a:rPr>
              <a:t>4</a:t>
            </a:r>
            <a:r>
              <a:rPr lang="en-US" sz="2933" dirty="0">
                <a:latin typeface="Arial" panose="020B0604020202020204" pitchFamily="34" charset="0"/>
                <a:cs typeface="Arial" panose="020B0604020202020204" pitchFamily="34" charset="0"/>
              </a:rPr>
              <a:t> − 2x</a:t>
            </a:r>
            <a:r>
              <a:rPr lang="en-US" sz="2933" baseline="30000" dirty="0">
                <a:latin typeface="Arial" panose="020B0604020202020204" pitchFamily="34" charset="0"/>
                <a:cs typeface="Arial" panose="020B0604020202020204" pitchFamily="34" charset="0"/>
              </a:rPr>
              <a:t>4</a:t>
            </a:r>
            <a:r>
              <a:rPr lang="en-US" sz="2933" dirty="0">
                <a:latin typeface="Arial" panose="020B0604020202020204" pitchFamily="34" charset="0"/>
                <a:cs typeface="Arial" panose="020B0604020202020204" pitchFamily="34" charset="0"/>
              </a:rPr>
              <a:t>) + (5x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+ 3x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2x</a:t>
            </a:r>
            <a:r>
              <a:rPr lang="en-US" sz="2933" baseline="30000" dirty="0">
                <a:latin typeface="Arial" panose="020B0604020202020204" pitchFamily="34" charset="0"/>
                <a:cs typeface="Arial" panose="020B0604020202020204" pitchFamily="34" charset="0"/>
              </a:rPr>
              <a:t>2</a:t>
            </a:r>
            <a:endParaRPr lang="en-US" sz="2933" dirty="0">
              <a:latin typeface="Arial" panose="020B0604020202020204" pitchFamily="34" charset="0"/>
              <a:cs typeface="Arial" panose="020B0604020202020204" pitchFamily="34" charset="0"/>
            </a:endParaRPr>
          </a:p>
          <a:p>
            <a:pPr>
              <a:lnSpc>
                <a:spcPct val="150000"/>
              </a:lnSpc>
            </a:pPr>
            <a:r>
              <a:rPr lang="en-US" sz="2933" dirty="0">
                <a:latin typeface="Arial" panose="020B0604020202020204" pitchFamily="34" charset="0"/>
                <a:cs typeface="Arial" panose="020B0604020202020204" pitchFamily="34" charset="0"/>
              </a:rPr>
              <a:t>    Q(x) = 3x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+ 8x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− 5x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+ 5 </a:t>
            </a:r>
          </a:p>
          <a:p>
            <a:pPr>
              <a:lnSpc>
                <a:spcPct val="150000"/>
              </a:lnSpc>
            </a:pP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+ 4x</a:t>
            </a:r>
            <a:r>
              <a:rPr lang="en-US" sz="2933" baseline="30000"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+ 8x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(3x − 5x) + 5</a:t>
            </a:r>
          </a:p>
          <a:p>
            <a:pPr>
              <a:lnSpc>
                <a:spcPct val="150000"/>
              </a:lnSpc>
            </a:pPr>
            <a:r>
              <a:rPr lang="en-US" sz="2933" dirty="0">
                <a:latin typeface="Arial" panose="020B0604020202020204" pitchFamily="34" charset="0"/>
                <a:cs typeface="Arial" panose="020B0604020202020204" pitchFamily="34" charset="0"/>
              </a:rPr>
              <a:t>            = 8x</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− 2x + 5</a:t>
            </a:r>
          </a:p>
        </p:txBody>
      </p:sp>
      <p:grpSp>
        <p:nvGrpSpPr>
          <p:cNvPr id="8" name="Group 7"/>
          <p:cNvGrpSpPr/>
          <p:nvPr/>
        </p:nvGrpSpPr>
        <p:grpSpPr>
          <a:xfrm>
            <a:off x="1054347" y="4039776"/>
            <a:ext cx="8750053" cy="2855375"/>
            <a:chOff x="1581520" y="6059664"/>
            <a:chExt cx="13125080" cy="4283063"/>
          </a:xfrm>
        </p:grpSpPr>
        <p:sp>
          <p:nvSpPr>
            <p:cNvPr id="9" name="Rectangle 8"/>
            <p:cNvSpPr/>
            <p:nvPr/>
          </p:nvSpPr>
          <p:spPr>
            <a:xfrm>
              <a:off x="1581520" y="6059664"/>
              <a:ext cx="4900742" cy="3367557"/>
            </a:xfrm>
            <a:prstGeom prst="rect">
              <a:avLst/>
            </a:prstGeom>
          </p:spPr>
          <p:txBody>
            <a:bodyPr wrap="square">
              <a:spAutoFit/>
            </a:bodyPr>
            <a:lstStyle/>
            <a:p>
              <a:pPr algn="just">
                <a:lnSpc>
                  <a:spcPct val="150000"/>
                </a:lnSpc>
                <a:spcBef>
                  <a:spcPts val="400"/>
                </a:spcBef>
                <a:spcAft>
                  <a:spcPts val="400"/>
                </a:spcAft>
              </a:pPr>
              <a:r>
                <a:rPr lang="en-US" sz="2933" dirty="0">
                  <a:latin typeface="Arial" panose="020B0604020202020204" pitchFamily="34" charset="0"/>
                  <a:ea typeface="Calibri" panose="020F0502020204030204" pitchFamily="34" charset="0"/>
                  <a:cs typeface="Arial" panose="020B0604020202020204" pitchFamily="34" charset="0"/>
                </a:rPr>
                <a:t>b)</a:t>
              </a:r>
            </a:p>
            <a:p>
              <a:pPr algn="just">
                <a:lnSpc>
                  <a:spcPct val="150000"/>
                </a:lnSpc>
                <a:spcBef>
                  <a:spcPts val="400"/>
                </a:spcBef>
                <a:spcAft>
                  <a:spcPts val="400"/>
                </a:spcAft>
              </a:pPr>
              <a:r>
                <a:rPr lang="en-US" sz="2933" dirty="0">
                  <a:latin typeface="Arial" panose="020B0604020202020204" pitchFamily="34" charset="0"/>
                  <a:ea typeface="Calibri" panose="020F0502020204030204" pitchFamily="34" charset="0"/>
                  <a:cs typeface="Arial" panose="020B0604020202020204" pitchFamily="34" charset="0"/>
                </a:rPr>
                <a:t>P(1) = 2.1</a:t>
              </a:r>
              <a:r>
                <a:rPr lang="en-US" sz="2933" baseline="30000" dirty="0">
                  <a:latin typeface="Arial" panose="020B0604020202020204" pitchFamily="34" charset="0"/>
                  <a:ea typeface="Calibri" panose="020F0502020204030204" pitchFamily="34" charset="0"/>
                  <a:cs typeface="Arial" panose="020B0604020202020204" pitchFamily="34" charset="0"/>
                </a:rPr>
                <a:t>2</a:t>
              </a:r>
              <a:r>
                <a:rPr lang="en-US" sz="2933" dirty="0">
                  <a:latin typeface="Arial" panose="020B0604020202020204" pitchFamily="34" charset="0"/>
                  <a:ea typeface="Calibri" panose="020F0502020204030204" pitchFamily="34" charset="0"/>
                  <a:cs typeface="Arial" panose="020B0604020202020204" pitchFamily="34" charset="0"/>
                </a:rPr>
                <a:t> = 2 </a:t>
              </a:r>
            </a:p>
            <a:p>
              <a:pPr algn="just">
                <a:lnSpc>
                  <a:spcPct val="150000"/>
                </a:lnSpc>
                <a:spcBef>
                  <a:spcPts val="400"/>
                </a:spcBef>
                <a:spcAft>
                  <a:spcPts val="400"/>
                </a:spcAft>
              </a:pPr>
              <a:r>
                <a:rPr lang="en-US" sz="2933" dirty="0">
                  <a:latin typeface="Arial" panose="020B0604020202020204" pitchFamily="34" charset="0"/>
                  <a:ea typeface="Calibri" panose="020F0502020204030204" pitchFamily="34" charset="0"/>
                  <a:cs typeface="Arial" panose="020B0604020202020204" pitchFamily="34" charset="0"/>
                </a:rPr>
                <a:t>P(0) = 2.0</a:t>
              </a:r>
              <a:r>
                <a:rPr lang="en-US" sz="2933" baseline="30000" dirty="0">
                  <a:latin typeface="Arial" panose="020B0604020202020204" pitchFamily="34" charset="0"/>
                  <a:ea typeface="Calibri" panose="020F0502020204030204" pitchFamily="34" charset="0"/>
                  <a:cs typeface="Arial" panose="020B0604020202020204" pitchFamily="34" charset="0"/>
                </a:rPr>
                <a:t>2</a:t>
              </a:r>
              <a:r>
                <a:rPr lang="en-US" sz="2933" dirty="0">
                  <a:latin typeface="Arial" panose="020B0604020202020204" pitchFamily="34" charset="0"/>
                  <a:ea typeface="Calibri" panose="020F0502020204030204" pitchFamily="34" charset="0"/>
                  <a:cs typeface="Arial" panose="020B0604020202020204" pitchFamily="34" charset="0"/>
                </a:rPr>
                <a:t> = 0 </a:t>
              </a:r>
            </a:p>
          </p:txBody>
        </p:sp>
        <p:sp>
          <p:nvSpPr>
            <p:cNvPr id="7" name="Rectangle 6"/>
            <p:cNvSpPr/>
            <p:nvPr/>
          </p:nvSpPr>
          <p:spPr>
            <a:xfrm>
              <a:off x="6406998" y="7282946"/>
              <a:ext cx="8299602" cy="3059781"/>
            </a:xfrm>
            <a:prstGeom prst="rect">
              <a:avLst/>
            </a:prstGeom>
          </p:spPr>
          <p:txBody>
            <a:bodyPr wrap="square">
              <a:spAutoFit/>
            </a:bodyPr>
            <a:lstStyle/>
            <a:p>
              <a:pPr>
                <a:lnSpc>
                  <a:spcPct val="150000"/>
                </a:lnSpc>
              </a:pPr>
              <a:r>
                <a:rPr lang="en-US" sz="2933" dirty="0">
                  <a:latin typeface="Arial" panose="020B0604020202020204" pitchFamily="34" charset="0"/>
                  <a:cs typeface="Arial" panose="020B0604020202020204" pitchFamily="34" charset="0"/>
                </a:rPr>
                <a:t>Q(−1) = 8.(−1)</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− 2.(−1) + 5 = 15 </a:t>
              </a:r>
            </a:p>
            <a:p>
              <a:pPr>
                <a:lnSpc>
                  <a:spcPct val="150000"/>
                </a:lnSpc>
              </a:pPr>
              <a:r>
                <a:rPr lang="en-US" sz="2933" dirty="0">
                  <a:latin typeface="Arial" panose="020B0604020202020204" pitchFamily="34" charset="0"/>
                  <a:cs typeface="Arial" panose="020B0604020202020204" pitchFamily="34" charset="0"/>
                </a:rPr>
                <a:t>Q(0) = 8.0</a:t>
              </a:r>
              <a:r>
                <a:rPr lang="en-US" sz="2933" baseline="30000" dirty="0">
                  <a:latin typeface="Arial" panose="020B0604020202020204" pitchFamily="34" charset="0"/>
                  <a:cs typeface="Arial" panose="020B0604020202020204" pitchFamily="34" charset="0"/>
                </a:rPr>
                <a:t>2</a:t>
              </a:r>
              <a:r>
                <a:rPr lang="en-US" sz="2933" dirty="0">
                  <a:latin typeface="Arial" panose="020B0604020202020204" pitchFamily="34" charset="0"/>
                  <a:cs typeface="Arial" panose="020B0604020202020204" pitchFamily="34" charset="0"/>
                </a:rPr>
                <a:t> − 2. 0 + 5 = 5 </a:t>
              </a: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63907" y="5562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24889" y="4018718"/>
            <a:ext cx="12216889" cy="17157"/>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81726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20011" y="612220"/>
            <a:ext cx="10872191" cy="24100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64174" y="870216"/>
            <a:ext cx="10462627" cy="2170979"/>
          </a:xfrm>
          <a:prstGeom prst="rect">
            <a:avLst/>
          </a:prstGeom>
          <a:noFill/>
        </p:spPr>
        <p:txBody>
          <a:bodyPr wrap="square" rtlCol="0">
            <a:spAutoFit/>
          </a:bodyPr>
          <a:lstStyle/>
          <a:p>
            <a:pPr algn="ctr">
              <a:lnSpc>
                <a:spcPct val="130000"/>
              </a:lnSpc>
              <a:defRPr/>
            </a:pPr>
            <a:r>
              <a:rPr lang="en-US" sz="2667" b="1" dirty="0" err="1">
                <a:solidFill>
                  <a:schemeClr val="bg1"/>
                </a:solidFill>
                <a:latin typeface="Arial" panose="020B0604020202020204" pitchFamily="34" charset="0"/>
                <a:cs typeface="Arial" panose="020B0604020202020204" pitchFamily="34" charset="0"/>
                <a:sym typeface="Arial"/>
              </a:rPr>
              <a:t>Câu</a:t>
            </a:r>
            <a:r>
              <a:rPr lang="en-US" sz="2667" b="1" dirty="0">
                <a:solidFill>
                  <a:schemeClr val="bg1"/>
                </a:solidFill>
                <a:latin typeface="Arial" panose="020B0604020202020204" pitchFamily="34" charset="0"/>
                <a:cs typeface="Arial" panose="020B0604020202020204" pitchFamily="34" charset="0"/>
                <a:sym typeface="Arial"/>
              </a:rPr>
              <a:t> 3: </a:t>
            </a:r>
            <a:r>
              <a:rPr lang="fr-FR" sz="2667" dirty="0" err="1">
                <a:solidFill>
                  <a:schemeClr val="bg1"/>
                </a:solidFill>
                <a:latin typeface="Arial" panose="020B0604020202020204" pitchFamily="34" charset="0"/>
                <a:cs typeface="Arial" panose="020B0604020202020204" pitchFamily="34" charset="0"/>
              </a:rPr>
              <a:t>Một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bể</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đang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chứa</a:t>
            </a:r>
            <a:r>
              <a:rPr lang="fr-FR" sz="2667" dirty="0">
                <a:solidFill>
                  <a:schemeClr val="bg1"/>
                </a:solidFill>
                <a:latin typeface="Arial" panose="020B0604020202020204" pitchFamily="34" charset="0"/>
                <a:cs typeface="Arial" panose="020B0604020202020204" pitchFamily="34" charset="0"/>
              </a:rPr>
              <a:t> 480 </a:t>
            </a:r>
            <a:r>
              <a:rPr lang="fr-FR" sz="2667" dirty="0" err="1">
                <a:solidFill>
                  <a:schemeClr val="bg1"/>
                </a:solidFill>
                <a:latin typeface="Arial" panose="020B0604020202020204" pitchFamily="34" charset="0"/>
                <a:cs typeface="Arial" panose="020B0604020202020204" pitchFamily="34" charset="0"/>
              </a:rPr>
              <a:t>lít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Có</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một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vòi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vào</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được</a:t>
            </a:r>
            <a:r>
              <a:rPr lang="fr-FR" sz="2667" dirty="0">
                <a:solidFill>
                  <a:schemeClr val="bg1"/>
                </a:solidFill>
                <a:latin typeface="Arial" panose="020B0604020202020204" pitchFamily="34" charset="0"/>
                <a:cs typeface="Arial" panose="020B0604020202020204" pitchFamily="34" charset="0"/>
              </a:rPr>
              <a:t> x </a:t>
            </a:r>
            <a:r>
              <a:rPr lang="fr-FR" sz="2667" dirty="0" err="1">
                <a:solidFill>
                  <a:schemeClr val="bg1"/>
                </a:solidFill>
                <a:latin typeface="Arial" panose="020B0604020202020204" pitchFamily="34" charset="0"/>
                <a:cs typeface="Arial" panose="020B0604020202020204" pitchFamily="34" charset="0"/>
              </a:rPr>
              <a:t>lít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mỗi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phút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Vòi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thư</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hai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ra </a:t>
            </a:r>
            <a:r>
              <a:rPr lang="fr-FR" sz="2667" dirty="0" err="1">
                <a:solidFill>
                  <a:schemeClr val="bg1"/>
                </a:solidFill>
                <a:latin typeface="Arial" panose="020B0604020202020204" pitchFamily="34" charset="0"/>
                <a:cs typeface="Arial" panose="020B0604020202020204" pitchFamily="34" charset="0"/>
              </a:rPr>
              <a:t>bằng</a:t>
            </a:r>
            <a:r>
              <a:rPr lang="fr-FR" sz="2667" dirty="0">
                <a:solidFill>
                  <a:schemeClr val="bg1"/>
                </a:solidFill>
                <a:latin typeface="Arial" panose="020B0604020202020204" pitchFamily="34" charset="0"/>
                <a:cs typeface="Arial" panose="020B0604020202020204" pitchFamily="34" charset="0"/>
              </a:rPr>
              <a:t> 1/4 </a:t>
            </a:r>
            <a:r>
              <a:rPr lang="fr-FR" sz="2667" dirty="0" err="1">
                <a:solidFill>
                  <a:schemeClr val="bg1"/>
                </a:solidFill>
                <a:latin typeface="Arial" panose="020B0604020202020204" pitchFamily="34" charset="0"/>
                <a:cs typeface="Arial" panose="020B0604020202020204" pitchFamily="34" charset="0"/>
              </a:rPr>
              <a:t>lượng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của</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vòi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vào</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Biểu</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thức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biểu</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thị</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lượng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trong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bể</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sau</a:t>
            </a:r>
            <a:r>
              <a:rPr lang="fr-FR" sz="2667" dirty="0">
                <a:solidFill>
                  <a:schemeClr val="bg1"/>
                </a:solidFill>
                <a:latin typeface="Arial" panose="020B0604020202020204" pitchFamily="34" charset="0"/>
                <a:cs typeface="Arial" panose="020B0604020202020204" pitchFamily="34" charset="0"/>
              </a:rPr>
              <a:t> khi </a:t>
            </a:r>
            <a:r>
              <a:rPr lang="fr-FR" sz="2667" dirty="0" err="1">
                <a:solidFill>
                  <a:schemeClr val="bg1"/>
                </a:solidFill>
                <a:latin typeface="Arial" panose="020B0604020202020204" pitchFamily="34" charset="0"/>
                <a:cs typeface="Arial" panose="020B0604020202020204" pitchFamily="34" charset="0"/>
              </a:rPr>
              <a:t>đồng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thời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mở</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cả</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hai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vòi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trên</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sau</a:t>
            </a:r>
            <a:r>
              <a:rPr lang="fr-FR" sz="2667" dirty="0">
                <a:solidFill>
                  <a:schemeClr val="bg1"/>
                </a:solidFill>
                <a:latin typeface="Arial" panose="020B0604020202020204" pitchFamily="34" charset="0"/>
                <a:cs typeface="Arial" panose="020B0604020202020204" pitchFamily="34" charset="0"/>
              </a:rPr>
              <a:t> a </a:t>
            </a:r>
            <a:r>
              <a:rPr lang="fr-FR" sz="2667" dirty="0" err="1">
                <a:solidFill>
                  <a:schemeClr val="bg1"/>
                </a:solidFill>
                <a:latin typeface="Arial" panose="020B0604020202020204" pitchFamily="34" charset="0"/>
                <a:cs typeface="Arial" panose="020B0604020202020204" pitchFamily="34" charset="0"/>
              </a:rPr>
              <a:t>phút</a:t>
            </a:r>
            <a:r>
              <a:rPr lang="fr-FR" sz="2667" dirty="0">
                <a:solidFill>
                  <a:schemeClr val="bg1"/>
                </a:solidFill>
                <a:latin typeface="Arial" panose="020B0604020202020204" pitchFamily="34" charset="0"/>
                <a:cs typeface="Arial" panose="020B0604020202020204" pitchFamily="34" charset="0"/>
              </a:rPr>
              <a:t> là:</a:t>
            </a:r>
            <a:endParaRPr lang="en-US" sz="2667"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528433" y="342167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28433" y="4997694"/>
            <a:ext cx="5502783"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620012" y="3537290"/>
                <a:ext cx="5281563" cy="802977"/>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2667" i="1">
                        <a:solidFill>
                          <a:schemeClr val="bg1"/>
                        </a:solidFill>
                        <a:latin typeface="Cambria Math" panose="02040503050406030204" pitchFamily="18" charset="0"/>
                      </a:rPr>
                      <m:t>480</m:t>
                    </m:r>
                    <m:r>
                      <a:rPr lang="en-US" sz="2667" i="1">
                        <a:solidFill>
                          <a:schemeClr val="bg1"/>
                        </a:solidFill>
                        <a:latin typeface="Cambria Math" panose="02040503050406030204" pitchFamily="18" charset="0"/>
                      </a:rPr>
                      <m:t>+</m:t>
                    </m:r>
                    <m:f>
                      <m:fPr>
                        <m:ctrlPr>
                          <a:rPr lang="en-US" sz="2667" i="1">
                            <a:solidFill>
                              <a:schemeClr val="bg1"/>
                            </a:solidFill>
                            <a:latin typeface="Cambria Math" panose="02040503050406030204" pitchFamily="18" charset="0"/>
                          </a:rPr>
                        </m:ctrlPr>
                      </m:fPr>
                      <m:num>
                        <m:r>
                          <a:rPr lang="en-US" sz="2667" i="1">
                            <a:solidFill>
                              <a:schemeClr val="bg1"/>
                            </a:solidFill>
                            <a:latin typeface="Cambria Math" panose="02040503050406030204" pitchFamily="18" charset="0"/>
                          </a:rPr>
                          <m:t>3</m:t>
                        </m:r>
                      </m:num>
                      <m:den>
                        <m:r>
                          <a:rPr lang="en-US" sz="2667" i="1">
                            <a:solidFill>
                              <a:schemeClr val="bg1"/>
                            </a:solidFill>
                            <a:latin typeface="Cambria Math" panose="02040503050406030204" pitchFamily="18" charset="0"/>
                          </a:rPr>
                          <m:t>4</m:t>
                        </m:r>
                      </m:den>
                    </m:f>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 (</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20012" y="3537290"/>
                <a:ext cx="5281563" cy="802977"/>
              </a:xfrm>
              <a:prstGeom prst="rect">
                <a:avLst/>
              </a:prstGeom>
              <a:blipFill>
                <a:blip r:embed="rId11"/>
                <a:stretch>
                  <a:fillRect l="-1963" b="-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95693" y="5126811"/>
                <a:ext cx="5342417" cy="802977"/>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2667" i="1">
                        <a:solidFill>
                          <a:schemeClr val="bg1"/>
                        </a:solidFill>
                        <a:latin typeface="Cambria Math" panose="02040503050406030204" pitchFamily="18" charset="0"/>
                      </a:rPr>
                      <m:t>480</m:t>
                    </m:r>
                    <m:r>
                      <a:rPr lang="en-US" sz="2667" i="1">
                        <a:solidFill>
                          <a:schemeClr val="bg1"/>
                        </a:solidFill>
                        <a:latin typeface="Cambria Math" panose="02040503050406030204" pitchFamily="18" charset="0"/>
                      </a:rPr>
                      <m:t>−</m:t>
                    </m:r>
                    <m:f>
                      <m:fPr>
                        <m:ctrlPr>
                          <a:rPr lang="en-US" sz="2667" i="1">
                            <a:solidFill>
                              <a:schemeClr val="bg1"/>
                            </a:solidFill>
                            <a:latin typeface="Cambria Math" panose="02040503050406030204" pitchFamily="18" charset="0"/>
                          </a:rPr>
                        </m:ctrlPr>
                      </m:fPr>
                      <m:num>
                        <m:r>
                          <a:rPr lang="en-US" sz="2667" i="1">
                            <a:solidFill>
                              <a:schemeClr val="bg1"/>
                            </a:solidFill>
                            <a:latin typeface="Cambria Math" panose="02040503050406030204" pitchFamily="18" charset="0"/>
                          </a:rPr>
                          <m:t>3</m:t>
                        </m:r>
                      </m:num>
                      <m:den>
                        <m:r>
                          <a:rPr lang="en-US" sz="2667" i="1">
                            <a:solidFill>
                              <a:schemeClr val="bg1"/>
                            </a:solidFill>
                            <a:latin typeface="Cambria Math" panose="02040503050406030204" pitchFamily="18" charset="0"/>
                          </a:rPr>
                          <m:t>4</m:t>
                        </m:r>
                      </m:den>
                    </m:f>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 (</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95693" y="5126811"/>
                <a:ext cx="5342417" cy="802977"/>
              </a:xfrm>
              <a:prstGeom prst="rect">
                <a:avLst/>
              </a:prstGeom>
              <a:blipFill>
                <a:blip r:embed="rId12"/>
                <a:stretch>
                  <a:fillRect l="-1941" b="-833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6031217" y="342757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71110" y="4997694"/>
            <a:ext cx="5502783"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6159908" y="3577002"/>
                <a:ext cx="5194403" cy="802977"/>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2667" i="1">
                            <a:solidFill>
                              <a:schemeClr val="bg1"/>
                            </a:solidFill>
                            <a:latin typeface="Cambria Math" panose="02040503050406030204" pitchFamily="18" charset="0"/>
                          </a:rPr>
                        </m:ctrlPr>
                      </m:fPr>
                      <m:num>
                        <m:r>
                          <a:rPr lang="en-US" sz="2667" i="1">
                            <a:solidFill>
                              <a:schemeClr val="bg1"/>
                            </a:solidFill>
                            <a:latin typeface="Cambria Math" panose="02040503050406030204" pitchFamily="18" charset="0"/>
                          </a:rPr>
                          <m:t>3</m:t>
                        </m:r>
                      </m:num>
                      <m:den>
                        <m:r>
                          <a:rPr lang="en-US" sz="2667" i="1">
                            <a:solidFill>
                              <a:schemeClr val="bg1"/>
                            </a:solidFill>
                            <a:latin typeface="Cambria Math" panose="02040503050406030204" pitchFamily="18" charset="0"/>
                          </a:rPr>
                          <m:t>4</m:t>
                        </m:r>
                      </m:den>
                    </m:f>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 (</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endPar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159908" y="3577002"/>
                <a:ext cx="5194403" cy="802977"/>
              </a:xfrm>
              <a:prstGeom prst="rect">
                <a:avLst/>
              </a:prstGeom>
              <a:blipFill>
                <a:blip r:embed="rId13"/>
                <a:stretch>
                  <a:fillRect l="-1876" b="-75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6182019" y="5265083"/>
                <a:ext cx="5101875" cy="570349"/>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2667" i="1">
                        <a:solidFill>
                          <a:schemeClr val="bg1"/>
                        </a:solidFill>
                        <a:latin typeface="Cambria Math" panose="02040503050406030204" pitchFamily="18" charset="0"/>
                      </a:rPr>
                      <m:t>480</m:t>
                    </m:r>
                    <m:r>
                      <a:rPr lang="en-US" sz="2667" i="1">
                        <a:solidFill>
                          <a:schemeClr val="bg1"/>
                        </a:solidFill>
                        <a:latin typeface="Cambria Math" panose="02040503050406030204" pitchFamily="18" charset="0"/>
                      </a:rPr>
                      <m:t>+</m:t>
                    </m:r>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endPar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182019" y="5265083"/>
                <a:ext cx="5101875" cy="570349"/>
              </a:xfrm>
              <a:prstGeom prst="rect">
                <a:avLst/>
              </a:prstGeom>
              <a:blipFill>
                <a:blip r:embed="rId14"/>
                <a:stretch>
                  <a:fillRect l="-1912" b="-2795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3984172" y="1317172"/>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84448" y="860667"/>
            <a:ext cx="3623108" cy="923330"/>
          </a:xfrm>
          <a:prstGeom prst="rect">
            <a:avLst/>
          </a:prstGeom>
          <a:noFill/>
        </p:spPr>
        <p:txBody>
          <a:bodyPr wrap="none" lIns="91440" tIns="45720" rIns="91440" bIns="45720">
            <a:spAutoFit/>
          </a:bodyPr>
          <a:lstStyle/>
          <a:p>
            <a:pPr algn="ctr">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292" y="2305048"/>
            <a:ext cx="495300" cy="438150"/>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020" y="2743198"/>
            <a:ext cx="495300" cy="438150"/>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698" y="3177720"/>
            <a:ext cx="495300" cy="438150"/>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338203" y="3339876"/>
            <a:ext cx="2948744" cy="3660434"/>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84294" y="3634718"/>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2137224" y="2094607"/>
            <a:ext cx="7917552" cy="923330"/>
          </a:xfrm>
          <a:prstGeom prst="rect">
            <a:avLst/>
          </a:prstGeom>
          <a:noFill/>
        </p:spPr>
        <p:txBody>
          <a:bodyPr wrap="none" lIns="91440" tIns="45720" rIns="91440" bIns="45720">
            <a:spAutoFit/>
          </a:bodyPr>
          <a:lstStyle/>
          <a:p>
            <a:pPr algn="ctr">
              <a:defRPr/>
            </a:pPr>
            <a:r>
              <a:rPr lang="en-US" sz="54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noProof="1">
                <a:solidFill>
                  <a:schemeClr val="tx1"/>
                </a:solidFill>
                <a:latin typeface="Arial" panose="020B0604020202020204" pitchFamily="34" charset="0"/>
                <a:cs typeface="Arial" panose="020B0604020202020204" pitchFamily="34" charset="0"/>
              </a:rPr>
              <a:t>Câu</a:t>
            </a:r>
            <a:r>
              <a:rPr lang="en-US" sz="2800" b="1" noProof="1">
                <a:solidFill>
                  <a:schemeClr val="tx1"/>
                </a:solidFill>
                <a:latin typeface="Arial" panose="020B0604020202020204" pitchFamily="34" charset="0"/>
                <a:cs typeface="Arial" panose="020B0604020202020204" pitchFamily="34" charset="0"/>
              </a:rPr>
              <a:t> 1: </a:t>
            </a:r>
            <a:r>
              <a:rPr lang="en-US" sz="2800" dirty="0" err="1">
                <a:solidFill>
                  <a:schemeClr val="tx1"/>
                </a:solidFill>
                <a:latin typeface="Arial" panose="020B0604020202020204" pitchFamily="34" charset="0"/>
                <a:cs typeface="Arial" panose="020B0604020202020204" pitchFamily="34" charset="0"/>
              </a:rPr>
              <a:t>Đa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nào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dưới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đây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biến</a:t>
            </a:r>
            <a:r>
              <a:rPr lang="vi-VN" sz="28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A. </a:t>
            </a:r>
            <a:r>
              <a:rPr lang="fr-FR" sz="2933" dirty="0">
                <a:solidFill>
                  <a:schemeClr val="bg1"/>
                </a:solidFill>
                <a:latin typeface="Arial" panose="020B0604020202020204" pitchFamily="34" charset="0"/>
                <a:cs typeface="Arial" panose="020B0604020202020204" pitchFamily="34" charset="0"/>
              </a:rPr>
              <a:t>x</a:t>
            </a:r>
            <a:r>
              <a:rPr lang="fr-FR" sz="2933" baseline="30000" dirty="0">
                <a:solidFill>
                  <a:schemeClr val="bg1"/>
                </a:solidFill>
                <a:latin typeface="Arial" panose="020B0604020202020204" pitchFamily="34" charset="0"/>
                <a:cs typeface="Arial" panose="020B0604020202020204" pitchFamily="34" charset="0"/>
              </a:rPr>
              <a:t>2</a:t>
            </a:r>
            <a:r>
              <a:rPr lang="fr-FR" sz="2933" dirty="0">
                <a:solidFill>
                  <a:schemeClr val="bg1"/>
                </a:solidFill>
                <a:latin typeface="Arial" panose="020B0604020202020204" pitchFamily="34" charset="0"/>
                <a:cs typeface="Arial" panose="020B0604020202020204" pitchFamily="34" charset="0"/>
              </a:rPr>
              <a:t> + y + 1</a:t>
            </a:r>
            <a:endParaRPr lang="en-US" sz="2933"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C. </a:t>
            </a:r>
            <a:r>
              <a:rPr lang="fr-FR" sz="2933" dirty="0">
                <a:solidFill>
                  <a:schemeClr val="bg1"/>
                </a:solidFill>
                <a:latin typeface="Arial" panose="020B0604020202020204" pitchFamily="34" charset="0"/>
                <a:cs typeface="Arial" panose="020B0604020202020204" pitchFamily="34" charset="0"/>
              </a:rPr>
              <a:t>x + x</a:t>
            </a:r>
            <a:r>
              <a:rPr lang="fr-FR" sz="2933" baseline="30000" dirty="0">
                <a:solidFill>
                  <a:schemeClr val="bg1"/>
                </a:solidFill>
                <a:latin typeface="Arial" panose="020B0604020202020204" pitchFamily="34" charset="0"/>
                <a:cs typeface="Arial" panose="020B0604020202020204" pitchFamily="34" charset="0"/>
              </a:rPr>
              <a:t>2</a:t>
            </a:r>
            <a:r>
              <a:rPr lang="fr-FR" sz="2933" dirty="0">
                <a:solidFill>
                  <a:schemeClr val="bg1"/>
                </a:solidFill>
                <a:latin typeface="Arial" panose="020B0604020202020204" pitchFamily="34" charset="0"/>
                <a:cs typeface="Arial" panose="020B0604020202020204" pitchFamily="34" charset="0"/>
              </a:rPr>
              <a:t> – 3z</a:t>
            </a:r>
            <a:endParaRPr lang="en-US" sz="2933"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B. </a:t>
                </a:r>
                <a:r>
                  <a:rPr lang="fr-FR" sz="2933" dirty="0">
                    <a:solidFill>
                      <a:schemeClr val="bg1"/>
                    </a:solidFill>
                    <a:latin typeface="Arial" panose="020B0604020202020204" pitchFamily="34" charset="0"/>
                    <a:cs typeface="Arial" panose="020B0604020202020204" pitchFamily="34" charset="0"/>
                  </a:rPr>
                  <a:t>x</a:t>
                </a:r>
                <a:r>
                  <a:rPr lang="fr-FR" sz="2933" baseline="30000" dirty="0">
                    <a:solidFill>
                      <a:schemeClr val="bg1"/>
                    </a:solidFill>
                    <a:latin typeface="Arial" panose="020B0604020202020204" pitchFamily="34" charset="0"/>
                    <a:cs typeface="Arial" panose="020B0604020202020204" pitchFamily="34" charset="0"/>
                  </a:rPr>
                  <a:t>2</a:t>
                </a:r>
                <a:r>
                  <a:rPr lang="fr-FR" sz="2933"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2933" i="1">
                            <a:solidFill>
                              <a:schemeClr val="bg1"/>
                            </a:solidFill>
                            <a:latin typeface="Cambria Math" panose="02040503050406030204" pitchFamily="18" charset="0"/>
                          </a:rPr>
                        </m:ctrlPr>
                      </m:fPr>
                      <m:num>
                        <m:sSup>
                          <m:sSupPr>
                            <m:ctrlPr>
                              <a:rPr lang="en-US" sz="2933" i="1">
                                <a:solidFill>
                                  <a:schemeClr val="bg1"/>
                                </a:solidFill>
                                <a:latin typeface="Cambria Math" panose="02040503050406030204" pitchFamily="18" charset="0"/>
                              </a:rPr>
                            </m:ctrlPr>
                          </m:sSupPr>
                          <m:e>
                            <m:r>
                              <a:rPr lang="en-US" sz="2933" i="1">
                                <a:solidFill>
                                  <a:schemeClr val="bg1"/>
                                </a:solidFill>
                                <a:latin typeface="Cambria Math" panose="02040503050406030204" pitchFamily="18" charset="0"/>
                              </a:rPr>
                              <m:t>𝑥</m:t>
                            </m:r>
                          </m:e>
                          <m:sup>
                            <m:r>
                              <a:rPr lang="fr-FR" sz="2933" i="1">
                                <a:solidFill>
                                  <a:schemeClr val="bg1"/>
                                </a:solidFill>
                                <a:latin typeface="Cambria Math" panose="02040503050406030204" pitchFamily="18" charset="0"/>
                              </a:rPr>
                              <m:t>3</m:t>
                            </m:r>
                          </m:sup>
                        </m:sSup>
                      </m:num>
                      <m:den>
                        <m:r>
                          <a:rPr lang="fr-FR" sz="2933" i="1">
                            <a:solidFill>
                              <a:schemeClr val="bg1"/>
                            </a:solidFill>
                            <a:latin typeface="Cambria Math" panose="02040503050406030204" pitchFamily="18" charset="0"/>
                          </a:rPr>
                          <m:t>4</m:t>
                        </m:r>
                      </m:den>
                    </m:f>
                  </m:oMath>
                </a14:m>
                <a:r>
                  <a:rPr lang="fr-FR" sz="2933" dirty="0">
                    <a:solidFill>
                      <a:schemeClr val="bg1"/>
                    </a:solidFill>
                    <a:latin typeface="Arial" panose="020B0604020202020204" pitchFamily="34" charset="0"/>
                    <a:cs typeface="Arial" panose="020B0604020202020204" pitchFamily="34" charset="0"/>
                  </a:rPr>
                  <a:t> + x</a:t>
                </a:r>
                <a:endParaRPr lang="en-US" sz="2933" dirty="0">
                  <a:solidFill>
                    <a:schemeClr val="bg1"/>
                  </a:solidFill>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6391681" y="4843924"/>
                <a:ext cx="5693639" cy="890674"/>
              </a:xfrm>
              <a:prstGeom prst="rect">
                <a:avLst/>
              </a:prstGeom>
              <a:blipFill>
                <a:blip r:embed="rId10"/>
                <a:stretch>
                  <a:fillRect l="-2248" b="-2740"/>
                </a:stretch>
              </a:blipFill>
              <a:ln>
                <a:noFill/>
              </a:ln>
            </p:spPr>
            <p:txBody>
              <a:bodyPr/>
              <a:lstStyle/>
              <a:p>
                <a:r>
                  <a:rPr lang="en-US">
                    <a:noFill/>
                  </a:rPr>
                  <a:t> </a:t>
                </a:r>
              </a:p>
            </p:txBody>
          </p:sp>
        </mc:Fallback>
      </mc:AlternateContent>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D. </a:t>
            </a:r>
            <a:r>
              <a:rPr lang="fr-FR" sz="2933" dirty="0" err="1">
                <a:solidFill>
                  <a:schemeClr val="bg1"/>
                </a:solidFill>
                <a:latin typeface="Arial" panose="020B0604020202020204" pitchFamily="34" charset="0"/>
                <a:cs typeface="Arial" panose="020B0604020202020204" pitchFamily="34" charset="0"/>
              </a:rPr>
              <a:t>xyz</a:t>
            </a:r>
            <a:r>
              <a:rPr lang="fr-FR" sz="2933" dirty="0">
                <a:solidFill>
                  <a:schemeClr val="bg1"/>
                </a:solidFill>
                <a:latin typeface="Arial" panose="020B0604020202020204" pitchFamily="34" charset="0"/>
                <a:cs typeface="Arial" panose="020B0604020202020204" pitchFamily="34" charset="0"/>
              </a:rPr>
              <a:t> – </a:t>
            </a:r>
            <a:r>
              <a:rPr lang="fr-FR" sz="2933" dirty="0" err="1">
                <a:solidFill>
                  <a:schemeClr val="bg1"/>
                </a:solidFill>
                <a:latin typeface="Arial" panose="020B0604020202020204" pitchFamily="34" charset="0"/>
                <a:cs typeface="Arial" panose="020B0604020202020204" pitchFamily="34" charset="0"/>
              </a:rPr>
              <a:t>yz</a:t>
            </a:r>
            <a:r>
              <a:rPr lang="fr-FR" sz="2933" dirty="0">
                <a:solidFill>
                  <a:schemeClr val="bg1"/>
                </a:solidFill>
                <a:latin typeface="Arial" panose="020B0604020202020204" pitchFamily="34" charset="0"/>
                <a:cs typeface="Arial" panose="020B0604020202020204" pitchFamily="34" charset="0"/>
              </a:rPr>
              <a:t> + 3</a:t>
            </a:r>
            <a:endParaRPr lang="en-US" sz="2933"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6210" y="762774"/>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noProof="1">
                <a:solidFill>
                  <a:schemeClr val="tx1"/>
                </a:solidFill>
                <a:latin typeface="Arial" panose="020B0604020202020204" pitchFamily="34" charset="0"/>
                <a:cs typeface="Arial" panose="020B0604020202020204" pitchFamily="34" charset="0"/>
              </a:rPr>
              <a:t>Câu </a:t>
            </a:r>
            <a:r>
              <a:rPr lang="en-US" sz="2800" b="1" noProof="1">
                <a:solidFill>
                  <a:schemeClr val="tx1"/>
                </a:solidFill>
                <a:latin typeface="Arial" panose="020B0604020202020204" pitchFamily="34" charset="0"/>
                <a:cs typeface="Arial" panose="020B0604020202020204" pitchFamily="34" charset="0"/>
              </a:rPr>
              <a:t>2: </a:t>
            </a:r>
            <a:r>
              <a:rPr lang="fr-FR" sz="2800" dirty="0" err="1">
                <a:solidFill>
                  <a:schemeClr val="tx1"/>
                </a:solidFill>
                <a:latin typeface="Arial" panose="020B0604020202020204" pitchFamily="34" charset="0"/>
                <a:cs typeface="Arial" panose="020B0604020202020204" pitchFamily="34" charset="0"/>
              </a:rPr>
              <a:t>Sắp</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xếp</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đa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thức</a:t>
            </a:r>
            <a:r>
              <a:rPr lang="fr-FR" sz="2800" dirty="0">
                <a:solidFill>
                  <a:schemeClr val="tx1"/>
                </a:solidFill>
                <a:latin typeface="Arial" panose="020B0604020202020204" pitchFamily="34" charset="0"/>
                <a:cs typeface="Arial" panose="020B0604020202020204" pitchFamily="34" charset="0"/>
              </a:rPr>
              <a:t> -y</a:t>
            </a:r>
            <a:r>
              <a:rPr lang="fr-FR" sz="2800" baseline="30000" dirty="0">
                <a:solidFill>
                  <a:schemeClr val="tx1"/>
                </a:solidFill>
                <a:latin typeface="Arial" panose="020B0604020202020204" pitchFamily="34" charset="0"/>
                <a:cs typeface="Arial" panose="020B0604020202020204" pitchFamily="34" charset="0"/>
              </a:rPr>
              <a:t>4</a:t>
            </a:r>
            <a:r>
              <a:rPr lang="fr-FR" sz="2800" dirty="0">
                <a:solidFill>
                  <a:schemeClr val="tx1"/>
                </a:solidFill>
                <a:latin typeface="Arial" panose="020B0604020202020204" pitchFamily="34" charset="0"/>
                <a:cs typeface="Arial" panose="020B0604020202020204" pitchFamily="34" charset="0"/>
              </a:rPr>
              <a:t> + y</a:t>
            </a:r>
            <a:r>
              <a:rPr lang="fr-FR" sz="2800" baseline="30000" dirty="0">
                <a:solidFill>
                  <a:schemeClr val="tx1"/>
                </a:solidFill>
                <a:latin typeface="Arial" panose="020B0604020202020204" pitchFamily="34" charset="0"/>
                <a:cs typeface="Arial" panose="020B0604020202020204" pitchFamily="34" charset="0"/>
              </a:rPr>
              <a:t>7</a:t>
            </a:r>
            <a:r>
              <a:rPr lang="fr-FR" sz="2800" dirty="0">
                <a:solidFill>
                  <a:schemeClr val="tx1"/>
                </a:solidFill>
                <a:latin typeface="Arial" panose="020B0604020202020204" pitchFamily="34" charset="0"/>
                <a:cs typeface="Arial" panose="020B0604020202020204" pitchFamily="34" charset="0"/>
              </a:rPr>
              <a:t> - 3y</a:t>
            </a:r>
            <a:r>
              <a:rPr lang="fr-FR" sz="2800" baseline="30000" dirty="0">
                <a:solidFill>
                  <a:schemeClr val="tx1"/>
                </a:solidFill>
                <a:latin typeface="Arial" panose="020B0604020202020204" pitchFamily="34" charset="0"/>
                <a:cs typeface="Arial" panose="020B0604020202020204" pitchFamily="34" charset="0"/>
              </a:rPr>
              <a:t>2</a:t>
            </a:r>
            <a:r>
              <a:rPr lang="fr-FR" sz="2800" dirty="0">
                <a:solidFill>
                  <a:schemeClr val="tx1"/>
                </a:solidFill>
                <a:latin typeface="Arial" panose="020B0604020202020204" pitchFamily="34" charset="0"/>
                <a:cs typeface="Arial" panose="020B0604020202020204" pitchFamily="34" charset="0"/>
              </a:rPr>
              <a:t> + 8y</a:t>
            </a:r>
            <a:r>
              <a:rPr lang="fr-FR" sz="2800" baseline="30000" dirty="0">
                <a:solidFill>
                  <a:schemeClr val="tx1"/>
                </a:solidFill>
                <a:latin typeface="Arial" panose="020B0604020202020204" pitchFamily="34" charset="0"/>
                <a:cs typeface="Arial" panose="020B0604020202020204" pitchFamily="34" charset="0"/>
              </a:rPr>
              <a:t>5</a:t>
            </a:r>
            <a:r>
              <a:rPr lang="fr-FR" sz="2800" dirty="0">
                <a:solidFill>
                  <a:schemeClr val="tx1"/>
                </a:solidFill>
                <a:latin typeface="Arial" panose="020B0604020202020204" pitchFamily="34" charset="0"/>
                <a:cs typeface="Arial" panose="020B0604020202020204" pitchFamily="34" charset="0"/>
              </a:rPr>
              <a:t> - y </a:t>
            </a:r>
            <a:r>
              <a:rPr lang="fr-FR" sz="2800" dirty="0" err="1">
                <a:solidFill>
                  <a:schemeClr val="tx1"/>
                </a:solidFill>
                <a:latin typeface="Arial" panose="020B0604020202020204" pitchFamily="34" charset="0"/>
                <a:cs typeface="Arial" panose="020B0604020202020204" pitchFamily="34" charset="0"/>
              </a:rPr>
              <a:t>theo</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lũy</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thừa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tăng</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dần</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của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biến</a:t>
            </a:r>
            <a:r>
              <a:rPr lang="fr-FR" sz="2800" dirty="0">
                <a:solidFill>
                  <a:schemeClr val="tx1"/>
                </a:solidFill>
                <a:latin typeface="Arial" panose="020B0604020202020204" pitchFamily="34" charset="0"/>
                <a:cs typeface="Arial" panose="020B0604020202020204" pitchFamily="34" charset="0"/>
              </a:rPr>
              <a:t> ta </a:t>
            </a:r>
            <a:r>
              <a:rPr lang="fr-FR" sz="2800" dirty="0" err="1">
                <a:solidFill>
                  <a:schemeClr val="tx1"/>
                </a:solidFill>
                <a:latin typeface="Arial" panose="020B0604020202020204" pitchFamily="34" charset="0"/>
                <a:cs typeface="Arial" panose="020B0604020202020204" pitchFamily="34" charset="0"/>
              </a:rPr>
              <a:t>được</a:t>
            </a:r>
            <a:r>
              <a:rPr lang="fr-FR" sz="2800" dirty="0">
                <a:solidFill>
                  <a:schemeClr val="tx1"/>
                </a:solidFill>
                <a:latin typeface="Arial" panose="020B0604020202020204" pitchFamily="34" charset="0"/>
                <a:cs typeface="Arial" panose="020B0604020202020204" pitchFamily="34" charset="0"/>
              </a:rPr>
              <a:t>:</a:t>
            </a:r>
            <a:r>
              <a:rPr lang="vi-VN" sz="2800" noProof="1">
                <a:solidFill>
                  <a:schemeClr val="tx1"/>
                </a:solidFill>
                <a:latin typeface="Arial" panose="020B0604020202020204" pitchFamily="34" charset="0"/>
                <a:cs typeface="Arial" panose="020B0604020202020204" pitchFamily="34" charset="0"/>
              </a:rPr>
              <a:t> </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noProof="1">
                <a:solidFill>
                  <a:prstClr val="white"/>
                </a:solidFill>
                <a:latin typeface="Arial" panose="020B0604020202020204" pitchFamily="34" charset="0"/>
                <a:cs typeface="Arial" panose="020B0604020202020204" pitchFamily="34" charset="0"/>
              </a:rPr>
              <a:t>A. </a:t>
            </a:r>
            <a:r>
              <a:rPr lang="en-US" sz="2800" noProof="1">
                <a:solidFill>
                  <a:prstClr val="white"/>
                </a:solidFill>
                <a:latin typeface="Arial" panose="020B0604020202020204" pitchFamily="34" charset="0"/>
                <a:cs typeface="Arial" panose="020B0604020202020204" pitchFamily="34" charset="0"/>
              </a:rPr>
              <a:t>-</a:t>
            </a:r>
            <a:r>
              <a:rPr lang="fr-FR" sz="2800" dirty="0">
                <a:latin typeface="Arial" panose="020B0604020202020204" pitchFamily="34" charset="0"/>
                <a:cs typeface="Arial" panose="020B0604020202020204" pitchFamily="34" charset="0"/>
              </a:rPr>
              <a:t>y – 3y</a:t>
            </a:r>
            <a:r>
              <a:rPr lang="fr-FR" sz="2800" baseline="30000" dirty="0">
                <a:latin typeface="Arial" panose="020B0604020202020204" pitchFamily="34" charset="0"/>
                <a:cs typeface="Arial" panose="020B0604020202020204" pitchFamily="34" charset="0"/>
              </a:rPr>
              <a:t>2</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4</a:t>
            </a:r>
            <a:r>
              <a:rPr lang="fr-FR" sz="2800" dirty="0">
                <a:latin typeface="Arial" panose="020B0604020202020204" pitchFamily="34" charset="0"/>
                <a:cs typeface="Arial" panose="020B0604020202020204" pitchFamily="34" charset="0"/>
              </a:rPr>
              <a:t> + 8y</a:t>
            </a:r>
            <a:r>
              <a:rPr lang="fr-FR" sz="2800" baseline="30000" dirty="0">
                <a:latin typeface="Arial" panose="020B0604020202020204" pitchFamily="34" charset="0"/>
                <a:cs typeface="Arial" panose="020B0604020202020204" pitchFamily="34" charset="0"/>
              </a:rPr>
              <a:t>5</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noProof="1">
                <a:solidFill>
                  <a:prstClr val="white"/>
                </a:solidFill>
                <a:latin typeface="Arial" panose="020B0604020202020204" pitchFamily="34" charset="0"/>
                <a:cs typeface="Arial" panose="020B0604020202020204" pitchFamily="34" charset="0"/>
              </a:rPr>
              <a:t>C. </a:t>
            </a:r>
            <a:r>
              <a:rPr lang="fr-FR" sz="2800" dirty="0">
                <a:latin typeface="Arial" panose="020B0604020202020204" pitchFamily="34" charset="0"/>
                <a:cs typeface="Arial" panose="020B0604020202020204" pitchFamily="34" charset="0"/>
              </a:rPr>
              <a:t>y – 3y</a:t>
            </a:r>
            <a:r>
              <a:rPr lang="fr-FR" sz="2800" baseline="30000" dirty="0">
                <a:latin typeface="Arial" panose="020B0604020202020204" pitchFamily="34" charset="0"/>
                <a:cs typeface="Arial" panose="020B0604020202020204" pitchFamily="34" charset="0"/>
              </a:rPr>
              <a:t>2</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4</a:t>
            </a:r>
            <a:r>
              <a:rPr lang="fr-FR" sz="2800" dirty="0">
                <a:latin typeface="Arial" panose="020B0604020202020204" pitchFamily="34" charset="0"/>
                <a:cs typeface="Arial" panose="020B0604020202020204" pitchFamily="34" charset="0"/>
              </a:rPr>
              <a:t> + 8y</a:t>
            </a:r>
            <a:r>
              <a:rPr lang="fr-FR" sz="2800" baseline="30000" dirty="0">
                <a:latin typeface="Arial" panose="020B0604020202020204" pitchFamily="34" charset="0"/>
                <a:cs typeface="Arial" panose="020B0604020202020204" pitchFamily="34" charset="0"/>
              </a:rPr>
              <a:t>5</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noProof="1">
                <a:solidFill>
                  <a:prstClr val="white"/>
                </a:solidFill>
                <a:latin typeface="Arial" panose="020B0604020202020204" pitchFamily="34" charset="0"/>
                <a:cs typeface="Arial" panose="020B0604020202020204" pitchFamily="34" charset="0"/>
              </a:rPr>
              <a:t>B. </a:t>
            </a:r>
            <a:r>
              <a:rPr lang="fr-FR" sz="2800" dirty="0">
                <a:latin typeface="Arial" panose="020B0604020202020204" pitchFamily="34" charset="0"/>
                <a:cs typeface="Arial" panose="020B0604020202020204" pitchFamily="34" charset="0"/>
              </a:rPr>
              <a:t>-y – 3y</a:t>
            </a:r>
            <a:r>
              <a:rPr lang="fr-FR" sz="2800" baseline="30000" dirty="0">
                <a:latin typeface="Arial" panose="020B0604020202020204" pitchFamily="34" charset="0"/>
                <a:cs typeface="Arial" panose="020B0604020202020204" pitchFamily="34" charset="0"/>
              </a:rPr>
              <a:t>2</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4</a:t>
            </a:r>
            <a:r>
              <a:rPr lang="fr-FR" sz="2800" dirty="0">
                <a:latin typeface="Arial" panose="020B0604020202020204" pitchFamily="34" charset="0"/>
                <a:cs typeface="Arial" panose="020B0604020202020204" pitchFamily="34" charset="0"/>
              </a:rPr>
              <a:t> + 8y</a:t>
            </a:r>
            <a:r>
              <a:rPr lang="fr-FR" sz="2800" baseline="30000" dirty="0">
                <a:latin typeface="Arial" panose="020B0604020202020204" pitchFamily="34" charset="0"/>
                <a:cs typeface="Arial" panose="020B0604020202020204" pitchFamily="34" charset="0"/>
              </a:rPr>
              <a:t>5</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7</a:t>
            </a:r>
            <a:endParaRPr lang="vi-VN" sz="28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noProof="1">
                <a:solidFill>
                  <a:prstClr val="white"/>
                </a:solidFill>
                <a:latin typeface="Arial" panose="020B0604020202020204" pitchFamily="34" charset="0"/>
                <a:cs typeface="Arial" panose="020B0604020202020204" pitchFamily="34" charset="0"/>
              </a:rPr>
              <a:t>D. </a:t>
            </a:r>
            <a:r>
              <a:rPr lang="fr-FR" sz="2800" dirty="0">
                <a:latin typeface="Arial" panose="020B0604020202020204" pitchFamily="34" charset="0"/>
                <a:cs typeface="Arial" panose="020B0604020202020204" pitchFamily="34" charset="0"/>
              </a:rPr>
              <a:t>y – 3y</a:t>
            </a:r>
            <a:r>
              <a:rPr lang="fr-FR" sz="2800" baseline="30000" dirty="0">
                <a:latin typeface="Arial" panose="020B0604020202020204" pitchFamily="34" charset="0"/>
                <a:cs typeface="Arial" panose="020B0604020202020204" pitchFamily="34" charset="0"/>
              </a:rPr>
              <a:t>2  </a:t>
            </a:r>
            <a:r>
              <a:rPr lang="fr-FR" sz="2800" dirty="0">
                <a:latin typeface="Arial" panose="020B0604020202020204" pitchFamily="34" charset="0"/>
                <a:cs typeface="Arial" panose="020B0604020202020204" pitchFamily="34" charset="0"/>
              </a:rPr>
              <a:t>- y</a:t>
            </a:r>
            <a:r>
              <a:rPr lang="fr-FR" sz="2800" baseline="30000" dirty="0">
                <a:latin typeface="Arial" panose="020B0604020202020204" pitchFamily="34" charset="0"/>
                <a:cs typeface="Arial" panose="020B0604020202020204" pitchFamily="34" charset="0"/>
              </a:rPr>
              <a:t>4</a:t>
            </a:r>
            <a:r>
              <a:rPr lang="fr-FR" sz="2800" dirty="0">
                <a:latin typeface="Arial" panose="020B0604020202020204" pitchFamily="34" charset="0"/>
                <a:cs typeface="Arial" panose="020B0604020202020204" pitchFamily="34" charset="0"/>
              </a:rPr>
              <a:t> + 8y</a:t>
            </a:r>
            <a:r>
              <a:rPr lang="fr-FR" sz="2800" baseline="30000" dirty="0">
                <a:latin typeface="Arial" panose="020B0604020202020204" pitchFamily="34" charset="0"/>
                <a:cs typeface="Arial" panose="020B0604020202020204" pitchFamily="34" charset="0"/>
              </a:rPr>
              <a:t>5</a:t>
            </a:r>
            <a:r>
              <a:rPr lang="fr-FR" sz="2800" dirty="0">
                <a:latin typeface="Arial" panose="020B0604020202020204" pitchFamily="34" charset="0"/>
                <a:cs typeface="Arial" panose="020B0604020202020204" pitchFamily="34" charset="0"/>
              </a:rPr>
              <a:t> + y</a:t>
            </a:r>
            <a:r>
              <a:rPr lang="fr-FR" sz="2800" baseline="30000" dirty="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446" y="55576"/>
            <a:ext cx="2889754" cy="1414395"/>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6992" y="829448"/>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813" y="1261647"/>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noProof="1">
                <a:solidFill>
                  <a:schemeClr val="tx1"/>
                </a:solidFill>
                <a:latin typeface="Arial" panose="020B0604020202020204" pitchFamily="34" charset="0"/>
                <a:cs typeface="Arial" panose="020B0604020202020204" pitchFamily="34" charset="0"/>
              </a:rPr>
              <a:t>Câu </a:t>
            </a:r>
            <a:r>
              <a:rPr lang="en-US" sz="2800" b="1" noProof="1">
                <a:solidFill>
                  <a:schemeClr val="tx1"/>
                </a:solidFill>
                <a:latin typeface="Arial" panose="020B0604020202020204" pitchFamily="34" charset="0"/>
                <a:cs typeface="Arial" panose="020B0604020202020204" pitchFamily="34" charset="0"/>
              </a:rPr>
              <a:t>3: </a:t>
            </a:r>
            <a:r>
              <a:rPr lang="fr-FR" sz="2800" dirty="0" err="1">
                <a:solidFill>
                  <a:schemeClr val="tx1"/>
                </a:solidFill>
                <a:latin typeface="Arial" panose="020B0604020202020204" pitchFamily="34" charset="0"/>
                <a:cs typeface="Arial" panose="020B0604020202020204" pitchFamily="34" charset="0"/>
              </a:rPr>
              <a:t>Hệ</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số</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cao</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nhất</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của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đa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thức</a:t>
            </a:r>
            <a:r>
              <a:rPr lang="fr-FR" sz="2800" dirty="0">
                <a:solidFill>
                  <a:schemeClr val="tx1"/>
                </a:solidFill>
                <a:latin typeface="Arial" panose="020B0604020202020204" pitchFamily="34" charset="0"/>
                <a:cs typeface="Arial" panose="020B0604020202020204" pitchFamily="34" charset="0"/>
              </a:rPr>
              <a:t> 5x</a:t>
            </a:r>
            <a:r>
              <a:rPr lang="fr-FR" sz="2800" baseline="30000" dirty="0">
                <a:solidFill>
                  <a:schemeClr val="tx1"/>
                </a:solidFill>
                <a:latin typeface="Arial" panose="020B0604020202020204" pitchFamily="34" charset="0"/>
                <a:cs typeface="Arial" panose="020B0604020202020204" pitchFamily="34" charset="0"/>
              </a:rPr>
              <a:t>6</a:t>
            </a:r>
            <a:r>
              <a:rPr lang="fr-FR" sz="2800" dirty="0">
                <a:solidFill>
                  <a:schemeClr val="tx1"/>
                </a:solidFill>
                <a:latin typeface="Arial" panose="020B0604020202020204" pitchFamily="34" charset="0"/>
                <a:cs typeface="Arial" panose="020B0604020202020204" pitchFamily="34" charset="0"/>
              </a:rPr>
              <a:t> + 6x</a:t>
            </a:r>
            <a:r>
              <a:rPr lang="fr-FR" sz="2800" baseline="30000" dirty="0">
                <a:solidFill>
                  <a:schemeClr val="tx1"/>
                </a:solidFill>
                <a:latin typeface="Arial" panose="020B0604020202020204" pitchFamily="34" charset="0"/>
                <a:cs typeface="Arial" panose="020B0604020202020204" pitchFamily="34" charset="0"/>
              </a:rPr>
              <a:t>5</a:t>
            </a:r>
            <a:r>
              <a:rPr lang="fr-FR" sz="2800" dirty="0">
                <a:solidFill>
                  <a:schemeClr val="tx1"/>
                </a:solidFill>
                <a:latin typeface="Arial" panose="020B0604020202020204" pitchFamily="34" charset="0"/>
                <a:cs typeface="Arial" panose="020B0604020202020204" pitchFamily="34" charset="0"/>
              </a:rPr>
              <a:t> + x</a:t>
            </a:r>
            <a:r>
              <a:rPr lang="fr-FR" sz="2800" baseline="30000" dirty="0">
                <a:solidFill>
                  <a:schemeClr val="tx1"/>
                </a:solidFill>
                <a:latin typeface="Arial" panose="020B0604020202020204" pitchFamily="34" charset="0"/>
                <a:cs typeface="Arial" panose="020B0604020202020204" pitchFamily="34" charset="0"/>
              </a:rPr>
              <a:t>4</a:t>
            </a:r>
            <a:r>
              <a:rPr lang="fr-FR" sz="2800" dirty="0">
                <a:solidFill>
                  <a:schemeClr val="tx1"/>
                </a:solidFill>
                <a:latin typeface="Arial" panose="020B0604020202020204" pitchFamily="34" charset="0"/>
                <a:cs typeface="Arial" panose="020B0604020202020204" pitchFamily="34" charset="0"/>
              </a:rPr>
              <a:t> - 3x</a:t>
            </a:r>
            <a:r>
              <a:rPr lang="fr-FR" sz="2800" baseline="30000" dirty="0">
                <a:solidFill>
                  <a:schemeClr val="tx1"/>
                </a:solidFill>
                <a:latin typeface="Arial" panose="020B0604020202020204" pitchFamily="34" charset="0"/>
                <a:cs typeface="Arial" panose="020B0604020202020204" pitchFamily="34" charset="0"/>
              </a:rPr>
              <a:t>2</a:t>
            </a:r>
            <a:r>
              <a:rPr lang="fr-FR" sz="2800" dirty="0">
                <a:solidFill>
                  <a:schemeClr val="tx1"/>
                </a:solidFill>
                <a:latin typeface="Arial" panose="020B0604020202020204" pitchFamily="34" charset="0"/>
                <a:cs typeface="Arial" panose="020B0604020202020204" pitchFamily="34" charset="0"/>
              </a:rPr>
              <a:t> + 7 ?</a:t>
            </a:r>
            <a:endParaRPr lang="en-US" sz="28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A. </a:t>
            </a:r>
            <a:r>
              <a:rPr lang="en-US" sz="2800" noProof="1">
                <a:solidFill>
                  <a:prstClr val="white"/>
                </a:solidFill>
                <a:latin typeface="Arial" panose="020B0604020202020204" pitchFamily="34" charset="0"/>
                <a:cs typeface="Arial" panose="020B0604020202020204" pitchFamily="34" charset="0"/>
              </a:rPr>
              <a:t>6</a:t>
            </a:r>
            <a:endParaRPr lang="vi-VN" sz="28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C. </a:t>
            </a:r>
            <a:r>
              <a:rPr lang="en-US" sz="2800" noProof="1">
                <a:solidFill>
                  <a:prstClr val="white"/>
                </a:solidFill>
                <a:latin typeface="Arial" panose="020B0604020202020204" pitchFamily="34" charset="0"/>
                <a:cs typeface="Arial" panose="020B0604020202020204" pitchFamily="34" charset="0"/>
              </a:rPr>
              <a:t>4</a:t>
            </a:r>
            <a:endParaRPr lang="vi-VN" sz="28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B. </a:t>
            </a:r>
            <a:r>
              <a:rPr lang="en-US" sz="2800" noProof="1">
                <a:solidFill>
                  <a:prstClr val="white"/>
                </a:solidFill>
                <a:latin typeface="Arial" panose="020B0604020202020204" pitchFamily="34" charset="0"/>
                <a:cs typeface="Arial" panose="020B0604020202020204" pitchFamily="34" charset="0"/>
              </a:rPr>
              <a:t>7</a:t>
            </a:r>
            <a:endParaRPr lang="vi-VN" sz="28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D. </a:t>
            </a:r>
            <a:r>
              <a:rPr lang="en-US" sz="2800" noProof="1">
                <a:solidFill>
                  <a:prstClr val="white"/>
                </a:solidFill>
                <a:latin typeface="Arial" panose="020B0604020202020204" pitchFamily="34" charset="0"/>
                <a:cs typeface="Arial" panose="020B0604020202020204" pitchFamily="34" charset="0"/>
              </a:rPr>
              <a:t>5</a:t>
            </a:r>
            <a:endParaRPr lang="vi-VN" sz="28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8794" y="122251"/>
            <a:ext cx="2889754" cy="1414395"/>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noProof="1">
                <a:solidFill>
                  <a:schemeClr val="tx1"/>
                </a:solidFill>
                <a:latin typeface="Arial" panose="020B0604020202020204" pitchFamily="34" charset="0"/>
                <a:cs typeface="Arial" panose="020B0604020202020204" pitchFamily="34" charset="0"/>
              </a:rPr>
              <a:t>Câu</a:t>
            </a:r>
            <a:r>
              <a:rPr lang="en-US" sz="2800" b="1" noProof="1">
                <a:solidFill>
                  <a:schemeClr val="tx1"/>
                </a:solidFill>
                <a:latin typeface="Arial" panose="020B0604020202020204" pitchFamily="34" charset="0"/>
                <a:cs typeface="Arial" panose="020B0604020202020204" pitchFamily="34" charset="0"/>
              </a:rPr>
              <a:t> 4: </a:t>
            </a:r>
            <a:r>
              <a:rPr lang="fr-FR" sz="2800" dirty="0">
                <a:solidFill>
                  <a:schemeClr val="tx1"/>
                </a:solidFill>
                <a:latin typeface="Arial" panose="020B0604020202020204" pitchFamily="34" charset="0"/>
                <a:cs typeface="Arial" panose="020B0604020202020204" pitchFamily="34" charset="0"/>
              </a:rPr>
              <a:t>Cho a, b, c là </a:t>
            </a:r>
            <a:r>
              <a:rPr lang="fr-FR" sz="2800" dirty="0" err="1">
                <a:solidFill>
                  <a:schemeClr val="tx1"/>
                </a:solidFill>
                <a:latin typeface="Arial" panose="020B0604020202020204" pitchFamily="34" charset="0"/>
                <a:cs typeface="Arial" panose="020B0604020202020204" pitchFamily="34" charset="0"/>
              </a:rPr>
              <a:t>hằng</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số</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hệ</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số</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tự</a:t>
            </a:r>
            <a:r>
              <a:rPr lang="fr-FR" sz="2800" dirty="0">
                <a:solidFill>
                  <a:schemeClr val="tx1"/>
                </a:solidFill>
                <a:latin typeface="Arial" panose="020B0604020202020204" pitchFamily="34" charset="0"/>
                <a:cs typeface="Arial" panose="020B0604020202020204" pitchFamily="34" charset="0"/>
              </a:rPr>
              <a:t> do </a:t>
            </a:r>
            <a:r>
              <a:rPr lang="fr-FR" sz="2800" dirty="0" err="1">
                <a:solidFill>
                  <a:schemeClr val="tx1"/>
                </a:solidFill>
                <a:latin typeface="Arial" panose="020B0604020202020204" pitchFamily="34" charset="0"/>
                <a:cs typeface="Arial" panose="020B0604020202020204" pitchFamily="34" charset="0"/>
              </a:rPr>
              <a:t>của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đa</a:t>
            </a:r>
            <a:r>
              <a:rPr lang="fr-FR" sz="2800" dirty="0">
                <a:solidFill>
                  <a:schemeClr val="tx1"/>
                </a:solidFill>
                <a:latin typeface="Arial" panose="020B0604020202020204" pitchFamily="34" charset="0"/>
                <a:cs typeface="Arial" panose="020B0604020202020204" pitchFamily="34" charset="0"/>
              </a:rPr>
              <a:t> </a:t>
            </a:r>
            <a:r>
              <a:rPr lang="fr-FR" sz="2800" dirty="0" err="1">
                <a:solidFill>
                  <a:schemeClr val="tx1"/>
                </a:solidFill>
                <a:latin typeface="Arial" panose="020B0604020202020204" pitchFamily="34" charset="0"/>
                <a:cs typeface="Arial" panose="020B0604020202020204" pitchFamily="34" charset="0"/>
              </a:rPr>
              <a:t>thức</a:t>
            </a:r>
            <a:r>
              <a:rPr lang="fr-FR" sz="2800" dirty="0">
                <a:solidFill>
                  <a:schemeClr val="tx1"/>
                </a:solidFill>
                <a:latin typeface="Arial" panose="020B0604020202020204" pitchFamily="34" charset="0"/>
                <a:cs typeface="Arial" panose="020B0604020202020204" pitchFamily="34" charset="0"/>
              </a:rPr>
              <a:t> </a:t>
            </a:r>
          </a:p>
          <a:p>
            <a:pPr algn="ctr">
              <a:defRPr/>
            </a:pPr>
            <a:r>
              <a:rPr lang="fr-FR" sz="2800" dirty="0">
                <a:solidFill>
                  <a:schemeClr val="tx1"/>
                </a:solidFill>
                <a:latin typeface="Arial" panose="020B0604020202020204" pitchFamily="34" charset="0"/>
                <a:cs typeface="Arial" panose="020B0604020202020204" pitchFamily="34" charset="0"/>
              </a:rPr>
              <a:t>x</a:t>
            </a:r>
            <a:r>
              <a:rPr lang="fr-FR" sz="2800" baseline="30000" dirty="0">
                <a:solidFill>
                  <a:schemeClr val="tx1"/>
                </a:solidFill>
                <a:latin typeface="Arial" panose="020B0604020202020204" pitchFamily="34" charset="0"/>
                <a:cs typeface="Arial" panose="020B0604020202020204" pitchFamily="34" charset="0"/>
              </a:rPr>
              <a:t>2</a:t>
            </a:r>
            <a:r>
              <a:rPr lang="fr-FR" sz="2800" dirty="0">
                <a:solidFill>
                  <a:schemeClr val="tx1"/>
                </a:solidFill>
                <a:latin typeface="Arial" panose="020B0604020202020204" pitchFamily="34" charset="0"/>
                <a:cs typeface="Arial" panose="020B0604020202020204" pitchFamily="34" charset="0"/>
              </a:rPr>
              <a:t> + (A + B)x - 5a + 3b + 2 là</a:t>
            </a:r>
            <a:endParaRPr lang="vi-VN" sz="28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5a + 3a + 2</a:t>
            </a: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C. </a:t>
            </a:r>
            <a:r>
              <a:rPr lang="en-US" sz="2800" noProof="1">
                <a:solidFill>
                  <a:schemeClr val="bg1"/>
                </a:solidFill>
                <a:latin typeface="Arial" panose="020B0604020202020204" pitchFamily="34" charset="0"/>
                <a:cs typeface="Arial" panose="020B0604020202020204" pitchFamily="34" charset="0"/>
              </a:rPr>
              <a:t>2</a:t>
            </a:r>
            <a:endParaRPr lang="en-US" sz="28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B.</a:t>
            </a:r>
            <a:r>
              <a:rPr lang="en-US" sz="2800" dirty="0">
                <a:latin typeface="Arial" panose="020B0604020202020204" pitchFamily="34" charset="0"/>
                <a:cs typeface="Arial" panose="020B0604020202020204" pitchFamily="34" charset="0"/>
              </a:rPr>
              <a:t> -5a + 3a + 2</a:t>
            </a: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schemeClr val="bg1"/>
                </a:solidFill>
                <a:latin typeface="Arial" panose="020B0604020202020204" pitchFamily="34" charset="0"/>
                <a:cs typeface="Arial" panose="020B0604020202020204" pitchFamily="34" charset="0"/>
              </a:rPr>
              <a:t>D. </a:t>
            </a:r>
            <a:r>
              <a:rPr lang="en-US" sz="2800" noProof="1">
                <a:solidFill>
                  <a:schemeClr val="bg1"/>
                </a:solidFill>
                <a:latin typeface="Arial" panose="020B0604020202020204" pitchFamily="34" charset="0"/>
                <a:cs typeface="Arial" panose="020B0604020202020204" pitchFamily="34" charset="0"/>
              </a:rPr>
              <a:t>3b + 2</a:t>
            </a:r>
            <a:endParaRPr lang="en-US" sz="28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971" y="762774"/>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noProof="1">
                <a:solidFill>
                  <a:schemeClr val="tx1"/>
                </a:solidFill>
                <a:latin typeface="Arial" panose="020B0604020202020204" pitchFamily="34" charset="0"/>
                <a:cs typeface="Arial" panose="020B0604020202020204" pitchFamily="34" charset="0"/>
              </a:rPr>
              <a:t>Câu</a:t>
            </a:r>
            <a:r>
              <a:rPr lang="en-US" sz="2800" b="1" noProof="1">
                <a:solidFill>
                  <a:schemeClr val="tx1"/>
                </a:solidFill>
                <a:latin typeface="Arial" panose="020B0604020202020204" pitchFamily="34" charset="0"/>
                <a:cs typeface="Arial" panose="020B0604020202020204" pitchFamily="34" charset="0"/>
              </a:rPr>
              <a:t> 5: </a:t>
            </a:r>
            <a:r>
              <a:rPr lang="en-US" sz="2800" dirty="0">
                <a:solidFill>
                  <a:schemeClr val="tx1"/>
                </a:solidFill>
                <a:latin typeface="Arial" panose="020B0604020202020204" pitchFamily="34" charset="0"/>
                <a:cs typeface="Arial" panose="020B0604020202020204" pitchFamily="34" charset="0"/>
              </a:rPr>
              <a:t>Cho </a:t>
            </a:r>
            <a:r>
              <a:rPr lang="en-US" sz="2800" dirty="0" err="1">
                <a:solidFill>
                  <a:schemeClr val="tx1"/>
                </a:solidFill>
                <a:latin typeface="Arial" panose="020B0604020202020204" pitchFamily="34" charset="0"/>
                <a:cs typeface="Arial" panose="020B0604020202020204" pitchFamily="34" charset="0"/>
              </a:rPr>
              <a:t>hai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f(x) = 3x</a:t>
            </a:r>
            <a:r>
              <a:rPr lang="en-US" sz="2800" baseline="30000" dirty="0">
                <a:solidFill>
                  <a:schemeClr val="tx1"/>
                </a:solidFill>
                <a:latin typeface="Arial" panose="020B0604020202020204" pitchFamily="34" charset="0"/>
                <a:cs typeface="Arial" panose="020B0604020202020204" pitchFamily="34" charset="0"/>
              </a:rPr>
              <a:t>4</a:t>
            </a:r>
            <a:r>
              <a:rPr lang="en-US" sz="2800" dirty="0">
                <a:solidFill>
                  <a:schemeClr val="tx1"/>
                </a:solidFill>
                <a:latin typeface="Arial" panose="020B0604020202020204" pitchFamily="34" charset="0"/>
                <a:cs typeface="Arial" panose="020B0604020202020204" pitchFamily="34" charset="0"/>
              </a:rPr>
              <a:t> - 1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g(x) = 5x</a:t>
            </a:r>
            <a:r>
              <a:rPr lang="en-US" sz="2800" baseline="30000" dirty="0">
                <a:solidFill>
                  <a:schemeClr val="tx1"/>
                </a:solidFill>
                <a:latin typeface="Arial" panose="020B0604020202020204" pitchFamily="34" charset="0"/>
                <a:cs typeface="Arial" panose="020B0604020202020204" pitchFamily="34" charset="0"/>
              </a:rPr>
              <a:t>4</a:t>
            </a:r>
            <a:r>
              <a:rPr lang="en-US" sz="2800" dirty="0">
                <a:solidFill>
                  <a:schemeClr val="tx1"/>
                </a:solidFill>
                <a:latin typeface="Arial" panose="020B0604020202020204" pitchFamily="34" charset="0"/>
                <a:cs typeface="Arial" panose="020B0604020202020204" pitchFamily="34" charset="0"/>
              </a:rPr>
              <a:t> - 3x</a:t>
            </a:r>
            <a:r>
              <a:rPr lang="en-US" sz="2800" baseline="30000" dirty="0">
                <a:solidFill>
                  <a:schemeClr val="tx1"/>
                </a:solidFill>
                <a:latin typeface="Arial" panose="020B0604020202020204" pitchFamily="34" charset="0"/>
                <a:cs typeface="Arial" panose="020B0604020202020204" pitchFamily="34" charset="0"/>
              </a:rPr>
              <a:t>3</a:t>
            </a:r>
            <a:r>
              <a:rPr lang="en-US" sz="2800" dirty="0">
                <a:solidFill>
                  <a:schemeClr val="tx1"/>
                </a:solidFill>
                <a:latin typeface="Arial" panose="020B0604020202020204" pitchFamily="34" charset="0"/>
                <a:cs typeface="Arial" panose="020B0604020202020204" pitchFamily="34" charset="0"/>
              </a:rPr>
              <a:t> + 2x. </a:t>
            </a:r>
          </a:p>
          <a:p>
            <a:pPr algn="ctr">
              <a:defRPr/>
            </a:pPr>
            <a:r>
              <a:rPr lang="en-US" sz="2800" dirty="0" err="1">
                <a:solidFill>
                  <a:schemeClr val="tx1"/>
                </a:solidFill>
                <a:latin typeface="Arial" panose="020B0604020202020204" pitchFamily="34" charset="0"/>
                <a:cs typeface="Arial" panose="020B0604020202020204" pitchFamily="34" charset="0"/>
              </a:rPr>
              <a:t>Chọn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đáp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đúng</a:t>
            </a:r>
            <a:r>
              <a:rPr lang="vi-VN" sz="28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f(2) = g(2)</a:t>
            </a: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f(2) &lt; g(2)</a:t>
            </a:r>
            <a:endParaRPr lang="vi-VN" sz="28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f(2)  = 2.g(2)</a:t>
            </a:r>
            <a:endParaRPr lang="vi-VN" sz="28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D. </a:t>
            </a:r>
            <a:r>
              <a:rPr lang="en-US" sz="2800" dirty="0">
                <a:latin typeface="Arial" panose="020B0604020202020204" pitchFamily="34" charset="0"/>
                <a:cs typeface="Arial" panose="020B0604020202020204" pitchFamily="34" charset="0"/>
              </a:rPr>
              <a:t>f(2) &gt; g(2)</a:t>
            </a: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4702" y="329920"/>
            <a:ext cx="2889754" cy="1414395"/>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971" y="762774"/>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noProof="1">
                <a:solidFill>
                  <a:schemeClr val="tx1"/>
                </a:solidFill>
                <a:latin typeface="Arial" panose="020B0604020202020204" pitchFamily="34" charset="0"/>
                <a:cs typeface="Arial" panose="020B0604020202020204" pitchFamily="34" charset="0"/>
              </a:rPr>
              <a:t>Câu</a:t>
            </a:r>
            <a:r>
              <a:rPr lang="en-US" sz="2800" b="1" noProof="1">
                <a:solidFill>
                  <a:schemeClr val="tx1"/>
                </a:solidFill>
                <a:latin typeface="Arial" panose="020B0604020202020204" pitchFamily="34" charset="0"/>
                <a:cs typeface="Arial" panose="020B0604020202020204" pitchFamily="34" charset="0"/>
              </a:rPr>
              <a:t> 6: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f(x) = ax + b. </a:t>
            </a:r>
            <a:r>
              <a:rPr lang="en-US" sz="2800" dirty="0" err="1">
                <a:solidFill>
                  <a:schemeClr val="tx1"/>
                </a:solidFill>
                <a:latin typeface="Arial" panose="020B0604020202020204" pitchFamily="34" charset="0"/>
                <a:cs typeface="Arial" panose="020B0604020202020204" pitchFamily="34" charset="0"/>
              </a:rPr>
              <a:t>Biết</a:t>
            </a:r>
            <a:r>
              <a:rPr lang="en-US" sz="2800" dirty="0">
                <a:solidFill>
                  <a:schemeClr val="tx1"/>
                </a:solidFill>
                <a:latin typeface="Arial" panose="020B0604020202020204" pitchFamily="34" charset="0"/>
                <a:cs typeface="Arial" panose="020B0604020202020204" pitchFamily="34" charset="0"/>
              </a:rPr>
              <a:t> f(0) = 4; f(3) = 12.</a:t>
            </a: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f(x) =  3x + 4</a:t>
            </a:r>
          </a:p>
        </p:txBody>
      </p:sp>
      <mc:AlternateContent xmlns:mc="http://schemas.openxmlformats.org/markup-compatibility/2006">
        <mc:Choice xmlns:a14="http://schemas.microsoft.com/office/drawing/2010/main" Requires="a14">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f(x)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8</m:t>
                        </m:r>
                      </m:num>
                      <m:den>
                        <m:r>
                          <a:rPr lang="en-US" sz="2800" i="1">
                            <a:latin typeface="Cambria Math" panose="02040503050406030204" pitchFamily="18" charset="0"/>
                          </a:rPr>
                          <m:t>3</m:t>
                        </m:r>
                      </m:den>
                    </m:f>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4</m:t>
                    </m:r>
                  </m:oMath>
                </a14:m>
                <a:endParaRPr lang="en-US" sz="2800" dirty="0">
                  <a:latin typeface="Arial" panose="020B0604020202020204" pitchFamily="34" charset="0"/>
                  <a:cs typeface="Arial" panose="020B0604020202020204" pitchFamily="34" charset="0"/>
                </a:endParaRPr>
              </a:p>
            </p:txBody>
          </p:sp>
        </mc:Choice>
        <mc:Fallback>
          <p:sp>
            <p:nvSpPr>
              <p:cNvPr id="10" name="3"/>
              <p:cNvSpPr>
                <a:spLocks noRot="1" noChangeAspect="1" noMove="1" noResize="1" noEditPoints="1" noAdjustHandles="1" noChangeArrowheads="1" noChangeShapeType="1" noTextEdit="1"/>
              </p:cNvSpPr>
              <p:nvPr/>
            </p:nvSpPr>
            <p:spPr>
              <a:xfrm>
                <a:off x="106679" y="5884598"/>
                <a:ext cx="5693639" cy="890674"/>
              </a:xfrm>
              <a:prstGeom prst="rect">
                <a:avLst/>
              </a:prstGeom>
              <a:blipFill>
                <a:blip r:embed="rId10"/>
                <a:stretch>
                  <a:fillRect l="-214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f(x)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8</m:t>
                        </m:r>
                      </m:num>
                      <m:den>
                        <m:r>
                          <a:rPr lang="en-US" sz="2800" i="1">
                            <a:latin typeface="Cambria Math" panose="02040503050406030204" pitchFamily="18" charset="0"/>
                          </a:rPr>
                          <m:t>3</m:t>
                        </m:r>
                      </m:den>
                    </m:f>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4</m:t>
                    </m:r>
                  </m:oMath>
                </a14:m>
                <a:endParaRPr lang="en-US" sz="2800" dirty="0">
                  <a:latin typeface="Arial" panose="020B0604020202020204" pitchFamily="34" charset="0"/>
                  <a:cs typeface="Arial" panose="020B0604020202020204" pitchFamily="34" charset="0"/>
                </a:endParaRPr>
              </a:p>
            </p:txBody>
          </p:sp>
        </mc:Choice>
        <mc:Fallback>
          <p:sp>
            <p:nvSpPr>
              <p:cNvPr id="11" name="2"/>
              <p:cNvSpPr>
                <a:spLocks noRot="1" noChangeAspect="1" noMove="1" noResize="1" noEditPoints="1" noAdjustHandles="1" noChangeArrowheads="1" noChangeShapeType="1" noTextEdit="1"/>
              </p:cNvSpPr>
              <p:nvPr/>
            </p:nvSpPr>
            <p:spPr>
              <a:xfrm>
                <a:off x="6391681" y="4843924"/>
                <a:ext cx="5693639" cy="890674"/>
              </a:xfrm>
              <a:prstGeom prst="rect">
                <a:avLst/>
              </a:prstGeom>
              <a:blipFill>
                <a:blip r:embed="rId11"/>
                <a:stretch>
                  <a:fillRect l="-224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800" noProof="1">
                    <a:solidFill>
                      <a:prstClr val="white"/>
                    </a:solidFill>
                    <a:latin typeface="Arial" panose="020B0604020202020204" pitchFamily="34" charset="0"/>
                    <a:cs typeface="Arial" panose="020B0604020202020204" pitchFamily="34" charset="0"/>
                  </a:rPr>
                  <a:t>D. </a:t>
                </a:r>
                <a:r>
                  <a:rPr lang="fr-FR" sz="2800" dirty="0">
                    <a:latin typeface="Arial" panose="020B0604020202020204" pitchFamily="34" charset="0"/>
                    <a:cs typeface="Arial" panose="020B0604020202020204" pitchFamily="34" charset="0"/>
                  </a:rPr>
                  <a:t>f(x) = </a:t>
                </a:r>
                <a14:m>
                  <m:oMath xmlns:m="http://schemas.openxmlformats.org/officeDocument/2006/math">
                    <m:r>
                      <a:rPr lang="fr-FR" sz="2800" i="1">
                        <a:latin typeface="Cambria Math" panose="02040503050406030204" pitchFamily="18" charset="0"/>
                      </a:rPr>
                      <m:t>−</m:t>
                    </m:r>
                    <m:f>
                      <m:fPr>
                        <m:ctrlPr>
                          <a:rPr lang="en-US" sz="2800" i="1">
                            <a:latin typeface="Cambria Math" panose="02040503050406030204" pitchFamily="18" charset="0"/>
                          </a:rPr>
                        </m:ctrlPr>
                      </m:fPr>
                      <m:num>
                        <m:r>
                          <a:rPr lang="fr-FR" sz="2800" i="1">
                            <a:latin typeface="Cambria Math" panose="02040503050406030204" pitchFamily="18" charset="0"/>
                          </a:rPr>
                          <m:t>8</m:t>
                        </m:r>
                      </m:num>
                      <m:den>
                        <m:r>
                          <a:rPr lang="fr-FR" sz="2800" i="1">
                            <a:latin typeface="Cambria Math" panose="02040503050406030204" pitchFamily="18" charset="0"/>
                          </a:rPr>
                          <m:t>3</m:t>
                        </m:r>
                      </m:den>
                    </m:f>
                    <m:r>
                      <a:rPr lang="en-US" sz="2800" i="1">
                        <a:latin typeface="Cambria Math" panose="02040503050406030204" pitchFamily="18" charset="0"/>
                      </a:rPr>
                      <m:t>𝑥</m:t>
                    </m:r>
                    <m:r>
                      <a:rPr lang="fr-FR" sz="2800" i="1">
                        <a:latin typeface="Cambria Math" panose="02040503050406030204" pitchFamily="18" charset="0"/>
                      </a:rPr>
                      <m:t>−</m:t>
                    </m:r>
                    <m:r>
                      <a:rPr lang="fr-FR" sz="2800" i="1">
                        <a:latin typeface="Cambria Math" panose="02040503050406030204" pitchFamily="18" charset="0"/>
                      </a:rPr>
                      <m:t>4</m:t>
                    </m:r>
                  </m:oMath>
                </a14:m>
                <a:endParaRPr lang="en-US" sz="2800" dirty="0">
                  <a:latin typeface="Arial" panose="020B0604020202020204" pitchFamily="34" charset="0"/>
                  <a:cs typeface="Arial" panose="020B0604020202020204" pitchFamily="34" charset="0"/>
                </a:endParaRPr>
              </a:p>
            </p:txBody>
          </p:sp>
        </mc:Choice>
        <mc:Fallback>
          <p:sp>
            <p:nvSpPr>
              <p:cNvPr id="12" name="4"/>
              <p:cNvSpPr>
                <a:spLocks noRot="1" noChangeAspect="1" noMove="1" noResize="1" noEditPoints="1" noAdjustHandles="1" noChangeArrowheads="1" noChangeShapeType="1" noTextEdit="1"/>
              </p:cNvSpPr>
              <p:nvPr/>
            </p:nvSpPr>
            <p:spPr>
              <a:xfrm>
                <a:off x="6391680" y="5861774"/>
                <a:ext cx="5693639" cy="890674"/>
              </a:xfrm>
              <a:prstGeom prst="rect">
                <a:avLst/>
              </a:prstGeom>
              <a:blipFill>
                <a:blip r:embed="rId12"/>
                <a:stretch>
                  <a:fillRect l="-2251"/>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94702" y="329920"/>
            <a:ext cx="2889754" cy="1414395"/>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0731" y="251169"/>
            <a:ext cx="13410396" cy="10668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609198" y="6515101"/>
            <a:ext cx="13410396" cy="818903"/>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28" name="Rectangle 27"/>
          <p:cNvSpPr/>
          <p:nvPr/>
        </p:nvSpPr>
        <p:spPr>
          <a:xfrm>
            <a:off x="4644773" y="446014"/>
            <a:ext cx="2919389" cy="707886"/>
          </a:xfrm>
          <a:prstGeom prst="rect">
            <a:avLst/>
          </a:prstGeom>
        </p:spPr>
        <p:txBody>
          <a:bodyPr wrap="none">
            <a:spAutoFit/>
          </a:bodyPr>
          <a:lstStyle/>
          <a:p>
            <a:pPr algn="ctr"/>
            <a:r>
              <a:rPr lang="en-US" sz="4000" b="1" dirty="0">
                <a:solidFill>
                  <a:schemeClr val="tx2">
                    <a:lumMod val="75000"/>
                  </a:schemeClr>
                </a:solidFill>
                <a:latin typeface="Arial" panose="020B0604020202020204" pitchFamily="34" charset="0"/>
                <a:cs typeface="Arial" panose="020B0604020202020204" pitchFamily="34" charset="0"/>
              </a:rPr>
              <a:t>VẬN DỤNG</a:t>
            </a:r>
          </a:p>
        </p:txBody>
      </p:sp>
      <p:sp>
        <p:nvSpPr>
          <p:cNvPr id="5" name="Rounded Rectangle 4"/>
          <p:cNvSpPr/>
          <p:nvPr/>
        </p:nvSpPr>
        <p:spPr>
          <a:xfrm>
            <a:off x="711200" y="1365771"/>
            <a:ext cx="1828800" cy="762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7.8</a:t>
            </a:r>
          </a:p>
        </p:txBody>
      </p:sp>
      <p:sp>
        <p:nvSpPr>
          <p:cNvPr id="11" name="Rectangle 10"/>
          <p:cNvSpPr/>
          <p:nvPr/>
        </p:nvSpPr>
        <p:spPr>
          <a:xfrm>
            <a:off x="704427" y="2085870"/>
            <a:ext cx="10982960" cy="5044330"/>
          </a:xfrm>
          <a:prstGeom prst="rect">
            <a:avLst/>
          </a:prstGeom>
        </p:spPr>
        <p:txBody>
          <a:bodyPr wrap="square">
            <a:spAutoFit/>
          </a:bodyPr>
          <a:lstStyle/>
          <a:p>
            <a:pPr algn="just">
              <a:lnSpc>
                <a:spcPct val="150000"/>
              </a:lnSpc>
              <a:spcBef>
                <a:spcPts val="400"/>
              </a:spcBef>
              <a:spcAft>
                <a:spcPts val="400"/>
              </a:spcAft>
            </a:pPr>
            <a:r>
              <a:rPr lang="en-US" sz="2667" dirty="0" err="1">
                <a:latin typeface="Arial" panose="020B0604020202020204" pitchFamily="34" charset="0"/>
                <a:ea typeface="Calibri" panose="020F0502020204030204" pitchFamily="34" charset="0"/>
                <a:cs typeface="Arial" panose="020B0604020202020204" pitchFamily="34" charset="0"/>
              </a:rPr>
              <a:t>Người</a:t>
            </a:r>
            <a:r>
              <a:rPr lang="en-US" sz="2667" dirty="0">
                <a:latin typeface="Arial" panose="020B0604020202020204" pitchFamily="34" charset="0"/>
                <a:ea typeface="Calibri" panose="020F0502020204030204" pitchFamily="34" charset="0"/>
                <a:cs typeface="Arial" panose="020B0604020202020204" pitchFamily="34" charset="0"/>
              </a:rPr>
              <a:t> ta </a:t>
            </a:r>
            <a:r>
              <a:rPr lang="en-US" sz="2667" dirty="0" err="1">
                <a:latin typeface="Arial" panose="020B0604020202020204" pitchFamily="34" charset="0"/>
                <a:ea typeface="Calibri" panose="020F0502020204030204" pitchFamily="34" charset="0"/>
                <a:cs typeface="Arial" panose="020B0604020202020204" pitchFamily="34" charset="0"/>
              </a:rPr>
              <a:t>dùng</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hai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bơm</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để</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bơm</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nước</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vào</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một</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bể</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chứa</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nước</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thứ</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nhất</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bơm</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mỗi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giờ</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được</a:t>
            </a:r>
            <a:r>
              <a:rPr lang="en-US" sz="2667" dirty="0">
                <a:latin typeface="Arial" panose="020B0604020202020204" pitchFamily="34" charset="0"/>
                <a:ea typeface="Calibri" panose="020F0502020204030204" pitchFamily="34" charset="0"/>
                <a:cs typeface="Arial" panose="020B0604020202020204" pitchFamily="34" charset="0"/>
              </a:rPr>
              <a:t> 22m</a:t>
            </a:r>
            <a:r>
              <a:rPr lang="en-US" sz="2667" baseline="30000" dirty="0">
                <a:latin typeface="Arial" panose="020B0604020202020204" pitchFamily="34" charset="0"/>
                <a:ea typeface="Calibri" panose="020F0502020204030204" pitchFamily="34" charset="0"/>
                <a:cs typeface="Arial" panose="020B0604020202020204" pitchFamily="34" charset="0"/>
              </a:rPr>
              <a:t>3</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nước</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thứ</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hai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bơm</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mỗi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giờ</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được</a:t>
            </a:r>
            <a:r>
              <a:rPr lang="en-US" sz="2667" dirty="0">
                <a:latin typeface="Arial" panose="020B0604020202020204" pitchFamily="34" charset="0"/>
                <a:ea typeface="Calibri" panose="020F0502020204030204" pitchFamily="34" charset="0"/>
                <a:cs typeface="Arial" panose="020B0604020202020204" pitchFamily="34" charset="0"/>
              </a:rPr>
              <a:t> 16m</a:t>
            </a:r>
            <a:r>
              <a:rPr lang="en-US" sz="2667" baseline="30000" dirty="0">
                <a:latin typeface="Arial" panose="020B0604020202020204" pitchFamily="34" charset="0"/>
                <a:ea typeface="Calibri" panose="020F0502020204030204" pitchFamily="34" charset="0"/>
                <a:cs typeface="Arial" panose="020B0604020202020204" pitchFamily="34" charset="0"/>
              </a:rPr>
              <a:t>3</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nước</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Sau</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khi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cả</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hai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chạy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trong</a:t>
            </a:r>
            <a:r>
              <a:rPr lang="en-US" sz="2667" dirty="0">
                <a:latin typeface="Arial" panose="020B0604020202020204" pitchFamily="34" charset="0"/>
                <a:ea typeface="Calibri" panose="020F0502020204030204" pitchFamily="34" charset="0"/>
                <a:cs typeface="Arial" panose="020B0604020202020204" pitchFamily="34" charset="0"/>
              </a:rPr>
              <a:t> x </a:t>
            </a:r>
            <a:r>
              <a:rPr lang="en-US" sz="2667" dirty="0" err="1">
                <a:latin typeface="Arial" panose="020B0604020202020204" pitchFamily="34" charset="0"/>
                <a:ea typeface="Calibri" panose="020F0502020204030204" pitchFamily="34" charset="0"/>
                <a:cs typeface="Arial" panose="020B0604020202020204" pitchFamily="34" charset="0"/>
              </a:rPr>
              <a:t>giờ</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người</a:t>
            </a:r>
            <a:r>
              <a:rPr lang="en-US" sz="2667" dirty="0">
                <a:latin typeface="Arial" panose="020B0604020202020204" pitchFamily="34" charset="0"/>
                <a:ea typeface="Calibri" panose="020F0502020204030204" pitchFamily="34" charset="0"/>
                <a:cs typeface="Arial" panose="020B0604020202020204" pitchFamily="34" charset="0"/>
              </a:rPr>
              <a:t> ta </a:t>
            </a:r>
            <a:r>
              <a:rPr lang="en-US" sz="2667" dirty="0" err="1">
                <a:latin typeface="Arial" panose="020B0604020202020204" pitchFamily="34" charset="0"/>
                <a:ea typeface="Calibri" panose="020F0502020204030204" pitchFamily="34" charset="0"/>
                <a:cs typeface="Arial" panose="020B0604020202020204" pitchFamily="34" charset="0"/>
              </a:rPr>
              <a:t>tắt</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thứ</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nhất</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và</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để</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máy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thứ</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hai</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chạy</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thêm</a:t>
            </a:r>
            <a:r>
              <a:rPr lang="en-US" sz="2667" dirty="0">
                <a:latin typeface="Arial" panose="020B0604020202020204" pitchFamily="34" charset="0"/>
                <a:ea typeface="Calibri" panose="020F0502020204030204" pitchFamily="34" charset="0"/>
                <a:cs typeface="Arial" panose="020B0604020202020204" pitchFamily="34" charset="0"/>
              </a:rPr>
              <a:t> 0,5 </a:t>
            </a:r>
            <a:r>
              <a:rPr lang="en-US" sz="2667" dirty="0" err="1">
                <a:latin typeface="Arial" panose="020B0604020202020204" pitchFamily="34" charset="0"/>
                <a:ea typeface="Calibri" panose="020F0502020204030204" pitchFamily="34" charset="0"/>
                <a:cs typeface="Arial" panose="020B0604020202020204" pitchFamily="34" charset="0"/>
              </a:rPr>
              <a:t>giờ</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nữa</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thì</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bể</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nước</a:t>
            </a:r>
            <a:r>
              <a:rPr lang="en-US"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đầy</a:t>
            </a:r>
            <a:r>
              <a:rPr lang="en-US" sz="2667" dirty="0">
                <a:latin typeface="Arial" panose="020B0604020202020204" pitchFamily="34" charset="0"/>
                <a:ea typeface="Calibri" panose="020F0502020204030204" pitchFamily="34" charset="0"/>
                <a:cs typeface="Arial" panose="020B0604020202020204" pitchFamily="34" charset="0"/>
              </a:rPr>
              <a:t>.</a:t>
            </a:r>
            <a:endParaRPr lang="en-US" sz="2667"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en-US" sz="2667" dirty="0" err="1">
                <a:latin typeface="Arial" panose="020B0604020202020204" pitchFamily="34" charset="0"/>
                <a:ea typeface="Times New Roman" panose="02020603050405020304" pitchFamily="18" charset="0"/>
                <a:cs typeface="Arial" panose="020B0604020202020204" pitchFamily="34" charset="0"/>
              </a:rPr>
              <a:t>Hãy</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viết</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đa</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thức</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biến</a:t>
            </a:r>
            <a:r>
              <a:rPr lang="en-US" sz="2667" dirty="0">
                <a:latin typeface="Arial" panose="020B0604020202020204" pitchFamily="34" charset="0"/>
                <a:ea typeface="Times New Roman" panose="02020603050405020304" pitchFamily="18" charset="0"/>
                <a:cs typeface="Arial" panose="020B0604020202020204" pitchFamily="34" charset="0"/>
              </a:rPr>
              <a:t> x) </a:t>
            </a:r>
            <a:r>
              <a:rPr lang="en-US" sz="2667" dirty="0" err="1">
                <a:latin typeface="Arial" panose="020B0604020202020204" pitchFamily="34" charset="0"/>
                <a:ea typeface="Times New Roman" panose="02020603050405020304" pitchFamily="18" charset="0"/>
                <a:cs typeface="Arial" panose="020B0604020202020204" pitchFamily="34" charset="0"/>
              </a:rPr>
              <a:t>biểu</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thị</a:t>
            </a:r>
            <a:r>
              <a:rPr lang="en-US" sz="2667" dirty="0">
                <a:latin typeface="Arial" panose="020B0604020202020204" pitchFamily="34" charset="0"/>
                <a:ea typeface="Times New Roman" panose="02020603050405020304" pitchFamily="18" charset="0"/>
                <a:cs typeface="Arial" panose="020B0604020202020204" pitchFamily="34" charset="0"/>
              </a:rPr>
              <a:t> dung </a:t>
            </a:r>
            <a:r>
              <a:rPr lang="en-US" sz="2667" dirty="0" err="1">
                <a:latin typeface="Arial" panose="020B0604020202020204" pitchFamily="34" charset="0"/>
                <a:ea typeface="Times New Roman" panose="02020603050405020304" pitchFamily="18" charset="0"/>
                <a:cs typeface="Arial" panose="020B0604020202020204" pitchFamily="34" charset="0"/>
              </a:rPr>
              <a:t>tích</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của</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bể</a:t>
            </a:r>
            <a:r>
              <a:rPr lang="en-US" sz="2667" dirty="0">
                <a:latin typeface="Arial" panose="020B0604020202020204" pitchFamily="34" charset="0"/>
                <a:ea typeface="Times New Roman" panose="02020603050405020304" pitchFamily="18" charset="0"/>
                <a:cs typeface="Arial" panose="020B0604020202020204" pitchFamily="34" charset="0"/>
              </a:rPr>
              <a:t> (m</a:t>
            </a:r>
            <a:r>
              <a:rPr lang="en-US" sz="2667" baseline="30000" dirty="0">
                <a:latin typeface="Arial" panose="020B0604020202020204" pitchFamily="34" charset="0"/>
                <a:ea typeface="Times New Roman" panose="02020603050405020304" pitchFamily="18" charset="0"/>
                <a:cs typeface="Arial" panose="020B0604020202020204" pitchFamily="34" charset="0"/>
              </a:rPr>
              <a:t>3</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biết</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rằng</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trước</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khi</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bơm</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trong</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bể</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có</a:t>
            </a:r>
            <a:r>
              <a:rPr lang="en-US" sz="2667" dirty="0">
                <a:latin typeface="Arial" panose="020B0604020202020204" pitchFamily="34" charset="0"/>
                <a:ea typeface="Times New Roman" panose="02020603050405020304" pitchFamily="18" charset="0"/>
                <a:cs typeface="Arial" panose="020B0604020202020204" pitchFamily="34" charset="0"/>
              </a:rPr>
              <a:t> 1,5 m</a:t>
            </a:r>
            <a:r>
              <a:rPr lang="en-US" sz="2667" baseline="30000" dirty="0">
                <a:latin typeface="Arial" panose="020B0604020202020204" pitchFamily="34" charset="0"/>
                <a:ea typeface="Times New Roman" panose="02020603050405020304" pitchFamily="18" charset="0"/>
                <a:cs typeface="Arial" panose="020B0604020202020204" pitchFamily="34" charset="0"/>
              </a:rPr>
              <a:t>3</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nước</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Tìm</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hệ</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số</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cao</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nhất</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và</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hệ</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số</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tự</a:t>
            </a:r>
            <a:r>
              <a:rPr lang="en-US" sz="2667" dirty="0">
                <a:latin typeface="Arial" panose="020B0604020202020204" pitchFamily="34" charset="0"/>
                <a:ea typeface="Times New Roman" panose="02020603050405020304" pitchFamily="18" charset="0"/>
                <a:cs typeface="Arial" panose="020B0604020202020204" pitchFamily="34" charset="0"/>
              </a:rPr>
              <a:t> do </a:t>
            </a:r>
            <a:r>
              <a:rPr lang="en-US" sz="2667" dirty="0" err="1">
                <a:latin typeface="Arial" panose="020B0604020202020204" pitchFamily="34" charset="0"/>
                <a:ea typeface="Times New Roman" panose="02020603050405020304" pitchFamily="18" charset="0"/>
                <a:cs typeface="Arial" panose="020B0604020202020204" pitchFamily="34" charset="0"/>
              </a:rPr>
              <a:t>của</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đa</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thức</a:t>
            </a:r>
            <a:r>
              <a:rPr lang="en-US" sz="2667" dirty="0">
                <a:latin typeface="Arial" panose="020B0604020202020204" pitchFamily="34" charset="0"/>
                <a:ea typeface="Times New Roman" panose="02020603050405020304" pitchFamily="18" charset="0"/>
                <a:cs typeface="Arial" panose="020B0604020202020204" pitchFamily="34" charset="0"/>
              </a:rPr>
              <a:t> </a:t>
            </a:r>
            <a:r>
              <a:rPr lang="en-US" sz="2667" dirty="0" err="1">
                <a:latin typeface="Arial" panose="020B0604020202020204" pitchFamily="34" charset="0"/>
                <a:ea typeface="Times New Roman" panose="02020603050405020304" pitchFamily="18" charset="0"/>
                <a:cs typeface="Arial" panose="020B0604020202020204" pitchFamily="34" charset="0"/>
              </a:rPr>
              <a:t>đó</a:t>
            </a:r>
            <a:r>
              <a:rPr lang="en-US" sz="2667" dirty="0">
                <a:latin typeface="Arial" panose="020B0604020202020204" pitchFamily="34" charset="0"/>
                <a:ea typeface="Times New Roman" panose="02020603050405020304" pitchFamily="18" charset="0"/>
                <a:cs typeface="Arial" panose="020B0604020202020204" pitchFamily="34" charset="0"/>
              </a:rPr>
              <a:t>.</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0464800" y="-1712589"/>
            <a:ext cx="3171177" cy="30587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22" name="Group 22"/>
          <p:cNvGrpSpPr/>
          <p:nvPr/>
        </p:nvGrpSpPr>
        <p:grpSpPr>
          <a:xfrm>
            <a:off x="-164090" y="6515100"/>
            <a:ext cx="12520179" cy="497436"/>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5" name="Oval Callout 14"/>
          <p:cNvSpPr/>
          <p:nvPr/>
        </p:nvSpPr>
        <p:spPr>
          <a:xfrm>
            <a:off x="5408643" y="330556"/>
            <a:ext cx="1374713" cy="866177"/>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161627" y="1365504"/>
                <a:ext cx="8128000" cy="2905604"/>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a) </a:t>
                </a:r>
                <a:r>
                  <a:rPr lang="en-US" sz="2800" dirty="0" err="1">
                    <a:latin typeface="Arial" panose="020B0604020202020204" pitchFamily="34" charset="0"/>
                    <a:ea typeface="Calibri" panose="020F0502020204030204" pitchFamily="34" charset="0"/>
                    <a:cs typeface="Arial" panose="020B0604020202020204" pitchFamily="34" charset="0"/>
                  </a:rPr>
                  <a:t>Gọi</a:t>
                </a:r>
                <a:r>
                  <a:rPr lang="en-US" sz="2800" dirty="0">
                    <a:latin typeface="Arial" panose="020B0604020202020204" pitchFamily="34" charset="0"/>
                    <a:ea typeface="Calibri" panose="020F0502020204030204" pitchFamily="34" charset="0"/>
                    <a:cs typeface="Arial" panose="020B0604020202020204" pitchFamily="34" charset="0"/>
                  </a:rPr>
                  <a:t> V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dung </a:t>
                </a:r>
                <a:r>
                  <a:rPr lang="en-US" sz="2800" dirty="0" err="1">
                    <a:latin typeface="Arial" panose="020B0604020202020204" pitchFamily="34" charset="0"/>
                    <a:ea typeface="Calibri" panose="020F0502020204030204" pitchFamily="34" charset="0"/>
                    <a:cs typeface="Arial" panose="020B0604020202020204" pitchFamily="34" charset="0"/>
                  </a:rPr>
                  <a:t>tích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bể</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nước</a:t>
                </a:r>
                <a:r>
                  <a:rPr lang="en-US" sz="2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Ta </a:t>
                </a:r>
                <a:r>
                  <a:rPr lang="en-US" sz="2800" dirty="0" err="1">
                    <a:latin typeface="Arial" panose="020B0604020202020204" pitchFamily="34" charset="0"/>
                    <a:ea typeface="Calibri" panose="020F0502020204030204" pitchFamily="34" charset="0"/>
                    <a:cs typeface="Arial" panose="020B0604020202020204" pitchFamily="34" charset="0"/>
                  </a:rPr>
                  <a:t>có</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thức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biến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x</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biểu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thị</a:t>
                </a:r>
                <a:r>
                  <a:rPr lang="en-US" sz="2800" dirty="0">
                    <a:latin typeface="Arial" panose="020B0604020202020204" pitchFamily="34" charset="0"/>
                    <a:ea typeface="Times New Roman" panose="02020603050405020304" pitchFamily="18" charset="0"/>
                    <a:cs typeface="Arial" panose="020B0604020202020204" pitchFamily="34" charset="0"/>
                  </a:rPr>
                  <a:t> dung </a:t>
                </a:r>
                <a:r>
                  <a:rPr lang="en-US" sz="2800" dirty="0" err="1">
                    <a:latin typeface="Arial" panose="020B0604020202020204" pitchFamily="34" charset="0"/>
                    <a:ea typeface="Times New Roman" panose="02020603050405020304" pitchFamily="18" charset="0"/>
                    <a:cs typeface="Arial" panose="020B0604020202020204" pitchFamily="34" charset="0"/>
                  </a:rPr>
                  <a:t>tích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của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bể</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𝑉</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1</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5</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22</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16</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0</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5</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16</m:t>
                    </m:r>
                  </m:oMath>
                </a14:m>
                <a:r>
                  <a:rPr lang="en-US" sz="2800" dirty="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38</m:t>
                    </m:r>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9</m:t>
                    </m:r>
                    <m:r>
                      <a:rPr lang="en-US" sz="2800" i="1">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5</m:t>
                    </m:r>
                  </m:oMath>
                </a14:m>
                <a:endParaRPr lang="en-US" sz="28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61627" y="1365504"/>
                <a:ext cx="8128000" cy="2905604"/>
              </a:xfrm>
              <a:prstGeom prst="rect">
                <a:avLst/>
              </a:prstGeom>
              <a:blipFill>
                <a:blip r:embed="rId2"/>
                <a:stretch>
                  <a:fillRect l="-1575" b="-4822"/>
                </a:stretch>
              </a:blipFill>
            </p:spPr>
            <p:txBody>
              <a:bodyPr/>
              <a:lstStyle/>
              <a:p>
                <a:r>
                  <a:rPr lang="en-US">
                    <a:noFill/>
                  </a:rPr>
                  <a:t> </a:t>
                </a:r>
              </a:p>
            </p:txBody>
          </p:sp>
        </mc:Fallback>
      </mc:AlternateContent>
      <p:sp>
        <p:nvSpPr>
          <p:cNvPr id="6" name="Rectangle 5"/>
          <p:cNvSpPr/>
          <p:nvPr/>
        </p:nvSpPr>
        <p:spPr>
          <a:xfrm>
            <a:off x="1168400" y="4163446"/>
            <a:ext cx="6423083" cy="2156681"/>
          </a:xfrm>
          <a:prstGeom prst="rect">
            <a:avLst/>
          </a:prstGeom>
        </p:spPr>
        <p:txBody>
          <a:bodyPr wrap="square">
            <a:spAutoFit/>
          </a:bodyPr>
          <a:lstStyle/>
          <a:p>
            <a:pPr algn="just">
              <a:lnSpc>
                <a:spcPct val="150000"/>
              </a:lnSpc>
              <a:spcBef>
                <a:spcPts val="400"/>
              </a:spcBef>
              <a:spcAft>
                <a:spcPts val="400"/>
              </a:spcAft>
            </a:pPr>
            <a:r>
              <a:rPr lang="en-US" sz="2800" dirty="0">
                <a:latin typeface="Arial" panose="020B0604020202020204" pitchFamily="34" charset="0"/>
                <a:ea typeface="Calibri" panose="020F0502020204030204" pitchFamily="34" charset="0"/>
                <a:cs typeface="Arial" panose="020B0604020202020204" pitchFamily="34" charset="0"/>
              </a:rPr>
              <a:t>b)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381019" indent="-381019" algn="just">
              <a:lnSpc>
                <a:spcPct val="150000"/>
              </a:lnSpc>
              <a:spcBef>
                <a:spcPts val="400"/>
              </a:spcBef>
              <a:spcAft>
                <a:spcPts val="400"/>
              </a:spcAft>
              <a:buFont typeface="Arial" panose="020B0604020202020204" pitchFamily="34" charset="0"/>
              <a:buChar char="•"/>
            </a:pP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cao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nhất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thức</a:t>
            </a:r>
            <a:r>
              <a:rPr lang="en-US" sz="2800" dirty="0">
                <a:latin typeface="Arial" panose="020B0604020202020204" pitchFamily="34" charset="0"/>
                <a:ea typeface="Calibri" panose="020F0502020204030204" pitchFamily="34" charset="0"/>
                <a:cs typeface="Arial" panose="020B0604020202020204" pitchFamily="34" charset="0"/>
              </a:rPr>
              <a:t> V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38</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381019" indent="-381019" algn="just">
              <a:lnSpc>
                <a:spcPct val="150000"/>
              </a:lnSpc>
              <a:spcBef>
                <a:spcPts val="400"/>
              </a:spcBef>
              <a:spcAft>
                <a:spcPts val="400"/>
              </a:spcAft>
              <a:buFont typeface="Arial" panose="020B0604020202020204" pitchFamily="34" charset="0"/>
              <a:buChar char="•"/>
            </a:pPr>
            <a:r>
              <a:rPr lang="en-US" sz="2800" dirty="0" err="1">
                <a:latin typeface="Arial" panose="020B0604020202020204" pitchFamily="34" charset="0"/>
                <a:ea typeface="Calibri" panose="020F0502020204030204" pitchFamily="34" charset="0"/>
                <a:cs typeface="Arial" panose="020B0604020202020204" pitchFamily="34" charset="0"/>
              </a:rPr>
              <a:t>Hệ</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tự</a:t>
            </a:r>
            <a:r>
              <a:rPr lang="en-US" sz="2800" dirty="0">
                <a:latin typeface="Arial" panose="020B0604020202020204" pitchFamily="34" charset="0"/>
                <a:ea typeface="Calibri" panose="020F0502020204030204" pitchFamily="34" charset="0"/>
                <a:cs typeface="Arial" panose="020B0604020202020204" pitchFamily="34" charset="0"/>
              </a:rPr>
              <a:t> do: 9,5</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99294" y="3530600"/>
            <a:ext cx="4388971" cy="298450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600" y="2678802"/>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Freeform 8"/>
          <p:cNvSpPr/>
          <p:nvPr/>
        </p:nvSpPr>
        <p:spPr>
          <a:xfrm>
            <a:off x="10769600" y="-1143000"/>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215051" y="515561"/>
            <a:ext cx="1828800" cy="762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Bài</a:t>
            </a:r>
            <a:r>
              <a:rPr lang="en-US" sz="2800" b="1" dirty="0">
                <a:solidFill>
                  <a:schemeClr val="bg1"/>
                </a:solidFill>
                <a:latin typeface="Arial" panose="020B0604020202020204" pitchFamily="34" charset="0"/>
                <a:cs typeface="Arial" panose="020B0604020202020204" pitchFamily="34" charset="0"/>
              </a:rPr>
              <a:t> 7.11</a:t>
            </a:r>
          </a:p>
        </p:txBody>
      </p:sp>
      <p:sp>
        <p:nvSpPr>
          <p:cNvPr id="9" name="Rectangle 8"/>
          <p:cNvSpPr/>
          <p:nvPr/>
        </p:nvSpPr>
        <p:spPr>
          <a:xfrm>
            <a:off x="1215051" y="1470888"/>
            <a:ext cx="10164149" cy="4742004"/>
          </a:xfrm>
          <a:prstGeom prst="rect">
            <a:avLst/>
          </a:prstGeom>
        </p:spPr>
        <p:txBody>
          <a:bodyPr wrap="square">
            <a:spAutoFit/>
          </a:bodyPr>
          <a:lstStyle/>
          <a:p>
            <a:pPr algn="just">
              <a:lnSpc>
                <a:spcPct val="150000"/>
              </a:lnSpc>
              <a:spcBef>
                <a:spcPts val="400"/>
              </a:spcBef>
              <a:spcAft>
                <a:spcPts val="400"/>
              </a:spcAft>
            </a:pPr>
            <a:r>
              <a:rPr lang="en-US" sz="2800" dirty="0" err="1">
                <a:latin typeface="Arial" panose="020B0604020202020204" pitchFamily="34" charset="0"/>
                <a:ea typeface="Calibri" panose="020F0502020204030204" pitchFamily="34" charset="0"/>
                <a:cs typeface="Arial" panose="020B0604020202020204" pitchFamily="34" charset="0"/>
              </a:rPr>
              <a:t>Mẹ</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cho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Quỳnh</a:t>
            </a:r>
            <a:r>
              <a:rPr lang="en-US" sz="2800" dirty="0">
                <a:latin typeface="Arial" panose="020B0604020202020204" pitchFamily="34" charset="0"/>
                <a:ea typeface="Calibri" panose="020F0502020204030204" pitchFamily="34" charset="0"/>
                <a:cs typeface="Arial" panose="020B0604020202020204" pitchFamily="34" charset="0"/>
              </a:rPr>
              <a:t> 100 </a:t>
            </a:r>
            <a:r>
              <a:rPr lang="en-US" sz="2800" dirty="0" err="1">
                <a:latin typeface="Arial" panose="020B0604020202020204" pitchFamily="34" charset="0"/>
                <a:ea typeface="Calibri" panose="020F0502020204030204" pitchFamily="34" charset="0"/>
                <a:cs typeface="Arial" panose="020B0604020202020204" pitchFamily="34" charset="0"/>
              </a:rPr>
              <a:t>nghìn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đồng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Quỳnh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mua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một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bộ</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dụng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cụ</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học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tập</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có</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giá</a:t>
            </a:r>
            <a:r>
              <a:rPr lang="en-US" sz="2800" dirty="0">
                <a:latin typeface="Arial" panose="020B0604020202020204" pitchFamily="34" charset="0"/>
                <a:ea typeface="Calibri" panose="020F0502020204030204" pitchFamily="34" charset="0"/>
                <a:cs typeface="Arial" panose="020B0604020202020204" pitchFamily="34" charset="0"/>
              </a:rPr>
              <a:t> 37 </a:t>
            </a:r>
            <a:r>
              <a:rPr lang="en-US" sz="2800" dirty="0" err="1">
                <a:latin typeface="Arial" panose="020B0604020202020204" pitchFamily="34" charset="0"/>
                <a:ea typeface="Calibri" panose="020F0502020204030204" pitchFamily="34" charset="0"/>
                <a:cs typeface="Arial" panose="020B0604020202020204" pitchFamily="34" charset="0"/>
              </a:rPr>
              <a:t>nghìn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đồng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một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cuốn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sách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tham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khảo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môn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Toán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với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giá</a:t>
            </a:r>
            <a:r>
              <a:rPr lang="en-US" sz="2800" dirty="0">
                <a:latin typeface="Arial" panose="020B0604020202020204" pitchFamily="34" charset="0"/>
                <a:ea typeface="Calibri" panose="020F0502020204030204" pitchFamily="34" charset="0"/>
                <a:cs typeface="Arial" panose="020B0604020202020204" pitchFamily="34" charset="0"/>
              </a:rPr>
              <a:t> x (</a:t>
            </a:r>
            <a:r>
              <a:rPr lang="en-US" sz="2800" dirty="0" err="1">
                <a:latin typeface="Arial" panose="020B0604020202020204" pitchFamily="34" charset="0"/>
                <a:ea typeface="Calibri" panose="020F0502020204030204" pitchFamily="34" charset="0"/>
                <a:cs typeface="Arial" panose="020B0604020202020204" pitchFamily="34" charset="0"/>
              </a:rPr>
              <a:t>nghìn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đồng</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a) </a:t>
            </a:r>
            <a:r>
              <a:rPr lang="en-US" sz="2800" dirty="0" err="1">
                <a:latin typeface="Arial" panose="020B0604020202020204" pitchFamily="34" charset="0"/>
                <a:ea typeface="Times New Roman" panose="02020603050405020304" pitchFamily="18" charset="0"/>
                <a:cs typeface="Arial" panose="020B0604020202020204" pitchFamily="34" charset="0"/>
              </a:rPr>
              <a:t>Hãy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tìm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thức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biến</a:t>
            </a:r>
            <a:r>
              <a:rPr lang="en-US" sz="2800" dirty="0">
                <a:latin typeface="Arial" panose="020B0604020202020204" pitchFamily="34" charset="0"/>
                <a:ea typeface="Times New Roman" panose="02020603050405020304" pitchFamily="18" charset="0"/>
                <a:cs typeface="Arial" panose="020B0604020202020204" pitchFamily="34" charset="0"/>
              </a:rPr>
              <a:t> x) </a:t>
            </a:r>
            <a:r>
              <a:rPr lang="en-US" sz="2800" dirty="0" err="1">
                <a:latin typeface="Arial" panose="020B0604020202020204" pitchFamily="34" charset="0"/>
                <a:ea typeface="Times New Roman" panose="02020603050405020304" pitchFamily="18" charset="0"/>
                <a:cs typeface="Arial" panose="020B0604020202020204" pitchFamily="34" charset="0"/>
              </a:rPr>
              <a:t>biểu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thị</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số</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tiền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Quỳnh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còn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lại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đơn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vị</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nghìn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đồng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Tìm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bậc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của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thức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đó</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b) </a:t>
            </a:r>
            <a:r>
              <a:rPr lang="en-US" sz="2800" dirty="0" err="1">
                <a:latin typeface="Arial" panose="020B0604020202020204" pitchFamily="34" charset="0"/>
                <a:ea typeface="Times New Roman" panose="02020603050405020304" pitchFamily="18" charset="0"/>
                <a:cs typeface="Arial" panose="020B0604020202020204" pitchFamily="34" charset="0"/>
              </a:rPr>
              <a:t>Sau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khi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mua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sách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thì</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Quỳnh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tiêu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vừa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hết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số</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tiền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mẹ</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cho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Hỏi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giá</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tiền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của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cuốn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sách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bao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nhiêu</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077200" y="307584"/>
            <a:ext cx="1938696" cy="1142083"/>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20011" y="61222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609" y="863861"/>
            <a:ext cx="10039791" cy="685765"/>
          </a:xfrm>
          <a:prstGeom prst="rect">
            <a:avLst/>
          </a:prstGeom>
          <a:noFill/>
        </p:spPr>
        <p:txBody>
          <a:bodyPr wrap="square" rtlCol="0">
            <a:spAutoFit/>
          </a:bodyPr>
          <a:lstStyle/>
          <a:p>
            <a:pPr algn="ctr">
              <a:lnSpc>
                <a:spcPct val="150000"/>
              </a:lnSpc>
              <a:defRPr/>
            </a:pPr>
            <a:r>
              <a:rPr lang="en-US" sz="2933" b="1" dirty="0" err="1">
                <a:solidFill>
                  <a:schemeClr val="bg1"/>
                </a:solidFill>
                <a:latin typeface="Arial" panose="020B0604020202020204" pitchFamily="34" charset="0"/>
                <a:cs typeface="Arial" panose="020B0604020202020204" pitchFamily="34" charset="0"/>
                <a:sym typeface="Arial"/>
              </a:rPr>
              <a:t>Câu</a:t>
            </a:r>
            <a:r>
              <a:rPr lang="en-US" sz="2933" b="1" dirty="0">
                <a:solidFill>
                  <a:schemeClr val="bg1"/>
                </a:solidFill>
                <a:latin typeface="Arial" panose="020B0604020202020204" pitchFamily="34" charset="0"/>
                <a:cs typeface="Arial" panose="020B0604020202020204" pitchFamily="34" charset="0"/>
                <a:sym typeface="Arial"/>
              </a:rPr>
              <a:t> 4: </a:t>
            </a:r>
            <a:r>
              <a:rPr lang="en-US" sz="2933" dirty="0" err="1">
                <a:solidFill>
                  <a:schemeClr val="bg1"/>
                </a:solidFill>
                <a:latin typeface="Arial" panose="020B0604020202020204" pitchFamily="34" charset="0"/>
                <a:cs typeface="Arial" panose="020B0604020202020204" pitchFamily="34" charset="0"/>
              </a:rPr>
              <a:t>Biểu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thức</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nào</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sau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đây</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biểu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thức</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đại</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số</a:t>
            </a:r>
            <a:r>
              <a:rPr lang="en-US" sz="2933"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6056107" y="440103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4" y="2583548"/>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208379" y="4668579"/>
            <a:ext cx="5198239"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28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412" y="2851585"/>
            <a:ext cx="522976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28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56107" y="259053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53324" y="4391816"/>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6210297" y="2631994"/>
                <a:ext cx="5194403" cy="948529"/>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3200" i="1">
                            <a:solidFill>
                              <a:schemeClr val="bg1"/>
                            </a:solidFill>
                            <a:latin typeface="Cambria Math" panose="02040503050406030204" pitchFamily="18" charset="0"/>
                          </a:rPr>
                        </m:ctrlPr>
                      </m:fPr>
                      <m:num>
                        <m:r>
                          <a:rPr lang="en-US" sz="3200">
                            <a:solidFill>
                              <a:schemeClr val="bg1"/>
                            </a:solidFill>
                            <a:latin typeface="Cambria Math" panose="02040503050406030204" pitchFamily="18" charset="0"/>
                          </a:rPr>
                          <m:t>2+3</m:t>
                        </m:r>
                        <m:r>
                          <m:rPr>
                            <m:sty m:val="p"/>
                          </m:rPr>
                          <a:rPr lang="en-US" sz="3200">
                            <a:solidFill>
                              <a:schemeClr val="bg1"/>
                            </a:solidFill>
                            <a:latin typeface="Cambria Math" panose="02040503050406030204" pitchFamily="18" charset="0"/>
                          </a:rPr>
                          <m:t>y</m:t>
                        </m:r>
                      </m:num>
                      <m:den>
                        <m:r>
                          <a:rPr lang="en-US" sz="3200">
                            <a:solidFill>
                              <a:schemeClr val="bg1"/>
                            </a:solidFill>
                            <a:latin typeface="Cambria Math" panose="02040503050406030204" pitchFamily="18" charset="0"/>
                          </a:rPr>
                          <m:t>3</m:t>
                        </m:r>
                      </m:den>
                    </m:f>
                  </m:oMath>
                </a14:m>
                <a:endParaRPr lang="en-US" sz="2933" dirty="0">
                  <a:solidFill>
                    <a:schemeClr val="bg1"/>
                  </a:solidFill>
                  <a:latin typeface="Arial" panose="020B060402020202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210297" y="2631994"/>
                <a:ext cx="5194403" cy="948529"/>
              </a:xfrm>
              <a:prstGeom prst="rect">
                <a:avLst/>
              </a:prstGeom>
              <a:blipFill>
                <a:blip r:embed="rId11"/>
                <a:stretch>
                  <a:fillRect l="-2113" b="-3871"/>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640140" y="4682431"/>
            <a:ext cx="4906737" cy="604461"/>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28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28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2933"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600" y="2678802"/>
            <a:ext cx="2440997" cy="2416889"/>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534304" y="6515100"/>
            <a:ext cx="13260608" cy="781811"/>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18" name="Freeform 8"/>
          <p:cNvSpPr/>
          <p:nvPr/>
        </p:nvSpPr>
        <p:spPr>
          <a:xfrm>
            <a:off x="10769600" y="-1143000"/>
            <a:ext cx="2581097" cy="259266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5408644" y="178734"/>
            <a:ext cx="1374713" cy="866177"/>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287348" y="1137464"/>
            <a:ext cx="9855200" cy="3094693"/>
          </a:xfrm>
          <a:prstGeom prst="rect">
            <a:avLst/>
          </a:prstGeom>
        </p:spPr>
        <p:txBody>
          <a:bodyPr wrap="square">
            <a:spAutoFit/>
          </a:bodyPr>
          <a:lstStyle/>
          <a:p>
            <a:pPr algn="just">
              <a:lnSpc>
                <a:spcPct val="150000"/>
              </a:lnSpc>
            </a:pPr>
            <a:r>
              <a:rPr lang="en-US" sz="2667" dirty="0">
                <a:latin typeface="Arial" panose="020B0604020202020204" pitchFamily="34" charset="0"/>
                <a:cs typeface="Arial" panose="020B0604020202020204" pitchFamily="34" charset="0"/>
              </a:rPr>
              <a:t>a) </a:t>
            </a:r>
            <a:r>
              <a:rPr lang="en-US" sz="2667" dirty="0" err="1">
                <a:latin typeface="Arial" panose="020B0604020202020204" pitchFamily="34" charset="0"/>
                <a:cs typeface="Arial" panose="020B0604020202020204" pitchFamily="34" charset="0"/>
              </a:rPr>
              <a:t>Số</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tiền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Quỳnh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bỏ</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ra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để</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mua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bộ</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dụng</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cụ</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học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tập</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và</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cuốn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sách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Toán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là</a:t>
            </a:r>
            <a:r>
              <a:rPr lang="en-US" sz="2667" dirty="0">
                <a:latin typeface="Arial" panose="020B0604020202020204" pitchFamily="34" charset="0"/>
                <a:cs typeface="Arial" panose="020B0604020202020204" pitchFamily="34" charset="0"/>
              </a:rPr>
              <a:t>: 37 + x </a:t>
            </a:r>
            <a:r>
              <a:rPr lang="en-US" sz="2667" dirty="0" err="1">
                <a:latin typeface="Arial" panose="020B0604020202020204" pitchFamily="34" charset="0"/>
                <a:cs typeface="Arial" panose="020B0604020202020204" pitchFamily="34" charset="0"/>
              </a:rPr>
              <a:t>nghìn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đồng</a:t>
            </a:r>
            <a:r>
              <a:rPr lang="en-US" sz="2667" dirty="0">
                <a:latin typeface="Arial" panose="020B0604020202020204" pitchFamily="34" charset="0"/>
                <a:cs typeface="Arial" panose="020B0604020202020204" pitchFamily="34" charset="0"/>
              </a:rPr>
              <a:t>.</a:t>
            </a:r>
          </a:p>
          <a:p>
            <a:pPr algn="just">
              <a:lnSpc>
                <a:spcPct val="150000"/>
              </a:lnSpc>
            </a:pPr>
            <a:r>
              <a:rPr lang="en-US" sz="2667" dirty="0" err="1">
                <a:latin typeface="Arial" panose="020B0604020202020204" pitchFamily="34" charset="0"/>
                <a:cs typeface="Arial" panose="020B0604020202020204" pitchFamily="34" charset="0"/>
              </a:rPr>
              <a:t>Đa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thức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biểu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thị</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số</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tiền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Quỳnh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còn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lại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là</a:t>
            </a:r>
            <a:r>
              <a:rPr lang="en-US" sz="2667" dirty="0">
                <a:latin typeface="Arial" panose="020B0604020202020204" pitchFamily="34" charset="0"/>
                <a:cs typeface="Arial" panose="020B0604020202020204" pitchFamily="34" charset="0"/>
              </a:rPr>
              <a:t>: </a:t>
            </a:r>
          </a:p>
          <a:p>
            <a:pPr algn="ctr">
              <a:lnSpc>
                <a:spcPct val="150000"/>
              </a:lnSpc>
            </a:pPr>
            <a:r>
              <a:rPr lang="en-US" sz="2667" dirty="0">
                <a:latin typeface="Arial" panose="020B0604020202020204" pitchFamily="34" charset="0"/>
                <a:cs typeface="Arial" panose="020B0604020202020204" pitchFamily="34" charset="0"/>
              </a:rPr>
              <a:t> Q(x) = 100 – (37 + x) = 63 - x (</a:t>
            </a:r>
            <a:r>
              <a:rPr lang="en-US" sz="2667" dirty="0" err="1">
                <a:latin typeface="Arial" panose="020B0604020202020204" pitchFamily="34" charset="0"/>
                <a:cs typeface="Arial" panose="020B0604020202020204" pitchFamily="34" charset="0"/>
              </a:rPr>
              <a:t>nghìn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đồng</a:t>
            </a:r>
            <a:r>
              <a:rPr lang="en-US" sz="2667" dirty="0">
                <a:latin typeface="Arial" panose="020B0604020202020204" pitchFamily="34" charset="0"/>
                <a:cs typeface="Arial" panose="020B0604020202020204" pitchFamily="34" charset="0"/>
              </a:rPr>
              <a:t>)</a:t>
            </a:r>
          </a:p>
          <a:p>
            <a:pPr marL="381019" indent="-381019" algn="just">
              <a:lnSpc>
                <a:spcPct val="150000"/>
              </a:lnSpc>
              <a:buFont typeface="Arial" panose="020B0604020202020204" pitchFamily="34" charset="0"/>
              <a:buChar char="•"/>
            </a:pPr>
            <a:r>
              <a:rPr lang="en-US" sz="2667" dirty="0" err="1">
                <a:latin typeface="Arial" panose="020B0604020202020204" pitchFamily="34" charset="0"/>
                <a:cs typeface="Arial" panose="020B0604020202020204" pitchFamily="34" charset="0"/>
              </a:rPr>
              <a:t>Bậc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của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thức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bậc</a:t>
            </a:r>
            <a:r>
              <a:rPr lang="en-US" sz="2667" dirty="0">
                <a:latin typeface="Arial" panose="020B0604020202020204" pitchFamily="34" charset="0"/>
                <a:cs typeface="Arial" panose="020B0604020202020204" pitchFamily="34" charset="0"/>
              </a:rPr>
              <a:t> 1.</a:t>
            </a:r>
          </a:p>
        </p:txBody>
      </p:sp>
      <p:sp>
        <p:nvSpPr>
          <p:cNvPr id="8" name="Rectangle 7"/>
          <p:cNvSpPr/>
          <p:nvPr/>
        </p:nvSpPr>
        <p:spPr>
          <a:xfrm>
            <a:off x="1287348" y="4395472"/>
            <a:ext cx="9906000" cy="1863331"/>
          </a:xfrm>
          <a:prstGeom prst="rect">
            <a:avLst/>
          </a:prstGeom>
        </p:spPr>
        <p:txBody>
          <a:bodyPr wrap="square">
            <a:spAutoFit/>
          </a:bodyPr>
          <a:lstStyle/>
          <a:p>
            <a:pPr>
              <a:lnSpc>
                <a:spcPct val="150000"/>
              </a:lnSpc>
            </a:pPr>
            <a:r>
              <a:rPr lang="en-US" sz="2667" dirty="0">
                <a:latin typeface="Arial" panose="020B0604020202020204" pitchFamily="34" charset="0"/>
                <a:cs typeface="Arial" panose="020B0604020202020204" pitchFamily="34" charset="0"/>
              </a:rPr>
              <a:t>b) </a:t>
            </a:r>
            <a:r>
              <a:rPr lang="en-US" sz="2667" dirty="0" err="1">
                <a:latin typeface="Arial" panose="020B0604020202020204" pitchFamily="34" charset="0"/>
                <a:cs typeface="Arial" panose="020B0604020202020204" pitchFamily="34" charset="0"/>
              </a:rPr>
              <a:t>Sau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khi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mua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sách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thì</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Quỳnh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tiêu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vừa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hết</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số</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tiền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mẹ</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cho</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nên</a:t>
            </a:r>
            <a:r>
              <a:rPr lang="en-US" sz="2667" dirty="0">
                <a:latin typeface="Arial" panose="020B0604020202020204" pitchFamily="34" charset="0"/>
                <a:cs typeface="Arial" panose="020B0604020202020204" pitchFamily="34" charset="0"/>
              </a:rPr>
              <a:t>: Q(x) = 0 ⇒ 63 - x = 0  ⇒ x = 63</a:t>
            </a:r>
          </a:p>
          <a:p>
            <a:pPr>
              <a:lnSpc>
                <a:spcPct val="150000"/>
              </a:lnSpc>
            </a:pPr>
            <a:r>
              <a:rPr lang="en-US" sz="2667" dirty="0" err="1">
                <a:latin typeface="Arial" panose="020B0604020202020204" pitchFamily="34" charset="0"/>
                <a:cs typeface="Arial" panose="020B0604020202020204" pitchFamily="34" charset="0"/>
              </a:rPr>
              <a:t>Vậy</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Giá</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của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cuốn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sách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là</a:t>
            </a:r>
            <a:r>
              <a:rPr lang="en-US" sz="2667" dirty="0">
                <a:latin typeface="Arial" panose="020B0604020202020204" pitchFamily="34" charset="0"/>
                <a:cs typeface="Arial" panose="020B0604020202020204" pitchFamily="34" charset="0"/>
              </a:rPr>
              <a:t> 63 </a:t>
            </a:r>
            <a:r>
              <a:rPr lang="en-US" sz="2667" dirty="0" err="1">
                <a:latin typeface="Arial" panose="020B0604020202020204" pitchFamily="34" charset="0"/>
                <a:cs typeface="Arial" panose="020B0604020202020204" pitchFamily="34" charset="0"/>
              </a:rPr>
              <a:t>nghìn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đồng</a:t>
            </a:r>
            <a:r>
              <a:rPr lang="en-US" sz="2667"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0009590" y="5271121"/>
            <a:ext cx="1520018" cy="127559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1" y="5486616"/>
            <a:ext cx="998571" cy="1014574"/>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2954262"/>
            <a:ext cx="3436789" cy="538528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77606" y="2954262"/>
            <a:ext cx="3436789" cy="538528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9412" y="2954262"/>
            <a:ext cx="3436789" cy="5385281"/>
          </a:xfrm>
          <a:prstGeom prst="rect">
            <a:avLst/>
          </a:prstGeom>
        </p:spPr>
      </p:pic>
      <p:grpSp>
        <p:nvGrpSpPr>
          <p:cNvPr id="5" name="Group 5"/>
          <p:cNvGrpSpPr/>
          <p:nvPr/>
        </p:nvGrpSpPr>
        <p:grpSpPr>
          <a:xfrm>
            <a:off x="5621262" y="2479523"/>
            <a:ext cx="949477" cy="949477"/>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8" name="Group 8"/>
          <p:cNvGrpSpPr/>
          <p:nvPr/>
        </p:nvGrpSpPr>
        <p:grpSpPr>
          <a:xfrm>
            <a:off x="1929456" y="2479523"/>
            <a:ext cx="949477" cy="949477"/>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11" name="Group 11"/>
          <p:cNvGrpSpPr/>
          <p:nvPr/>
        </p:nvGrpSpPr>
        <p:grpSpPr>
          <a:xfrm>
            <a:off x="9313068" y="2479523"/>
            <a:ext cx="949477" cy="94947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39718" y="2590741"/>
            <a:ext cx="512565" cy="727042"/>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74407" y="2681111"/>
            <a:ext cx="459575" cy="54630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92063" y="2635926"/>
            <a:ext cx="591486" cy="591486"/>
          </a:xfrm>
          <a:prstGeom prst="rect">
            <a:avLst/>
          </a:prstGeom>
        </p:spPr>
      </p:pic>
      <p:sp>
        <p:nvSpPr>
          <p:cNvPr id="18" name="TextBox 18"/>
          <p:cNvSpPr txBox="1"/>
          <p:nvPr/>
        </p:nvSpPr>
        <p:spPr>
          <a:xfrm>
            <a:off x="2018469" y="709183"/>
            <a:ext cx="8192105" cy="724750"/>
          </a:xfrm>
          <a:prstGeom prst="rect">
            <a:avLst/>
          </a:prstGeom>
        </p:spPr>
        <p:txBody>
          <a:bodyPr lIns="0" tIns="0" rIns="0" bIns="0" rtlCol="0" anchor="t">
            <a:spAutoFit/>
          </a:bodyPr>
          <a:lstStyle/>
          <a:p>
            <a:pPr algn="ctr">
              <a:lnSpc>
                <a:spcPts val="6234"/>
              </a:lnSpc>
            </a:pPr>
            <a:r>
              <a:rPr lang="en-US" sz="4400" b="1" dirty="0">
                <a:solidFill>
                  <a:srgbClr val="243762"/>
                </a:solidFill>
                <a:latin typeface="Arial" panose="020B0604020202020204" pitchFamily="34" charset="0"/>
                <a:cs typeface="Arial" panose="020B0604020202020204" pitchFamily="34" charset="0"/>
              </a:rPr>
              <a:t>HƯỚNG DẪN VỀ NHÀ</a:t>
            </a:r>
          </a:p>
        </p:txBody>
      </p:sp>
      <p:grpSp>
        <p:nvGrpSpPr>
          <p:cNvPr id="25" name="Group 25"/>
          <p:cNvGrpSpPr/>
          <p:nvPr/>
        </p:nvGrpSpPr>
        <p:grpSpPr>
          <a:xfrm>
            <a:off x="-399008" y="6515100"/>
            <a:ext cx="12990016" cy="608713"/>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8" name="TextBox 27"/>
          <p:cNvSpPr txBox="1"/>
          <p:nvPr/>
        </p:nvSpPr>
        <p:spPr>
          <a:xfrm>
            <a:off x="927099" y="4042035"/>
            <a:ext cx="2954189" cy="1362809"/>
          </a:xfrm>
          <a:prstGeom prst="rect">
            <a:avLst/>
          </a:prstGeom>
          <a:noFill/>
        </p:spPr>
        <p:txBody>
          <a:bodyPr wrap="square" rtlCol="0">
            <a:spAutoFit/>
          </a:bodyPr>
          <a:lstStyle/>
          <a:p>
            <a:pPr algn="ctr">
              <a:lnSpc>
                <a:spcPct val="150000"/>
              </a:lnSpc>
            </a:pPr>
            <a:r>
              <a:rPr lang="en-US" sz="2933" dirty="0" err="1">
                <a:latin typeface="Arial" panose="020B0604020202020204" pitchFamily="34" charset="0"/>
                <a:cs typeface="Arial" panose="020B0604020202020204" pitchFamily="34" charset="0"/>
              </a:rPr>
              <a:t>Ôn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tập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kiến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đã</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học</a:t>
            </a:r>
            <a:endParaRPr lang="en-US" sz="2933" dirty="0">
              <a:latin typeface="Arial" panose="020B0604020202020204" pitchFamily="34" charset="0"/>
              <a:cs typeface="Arial" panose="020B0604020202020204" pitchFamily="34" charset="0"/>
            </a:endParaRPr>
          </a:p>
        </p:txBody>
      </p:sp>
      <p:sp>
        <p:nvSpPr>
          <p:cNvPr id="29" name="TextBox 28"/>
          <p:cNvSpPr txBox="1"/>
          <p:nvPr/>
        </p:nvSpPr>
        <p:spPr>
          <a:xfrm>
            <a:off x="4363887" y="3971378"/>
            <a:ext cx="3450507" cy="2039854"/>
          </a:xfrm>
          <a:prstGeom prst="rect">
            <a:avLst/>
          </a:prstGeom>
          <a:noFill/>
        </p:spPr>
        <p:txBody>
          <a:bodyPr wrap="square" rtlCol="0">
            <a:spAutoFit/>
          </a:bodyPr>
          <a:lstStyle/>
          <a:p>
            <a:pPr algn="ctr">
              <a:lnSpc>
                <a:spcPct val="150000"/>
              </a:lnSpc>
            </a:pPr>
            <a:r>
              <a:rPr lang="en-US" sz="2933" dirty="0" err="1">
                <a:latin typeface="Arial" panose="020B0604020202020204" pitchFamily="34" charset="0"/>
                <a:cs typeface="Arial" panose="020B0604020202020204" pitchFamily="34" charset="0"/>
              </a:rPr>
              <a:t>Hoàn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thành</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bài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tập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còn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lại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trong</a:t>
            </a:r>
            <a:r>
              <a:rPr lang="en-US" sz="2933" dirty="0">
                <a:latin typeface="Arial" panose="020B0604020202020204" pitchFamily="34" charset="0"/>
                <a:cs typeface="Arial" panose="020B0604020202020204" pitchFamily="34" charset="0"/>
              </a:rPr>
              <a:t> SGK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bài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tập</a:t>
            </a:r>
            <a:r>
              <a:rPr lang="en-US" sz="2933" dirty="0">
                <a:latin typeface="Arial" panose="020B0604020202020204" pitchFamily="34" charset="0"/>
                <a:cs typeface="Arial" panose="020B0604020202020204" pitchFamily="34" charset="0"/>
              </a:rPr>
              <a:t> SBT</a:t>
            </a:r>
          </a:p>
        </p:txBody>
      </p:sp>
      <p:sp>
        <p:nvSpPr>
          <p:cNvPr id="30" name="TextBox 29"/>
          <p:cNvSpPr txBox="1"/>
          <p:nvPr/>
        </p:nvSpPr>
        <p:spPr>
          <a:xfrm>
            <a:off x="8055693" y="4125690"/>
            <a:ext cx="3450507" cy="1362809"/>
          </a:xfrm>
          <a:prstGeom prst="rect">
            <a:avLst/>
          </a:prstGeom>
          <a:noFill/>
        </p:spPr>
        <p:txBody>
          <a:bodyPr wrap="square" rtlCol="0">
            <a:spAutoFit/>
          </a:bodyPr>
          <a:lstStyle/>
          <a:p>
            <a:pPr algn="ctr">
              <a:lnSpc>
                <a:spcPct val="150000"/>
              </a:lnSpc>
            </a:pPr>
            <a:r>
              <a:rPr lang="en-US" sz="2933" dirty="0" err="1">
                <a:latin typeface="Arial" panose="020B0604020202020204" pitchFamily="34" charset="0"/>
                <a:cs typeface="Arial" panose="020B0604020202020204" pitchFamily="34" charset="0"/>
              </a:rPr>
              <a:t>Chuẩn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bị</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bài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sau</a:t>
            </a:r>
            <a:r>
              <a:rPr lang="en-US" sz="2933" dirty="0">
                <a:latin typeface="Arial" panose="020B0604020202020204" pitchFamily="34" charset="0"/>
                <a:cs typeface="Arial" panose="020B0604020202020204" pitchFamily="34" charset="0"/>
              </a:rPr>
              <a:t> - </a:t>
            </a:r>
            <a:r>
              <a:rPr lang="en-US" sz="2933" b="1" dirty="0" err="1">
                <a:latin typeface="Arial" panose="020B0604020202020204" pitchFamily="34" charset="0"/>
                <a:cs typeface="Arial" panose="020B0604020202020204" pitchFamily="34" charset="0"/>
              </a:rPr>
              <a:t>Bài</a:t>
            </a:r>
            <a:r>
              <a:rPr lang="en-US" sz="2933" b="1" dirty="0">
                <a:latin typeface="Arial" panose="020B0604020202020204" pitchFamily="34" charset="0"/>
                <a:cs typeface="Arial" panose="020B0604020202020204" pitchFamily="34" charset="0"/>
              </a:rPr>
              <a:t> 26</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934674" y="-1266839"/>
            <a:ext cx="3358184" cy="335818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10" name="Group 10"/>
          <p:cNvGrpSpPr/>
          <p:nvPr/>
        </p:nvGrpSpPr>
        <p:grpSpPr>
          <a:xfrm>
            <a:off x="10263353" y="4274758"/>
            <a:ext cx="3358184" cy="335818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33867" tIns="33867" rIns="33867" bIns="33867" rtlCol="0" anchor="ctr"/>
            <a:lstStyle/>
            <a:p>
              <a:pPr algn="ctr">
                <a:lnSpc>
                  <a:spcPts val="2239"/>
                </a:lnSpc>
              </a:pPr>
              <a:endParaRPr sz="1200"/>
            </a:p>
          </p:txBody>
        </p:sp>
      </p:grpSp>
      <p:grpSp>
        <p:nvGrpSpPr>
          <p:cNvPr id="21" name="Group 21"/>
          <p:cNvGrpSpPr/>
          <p:nvPr/>
        </p:nvGrpSpPr>
        <p:grpSpPr>
          <a:xfrm>
            <a:off x="-819388" y="6515100"/>
            <a:ext cx="13830776" cy="707626"/>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sp>
        <p:nvSpPr>
          <p:cNvPr id="29" name="TextBox 28"/>
          <p:cNvSpPr txBox="1"/>
          <p:nvPr/>
        </p:nvSpPr>
        <p:spPr>
          <a:xfrm>
            <a:off x="431800" y="1750990"/>
            <a:ext cx="11328400" cy="2402902"/>
          </a:xfrm>
          <a:prstGeom prst="rect">
            <a:avLst/>
          </a:prstGeom>
          <a:noFill/>
        </p:spPr>
        <p:txBody>
          <a:bodyPr wrap="square" rtlCol="0">
            <a:spAutoFit/>
          </a:bodyPr>
          <a:lstStyle/>
          <a:p>
            <a:pPr algn="ctr">
              <a:lnSpc>
                <a:spcPct val="150000"/>
              </a:lnSpc>
            </a:pPr>
            <a:r>
              <a:rPr lang="en-US" sz="5334" b="1" dirty="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5334" b="1" dirty="0">
                <a:solidFill>
                  <a:srgbClr val="C00000"/>
                </a:solidFill>
                <a:latin typeface="Arial" panose="020B0604020202020204" pitchFamily="34" charset="0"/>
                <a:cs typeface="Arial" panose="020B0604020202020204" pitchFamily="34" charset="0"/>
              </a:rPr>
              <a:t>CHÚ Ý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3" y="62687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63801" y="657152"/>
            <a:ext cx="9886208" cy="1362809"/>
          </a:xfrm>
          <a:prstGeom prst="rect">
            <a:avLst/>
          </a:prstGeom>
          <a:noFill/>
        </p:spPr>
        <p:txBody>
          <a:bodyPr wrap="square" rtlCol="0">
            <a:spAutoFit/>
          </a:bodyPr>
          <a:lstStyle/>
          <a:p>
            <a:pPr algn="ctr">
              <a:lnSpc>
                <a:spcPct val="150000"/>
              </a:lnSpc>
              <a:defRPr/>
            </a:pPr>
            <a:r>
              <a:rPr lang="en-US" sz="2933" b="1" dirty="0" err="1">
                <a:solidFill>
                  <a:schemeClr val="bg1"/>
                </a:solidFill>
                <a:latin typeface="Arial" panose="020B0604020202020204" pitchFamily="34" charset="0"/>
                <a:cs typeface="Arial" panose="020B0604020202020204" pitchFamily="34" charset="0"/>
                <a:sym typeface="Arial"/>
              </a:rPr>
              <a:t>Câu</a:t>
            </a:r>
            <a:r>
              <a:rPr lang="en-US" sz="2933" b="1" dirty="0">
                <a:solidFill>
                  <a:schemeClr val="bg1"/>
                </a:solidFill>
                <a:latin typeface="Arial" panose="020B0604020202020204" pitchFamily="34" charset="0"/>
                <a:cs typeface="Arial" panose="020B0604020202020204" pitchFamily="34" charset="0"/>
                <a:sym typeface="Arial"/>
              </a:rPr>
              <a:t> 5: </a:t>
            </a:r>
            <a:r>
              <a:rPr lang="en-US" sz="2933" dirty="0" err="1">
                <a:solidFill>
                  <a:schemeClr val="bg1"/>
                </a:solidFill>
                <a:latin typeface="Arial" panose="020B0604020202020204" pitchFamily="34" charset="0"/>
                <a:cs typeface="Arial" panose="020B0604020202020204" pitchFamily="34" charset="0"/>
              </a:rPr>
              <a:t>Lập</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biểu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thức</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đại</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số</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để</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tính</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Diện</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tích</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hình</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thang</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có</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đáy</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lớn</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a (cm), </a:t>
            </a:r>
            <a:r>
              <a:rPr lang="en-US" sz="2933" dirty="0" err="1">
                <a:solidFill>
                  <a:schemeClr val="bg1"/>
                </a:solidFill>
                <a:latin typeface="Arial" panose="020B0604020202020204" pitchFamily="34" charset="0"/>
                <a:cs typeface="Arial" panose="020B0604020202020204" pitchFamily="34" charset="0"/>
              </a:rPr>
              <a:t>đáy</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nhỏ</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b (cm), </a:t>
            </a:r>
            <a:r>
              <a:rPr lang="en-US" sz="2933" dirty="0" err="1">
                <a:solidFill>
                  <a:schemeClr val="bg1"/>
                </a:solidFill>
                <a:latin typeface="Arial" panose="020B0604020202020204" pitchFamily="34" charset="0"/>
                <a:cs typeface="Arial" panose="020B0604020202020204" pitchFamily="34" charset="0"/>
              </a:rPr>
              <a:t>chiều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cao</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5994103" y="2603480"/>
            <a:ext cx="5537991"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3" y="4389932"/>
            <a:ext cx="5502783"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6208405" y="2640380"/>
                <a:ext cx="4967595" cy="91371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e>
                        </m:d>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h</m:t>
                        </m:r>
                      </m:num>
                      <m:den>
                        <m:r>
                          <a:rPr lang="en-US" sz="2933" i="1">
                            <a:solidFill>
                              <a:schemeClr val="bg1"/>
                            </a:solidFill>
                            <a:latin typeface="Cambria Math" panose="02040503050406030204" pitchFamily="18" charset="0"/>
                          </a:rPr>
                          <m:t>2</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endPar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208405" y="2640380"/>
                <a:ext cx="4967595" cy="913712"/>
              </a:xfrm>
              <a:prstGeom prst="rect">
                <a:avLst/>
              </a:prstGeom>
              <a:blipFill>
                <a:blip r:embed="rId11"/>
                <a:stretch>
                  <a:fillRect l="-1963" b="-5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736102" y="4438412"/>
                <a:ext cx="4790090" cy="91371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h</m:t>
                            </m:r>
                          </m:e>
                        </m:d>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num>
                      <m:den>
                        <m:r>
                          <a:rPr lang="en-US" sz="2933" i="1">
                            <a:solidFill>
                              <a:schemeClr val="bg1"/>
                            </a:solidFill>
                            <a:latin typeface="Cambria Math" panose="02040503050406030204" pitchFamily="18" charset="0"/>
                          </a:rPr>
                          <m:t>2</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r>
                  <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2667" dirty="0">
                  <a:solidFill>
                    <a:schemeClr val="bg1"/>
                  </a:solidFill>
                  <a:latin typeface="Arial" panose="020B0604020202020204" pitchFamily="34" charset="0"/>
                  <a:cs typeface="Arial" panose="020B060402020202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736102" y="4438412"/>
                <a:ext cx="4790090" cy="913712"/>
              </a:xfrm>
              <a:prstGeom prst="rect">
                <a:avLst/>
              </a:prstGeom>
              <a:blipFill>
                <a:blip r:embed="rId12"/>
                <a:stretch>
                  <a:fillRect l="-2163" b="-533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91321" y="2599392"/>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79338" y="4389932"/>
            <a:ext cx="5588002"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736102" y="2658081"/>
                <a:ext cx="4866289" cy="91371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h</m:t>
                            </m:r>
                          </m:e>
                        </m:d>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num>
                      <m:den>
                        <m:r>
                          <a:rPr lang="en-US" sz="2933" i="1">
                            <a:solidFill>
                              <a:schemeClr val="bg1"/>
                            </a:solidFill>
                            <a:latin typeface="Cambria Math" panose="02040503050406030204" pitchFamily="18" charset="0"/>
                          </a:rPr>
                          <m:t>2</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736102" y="2658081"/>
                <a:ext cx="4866289" cy="913712"/>
              </a:xfrm>
              <a:prstGeom prst="rect">
                <a:avLst/>
              </a:prstGeom>
              <a:blipFill>
                <a:blip r:embed="rId13"/>
                <a:stretch>
                  <a:fillRect l="-2130" b="-5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6208406" y="4434086"/>
                <a:ext cx="5062421" cy="916726"/>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e>
                        </m:d>
                      </m:num>
                      <m:den>
                        <m:r>
                          <a:rPr lang="en-US" sz="2933" i="1">
                            <a:solidFill>
                              <a:schemeClr val="bg1"/>
                            </a:solidFill>
                            <a:latin typeface="Cambria Math" panose="02040503050406030204" pitchFamily="18" charset="0"/>
                          </a:rPr>
                          <m:t>2</m:t>
                        </m:r>
                        <m:r>
                          <a:rPr lang="en-US" sz="2933" i="1">
                            <a:solidFill>
                              <a:schemeClr val="bg1"/>
                            </a:solidFill>
                            <a:latin typeface="Cambria Math" panose="02040503050406030204" pitchFamily="18" charset="0"/>
                          </a:rPr>
                          <m:t>h</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r>
                  <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2667" dirty="0">
                  <a:solidFill>
                    <a:schemeClr val="bg1"/>
                  </a:solidFill>
                  <a:latin typeface="Arial" panose="020B0604020202020204" pitchFamily="34" charset="0"/>
                  <a:cs typeface="Arial" panose="020B060402020202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208406" y="4434086"/>
                <a:ext cx="5062421" cy="916726"/>
              </a:xfrm>
              <a:prstGeom prst="rect">
                <a:avLst/>
              </a:prstGeom>
              <a:blipFill>
                <a:blip r:embed="rId14"/>
                <a:stretch>
                  <a:fillRect l="-1925" b="-463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97968" y="-2729422"/>
            <a:ext cx="4511431" cy="4527689"/>
          </a:xfrm>
          <a:prstGeom prst="rect">
            <a:avLst/>
          </a:prstGeom>
        </p:spPr>
      </p:pic>
      <p:sp>
        <p:nvSpPr>
          <p:cNvPr id="7" name="AutoShape 7"/>
          <p:cNvSpPr/>
          <p:nvPr/>
        </p:nvSpPr>
        <p:spPr>
          <a:xfrm flipV="1">
            <a:off x="3200401" y="5156200"/>
            <a:ext cx="83565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7815383" y="523984"/>
            <a:ext cx="3276600" cy="741934"/>
          </a:xfrm>
          <a:prstGeom prst="rect">
            <a:avLst/>
          </a:prstGeom>
        </p:spPr>
        <p:txBody>
          <a:bodyPr wrap="square" lIns="0" tIns="0" rIns="0" bIns="0" rtlCol="0" anchor="t">
            <a:spAutoFit/>
          </a:bodyPr>
          <a:lstStyle/>
          <a:p>
            <a:pPr algn="ctr">
              <a:lnSpc>
                <a:spcPts val="6507"/>
              </a:lnSpc>
            </a:pPr>
            <a:r>
              <a:rPr lang="en-US" sz="4000" b="1" dirty="0">
                <a:solidFill>
                  <a:srgbClr val="243762"/>
                </a:solidFill>
                <a:latin typeface="Arial" panose="020B0604020202020204" pitchFamily="34" charset="0"/>
                <a:cs typeface="Arial" panose="020B0604020202020204" pitchFamily="34" charset="0"/>
              </a:rPr>
              <a:t>KHỞI ĐỘNG</a:t>
            </a:r>
          </a:p>
        </p:txBody>
      </p:sp>
      <p:grpSp>
        <p:nvGrpSpPr>
          <p:cNvPr id="15" name="Group 15"/>
          <p:cNvGrpSpPr/>
          <p:nvPr/>
        </p:nvGrpSpPr>
        <p:grpSpPr>
          <a:xfrm>
            <a:off x="-158508" y="-218377"/>
            <a:ext cx="858018" cy="85801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grpSp>
        <p:nvGrpSpPr>
          <p:cNvPr id="19" name="Group 19"/>
          <p:cNvGrpSpPr/>
          <p:nvPr/>
        </p:nvGrpSpPr>
        <p:grpSpPr>
          <a:xfrm>
            <a:off x="-329190" y="6515100"/>
            <a:ext cx="12850379" cy="700636"/>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solidFill>
                  <a:prstClr val="black"/>
                </a:solidFill>
              </a:endParaRPr>
            </a:p>
          </p:txBody>
        </p:sp>
      </p:grpSp>
      <p:sp>
        <p:nvSpPr>
          <p:cNvPr id="6" name="Rectangle 5"/>
          <p:cNvSpPr/>
          <p:nvPr/>
        </p:nvSpPr>
        <p:spPr>
          <a:xfrm>
            <a:off x="3149600" y="1728544"/>
            <a:ext cx="8458200" cy="3244158"/>
          </a:xfrm>
          <a:prstGeom prst="rect">
            <a:avLst/>
          </a:prstGeom>
        </p:spPr>
        <p:txBody>
          <a:bodyPr wrap="square">
            <a:spAutoFit/>
          </a:bodyPr>
          <a:lstStyle/>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2800" baseline="30000" dirty="0">
                <a:latin typeface="Arial" panose="020B0604020202020204" pitchFamily="34" charset="0"/>
                <a:ea typeface="Calibri" panose="020F0502020204030204" pitchFamily="34" charset="0"/>
                <a:cs typeface="Arial" panose="020B0604020202020204" pitchFamily="34" charset="0"/>
              </a:rPr>
              <a:t>2</a:t>
            </a:r>
            <a:r>
              <a:rPr lang="nl-NL" sz="28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28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44914" y="1593014"/>
            <a:ext cx="2166593" cy="4940713"/>
          </a:xfrm>
          <a:prstGeom prst="rect">
            <a:avLst/>
          </a:prstGeom>
        </p:spPr>
      </p:pic>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840" y="127000"/>
            <a:ext cx="8063653" cy="5908311"/>
          </a:xfrm>
          <a:prstGeom prst="rect">
            <a:avLst/>
          </a:prstGeom>
        </p:spPr>
      </p:pic>
      <p:sp>
        <p:nvSpPr>
          <p:cNvPr id="14" name="TextBox 14"/>
          <p:cNvSpPr txBox="1"/>
          <p:nvPr/>
        </p:nvSpPr>
        <p:spPr>
          <a:xfrm>
            <a:off x="2443480" y="2046055"/>
            <a:ext cx="7220373" cy="2310569"/>
          </a:xfrm>
          <a:prstGeom prst="rect">
            <a:avLst/>
          </a:prstGeom>
        </p:spPr>
        <p:txBody>
          <a:bodyPr wrap="square" lIns="0" tIns="0" rIns="0" bIns="0" rtlCol="0" anchor="t">
            <a:spAutoFit/>
          </a:bodyPr>
          <a:lstStyle/>
          <a:p>
            <a:pPr algn="ctr">
              <a:lnSpc>
                <a:spcPct val="150000"/>
              </a:lnSpc>
            </a:pPr>
            <a:r>
              <a:rPr lang="en-US" sz="5334" b="1" dirty="0">
                <a:solidFill>
                  <a:srgbClr val="C00000"/>
                </a:solidFill>
                <a:latin typeface="Arial" panose="020B0604020202020204" pitchFamily="34" charset="0"/>
                <a:cs typeface="Arial" panose="020B0604020202020204" pitchFamily="34" charset="0"/>
              </a:rPr>
              <a:t>BÀI 25: ĐA THỨC MỘT BIẾN (</a:t>
            </a:r>
            <a:r>
              <a:rPr lang="en-US" sz="5334" b="1" dirty="0" err="1">
                <a:solidFill>
                  <a:srgbClr val="C00000"/>
                </a:solidFill>
                <a:latin typeface="Arial" panose="020B0604020202020204" pitchFamily="34" charset="0"/>
                <a:cs typeface="Arial" panose="020B0604020202020204" pitchFamily="34" charset="0"/>
              </a:rPr>
              <a:t>tiết</a:t>
            </a:r>
            <a:r>
              <a:rPr lang="en-US" sz="5334" b="1" dirty="0">
                <a:solidFill>
                  <a:srgbClr val="C00000"/>
                </a:solidFill>
                <a:latin typeface="Arial" panose="020B0604020202020204" pitchFamily="34" charset="0"/>
                <a:cs typeface="Arial" panose="020B0604020202020204" pitchFamily="34" charset="0"/>
              </a:rPr>
              <a:t> 1)</a:t>
            </a:r>
          </a:p>
        </p:txBody>
      </p:sp>
      <p:grpSp>
        <p:nvGrpSpPr>
          <p:cNvPr id="15" name="Group 15"/>
          <p:cNvGrpSpPr/>
          <p:nvPr/>
        </p:nvGrpSpPr>
        <p:grpSpPr>
          <a:xfrm>
            <a:off x="-337188" y="6515100"/>
            <a:ext cx="12866375" cy="719990"/>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33867" tIns="33867" rIns="33867" bIns="33867" rtlCol="0" anchor="ctr"/>
            <a:lstStyle/>
            <a:p>
              <a:pPr algn="ctr">
                <a:lnSpc>
                  <a:spcPts val="2400"/>
                </a:lnSpc>
              </a:pPr>
              <a:endParaRPr sz="1200"/>
            </a:p>
          </p:txBody>
        </p:sp>
      </p:grpSp>
      <p:grpSp>
        <p:nvGrpSpPr>
          <p:cNvPr id="18" name="Group 18"/>
          <p:cNvGrpSpPr/>
          <p:nvPr/>
        </p:nvGrpSpPr>
        <p:grpSpPr>
          <a:xfrm>
            <a:off x="11174227" y="6515100"/>
            <a:ext cx="1237820" cy="552093"/>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37950" y="6573987"/>
            <a:ext cx="405633" cy="22512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457430" y="4309324"/>
            <a:ext cx="1219200" cy="1736738"/>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0576489" y="1768449"/>
            <a:ext cx="1041506" cy="1422400"/>
          </a:xfrm>
          <a:prstGeom prst="rect">
            <a:avLst/>
          </a:prstGeom>
        </p:spPr>
      </p:pic>
    </p:spTree>
  </p:cSld>
  <p:clrMapOvr>
    <a:masterClrMapping/>
  </p:clrMapOvr>
  <p:transition spd="slow">
    <p:blinds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5100</Words>
  <Application>Microsoft Office PowerPoint</Application>
  <PresentationFormat>Widescreen</PresentationFormat>
  <Paragraphs>399</Paragraphs>
  <Slides>62</Slides>
  <Notes>5</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Calibri Light</vt:lpstr>
      <vt:lpstr>Cambria Math</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Trang Nguyễn Hà</dc:creator>
  <cp:lastModifiedBy>Trang Nguyễn Hà</cp:lastModifiedBy>
  <cp:revision>1</cp:revision>
  <dcterms:created xsi:type="dcterms:W3CDTF">2026-02-23T04:11:03Z</dcterms:created>
  <dcterms:modified xsi:type="dcterms:W3CDTF">2026-02-23T04:11:29Z</dcterms:modified>
</cp:coreProperties>
</file>