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5143500"/>
  <p:notesSz cx="9144000" cy="5143500"/>
  <p:embeddedFontLst>
    <p:embeddedFont>
      <p:font typeface="ROTSCW+TimesNewRomanPS-BoldMT"/>
      <p:regular r:id="rId40"/>
    </p:embeddedFont>
    <p:embeddedFont>
      <p:font typeface="UVTOKB+TimesNewRomanPSMT"/>
      <p:regular r:id="rId41"/>
    </p:embeddedFont>
    <p:embeddedFont>
      <p:font typeface="PEEKPM+OpenSans-Bold"/>
      <p:regular r:id="rId42"/>
    </p:embeddedFont>
    <p:embeddedFont>
      <p:font typeface="UPACCD+OpenSans"/>
      <p:regular r:id="rId43"/>
    </p:embeddedFont>
    <p:embeddedFont>
      <p:font typeface="LWIPDD+Arial-BoldMT"/>
      <p:regular r:id="rId44"/>
    </p:embeddedFont>
    <p:embeddedFont>
      <p:font typeface="MIJTIT+ArialMT"/>
      <p:regular r:id="rId45"/>
    </p:embeddedFont>
    <p:embeddedFont>
      <p:font typeface="OFNPEN+TimesNewRomanPS-BoldItalicMT"/>
      <p:regular r:id="rId46"/>
    </p:embeddedFont>
    <p:embeddedFont>
      <p:font typeface="WUBVNH+OpenSans-Extrabold,Bold"/>
      <p:regular r:id="rId47"/>
    </p:embeddedFont>
    <p:embeddedFont>
      <p:font typeface="TTEATW+TimesNewRomanPS-ItalicMT"/>
      <p:regular r:id="rId4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font" Target="fonts/font1.fntdata" /><Relationship Id="rId41" Type="http://schemas.openxmlformats.org/officeDocument/2006/relationships/font" Target="fonts/font2.fntdata" /><Relationship Id="rId42" Type="http://schemas.openxmlformats.org/officeDocument/2006/relationships/font" Target="fonts/font3.fntdata" /><Relationship Id="rId43" Type="http://schemas.openxmlformats.org/officeDocument/2006/relationships/font" Target="fonts/font4.fntdata" /><Relationship Id="rId44" Type="http://schemas.openxmlformats.org/officeDocument/2006/relationships/font" Target="fonts/font5.fntdata" /><Relationship Id="rId45" Type="http://schemas.openxmlformats.org/officeDocument/2006/relationships/font" Target="fonts/font6.fntdata" /><Relationship Id="rId46" Type="http://schemas.openxmlformats.org/officeDocument/2006/relationships/font" Target="fonts/font7.fntdata" /><Relationship Id="rId47" Type="http://schemas.openxmlformats.org/officeDocument/2006/relationships/font" Target="fonts/font8.fntdata" /><Relationship Id="rId48" Type="http://schemas.openxmlformats.org/officeDocument/2006/relationships/font" Target="fonts/font9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Relationship Id="rId3" Type="http://schemas.openxmlformats.org/officeDocument/2006/relationships/image" Target="../media/image13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22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Relationship Id="rId3" Type="http://schemas.openxmlformats.org/officeDocument/2006/relationships/image" Target="../media/image24.png" /><Relationship Id="rId4" Type="http://schemas.openxmlformats.org/officeDocument/2006/relationships/image" Target="../media/image2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Relationship Id="rId3" Type="http://schemas.openxmlformats.org/officeDocument/2006/relationships/image" Target="../media/image27.png" /><Relationship Id="rId4" Type="http://schemas.openxmlformats.org/officeDocument/2006/relationships/image" Target="../media/image28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Relationship Id="rId3" Type="http://schemas.openxmlformats.org/officeDocument/2006/relationships/image" Target="../media/image42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33574" y="1804529"/>
            <a:ext cx="6065237" cy="14256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ff00"/>
                </a:solidFill>
                <a:latin typeface="ROTSCW+TimesNewRomanPS-BoldMT"/>
                <a:cs typeface="ROTSCW+TimesNewRomanPS-BoldMT"/>
              </a:rPr>
              <a:t>CHÀO</a:t>
            </a:r>
            <a:r>
              <a:rPr dirty="0" sz="3000" b="1">
                <a:solidFill>
                  <a:srgbClr val="ffff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3000" b="1">
                <a:solidFill>
                  <a:srgbClr val="ffff00"/>
                </a:solidFill>
                <a:latin typeface="ROTSCW+TimesNewRomanPS-BoldMT"/>
                <a:cs typeface="ROTSCW+TimesNewRomanPS-BoldMT"/>
              </a:rPr>
              <a:t>MỪNG</a:t>
            </a:r>
            <a:r>
              <a:rPr dirty="0" sz="3000" b="1">
                <a:solidFill>
                  <a:srgbClr val="ffff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3000" b="1">
                <a:solidFill>
                  <a:srgbClr val="ffff00"/>
                </a:solidFill>
                <a:latin typeface="ROTSCW+TimesNewRomanPS-BoldMT"/>
                <a:cs typeface="ROTSCW+TimesNewRomanPS-BoldMT"/>
              </a:rPr>
              <a:t>QUÝ</a:t>
            </a:r>
            <a:r>
              <a:rPr dirty="0" sz="3000" b="1">
                <a:solidFill>
                  <a:srgbClr val="ffff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3000" b="1">
                <a:solidFill>
                  <a:srgbClr val="ffff00"/>
                </a:solidFill>
                <a:latin typeface="ROTSCW+TimesNewRomanPS-BoldMT"/>
                <a:cs typeface="ROTSCW+TimesNewRomanPS-BoldMT"/>
              </a:rPr>
              <a:t>THẦY</a:t>
            </a:r>
            <a:r>
              <a:rPr dirty="0" sz="3000" b="1">
                <a:solidFill>
                  <a:srgbClr val="ffff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3000" b="1">
                <a:solidFill>
                  <a:srgbClr val="ffff00"/>
                </a:solidFill>
                <a:latin typeface="ROTSCW+TimesNewRomanPS-BoldMT"/>
                <a:cs typeface="ROTSCW+TimesNewRomanPS-BoldMT"/>
              </a:rPr>
              <a:t>CÔ</a:t>
            </a:r>
          </a:p>
          <a:p>
            <a:pPr marL="161925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b="1">
                <a:solidFill>
                  <a:srgbClr val="ffff00"/>
                </a:solidFill>
                <a:latin typeface="ROTSCW+TimesNewRomanPS-BoldMT"/>
                <a:cs typeface="ROTSCW+TimesNewRomanPS-BoldMT"/>
              </a:rPr>
              <a:t>VỀ</a:t>
            </a:r>
            <a:r>
              <a:rPr dirty="0" sz="3000" b="1">
                <a:solidFill>
                  <a:srgbClr val="ffff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3000" b="1">
                <a:solidFill>
                  <a:srgbClr val="ffff00"/>
                </a:solidFill>
                <a:latin typeface="ROTSCW+TimesNewRomanPS-BoldMT"/>
                <a:cs typeface="ROTSCW+TimesNewRomanPS-BoldMT"/>
              </a:rPr>
              <a:t>DỰ</a:t>
            </a:r>
            <a:r>
              <a:rPr dirty="0" sz="3000" b="1">
                <a:solidFill>
                  <a:srgbClr val="ffff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3000" b="1">
                <a:solidFill>
                  <a:srgbClr val="ffff00"/>
                </a:solidFill>
                <a:latin typeface="ROTSCW+TimesNewRomanPS-BoldMT"/>
                <a:cs typeface="ROTSCW+TimesNewRomanPS-BoldMT"/>
              </a:rPr>
              <a:t>GIỜ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25551" y="3159660"/>
            <a:ext cx="4403582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GV: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Nguyễn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Thị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Phương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Oanh</a:t>
            </a:r>
          </a:p>
          <a:p>
            <a:pPr marL="1120105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Môn: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Toán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8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266699" y="266700"/>
            <a:ext cx="6711949" cy="4876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76549" y="394139"/>
            <a:ext cx="4188015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ffff"/>
                </a:solidFill>
                <a:latin typeface="LWIPDD+Arial-BoldMT"/>
                <a:cs typeface="LWIPDD+Arial-BoldMT"/>
              </a:rPr>
              <a:t>NỘI</a:t>
            </a:r>
            <a:r>
              <a:rPr dirty="0" sz="3000" b="1">
                <a:solidFill>
                  <a:srgbClr val="ffffff"/>
                </a:solidFill>
                <a:latin typeface="LWIPDD+Arial-BoldMT"/>
                <a:cs typeface="LWIPDD+Arial-BoldM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LWIPDD+Arial-BoldMT"/>
                <a:cs typeface="LWIPDD+Arial-BoldMT"/>
              </a:rPr>
              <a:t>DUNG</a:t>
            </a:r>
            <a:r>
              <a:rPr dirty="0" sz="3000" b="1">
                <a:solidFill>
                  <a:srgbClr val="ffffff"/>
                </a:solidFill>
                <a:latin typeface="LWIPDD+Arial-BoldMT"/>
                <a:cs typeface="LWIPDD+Arial-BoldM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LWIPDD+Arial-BoldMT"/>
                <a:cs typeface="LWIPDD+Arial-BoldMT"/>
              </a:rPr>
              <a:t>BÀI</a:t>
            </a:r>
            <a:r>
              <a:rPr dirty="0" sz="3000" b="1">
                <a:solidFill>
                  <a:srgbClr val="ffffff"/>
                </a:solidFill>
                <a:latin typeface="LWIPDD+Arial-BoldMT"/>
                <a:cs typeface="LWIPDD+Arial-BoldM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LWIPDD+Arial-BoldMT"/>
                <a:cs typeface="LWIPDD+Arial-BoldMT"/>
              </a:rPr>
              <a:t>HỌC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28625" y="2137623"/>
            <a:ext cx="441696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HÌNH</a:t>
            </a: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BÌNH</a:t>
            </a: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HÀNH</a:t>
            </a: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VÀ</a:t>
            </a: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TÍNH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95510" y="2196622"/>
            <a:ext cx="718111" cy="22946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750" b="1">
                <a:solidFill>
                  <a:srgbClr val="181f19"/>
                </a:solidFill>
                <a:latin typeface="LWIPDD+Arial-BoldMT"/>
                <a:cs typeface="LWIPDD+Arial-BoldMT"/>
              </a:rPr>
              <a:t>1</a:t>
            </a:r>
          </a:p>
          <a:p>
            <a:pPr marL="0" marR="0">
              <a:lnSpc>
                <a:spcPts val="2865"/>
              </a:lnSpc>
              <a:spcBef>
                <a:spcPts val="8162"/>
              </a:spcBef>
              <a:spcAft>
                <a:spcPts val="0"/>
              </a:spcAft>
            </a:pPr>
            <a:r>
              <a:rPr dirty="0" sz="2750" b="1">
                <a:solidFill>
                  <a:srgbClr val="181f19"/>
                </a:solidFill>
                <a:latin typeface="LWIPDD+Arial-BoldMT"/>
                <a:cs typeface="LWIPDD+Arial-BoldMT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28625" y="2686263"/>
            <a:ext cx="130373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CHẤT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28625" y="3458111"/>
            <a:ext cx="4553314" cy="1323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DẤU</a:t>
            </a: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HIỆU</a:t>
            </a: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NHẬN</a:t>
            </a: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BIẾT</a:t>
            </a: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CỦA</a:t>
            </a:r>
          </a:p>
          <a:p>
            <a:pPr marL="0" marR="0">
              <a:lnSpc>
                <a:spcPts val="2500"/>
              </a:lnSpc>
              <a:spcBef>
                <a:spcPts val="1819"/>
              </a:spcBef>
              <a:spcAft>
                <a:spcPts val="0"/>
              </a:spcAft>
            </a:pP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HÌNH</a:t>
            </a: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BÌNH</a:t>
            </a: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LWIPDD+Arial-BoldMT"/>
                <a:cs typeface="LWIPDD+Arial-BoldMT"/>
              </a:rPr>
              <a:t>HÀNH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5464" y="3401642"/>
            <a:ext cx="908271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PEEKPM+OpenSans-Bold"/>
                <a:cs typeface="PEEKPM+OpenSans-Bold"/>
              </a:rPr>
              <a:t>Tại</a:t>
            </a:r>
            <a:r>
              <a:rPr dirty="0" sz="3200" b="1">
                <a:solidFill>
                  <a:srgbClr val="ffffff"/>
                </a:solidFill>
                <a:latin typeface="PEEKPM+OpenSans-Bold"/>
                <a:cs typeface="PEEKPM+OpenSans-Bold"/>
              </a:rPr>
              <a:t> </a:t>
            </a:r>
            <a:r>
              <a:rPr dirty="0" sz="3200" b="1">
                <a:solidFill>
                  <a:srgbClr val="ffffff"/>
                </a:solidFill>
                <a:latin typeface="PEEKPM+OpenSans-Bold"/>
                <a:cs typeface="PEEKPM+OpenSans-Bold"/>
              </a:rPr>
              <a:t>sao</a:t>
            </a:r>
            <a:r>
              <a:rPr dirty="0" sz="3200" b="1">
                <a:solidFill>
                  <a:srgbClr val="ffffff"/>
                </a:solidFill>
                <a:latin typeface="PEEKPM+OpenSans-Bold"/>
                <a:cs typeface="PEEKPM+OpenSans-Bold"/>
              </a:rPr>
              <a:t> </a:t>
            </a:r>
            <a:r>
              <a:rPr dirty="0" sz="3200" b="1">
                <a:solidFill>
                  <a:srgbClr val="ffffff"/>
                </a:solidFill>
                <a:latin typeface="PEEKPM+OpenSans-Bold"/>
                <a:cs typeface="PEEKPM+OpenSans-Bold"/>
              </a:rPr>
              <a:t>bạn</a:t>
            </a:r>
            <a:r>
              <a:rPr dirty="0" sz="3200" b="1">
                <a:solidFill>
                  <a:srgbClr val="ffffff"/>
                </a:solidFill>
                <a:latin typeface="PEEKPM+OpenSans-Bold"/>
                <a:cs typeface="PEEKPM+OpenSans-Bold"/>
              </a:rPr>
              <a:t> </a:t>
            </a:r>
            <a:r>
              <a:rPr dirty="0" sz="3200" b="1">
                <a:solidFill>
                  <a:srgbClr val="ffffff"/>
                </a:solidFill>
                <a:latin typeface="PEEKPM+OpenSans-Bold"/>
                <a:cs typeface="PEEKPM+OpenSans-Bold"/>
              </a:rPr>
              <a:t>biết</a:t>
            </a:r>
            <a:r>
              <a:rPr dirty="0" sz="3200" b="1">
                <a:solidFill>
                  <a:srgbClr val="ffffff"/>
                </a:solidFill>
                <a:latin typeface="PEEKPM+OpenSans-Bold"/>
                <a:cs typeface="PEEKPM+OpenSans-Bold"/>
              </a:rPr>
              <a:t> </a:t>
            </a:r>
            <a:r>
              <a:rPr dirty="0" sz="3200" b="1">
                <a:solidFill>
                  <a:srgbClr val="ffffff"/>
                </a:solidFill>
                <a:latin typeface="PEEKPM+OpenSans-Bold"/>
                <a:cs typeface="PEEKPM+OpenSans-Bold"/>
              </a:rPr>
              <a:t>đây</a:t>
            </a:r>
            <a:r>
              <a:rPr dirty="0" sz="3200" b="1">
                <a:solidFill>
                  <a:srgbClr val="ffffff"/>
                </a:solidFill>
                <a:latin typeface="PEEKPM+OpenSans-Bold"/>
                <a:cs typeface="PEEKPM+OpenSans-Bold"/>
              </a:rPr>
              <a:t> </a:t>
            </a:r>
            <a:r>
              <a:rPr dirty="0" sz="3200" b="1">
                <a:solidFill>
                  <a:srgbClr val="ffffff"/>
                </a:solidFill>
                <a:latin typeface="PEEKPM+OpenSans-Bold"/>
                <a:cs typeface="PEEKPM+OpenSans-Bold"/>
              </a:rPr>
              <a:t>là</a:t>
            </a:r>
            <a:r>
              <a:rPr dirty="0" sz="3200" b="1">
                <a:solidFill>
                  <a:srgbClr val="ffffff"/>
                </a:solidFill>
                <a:latin typeface="PEEKPM+OpenSans-Bold"/>
                <a:cs typeface="PEEKPM+OpenSans-Bold"/>
              </a:rPr>
              <a:t> </a:t>
            </a:r>
            <a:r>
              <a:rPr dirty="0" sz="3200" b="1">
                <a:solidFill>
                  <a:srgbClr val="ffff00"/>
                </a:solidFill>
                <a:latin typeface="PEEKPM+OpenSans-Bold"/>
                <a:cs typeface="PEEKPM+OpenSans-Bold"/>
              </a:rPr>
              <a:t>hình</a:t>
            </a:r>
            <a:r>
              <a:rPr dirty="0" sz="3200" b="1">
                <a:solidFill>
                  <a:srgbClr val="ffff00"/>
                </a:solidFill>
                <a:latin typeface="PEEKPM+OpenSans-Bold"/>
                <a:cs typeface="PEEKPM+OpenSans-Bold"/>
              </a:rPr>
              <a:t> </a:t>
            </a:r>
            <a:r>
              <a:rPr dirty="0" sz="3200" b="1">
                <a:solidFill>
                  <a:srgbClr val="ffff00"/>
                </a:solidFill>
                <a:latin typeface="PEEKPM+OpenSans-Bold"/>
                <a:cs typeface="PEEKPM+OpenSans-Bold"/>
              </a:rPr>
              <a:t>bình</a:t>
            </a:r>
            <a:r>
              <a:rPr dirty="0" sz="3200" b="1">
                <a:solidFill>
                  <a:srgbClr val="ffff00"/>
                </a:solidFill>
                <a:latin typeface="PEEKPM+OpenSans-Bold"/>
                <a:cs typeface="PEEKPM+OpenSans-Bold"/>
              </a:rPr>
              <a:t> </a:t>
            </a:r>
            <a:r>
              <a:rPr dirty="0" sz="3200" b="1">
                <a:solidFill>
                  <a:srgbClr val="ffff00"/>
                </a:solidFill>
                <a:latin typeface="PEEKPM+OpenSans-Bold"/>
                <a:cs typeface="PEEKPM+OpenSans-Bold"/>
              </a:rPr>
              <a:t>hành</a:t>
            </a:r>
            <a:r>
              <a:rPr dirty="0" sz="3200" b="1">
                <a:solidFill>
                  <a:srgbClr val="ffffff"/>
                </a:solidFill>
                <a:latin typeface="PEEKPM+OpenSans-Bold"/>
                <a:cs typeface="PEEKPM+OpenSans-Bold"/>
              </a:rPr>
              <a:t>?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2425700"/>
            <a:ext cx="9144000" cy="2717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45320" y="0"/>
            <a:ext cx="7133847" cy="1701799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77659" y="817894"/>
            <a:ext cx="6733387" cy="887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1.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HÌNH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BÌNH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HÀNH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VÀ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TÍNH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CHẤT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4989" y="1670902"/>
            <a:ext cx="262610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a)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Khái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niệm: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4989" y="2173822"/>
            <a:ext cx="887753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Hình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bình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hành</a:t>
            </a:r>
            <a:r>
              <a:rPr dirty="0" sz="2800" spc="44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là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tứ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giác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có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các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cạnh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đối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song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song.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6780" y="91136"/>
            <a:ext cx="8404468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HĐ1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–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KHĂN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ĐỎ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VƯỢT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NGÀN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THỬ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THÁCH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56610" y="791991"/>
            <a:ext cx="2151379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UVTOKB+TimesNewRomanPSMT"/>
                <a:cs typeface="UVTOKB+TimesNewRomanPSMT"/>
              </a:rPr>
              <a:t>Các</a:t>
            </a:r>
            <a:r>
              <a:rPr dirty="0" sz="28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UVTOKB+TimesNewRomanPSMT"/>
                <a:cs typeface="UVTOKB+TimesNewRomanPSMT"/>
              </a:rPr>
              <a:t>bạn</a:t>
            </a:r>
            <a:r>
              <a:rPr dirty="0" sz="28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UVTOKB+TimesNewRomanPSMT"/>
                <a:cs typeface="UVTOKB+TimesNewRomanPSMT"/>
              </a:rPr>
              <a:t>ơi,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UVTOKB+TimesNewRomanPSMT"/>
                <a:cs typeface="UVTOKB+TimesNewRomanPSMT"/>
              </a:rPr>
              <a:t>hãy</a:t>
            </a:r>
            <a:r>
              <a:rPr dirty="0" sz="28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UVTOKB+TimesNewRomanPSMT"/>
                <a:cs typeface="UVTOKB+TimesNewRomanPSMT"/>
              </a:rPr>
              <a:t>giúp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UVTOKB+TimesNewRomanPSMT"/>
                <a:cs typeface="UVTOKB+TimesNewRomanPSMT"/>
              </a:rPr>
              <a:t>mình</a:t>
            </a:r>
            <a:r>
              <a:rPr dirty="0" sz="28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UVTOKB+TimesNewRomanPSMT"/>
                <a:cs typeface="UVTOKB+TimesNewRomanPSMT"/>
              </a:rPr>
              <a:t>với!!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08272" y="821146"/>
            <a:ext cx="2388976" cy="1872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UVTOKB+TimesNewRomanPSMT"/>
                <a:cs typeface="UVTOKB+TimesNewRomanPSMT"/>
              </a:rPr>
              <a:t>Muốn</a:t>
            </a:r>
            <a:r>
              <a:rPr dirty="0" sz="24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UVTOKB+TimesNewRomanPSMT"/>
                <a:cs typeface="UVTOKB+TimesNewRomanPSMT"/>
              </a:rPr>
              <a:t>giữ</a:t>
            </a:r>
            <a:r>
              <a:rPr dirty="0" sz="24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UVTOKB+TimesNewRomanPSMT"/>
                <a:cs typeface="UVTOKB+TimesNewRomanPSMT"/>
              </a:rPr>
              <a:t>tính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UVTOKB+TimesNewRomanPSMT"/>
                <a:cs typeface="UVTOKB+TimesNewRomanPSMT"/>
              </a:rPr>
              <a:t>mạng</a:t>
            </a:r>
            <a:r>
              <a:rPr dirty="0" sz="24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UVTOKB+TimesNewRomanPSMT"/>
                <a:cs typeface="UVTOKB+TimesNewRomanPSMT"/>
              </a:rPr>
              <a:t>thì</a:t>
            </a:r>
            <a:r>
              <a:rPr dirty="0" sz="24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UVTOKB+TimesNewRomanPSMT"/>
                <a:cs typeface="UVTOKB+TimesNewRomanPSMT"/>
              </a:rPr>
              <a:t>phải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UVTOKB+TimesNewRomanPSMT"/>
                <a:cs typeface="UVTOKB+TimesNewRomanPSMT"/>
              </a:rPr>
              <a:t>vượt</a:t>
            </a:r>
            <a:r>
              <a:rPr dirty="0" sz="24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UVTOKB+TimesNewRomanPSMT"/>
                <a:cs typeface="UVTOKB+TimesNewRomanPSMT"/>
              </a:rPr>
              <a:t>qua</a:t>
            </a:r>
            <a:r>
              <a:rPr dirty="0" sz="24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UVTOKB+TimesNewRomanPSMT"/>
                <a:cs typeface="UVTOKB+TimesNewRomanPSMT"/>
              </a:rPr>
              <a:t>được</a:t>
            </a:r>
          </a:p>
          <a:p>
            <a:pPr marL="0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UVTOKB+TimesNewRomanPSMT"/>
                <a:cs typeface="UVTOKB+TimesNewRomanPSMT"/>
              </a:rPr>
              <a:t>thử</a:t>
            </a:r>
            <a:r>
              <a:rPr dirty="0" sz="24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UVTOKB+TimesNewRomanPSMT"/>
                <a:cs typeface="UVTOKB+TimesNewRomanPSMT"/>
              </a:rPr>
              <a:t>thách</a:t>
            </a:r>
            <a:r>
              <a:rPr dirty="0" sz="24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UVTOKB+TimesNewRomanPSMT"/>
                <a:cs typeface="UVTOKB+TimesNewRomanPSMT"/>
              </a:rPr>
              <a:t>của</a:t>
            </a:r>
            <a:r>
              <a:rPr dirty="0" sz="24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UVTOKB+TimesNewRomanPSMT"/>
                <a:cs typeface="UVTOKB+TimesNewRomanPSMT"/>
              </a:rPr>
              <a:t>ta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85531" y="1371743"/>
            <a:ext cx="316098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MIJTIT+ArialMT"/>
                <a:cs typeface="MIJTIT+ArialMT"/>
              </a:rPr>
              <a:t>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84045" y="1371743"/>
            <a:ext cx="316098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MIJTIT+ArialMT"/>
                <a:cs typeface="MIJTIT+ArialMT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52388" y="1818482"/>
            <a:ext cx="316098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MIJTIT+ArialMT"/>
                <a:cs typeface="MIJTIT+ArialMT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52381" y="2040041"/>
            <a:ext cx="1382985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160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8a5c35"/>
                </a:solidFill>
                <a:latin typeface="ROTSCW+TimesNewRomanPS-BoldMT"/>
                <a:cs typeface="ROTSCW+TimesNewRomanPS-BoldMT"/>
              </a:rPr>
              <a:t>Thử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8a5c35"/>
                </a:solidFill>
                <a:latin typeface="ROTSCW+TimesNewRomanPS-BoldMT"/>
                <a:cs typeface="ROTSCW+TimesNewRomanPS-BoldMT"/>
              </a:rPr>
              <a:t>thách</a:t>
            </a:r>
          </a:p>
          <a:p>
            <a:pPr marL="38100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8a5c35"/>
                </a:solidFill>
                <a:latin typeface="ROTSCW+TimesNewRomanPS-BoldMT"/>
                <a:cs typeface="ROTSCW+TimesNewRomanPS-BoldMT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64896" y="2356850"/>
            <a:ext cx="2102612" cy="1133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không</a:t>
            </a: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song</a:t>
            </a: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song</a:t>
            </a:r>
          </a:p>
          <a:p>
            <a:pPr marL="700047" marR="0">
              <a:lnSpc>
                <a:spcPts val="2083"/>
              </a:lnSpc>
              <a:spcBef>
                <a:spcPts val="1710"/>
              </a:spcBef>
              <a:spcAft>
                <a:spcPts val="0"/>
              </a:spcAft>
            </a:pP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không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25430" y="1394639"/>
            <a:ext cx="316098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MIJTIT+ArialMT"/>
                <a:cs typeface="MIJTIT+ArialMT"/>
              </a:rPr>
              <a:t>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14213" y="1392553"/>
            <a:ext cx="1452626" cy="1538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so</a:t>
            </a: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le</a:t>
            </a: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trong</a:t>
            </a:r>
          </a:p>
          <a:p>
            <a:pPr marL="0" marR="0">
              <a:lnSpc>
                <a:spcPts val="2083"/>
              </a:lnSpc>
              <a:spcBef>
                <a:spcPts val="4946"/>
              </a:spcBef>
              <a:spcAft>
                <a:spcPts val="0"/>
              </a:spcAft>
            </a:pP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so</a:t>
            </a: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le</a:t>
            </a: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trong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22264" y="1765565"/>
            <a:ext cx="316098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MIJTIT+ArialMT"/>
                <a:cs typeface="MIJTIT+ArialMT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48623" y="2313867"/>
            <a:ext cx="316098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MIJTIT+ArialMT"/>
                <a:cs typeface="MIJTIT+ArialMT"/>
              </a:rPr>
              <a:t>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78629" y="2677040"/>
            <a:ext cx="316098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MIJTIT+ArialMT"/>
                <a:cs typeface="MIJTIT+ArialMT"/>
              </a:rPr>
              <a:t>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86189" y="3252588"/>
            <a:ext cx="62073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có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23716" y="1516905"/>
            <a:ext cx="316098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MIJTIT+ArialMT"/>
                <a:cs typeface="MIJTIT+ArialMT"/>
              </a:rPr>
              <a:t>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51986" y="1535757"/>
            <a:ext cx="1150069" cy="1463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đồng</a:t>
            </a: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vị</a:t>
            </a:r>
          </a:p>
          <a:p>
            <a:pPr marL="0" marR="0">
              <a:lnSpc>
                <a:spcPts val="2083"/>
              </a:lnSpc>
              <a:spcBef>
                <a:spcPts val="4304"/>
              </a:spcBef>
              <a:spcAft>
                <a:spcPts val="0"/>
              </a:spcAft>
            </a:pP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đồng</a:t>
            </a: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vị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03677" y="1927338"/>
            <a:ext cx="316098" cy="888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MIJTIT+ArialMT"/>
                <a:cs typeface="MIJTIT+ArialMT"/>
              </a:rPr>
              <a:t>ꢀ</a:t>
            </a:r>
          </a:p>
          <a:p>
            <a:pPr marL="0" marR="0">
              <a:lnSpc>
                <a:spcPts val="1458"/>
              </a:lnSpc>
              <a:spcBef>
                <a:spcPts val="1927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MIJTIT+ArialMT"/>
                <a:cs typeface="MIJTIT+ArialMT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86192" y="2801379"/>
            <a:ext cx="316098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MIJTIT+ArialMT"/>
                <a:cs typeface="MIJTIT+ArialMT"/>
              </a:rPr>
              <a:t>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57438" y="3210018"/>
            <a:ext cx="62073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0000"/>
                </a:solidFill>
                <a:latin typeface="UVTOKB+TimesNewRomanPSMT"/>
                <a:cs typeface="UVTOKB+TimesNewRomanPSMT"/>
              </a:rPr>
              <a:t>có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41932" y="552860"/>
            <a:ext cx="2615793" cy="21840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8437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684528"/>
                </a:solidFill>
                <a:latin typeface="UVTOKB+TimesNewRomanPSMT"/>
                <a:cs typeface="UVTOKB+TimesNewRomanPSMT"/>
              </a:rPr>
              <a:t>Cảm</a:t>
            </a:r>
            <a:r>
              <a:rPr dirty="0" sz="2800">
                <a:solidFill>
                  <a:srgbClr val="684528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684528"/>
                </a:solidFill>
                <a:latin typeface="UVTOKB+TimesNewRomanPSMT"/>
                <a:cs typeface="UVTOKB+TimesNewRomanPSMT"/>
              </a:rPr>
              <a:t>ơn</a:t>
            </a:r>
            <a:r>
              <a:rPr dirty="0" sz="2800">
                <a:solidFill>
                  <a:srgbClr val="684528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684528"/>
                </a:solidFill>
                <a:latin typeface="UVTOKB+TimesNewRomanPSMT"/>
                <a:cs typeface="UVTOKB+TimesNewRomanPSMT"/>
              </a:rPr>
              <a:t>các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684528"/>
                </a:solidFill>
                <a:latin typeface="UVTOKB+TimesNewRomanPSMT"/>
                <a:cs typeface="UVTOKB+TimesNewRomanPSMT"/>
              </a:rPr>
              <a:t>bạn</a:t>
            </a:r>
            <a:r>
              <a:rPr dirty="0" sz="2800">
                <a:solidFill>
                  <a:srgbClr val="684528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684528"/>
                </a:solidFill>
                <a:latin typeface="UVTOKB+TimesNewRomanPSMT"/>
                <a:cs typeface="UVTOKB+TimesNewRomanPSMT"/>
              </a:rPr>
              <a:t>nhiều</a:t>
            </a:r>
            <a:r>
              <a:rPr dirty="0" sz="2800">
                <a:solidFill>
                  <a:srgbClr val="684528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684528"/>
                </a:solidFill>
                <a:latin typeface="UVTOKB+TimesNewRomanPSMT"/>
                <a:cs typeface="UVTOKB+TimesNewRomanPSMT"/>
              </a:rPr>
              <a:t>nhé,</a:t>
            </a:r>
          </a:p>
          <a:p>
            <a:pPr marL="138112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684528"/>
                </a:solidFill>
                <a:latin typeface="UVTOKB+TimesNewRomanPSMT"/>
                <a:cs typeface="UVTOKB+TimesNewRomanPSMT"/>
              </a:rPr>
              <a:t>mình</a:t>
            </a:r>
            <a:r>
              <a:rPr dirty="0" sz="2800">
                <a:solidFill>
                  <a:srgbClr val="684528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684528"/>
                </a:solidFill>
                <a:latin typeface="UVTOKB+TimesNewRomanPSMT"/>
                <a:cs typeface="UVTOKB+TimesNewRomanPSMT"/>
              </a:rPr>
              <a:t>tới</a:t>
            </a:r>
            <a:r>
              <a:rPr dirty="0" sz="2800">
                <a:solidFill>
                  <a:srgbClr val="684528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684528"/>
                </a:solidFill>
                <a:latin typeface="UVTOKB+TimesNewRomanPSMT"/>
                <a:cs typeface="UVTOKB+TimesNewRomanPSMT"/>
              </a:rPr>
              <a:t>nhà</a:t>
            </a:r>
          </a:p>
          <a:p>
            <a:pPr marL="453231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684528"/>
                </a:solidFill>
                <a:latin typeface="UVTOKB+TimesNewRomanPSMT"/>
                <a:cs typeface="UVTOKB+TimesNewRomanPSMT"/>
              </a:rPr>
              <a:t>bà</a:t>
            </a:r>
            <a:r>
              <a:rPr dirty="0" sz="2800">
                <a:solidFill>
                  <a:srgbClr val="684528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684528"/>
                </a:solidFill>
                <a:latin typeface="UVTOKB+TimesNewRomanPSMT"/>
                <a:cs typeface="UVTOKB+TimesNewRomanPSMT"/>
              </a:rPr>
              <a:t>đây!!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127000" y="2844800"/>
            <a:ext cx="2451100" cy="2044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5765800" y="215900"/>
            <a:ext cx="2971800" cy="48006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654300" y="279400"/>
            <a:ext cx="2984500" cy="46736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39700" y="279400"/>
            <a:ext cx="2286000" cy="247650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41509" y="114949"/>
            <a:ext cx="896371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Sưu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tầm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những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hình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ảnh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trong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thực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tế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đời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sống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có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dạng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hình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bình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hành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1472" y="2717267"/>
            <a:ext cx="2260381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Bảng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trắng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của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phòng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Đội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14479" y="2719644"/>
            <a:ext cx="3150299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Lan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can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cầu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thang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trường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Liên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Ninh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70363" y="2736576"/>
            <a:ext cx="2604300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Giá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đựng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kèn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trống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phòng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Đội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3357" y="4791035"/>
            <a:ext cx="893978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Mái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nhà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72994" y="4876664"/>
            <a:ext cx="3742380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Các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ô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ngăn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cách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xe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ở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trung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tâm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thương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mại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74412" y="4904151"/>
            <a:ext cx="3012251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HBH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được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trang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trí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ở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các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cánh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OFNPEN+TimesNewRomanPS-BoldItalicMT"/>
                <a:cs typeface="OFNPEN+TimesNewRomanPS-BoldItalicMT"/>
              </a:rPr>
              <a:t>cửa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50800"/>
            <a:ext cx="7016937" cy="114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8115300" y="139700"/>
            <a:ext cx="861155" cy="680657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587500"/>
            <a:ext cx="9144000" cy="35560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5427" y="306577"/>
            <a:ext cx="6733388" cy="887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1.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HÌNH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BÌNH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HÀNH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VÀ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TÍNH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750" b="1">
                <a:solidFill>
                  <a:srgbClr val="000000"/>
                </a:solidFill>
                <a:latin typeface="LWIPDD+Arial-BoldMT"/>
                <a:cs typeface="LWIPDD+Arial-BoldMT"/>
              </a:rPr>
              <a:t>CHẤT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6167" y="1170257"/>
            <a:ext cx="2409548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b)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Tính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800" b="1">
                <a:solidFill>
                  <a:srgbClr val="181f19"/>
                </a:solidFill>
                <a:latin typeface="ROTSCW+TimesNewRomanPS-BoldMT"/>
                <a:cs typeface="ROTSCW+TimesNewRomanPS-BoldMT"/>
              </a:rPr>
              <a:t>chất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2031" y="1716890"/>
            <a:ext cx="316098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MIJTIT+ArialMT"/>
                <a:cs typeface="MIJTIT+ArialMT"/>
              </a:rPr>
              <a:t>ꢀ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88900" y="0"/>
            <a:ext cx="630035" cy="344441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2400" y="517032"/>
            <a:ext cx="8781071" cy="4531217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01390" y="100000"/>
            <a:ext cx="2495995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0000"/>
                </a:solidFill>
                <a:latin typeface="LWIPDD+Arial-BoldMT"/>
                <a:cs typeface="LWIPDD+Arial-BoldMT"/>
              </a:rPr>
              <a:t>KẾT</a:t>
            </a:r>
            <a:r>
              <a:rPr dirty="0" sz="3000" b="1">
                <a:solidFill>
                  <a:srgbClr val="ff0000"/>
                </a:solidFill>
                <a:latin typeface="LWIPDD+Arial-BoldMT"/>
                <a:cs typeface="LWIPDD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LWIPDD+Arial-BoldMT"/>
                <a:cs typeface="LWIPDD+Arial-BoldMT"/>
              </a:rPr>
              <a:t>LUẬN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3989" y="712522"/>
            <a:ext cx="4347467" cy="613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 u="sng">
                <a:solidFill>
                  <a:srgbClr val="c00000"/>
                </a:solidFill>
                <a:latin typeface="LWIPDD+Arial-BoldMT"/>
                <a:cs typeface="LWIPDD+Arial-BoldMT"/>
              </a:rPr>
              <a:t>Định</a:t>
            </a:r>
            <a:r>
              <a:rPr dirty="0" sz="1900" spc="50" b="1" u="sng">
                <a:solidFill>
                  <a:srgbClr val="c00000"/>
                </a:solidFill>
                <a:latin typeface="LWIPDD+Arial-BoldMT"/>
                <a:cs typeface="LWIPDD+Arial-BoldMT"/>
              </a:rPr>
              <a:t> </a:t>
            </a:r>
            <a:r>
              <a:rPr dirty="0" sz="1900" b="1" u="sng">
                <a:solidFill>
                  <a:srgbClr val="c00000"/>
                </a:solidFill>
                <a:latin typeface="LWIPDD+Arial-BoldMT"/>
                <a:cs typeface="LWIPDD+Arial-BoldMT"/>
              </a:rPr>
              <a:t>lí</a:t>
            </a:r>
            <a:r>
              <a:rPr dirty="0" sz="1900" b="1">
                <a:solidFill>
                  <a:srgbClr val="c00000"/>
                </a:solidFill>
                <a:latin typeface="LWIPDD+Arial-BoldMT"/>
                <a:cs typeface="LWIPDD+Arial-BoldMT"/>
              </a:rPr>
              <a:t> </a:t>
            </a:r>
            <a:r>
              <a:rPr dirty="0" sz="1900" b="1">
                <a:solidFill>
                  <a:srgbClr val="c00000"/>
                </a:solidFill>
                <a:latin typeface="LWIPDD+Arial-BoldMT"/>
                <a:cs typeface="LWIPDD+Arial-BoldMT"/>
              </a:rPr>
              <a:t>1</a:t>
            </a:r>
            <a:r>
              <a:rPr dirty="0" sz="1900" b="1" u="sng">
                <a:solidFill>
                  <a:srgbClr val="c00000"/>
                </a:solidFill>
                <a:latin typeface="LWIPDD+Arial-BoldMT"/>
                <a:cs typeface="LWIPDD+Arial-BoldMT"/>
              </a:rPr>
              <a:t>:</a:t>
            </a:r>
            <a:r>
              <a:rPr dirty="0" sz="1900" b="1">
                <a:solidFill>
                  <a:srgbClr val="c00000"/>
                </a:solidFill>
                <a:latin typeface="LWIPDD+Arial-BoldMT"/>
                <a:cs typeface="LWIPDD+Arial-BoldMT"/>
              </a:rPr>
              <a:t> </a:t>
            </a:r>
            <a:r>
              <a:rPr dirty="0" sz="1900">
                <a:solidFill>
                  <a:srgbClr val="000000"/>
                </a:solidFill>
                <a:latin typeface="MIJTIT+ArialMT"/>
                <a:cs typeface="MIJTIT+ArialMT"/>
              </a:rPr>
              <a:t>Trongꢀhìnhꢀbìnhꢀhànhꢀcó: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3989" y="1146862"/>
            <a:ext cx="3409476" cy="613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MIJTIT+ArialMT"/>
                <a:cs typeface="MIJTIT+ArialMT"/>
              </a:rPr>
              <a:t>a)ꢀCácꢀcạnhꢀđốiꢀbằngꢀnhau;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3989" y="1581202"/>
            <a:ext cx="3255146" cy="613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MIJTIT+ArialMT"/>
                <a:cs typeface="MIJTIT+ArialMT"/>
              </a:rPr>
              <a:t>b)ꢀCácꢀgócꢀđốiꢀbằngꢀnhau;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3989" y="2015542"/>
            <a:ext cx="7244950" cy="613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MIJTIT+ArialMT"/>
                <a:cs typeface="MIJTIT+ArialMT"/>
              </a:rPr>
              <a:t>c)ꢀHaiꢀđườngꢀchéoꢀcắtꢀnhauꢀtạiꢀtrungꢀđiểmꢀcủaꢀmỗiꢀđường.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1876" y="2543206"/>
            <a:ext cx="66035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81f19"/>
                </a:solidFill>
                <a:latin typeface="MIJTIT+ArialMT"/>
                <a:cs typeface="MIJTIT+ArialMT"/>
              </a:rPr>
              <a:t>GT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13098" y="2543206"/>
            <a:ext cx="2908349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81f19"/>
                </a:solidFill>
                <a:latin typeface="MIJTIT+ArialMT"/>
                <a:cs typeface="MIJTIT+ArialMT"/>
              </a:rPr>
              <a:t>ABCDꢀlàꢀhìnhꢀbìnhꢀhành;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13098" y="2954686"/>
            <a:ext cx="3492149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81f19"/>
                </a:solidFill>
                <a:latin typeface="MIJTIT+ArialMT"/>
                <a:cs typeface="MIJTIT+ArialMT"/>
              </a:rPr>
              <a:t>OꢀlàꢀgiaoꢀđiểmꢀcủaꢀACꢀvàꢀBD.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61876" y="3366166"/>
            <a:ext cx="62251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81f19"/>
                </a:solidFill>
                <a:latin typeface="MIJTIT+ArialMT"/>
                <a:cs typeface="MIJTIT+ArialMT"/>
              </a:rPr>
              <a:t>KL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55314" y="4641568"/>
            <a:ext cx="8544213" cy="613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 u="sng">
                <a:solidFill>
                  <a:srgbClr val="c00000"/>
                </a:solidFill>
                <a:latin typeface="LWIPDD+Arial-BoldMT"/>
                <a:cs typeface="LWIPDD+Arial-BoldMT"/>
              </a:rPr>
              <a:t>Nhận</a:t>
            </a:r>
            <a:r>
              <a:rPr dirty="0" sz="1900" spc="50" b="1" u="sng">
                <a:solidFill>
                  <a:srgbClr val="c00000"/>
                </a:solidFill>
                <a:latin typeface="LWIPDD+Arial-BoldMT"/>
                <a:cs typeface="LWIPDD+Arial-BoldMT"/>
              </a:rPr>
              <a:t> </a:t>
            </a:r>
            <a:r>
              <a:rPr dirty="0" sz="1900" b="1" u="sng">
                <a:solidFill>
                  <a:srgbClr val="c00000"/>
                </a:solidFill>
                <a:latin typeface="LWIPDD+Arial-BoldMT"/>
                <a:cs typeface="LWIPDD+Arial-BoldMT"/>
              </a:rPr>
              <a:t>xét:</a:t>
            </a:r>
            <a:r>
              <a:rPr dirty="0" sz="1900" spc="86" b="1" u="sng">
                <a:solidFill>
                  <a:srgbClr val="c00000"/>
                </a:solidFill>
                <a:latin typeface="LWIPDD+Arial-BoldMT"/>
                <a:cs typeface="LWIPDD+Arial-BoldMT"/>
              </a:rPr>
              <a:t> </a:t>
            </a:r>
            <a:r>
              <a:rPr dirty="0" sz="1900">
                <a:solidFill>
                  <a:srgbClr val="000000"/>
                </a:solidFill>
                <a:latin typeface="MIJTIT+ArialMT"/>
                <a:cs typeface="MIJTIT+ArialMT"/>
              </a:rPr>
              <a:t>Trongꢀhìnhꢀbìnhꢀhành,ꢀhaiꢀgócꢀkềꢀmộtꢀcạnhꢀbấtꢀkìꢀbùꢀnhau.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7732" y="218282"/>
            <a:ext cx="5327754" cy="10653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ffc000"/>
                </a:solidFill>
                <a:latin typeface="WUBVNH+OpenSans-Extrabold,Bold"/>
                <a:cs typeface="WUBVNH+OpenSans-Extrabold,Bold"/>
              </a:rPr>
              <a:t>RUNG</a:t>
            </a:r>
            <a:r>
              <a:rPr dirty="0" sz="3300" spc="32">
                <a:solidFill>
                  <a:srgbClr val="ffc000"/>
                </a:solidFill>
                <a:latin typeface="WUBVNH+OpenSans-Extrabold,Bold"/>
                <a:cs typeface="WUBVNH+OpenSans-Extrabold,Bold"/>
              </a:rPr>
              <a:t> </a:t>
            </a:r>
            <a:r>
              <a:rPr dirty="0" sz="3300">
                <a:solidFill>
                  <a:srgbClr val="ffc000"/>
                </a:solidFill>
                <a:latin typeface="WUBVNH+OpenSans-Extrabold,Bold"/>
                <a:cs typeface="WUBVNH+OpenSans-Extrabold,Bold"/>
              </a:rPr>
              <a:t>CHUÔNG</a:t>
            </a:r>
            <a:r>
              <a:rPr dirty="0" sz="3300" spc="31">
                <a:solidFill>
                  <a:srgbClr val="ffc000"/>
                </a:solidFill>
                <a:latin typeface="WUBVNH+OpenSans-Extrabold,Bold"/>
                <a:cs typeface="WUBVNH+OpenSans-Extrabold,Bold"/>
              </a:rPr>
              <a:t> </a:t>
            </a:r>
            <a:r>
              <a:rPr dirty="0" sz="3300">
                <a:solidFill>
                  <a:srgbClr val="ffc000"/>
                </a:solidFill>
                <a:latin typeface="WUBVNH+OpenSans-Extrabold,Bold"/>
                <a:cs typeface="WUBVNH+OpenSans-Extrabold,Bold"/>
              </a:rPr>
              <a:t>VÀNG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7952" y="1023487"/>
            <a:ext cx="8502207" cy="4168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MIJTIT+ArialMT"/>
                <a:cs typeface="MIJTIT+ArialMT"/>
              </a:rPr>
              <a:t>-ꢀThíꢀsinhꢀlầnꢀlượtꢀtrảꢀlờiꢀ</a:t>
            </a:r>
            <a:r>
              <a:rPr dirty="0" sz="3000" b="1">
                <a:solidFill>
                  <a:srgbClr val="ffff00"/>
                </a:solidFill>
                <a:latin typeface="LWIPDD+Arial-BoldMT"/>
                <a:cs typeface="LWIPDD+Arial-BoldMT"/>
              </a:rPr>
              <a:t>5</a:t>
            </a:r>
            <a:r>
              <a:rPr dirty="0" sz="3000" b="1">
                <a:solidFill>
                  <a:srgbClr val="ffff00"/>
                </a:solidFill>
                <a:latin typeface="LWIPDD+Arial-BoldMT"/>
                <a:cs typeface="LWIPDD+Arial-BoldMT"/>
              </a:rPr>
              <a:t> </a:t>
            </a:r>
            <a:r>
              <a:rPr dirty="0" sz="3000" b="1">
                <a:solidFill>
                  <a:srgbClr val="ffff00"/>
                </a:solidFill>
                <a:latin typeface="LWIPDD+Arial-BoldMT"/>
                <a:cs typeface="LWIPDD+Arial-BoldMT"/>
              </a:rPr>
              <a:t>câu</a:t>
            </a:r>
            <a:r>
              <a:rPr dirty="0" sz="3000" b="1">
                <a:solidFill>
                  <a:srgbClr val="ffff00"/>
                </a:solidFill>
                <a:latin typeface="LWIPDD+Arial-BoldMT"/>
                <a:cs typeface="LWIPDD+Arial-BoldMT"/>
              </a:rPr>
              <a:t> </a:t>
            </a:r>
            <a:r>
              <a:rPr dirty="0" sz="3000" b="1">
                <a:solidFill>
                  <a:srgbClr val="ffff00"/>
                </a:solidFill>
                <a:latin typeface="LWIPDD+Arial-BoldMT"/>
                <a:cs typeface="LWIPDD+Arial-BoldMT"/>
              </a:rPr>
              <a:t>hỏi</a:t>
            </a:r>
            <a:r>
              <a:rPr dirty="0" sz="3000" spc="30" b="1">
                <a:solidFill>
                  <a:srgbClr val="ffff00"/>
                </a:solidFill>
                <a:latin typeface="LWIPDD+Arial-BoldMT"/>
                <a:cs typeface="LWIPDD+Arial-BoldMT"/>
              </a:rPr>
              <a:t> </a:t>
            </a:r>
            <a:r>
              <a:rPr dirty="0" sz="3000">
                <a:solidFill>
                  <a:srgbClr val="ffffff"/>
                </a:solidFill>
                <a:latin typeface="MIJTIT+ArialMT"/>
                <a:cs typeface="MIJTIT+ArialMT"/>
              </a:rPr>
              <a:t>về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MIJTIT+ArialMT"/>
                <a:cs typeface="MIJTIT+ArialMT"/>
              </a:rPr>
              <a:t>niệmꢀvàꢀtínhꢀchấtꢀcủaꢀhìnhꢀbìnhꢀhành.ꢀ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 spc="-10">
                <a:solidFill>
                  <a:srgbClr val="ffffff"/>
                </a:solidFill>
                <a:latin typeface="MIJTIT+ArialMT"/>
                <a:cs typeface="MIJTIT+ArialMT"/>
              </a:rPr>
              <a:t>-ꢀTrảꢀlờiꢀbằngꢀcáchꢀ</a:t>
            </a:r>
            <a:r>
              <a:rPr dirty="0" sz="3000" b="1">
                <a:solidFill>
                  <a:srgbClr val="ffff00"/>
                </a:solidFill>
                <a:latin typeface="LWIPDD+Arial-BoldMT"/>
                <a:cs typeface="LWIPDD+Arial-BoldMT"/>
              </a:rPr>
              <a:t>thực</a:t>
            </a:r>
            <a:r>
              <a:rPr dirty="0" sz="3000" b="1">
                <a:solidFill>
                  <a:srgbClr val="ffff00"/>
                </a:solidFill>
                <a:latin typeface="LWIPDD+Arial-BoldMT"/>
                <a:cs typeface="LWIPDD+Arial-BoldMT"/>
              </a:rPr>
              <a:t> </a:t>
            </a:r>
            <a:r>
              <a:rPr dirty="0" sz="3000" b="1">
                <a:solidFill>
                  <a:srgbClr val="ffff00"/>
                </a:solidFill>
                <a:latin typeface="LWIPDD+Arial-BoldMT"/>
                <a:cs typeface="LWIPDD+Arial-BoldMT"/>
              </a:rPr>
              <a:t>hiện</a:t>
            </a:r>
            <a:r>
              <a:rPr dirty="0" sz="3000" b="1">
                <a:solidFill>
                  <a:srgbClr val="ffff00"/>
                </a:solidFill>
                <a:latin typeface="LWIPDD+Arial-BoldMT"/>
                <a:cs typeface="LWIPDD+Arial-BoldMT"/>
              </a:rPr>
              <a:t> </a:t>
            </a:r>
            <a:r>
              <a:rPr dirty="0" sz="3000" b="1">
                <a:solidFill>
                  <a:srgbClr val="ffff00"/>
                </a:solidFill>
                <a:latin typeface="LWIPDD+Arial-BoldMT"/>
                <a:cs typeface="LWIPDD+Arial-BoldMT"/>
              </a:rPr>
              <a:t>hành</a:t>
            </a:r>
            <a:r>
              <a:rPr dirty="0" sz="3000" b="1">
                <a:solidFill>
                  <a:srgbClr val="ffff00"/>
                </a:solidFill>
                <a:latin typeface="LWIPDD+Arial-BoldMT"/>
                <a:cs typeface="LWIPDD+Arial-BoldMT"/>
              </a:rPr>
              <a:t> </a:t>
            </a:r>
            <a:r>
              <a:rPr dirty="0" sz="3000" b="1">
                <a:solidFill>
                  <a:srgbClr val="ffff00"/>
                </a:solidFill>
                <a:latin typeface="LWIPDD+Arial-BoldMT"/>
                <a:cs typeface="LWIPDD+Arial-BoldMT"/>
              </a:rPr>
              <a:t>động</a:t>
            </a:r>
          </a:p>
          <a:p>
            <a:pPr marL="0" marR="0">
              <a:lnSpc>
                <a:spcPts val="3125"/>
              </a:lnSpc>
              <a:spcBef>
                <a:spcPts val="453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UVTOKB+TimesNewRomanPSMT"/>
                <a:cs typeface="UVTOKB+TimesNewRomanPSMT"/>
              </a:rPr>
              <a:t>khi</a:t>
            </a:r>
            <a:r>
              <a:rPr dirty="0" sz="30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3000">
                <a:solidFill>
                  <a:srgbClr val="ffffff"/>
                </a:solidFill>
                <a:latin typeface="UVTOKB+TimesNewRomanPSMT"/>
                <a:cs typeface="UVTOKB+TimesNewRomanPSMT"/>
              </a:rPr>
              <a:t>có</a:t>
            </a:r>
            <a:r>
              <a:rPr dirty="0" sz="30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3000">
                <a:solidFill>
                  <a:srgbClr val="ffffff"/>
                </a:solidFill>
                <a:latin typeface="UVTOKB+TimesNewRomanPSMT"/>
                <a:cs typeface="UVTOKB+TimesNewRomanPSMT"/>
              </a:rPr>
              <a:t>chuông</a:t>
            </a:r>
            <a:r>
              <a:rPr dirty="0" sz="30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3000">
                <a:solidFill>
                  <a:srgbClr val="ffffff"/>
                </a:solidFill>
                <a:latin typeface="UVTOKB+TimesNewRomanPSMT"/>
                <a:cs typeface="UVTOKB+TimesNewRomanPSMT"/>
              </a:rPr>
              <a:t>báo</a:t>
            </a:r>
            <a:r>
              <a:rPr dirty="0" sz="30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3000">
                <a:solidFill>
                  <a:srgbClr val="ffffff"/>
                </a:solidFill>
                <a:latin typeface="UVTOKB+TimesNewRomanPSMT"/>
                <a:cs typeface="UVTOKB+TimesNewRomanPSMT"/>
              </a:rPr>
              <a:t>hết</a:t>
            </a:r>
            <a:r>
              <a:rPr dirty="0" sz="30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3000" spc="17">
                <a:solidFill>
                  <a:srgbClr val="ffffff"/>
                </a:solidFill>
                <a:latin typeface="UVTOKB+TimesNewRomanPSMT"/>
                <a:cs typeface="UVTOKB+TimesNewRomanPSMT"/>
              </a:rPr>
              <a:t>giờ</a:t>
            </a:r>
            <a:r>
              <a:rPr dirty="0" sz="3000">
                <a:solidFill>
                  <a:srgbClr val="ffffff"/>
                </a:solidFill>
                <a:latin typeface="MIJTIT+ArialMT"/>
                <a:cs typeface="MIJTIT+ArialMT"/>
              </a:rPr>
              <a:t>.ꢀ</a:t>
            </a:r>
          </a:p>
          <a:p>
            <a:pPr marL="0" marR="0">
              <a:lnSpc>
                <a:spcPts val="3125"/>
              </a:lnSpc>
              <a:spcBef>
                <a:spcPts val="494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MIJTIT+ArialMT"/>
                <a:cs typeface="MIJTIT+ArialMT"/>
              </a:rPr>
              <a:t>+ꢀTrảꢀlờiꢀđúng:ꢀtiếpꢀtụcꢀtrảꢀlờiꢀcâuꢀtiếpꢀtheo.ꢀ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MIJTIT+ArialMT"/>
                <a:cs typeface="MIJTIT+ArialMT"/>
              </a:rPr>
              <a:t>+ꢀTrảꢀlờiꢀsai:ꢀbịꢀloạiꢀvàꢀchỉꢀđượcꢀquanꢀsát.ꢀ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MIJTIT+ArialMT"/>
                <a:cs typeface="MIJTIT+ArialMT"/>
              </a:rPr>
              <a:t>-ꢀThíꢀsinhꢀ</a:t>
            </a:r>
            <a:r>
              <a:rPr dirty="0" sz="3000" b="1">
                <a:solidFill>
                  <a:srgbClr val="ffff00"/>
                </a:solidFill>
                <a:latin typeface="LWIPDD+Arial-BoldMT"/>
                <a:cs typeface="LWIPDD+Arial-BoldMT"/>
              </a:rPr>
              <a:t>trả</a:t>
            </a:r>
            <a:r>
              <a:rPr dirty="0" sz="3000" b="1">
                <a:solidFill>
                  <a:srgbClr val="ffff00"/>
                </a:solidFill>
                <a:latin typeface="LWIPDD+Arial-BoldMT"/>
                <a:cs typeface="LWIPDD+Arial-BoldMT"/>
              </a:rPr>
              <a:t> </a:t>
            </a:r>
            <a:r>
              <a:rPr dirty="0" sz="3000" b="1">
                <a:solidFill>
                  <a:srgbClr val="ffff00"/>
                </a:solidFill>
                <a:latin typeface="LWIPDD+Arial-BoldMT"/>
                <a:cs typeface="LWIPDD+Arial-BoldMT"/>
              </a:rPr>
              <a:t>lời</a:t>
            </a:r>
            <a:r>
              <a:rPr dirty="0" sz="3000" b="1">
                <a:solidFill>
                  <a:srgbClr val="ffff00"/>
                </a:solidFill>
                <a:latin typeface="LWIPDD+Arial-BoldMT"/>
                <a:cs typeface="LWIPDD+Arial-BoldMT"/>
              </a:rPr>
              <a:t> </a:t>
            </a:r>
            <a:r>
              <a:rPr dirty="0" sz="3000" b="1">
                <a:solidFill>
                  <a:srgbClr val="ffff00"/>
                </a:solidFill>
                <a:latin typeface="LWIPDD+Arial-BoldMT"/>
                <a:cs typeface="LWIPDD+Arial-BoldMT"/>
              </a:rPr>
              <a:t>đúng,</a:t>
            </a:r>
            <a:r>
              <a:rPr dirty="0" sz="3000" b="1">
                <a:solidFill>
                  <a:srgbClr val="ffff00"/>
                </a:solidFill>
                <a:latin typeface="LWIPDD+Arial-BoldMT"/>
                <a:cs typeface="LWIPDD+Arial-BoldMT"/>
              </a:rPr>
              <a:t> </a:t>
            </a:r>
            <a:r>
              <a:rPr dirty="0" sz="3000" b="1">
                <a:solidFill>
                  <a:srgbClr val="ffff00"/>
                </a:solidFill>
                <a:latin typeface="LWIPDD+Arial-BoldMT"/>
                <a:cs typeface="LWIPDD+Arial-BoldMT"/>
              </a:rPr>
              <a:t>giải</a:t>
            </a:r>
            <a:r>
              <a:rPr dirty="0" sz="3000" b="1">
                <a:solidFill>
                  <a:srgbClr val="ffff00"/>
                </a:solidFill>
                <a:latin typeface="LWIPDD+Arial-BoldMT"/>
                <a:cs typeface="LWIPDD+Arial-BoldMT"/>
              </a:rPr>
              <a:t> </a:t>
            </a:r>
            <a:r>
              <a:rPr dirty="0" sz="3000" b="1">
                <a:solidFill>
                  <a:srgbClr val="ffff00"/>
                </a:solidFill>
                <a:latin typeface="LWIPDD+Arial-BoldMT"/>
                <a:cs typeface="LWIPDD+Arial-BoldMT"/>
              </a:rPr>
              <a:t>thích</a:t>
            </a:r>
            <a:r>
              <a:rPr dirty="0" sz="3000" spc="109" b="1">
                <a:solidFill>
                  <a:srgbClr val="ffff00"/>
                </a:solidFill>
                <a:latin typeface="LWIPDD+Arial-BoldMT"/>
                <a:cs typeface="LWIPDD+Arial-BoldMT"/>
              </a:rPr>
              <a:t> </a:t>
            </a:r>
            <a:r>
              <a:rPr dirty="0" sz="3000">
                <a:solidFill>
                  <a:srgbClr val="ffffff"/>
                </a:solidFill>
                <a:latin typeface="MIJTIT+ArialMT"/>
                <a:cs typeface="MIJTIT+ArialMT"/>
              </a:rPr>
              <a:t>đượcꢀ</a:t>
            </a:r>
          </a:p>
          <a:p>
            <a:pPr marL="0" marR="0">
              <a:lnSpc>
                <a:spcPts val="3125"/>
              </a:lnSpc>
              <a:spcBef>
                <a:spcPts val="474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MIJTIT+ArialMT"/>
                <a:cs typeface="MIJTIT+ArialMT"/>
              </a:rPr>
              <a:t>câuꢀhỏiꢀcuốiꢀlàꢀngườiꢀchiếnꢀthắng.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27425" y="78977"/>
            <a:ext cx="2850387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Câu</a:t>
            </a: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hỏi</a:t>
            </a: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29916" y="941376"/>
            <a:ext cx="619210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Hình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nào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dưới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đây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là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hình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bình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hành?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35412" y="3052167"/>
            <a:ext cx="2004870" cy="18375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A.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Hình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B</a:t>
            </a:r>
          </a:p>
          <a:p>
            <a:pPr marL="0" marR="0">
              <a:lnSpc>
                <a:spcPts val="2917"/>
              </a:lnSpc>
              <a:spcBef>
                <a:spcPts val="4483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C.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Hình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13481" y="3093746"/>
            <a:ext cx="2060140" cy="17959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B.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Hình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C</a:t>
            </a:r>
          </a:p>
          <a:p>
            <a:pPr marL="35650" marR="0">
              <a:lnSpc>
                <a:spcPts val="2917"/>
              </a:lnSpc>
              <a:spcBef>
                <a:spcPts val="4106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D.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Hình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A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61881" y="109043"/>
            <a:ext cx="2850387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Câu</a:t>
            </a: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hỏi</a:t>
            </a: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14256" y="1002499"/>
            <a:ext cx="6207238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Đâu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là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khái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niệm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của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hình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bình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UVTOKB+TimesNewRomanPSMT"/>
                <a:cs typeface="UVTOKB+TimesNewRomanPSMT"/>
              </a:rPr>
              <a:t>hành?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9679" y="1850101"/>
            <a:ext cx="3905790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A.Hình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bình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hành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là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tứ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giác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42549" y="1884083"/>
            <a:ext cx="3886162" cy="1195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B.Hình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bình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hành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là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tứ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giác</a:t>
            </a:r>
          </a:p>
          <a:p>
            <a:pPr marL="0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có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các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cạnh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đối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song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song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9679" y="2270725"/>
            <a:ext cx="362928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có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hai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cạnh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đối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song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song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7821" y="3594841"/>
            <a:ext cx="3888453" cy="1195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C.Hình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bình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hành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là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tứ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giác</a:t>
            </a:r>
          </a:p>
          <a:p>
            <a:pPr marL="0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có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hai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góc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đối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bằng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nhau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66904" y="3623125"/>
            <a:ext cx="3905791" cy="1195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D.Hình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bình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hành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là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tứ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giác</a:t>
            </a:r>
          </a:p>
          <a:p>
            <a:pPr marL="0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có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hai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đường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chéo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cắt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400">
                <a:solidFill>
                  <a:srgbClr val="ffffff"/>
                </a:solidFill>
                <a:latin typeface="UVTOKB+TimesNewRomanPSMT"/>
                <a:cs typeface="UVTOKB+TimesNewRomanPSMT"/>
              </a:rPr>
              <a:t>nhau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61881" y="136688"/>
            <a:ext cx="2850387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Câu</a:t>
            </a: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hỏi</a:t>
            </a: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8992" y="1032662"/>
            <a:ext cx="7999127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UVTOKB+TimesNewRomanPSMT"/>
                <a:cs typeface="UVTOKB+TimesNewRomanPSMT"/>
              </a:rPr>
              <a:t>Cho</a:t>
            </a:r>
            <a:r>
              <a:rPr dirty="0" sz="3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3600">
                <a:solidFill>
                  <a:srgbClr val="ffffff"/>
                </a:solidFill>
                <a:latin typeface="UVTOKB+TimesNewRomanPSMT"/>
                <a:cs typeface="UVTOKB+TimesNewRomanPSMT"/>
              </a:rPr>
              <a:t>ABCD</a:t>
            </a:r>
            <a:r>
              <a:rPr dirty="0" sz="3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3600">
                <a:solidFill>
                  <a:srgbClr val="ffffff"/>
                </a:solidFill>
                <a:latin typeface="UVTOKB+TimesNewRomanPSMT"/>
                <a:cs typeface="UVTOKB+TimesNewRomanPSMT"/>
              </a:rPr>
              <a:t>là</a:t>
            </a:r>
            <a:r>
              <a:rPr dirty="0" sz="3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3600">
                <a:solidFill>
                  <a:srgbClr val="ffffff"/>
                </a:solidFill>
                <a:latin typeface="UVTOKB+TimesNewRomanPSMT"/>
                <a:cs typeface="UVTOKB+TimesNewRomanPSMT"/>
              </a:rPr>
              <a:t>hình</a:t>
            </a:r>
            <a:r>
              <a:rPr dirty="0" sz="3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3600">
                <a:solidFill>
                  <a:srgbClr val="ffffff"/>
                </a:solidFill>
                <a:latin typeface="UVTOKB+TimesNewRomanPSMT"/>
                <a:cs typeface="UVTOKB+TimesNewRomanPSMT"/>
              </a:rPr>
              <a:t>bình</a:t>
            </a:r>
            <a:r>
              <a:rPr dirty="0" sz="3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3600">
                <a:solidFill>
                  <a:srgbClr val="ffffff"/>
                </a:solidFill>
                <a:latin typeface="UVTOKB+TimesNewRomanPSMT"/>
                <a:cs typeface="UVTOKB+TimesNewRomanPSMT"/>
              </a:rPr>
              <a:t>hành,</a:t>
            </a:r>
            <a:r>
              <a:rPr dirty="0" sz="3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3600">
                <a:solidFill>
                  <a:srgbClr val="ffffff"/>
                </a:solidFill>
                <a:latin typeface="UVTOKB+TimesNewRomanPSMT"/>
                <a:cs typeface="UVTOKB+TimesNewRomanPSMT"/>
              </a:rPr>
              <a:t>khi</a:t>
            </a:r>
            <a:r>
              <a:rPr dirty="0" sz="3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3600">
                <a:solidFill>
                  <a:srgbClr val="ffffff"/>
                </a:solidFill>
                <a:latin typeface="UVTOKB+TimesNewRomanPSMT"/>
                <a:cs typeface="UVTOKB+TimesNewRomanPSMT"/>
              </a:rPr>
              <a:t>đó: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8459" y="2114898"/>
            <a:ext cx="2948204" cy="2676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UVTOKB+TimesNewRomanPSMT"/>
                <a:cs typeface="UVTOKB+TimesNewRomanPSMT"/>
              </a:rPr>
              <a:t>A.</a:t>
            </a:r>
            <a:r>
              <a:rPr dirty="0" sz="3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3600">
                <a:solidFill>
                  <a:srgbClr val="ffffff"/>
                </a:solidFill>
                <a:latin typeface="TTEATW+TimesNewRomanPS-ItalicMT"/>
                <a:cs typeface="TTEATW+TimesNewRomanPS-ItalicMT"/>
              </a:rPr>
              <a:t>AB</a:t>
            </a:r>
            <a:r>
              <a:rPr dirty="0" sz="3600">
                <a:solidFill>
                  <a:srgbClr val="ffffff"/>
                </a:solidFill>
                <a:latin typeface="TTEATW+TimesNewRomanPS-ItalicMT"/>
                <a:cs typeface="TTEATW+TimesNewRomanPS-ItalicMT"/>
              </a:rPr>
              <a:t> </a:t>
            </a:r>
            <a:r>
              <a:rPr dirty="0" sz="3600">
                <a:solidFill>
                  <a:srgbClr val="ffffff"/>
                </a:solidFill>
                <a:latin typeface="TTEATW+TimesNewRomanPS-ItalicMT"/>
                <a:cs typeface="TTEATW+TimesNewRomanPS-ItalicMT"/>
              </a:rPr>
              <a:t>=</a:t>
            </a:r>
            <a:r>
              <a:rPr dirty="0" sz="3600">
                <a:solidFill>
                  <a:srgbClr val="ffffff"/>
                </a:solidFill>
                <a:latin typeface="TTEATW+TimesNewRomanPS-ItalicMT"/>
                <a:cs typeface="TTEATW+TimesNewRomanPS-ItalicMT"/>
              </a:rPr>
              <a:t> </a:t>
            </a:r>
            <a:r>
              <a:rPr dirty="0" sz="3600">
                <a:solidFill>
                  <a:srgbClr val="ffffff"/>
                </a:solidFill>
                <a:latin typeface="TTEATW+TimesNewRomanPS-ItalicMT"/>
                <a:cs typeface="TTEATW+TimesNewRomanPS-ItalicMT"/>
              </a:rPr>
              <a:t>AD</a:t>
            </a:r>
          </a:p>
          <a:p>
            <a:pPr marL="10316" marR="0">
              <a:lnSpc>
                <a:spcPts val="3751"/>
              </a:lnSpc>
              <a:spcBef>
                <a:spcPts val="8124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UVTOKB+TimesNewRomanPSMT"/>
                <a:cs typeface="UVTOKB+TimesNewRomanPSMT"/>
              </a:rPr>
              <a:t>C.</a:t>
            </a:r>
            <a:r>
              <a:rPr dirty="0" sz="3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3600">
                <a:solidFill>
                  <a:srgbClr val="ffffff"/>
                </a:solidFill>
                <a:latin typeface="TTEATW+TimesNewRomanPS-ItalicMT"/>
                <a:cs typeface="TTEATW+TimesNewRomanPS-ItalicMT"/>
              </a:rPr>
              <a:t>AB</a:t>
            </a:r>
            <a:r>
              <a:rPr dirty="0" sz="3600">
                <a:solidFill>
                  <a:srgbClr val="ffffff"/>
                </a:solidFill>
                <a:latin typeface="TTEATW+TimesNewRomanPS-ItalicMT"/>
                <a:cs typeface="TTEATW+TimesNewRomanPS-ItalicMT"/>
              </a:rPr>
              <a:t> </a:t>
            </a:r>
            <a:r>
              <a:rPr dirty="0" sz="3600">
                <a:solidFill>
                  <a:srgbClr val="ffffff"/>
                </a:solidFill>
                <a:latin typeface="TTEATW+TimesNewRomanPS-ItalicMT"/>
                <a:cs typeface="TTEATW+TimesNewRomanPS-ItalicMT"/>
              </a:rPr>
              <a:t>=</a:t>
            </a:r>
            <a:r>
              <a:rPr dirty="0" sz="3600">
                <a:solidFill>
                  <a:srgbClr val="ffffff"/>
                </a:solidFill>
                <a:latin typeface="TTEATW+TimesNewRomanPS-ItalicMT"/>
                <a:cs typeface="TTEATW+TimesNewRomanPS-ItalicMT"/>
              </a:rPr>
              <a:t> </a:t>
            </a:r>
            <a:r>
              <a:rPr dirty="0" sz="3600">
                <a:solidFill>
                  <a:srgbClr val="ffffff"/>
                </a:solidFill>
                <a:latin typeface="TTEATW+TimesNewRomanPS-ItalicMT"/>
                <a:cs typeface="TTEATW+TimesNewRomanPS-ItalicMT"/>
              </a:rPr>
              <a:t>AC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93013" y="2120954"/>
            <a:ext cx="2897577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UVTOKB+TimesNewRomanPSMT"/>
                <a:cs typeface="UVTOKB+TimesNewRomanPSMT"/>
              </a:rPr>
              <a:t>B.</a:t>
            </a:r>
            <a:r>
              <a:rPr dirty="0" sz="3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3600">
                <a:solidFill>
                  <a:srgbClr val="ffffff"/>
                </a:solidFill>
                <a:latin typeface="TTEATW+TimesNewRomanPS-ItalicMT"/>
                <a:cs typeface="TTEATW+TimesNewRomanPS-ItalicMT"/>
              </a:rPr>
              <a:t>AB</a:t>
            </a:r>
            <a:r>
              <a:rPr dirty="0" sz="3600">
                <a:solidFill>
                  <a:srgbClr val="ffffff"/>
                </a:solidFill>
                <a:latin typeface="TTEATW+TimesNewRomanPS-ItalicMT"/>
                <a:cs typeface="TTEATW+TimesNewRomanPS-ItalicMT"/>
              </a:rPr>
              <a:t> </a:t>
            </a:r>
            <a:r>
              <a:rPr dirty="0" sz="3600">
                <a:solidFill>
                  <a:srgbClr val="ffffff"/>
                </a:solidFill>
                <a:latin typeface="TTEATW+TimesNewRomanPS-ItalicMT"/>
                <a:cs typeface="TTEATW+TimesNewRomanPS-ItalicMT"/>
              </a:rPr>
              <a:t>=</a:t>
            </a:r>
            <a:r>
              <a:rPr dirty="0" sz="3600">
                <a:solidFill>
                  <a:srgbClr val="ffffff"/>
                </a:solidFill>
                <a:latin typeface="TTEATW+TimesNewRomanPS-ItalicMT"/>
                <a:cs typeface="TTEATW+TimesNewRomanPS-ItalicMT"/>
              </a:rPr>
              <a:t> </a:t>
            </a:r>
            <a:r>
              <a:rPr dirty="0" sz="3600">
                <a:solidFill>
                  <a:srgbClr val="ffffff"/>
                </a:solidFill>
                <a:latin typeface="TTEATW+TimesNewRomanPS-ItalicMT"/>
                <a:cs typeface="TTEATW+TimesNewRomanPS-ItalicMT"/>
              </a:rPr>
              <a:t>BC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93013" y="3668824"/>
            <a:ext cx="2643560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UVTOKB+TimesNewRomanPSMT"/>
                <a:cs typeface="UVTOKB+TimesNewRomanPSMT"/>
              </a:rPr>
              <a:t>D.</a:t>
            </a:r>
            <a:r>
              <a:rPr dirty="0" sz="32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3200">
                <a:solidFill>
                  <a:srgbClr val="ffffff"/>
                </a:solidFill>
                <a:latin typeface="TTEATW+TimesNewRomanPS-ItalicMT"/>
                <a:cs typeface="TTEATW+TimesNewRomanPS-ItalicMT"/>
              </a:rPr>
              <a:t>AB</a:t>
            </a:r>
            <a:r>
              <a:rPr dirty="0" sz="3200">
                <a:solidFill>
                  <a:srgbClr val="ffffff"/>
                </a:solidFill>
                <a:latin typeface="TTEATW+TimesNewRomanPS-ItalicMT"/>
                <a:cs typeface="TTEATW+TimesNewRomanPS-ItalicMT"/>
              </a:rPr>
              <a:t> </a:t>
            </a:r>
            <a:r>
              <a:rPr dirty="0" sz="3200">
                <a:solidFill>
                  <a:srgbClr val="ffffff"/>
                </a:solidFill>
                <a:latin typeface="TTEATW+TimesNewRomanPS-ItalicMT"/>
                <a:cs typeface="TTEATW+TimesNewRomanPS-ItalicMT"/>
              </a:rPr>
              <a:t>=</a:t>
            </a:r>
            <a:r>
              <a:rPr dirty="0" sz="3200">
                <a:solidFill>
                  <a:srgbClr val="ffffff"/>
                </a:solidFill>
                <a:latin typeface="TTEATW+TimesNewRomanPS-ItalicMT"/>
                <a:cs typeface="TTEATW+TimesNewRomanPS-ItalicMT"/>
              </a:rPr>
              <a:t> </a:t>
            </a:r>
            <a:r>
              <a:rPr dirty="0" sz="3200">
                <a:solidFill>
                  <a:srgbClr val="ffffff"/>
                </a:solidFill>
                <a:latin typeface="TTEATW+TimesNewRomanPS-ItalicMT"/>
                <a:cs typeface="TTEATW+TimesNewRomanPS-ItalicMT"/>
              </a:rPr>
              <a:t>CD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61881" y="106150"/>
            <a:ext cx="2850387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Câu</a:t>
            </a: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hỏi</a:t>
            </a: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0949" y="892713"/>
            <a:ext cx="7887669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MIJTIT+ArialMT"/>
                <a:cs typeface="MIJTIT+ArialMT"/>
              </a:rPr>
              <a:t>TínhꢀchấtꢀnàoꢀsauꢀđâyꢀKHÔNGꢀlàꢀtínhꢀchấtꢀ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MIJTIT+ArialMT"/>
                <a:cs typeface="MIJTIT+ArialMT"/>
              </a:rPr>
              <a:t>củaꢀhìnhꢀbìnhꢀhành?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5389" y="2024214"/>
            <a:ext cx="3610356" cy="1631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A.Hai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đường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chéo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cắt</a:t>
            </a:r>
          </a:p>
          <a:p>
            <a:pPr marL="0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nhau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tại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trung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điểm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của</a:t>
            </a:r>
          </a:p>
          <a:p>
            <a:pPr marL="0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mỗi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đường.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3707" y="2224269"/>
            <a:ext cx="3227095" cy="123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B.Các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cạnh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đối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song</a:t>
            </a:r>
          </a:p>
          <a:p>
            <a:pPr marL="0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song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và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bằng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nhau.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1749" y="3700749"/>
            <a:ext cx="3300710" cy="12950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MIJTIT+ArialMT"/>
                <a:cs typeface="MIJTIT+ArialMT"/>
              </a:rPr>
              <a:t>C.Haiꢀđườngꢀchéoꢀ</a:t>
            </a:r>
          </a:p>
          <a:p>
            <a:pPr marL="0" marR="0">
              <a:lnSpc>
                <a:spcPts val="2709"/>
              </a:lnSpc>
              <a:spcBef>
                <a:spcPts val="878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MIJTIT+ArialMT"/>
                <a:cs typeface="MIJTIT+ArialMT"/>
              </a:rPr>
              <a:t>bằngꢀnhau.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22065" y="3902316"/>
            <a:ext cx="3941597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D.Các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góc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đối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bằng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ffffff"/>
                </a:solidFill>
                <a:latin typeface="UVTOKB+TimesNewRomanPSMT"/>
                <a:cs typeface="UVTOKB+TimesNewRomanPSMT"/>
              </a:rPr>
              <a:t>nhau.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61881" y="126703"/>
            <a:ext cx="2850387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Câu</a:t>
            </a: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hỏi</a:t>
            </a: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4000" b="1">
                <a:solidFill>
                  <a:srgbClr val="5a6e60"/>
                </a:solidFill>
                <a:latin typeface="ROTSCW+TimesNewRomanPS-BoldMT"/>
                <a:cs typeface="ROTSCW+TimesNewRomanPS-BoldMT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3572" y="1374307"/>
            <a:ext cx="9158212" cy="12590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>
                <a:solidFill>
                  <a:srgbClr val="ffffff"/>
                </a:solidFill>
                <a:latin typeface="UVTOKB+TimesNewRomanPSMT"/>
                <a:cs typeface="UVTOKB+TimesNewRomanPSMT"/>
              </a:rPr>
              <a:t>Hình</a:t>
            </a:r>
            <a:r>
              <a:rPr dirty="0" sz="39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3900">
                <a:solidFill>
                  <a:srgbClr val="ffffff"/>
                </a:solidFill>
                <a:latin typeface="UVTOKB+TimesNewRomanPSMT"/>
                <a:cs typeface="UVTOKB+TimesNewRomanPSMT"/>
              </a:rPr>
              <a:t>bình</a:t>
            </a:r>
            <a:r>
              <a:rPr dirty="0" sz="39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3900">
                <a:solidFill>
                  <a:srgbClr val="ffffff"/>
                </a:solidFill>
                <a:latin typeface="UVTOKB+TimesNewRomanPSMT"/>
                <a:cs typeface="UVTOKB+TimesNewRomanPSMT"/>
              </a:rPr>
              <a:t>hành</a:t>
            </a:r>
            <a:r>
              <a:rPr dirty="0" sz="39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3900">
                <a:solidFill>
                  <a:srgbClr val="ffffff"/>
                </a:solidFill>
                <a:latin typeface="UVTOKB+TimesNewRomanPSMT"/>
                <a:cs typeface="UVTOKB+TimesNewRomanPSMT"/>
              </a:rPr>
              <a:t>có</a:t>
            </a:r>
            <a:r>
              <a:rPr dirty="0" sz="39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3900">
                <a:solidFill>
                  <a:srgbClr val="ffffff"/>
                </a:solidFill>
                <a:latin typeface="UVTOKB+TimesNewRomanPSMT"/>
                <a:cs typeface="UVTOKB+TimesNewRomanPSMT"/>
              </a:rPr>
              <a:t>là</a:t>
            </a:r>
            <a:r>
              <a:rPr dirty="0" sz="39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3900">
                <a:solidFill>
                  <a:srgbClr val="ffffff"/>
                </a:solidFill>
                <a:latin typeface="UVTOKB+TimesNewRomanPSMT"/>
                <a:cs typeface="UVTOKB+TimesNewRomanPSMT"/>
              </a:rPr>
              <a:t>hình</a:t>
            </a:r>
            <a:r>
              <a:rPr dirty="0" sz="39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3900">
                <a:solidFill>
                  <a:srgbClr val="ffffff"/>
                </a:solidFill>
                <a:latin typeface="UVTOKB+TimesNewRomanPSMT"/>
                <a:cs typeface="UVTOKB+TimesNewRomanPSMT"/>
              </a:rPr>
              <a:t>thang</a:t>
            </a:r>
            <a:r>
              <a:rPr dirty="0" sz="3900" spc="27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3900">
                <a:solidFill>
                  <a:srgbClr val="ffffff"/>
                </a:solidFill>
                <a:latin typeface="UVTOKB+TimesNewRomanPSMT"/>
                <a:cs typeface="UVTOKB+TimesNewRomanPSMT"/>
              </a:rPr>
              <a:t>không?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49933" y="2738420"/>
            <a:ext cx="2737103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UVTOKB+TimesNewRomanPSMT"/>
                <a:cs typeface="UVTOKB+TimesNewRomanPSMT"/>
              </a:rPr>
              <a:t>B.</a:t>
            </a:r>
            <a:r>
              <a:rPr dirty="0" sz="40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4000">
                <a:solidFill>
                  <a:srgbClr val="ffffff"/>
                </a:solidFill>
                <a:latin typeface="UVTOKB+TimesNewRomanPSMT"/>
                <a:cs typeface="UVTOKB+TimesNewRomanPSMT"/>
              </a:rPr>
              <a:t>Không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34015" y="2785455"/>
            <a:ext cx="1975103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UVTOKB+TimesNewRomanPSMT"/>
                <a:cs typeface="UVTOKB+TimesNewRomanPSMT"/>
              </a:rPr>
              <a:t>A.</a:t>
            </a:r>
            <a:r>
              <a:rPr dirty="0" sz="4000">
                <a:solidFill>
                  <a:srgbClr val="ffffff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4000">
                <a:solidFill>
                  <a:srgbClr val="ffffff"/>
                </a:solidFill>
                <a:latin typeface="UVTOKB+TimesNewRomanPSMT"/>
                <a:cs typeface="UVTOKB+TimesNewRomanPSMT"/>
              </a:rPr>
              <a:t>Có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80211" y="760204"/>
            <a:ext cx="3455598" cy="1631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Chia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mảnh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đất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MNPQ</a:t>
            </a:r>
          </a:p>
          <a:p>
            <a:pPr marL="82550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thành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hai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phần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có</a:t>
            </a:r>
          </a:p>
          <a:p>
            <a:pPr marL="0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diện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tích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bằng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nhau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74123" y="3289717"/>
            <a:ext cx="62073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69467" y="3289717"/>
            <a:ext cx="56443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17819" y="4730138"/>
            <a:ext cx="57856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Q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62476" y="4730138"/>
            <a:ext cx="53615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P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47763" y="1081015"/>
            <a:ext cx="8080035" cy="20984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72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b="1">
                <a:solidFill>
                  <a:srgbClr val="ca9c75"/>
                </a:solidFill>
                <a:latin typeface="PEEKPM+OpenSans-Bold"/>
                <a:cs typeface="PEEKPM+OpenSans-Bold"/>
              </a:rPr>
              <a:t>ĐÂY</a:t>
            </a:r>
            <a:r>
              <a:rPr dirty="0" sz="6500" b="1">
                <a:solidFill>
                  <a:srgbClr val="ca9c75"/>
                </a:solidFill>
                <a:latin typeface="PEEKPM+OpenSans-Bold"/>
                <a:cs typeface="PEEKPM+OpenSans-Bold"/>
              </a:rPr>
              <a:t> </a:t>
            </a:r>
            <a:r>
              <a:rPr dirty="0" sz="6500" b="1">
                <a:solidFill>
                  <a:srgbClr val="ca9c75"/>
                </a:solidFill>
                <a:latin typeface="PEEKPM+OpenSans-Bold"/>
                <a:cs typeface="PEEKPM+OpenSans-Bold"/>
              </a:rPr>
              <a:t>LÀ</a:t>
            </a:r>
            <a:r>
              <a:rPr dirty="0" sz="6500" b="1">
                <a:solidFill>
                  <a:srgbClr val="ca9c75"/>
                </a:solidFill>
                <a:latin typeface="PEEKPM+OpenSans-Bold"/>
                <a:cs typeface="PEEKPM+OpenSans-Bold"/>
              </a:rPr>
              <a:t> </a:t>
            </a:r>
            <a:r>
              <a:rPr dirty="0" sz="6500" b="1">
                <a:solidFill>
                  <a:srgbClr val="ca9c75"/>
                </a:solidFill>
                <a:latin typeface="PEEKPM+OpenSans-Bold"/>
                <a:cs typeface="PEEKPM+OpenSans-Bold"/>
              </a:rPr>
              <a:t>HÌNH</a:t>
            </a:r>
            <a:r>
              <a:rPr dirty="0" sz="6500" b="1">
                <a:solidFill>
                  <a:srgbClr val="ca9c75"/>
                </a:solidFill>
                <a:latin typeface="PEEKPM+OpenSans-Bold"/>
                <a:cs typeface="PEEKPM+OpenSans-Bold"/>
              </a:rPr>
              <a:t> </a:t>
            </a:r>
            <a:r>
              <a:rPr dirty="0" sz="6500" b="1">
                <a:solidFill>
                  <a:srgbClr val="ca9c75"/>
                </a:solidFill>
                <a:latin typeface="PEEKPM+OpenSans-Bold"/>
                <a:cs typeface="PEEKPM+OpenSans-Bold"/>
              </a:rPr>
              <a:t>GÌ?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39940" y="494447"/>
            <a:ext cx="3455598" cy="16318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Chia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mảnh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đất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MNPQ</a:t>
            </a:r>
          </a:p>
          <a:p>
            <a:pPr marL="82550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thành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hai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phần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có</a:t>
            </a:r>
          </a:p>
          <a:p>
            <a:pPr marL="0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diện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tích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bằng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nhau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44525" y="3193570"/>
            <a:ext cx="62073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35553" y="3193570"/>
            <a:ext cx="578569" cy="22824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027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N</a:t>
            </a:r>
          </a:p>
          <a:p>
            <a:pPr marL="0" marR="0">
              <a:lnSpc>
                <a:spcPts val="2083"/>
              </a:lnSpc>
              <a:spcBef>
                <a:spcPts val="10803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Q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13162" y="3185371"/>
            <a:ext cx="62073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1505" y="3214711"/>
            <a:ext cx="56443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57392" y="4795905"/>
            <a:ext cx="57856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Q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61542" y="4804000"/>
            <a:ext cx="53615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83381" y="4839100"/>
            <a:ext cx="53615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P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39940" y="494447"/>
            <a:ext cx="3455598" cy="16318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Chia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mảnh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đất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MNPQ</a:t>
            </a:r>
          </a:p>
          <a:p>
            <a:pPr marL="82550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thành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hai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phần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có</a:t>
            </a:r>
          </a:p>
          <a:p>
            <a:pPr marL="0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diện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tích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bằng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nhau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72497" y="3244208"/>
            <a:ext cx="62073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00140" y="3226811"/>
            <a:ext cx="621415" cy="22638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N</a:t>
            </a:r>
          </a:p>
          <a:p>
            <a:pPr marL="42845" marR="0">
              <a:lnSpc>
                <a:spcPts val="2083"/>
              </a:lnSpc>
              <a:spcBef>
                <a:spcPts val="10607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Q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73344" y="3249649"/>
            <a:ext cx="62073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42135" y="3211760"/>
            <a:ext cx="56443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24715" y="4837604"/>
            <a:ext cx="57856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Q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14731" y="4850172"/>
            <a:ext cx="53615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33002" y="4823550"/>
            <a:ext cx="53615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P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39940" y="494447"/>
            <a:ext cx="3455598" cy="16318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Chia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mảnh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đất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MNPQ</a:t>
            </a:r>
          </a:p>
          <a:p>
            <a:pPr marL="82550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thành</a:t>
            </a:r>
            <a:r>
              <a:rPr dirty="0" sz="2600">
                <a:solidFill>
                  <a:srgbClr val="000000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hai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phần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có</a:t>
            </a:r>
          </a:p>
          <a:p>
            <a:pPr marL="0" marR="0">
              <a:lnSpc>
                <a:spcPts val="2709"/>
              </a:lnSpc>
              <a:spcBef>
                <a:spcPts val="41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diện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tích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bằng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 </a:t>
            </a:r>
            <a:r>
              <a:rPr dirty="0" sz="26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nhau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08272" y="3194555"/>
            <a:ext cx="62073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88044" y="3216984"/>
            <a:ext cx="56443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3552" y="3881694"/>
            <a:ext cx="52071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00"/>
                </a:solidFill>
                <a:latin typeface="ROTSCW+TimesNewRomanPS-BoldMT"/>
                <a:cs typeface="ROTSCW+TimesNewRomanPS-BoldMT"/>
              </a:rPr>
              <a:t>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15903" y="4844677"/>
            <a:ext cx="57856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Q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91098" y="4857676"/>
            <a:ext cx="53615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OTSCW+TimesNewRomanPS-BoldMT"/>
                <a:cs typeface="ROTSCW+TimesNewRomanPS-BoldMT"/>
              </a:rPr>
              <a:t>P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1027675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1581150"/>
            <a:ext cx="9144000" cy="356235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05099" y="494284"/>
            <a:ext cx="4555957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ff0000"/>
                </a:solidFill>
                <a:latin typeface="LWIPDD+Arial-BoldMT"/>
                <a:cs typeface="LWIPDD+Arial-BoldMT"/>
              </a:rPr>
              <a:t>HƯỚNG</a:t>
            </a:r>
            <a:r>
              <a:rPr dirty="0" sz="3000" b="1">
                <a:solidFill>
                  <a:srgbClr val="ff0000"/>
                </a:solidFill>
                <a:latin typeface="LWIPDD+Arial-BoldMT"/>
                <a:cs typeface="LWIPDD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LWIPDD+Arial-BoldMT"/>
                <a:cs typeface="LWIPDD+Arial-BoldMT"/>
              </a:rPr>
              <a:t>DẪN</a:t>
            </a:r>
            <a:r>
              <a:rPr dirty="0" sz="3000" b="1">
                <a:solidFill>
                  <a:srgbClr val="ff0000"/>
                </a:solidFill>
                <a:latin typeface="LWIPDD+Arial-BoldMT"/>
                <a:cs typeface="LWIPDD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LWIPDD+Arial-BoldMT"/>
                <a:cs typeface="LWIPDD+Arial-BoldMT"/>
              </a:rPr>
              <a:t>VỀ</a:t>
            </a:r>
            <a:r>
              <a:rPr dirty="0" sz="3000" b="1">
                <a:solidFill>
                  <a:srgbClr val="ff0000"/>
                </a:solidFill>
                <a:latin typeface="LWIPDD+Arial-BoldMT"/>
                <a:cs typeface="LWIPDD+Arial-BoldMT"/>
              </a:rPr>
              <a:t> </a:t>
            </a:r>
            <a:r>
              <a:rPr dirty="0" sz="3000" b="1">
                <a:solidFill>
                  <a:srgbClr val="ff0000"/>
                </a:solidFill>
                <a:latin typeface="LWIPDD+Arial-BoldMT"/>
                <a:cs typeface="LWIPDD+Arial-BoldMT"/>
              </a:rPr>
              <a:t>NHÀ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73970" y="1830663"/>
            <a:ext cx="2670146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Chuẩn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bị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trước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87686" y="2033607"/>
            <a:ext cx="2508047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Làm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bài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tập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3.13,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3.14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SGK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trang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61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4272" y="2226187"/>
            <a:ext cx="2665933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Ghi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nhớ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khái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niệm,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tính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chất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hình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bình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hành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73970" y="2257383"/>
            <a:ext cx="2961437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2.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Dấu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hiệu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nhận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biết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hình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bình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hành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73970" y="3537543"/>
            <a:ext cx="252760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(sgk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trang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 </a:t>
            </a:r>
            <a:r>
              <a:rPr dirty="0" sz="2800">
                <a:solidFill>
                  <a:srgbClr val="181f19"/>
                </a:solidFill>
                <a:latin typeface="UVTOKB+TimesNewRomanPSMT"/>
                <a:cs typeface="UVTOKB+TimesNewRomanPSMT"/>
              </a:rPr>
              <a:t>59)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575751" y="4139559"/>
            <a:ext cx="63219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304800" y="514350"/>
            <a:ext cx="8776442" cy="4532928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2975" y="735062"/>
            <a:ext cx="8337947" cy="21840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510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CẢM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ƠN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CÁC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THẦY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CÔ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ĐÃ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ĐẾN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DỰ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GIỜ</a:t>
            </a:r>
          </a:p>
          <a:p>
            <a:pPr marL="0" marR="0">
              <a:lnSpc>
                <a:spcPts val="2917"/>
              </a:lnSpc>
              <a:spcBef>
                <a:spcPts val="2172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CẢM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ƠN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CÁC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EM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HỌC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SINH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ĐÃ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TÍCH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CỰC</a:t>
            </a:r>
          </a:p>
          <a:p>
            <a:pPr marL="290512" marR="0">
              <a:lnSpc>
                <a:spcPts val="2917"/>
              </a:lnSpc>
              <a:spcBef>
                <a:spcPts val="2122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THAM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GIA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VÀ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LẮNG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NGHE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BÀI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LWIPDD+Arial-BoldMT"/>
                <a:cs typeface="LWIPDD+Arial-BoldMT"/>
              </a:rPr>
              <a:t>GIẢNG!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2732" y="3459966"/>
            <a:ext cx="5495700" cy="1743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Thường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 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gặp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 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trong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 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hoa</a:t>
            </a:r>
          </a:p>
          <a:p>
            <a:pPr marL="0" marR="0">
              <a:lnSpc>
                <a:spcPts val="3646"/>
              </a:lnSpc>
              <a:spcBef>
                <a:spcPts val="1233"/>
              </a:spcBef>
              <a:spcAft>
                <a:spcPts val="0"/>
              </a:spcAft>
            </a:pP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văn,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 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kiến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 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trúc,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 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trang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 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trí.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79754" y="1884915"/>
            <a:ext cx="4136935" cy="1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b="1">
                <a:solidFill>
                  <a:srgbClr val="ffffff"/>
                </a:solidFill>
                <a:latin typeface="PEEKPM+OpenSans-Bold"/>
                <a:cs typeface="PEEKPM+OpenSans-Bold"/>
              </a:rPr>
              <a:t>Hình</a:t>
            </a:r>
            <a:r>
              <a:rPr dirty="0" sz="3500" b="1">
                <a:solidFill>
                  <a:srgbClr val="ffffff"/>
                </a:solidFill>
                <a:latin typeface="PEEKPM+OpenSans-Bold"/>
                <a:cs typeface="PEEKPM+OpenSans-Bold"/>
              </a:rPr>
              <a:t> </a:t>
            </a:r>
            <a:r>
              <a:rPr dirty="0" sz="3500" b="1">
                <a:solidFill>
                  <a:srgbClr val="ffffff"/>
                </a:solidFill>
                <a:latin typeface="PEEKPM+OpenSans-Bold"/>
                <a:cs typeface="PEEKPM+OpenSans-Bold"/>
              </a:rPr>
              <a:t>học</a:t>
            </a:r>
            <a:r>
              <a:rPr dirty="0" sz="3500" b="1">
                <a:solidFill>
                  <a:srgbClr val="ffffff"/>
                </a:solidFill>
                <a:latin typeface="PEEKPM+OpenSans-Bold"/>
                <a:cs typeface="PEEKPM+OpenSans-Bold"/>
              </a:rPr>
              <a:t> </a:t>
            </a:r>
            <a:r>
              <a:rPr dirty="0" sz="3500" b="1">
                <a:solidFill>
                  <a:srgbClr val="ffffff"/>
                </a:solidFill>
                <a:latin typeface="PEEKPM+OpenSans-Bold"/>
                <a:cs typeface="PEEKPM+OpenSans-Bold"/>
              </a:rPr>
              <a:t>phẳng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80739" y="4191103"/>
            <a:ext cx="4897025" cy="1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Thuộc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 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loại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 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tứ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 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giác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 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lồi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0009" y="1686071"/>
            <a:ext cx="3542154" cy="235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“Các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 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cặp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 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cạnh</a:t>
            </a:r>
          </a:p>
          <a:p>
            <a:pPr marL="0" marR="0">
              <a:lnSpc>
                <a:spcPts val="3646"/>
              </a:lnSpc>
              <a:spcBef>
                <a:spcPts val="1233"/>
              </a:spcBef>
              <a:spcAft>
                <a:spcPts val="0"/>
              </a:spcAft>
            </a:pP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đối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 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song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 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song</a:t>
            </a:r>
          </a:p>
          <a:p>
            <a:pPr marL="0" marR="0">
              <a:lnSpc>
                <a:spcPts val="3646"/>
              </a:lnSpc>
              <a:spcBef>
                <a:spcPts val="1183"/>
              </a:spcBef>
              <a:spcAft>
                <a:spcPts val="0"/>
              </a:spcAft>
            </a:pP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với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 </a:t>
            </a:r>
            <a:r>
              <a:rPr dirty="0" sz="3500">
                <a:solidFill>
                  <a:srgbClr val="ffffff"/>
                </a:solidFill>
                <a:latin typeface="UPACCD+OpenSans"/>
                <a:cs typeface="UPACCD+OpenSans"/>
              </a:rPr>
              <a:t>nhau”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40425" y="3391114"/>
            <a:ext cx="6071507" cy="1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b="1">
                <a:solidFill>
                  <a:srgbClr val="ffffff"/>
                </a:solidFill>
                <a:latin typeface="PEEKPM+OpenSans-Bold"/>
                <a:cs typeface="PEEKPM+OpenSans-Bold"/>
              </a:rPr>
              <a:t>Đáp</a:t>
            </a:r>
            <a:r>
              <a:rPr dirty="0" sz="3500" b="1">
                <a:solidFill>
                  <a:srgbClr val="ffffff"/>
                </a:solidFill>
                <a:latin typeface="PEEKPM+OpenSans-Bold"/>
                <a:cs typeface="PEEKPM+OpenSans-Bold"/>
              </a:rPr>
              <a:t> </a:t>
            </a:r>
            <a:r>
              <a:rPr dirty="0" sz="3500" b="1">
                <a:solidFill>
                  <a:srgbClr val="ffffff"/>
                </a:solidFill>
                <a:latin typeface="PEEKPM+OpenSans-Bold"/>
                <a:cs typeface="PEEKPM+OpenSans-Bold"/>
              </a:rPr>
              <a:t>án:</a:t>
            </a:r>
            <a:r>
              <a:rPr dirty="0" sz="3500" spc="380" b="1">
                <a:solidFill>
                  <a:srgbClr val="ffffff"/>
                </a:solidFill>
                <a:latin typeface="PEEKPM+OpenSans-Bold"/>
                <a:cs typeface="PEEKPM+OpenSans-Bold"/>
              </a:rPr>
              <a:t> </a:t>
            </a:r>
            <a:r>
              <a:rPr dirty="0" sz="3500" b="1">
                <a:solidFill>
                  <a:srgbClr val="ffff00"/>
                </a:solidFill>
                <a:latin typeface="PEEKPM+OpenSans-Bold"/>
                <a:cs typeface="PEEKPM+OpenSans-Bold"/>
              </a:rPr>
              <a:t>Hình</a:t>
            </a:r>
            <a:r>
              <a:rPr dirty="0" sz="3500" b="1">
                <a:solidFill>
                  <a:srgbClr val="ffff00"/>
                </a:solidFill>
                <a:latin typeface="PEEKPM+OpenSans-Bold"/>
                <a:cs typeface="PEEKPM+OpenSans-Bold"/>
              </a:rPr>
              <a:t> </a:t>
            </a:r>
            <a:r>
              <a:rPr dirty="0" sz="3500" b="1">
                <a:solidFill>
                  <a:srgbClr val="ffff00"/>
                </a:solidFill>
                <a:latin typeface="PEEKPM+OpenSans-Bold"/>
                <a:cs typeface="PEEKPM+OpenSans-Bold"/>
              </a:rPr>
              <a:t>bình</a:t>
            </a:r>
            <a:r>
              <a:rPr dirty="0" sz="3500" b="1">
                <a:solidFill>
                  <a:srgbClr val="ffff00"/>
                </a:solidFill>
                <a:latin typeface="PEEKPM+OpenSans-Bold"/>
                <a:cs typeface="PEEKPM+OpenSans-Bold"/>
              </a:rPr>
              <a:t> </a:t>
            </a:r>
            <a:r>
              <a:rPr dirty="0" sz="3500" b="1">
                <a:solidFill>
                  <a:srgbClr val="ffff00"/>
                </a:solidFill>
                <a:latin typeface="PEEKPM+OpenSans-Bold"/>
                <a:cs typeface="PEEKPM+OpenSans-Bold"/>
              </a:rPr>
              <a:t>hành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298619"/>
            <a:ext cx="9144000" cy="484488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58710" y="1124847"/>
            <a:ext cx="6134782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0000"/>
                </a:solidFill>
                <a:latin typeface="LWIPDD+Arial-BoldMT"/>
                <a:cs typeface="LWIPDD+Arial-BoldMT"/>
              </a:rPr>
              <a:t>CHƯƠNG</a:t>
            </a:r>
            <a:r>
              <a:rPr dirty="0" sz="4000" b="1">
                <a:solidFill>
                  <a:srgbClr val="ff0000"/>
                </a:solidFill>
                <a:latin typeface="LWIPDD+Arial-BoldMT"/>
                <a:cs typeface="LWIPDD+Arial-BoldMT"/>
              </a:rPr>
              <a:t> </a:t>
            </a:r>
            <a:r>
              <a:rPr dirty="0" sz="4000" b="1">
                <a:solidFill>
                  <a:srgbClr val="ff0000"/>
                </a:solidFill>
                <a:latin typeface="LWIPDD+Arial-BoldMT"/>
                <a:cs typeface="LWIPDD+Arial-BoldMT"/>
              </a:rPr>
              <a:t>III.</a:t>
            </a:r>
            <a:r>
              <a:rPr dirty="0" sz="4000" b="1">
                <a:solidFill>
                  <a:srgbClr val="ff0000"/>
                </a:solidFill>
                <a:latin typeface="LWIPDD+Arial-BoldMT"/>
                <a:cs typeface="LWIPDD+Arial-BoldMT"/>
              </a:rPr>
              <a:t> </a:t>
            </a:r>
            <a:r>
              <a:rPr dirty="0" sz="4000" b="1">
                <a:solidFill>
                  <a:srgbClr val="ff0000"/>
                </a:solidFill>
                <a:latin typeface="LWIPDD+Arial-BoldMT"/>
                <a:cs typeface="LWIPDD+Arial-BoldMT"/>
              </a:rPr>
              <a:t>TỨ</a:t>
            </a:r>
            <a:r>
              <a:rPr dirty="0" sz="4000" b="1">
                <a:solidFill>
                  <a:srgbClr val="ff0000"/>
                </a:solidFill>
                <a:latin typeface="LWIPDD+Arial-BoldMT"/>
                <a:cs typeface="LWIPDD+Arial-BoldMT"/>
              </a:rPr>
              <a:t> </a:t>
            </a:r>
            <a:r>
              <a:rPr dirty="0" sz="4000" b="1">
                <a:solidFill>
                  <a:srgbClr val="ff0000"/>
                </a:solidFill>
                <a:latin typeface="LWIPDD+Arial-BoldMT"/>
                <a:cs typeface="LWIPDD+Arial-BoldMT"/>
              </a:rPr>
              <a:t>GIÁC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3940" y="2146332"/>
            <a:ext cx="8512252" cy="12106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7"/>
              </a:lnSpc>
              <a:spcBef>
                <a:spcPts val="0"/>
              </a:spcBef>
              <a:spcAft>
                <a:spcPts val="0"/>
              </a:spcAft>
            </a:pPr>
            <a:r>
              <a:rPr dirty="0" sz="3750" b="1">
                <a:solidFill>
                  <a:srgbClr val="8a5c35"/>
                </a:solidFill>
                <a:latin typeface="LWIPDD+Arial-BoldMT"/>
                <a:cs typeface="LWIPDD+Arial-BoldMT"/>
              </a:rPr>
              <a:t>TIẾT</a:t>
            </a:r>
            <a:r>
              <a:rPr dirty="0" sz="3750" b="1">
                <a:solidFill>
                  <a:srgbClr val="8a5c35"/>
                </a:solidFill>
                <a:latin typeface="LWIPDD+Arial-BoldMT"/>
                <a:cs typeface="LWIPDD+Arial-BoldMT"/>
              </a:rPr>
              <a:t> </a:t>
            </a:r>
            <a:r>
              <a:rPr dirty="0" sz="3750" b="1">
                <a:solidFill>
                  <a:srgbClr val="8a5c35"/>
                </a:solidFill>
                <a:latin typeface="LWIPDD+Arial-BoldMT"/>
                <a:cs typeface="LWIPDD+Arial-BoldMT"/>
              </a:rPr>
              <a:t>5.</a:t>
            </a:r>
            <a:r>
              <a:rPr dirty="0" sz="3750" b="1">
                <a:solidFill>
                  <a:srgbClr val="8a5c35"/>
                </a:solidFill>
                <a:latin typeface="LWIPDD+Arial-BoldMT"/>
                <a:cs typeface="LWIPDD+Arial-BoldMT"/>
              </a:rPr>
              <a:t> </a:t>
            </a:r>
            <a:r>
              <a:rPr dirty="0" sz="3750" b="1">
                <a:solidFill>
                  <a:srgbClr val="8a5c35"/>
                </a:solidFill>
                <a:latin typeface="LWIPDD+Arial-BoldMT"/>
                <a:cs typeface="LWIPDD+Arial-BoldMT"/>
              </a:rPr>
              <a:t>BÀI</a:t>
            </a:r>
            <a:r>
              <a:rPr dirty="0" sz="3750" b="1">
                <a:solidFill>
                  <a:srgbClr val="8a5c35"/>
                </a:solidFill>
                <a:latin typeface="LWIPDD+Arial-BoldMT"/>
                <a:cs typeface="LWIPDD+Arial-BoldMT"/>
              </a:rPr>
              <a:t> </a:t>
            </a:r>
            <a:r>
              <a:rPr dirty="0" sz="3750" b="1">
                <a:solidFill>
                  <a:srgbClr val="8a5c35"/>
                </a:solidFill>
                <a:latin typeface="LWIPDD+Arial-BoldMT"/>
                <a:cs typeface="LWIPDD+Arial-BoldMT"/>
              </a:rPr>
              <a:t>12.</a:t>
            </a:r>
            <a:r>
              <a:rPr dirty="0" sz="3750" b="1">
                <a:solidFill>
                  <a:srgbClr val="8a5c35"/>
                </a:solidFill>
                <a:latin typeface="LWIPDD+Arial-BoldMT"/>
                <a:cs typeface="LWIPDD+Arial-BoldMT"/>
              </a:rPr>
              <a:t> </a:t>
            </a:r>
            <a:r>
              <a:rPr dirty="0" sz="3750" b="1">
                <a:solidFill>
                  <a:srgbClr val="8a5c35"/>
                </a:solidFill>
                <a:latin typeface="LWIPDD+Arial-BoldMT"/>
                <a:cs typeface="LWIPDD+Arial-BoldMT"/>
              </a:rPr>
              <a:t>HÌNH</a:t>
            </a:r>
            <a:r>
              <a:rPr dirty="0" sz="3750" b="1">
                <a:solidFill>
                  <a:srgbClr val="8a5c35"/>
                </a:solidFill>
                <a:latin typeface="LWIPDD+Arial-BoldMT"/>
                <a:cs typeface="LWIPDD+Arial-BoldMT"/>
              </a:rPr>
              <a:t> </a:t>
            </a:r>
            <a:r>
              <a:rPr dirty="0" sz="3750" b="1">
                <a:solidFill>
                  <a:srgbClr val="8a5c35"/>
                </a:solidFill>
                <a:latin typeface="LWIPDD+Arial-BoldMT"/>
                <a:cs typeface="LWIPDD+Arial-BoldMT"/>
              </a:rPr>
              <a:t>BÌNH</a:t>
            </a:r>
            <a:r>
              <a:rPr dirty="0" sz="3750" b="1">
                <a:solidFill>
                  <a:srgbClr val="8a5c35"/>
                </a:solidFill>
                <a:latin typeface="LWIPDD+Arial-BoldMT"/>
                <a:cs typeface="LWIPDD+Arial-BoldMT"/>
              </a:rPr>
              <a:t> </a:t>
            </a:r>
            <a:r>
              <a:rPr dirty="0" sz="3750" b="1">
                <a:solidFill>
                  <a:srgbClr val="8a5c35"/>
                </a:solidFill>
                <a:latin typeface="LWIPDD+Arial-BoldMT"/>
                <a:cs typeface="LWIPDD+Arial-BoldMT"/>
              </a:rPr>
              <a:t>HÀNH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2026-04-16T18:48:22-07:00</dcterms:modified>
</cp:coreProperties>
</file>