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18288000" cy="10287000"/>
  <p:embeddedFontLst>
    <p:embeddedFont>
      <p:font typeface="FGPFHO+Arial-BoldMT"/>
      <p:regular r:id="rId27"/>
    </p:embeddedFont>
    <p:embeddedFont>
      <p:font typeface="LRVUSV+TimesNewRomanPS-BoldItalicMT"/>
      <p:regular r:id="rId28"/>
    </p:embeddedFont>
    <p:embeddedFont>
      <p:font typeface="EFMBOV+Calibri"/>
      <p:regular r:id="rId29"/>
    </p:embeddedFont>
    <p:embeddedFont>
      <p:font typeface="CAFRSC+TimesNewRomanPSMT"/>
      <p:regular r:id="rId30"/>
    </p:embeddedFont>
    <p:embeddedFont>
      <p:font typeface="QEPOGL+TimesNewRomanPS-BoldMT"/>
      <p:regular r:id="rId31"/>
    </p:embeddedFont>
    <p:embeddedFont>
      <p:font typeface="FEPJEJ+TimesNewRomanPS-ItalicMT"/>
      <p:regular r:id="rId32"/>
    </p:embeddedFont>
    <p:embeddedFont>
      <p:font typeface="EJLFNM+ArialMT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5153" y="1163253"/>
            <a:ext cx="16364059" cy="2757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C2:</a:t>
            </a:r>
            <a:r>
              <a:rPr dirty="0" sz="5000" spc="256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Đặt</a:t>
            </a:r>
            <a:r>
              <a:rPr dirty="0" sz="5000" spc="256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tính</a:t>
            </a:r>
            <a:r>
              <a:rPr dirty="0" sz="5000" spc="247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5000" spc="262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sao</a:t>
            </a:r>
            <a:r>
              <a:rPr dirty="0" sz="5000" spc="261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cho</a:t>
            </a:r>
            <a:r>
              <a:rPr dirty="0" sz="5000" spc="263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các</a:t>
            </a:r>
            <a:r>
              <a:rPr dirty="0" sz="5000" spc="273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hạng</a:t>
            </a:r>
            <a:r>
              <a:rPr dirty="0" sz="5000" spc="246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tử</a:t>
            </a:r>
            <a:r>
              <a:rPr dirty="0" sz="5000" spc="253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cùng</a:t>
            </a:r>
            <a:r>
              <a:rPr dirty="0" sz="5000" spc="258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bậc</a:t>
            </a:r>
            <a:r>
              <a:rPr dirty="0" sz="5000" spc="257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đặt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thẳng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cột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với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nhau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rồi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theo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từng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cột: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4551" y="4338369"/>
            <a:ext cx="5385656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+7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1979" y="5106793"/>
            <a:ext cx="116453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JLFNM+ArialMT"/>
                <a:cs typeface="EJLFNM+ArialMT"/>
              </a:rPr>
              <a:t>+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20165" y="5147641"/>
            <a:ext cx="7460964" cy="504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Nếu</a:t>
            </a:r>
            <a:r>
              <a:rPr dirty="0" sz="5000" spc="577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một</a:t>
            </a:r>
            <a:r>
              <a:rPr dirty="0" sz="5000" spc="565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5000" spc="568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thức</a:t>
            </a:r>
            <a:r>
              <a:rPr dirty="0" sz="5000" spc="581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khuyết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một</a:t>
            </a:r>
            <a:r>
              <a:rPr dirty="0" sz="5000" spc="702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hạng</a:t>
            </a:r>
            <a:r>
              <a:rPr dirty="0" sz="5000" spc="711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tử</a:t>
            </a:r>
            <a:r>
              <a:rPr dirty="0" sz="5000" spc="709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bậc</a:t>
            </a:r>
            <a:r>
              <a:rPr dirty="0" sz="5000" spc="717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nào</a:t>
            </a:r>
            <a:r>
              <a:rPr dirty="0" sz="5000" spc="712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đó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thì</a:t>
            </a:r>
            <a:r>
              <a:rPr dirty="0" sz="5000" spc="1452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hãy</a:t>
            </a:r>
            <a:r>
              <a:rPr dirty="0" sz="5000" spc="1461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để</a:t>
            </a:r>
            <a:r>
              <a:rPr dirty="0" sz="5000" spc="1455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một</a:t>
            </a:r>
            <a:r>
              <a:rPr dirty="0" sz="5000" spc="1452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khoảng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trống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ứng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với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hạng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tử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70c0"/>
                </a:solidFill>
                <a:latin typeface="CAFRSC+TimesNewRomanPSMT"/>
                <a:cs typeface="CAFRSC+TimesNewRomanPSMT"/>
              </a:rPr>
              <a:t>đó.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81274" y="5569461"/>
            <a:ext cx="5421630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7076" y="7210363"/>
            <a:ext cx="8701580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P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Q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 spc="-173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167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0640" y="963031"/>
            <a:ext cx="18482626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Áp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dụng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1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trong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2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cách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cộng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đa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thức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hãy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hoàn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thành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câu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hỏi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9345" y="2291300"/>
            <a:ext cx="15941723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Tìm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tổng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của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hai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thức:</a:t>
            </a:r>
            <a:r>
              <a:rPr dirty="0" sz="5000" spc="7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và</a:t>
            </a:r>
            <a:r>
              <a:rPr dirty="0" sz="5000" spc="1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6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48405" y="4588640"/>
            <a:ext cx="4677092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917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77840" y="4986173"/>
            <a:ext cx="189413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FGPFHO+Arial-BoldMT"/>
                <a:cs typeface="FGPFHO+Arial-BoldMT"/>
              </a:rPr>
              <a:t>Giải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8261" y="5382568"/>
            <a:ext cx="116453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JLFNM+ArialMT"/>
                <a:cs typeface="EJLFNM+ArialMT"/>
              </a:rPr>
              <a:t>+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15975" y="5845236"/>
            <a:ext cx="4988205" cy="316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58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167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6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</a:p>
          <a:p>
            <a:pPr marL="0" marR="0">
              <a:lnSpc>
                <a:spcPts val="5209"/>
              </a:lnSpc>
              <a:spcBef>
                <a:spcPts val="6884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167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 spc="125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50595" y="8576177"/>
            <a:ext cx="1141421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Xác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định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bậc,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hệ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số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cao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nhất,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hệ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số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tự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do?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6623" y="692183"/>
            <a:ext cx="1238372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b)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LUYỆN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TẬP: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Hoạt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động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LRVUSV+TimesNewRomanPS-BoldItalicMT"/>
                <a:cs typeface="LRVUSV+TimesNewRomanPS-BoldItalicMT"/>
              </a:rPr>
              <a:t>nhóm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6597" y="2365116"/>
            <a:ext cx="4197350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Luyện</a:t>
            </a:r>
            <a:r>
              <a:rPr dirty="0" sz="50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tập</a:t>
            </a:r>
            <a:r>
              <a:rPr dirty="0" sz="50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068" y="331668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39685" y="2186991"/>
            <a:ext cx="453313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Luyện</a:t>
            </a:r>
            <a:r>
              <a:rPr dirty="0" sz="54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tập</a:t>
            </a:r>
            <a:r>
              <a:rPr dirty="0" sz="54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86047" y="2210460"/>
            <a:ext cx="378725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17375e"/>
                </a:solidFill>
                <a:latin typeface="QEPOGL+TimesNewRomanPS-BoldMT"/>
                <a:cs typeface="QEPOGL+TimesNewRomanPS-BoldMT"/>
              </a:rPr>
              <a:t>Yêu</a:t>
            </a:r>
            <a:r>
              <a:rPr dirty="0" sz="6000" b="1">
                <a:solidFill>
                  <a:srgbClr val="17375e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17375e"/>
                </a:solidFill>
                <a:latin typeface="QEPOGL+TimesNewRomanPS-BoldMT"/>
                <a:cs typeface="QEPOGL+TimesNewRomanPS-BoldMT"/>
              </a:rPr>
              <a:t>cầu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6651" y="3330027"/>
            <a:ext cx="7883705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Nhóm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1,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3: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Thực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hiện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YC1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3951" y="3770605"/>
            <a:ext cx="6218126" cy="405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Cho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thức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sau:</a:t>
            </a:r>
          </a:p>
          <a:p>
            <a:pPr marL="0" marR="0">
              <a:lnSpc>
                <a:spcPts val="5209"/>
              </a:lnSpc>
              <a:spcBef>
                <a:spcPts val="4314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 spc="-26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–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–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7</a:t>
            </a:r>
          </a:p>
          <a:p>
            <a:pPr marL="0" marR="0">
              <a:lnSpc>
                <a:spcPts val="5209"/>
              </a:lnSpc>
              <a:spcBef>
                <a:spcPts val="4364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 spc="13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–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96651" y="4485219"/>
            <a:ext cx="8137598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-</a:t>
            </a:r>
            <a:r>
              <a:rPr dirty="0" sz="4700" spc="202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Tính</a:t>
            </a:r>
            <a:r>
              <a:rPr dirty="0" sz="4700" spc="213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tổng</a:t>
            </a:r>
            <a:r>
              <a:rPr dirty="0" sz="4700" spc="20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4700" spc="-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4700" spc="20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B</a:t>
            </a:r>
            <a:r>
              <a:rPr dirty="0" sz="4700" spc="20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sau</a:t>
            </a:r>
            <a:r>
              <a:rPr dirty="0" sz="4700" spc="20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đó</a:t>
            </a:r>
            <a:r>
              <a:rPr dirty="0" sz="4700" spc="20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lấy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96651" y="5488011"/>
            <a:ext cx="6878195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kết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quả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trên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với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96651" y="6643203"/>
            <a:ext cx="8055314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Nhóm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2,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4: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Thực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hiện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YC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53951" y="7418606"/>
            <a:ext cx="5459412" cy="1623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 spc="13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–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3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 spc="1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  <a:r>
              <a:rPr dirty="0" sz="50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950" baseline="30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  <a:r>
              <a:rPr dirty="0" sz="4950" baseline="30000" spc="42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–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96651" y="7798395"/>
            <a:ext cx="8137598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-</a:t>
            </a:r>
            <a:r>
              <a:rPr dirty="0" sz="4700" spc="202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Tính</a:t>
            </a:r>
            <a:r>
              <a:rPr dirty="0" sz="4700" spc="21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tổng</a:t>
            </a:r>
            <a:r>
              <a:rPr dirty="0" sz="4700" spc="20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B</a:t>
            </a:r>
            <a:r>
              <a:rPr dirty="0" sz="4700" spc="20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4700" spc="20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C</a:t>
            </a:r>
            <a:r>
              <a:rPr dirty="0" sz="4700" spc="20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sau</a:t>
            </a:r>
            <a:r>
              <a:rPr dirty="0" sz="4700" spc="20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>
                <a:solidFill>
                  <a:srgbClr val="000000"/>
                </a:solidFill>
                <a:latin typeface="CAFRSC+TimesNewRomanPSMT"/>
                <a:cs typeface="CAFRSC+TimesNewRomanPSMT"/>
              </a:rPr>
              <a:t>đó</a:t>
            </a:r>
            <a:r>
              <a:rPr dirty="0" sz="4700" spc="20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lấy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96651" y="8801188"/>
            <a:ext cx="6878195" cy="151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kết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quả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trên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với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7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4454" y="1006945"/>
            <a:ext cx="511925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Chú</a:t>
            </a: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ý:</a:t>
            </a: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SGK/tr32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144" y="2383067"/>
            <a:ext cx="17200494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Phépꢀ</a:t>
            </a:r>
            <a:r>
              <a:rPr dirty="0" sz="5000" spc="-9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cộngꢀ</a:t>
            </a:r>
            <a:r>
              <a:rPr dirty="0" sz="5000" spc="-9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đaꢀ</a:t>
            </a:r>
            <a:r>
              <a:rPr dirty="0" sz="5000" spc="-9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thứcꢀ</a:t>
            </a:r>
            <a:r>
              <a:rPr dirty="0" sz="5000" spc="-9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cũngꢀ</a:t>
            </a:r>
            <a:r>
              <a:rPr dirty="0" sz="5000" spc="-9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cóꢀ</a:t>
            </a:r>
            <a:r>
              <a:rPr dirty="0" sz="5000" spc="-9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cácꢀ</a:t>
            </a:r>
            <a:r>
              <a:rPr dirty="0" sz="5000" spc="-9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tínhꢀ</a:t>
            </a:r>
            <a:r>
              <a:rPr dirty="0" sz="5000" spc="-9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chấtꢀ</a:t>
            </a:r>
            <a:r>
              <a:rPr dirty="0" sz="5000" spc="-9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nhưꢀ</a:t>
            </a:r>
            <a:r>
              <a:rPr dirty="0" sz="5000" spc="-9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phépꢀ</a:t>
            </a:r>
            <a:r>
              <a:rPr dirty="0" sz="5000" spc="-9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cộngꢀ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EFMBOV+Calibri"/>
                <a:cs typeface="EFMBOV+Calibri"/>
              </a:rPr>
              <a:t>cácꢀsốꢀthực.ꢀCụꢀthể: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9340" y="4701313"/>
            <a:ext cx="13672227" cy="1621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5050">
                <a:solidFill>
                  <a:srgbClr val="000000"/>
                </a:solidFill>
                <a:latin typeface="EJLFNM+ArialMT"/>
                <a:cs typeface="EJLFNM+ArialMT"/>
              </a:rPr>
              <a:t>•</a:t>
            </a:r>
            <a:r>
              <a:rPr dirty="0" sz="5050" spc="1329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Tính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chất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giao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hoán:</a:t>
            </a:r>
            <a:r>
              <a:rPr dirty="0" sz="5000" spc="13742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39340" y="5996713"/>
            <a:ext cx="15422888" cy="2916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5050">
                <a:solidFill>
                  <a:srgbClr val="000000"/>
                </a:solidFill>
                <a:latin typeface="EJLFNM+ArialMT"/>
                <a:cs typeface="EJLFNM+ArialMT"/>
              </a:rPr>
              <a:t>•</a:t>
            </a:r>
            <a:r>
              <a:rPr dirty="0" sz="5050" spc="1329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Tính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chất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kết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hợp:</a:t>
            </a:r>
            <a:r>
              <a:rPr dirty="0" sz="5000" spc="6242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(A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B)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(B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C)</a:t>
            </a:r>
          </a:p>
          <a:p>
            <a:pPr marL="0" marR="0">
              <a:lnSpc>
                <a:spcPts val="5262"/>
              </a:lnSpc>
              <a:spcBef>
                <a:spcPts val="4937"/>
              </a:spcBef>
              <a:spcAft>
                <a:spcPts val="0"/>
              </a:spcAft>
            </a:pPr>
            <a:r>
              <a:rPr dirty="0" sz="5050">
                <a:solidFill>
                  <a:srgbClr val="000000"/>
                </a:solidFill>
                <a:latin typeface="EJLFNM+ArialMT"/>
                <a:cs typeface="EJLFNM+ArialMT"/>
              </a:rPr>
              <a:t>•</a:t>
            </a:r>
            <a:r>
              <a:rPr dirty="0" sz="5050" spc="1329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với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thức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không:</a:t>
            </a:r>
            <a:r>
              <a:rPr dirty="0" sz="5000" spc="6228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0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0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=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9592" y="384740"/>
            <a:ext cx="5725604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c00000"/>
                </a:solidFill>
                <a:latin typeface="FGPFHO+Arial-BoldMT"/>
                <a:cs typeface="FGPFHO+Arial-BoldMT"/>
              </a:rPr>
              <a:t>VẬN</a:t>
            </a:r>
            <a:r>
              <a:rPr dirty="0" sz="6600" b="1">
                <a:solidFill>
                  <a:srgbClr val="c00000"/>
                </a:solidFill>
                <a:latin typeface="FGPFHO+Arial-BoldMT"/>
                <a:cs typeface="FGPFHO+Arial-BoldMT"/>
              </a:rPr>
              <a:t> </a:t>
            </a:r>
            <a:r>
              <a:rPr dirty="0" sz="6600" b="1">
                <a:solidFill>
                  <a:srgbClr val="c00000"/>
                </a:solidFill>
                <a:latin typeface="FGPFHO+Arial-BoldMT"/>
                <a:cs typeface="FGPFHO+Arial-BoldMT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5474" y="1716063"/>
            <a:ext cx="18783906" cy="4127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Bài</a:t>
            </a:r>
            <a:r>
              <a:rPr dirty="0" sz="4500" spc="557" b="1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500" b="1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toán:</a:t>
            </a:r>
            <a:r>
              <a:rPr dirty="0" sz="4500" spc="553" b="1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Bạn</a:t>
            </a:r>
            <a:r>
              <a:rPr dirty="0" sz="4500" spc="56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Nam</a:t>
            </a:r>
            <a:r>
              <a:rPr dirty="0" sz="4500" spc="56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được</a:t>
            </a:r>
            <a:r>
              <a:rPr dirty="0" sz="4500" spc="56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phân</a:t>
            </a:r>
            <a:r>
              <a:rPr dirty="0" sz="4500" spc="56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công</a:t>
            </a:r>
            <a:r>
              <a:rPr dirty="0" sz="4500" spc="56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mua</a:t>
            </a:r>
            <a:r>
              <a:rPr dirty="0" sz="4500" spc="56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một</a:t>
            </a:r>
            <a:r>
              <a:rPr dirty="0" sz="4500" spc="55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4500" spc="55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</a:t>
            </a:r>
            <a:r>
              <a:rPr dirty="0" sz="4500" spc="56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làm</a:t>
            </a:r>
            <a:r>
              <a:rPr dirty="0" sz="4500" spc="56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quà</a:t>
            </a:r>
            <a:r>
              <a:rPr dirty="0" sz="4500" spc="55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tặng</a:t>
            </a:r>
          </a:p>
          <a:p>
            <a:pPr marL="0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trong</a:t>
            </a:r>
            <a:r>
              <a:rPr dirty="0" sz="4500" spc="465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buổi</a:t>
            </a:r>
            <a:r>
              <a:rPr dirty="0" sz="4500" spc="45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tổng</a:t>
            </a:r>
            <a:r>
              <a:rPr dirty="0" sz="4500" spc="46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kết</a:t>
            </a:r>
            <a:r>
              <a:rPr dirty="0" sz="4500" spc="46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cuối</a:t>
            </a:r>
            <a:r>
              <a:rPr dirty="0" sz="4500" spc="46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năm</a:t>
            </a:r>
            <a:r>
              <a:rPr dirty="0" sz="4500" spc="46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học</a:t>
            </a:r>
            <a:r>
              <a:rPr dirty="0" sz="4500" spc="46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của</a:t>
            </a:r>
            <a:r>
              <a:rPr dirty="0" sz="4500" spc="46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lớp.</a:t>
            </a:r>
            <a:r>
              <a:rPr dirty="0" sz="4500" spc="46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Nam</a:t>
            </a:r>
            <a:r>
              <a:rPr dirty="0" sz="4500" spc="46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dự</a:t>
            </a:r>
            <a:r>
              <a:rPr dirty="0" sz="4500" spc="45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định</a:t>
            </a:r>
            <a:r>
              <a:rPr dirty="0" sz="4500" spc="464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mua</a:t>
            </a:r>
            <a:r>
              <a:rPr dirty="0" sz="4500" spc="467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ba</a:t>
            </a:r>
            <a:r>
              <a:rPr dirty="0" sz="4500" spc="46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loại</a:t>
            </a:r>
          </a:p>
          <a:p>
            <a:pPr marL="0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</a:t>
            </a:r>
            <a:r>
              <a:rPr dirty="0" sz="4500" spc="15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với</a:t>
            </a:r>
            <a:r>
              <a:rPr dirty="0" sz="4500" spc="142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giá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bán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như</a:t>
            </a:r>
            <a:r>
              <a:rPr dirty="0" sz="4500" spc="14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bảng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sau.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Giả</a:t>
            </a:r>
            <a:r>
              <a:rPr dirty="0" sz="4500" spc="15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sử</a:t>
            </a:r>
            <a:r>
              <a:rPr dirty="0" sz="4500" spc="14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Nam</a:t>
            </a:r>
            <a:r>
              <a:rPr dirty="0" sz="4500" spc="151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cần</a:t>
            </a:r>
            <a:r>
              <a:rPr dirty="0" sz="4500" spc="158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mua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500" spc="144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cuốn</a:t>
            </a:r>
            <a:r>
              <a:rPr dirty="0" sz="4500" spc="149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</a:t>
            </a:r>
            <a:r>
              <a:rPr dirty="0" sz="4500" spc="15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khoa</a:t>
            </a:r>
          </a:p>
          <a:p>
            <a:pPr marL="0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học,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5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8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cuốn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tham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khảo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và</a:t>
            </a:r>
            <a:r>
              <a:rPr dirty="0" sz="4500" spc="46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x</a:t>
            </a:r>
            <a:r>
              <a:rPr dirty="0" sz="4500">
                <a:solidFill>
                  <a:srgbClr val="00000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+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cuốn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truyện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tranh.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5405" y="5478572"/>
            <a:ext cx="2912324" cy="185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771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Loại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sách</a:t>
            </a:r>
          </a:p>
          <a:p>
            <a:pPr marL="0" marR="0">
              <a:lnSpc>
                <a:spcPts val="3334"/>
              </a:lnSpc>
              <a:spcBef>
                <a:spcPts val="317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Truyện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tranh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62742" y="5478572"/>
            <a:ext cx="552326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Giá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bán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một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cuốn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FGPFHO+Arial-BoldMT"/>
                <a:cs typeface="FGPFHO+Arial-BoldMT"/>
              </a:rPr>
              <a:t>(đồng)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42329" y="6305342"/>
            <a:ext cx="1852026" cy="268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15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000</a:t>
            </a:r>
          </a:p>
          <a:p>
            <a:pPr marL="0" marR="0">
              <a:lnSpc>
                <a:spcPts val="3334"/>
              </a:lnSpc>
              <a:spcBef>
                <a:spcPts val="317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12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500</a:t>
            </a:r>
          </a:p>
          <a:p>
            <a:pPr marL="0" marR="0">
              <a:lnSpc>
                <a:spcPts val="3334"/>
              </a:lnSpc>
              <a:spcBef>
                <a:spcPts val="322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21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500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01158" y="7132112"/>
            <a:ext cx="3544682" cy="185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Sách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tham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khảo</a:t>
            </a:r>
          </a:p>
          <a:p>
            <a:pPr marL="123825" marR="0">
              <a:lnSpc>
                <a:spcPts val="3334"/>
              </a:lnSpc>
              <a:spcBef>
                <a:spcPts val="317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Sách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khóa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EJLFNM+ArialMT"/>
                <a:cs typeface="EJLFNM+ArialMT"/>
              </a:rPr>
              <a:t>học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5474" y="8551964"/>
            <a:ext cx="17703016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a)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Viết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các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thức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biểu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thị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tiền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Nam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phải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trả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cho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từng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loại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5474" y="9595904"/>
            <a:ext cx="18027686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b)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Tìm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thức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biểu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thị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tổng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tiền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Nam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phải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trả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để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mua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sách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0000"/>
                </a:solidFill>
                <a:latin typeface="CAFRSC+TimesNewRomanPSMT"/>
                <a:cs typeface="CAFRSC+TimesNewRomanPSMT"/>
              </a:rPr>
              <a:t>đó.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781" y="170279"/>
            <a:ext cx="172194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FGPFHO+Arial-BoldMT"/>
                <a:cs typeface="FGPFHO+Arial-BoldMT"/>
              </a:rPr>
              <a:t>Giải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839" y="127672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0041" y="635988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9171" y="1270091"/>
            <a:ext cx="911191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HƯỚNG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DẪN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VỀ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002060"/>
                </a:solidFill>
                <a:latin typeface="FGPFHO+Arial-BoldMT"/>
                <a:cs typeface="FGPFHO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47184" y="4200072"/>
            <a:ext cx="5269759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Xem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và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chuẩn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bị</a:t>
            </a:r>
          </a:p>
          <a:p>
            <a:pPr marL="550862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trước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phần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8036" y="4370068"/>
            <a:ext cx="5190393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Ôn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tập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kiến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thức</a:t>
            </a:r>
          </a:p>
          <a:p>
            <a:pPr marL="1283493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đã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học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4915" y="7198540"/>
            <a:ext cx="5762625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Hoàn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thành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bài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tập</a:t>
            </a:r>
          </a:p>
          <a:p>
            <a:pPr marL="318293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7.14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-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7.17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SGK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5938" y="2093243"/>
            <a:ext cx="18067700" cy="4680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CẢM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ƠN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THẦY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CÔ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ĐÃ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ĐẾN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DỰ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GIỜ</a:t>
            </a:r>
          </a:p>
          <a:p>
            <a:pPr marL="0" marR="0">
              <a:lnSpc>
                <a:spcPts val="6251"/>
              </a:lnSpc>
              <a:spcBef>
                <a:spcPts val="45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CẢM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ƠN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EM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HỌC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SINH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ĐÃ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TÍCH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CỰC</a:t>
            </a:r>
          </a:p>
          <a:p>
            <a:pPr marL="515937" marR="0">
              <a:lnSpc>
                <a:spcPts val="6251"/>
              </a:lnSpc>
              <a:spcBef>
                <a:spcPts val="45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THAM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GIA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VÀ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LẮNG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NGHE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BÀI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QEPOGL+TimesNewRomanPS-BoldMT"/>
                <a:cs typeface="QEPOGL+TimesNewRomanPS-BoldMT"/>
              </a:rPr>
              <a:t>GIẢNG!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84069" y="1288483"/>
            <a:ext cx="765670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KIỂM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TRA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BÀI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CŨ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1323" y="2680183"/>
            <a:ext cx="18140832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Hãy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thu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gọn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rồi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tìm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bậc,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hệ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số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cao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nhất,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hệ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số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tự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do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của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đa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thức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4500" b="1">
                <a:solidFill>
                  <a:srgbClr val="0070c0"/>
                </a:solidFill>
                <a:latin typeface="LRVUSV+TimesNewRomanPS-BoldItalicMT"/>
                <a:cs typeface="LRVUSV+TimesNewRomanPS-BoldItalic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1639" y="354134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5789" y="459539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528" y="577020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68437" y="7153348"/>
            <a:ext cx="5357495" cy="313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Bậc: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4</a:t>
            </a:r>
          </a:p>
          <a:p>
            <a:pPr marL="0" marR="0">
              <a:lnSpc>
                <a:spcPts val="5209"/>
              </a:lnSpc>
              <a:spcBef>
                <a:spcPts val="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Hệ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cao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nhất: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8</a:t>
            </a:r>
          </a:p>
          <a:p>
            <a:pPr marL="0" marR="0">
              <a:lnSpc>
                <a:spcPts val="5209"/>
              </a:lnSpc>
              <a:spcBef>
                <a:spcPts val="79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Hệ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số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tự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do: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000000"/>
                </a:solidFill>
                <a:latin typeface="CAFRSC+TimesNewRomanPSMT"/>
                <a:cs typeface="CAFRSC+TimesNewRomanPSMT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18677" y="962407"/>
            <a:ext cx="5600572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KHỞI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 </a:t>
            </a:r>
            <a:r>
              <a:rPr dirty="0" sz="6000" b="1">
                <a:solidFill>
                  <a:srgbClr val="403152"/>
                </a:solidFill>
                <a:latin typeface="FGPFHO+Arial-BoldMT"/>
                <a:cs typeface="FGPFHO+Arial-BoldMT"/>
              </a:rPr>
              <a:t>ĐỘNG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443" y="200724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5181" y="928702"/>
            <a:ext cx="7447384" cy="3900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Tương</a:t>
            </a:r>
            <a:r>
              <a:rPr dirty="0" sz="5000" spc="383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tự,</a:t>
            </a:r>
            <a:r>
              <a:rPr dirty="0" sz="5000" spc="376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ta</a:t>
            </a:r>
            <a:r>
              <a:rPr dirty="0" sz="5000" spc="374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cũng</a:t>
            </a:r>
            <a:r>
              <a:rPr dirty="0" sz="5000" spc="373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có</a:t>
            </a:r>
            <a:r>
              <a:rPr dirty="0" sz="5000" spc="376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thể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thực</a:t>
            </a:r>
            <a:r>
              <a:rPr dirty="0" sz="5000" spc="1115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hiện</a:t>
            </a:r>
            <a:r>
              <a:rPr dirty="0" sz="5000" spc="1111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các</a:t>
            </a:r>
            <a:r>
              <a:rPr dirty="0" sz="5000" spc="1126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phép</a:t>
            </a:r>
            <a:r>
              <a:rPr dirty="0" sz="5000" spc="1108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tính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cộng,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trừ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hai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đa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5000">
                <a:solidFill>
                  <a:srgbClr val="c00000"/>
                </a:solidFill>
                <a:latin typeface="CAFRSC+TimesNewRomanPSMT"/>
                <a:cs typeface="CAFRSC+TimesNewRomanPSMT"/>
              </a:rPr>
              <a:t>thức.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0459" y="3276367"/>
            <a:ext cx="15695290" cy="5460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TIẾT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60.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BÀI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26: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PHÉP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VÀ</a:t>
            </a:r>
          </a:p>
          <a:p>
            <a:pPr marL="7143" marR="0">
              <a:lnSpc>
                <a:spcPts val="7293"/>
              </a:lnSpc>
              <a:spcBef>
                <a:spcPts val="5306"/>
              </a:spcBef>
              <a:spcAft>
                <a:spcPts val="0"/>
              </a:spcAft>
            </a:pP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PHÉP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TRỪ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THỨC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MỘT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BIẾN</a:t>
            </a:r>
          </a:p>
          <a:p>
            <a:pPr marL="5442836" marR="0">
              <a:lnSpc>
                <a:spcPts val="7293"/>
              </a:lnSpc>
              <a:spcBef>
                <a:spcPts val="5306"/>
              </a:spcBef>
              <a:spcAft>
                <a:spcPts val="0"/>
              </a:spcAft>
            </a:pP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(Tiết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7000" b="1">
                <a:solidFill>
                  <a:srgbClr val="0f253f"/>
                </a:solidFill>
                <a:latin typeface="QEPOGL+TimesNewRomanPS-BoldMT"/>
                <a:cs typeface="QEPOGL+TimesNewRomanPS-BoldMT"/>
              </a:rPr>
              <a:t>1)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71367" y="1547669"/>
            <a:ext cx="145975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00000"/>
                </a:solidFill>
                <a:latin typeface="FGPFHO+Arial-BoldMT"/>
                <a:cs typeface="FGPFHO+Arial-BoldMT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7348" y="1706055"/>
            <a:ext cx="5445644" cy="3464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17375e"/>
                </a:solidFill>
                <a:latin typeface="FGPFHO+Arial-BoldMT"/>
                <a:cs typeface="FGPFHO+Arial-BoldMT"/>
              </a:rPr>
              <a:t>NỘI</a:t>
            </a:r>
            <a:r>
              <a:rPr dirty="0" sz="6600" b="1">
                <a:solidFill>
                  <a:srgbClr val="17375e"/>
                </a:solidFill>
                <a:latin typeface="FGPFHO+Arial-BoldMT"/>
                <a:cs typeface="FGPFHO+Arial-BoldMT"/>
              </a:rPr>
              <a:t> </a:t>
            </a:r>
            <a:r>
              <a:rPr dirty="0" sz="6600" b="1">
                <a:solidFill>
                  <a:srgbClr val="17375e"/>
                </a:solidFill>
                <a:latin typeface="FGPFHO+Arial-BoldMT"/>
                <a:cs typeface="FGPFHO+Arial-BoldMT"/>
              </a:rPr>
              <a:t>DUNG</a:t>
            </a:r>
          </a:p>
          <a:p>
            <a:pPr marL="326230" marR="0">
              <a:lnSpc>
                <a:spcPts val="6877"/>
              </a:lnSpc>
              <a:spcBef>
                <a:spcPts val="3622"/>
              </a:spcBef>
              <a:spcAft>
                <a:spcPts val="0"/>
              </a:spcAft>
            </a:pPr>
            <a:r>
              <a:rPr dirty="0" sz="6600" b="1">
                <a:solidFill>
                  <a:srgbClr val="17375e"/>
                </a:solidFill>
                <a:latin typeface="FGPFHO+Arial-BoldMT"/>
                <a:cs typeface="FGPFHO+Arial-BoldMT"/>
              </a:rPr>
              <a:t>BÀI</a:t>
            </a:r>
            <a:r>
              <a:rPr dirty="0" sz="6600" spc="-10" b="1">
                <a:solidFill>
                  <a:srgbClr val="17375e"/>
                </a:solidFill>
                <a:latin typeface="FGPFHO+Arial-BoldMT"/>
                <a:cs typeface="FGPFHO+Arial-BoldMT"/>
              </a:rPr>
              <a:t> </a:t>
            </a:r>
            <a:r>
              <a:rPr dirty="0" sz="6600" b="1">
                <a:solidFill>
                  <a:srgbClr val="17375e"/>
                </a:solidFill>
                <a:latin typeface="FGPFHO+Arial-BoldMT"/>
                <a:cs typeface="FGPFHO+Arial-BoldMT"/>
              </a:rPr>
              <a:t>HỌC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58666" y="2559086"/>
            <a:ext cx="5619652" cy="2757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hai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thức</a:t>
            </a:r>
          </a:p>
          <a:p>
            <a:pPr marL="114300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một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biến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0988" y="5354733"/>
            <a:ext cx="145975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17375e"/>
                </a:solidFill>
                <a:latin typeface="FGPFHO+Arial-BoldMT"/>
                <a:cs typeface="FGPFHO+Arial-BoldMT"/>
              </a:rPr>
              <a:t>02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99449" y="6385805"/>
            <a:ext cx="5258338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Trừ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hai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thức</a:t>
            </a:r>
          </a:p>
          <a:p>
            <a:pPr marL="940048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một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100f0d"/>
                </a:solidFill>
                <a:latin typeface="QEPOGL+TimesNewRomanPS-BoldMT"/>
                <a:cs typeface="QEPOGL+TimesNewRomanPS-BoldMT"/>
              </a:rPr>
              <a:t>biến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09520" y="904664"/>
            <a:ext cx="9918159" cy="1775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30"/>
              </a:lnSpc>
              <a:spcBef>
                <a:spcPts val="0"/>
              </a:spcBef>
              <a:spcAft>
                <a:spcPts val="0"/>
              </a:spcAft>
            </a:pP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1.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Cộng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hai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thức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một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500" b="1">
                <a:solidFill>
                  <a:srgbClr val="c00000"/>
                </a:solidFill>
                <a:latin typeface="QEPOGL+TimesNewRomanPS-BoldMT"/>
                <a:cs typeface="QEPOGL+TimesNewRomanPS-BoldMT"/>
              </a:rPr>
              <a:t>biến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617" y="2588562"/>
            <a:ext cx="19407490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HS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đọc,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trao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đổi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theo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nhóm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đôi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nội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dung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 </a:t>
            </a:r>
            <a:r>
              <a:rPr dirty="0" sz="5000" spc="43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"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Tổng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của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hai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đa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LRVUSV+TimesNewRomanPS-BoldItalicMT"/>
                <a:cs typeface="LRVUSV+TimesNewRomanPS-BoldItalicMT"/>
              </a:rPr>
              <a:t>thức</a:t>
            </a:r>
            <a:r>
              <a:rPr dirty="0" sz="5000">
                <a:solidFill>
                  <a:srgbClr val="002060"/>
                </a:solidFill>
                <a:latin typeface="FEPJEJ+TimesNewRomanPS-ItalicMT"/>
                <a:cs typeface="FEPJEJ+TimesNewRomanPS-ItalicMT"/>
              </a:rPr>
              <a:t>".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173" y="3679033"/>
            <a:ext cx="7394400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a)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Tổng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của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hai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đa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 strike="sngStrike">
                <a:solidFill>
                  <a:srgbClr val="006600"/>
                </a:solidFill>
                <a:latin typeface="QEPOGL+TimesNewRomanPS-BoldMT"/>
                <a:cs typeface="QEPOGL+TimesNewRomanPS-BoldMT"/>
              </a:rPr>
              <a:t>thức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89955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50121" y="1164634"/>
            <a:ext cx="15322727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C1: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Bỏ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dấu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ngoặc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rồi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nhóm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các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hạng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tử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cùng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 </a:t>
            </a:r>
            <a:r>
              <a:rPr dirty="0" sz="5000" b="1">
                <a:solidFill>
                  <a:srgbClr val="002060"/>
                </a:solidFill>
                <a:latin typeface="QEPOGL+TimesNewRomanPS-BoldMT"/>
                <a:cs typeface="QEPOGL+TimesNewRomanPS-BoldMT"/>
              </a:rPr>
              <a:t>bậc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607682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FMBOV+Calibri"/>
                <a:cs typeface="EFMBO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36039" y="4066347"/>
            <a:ext cx="3998126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Bỏ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dấu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ngoặc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54190" y="6757335"/>
            <a:ext cx="4441127" cy="2481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Nhóm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các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hạng</a:t>
            </a:r>
          </a:p>
          <a:p>
            <a:pPr marL="464343" marR="0">
              <a:lnSpc>
                <a:spcPts val="4688"/>
              </a:lnSpc>
              <a:spcBef>
                <a:spcPts val="3411"/>
              </a:spcBef>
              <a:spcAft>
                <a:spcPts val="0"/>
              </a:spcAft>
            </a:pP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tử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cùng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 </a:t>
            </a:r>
            <a:r>
              <a:rPr dirty="0" sz="4500">
                <a:solidFill>
                  <a:srgbClr val="0070c0"/>
                </a:solidFill>
                <a:latin typeface="CAFRSC+TimesNewRomanPSMT"/>
                <a:cs typeface="CAFRSC+TimesNewRomanPSMT"/>
              </a:rPr>
              <a:t>bậc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2026-04-16T19:03:11-07:00</dcterms:modified>
</cp:coreProperties>
</file>