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364" r:id="rId2"/>
    <p:sldId id="258" r:id="rId3"/>
    <p:sldId id="260" r:id="rId4"/>
    <p:sldId id="309" r:id="rId5"/>
    <p:sldId id="330" r:id="rId6"/>
    <p:sldId id="313" r:id="rId7"/>
    <p:sldId id="271" r:id="rId8"/>
    <p:sldId id="367" r:id="rId9"/>
    <p:sldId id="273" r:id="rId10"/>
    <p:sldId id="275" r:id="rId11"/>
    <p:sldId id="276" r:id="rId12"/>
    <p:sldId id="278" r:id="rId13"/>
    <p:sldId id="280" r:id="rId14"/>
    <p:sldId id="282" r:id="rId15"/>
    <p:sldId id="284" r:id="rId16"/>
    <p:sldId id="314" r:id="rId17"/>
    <p:sldId id="285" r:id="rId18"/>
    <p:sldId id="286" r:id="rId19"/>
    <p:sldId id="287" r:id="rId20"/>
    <p:sldId id="288" r:id="rId21"/>
    <p:sldId id="292" r:id="rId22"/>
    <p:sldId id="293" r:id="rId23"/>
    <p:sldId id="303" r:id="rId24"/>
    <p:sldId id="301" r:id="rId25"/>
    <p:sldId id="302" r:id="rId26"/>
    <p:sldId id="371" r:id="rId27"/>
    <p:sldId id="368" r:id="rId28"/>
    <p:sldId id="369" r:id="rId29"/>
    <p:sldId id="370" r:id="rId30"/>
    <p:sldId id="305" r:id="rId31"/>
    <p:sldId id="321" r:id="rId32"/>
  </p:sldIdLst>
  <p:sldSz cx="18288000" cy="10287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3C92"/>
    <a:srgbClr val="C8FED1"/>
    <a:srgbClr val="FBF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25" d="100"/>
          <a:sy n="25" d="100"/>
        </p:scale>
        <p:origin x="1740" y="6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B9430-0EEA-45F2-ADFE-08E58B479F27}"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en-US"/>
        </a:p>
      </dgm:t>
    </dgm:pt>
    <dgm:pt modelId="{35935904-77C6-4DB9-8137-69D5D51E6836}">
      <dgm:prSet phldrT="[Text]" custT="1"/>
      <dgm:spPr/>
      <dgm:t>
        <a:bodyPr/>
        <a:lstStyle/>
        <a:p>
          <a:r>
            <a:rPr lang="vi-VN" sz="3600" b="1" dirty="0">
              <a:latin typeface="Arial" panose="020B0604020202020204" pitchFamily="34" charset="0"/>
              <a:cs typeface="Arial" panose="020B0604020202020204" pitchFamily="34" charset="0"/>
            </a:rPr>
            <a:t>A. </a:t>
          </a:r>
          <a:r>
            <a:rPr lang="vi-VN" sz="3600" dirty="0">
              <a:latin typeface="Arial" panose="020B0604020202020204" pitchFamily="34" charset="0"/>
              <a:cs typeface="Arial" panose="020B0604020202020204" pitchFamily="34" charset="0"/>
            </a:rPr>
            <a:t>(1) cơ thể; (2) môi trường</a:t>
          </a:r>
          <a:endParaRPr lang="en-US" sz="3600" dirty="0">
            <a:latin typeface="Arial" panose="020B0604020202020204" pitchFamily="34" charset="0"/>
            <a:cs typeface="Arial" panose="020B0604020202020204" pitchFamily="34" charset="0"/>
          </a:endParaRPr>
        </a:p>
      </dgm:t>
    </dgm:pt>
    <dgm:pt modelId="{18E8B6DC-1111-4143-9739-12EA0A09592B}" type="parTrans" cxnId="{E60676A3-1580-4604-8A43-38F0684EFC94}">
      <dgm:prSet/>
      <dgm:spPr/>
      <dgm:t>
        <a:bodyPr/>
        <a:lstStyle/>
        <a:p>
          <a:endParaRPr lang="en-US"/>
        </a:p>
      </dgm:t>
    </dgm:pt>
    <dgm:pt modelId="{75C13A92-6E2A-452A-8404-A94EE9FD09D4}" type="sibTrans" cxnId="{E60676A3-1580-4604-8A43-38F0684EFC94}">
      <dgm:prSet/>
      <dgm:spPr/>
      <dgm:t>
        <a:bodyPr/>
        <a:lstStyle/>
        <a:p>
          <a:endParaRPr lang="en-US"/>
        </a:p>
      </dgm:t>
    </dgm:pt>
    <dgm:pt modelId="{061B2438-3C24-46A0-8DEC-C2466C90CD18}">
      <dgm:prSet phldrT="[Text]" custT="1"/>
      <dgm:spPr/>
      <dgm:t>
        <a:bodyPr/>
        <a:lstStyle/>
        <a:p>
          <a:r>
            <a:rPr lang="vi-VN" sz="3600" b="1" dirty="0">
              <a:latin typeface="Arial" panose="020B0604020202020204" pitchFamily="34" charset="0"/>
              <a:cs typeface="Arial" panose="020B0604020202020204" pitchFamily="34" charset="0"/>
            </a:rPr>
            <a:t>B. </a:t>
          </a:r>
          <a:r>
            <a:rPr lang="vi-VN" sz="3600" dirty="0">
              <a:latin typeface="Arial" panose="020B0604020202020204" pitchFamily="34" charset="0"/>
              <a:cs typeface="Arial" panose="020B0604020202020204" pitchFamily="34" charset="0"/>
            </a:rPr>
            <a:t>(1) môi trường; (2) môi trường</a:t>
          </a:r>
          <a:endParaRPr lang="en-US" sz="3600" dirty="0">
            <a:latin typeface="Arial" panose="020B0604020202020204" pitchFamily="34" charset="0"/>
            <a:cs typeface="Arial" panose="020B0604020202020204" pitchFamily="34" charset="0"/>
          </a:endParaRPr>
        </a:p>
      </dgm:t>
    </dgm:pt>
    <dgm:pt modelId="{92B87716-F785-4402-AB84-A1282719D938}" type="parTrans" cxnId="{D0101675-C616-4B25-9A4A-0EE957725881}">
      <dgm:prSet/>
      <dgm:spPr/>
      <dgm:t>
        <a:bodyPr/>
        <a:lstStyle/>
        <a:p>
          <a:endParaRPr lang="en-US"/>
        </a:p>
      </dgm:t>
    </dgm:pt>
    <dgm:pt modelId="{36E8A163-AA92-452B-B17F-9423EC68A4A6}" type="sibTrans" cxnId="{D0101675-C616-4B25-9A4A-0EE957725881}">
      <dgm:prSet/>
      <dgm:spPr/>
      <dgm:t>
        <a:bodyPr/>
        <a:lstStyle/>
        <a:p>
          <a:endParaRPr lang="en-US"/>
        </a:p>
      </dgm:t>
    </dgm:pt>
    <dgm:pt modelId="{61620581-DF73-48C4-87BF-27573B07A6D3}">
      <dgm:prSet phldrT="[Text]" custT="1"/>
      <dgm:spPr/>
      <dgm:t>
        <a:bodyPr/>
        <a:lstStyle/>
        <a:p>
          <a:r>
            <a:rPr lang="vi-VN" sz="3600" b="1" dirty="0">
              <a:latin typeface="Arial" panose="020B0604020202020204" pitchFamily="34" charset="0"/>
              <a:cs typeface="Arial" panose="020B0604020202020204" pitchFamily="34" charset="0"/>
            </a:rPr>
            <a:t>C. </a:t>
          </a:r>
          <a:r>
            <a:rPr lang="vi-VN" sz="3600" dirty="0">
              <a:latin typeface="Arial" panose="020B0604020202020204" pitchFamily="34" charset="0"/>
              <a:cs typeface="Arial" panose="020B0604020202020204" pitchFamily="34" charset="0"/>
            </a:rPr>
            <a:t>(1) cơ thể; (2) xã hội</a:t>
          </a:r>
          <a:endParaRPr lang="en-US" sz="3600" dirty="0">
            <a:latin typeface="Arial" panose="020B0604020202020204" pitchFamily="34" charset="0"/>
            <a:cs typeface="Arial" panose="020B0604020202020204" pitchFamily="34" charset="0"/>
          </a:endParaRPr>
        </a:p>
      </dgm:t>
    </dgm:pt>
    <dgm:pt modelId="{ED46610B-AD1C-4FF9-BF15-FEA3FA15AA94}" type="parTrans" cxnId="{9441D982-C75F-4C97-948A-1EA4B234B44D}">
      <dgm:prSet/>
      <dgm:spPr/>
      <dgm:t>
        <a:bodyPr/>
        <a:lstStyle/>
        <a:p>
          <a:endParaRPr lang="en-US"/>
        </a:p>
      </dgm:t>
    </dgm:pt>
    <dgm:pt modelId="{1E60A075-4E30-4271-A8B4-73C2E0553118}" type="sibTrans" cxnId="{9441D982-C75F-4C97-948A-1EA4B234B44D}">
      <dgm:prSet/>
      <dgm:spPr/>
      <dgm:t>
        <a:bodyPr/>
        <a:lstStyle/>
        <a:p>
          <a:endParaRPr lang="en-US"/>
        </a:p>
      </dgm:t>
    </dgm:pt>
    <dgm:pt modelId="{747D578C-971D-4324-AEFE-AC0FA2000697}">
      <dgm:prSet phldrT="[Text]" custT="1"/>
      <dgm:spPr/>
      <dgm:t>
        <a:bodyPr/>
        <a:lstStyle/>
        <a:p>
          <a:r>
            <a:rPr lang="vi-VN" sz="3600" b="1" dirty="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(1) môi trường; (2) đời sống</a:t>
          </a:r>
          <a:endParaRPr lang="en-US" sz="3600" dirty="0">
            <a:latin typeface="Arial" panose="020B0604020202020204" pitchFamily="34" charset="0"/>
            <a:cs typeface="Arial" panose="020B0604020202020204" pitchFamily="34" charset="0"/>
          </a:endParaRPr>
        </a:p>
      </dgm:t>
    </dgm:pt>
    <dgm:pt modelId="{60AFD418-E440-49E4-903A-8F51EE3D1625}" type="parTrans" cxnId="{9CF9148A-11BD-4E66-930E-EA2A9CB7790F}">
      <dgm:prSet/>
      <dgm:spPr/>
      <dgm:t>
        <a:bodyPr/>
        <a:lstStyle/>
        <a:p>
          <a:endParaRPr lang="en-US"/>
        </a:p>
      </dgm:t>
    </dgm:pt>
    <dgm:pt modelId="{D6852C9D-15EE-4583-B887-758712D41BA9}" type="sibTrans" cxnId="{9CF9148A-11BD-4E66-930E-EA2A9CB7790F}">
      <dgm:prSet/>
      <dgm:spPr/>
      <dgm:t>
        <a:bodyPr/>
        <a:lstStyle/>
        <a:p>
          <a:endParaRPr lang="en-US"/>
        </a:p>
      </dgm:t>
    </dgm:pt>
    <dgm:pt modelId="{478531B5-876F-48CB-BA74-218B31DD0D9E}" type="pres">
      <dgm:prSet presAssocID="{D93B9430-0EEA-45F2-ADFE-08E58B479F27}" presName="linear" presStyleCnt="0">
        <dgm:presLayoutVars>
          <dgm:dir/>
          <dgm:animLvl val="lvl"/>
          <dgm:resizeHandles val="exact"/>
        </dgm:presLayoutVars>
      </dgm:prSet>
      <dgm:spPr/>
      <dgm:t>
        <a:bodyPr/>
        <a:lstStyle/>
        <a:p>
          <a:endParaRPr lang="en-US"/>
        </a:p>
      </dgm:t>
    </dgm:pt>
    <dgm:pt modelId="{E81829ED-81D3-46B2-94F0-E11E3B166881}" type="pres">
      <dgm:prSet presAssocID="{35935904-77C6-4DB9-8137-69D5D51E6836}" presName="parentLin" presStyleCnt="0"/>
      <dgm:spPr/>
    </dgm:pt>
    <dgm:pt modelId="{F836ADCB-FAE8-47EE-9C58-3FE5D1E08654}" type="pres">
      <dgm:prSet presAssocID="{35935904-77C6-4DB9-8137-69D5D51E6836}" presName="parentLeftMargin" presStyleLbl="node1" presStyleIdx="0" presStyleCnt="4"/>
      <dgm:spPr/>
      <dgm:t>
        <a:bodyPr/>
        <a:lstStyle/>
        <a:p>
          <a:endParaRPr lang="en-US"/>
        </a:p>
      </dgm:t>
    </dgm:pt>
    <dgm:pt modelId="{419C5A83-4BF9-4131-8B21-3716D56794DF}" type="pres">
      <dgm:prSet presAssocID="{35935904-77C6-4DB9-8137-69D5D51E6836}" presName="parentText" presStyleLbl="node1" presStyleIdx="0" presStyleCnt="4">
        <dgm:presLayoutVars>
          <dgm:chMax val="0"/>
          <dgm:bulletEnabled val="1"/>
        </dgm:presLayoutVars>
      </dgm:prSet>
      <dgm:spPr/>
      <dgm:t>
        <a:bodyPr/>
        <a:lstStyle/>
        <a:p>
          <a:endParaRPr lang="en-US"/>
        </a:p>
      </dgm:t>
    </dgm:pt>
    <dgm:pt modelId="{692F2B6B-0AD4-45B7-B5E2-0442CFEE8E4E}" type="pres">
      <dgm:prSet presAssocID="{35935904-77C6-4DB9-8137-69D5D51E6836}" presName="negativeSpace" presStyleCnt="0"/>
      <dgm:spPr/>
    </dgm:pt>
    <dgm:pt modelId="{B4C26B43-C702-4CD8-9697-D1F62B07E4CF}" type="pres">
      <dgm:prSet presAssocID="{35935904-77C6-4DB9-8137-69D5D51E6836}" presName="childText" presStyleLbl="conFgAcc1" presStyleIdx="0" presStyleCnt="4">
        <dgm:presLayoutVars>
          <dgm:bulletEnabled val="1"/>
        </dgm:presLayoutVars>
      </dgm:prSet>
      <dgm:spPr/>
    </dgm:pt>
    <dgm:pt modelId="{F19E46F5-9146-4442-A670-473F71344F1A}" type="pres">
      <dgm:prSet presAssocID="{75C13A92-6E2A-452A-8404-A94EE9FD09D4}" presName="spaceBetweenRectangles" presStyleCnt="0"/>
      <dgm:spPr/>
    </dgm:pt>
    <dgm:pt modelId="{3613B442-423B-4921-921A-55B34CD1B515}" type="pres">
      <dgm:prSet presAssocID="{061B2438-3C24-46A0-8DEC-C2466C90CD18}" presName="parentLin" presStyleCnt="0"/>
      <dgm:spPr/>
    </dgm:pt>
    <dgm:pt modelId="{902A0E3B-D4D7-4F2C-8AD9-24643DA2C250}" type="pres">
      <dgm:prSet presAssocID="{061B2438-3C24-46A0-8DEC-C2466C90CD18}" presName="parentLeftMargin" presStyleLbl="node1" presStyleIdx="0" presStyleCnt="4"/>
      <dgm:spPr/>
      <dgm:t>
        <a:bodyPr/>
        <a:lstStyle/>
        <a:p>
          <a:endParaRPr lang="en-US"/>
        </a:p>
      </dgm:t>
    </dgm:pt>
    <dgm:pt modelId="{8CAE1388-C428-463F-A470-BE00DFB145DC}" type="pres">
      <dgm:prSet presAssocID="{061B2438-3C24-46A0-8DEC-C2466C90CD18}" presName="parentText" presStyleLbl="node1" presStyleIdx="1" presStyleCnt="4">
        <dgm:presLayoutVars>
          <dgm:chMax val="0"/>
          <dgm:bulletEnabled val="1"/>
        </dgm:presLayoutVars>
      </dgm:prSet>
      <dgm:spPr/>
      <dgm:t>
        <a:bodyPr/>
        <a:lstStyle/>
        <a:p>
          <a:endParaRPr lang="en-US"/>
        </a:p>
      </dgm:t>
    </dgm:pt>
    <dgm:pt modelId="{EA03F22E-26BE-4DA2-AFF4-B8A96872F30F}" type="pres">
      <dgm:prSet presAssocID="{061B2438-3C24-46A0-8DEC-C2466C90CD18}" presName="negativeSpace" presStyleCnt="0"/>
      <dgm:spPr/>
    </dgm:pt>
    <dgm:pt modelId="{0E2006AC-69C1-4AC8-98A1-2A7DD3DC4790}" type="pres">
      <dgm:prSet presAssocID="{061B2438-3C24-46A0-8DEC-C2466C90CD18}" presName="childText" presStyleLbl="conFgAcc1" presStyleIdx="1" presStyleCnt="4">
        <dgm:presLayoutVars>
          <dgm:bulletEnabled val="1"/>
        </dgm:presLayoutVars>
      </dgm:prSet>
      <dgm:spPr/>
    </dgm:pt>
    <dgm:pt modelId="{66FB8F49-056B-4A1E-B344-B1529E424388}" type="pres">
      <dgm:prSet presAssocID="{36E8A163-AA92-452B-B17F-9423EC68A4A6}" presName="spaceBetweenRectangles" presStyleCnt="0"/>
      <dgm:spPr/>
    </dgm:pt>
    <dgm:pt modelId="{FDBC6BFA-F6C7-4690-918A-48522545194E}" type="pres">
      <dgm:prSet presAssocID="{61620581-DF73-48C4-87BF-27573B07A6D3}" presName="parentLin" presStyleCnt="0"/>
      <dgm:spPr/>
    </dgm:pt>
    <dgm:pt modelId="{333B9CB5-6860-46DA-939D-2898BE32AF5A}" type="pres">
      <dgm:prSet presAssocID="{61620581-DF73-48C4-87BF-27573B07A6D3}" presName="parentLeftMargin" presStyleLbl="node1" presStyleIdx="1" presStyleCnt="4"/>
      <dgm:spPr/>
      <dgm:t>
        <a:bodyPr/>
        <a:lstStyle/>
        <a:p>
          <a:endParaRPr lang="en-US"/>
        </a:p>
      </dgm:t>
    </dgm:pt>
    <dgm:pt modelId="{821F87EC-CCD0-4B95-9950-688B70F936E3}" type="pres">
      <dgm:prSet presAssocID="{61620581-DF73-48C4-87BF-27573B07A6D3}" presName="parentText" presStyleLbl="node1" presStyleIdx="2" presStyleCnt="4">
        <dgm:presLayoutVars>
          <dgm:chMax val="0"/>
          <dgm:bulletEnabled val="1"/>
        </dgm:presLayoutVars>
      </dgm:prSet>
      <dgm:spPr/>
      <dgm:t>
        <a:bodyPr/>
        <a:lstStyle/>
        <a:p>
          <a:endParaRPr lang="en-US"/>
        </a:p>
      </dgm:t>
    </dgm:pt>
    <dgm:pt modelId="{FBC928D8-B7B9-45F5-B233-AAEDEF3B5BBC}" type="pres">
      <dgm:prSet presAssocID="{61620581-DF73-48C4-87BF-27573B07A6D3}" presName="negativeSpace" presStyleCnt="0"/>
      <dgm:spPr/>
    </dgm:pt>
    <dgm:pt modelId="{90D0A29B-BB27-4FE9-8604-5DF059F61653}" type="pres">
      <dgm:prSet presAssocID="{61620581-DF73-48C4-87BF-27573B07A6D3}" presName="childText" presStyleLbl="conFgAcc1" presStyleIdx="2" presStyleCnt="4">
        <dgm:presLayoutVars>
          <dgm:bulletEnabled val="1"/>
        </dgm:presLayoutVars>
      </dgm:prSet>
      <dgm:spPr/>
    </dgm:pt>
    <dgm:pt modelId="{66713FCA-9C03-4B94-993F-A55CD0663388}" type="pres">
      <dgm:prSet presAssocID="{1E60A075-4E30-4271-A8B4-73C2E0553118}" presName="spaceBetweenRectangles" presStyleCnt="0"/>
      <dgm:spPr/>
    </dgm:pt>
    <dgm:pt modelId="{B2A7D3F9-DDA9-4E9C-B188-1BF605101D93}" type="pres">
      <dgm:prSet presAssocID="{747D578C-971D-4324-AEFE-AC0FA2000697}" presName="parentLin" presStyleCnt="0"/>
      <dgm:spPr/>
    </dgm:pt>
    <dgm:pt modelId="{4B9E607E-D19D-4DE7-851D-9D61640B61B6}" type="pres">
      <dgm:prSet presAssocID="{747D578C-971D-4324-AEFE-AC0FA2000697}" presName="parentLeftMargin" presStyleLbl="node1" presStyleIdx="2" presStyleCnt="4"/>
      <dgm:spPr/>
      <dgm:t>
        <a:bodyPr/>
        <a:lstStyle/>
        <a:p>
          <a:endParaRPr lang="en-US"/>
        </a:p>
      </dgm:t>
    </dgm:pt>
    <dgm:pt modelId="{3CEC3D37-903E-415B-8C44-017C0C97F620}" type="pres">
      <dgm:prSet presAssocID="{747D578C-971D-4324-AEFE-AC0FA2000697}" presName="parentText" presStyleLbl="node1" presStyleIdx="3" presStyleCnt="4">
        <dgm:presLayoutVars>
          <dgm:chMax val="0"/>
          <dgm:bulletEnabled val="1"/>
        </dgm:presLayoutVars>
      </dgm:prSet>
      <dgm:spPr/>
      <dgm:t>
        <a:bodyPr/>
        <a:lstStyle/>
        <a:p>
          <a:endParaRPr lang="en-US"/>
        </a:p>
      </dgm:t>
    </dgm:pt>
    <dgm:pt modelId="{9882D6AD-C43A-49A1-90D8-64D858F0D071}" type="pres">
      <dgm:prSet presAssocID="{747D578C-971D-4324-AEFE-AC0FA2000697}" presName="negativeSpace" presStyleCnt="0"/>
      <dgm:spPr/>
    </dgm:pt>
    <dgm:pt modelId="{5442F9A5-E29E-440B-8B19-63CA3C5EF555}" type="pres">
      <dgm:prSet presAssocID="{747D578C-971D-4324-AEFE-AC0FA2000697}" presName="childText" presStyleLbl="conFgAcc1" presStyleIdx="3" presStyleCnt="4">
        <dgm:presLayoutVars>
          <dgm:bulletEnabled val="1"/>
        </dgm:presLayoutVars>
      </dgm:prSet>
      <dgm:spPr/>
    </dgm:pt>
  </dgm:ptLst>
  <dgm:cxnLst>
    <dgm:cxn modelId="{E6F0AA68-6987-447A-A58B-12515EA153C5}" type="presOf" srcId="{35935904-77C6-4DB9-8137-69D5D51E6836}" destId="{F836ADCB-FAE8-47EE-9C58-3FE5D1E08654}" srcOrd="0" destOrd="0" presId="urn:microsoft.com/office/officeart/2005/8/layout/list1"/>
    <dgm:cxn modelId="{E60676A3-1580-4604-8A43-38F0684EFC94}" srcId="{D93B9430-0EEA-45F2-ADFE-08E58B479F27}" destId="{35935904-77C6-4DB9-8137-69D5D51E6836}" srcOrd="0" destOrd="0" parTransId="{18E8B6DC-1111-4143-9739-12EA0A09592B}" sibTransId="{75C13A92-6E2A-452A-8404-A94EE9FD09D4}"/>
    <dgm:cxn modelId="{4213B52C-B258-41FD-8692-5EC2ABBE9E56}" type="presOf" srcId="{061B2438-3C24-46A0-8DEC-C2466C90CD18}" destId="{902A0E3B-D4D7-4F2C-8AD9-24643DA2C250}" srcOrd="0" destOrd="0" presId="urn:microsoft.com/office/officeart/2005/8/layout/list1"/>
    <dgm:cxn modelId="{7D0AED6B-86DE-4E38-95F9-95A3A55908C7}" type="presOf" srcId="{061B2438-3C24-46A0-8DEC-C2466C90CD18}" destId="{8CAE1388-C428-463F-A470-BE00DFB145DC}" srcOrd="1" destOrd="0" presId="urn:microsoft.com/office/officeart/2005/8/layout/list1"/>
    <dgm:cxn modelId="{7DE91096-940E-4E48-8881-DA954F580398}" type="presOf" srcId="{61620581-DF73-48C4-87BF-27573B07A6D3}" destId="{333B9CB5-6860-46DA-939D-2898BE32AF5A}" srcOrd="0" destOrd="0" presId="urn:microsoft.com/office/officeart/2005/8/layout/list1"/>
    <dgm:cxn modelId="{25A1127F-6D93-453E-80AA-E6BEEC93C8B1}" type="presOf" srcId="{D93B9430-0EEA-45F2-ADFE-08E58B479F27}" destId="{478531B5-876F-48CB-BA74-218B31DD0D9E}" srcOrd="0" destOrd="0" presId="urn:microsoft.com/office/officeart/2005/8/layout/list1"/>
    <dgm:cxn modelId="{CA5A03C8-BC64-4141-A64B-C4F7DDEF59B4}" type="presOf" srcId="{747D578C-971D-4324-AEFE-AC0FA2000697}" destId="{4B9E607E-D19D-4DE7-851D-9D61640B61B6}" srcOrd="0" destOrd="0" presId="urn:microsoft.com/office/officeart/2005/8/layout/list1"/>
    <dgm:cxn modelId="{9CF9148A-11BD-4E66-930E-EA2A9CB7790F}" srcId="{D93B9430-0EEA-45F2-ADFE-08E58B479F27}" destId="{747D578C-971D-4324-AEFE-AC0FA2000697}" srcOrd="3" destOrd="0" parTransId="{60AFD418-E440-49E4-903A-8F51EE3D1625}" sibTransId="{D6852C9D-15EE-4583-B887-758712D41BA9}"/>
    <dgm:cxn modelId="{9441D982-C75F-4C97-948A-1EA4B234B44D}" srcId="{D93B9430-0EEA-45F2-ADFE-08E58B479F27}" destId="{61620581-DF73-48C4-87BF-27573B07A6D3}" srcOrd="2" destOrd="0" parTransId="{ED46610B-AD1C-4FF9-BF15-FEA3FA15AA94}" sibTransId="{1E60A075-4E30-4271-A8B4-73C2E0553118}"/>
    <dgm:cxn modelId="{D0101675-C616-4B25-9A4A-0EE957725881}" srcId="{D93B9430-0EEA-45F2-ADFE-08E58B479F27}" destId="{061B2438-3C24-46A0-8DEC-C2466C90CD18}" srcOrd="1" destOrd="0" parTransId="{92B87716-F785-4402-AB84-A1282719D938}" sibTransId="{36E8A163-AA92-452B-B17F-9423EC68A4A6}"/>
    <dgm:cxn modelId="{D2450391-44F1-4DEC-8991-5432A90276FB}" type="presOf" srcId="{747D578C-971D-4324-AEFE-AC0FA2000697}" destId="{3CEC3D37-903E-415B-8C44-017C0C97F620}" srcOrd="1" destOrd="0" presId="urn:microsoft.com/office/officeart/2005/8/layout/list1"/>
    <dgm:cxn modelId="{25AE0BD2-8E43-4C65-A73B-2C31614B7796}" type="presOf" srcId="{61620581-DF73-48C4-87BF-27573B07A6D3}" destId="{821F87EC-CCD0-4B95-9950-688B70F936E3}" srcOrd="1" destOrd="0" presId="urn:microsoft.com/office/officeart/2005/8/layout/list1"/>
    <dgm:cxn modelId="{18BDECF3-AA1F-419E-808E-0DAFAD10A9D7}" type="presOf" srcId="{35935904-77C6-4DB9-8137-69D5D51E6836}" destId="{419C5A83-4BF9-4131-8B21-3716D56794DF}" srcOrd="1" destOrd="0" presId="urn:microsoft.com/office/officeart/2005/8/layout/list1"/>
    <dgm:cxn modelId="{0F0DA81B-91DA-4068-B86E-B14A830B910F}" type="presParOf" srcId="{478531B5-876F-48CB-BA74-218B31DD0D9E}" destId="{E81829ED-81D3-46B2-94F0-E11E3B166881}" srcOrd="0" destOrd="0" presId="urn:microsoft.com/office/officeart/2005/8/layout/list1"/>
    <dgm:cxn modelId="{C3375210-8615-40C7-BF16-CF98A794ECE9}" type="presParOf" srcId="{E81829ED-81D3-46B2-94F0-E11E3B166881}" destId="{F836ADCB-FAE8-47EE-9C58-3FE5D1E08654}" srcOrd="0" destOrd="0" presId="urn:microsoft.com/office/officeart/2005/8/layout/list1"/>
    <dgm:cxn modelId="{40C6EDB6-680B-44D9-998C-CDCD55ED584E}" type="presParOf" srcId="{E81829ED-81D3-46B2-94F0-E11E3B166881}" destId="{419C5A83-4BF9-4131-8B21-3716D56794DF}" srcOrd="1" destOrd="0" presId="urn:microsoft.com/office/officeart/2005/8/layout/list1"/>
    <dgm:cxn modelId="{D2ECE17A-E4A7-41A3-9690-EA0C0ACD21D1}" type="presParOf" srcId="{478531B5-876F-48CB-BA74-218B31DD0D9E}" destId="{692F2B6B-0AD4-45B7-B5E2-0442CFEE8E4E}" srcOrd="1" destOrd="0" presId="urn:microsoft.com/office/officeart/2005/8/layout/list1"/>
    <dgm:cxn modelId="{15DB2E33-1445-4DC3-9BFA-1EB46A087C2E}" type="presParOf" srcId="{478531B5-876F-48CB-BA74-218B31DD0D9E}" destId="{B4C26B43-C702-4CD8-9697-D1F62B07E4CF}" srcOrd="2" destOrd="0" presId="urn:microsoft.com/office/officeart/2005/8/layout/list1"/>
    <dgm:cxn modelId="{484CC859-B458-4D77-A22F-9AE339E3E0FE}" type="presParOf" srcId="{478531B5-876F-48CB-BA74-218B31DD0D9E}" destId="{F19E46F5-9146-4442-A670-473F71344F1A}" srcOrd="3" destOrd="0" presId="urn:microsoft.com/office/officeart/2005/8/layout/list1"/>
    <dgm:cxn modelId="{6DDBCCA5-1FBA-47EA-AF03-4DFF53C938CF}" type="presParOf" srcId="{478531B5-876F-48CB-BA74-218B31DD0D9E}" destId="{3613B442-423B-4921-921A-55B34CD1B515}" srcOrd="4" destOrd="0" presId="urn:microsoft.com/office/officeart/2005/8/layout/list1"/>
    <dgm:cxn modelId="{CB7AF33A-4517-43AE-8852-A65E24CFDAB9}" type="presParOf" srcId="{3613B442-423B-4921-921A-55B34CD1B515}" destId="{902A0E3B-D4D7-4F2C-8AD9-24643DA2C250}" srcOrd="0" destOrd="0" presId="urn:microsoft.com/office/officeart/2005/8/layout/list1"/>
    <dgm:cxn modelId="{F12CB231-9F52-4D85-AE7A-9E4123519730}" type="presParOf" srcId="{3613B442-423B-4921-921A-55B34CD1B515}" destId="{8CAE1388-C428-463F-A470-BE00DFB145DC}" srcOrd="1" destOrd="0" presId="urn:microsoft.com/office/officeart/2005/8/layout/list1"/>
    <dgm:cxn modelId="{BA4AF1CB-ADF6-4A9A-A0C6-9988CA5A132C}" type="presParOf" srcId="{478531B5-876F-48CB-BA74-218B31DD0D9E}" destId="{EA03F22E-26BE-4DA2-AFF4-B8A96872F30F}" srcOrd="5" destOrd="0" presId="urn:microsoft.com/office/officeart/2005/8/layout/list1"/>
    <dgm:cxn modelId="{A24E1A70-AAD0-4B12-9EF6-996FA5955151}" type="presParOf" srcId="{478531B5-876F-48CB-BA74-218B31DD0D9E}" destId="{0E2006AC-69C1-4AC8-98A1-2A7DD3DC4790}" srcOrd="6" destOrd="0" presId="urn:microsoft.com/office/officeart/2005/8/layout/list1"/>
    <dgm:cxn modelId="{A182E7A1-4554-473B-89A3-4AFB2D1B5790}" type="presParOf" srcId="{478531B5-876F-48CB-BA74-218B31DD0D9E}" destId="{66FB8F49-056B-4A1E-B344-B1529E424388}" srcOrd="7" destOrd="0" presId="urn:microsoft.com/office/officeart/2005/8/layout/list1"/>
    <dgm:cxn modelId="{73BCC7AD-2647-444F-A5FE-607618EC0DD8}" type="presParOf" srcId="{478531B5-876F-48CB-BA74-218B31DD0D9E}" destId="{FDBC6BFA-F6C7-4690-918A-48522545194E}" srcOrd="8" destOrd="0" presId="urn:microsoft.com/office/officeart/2005/8/layout/list1"/>
    <dgm:cxn modelId="{3933D220-5C4B-413D-A05A-47EF1172E5BC}" type="presParOf" srcId="{FDBC6BFA-F6C7-4690-918A-48522545194E}" destId="{333B9CB5-6860-46DA-939D-2898BE32AF5A}" srcOrd="0" destOrd="0" presId="urn:microsoft.com/office/officeart/2005/8/layout/list1"/>
    <dgm:cxn modelId="{1BA6BF69-CC5A-4647-BC88-977B707CC003}" type="presParOf" srcId="{FDBC6BFA-F6C7-4690-918A-48522545194E}" destId="{821F87EC-CCD0-4B95-9950-688B70F936E3}" srcOrd="1" destOrd="0" presId="urn:microsoft.com/office/officeart/2005/8/layout/list1"/>
    <dgm:cxn modelId="{28C61859-6DD6-410E-B618-FECF5855A4AF}" type="presParOf" srcId="{478531B5-876F-48CB-BA74-218B31DD0D9E}" destId="{FBC928D8-B7B9-45F5-B233-AAEDEF3B5BBC}" srcOrd="9" destOrd="0" presId="urn:microsoft.com/office/officeart/2005/8/layout/list1"/>
    <dgm:cxn modelId="{A00BB77C-C60B-412D-88E4-81B22B5466AD}" type="presParOf" srcId="{478531B5-876F-48CB-BA74-218B31DD0D9E}" destId="{90D0A29B-BB27-4FE9-8604-5DF059F61653}" srcOrd="10" destOrd="0" presId="urn:microsoft.com/office/officeart/2005/8/layout/list1"/>
    <dgm:cxn modelId="{5F8FE494-BB7F-45F3-BB02-69725E7D8754}" type="presParOf" srcId="{478531B5-876F-48CB-BA74-218B31DD0D9E}" destId="{66713FCA-9C03-4B94-993F-A55CD0663388}" srcOrd="11" destOrd="0" presId="urn:microsoft.com/office/officeart/2005/8/layout/list1"/>
    <dgm:cxn modelId="{F48A59AA-5135-4FDC-BE23-1B8AA29114B8}" type="presParOf" srcId="{478531B5-876F-48CB-BA74-218B31DD0D9E}" destId="{B2A7D3F9-DDA9-4E9C-B188-1BF605101D93}" srcOrd="12" destOrd="0" presId="urn:microsoft.com/office/officeart/2005/8/layout/list1"/>
    <dgm:cxn modelId="{7B62F5E9-5FC0-4ED3-A455-668A8FB3FADC}" type="presParOf" srcId="{B2A7D3F9-DDA9-4E9C-B188-1BF605101D93}" destId="{4B9E607E-D19D-4DE7-851D-9D61640B61B6}" srcOrd="0" destOrd="0" presId="urn:microsoft.com/office/officeart/2005/8/layout/list1"/>
    <dgm:cxn modelId="{5378BC17-1DEB-4B3F-A722-731F43EA1EC2}" type="presParOf" srcId="{B2A7D3F9-DDA9-4E9C-B188-1BF605101D93}" destId="{3CEC3D37-903E-415B-8C44-017C0C97F620}" srcOrd="1" destOrd="0" presId="urn:microsoft.com/office/officeart/2005/8/layout/list1"/>
    <dgm:cxn modelId="{A34381A5-91BE-4035-AD2D-D8E8CA171E3C}" type="presParOf" srcId="{478531B5-876F-48CB-BA74-218B31DD0D9E}" destId="{9882D6AD-C43A-49A1-90D8-64D858F0D071}" srcOrd="13" destOrd="0" presId="urn:microsoft.com/office/officeart/2005/8/layout/list1"/>
    <dgm:cxn modelId="{C1F1B6A6-3162-4FFF-9DF7-EC3044EAAD57}" type="presParOf" srcId="{478531B5-876F-48CB-BA74-218B31DD0D9E}" destId="{5442F9A5-E29E-440B-8B19-63CA3C5EF5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B9430-0EEA-45F2-ADFE-08E58B479F27}"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en-US"/>
        </a:p>
      </dgm:t>
    </dgm:pt>
    <dgm:pt modelId="{35935904-77C6-4DB9-8137-69D5D51E6836}">
      <dgm:prSet phldrT="[Text]" custT="1"/>
      <dgm:spPr/>
      <dgm:t>
        <a:bodyPr/>
        <a:lstStyle/>
        <a:p>
          <a:r>
            <a:rPr lang="vi-VN" sz="3600" b="1" dirty="0">
              <a:latin typeface="Arial" panose="020B0604020202020204" pitchFamily="34" charset="0"/>
              <a:cs typeface="Arial" panose="020B0604020202020204" pitchFamily="34" charset="0"/>
            </a:rPr>
            <a:t>A. </a:t>
          </a:r>
          <a:r>
            <a:rPr lang="vi-VN" sz="3600" dirty="0">
              <a:latin typeface="Arial" panose="020B0604020202020204" pitchFamily="34" charset="0"/>
              <a:cs typeface="Arial" panose="020B0604020202020204" pitchFamily="34" charset="0"/>
            </a:rPr>
            <a:t>Khí carbon dioxide</a:t>
          </a:r>
          <a:endParaRPr lang="en-US" sz="3600" dirty="0">
            <a:latin typeface="Arial" panose="020B0604020202020204" pitchFamily="34" charset="0"/>
            <a:cs typeface="Arial" panose="020B0604020202020204" pitchFamily="34" charset="0"/>
          </a:endParaRPr>
        </a:p>
      </dgm:t>
    </dgm:pt>
    <dgm:pt modelId="{18E8B6DC-1111-4143-9739-12EA0A09592B}" type="parTrans" cxnId="{E60676A3-1580-4604-8A43-38F0684EFC94}">
      <dgm:prSet/>
      <dgm:spPr/>
      <dgm:t>
        <a:bodyPr/>
        <a:lstStyle/>
        <a:p>
          <a:endParaRPr lang="en-US"/>
        </a:p>
      </dgm:t>
    </dgm:pt>
    <dgm:pt modelId="{75C13A92-6E2A-452A-8404-A94EE9FD09D4}" type="sibTrans" cxnId="{E60676A3-1580-4604-8A43-38F0684EFC94}">
      <dgm:prSet/>
      <dgm:spPr/>
      <dgm:t>
        <a:bodyPr/>
        <a:lstStyle/>
        <a:p>
          <a:endParaRPr lang="en-US"/>
        </a:p>
      </dgm:t>
    </dgm:pt>
    <dgm:pt modelId="{061B2438-3C24-46A0-8DEC-C2466C90CD18}">
      <dgm:prSet phldrT="[Text]" custT="1"/>
      <dgm:spPr/>
      <dgm:t>
        <a:bodyPr/>
        <a:lstStyle/>
        <a:p>
          <a:r>
            <a:rPr lang="vi-VN" sz="3600" b="1" dirty="0">
              <a:latin typeface="Arial" panose="020B0604020202020204" pitchFamily="34" charset="0"/>
              <a:cs typeface="Arial" panose="020B0604020202020204" pitchFamily="34" charset="0"/>
            </a:rPr>
            <a:t>B. </a:t>
          </a:r>
          <a:r>
            <a:rPr lang="vi-VN" sz="3600" dirty="0">
              <a:latin typeface="Arial" panose="020B0604020202020204" pitchFamily="34" charset="0"/>
              <a:cs typeface="Arial" panose="020B0604020202020204" pitchFamily="34" charset="0"/>
            </a:rPr>
            <a:t>Chất cặn bã</a:t>
          </a:r>
          <a:endParaRPr lang="en-US" sz="3600" dirty="0">
            <a:latin typeface="Arial" panose="020B0604020202020204" pitchFamily="34" charset="0"/>
            <a:cs typeface="Arial" panose="020B0604020202020204" pitchFamily="34" charset="0"/>
          </a:endParaRPr>
        </a:p>
      </dgm:t>
    </dgm:pt>
    <dgm:pt modelId="{92B87716-F785-4402-AB84-A1282719D938}" type="parTrans" cxnId="{D0101675-C616-4B25-9A4A-0EE957725881}">
      <dgm:prSet/>
      <dgm:spPr/>
      <dgm:t>
        <a:bodyPr/>
        <a:lstStyle/>
        <a:p>
          <a:endParaRPr lang="en-US"/>
        </a:p>
      </dgm:t>
    </dgm:pt>
    <dgm:pt modelId="{36E8A163-AA92-452B-B17F-9423EC68A4A6}" type="sibTrans" cxnId="{D0101675-C616-4B25-9A4A-0EE957725881}">
      <dgm:prSet/>
      <dgm:spPr/>
      <dgm:t>
        <a:bodyPr/>
        <a:lstStyle/>
        <a:p>
          <a:endParaRPr lang="en-US"/>
        </a:p>
      </dgm:t>
    </dgm:pt>
    <dgm:pt modelId="{61620581-DF73-48C4-87BF-27573B07A6D3}">
      <dgm:prSet phldrT="[Text]" custT="1"/>
      <dgm:spPr/>
      <dgm:t>
        <a:bodyPr/>
        <a:lstStyle/>
        <a:p>
          <a:r>
            <a:rPr lang="vi-VN" sz="3600" b="1" dirty="0">
              <a:latin typeface="Arial" panose="020B0604020202020204" pitchFamily="34" charset="0"/>
              <a:cs typeface="Arial" panose="020B0604020202020204" pitchFamily="34" charset="0"/>
            </a:rPr>
            <a:t>C. </a:t>
          </a:r>
          <a:r>
            <a:rPr lang="vi-VN" sz="3600" dirty="0">
              <a:latin typeface="Arial" panose="020B0604020202020204" pitchFamily="34" charset="0"/>
              <a:cs typeface="Arial" panose="020B0604020202020204" pitchFamily="34" charset="0"/>
            </a:rPr>
            <a:t>Nhiệt</a:t>
          </a:r>
          <a:endParaRPr lang="en-US" sz="3600" dirty="0">
            <a:latin typeface="Arial" panose="020B0604020202020204" pitchFamily="34" charset="0"/>
            <a:cs typeface="Arial" panose="020B0604020202020204" pitchFamily="34" charset="0"/>
          </a:endParaRPr>
        </a:p>
      </dgm:t>
    </dgm:pt>
    <dgm:pt modelId="{ED46610B-AD1C-4FF9-BF15-FEA3FA15AA94}" type="parTrans" cxnId="{9441D982-C75F-4C97-948A-1EA4B234B44D}">
      <dgm:prSet/>
      <dgm:spPr/>
      <dgm:t>
        <a:bodyPr/>
        <a:lstStyle/>
        <a:p>
          <a:endParaRPr lang="en-US"/>
        </a:p>
      </dgm:t>
    </dgm:pt>
    <dgm:pt modelId="{1E60A075-4E30-4271-A8B4-73C2E0553118}" type="sibTrans" cxnId="{9441D982-C75F-4C97-948A-1EA4B234B44D}">
      <dgm:prSet/>
      <dgm:spPr/>
      <dgm:t>
        <a:bodyPr/>
        <a:lstStyle/>
        <a:p>
          <a:endParaRPr lang="en-US"/>
        </a:p>
      </dgm:t>
    </dgm:pt>
    <dgm:pt modelId="{747D578C-971D-4324-AEFE-AC0FA2000697}">
      <dgm:prSet phldrT="[Text]" custT="1"/>
      <dgm:spPr/>
      <dgm:t>
        <a:bodyPr/>
        <a:lstStyle/>
        <a:p>
          <a:r>
            <a:rPr lang="vi-VN" sz="3600" b="1" dirty="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Khí oxygen</a:t>
          </a:r>
          <a:endParaRPr lang="en-US" sz="3600" dirty="0">
            <a:latin typeface="Arial" panose="020B0604020202020204" pitchFamily="34" charset="0"/>
            <a:cs typeface="Arial" panose="020B0604020202020204" pitchFamily="34" charset="0"/>
          </a:endParaRPr>
        </a:p>
      </dgm:t>
    </dgm:pt>
    <dgm:pt modelId="{60AFD418-E440-49E4-903A-8F51EE3D1625}" type="parTrans" cxnId="{9CF9148A-11BD-4E66-930E-EA2A9CB7790F}">
      <dgm:prSet/>
      <dgm:spPr/>
      <dgm:t>
        <a:bodyPr/>
        <a:lstStyle/>
        <a:p>
          <a:endParaRPr lang="en-US"/>
        </a:p>
      </dgm:t>
    </dgm:pt>
    <dgm:pt modelId="{D6852C9D-15EE-4583-B887-758712D41BA9}" type="sibTrans" cxnId="{9CF9148A-11BD-4E66-930E-EA2A9CB7790F}">
      <dgm:prSet/>
      <dgm:spPr/>
      <dgm:t>
        <a:bodyPr/>
        <a:lstStyle/>
        <a:p>
          <a:endParaRPr lang="en-US"/>
        </a:p>
      </dgm:t>
    </dgm:pt>
    <dgm:pt modelId="{478531B5-876F-48CB-BA74-218B31DD0D9E}" type="pres">
      <dgm:prSet presAssocID="{D93B9430-0EEA-45F2-ADFE-08E58B479F27}" presName="linear" presStyleCnt="0">
        <dgm:presLayoutVars>
          <dgm:dir/>
          <dgm:animLvl val="lvl"/>
          <dgm:resizeHandles val="exact"/>
        </dgm:presLayoutVars>
      </dgm:prSet>
      <dgm:spPr/>
      <dgm:t>
        <a:bodyPr/>
        <a:lstStyle/>
        <a:p>
          <a:endParaRPr lang="en-US"/>
        </a:p>
      </dgm:t>
    </dgm:pt>
    <dgm:pt modelId="{E81829ED-81D3-46B2-94F0-E11E3B166881}" type="pres">
      <dgm:prSet presAssocID="{35935904-77C6-4DB9-8137-69D5D51E6836}" presName="parentLin" presStyleCnt="0"/>
      <dgm:spPr/>
    </dgm:pt>
    <dgm:pt modelId="{F836ADCB-FAE8-47EE-9C58-3FE5D1E08654}" type="pres">
      <dgm:prSet presAssocID="{35935904-77C6-4DB9-8137-69D5D51E6836}" presName="parentLeftMargin" presStyleLbl="node1" presStyleIdx="0" presStyleCnt="4"/>
      <dgm:spPr/>
      <dgm:t>
        <a:bodyPr/>
        <a:lstStyle/>
        <a:p>
          <a:endParaRPr lang="en-US"/>
        </a:p>
      </dgm:t>
    </dgm:pt>
    <dgm:pt modelId="{419C5A83-4BF9-4131-8B21-3716D56794DF}" type="pres">
      <dgm:prSet presAssocID="{35935904-77C6-4DB9-8137-69D5D51E6836}" presName="parentText" presStyleLbl="node1" presStyleIdx="0" presStyleCnt="4">
        <dgm:presLayoutVars>
          <dgm:chMax val="0"/>
          <dgm:bulletEnabled val="1"/>
        </dgm:presLayoutVars>
      </dgm:prSet>
      <dgm:spPr/>
      <dgm:t>
        <a:bodyPr/>
        <a:lstStyle/>
        <a:p>
          <a:endParaRPr lang="en-US"/>
        </a:p>
      </dgm:t>
    </dgm:pt>
    <dgm:pt modelId="{692F2B6B-0AD4-45B7-B5E2-0442CFEE8E4E}" type="pres">
      <dgm:prSet presAssocID="{35935904-77C6-4DB9-8137-69D5D51E6836}" presName="negativeSpace" presStyleCnt="0"/>
      <dgm:spPr/>
    </dgm:pt>
    <dgm:pt modelId="{B4C26B43-C702-4CD8-9697-D1F62B07E4CF}" type="pres">
      <dgm:prSet presAssocID="{35935904-77C6-4DB9-8137-69D5D51E6836}" presName="childText" presStyleLbl="conFgAcc1" presStyleIdx="0" presStyleCnt="4">
        <dgm:presLayoutVars>
          <dgm:bulletEnabled val="1"/>
        </dgm:presLayoutVars>
      </dgm:prSet>
      <dgm:spPr/>
    </dgm:pt>
    <dgm:pt modelId="{F19E46F5-9146-4442-A670-473F71344F1A}" type="pres">
      <dgm:prSet presAssocID="{75C13A92-6E2A-452A-8404-A94EE9FD09D4}" presName="spaceBetweenRectangles" presStyleCnt="0"/>
      <dgm:spPr/>
    </dgm:pt>
    <dgm:pt modelId="{3613B442-423B-4921-921A-55B34CD1B515}" type="pres">
      <dgm:prSet presAssocID="{061B2438-3C24-46A0-8DEC-C2466C90CD18}" presName="parentLin" presStyleCnt="0"/>
      <dgm:spPr/>
    </dgm:pt>
    <dgm:pt modelId="{902A0E3B-D4D7-4F2C-8AD9-24643DA2C250}" type="pres">
      <dgm:prSet presAssocID="{061B2438-3C24-46A0-8DEC-C2466C90CD18}" presName="parentLeftMargin" presStyleLbl="node1" presStyleIdx="0" presStyleCnt="4"/>
      <dgm:spPr/>
      <dgm:t>
        <a:bodyPr/>
        <a:lstStyle/>
        <a:p>
          <a:endParaRPr lang="en-US"/>
        </a:p>
      </dgm:t>
    </dgm:pt>
    <dgm:pt modelId="{8CAE1388-C428-463F-A470-BE00DFB145DC}" type="pres">
      <dgm:prSet presAssocID="{061B2438-3C24-46A0-8DEC-C2466C90CD18}" presName="parentText" presStyleLbl="node1" presStyleIdx="1" presStyleCnt="4">
        <dgm:presLayoutVars>
          <dgm:chMax val="0"/>
          <dgm:bulletEnabled val="1"/>
        </dgm:presLayoutVars>
      </dgm:prSet>
      <dgm:spPr/>
      <dgm:t>
        <a:bodyPr/>
        <a:lstStyle/>
        <a:p>
          <a:endParaRPr lang="en-US"/>
        </a:p>
      </dgm:t>
    </dgm:pt>
    <dgm:pt modelId="{EA03F22E-26BE-4DA2-AFF4-B8A96872F30F}" type="pres">
      <dgm:prSet presAssocID="{061B2438-3C24-46A0-8DEC-C2466C90CD18}" presName="negativeSpace" presStyleCnt="0"/>
      <dgm:spPr/>
    </dgm:pt>
    <dgm:pt modelId="{0E2006AC-69C1-4AC8-98A1-2A7DD3DC4790}" type="pres">
      <dgm:prSet presAssocID="{061B2438-3C24-46A0-8DEC-C2466C90CD18}" presName="childText" presStyleLbl="conFgAcc1" presStyleIdx="1" presStyleCnt="4">
        <dgm:presLayoutVars>
          <dgm:bulletEnabled val="1"/>
        </dgm:presLayoutVars>
      </dgm:prSet>
      <dgm:spPr/>
    </dgm:pt>
    <dgm:pt modelId="{66FB8F49-056B-4A1E-B344-B1529E424388}" type="pres">
      <dgm:prSet presAssocID="{36E8A163-AA92-452B-B17F-9423EC68A4A6}" presName="spaceBetweenRectangles" presStyleCnt="0"/>
      <dgm:spPr/>
    </dgm:pt>
    <dgm:pt modelId="{FDBC6BFA-F6C7-4690-918A-48522545194E}" type="pres">
      <dgm:prSet presAssocID="{61620581-DF73-48C4-87BF-27573B07A6D3}" presName="parentLin" presStyleCnt="0"/>
      <dgm:spPr/>
    </dgm:pt>
    <dgm:pt modelId="{333B9CB5-6860-46DA-939D-2898BE32AF5A}" type="pres">
      <dgm:prSet presAssocID="{61620581-DF73-48C4-87BF-27573B07A6D3}" presName="parentLeftMargin" presStyleLbl="node1" presStyleIdx="1" presStyleCnt="4"/>
      <dgm:spPr/>
      <dgm:t>
        <a:bodyPr/>
        <a:lstStyle/>
        <a:p>
          <a:endParaRPr lang="en-US"/>
        </a:p>
      </dgm:t>
    </dgm:pt>
    <dgm:pt modelId="{821F87EC-CCD0-4B95-9950-688B70F936E3}" type="pres">
      <dgm:prSet presAssocID="{61620581-DF73-48C4-87BF-27573B07A6D3}" presName="parentText" presStyleLbl="node1" presStyleIdx="2" presStyleCnt="4">
        <dgm:presLayoutVars>
          <dgm:chMax val="0"/>
          <dgm:bulletEnabled val="1"/>
        </dgm:presLayoutVars>
      </dgm:prSet>
      <dgm:spPr/>
      <dgm:t>
        <a:bodyPr/>
        <a:lstStyle/>
        <a:p>
          <a:endParaRPr lang="en-US"/>
        </a:p>
      </dgm:t>
    </dgm:pt>
    <dgm:pt modelId="{FBC928D8-B7B9-45F5-B233-AAEDEF3B5BBC}" type="pres">
      <dgm:prSet presAssocID="{61620581-DF73-48C4-87BF-27573B07A6D3}" presName="negativeSpace" presStyleCnt="0"/>
      <dgm:spPr/>
    </dgm:pt>
    <dgm:pt modelId="{90D0A29B-BB27-4FE9-8604-5DF059F61653}" type="pres">
      <dgm:prSet presAssocID="{61620581-DF73-48C4-87BF-27573B07A6D3}" presName="childText" presStyleLbl="conFgAcc1" presStyleIdx="2" presStyleCnt="4">
        <dgm:presLayoutVars>
          <dgm:bulletEnabled val="1"/>
        </dgm:presLayoutVars>
      </dgm:prSet>
      <dgm:spPr/>
    </dgm:pt>
    <dgm:pt modelId="{66713FCA-9C03-4B94-993F-A55CD0663388}" type="pres">
      <dgm:prSet presAssocID="{1E60A075-4E30-4271-A8B4-73C2E0553118}" presName="spaceBetweenRectangles" presStyleCnt="0"/>
      <dgm:spPr/>
    </dgm:pt>
    <dgm:pt modelId="{B2A7D3F9-DDA9-4E9C-B188-1BF605101D93}" type="pres">
      <dgm:prSet presAssocID="{747D578C-971D-4324-AEFE-AC0FA2000697}" presName="parentLin" presStyleCnt="0"/>
      <dgm:spPr/>
    </dgm:pt>
    <dgm:pt modelId="{4B9E607E-D19D-4DE7-851D-9D61640B61B6}" type="pres">
      <dgm:prSet presAssocID="{747D578C-971D-4324-AEFE-AC0FA2000697}" presName="parentLeftMargin" presStyleLbl="node1" presStyleIdx="2" presStyleCnt="4"/>
      <dgm:spPr/>
      <dgm:t>
        <a:bodyPr/>
        <a:lstStyle/>
        <a:p>
          <a:endParaRPr lang="en-US"/>
        </a:p>
      </dgm:t>
    </dgm:pt>
    <dgm:pt modelId="{3CEC3D37-903E-415B-8C44-017C0C97F620}" type="pres">
      <dgm:prSet presAssocID="{747D578C-971D-4324-AEFE-AC0FA2000697}" presName="parentText" presStyleLbl="node1" presStyleIdx="3" presStyleCnt="4">
        <dgm:presLayoutVars>
          <dgm:chMax val="0"/>
          <dgm:bulletEnabled val="1"/>
        </dgm:presLayoutVars>
      </dgm:prSet>
      <dgm:spPr/>
      <dgm:t>
        <a:bodyPr/>
        <a:lstStyle/>
        <a:p>
          <a:endParaRPr lang="en-US"/>
        </a:p>
      </dgm:t>
    </dgm:pt>
    <dgm:pt modelId="{9882D6AD-C43A-49A1-90D8-64D858F0D071}" type="pres">
      <dgm:prSet presAssocID="{747D578C-971D-4324-AEFE-AC0FA2000697}" presName="negativeSpace" presStyleCnt="0"/>
      <dgm:spPr/>
    </dgm:pt>
    <dgm:pt modelId="{5442F9A5-E29E-440B-8B19-63CA3C5EF555}" type="pres">
      <dgm:prSet presAssocID="{747D578C-971D-4324-AEFE-AC0FA2000697}" presName="childText" presStyleLbl="conFgAcc1" presStyleIdx="3" presStyleCnt="4">
        <dgm:presLayoutVars>
          <dgm:bulletEnabled val="1"/>
        </dgm:presLayoutVars>
      </dgm:prSet>
      <dgm:spPr/>
    </dgm:pt>
  </dgm:ptLst>
  <dgm:cxnLst>
    <dgm:cxn modelId="{E6F0AA68-6987-447A-A58B-12515EA153C5}" type="presOf" srcId="{35935904-77C6-4DB9-8137-69D5D51E6836}" destId="{F836ADCB-FAE8-47EE-9C58-3FE5D1E08654}" srcOrd="0" destOrd="0" presId="urn:microsoft.com/office/officeart/2005/8/layout/list1"/>
    <dgm:cxn modelId="{E60676A3-1580-4604-8A43-38F0684EFC94}" srcId="{D93B9430-0EEA-45F2-ADFE-08E58B479F27}" destId="{35935904-77C6-4DB9-8137-69D5D51E6836}" srcOrd="0" destOrd="0" parTransId="{18E8B6DC-1111-4143-9739-12EA0A09592B}" sibTransId="{75C13A92-6E2A-452A-8404-A94EE9FD09D4}"/>
    <dgm:cxn modelId="{4213B52C-B258-41FD-8692-5EC2ABBE9E56}" type="presOf" srcId="{061B2438-3C24-46A0-8DEC-C2466C90CD18}" destId="{902A0E3B-D4D7-4F2C-8AD9-24643DA2C250}" srcOrd="0" destOrd="0" presId="urn:microsoft.com/office/officeart/2005/8/layout/list1"/>
    <dgm:cxn modelId="{7D0AED6B-86DE-4E38-95F9-95A3A55908C7}" type="presOf" srcId="{061B2438-3C24-46A0-8DEC-C2466C90CD18}" destId="{8CAE1388-C428-463F-A470-BE00DFB145DC}" srcOrd="1" destOrd="0" presId="urn:microsoft.com/office/officeart/2005/8/layout/list1"/>
    <dgm:cxn modelId="{7DE91096-940E-4E48-8881-DA954F580398}" type="presOf" srcId="{61620581-DF73-48C4-87BF-27573B07A6D3}" destId="{333B9CB5-6860-46DA-939D-2898BE32AF5A}" srcOrd="0" destOrd="0" presId="urn:microsoft.com/office/officeart/2005/8/layout/list1"/>
    <dgm:cxn modelId="{25A1127F-6D93-453E-80AA-E6BEEC93C8B1}" type="presOf" srcId="{D93B9430-0EEA-45F2-ADFE-08E58B479F27}" destId="{478531B5-876F-48CB-BA74-218B31DD0D9E}" srcOrd="0" destOrd="0" presId="urn:microsoft.com/office/officeart/2005/8/layout/list1"/>
    <dgm:cxn modelId="{CA5A03C8-BC64-4141-A64B-C4F7DDEF59B4}" type="presOf" srcId="{747D578C-971D-4324-AEFE-AC0FA2000697}" destId="{4B9E607E-D19D-4DE7-851D-9D61640B61B6}" srcOrd="0" destOrd="0" presId="urn:microsoft.com/office/officeart/2005/8/layout/list1"/>
    <dgm:cxn modelId="{9CF9148A-11BD-4E66-930E-EA2A9CB7790F}" srcId="{D93B9430-0EEA-45F2-ADFE-08E58B479F27}" destId="{747D578C-971D-4324-AEFE-AC0FA2000697}" srcOrd="3" destOrd="0" parTransId="{60AFD418-E440-49E4-903A-8F51EE3D1625}" sibTransId="{D6852C9D-15EE-4583-B887-758712D41BA9}"/>
    <dgm:cxn modelId="{9441D982-C75F-4C97-948A-1EA4B234B44D}" srcId="{D93B9430-0EEA-45F2-ADFE-08E58B479F27}" destId="{61620581-DF73-48C4-87BF-27573B07A6D3}" srcOrd="2" destOrd="0" parTransId="{ED46610B-AD1C-4FF9-BF15-FEA3FA15AA94}" sibTransId="{1E60A075-4E30-4271-A8B4-73C2E0553118}"/>
    <dgm:cxn modelId="{D0101675-C616-4B25-9A4A-0EE957725881}" srcId="{D93B9430-0EEA-45F2-ADFE-08E58B479F27}" destId="{061B2438-3C24-46A0-8DEC-C2466C90CD18}" srcOrd="1" destOrd="0" parTransId="{92B87716-F785-4402-AB84-A1282719D938}" sibTransId="{36E8A163-AA92-452B-B17F-9423EC68A4A6}"/>
    <dgm:cxn modelId="{D2450391-44F1-4DEC-8991-5432A90276FB}" type="presOf" srcId="{747D578C-971D-4324-AEFE-AC0FA2000697}" destId="{3CEC3D37-903E-415B-8C44-017C0C97F620}" srcOrd="1" destOrd="0" presId="urn:microsoft.com/office/officeart/2005/8/layout/list1"/>
    <dgm:cxn modelId="{25AE0BD2-8E43-4C65-A73B-2C31614B7796}" type="presOf" srcId="{61620581-DF73-48C4-87BF-27573B07A6D3}" destId="{821F87EC-CCD0-4B95-9950-688B70F936E3}" srcOrd="1" destOrd="0" presId="urn:microsoft.com/office/officeart/2005/8/layout/list1"/>
    <dgm:cxn modelId="{18BDECF3-AA1F-419E-808E-0DAFAD10A9D7}" type="presOf" srcId="{35935904-77C6-4DB9-8137-69D5D51E6836}" destId="{419C5A83-4BF9-4131-8B21-3716D56794DF}" srcOrd="1" destOrd="0" presId="urn:microsoft.com/office/officeart/2005/8/layout/list1"/>
    <dgm:cxn modelId="{0F0DA81B-91DA-4068-B86E-B14A830B910F}" type="presParOf" srcId="{478531B5-876F-48CB-BA74-218B31DD0D9E}" destId="{E81829ED-81D3-46B2-94F0-E11E3B166881}" srcOrd="0" destOrd="0" presId="urn:microsoft.com/office/officeart/2005/8/layout/list1"/>
    <dgm:cxn modelId="{C3375210-8615-40C7-BF16-CF98A794ECE9}" type="presParOf" srcId="{E81829ED-81D3-46B2-94F0-E11E3B166881}" destId="{F836ADCB-FAE8-47EE-9C58-3FE5D1E08654}" srcOrd="0" destOrd="0" presId="urn:microsoft.com/office/officeart/2005/8/layout/list1"/>
    <dgm:cxn modelId="{40C6EDB6-680B-44D9-998C-CDCD55ED584E}" type="presParOf" srcId="{E81829ED-81D3-46B2-94F0-E11E3B166881}" destId="{419C5A83-4BF9-4131-8B21-3716D56794DF}" srcOrd="1" destOrd="0" presId="urn:microsoft.com/office/officeart/2005/8/layout/list1"/>
    <dgm:cxn modelId="{D2ECE17A-E4A7-41A3-9690-EA0C0ACD21D1}" type="presParOf" srcId="{478531B5-876F-48CB-BA74-218B31DD0D9E}" destId="{692F2B6B-0AD4-45B7-B5E2-0442CFEE8E4E}" srcOrd="1" destOrd="0" presId="urn:microsoft.com/office/officeart/2005/8/layout/list1"/>
    <dgm:cxn modelId="{15DB2E33-1445-4DC3-9BFA-1EB46A087C2E}" type="presParOf" srcId="{478531B5-876F-48CB-BA74-218B31DD0D9E}" destId="{B4C26B43-C702-4CD8-9697-D1F62B07E4CF}" srcOrd="2" destOrd="0" presId="urn:microsoft.com/office/officeart/2005/8/layout/list1"/>
    <dgm:cxn modelId="{484CC859-B458-4D77-A22F-9AE339E3E0FE}" type="presParOf" srcId="{478531B5-876F-48CB-BA74-218B31DD0D9E}" destId="{F19E46F5-9146-4442-A670-473F71344F1A}" srcOrd="3" destOrd="0" presId="urn:microsoft.com/office/officeart/2005/8/layout/list1"/>
    <dgm:cxn modelId="{6DDBCCA5-1FBA-47EA-AF03-4DFF53C938CF}" type="presParOf" srcId="{478531B5-876F-48CB-BA74-218B31DD0D9E}" destId="{3613B442-423B-4921-921A-55B34CD1B515}" srcOrd="4" destOrd="0" presId="urn:microsoft.com/office/officeart/2005/8/layout/list1"/>
    <dgm:cxn modelId="{CB7AF33A-4517-43AE-8852-A65E24CFDAB9}" type="presParOf" srcId="{3613B442-423B-4921-921A-55B34CD1B515}" destId="{902A0E3B-D4D7-4F2C-8AD9-24643DA2C250}" srcOrd="0" destOrd="0" presId="urn:microsoft.com/office/officeart/2005/8/layout/list1"/>
    <dgm:cxn modelId="{F12CB231-9F52-4D85-AE7A-9E4123519730}" type="presParOf" srcId="{3613B442-423B-4921-921A-55B34CD1B515}" destId="{8CAE1388-C428-463F-A470-BE00DFB145DC}" srcOrd="1" destOrd="0" presId="urn:microsoft.com/office/officeart/2005/8/layout/list1"/>
    <dgm:cxn modelId="{BA4AF1CB-ADF6-4A9A-A0C6-9988CA5A132C}" type="presParOf" srcId="{478531B5-876F-48CB-BA74-218B31DD0D9E}" destId="{EA03F22E-26BE-4DA2-AFF4-B8A96872F30F}" srcOrd="5" destOrd="0" presId="urn:microsoft.com/office/officeart/2005/8/layout/list1"/>
    <dgm:cxn modelId="{A24E1A70-AAD0-4B12-9EF6-996FA5955151}" type="presParOf" srcId="{478531B5-876F-48CB-BA74-218B31DD0D9E}" destId="{0E2006AC-69C1-4AC8-98A1-2A7DD3DC4790}" srcOrd="6" destOrd="0" presId="urn:microsoft.com/office/officeart/2005/8/layout/list1"/>
    <dgm:cxn modelId="{A182E7A1-4554-473B-89A3-4AFB2D1B5790}" type="presParOf" srcId="{478531B5-876F-48CB-BA74-218B31DD0D9E}" destId="{66FB8F49-056B-4A1E-B344-B1529E424388}" srcOrd="7" destOrd="0" presId="urn:microsoft.com/office/officeart/2005/8/layout/list1"/>
    <dgm:cxn modelId="{73BCC7AD-2647-444F-A5FE-607618EC0DD8}" type="presParOf" srcId="{478531B5-876F-48CB-BA74-218B31DD0D9E}" destId="{FDBC6BFA-F6C7-4690-918A-48522545194E}" srcOrd="8" destOrd="0" presId="urn:microsoft.com/office/officeart/2005/8/layout/list1"/>
    <dgm:cxn modelId="{3933D220-5C4B-413D-A05A-47EF1172E5BC}" type="presParOf" srcId="{FDBC6BFA-F6C7-4690-918A-48522545194E}" destId="{333B9CB5-6860-46DA-939D-2898BE32AF5A}" srcOrd="0" destOrd="0" presId="urn:microsoft.com/office/officeart/2005/8/layout/list1"/>
    <dgm:cxn modelId="{1BA6BF69-CC5A-4647-BC88-977B707CC003}" type="presParOf" srcId="{FDBC6BFA-F6C7-4690-918A-48522545194E}" destId="{821F87EC-CCD0-4B95-9950-688B70F936E3}" srcOrd="1" destOrd="0" presId="urn:microsoft.com/office/officeart/2005/8/layout/list1"/>
    <dgm:cxn modelId="{28C61859-6DD6-410E-B618-FECF5855A4AF}" type="presParOf" srcId="{478531B5-876F-48CB-BA74-218B31DD0D9E}" destId="{FBC928D8-B7B9-45F5-B233-AAEDEF3B5BBC}" srcOrd="9" destOrd="0" presId="urn:microsoft.com/office/officeart/2005/8/layout/list1"/>
    <dgm:cxn modelId="{A00BB77C-C60B-412D-88E4-81B22B5466AD}" type="presParOf" srcId="{478531B5-876F-48CB-BA74-218B31DD0D9E}" destId="{90D0A29B-BB27-4FE9-8604-5DF059F61653}" srcOrd="10" destOrd="0" presId="urn:microsoft.com/office/officeart/2005/8/layout/list1"/>
    <dgm:cxn modelId="{5F8FE494-BB7F-45F3-BB02-69725E7D8754}" type="presParOf" srcId="{478531B5-876F-48CB-BA74-218B31DD0D9E}" destId="{66713FCA-9C03-4B94-993F-A55CD0663388}" srcOrd="11" destOrd="0" presId="urn:microsoft.com/office/officeart/2005/8/layout/list1"/>
    <dgm:cxn modelId="{F48A59AA-5135-4FDC-BE23-1B8AA29114B8}" type="presParOf" srcId="{478531B5-876F-48CB-BA74-218B31DD0D9E}" destId="{B2A7D3F9-DDA9-4E9C-B188-1BF605101D93}" srcOrd="12" destOrd="0" presId="urn:microsoft.com/office/officeart/2005/8/layout/list1"/>
    <dgm:cxn modelId="{7B62F5E9-5FC0-4ED3-A455-668A8FB3FADC}" type="presParOf" srcId="{B2A7D3F9-DDA9-4E9C-B188-1BF605101D93}" destId="{4B9E607E-D19D-4DE7-851D-9D61640B61B6}" srcOrd="0" destOrd="0" presId="urn:microsoft.com/office/officeart/2005/8/layout/list1"/>
    <dgm:cxn modelId="{5378BC17-1DEB-4B3F-A722-731F43EA1EC2}" type="presParOf" srcId="{B2A7D3F9-DDA9-4E9C-B188-1BF605101D93}" destId="{3CEC3D37-903E-415B-8C44-017C0C97F620}" srcOrd="1" destOrd="0" presId="urn:microsoft.com/office/officeart/2005/8/layout/list1"/>
    <dgm:cxn modelId="{A34381A5-91BE-4035-AD2D-D8E8CA171E3C}" type="presParOf" srcId="{478531B5-876F-48CB-BA74-218B31DD0D9E}" destId="{9882D6AD-C43A-49A1-90D8-64D858F0D071}" srcOrd="13" destOrd="0" presId="urn:microsoft.com/office/officeart/2005/8/layout/list1"/>
    <dgm:cxn modelId="{C1F1B6A6-3162-4FFF-9DF7-EC3044EAAD57}" type="presParOf" srcId="{478531B5-876F-48CB-BA74-218B31DD0D9E}" destId="{5442F9A5-E29E-440B-8B19-63CA3C5EF5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B9430-0EEA-45F2-ADFE-08E58B479F27}" type="doc">
      <dgm:prSet loTypeId="urn:microsoft.com/office/officeart/2005/8/layout/list1" loCatId="list" qsTypeId="urn:microsoft.com/office/officeart/2005/8/quickstyle/simple4" qsCatId="simple" csTypeId="urn:microsoft.com/office/officeart/2005/8/colors/accent0_1" csCatId="mainScheme" phldr="1"/>
      <dgm:spPr/>
      <dgm:t>
        <a:bodyPr/>
        <a:lstStyle/>
        <a:p>
          <a:endParaRPr lang="en-US"/>
        </a:p>
      </dgm:t>
    </dgm:pt>
    <dgm:pt modelId="{35935904-77C6-4DB9-8137-69D5D51E6836}">
      <dgm:prSet phldrT="[Text]" custT="1"/>
      <dgm:spPr/>
      <dgm:t>
        <a:bodyPr/>
        <a:lstStyle/>
        <a:p>
          <a:r>
            <a:rPr lang="vi-VN" sz="3600" b="1" dirty="0">
              <a:latin typeface="Arial" panose="020B0604020202020204" pitchFamily="34" charset="0"/>
              <a:cs typeface="Arial" panose="020B0604020202020204" pitchFamily="34" charset="0"/>
            </a:rPr>
            <a:t>A. </a:t>
          </a:r>
          <a:r>
            <a:rPr lang="vi-VN" sz="3600" dirty="0">
              <a:latin typeface="Arial" panose="020B0604020202020204" pitchFamily="34" charset="0"/>
              <a:cs typeface="Arial" panose="020B0604020202020204" pitchFamily="34" charset="0"/>
            </a:rPr>
            <a:t>Bài tiết mồ hôi</a:t>
          </a:r>
          <a:endParaRPr lang="en-US" sz="3600" dirty="0">
            <a:latin typeface="Arial" panose="020B0604020202020204" pitchFamily="34" charset="0"/>
            <a:cs typeface="Arial" panose="020B0604020202020204" pitchFamily="34" charset="0"/>
          </a:endParaRPr>
        </a:p>
      </dgm:t>
    </dgm:pt>
    <dgm:pt modelId="{18E8B6DC-1111-4143-9739-12EA0A09592B}" type="parTrans" cxnId="{E60676A3-1580-4604-8A43-38F0684EFC94}">
      <dgm:prSet/>
      <dgm:spPr/>
      <dgm:t>
        <a:bodyPr/>
        <a:lstStyle/>
        <a:p>
          <a:endParaRPr lang="en-US"/>
        </a:p>
      </dgm:t>
    </dgm:pt>
    <dgm:pt modelId="{75C13A92-6E2A-452A-8404-A94EE9FD09D4}" type="sibTrans" cxnId="{E60676A3-1580-4604-8A43-38F0684EFC94}">
      <dgm:prSet/>
      <dgm:spPr/>
      <dgm:t>
        <a:bodyPr/>
        <a:lstStyle/>
        <a:p>
          <a:endParaRPr lang="en-US"/>
        </a:p>
      </dgm:t>
    </dgm:pt>
    <dgm:pt modelId="{061B2438-3C24-46A0-8DEC-C2466C90CD18}">
      <dgm:prSet phldrT="[Text]" custT="1"/>
      <dgm:spPr/>
      <dgm:t>
        <a:bodyPr/>
        <a:lstStyle/>
        <a:p>
          <a:r>
            <a:rPr lang="vi-VN" sz="3600" b="1" dirty="0">
              <a:latin typeface="Arial" panose="020B0604020202020204" pitchFamily="34" charset="0"/>
              <a:cs typeface="Arial" panose="020B0604020202020204" pitchFamily="34" charset="0"/>
            </a:rPr>
            <a:t>B. </a:t>
          </a:r>
          <a:r>
            <a:rPr lang="vi-VN" sz="3600" dirty="0">
              <a:latin typeface="Arial" panose="020B0604020202020204" pitchFamily="34" charset="0"/>
              <a:cs typeface="Arial" panose="020B0604020202020204" pitchFamily="34" charset="0"/>
            </a:rPr>
            <a:t>Phân giải protein trong tế bào</a:t>
          </a:r>
          <a:endParaRPr lang="en-US" sz="3600" dirty="0">
            <a:latin typeface="Arial" panose="020B0604020202020204" pitchFamily="34" charset="0"/>
            <a:cs typeface="Arial" panose="020B0604020202020204" pitchFamily="34" charset="0"/>
          </a:endParaRPr>
        </a:p>
      </dgm:t>
    </dgm:pt>
    <dgm:pt modelId="{92B87716-F785-4402-AB84-A1282719D938}" type="parTrans" cxnId="{D0101675-C616-4B25-9A4A-0EE957725881}">
      <dgm:prSet/>
      <dgm:spPr/>
      <dgm:t>
        <a:bodyPr/>
        <a:lstStyle/>
        <a:p>
          <a:endParaRPr lang="en-US"/>
        </a:p>
      </dgm:t>
    </dgm:pt>
    <dgm:pt modelId="{36E8A163-AA92-452B-B17F-9423EC68A4A6}" type="sibTrans" cxnId="{D0101675-C616-4B25-9A4A-0EE957725881}">
      <dgm:prSet/>
      <dgm:spPr/>
      <dgm:t>
        <a:bodyPr/>
        <a:lstStyle/>
        <a:p>
          <a:endParaRPr lang="en-US"/>
        </a:p>
      </dgm:t>
    </dgm:pt>
    <dgm:pt modelId="{61620581-DF73-48C4-87BF-27573B07A6D3}">
      <dgm:prSet phldrT="[Text]" custT="1"/>
      <dgm:spPr/>
      <dgm:t>
        <a:bodyPr/>
        <a:lstStyle/>
        <a:p>
          <a:r>
            <a:rPr lang="vi-VN" sz="3600" b="1" dirty="0">
              <a:latin typeface="Arial" panose="020B0604020202020204" pitchFamily="34" charset="0"/>
              <a:cs typeface="Arial" panose="020B0604020202020204" pitchFamily="34" charset="0"/>
            </a:rPr>
            <a:t>C. </a:t>
          </a:r>
          <a:r>
            <a:rPr lang="vi-VN" sz="3600" dirty="0">
              <a:latin typeface="Arial" panose="020B0604020202020204" pitchFamily="34" charset="0"/>
              <a:cs typeface="Arial" panose="020B0604020202020204" pitchFamily="34" charset="0"/>
            </a:rPr>
            <a:t>Vận chuyển thức ăn từ miệng đến dạ dày</a:t>
          </a:r>
          <a:endParaRPr lang="en-US" sz="3600" dirty="0">
            <a:latin typeface="Arial" panose="020B0604020202020204" pitchFamily="34" charset="0"/>
            <a:cs typeface="Arial" panose="020B0604020202020204" pitchFamily="34" charset="0"/>
          </a:endParaRPr>
        </a:p>
      </dgm:t>
    </dgm:pt>
    <dgm:pt modelId="{ED46610B-AD1C-4FF9-BF15-FEA3FA15AA94}" type="parTrans" cxnId="{9441D982-C75F-4C97-948A-1EA4B234B44D}">
      <dgm:prSet/>
      <dgm:spPr/>
      <dgm:t>
        <a:bodyPr/>
        <a:lstStyle/>
        <a:p>
          <a:endParaRPr lang="en-US"/>
        </a:p>
      </dgm:t>
    </dgm:pt>
    <dgm:pt modelId="{1E60A075-4E30-4271-A8B4-73C2E0553118}" type="sibTrans" cxnId="{9441D982-C75F-4C97-948A-1EA4B234B44D}">
      <dgm:prSet/>
      <dgm:spPr/>
      <dgm:t>
        <a:bodyPr/>
        <a:lstStyle/>
        <a:p>
          <a:endParaRPr lang="en-US"/>
        </a:p>
      </dgm:t>
    </dgm:pt>
    <dgm:pt modelId="{747D578C-971D-4324-AEFE-AC0FA2000697}">
      <dgm:prSet phldrT="[Text]" custT="1"/>
      <dgm:spPr/>
      <dgm:t>
        <a:bodyPr/>
        <a:lstStyle/>
        <a:p>
          <a:r>
            <a:rPr lang="vi-VN" sz="3600" b="1" dirty="0">
              <a:latin typeface="Arial" panose="020B0604020202020204" pitchFamily="34" charset="0"/>
              <a:cs typeface="Arial" panose="020B0604020202020204" pitchFamily="34" charset="0"/>
            </a:rPr>
            <a:t>D. </a:t>
          </a:r>
          <a:r>
            <a:rPr lang="vi-VN" sz="3600" dirty="0">
              <a:latin typeface="Arial" panose="020B0604020202020204" pitchFamily="34" charset="0"/>
              <a:cs typeface="Arial" panose="020B0604020202020204" pitchFamily="34" charset="0"/>
            </a:rPr>
            <a:t>Lấy carbon dioxide và thải oxygen ở thực vật</a:t>
          </a:r>
          <a:endParaRPr lang="en-US" sz="3600" dirty="0">
            <a:latin typeface="Arial" panose="020B0604020202020204" pitchFamily="34" charset="0"/>
            <a:cs typeface="Arial" panose="020B0604020202020204" pitchFamily="34" charset="0"/>
          </a:endParaRPr>
        </a:p>
      </dgm:t>
    </dgm:pt>
    <dgm:pt modelId="{60AFD418-E440-49E4-903A-8F51EE3D1625}" type="parTrans" cxnId="{9CF9148A-11BD-4E66-930E-EA2A9CB7790F}">
      <dgm:prSet/>
      <dgm:spPr/>
      <dgm:t>
        <a:bodyPr/>
        <a:lstStyle/>
        <a:p>
          <a:endParaRPr lang="en-US"/>
        </a:p>
      </dgm:t>
    </dgm:pt>
    <dgm:pt modelId="{D6852C9D-15EE-4583-B887-758712D41BA9}" type="sibTrans" cxnId="{9CF9148A-11BD-4E66-930E-EA2A9CB7790F}">
      <dgm:prSet/>
      <dgm:spPr/>
      <dgm:t>
        <a:bodyPr/>
        <a:lstStyle/>
        <a:p>
          <a:endParaRPr lang="en-US"/>
        </a:p>
      </dgm:t>
    </dgm:pt>
    <dgm:pt modelId="{478531B5-876F-48CB-BA74-218B31DD0D9E}" type="pres">
      <dgm:prSet presAssocID="{D93B9430-0EEA-45F2-ADFE-08E58B479F27}" presName="linear" presStyleCnt="0">
        <dgm:presLayoutVars>
          <dgm:dir/>
          <dgm:animLvl val="lvl"/>
          <dgm:resizeHandles val="exact"/>
        </dgm:presLayoutVars>
      </dgm:prSet>
      <dgm:spPr/>
      <dgm:t>
        <a:bodyPr/>
        <a:lstStyle/>
        <a:p>
          <a:endParaRPr lang="en-US"/>
        </a:p>
      </dgm:t>
    </dgm:pt>
    <dgm:pt modelId="{E81829ED-81D3-46B2-94F0-E11E3B166881}" type="pres">
      <dgm:prSet presAssocID="{35935904-77C6-4DB9-8137-69D5D51E6836}" presName="parentLin" presStyleCnt="0"/>
      <dgm:spPr/>
    </dgm:pt>
    <dgm:pt modelId="{F836ADCB-FAE8-47EE-9C58-3FE5D1E08654}" type="pres">
      <dgm:prSet presAssocID="{35935904-77C6-4DB9-8137-69D5D51E6836}" presName="parentLeftMargin" presStyleLbl="node1" presStyleIdx="0" presStyleCnt="4"/>
      <dgm:spPr/>
      <dgm:t>
        <a:bodyPr/>
        <a:lstStyle/>
        <a:p>
          <a:endParaRPr lang="en-US"/>
        </a:p>
      </dgm:t>
    </dgm:pt>
    <dgm:pt modelId="{419C5A83-4BF9-4131-8B21-3716D56794DF}" type="pres">
      <dgm:prSet presAssocID="{35935904-77C6-4DB9-8137-69D5D51E6836}" presName="parentText" presStyleLbl="node1" presStyleIdx="0" presStyleCnt="4">
        <dgm:presLayoutVars>
          <dgm:chMax val="0"/>
          <dgm:bulletEnabled val="1"/>
        </dgm:presLayoutVars>
      </dgm:prSet>
      <dgm:spPr/>
      <dgm:t>
        <a:bodyPr/>
        <a:lstStyle/>
        <a:p>
          <a:endParaRPr lang="en-US"/>
        </a:p>
      </dgm:t>
    </dgm:pt>
    <dgm:pt modelId="{692F2B6B-0AD4-45B7-B5E2-0442CFEE8E4E}" type="pres">
      <dgm:prSet presAssocID="{35935904-77C6-4DB9-8137-69D5D51E6836}" presName="negativeSpace" presStyleCnt="0"/>
      <dgm:spPr/>
    </dgm:pt>
    <dgm:pt modelId="{B4C26B43-C702-4CD8-9697-D1F62B07E4CF}" type="pres">
      <dgm:prSet presAssocID="{35935904-77C6-4DB9-8137-69D5D51E6836}" presName="childText" presStyleLbl="conFgAcc1" presStyleIdx="0" presStyleCnt="4">
        <dgm:presLayoutVars>
          <dgm:bulletEnabled val="1"/>
        </dgm:presLayoutVars>
      </dgm:prSet>
      <dgm:spPr/>
    </dgm:pt>
    <dgm:pt modelId="{F19E46F5-9146-4442-A670-473F71344F1A}" type="pres">
      <dgm:prSet presAssocID="{75C13A92-6E2A-452A-8404-A94EE9FD09D4}" presName="spaceBetweenRectangles" presStyleCnt="0"/>
      <dgm:spPr/>
    </dgm:pt>
    <dgm:pt modelId="{3613B442-423B-4921-921A-55B34CD1B515}" type="pres">
      <dgm:prSet presAssocID="{061B2438-3C24-46A0-8DEC-C2466C90CD18}" presName="parentLin" presStyleCnt="0"/>
      <dgm:spPr/>
    </dgm:pt>
    <dgm:pt modelId="{902A0E3B-D4D7-4F2C-8AD9-24643DA2C250}" type="pres">
      <dgm:prSet presAssocID="{061B2438-3C24-46A0-8DEC-C2466C90CD18}" presName="parentLeftMargin" presStyleLbl="node1" presStyleIdx="0" presStyleCnt="4"/>
      <dgm:spPr/>
      <dgm:t>
        <a:bodyPr/>
        <a:lstStyle/>
        <a:p>
          <a:endParaRPr lang="en-US"/>
        </a:p>
      </dgm:t>
    </dgm:pt>
    <dgm:pt modelId="{8CAE1388-C428-463F-A470-BE00DFB145DC}" type="pres">
      <dgm:prSet presAssocID="{061B2438-3C24-46A0-8DEC-C2466C90CD18}" presName="parentText" presStyleLbl="node1" presStyleIdx="1" presStyleCnt="4">
        <dgm:presLayoutVars>
          <dgm:chMax val="0"/>
          <dgm:bulletEnabled val="1"/>
        </dgm:presLayoutVars>
      </dgm:prSet>
      <dgm:spPr/>
      <dgm:t>
        <a:bodyPr/>
        <a:lstStyle/>
        <a:p>
          <a:endParaRPr lang="en-US"/>
        </a:p>
      </dgm:t>
    </dgm:pt>
    <dgm:pt modelId="{EA03F22E-26BE-4DA2-AFF4-B8A96872F30F}" type="pres">
      <dgm:prSet presAssocID="{061B2438-3C24-46A0-8DEC-C2466C90CD18}" presName="negativeSpace" presStyleCnt="0"/>
      <dgm:spPr/>
    </dgm:pt>
    <dgm:pt modelId="{0E2006AC-69C1-4AC8-98A1-2A7DD3DC4790}" type="pres">
      <dgm:prSet presAssocID="{061B2438-3C24-46A0-8DEC-C2466C90CD18}" presName="childText" presStyleLbl="conFgAcc1" presStyleIdx="1" presStyleCnt="4">
        <dgm:presLayoutVars>
          <dgm:bulletEnabled val="1"/>
        </dgm:presLayoutVars>
      </dgm:prSet>
      <dgm:spPr/>
    </dgm:pt>
    <dgm:pt modelId="{66FB8F49-056B-4A1E-B344-B1529E424388}" type="pres">
      <dgm:prSet presAssocID="{36E8A163-AA92-452B-B17F-9423EC68A4A6}" presName="spaceBetweenRectangles" presStyleCnt="0"/>
      <dgm:spPr/>
    </dgm:pt>
    <dgm:pt modelId="{FDBC6BFA-F6C7-4690-918A-48522545194E}" type="pres">
      <dgm:prSet presAssocID="{61620581-DF73-48C4-87BF-27573B07A6D3}" presName="parentLin" presStyleCnt="0"/>
      <dgm:spPr/>
    </dgm:pt>
    <dgm:pt modelId="{333B9CB5-6860-46DA-939D-2898BE32AF5A}" type="pres">
      <dgm:prSet presAssocID="{61620581-DF73-48C4-87BF-27573B07A6D3}" presName="parentLeftMargin" presStyleLbl="node1" presStyleIdx="1" presStyleCnt="4"/>
      <dgm:spPr/>
      <dgm:t>
        <a:bodyPr/>
        <a:lstStyle/>
        <a:p>
          <a:endParaRPr lang="en-US"/>
        </a:p>
      </dgm:t>
    </dgm:pt>
    <dgm:pt modelId="{821F87EC-CCD0-4B95-9950-688B70F936E3}" type="pres">
      <dgm:prSet presAssocID="{61620581-DF73-48C4-87BF-27573B07A6D3}" presName="parentText" presStyleLbl="node1" presStyleIdx="2" presStyleCnt="4">
        <dgm:presLayoutVars>
          <dgm:chMax val="0"/>
          <dgm:bulletEnabled val="1"/>
        </dgm:presLayoutVars>
      </dgm:prSet>
      <dgm:spPr/>
      <dgm:t>
        <a:bodyPr/>
        <a:lstStyle/>
        <a:p>
          <a:endParaRPr lang="en-US"/>
        </a:p>
      </dgm:t>
    </dgm:pt>
    <dgm:pt modelId="{FBC928D8-B7B9-45F5-B233-AAEDEF3B5BBC}" type="pres">
      <dgm:prSet presAssocID="{61620581-DF73-48C4-87BF-27573B07A6D3}" presName="negativeSpace" presStyleCnt="0"/>
      <dgm:spPr/>
    </dgm:pt>
    <dgm:pt modelId="{90D0A29B-BB27-4FE9-8604-5DF059F61653}" type="pres">
      <dgm:prSet presAssocID="{61620581-DF73-48C4-87BF-27573B07A6D3}" presName="childText" presStyleLbl="conFgAcc1" presStyleIdx="2" presStyleCnt="4">
        <dgm:presLayoutVars>
          <dgm:bulletEnabled val="1"/>
        </dgm:presLayoutVars>
      </dgm:prSet>
      <dgm:spPr/>
    </dgm:pt>
    <dgm:pt modelId="{66713FCA-9C03-4B94-993F-A55CD0663388}" type="pres">
      <dgm:prSet presAssocID="{1E60A075-4E30-4271-A8B4-73C2E0553118}" presName="spaceBetweenRectangles" presStyleCnt="0"/>
      <dgm:spPr/>
    </dgm:pt>
    <dgm:pt modelId="{B2A7D3F9-DDA9-4E9C-B188-1BF605101D93}" type="pres">
      <dgm:prSet presAssocID="{747D578C-971D-4324-AEFE-AC0FA2000697}" presName="parentLin" presStyleCnt="0"/>
      <dgm:spPr/>
    </dgm:pt>
    <dgm:pt modelId="{4B9E607E-D19D-4DE7-851D-9D61640B61B6}" type="pres">
      <dgm:prSet presAssocID="{747D578C-971D-4324-AEFE-AC0FA2000697}" presName="parentLeftMargin" presStyleLbl="node1" presStyleIdx="2" presStyleCnt="4"/>
      <dgm:spPr/>
      <dgm:t>
        <a:bodyPr/>
        <a:lstStyle/>
        <a:p>
          <a:endParaRPr lang="en-US"/>
        </a:p>
      </dgm:t>
    </dgm:pt>
    <dgm:pt modelId="{3CEC3D37-903E-415B-8C44-017C0C97F620}" type="pres">
      <dgm:prSet presAssocID="{747D578C-971D-4324-AEFE-AC0FA2000697}" presName="parentText" presStyleLbl="node1" presStyleIdx="3" presStyleCnt="4">
        <dgm:presLayoutVars>
          <dgm:chMax val="0"/>
          <dgm:bulletEnabled val="1"/>
        </dgm:presLayoutVars>
      </dgm:prSet>
      <dgm:spPr/>
      <dgm:t>
        <a:bodyPr/>
        <a:lstStyle/>
        <a:p>
          <a:endParaRPr lang="en-US"/>
        </a:p>
      </dgm:t>
    </dgm:pt>
    <dgm:pt modelId="{9882D6AD-C43A-49A1-90D8-64D858F0D071}" type="pres">
      <dgm:prSet presAssocID="{747D578C-971D-4324-AEFE-AC0FA2000697}" presName="negativeSpace" presStyleCnt="0"/>
      <dgm:spPr/>
    </dgm:pt>
    <dgm:pt modelId="{5442F9A5-E29E-440B-8B19-63CA3C5EF555}" type="pres">
      <dgm:prSet presAssocID="{747D578C-971D-4324-AEFE-AC0FA2000697}" presName="childText" presStyleLbl="conFgAcc1" presStyleIdx="3" presStyleCnt="4">
        <dgm:presLayoutVars>
          <dgm:bulletEnabled val="1"/>
        </dgm:presLayoutVars>
      </dgm:prSet>
      <dgm:spPr/>
    </dgm:pt>
  </dgm:ptLst>
  <dgm:cxnLst>
    <dgm:cxn modelId="{E6F0AA68-6987-447A-A58B-12515EA153C5}" type="presOf" srcId="{35935904-77C6-4DB9-8137-69D5D51E6836}" destId="{F836ADCB-FAE8-47EE-9C58-3FE5D1E08654}" srcOrd="0" destOrd="0" presId="urn:microsoft.com/office/officeart/2005/8/layout/list1"/>
    <dgm:cxn modelId="{E60676A3-1580-4604-8A43-38F0684EFC94}" srcId="{D93B9430-0EEA-45F2-ADFE-08E58B479F27}" destId="{35935904-77C6-4DB9-8137-69D5D51E6836}" srcOrd="0" destOrd="0" parTransId="{18E8B6DC-1111-4143-9739-12EA0A09592B}" sibTransId="{75C13A92-6E2A-452A-8404-A94EE9FD09D4}"/>
    <dgm:cxn modelId="{4213B52C-B258-41FD-8692-5EC2ABBE9E56}" type="presOf" srcId="{061B2438-3C24-46A0-8DEC-C2466C90CD18}" destId="{902A0E3B-D4D7-4F2C-8AD9-24643DA2C250}" srcOrd="0" destOrd="0" presId="urn:microsoft.com/office/officeart/2005/8/layout/list1"/>
    <dgm:cxn modelId="{7D0AED6B-86DE-4E38-95F9-95A3A55908C7}" type="presOf" srcId="{061B2438-3C24-46A0-8DEC-C2466C90CD18}" destId="{8CAE1388-C428-463F-A470-BE00DFB145DC}" srcOrd="1" destOrd="0" presId="urn:microsoft.com/office/officeart/2005/8/layout/list1"/>
    <dgm:cxn modelId="{7DE91096-940E-4E48-8881-DA954F580398}" type="presOf" srcId="{61620581-DF73-48C4-87BF-27573B07A6D3}" destId="{333B9CB5-6860-46DA-939D-2898BE32AF5A}" srcOrd="0" destOrd="0" presId="urn:microsoft.com/office/officeart/2005/8/layout/list1"/>
    <dgm:cxn modelId="{25A1127F-6D93-453E-80AA-E6BEEC93C8B1}" type="presOf" srcId="{D93B9430-0EEA-45F2-ADFE-08E58B479F27}" destId="{478531B5-876F-48CB-BA74-218B31DD0D9E}" srcOrd="0" destOrd="0" presId="urn:microsoft.com/office/officeart/2005/8/layout/list1"/>
    <dgm:cxn modelId="{CA5A03C8-BC64-4141-A64B-C4F7DDEF59B4}" type="presOf" srcId="{747D578C-971D-4324-AEFE-AC0FA2000697}" destId="{4B9E607E-D19D-4DE7-851D-9D61640B61B6}" srcOrd="0" destOrd="0" presId="urn:microsoft.com/office/officeart/2005/8/layout/list1"/>
    <dgm:cxn modelId="{9CF9148A-11BD-4E66-930E-EA2A9CB7790F}" srcId="{D93B9430-0EEA-45F2-ADFE-08E58B479F27}" destId="{747D578C-971D-4324-AEFE-AC0FA2000697}" srcOrd="3" destOrd="0" parTransId="{60AFD418-E440-49E4-903A-8F51EE3D1625}" sibTransId="{D6852C9D-15EE-4583-B887-758712D41BA9}"/>
    <dgm:cxn modelId="{9441D982-C75F-4C97-948A-1EA4B234B44D}" srcId="{D93B9430-0EEA-45F2-ADFE-08E58B479F27}" destId="{61620581-DF73-48C4-87BF-27573B07A6D3}" srcOrd="2" destOrd="0" parTransId="{ED46610B-AD1C-4FF9-BF15-FEA3FA15AA94}" sibTransId="{1E60A075-4E30-4271-A8B4-73C2E0553118}"/>
    <dgm:cxn modelId="{D0101675-C616-4B25-9A4A-0EE957725881}" srcId="{D93B9430-0EEA-45F2-ADFE-08E58B479F27}" destId="{061B2438-3C24-46A0-8DEC-C2466C90CD18}" srcOrd="1" destOrd="0" parTransId="{92B87716-F785-4402-AB84-A1282719D938}" sibTransId="{36E8A163-AA92-452B-B17F-9423EC68A4A6}"/>
    <dgm:cxn modelId="{D2450391-44F1-4DEC-8991-5432A90276FB}" type="presOf" srcId="{747D578C-971D-4324-AEFE-AC0FA2000697}" destId="{3CEC3D37-903E-415B-8C44-017C0C97F620}" srcOrd="1" destOrd="0" presId="urn:microsoft.com/office/officeart/2005/8/layout/list1"/>
    <dgm:cxn modelId="{25AE0BD2-8E43-4C65-A73B-2C31614B7796}" type="presOf" srcId="{61620581-DF73-48C4-87BF-27573B07A6D3}" destId="{821F87EC-CCD0-4B95-9950-688B70F936E3}" srcOrd="1" destOrd="0" presId="urn:microsoft.com/office/officeart/2005/8/layout/list1"/>
    <dgm:cxn modelId="{18BDECF3-AA1F-419E-808E-0DAFAD10A9D7}" type="presOf" srcId="{35935904-77C6-4DB9-8137-69D5D51E6836}" destId="{419C5A83-4BF9-4131-8B21-3716D56794DF}" srcOrd="1" destOrd="0" presId="urn:microsoft.com/office/officeart/2005/8/layout/list1"/>
    <dgm:cxn modelId="{0F0DA81B-91DA-4068-B86E-B14A830B910F}" type="presParOf" srcId="{478531B5-876F-48CB-BA74-218B31DD0D9E}" destId="{E81829ED-81D3-46B2-94F0-E11E3B166881}" srcOrd="0" destOrd="0" presId="urn:microsoft.com/office/officeart/2005/8/layout/list1"/>
    <dgm:cxn modelId="{C3375210-8615-40C7-BF16-CF98A794ECE9}" type="presParOf" srcId="{E81829ED-81D3-46B2-94F0-E11E3B166881}" destId="{F836ADCB-FAE8-47EE-9C58-3FE5D1E08654}" srcOrd="0" destOrd="0" presId="urn:microsoft.com/office/officeart/2005/8/layout/list1"/>
    <dgm:cxn modelId="{40C6EDB6-680B-44D9-998C-CDCD55ED584E}" type="presParOf" srcId="{E81829ED-81D3-46B2-94F0-E11E3B166881}" destId="{419C5A83-4BF9-4131-8B21-3716D56794DF}" srcOrd="1" destOrd="0" presId="urn:microsoft.com/office/officeart/2005/8/layout/list1"/>
    <dgm:cxn modelId="{D2ECE17A-E4A7-41A3-9690-EA0C0ACD21D1}" type="presParOf" srcId="{478531B5-876F-48CB-BA74-218B31DD0D9E}" destId="{692F2B6B-0AD4-45B7-B5E2-0442CFEE8E4E}" srcOrd="1" destOrd="0" presId="urn:microsoft.com/office/officeart/2005/8/layout/list1"/>
    <dgm:cxn modelId="{15DB2E33-1445-4DC3-9BFA-1EB46A087C2E}" type="presParOf" srcId="{478531B5-876F-48CB-BA74-218B31DD0D9E}" destId="{B4C26B43-C702-4CD8-9697-D1F62B07E4CF}" srcOrd="2" destOrd="0" presId="urn:microsoft.com/office/officeart/2005/8/layout/list1"/>
    <dgm:cxn modelId="{484CC859-B458-4D77-A22F-9AE339E3E0FE}" type="presParOf" srcId="{478531B5-876F-48CB-BA74-218B31DD0D9E}" destId="{F19E46F5-9146-4442-A670-473F71344F1A}" srcOrd="3" destOrd="0" presId="urn:microsoft.com/office/officeart/2005/8/layout/list1"/>
    <dgm:cxn modelId="{6DDBCCA5-1FBA-47EA-AF03-4DFF53C938CF}" type="presParOf" srcId="{478531B5-876F-48CB-BA74-218B31DD0D9E}" destId="{3613B442-423B-4921-921A-55B34CD1B515}" srcOrd="4" destOrd="0" presId="urn:microsoft.com/office/officeart/2005/8/layout/list1"/>
    <dgm:cxn modelId="{CB7AF33A-4517-43AE-8852-A65E24CFDAB9}" type="presParOf" srcId="{3613B442-423B-4921-921A-55B34CD1B515}" destId="{902A0E3B-D4D7-4F2C-8AD9-24643DA2C250}" srcOrd="0" destOrd="0" presId="urn:microsoft.com/office/officeart/2005/8/layout/list1"/>
    <dgm:cxn modelId="{F12CB231-9F52-4D85-AE7A-9E4123519730}" type="presParOf" srcId="{3613B442-423B-4921-921A-55B34CD1B515}" destId="{8CAE1388-C428-463F-A470-BE00DFB145DC}" srcOrd="1" destOrd="0" presId="urn:microsoft.com/office/officeart/2005/8/layout/list1"/>
    <dgm:cxn modelId="{BA4AF1CB-ADF6-4A9A-A0C6-9988CA5A132C}" type="presParOf" srcId="{478531B5-876F-48CB-BA74-218B31DD0D9E}" destId="{EA03F22E-26BE-4DA2-AFF4-B8A96872F30F}" srcOrd="5" destOrd="0" presId="urn:microsoft.com/office/officeart/2005/8/layout/list1"/>
    <dgm:cxn modelId="{A24E1A70-AAD0-4B12-9EF6-996FA5955151}" type="presParOf" srcId="{478531B5-876F-48CB-BA74-218B31DD0D9E}" destId="{0E2006AC-69C1-4AC8-98A1-2A7DD3DC4790}" srcOrd="6" destOrd="0" presId="urn:microsoft.com/office/officeart/2005/8/layout/list1"/>
    <dgm:cxn modelId="{A182E7A1-4554-473B-89A3-4AFB2D1B5790}" type="presParOf" srcId="{478531B5-876F-48CB-BA74-218B31DD0D9E}" destId="{66FB8F49-056B-4A1E-B344-B1529E424388}" srcOrd="7" destOrd="0" presId="urn:microsoft.com/office/officeart/2005/8/layout/list1"/>
    <dgm:cxn modelId="{73BCC7AD-2647-444F-A5FE-607618EC0DD8}" type="presParOf" srcId="{478531B5-876F-48CB-BA74-218B31DD0D9E}" destId="{FDBC6BFA-F6C7-4690-918A-48522545194E}" srcOrd="8" destOrd="0" presId="urn:microsoft.com/office/officeart/2005/8/layout/list1"/>
    <dgm:cxn modelId="{3933D220-5C4B-413D-A05A-47EF1172E5BC}" type="presParOf" srcId="{FDBC6BFA-F6C7-4690-918A-48522545194E}" destId="{333B9CB5-6860-46DA-939D-2898BE32AF5A}" srcOrd="0" destOrd="0" presId="urn:microsoft.com/office/officeart/2005/8/layout/list1"/>
    <dgm:cxn modelId="{1BA6BF69-CC5A-4647-BC88-977B707CC003}" type="presParOf" srcId="{FDBC6BFA-F6C7-4690-918A-48522545194E}" destId="{821F87EC-CCD0-4B95-9950-688B70F936E3}" srcOrd="1" destOrd="0" presId="urn:microsoft.com/office/officeart/2005/8/layout/list1"/>
    <dgm:cxn modelId="{28C61859-6DD6-410E-B618-FECF5855A4AF}" type="presParOf" srcId="{478531B5-876F-48CB-BA74-218B31DD0D9E}" destId="{FBC928D8-B7B9-45F5-B233-AAEDEF3B5BBC}" srcOrd="9" destOrd="0" presId="urn:microsoft.com/office/officeart/2005/8/layout/list1"/>
    <dgm:cxn modelId="{A00BB77C-C60B-412D-88E4-81B22B5466AD}" type="presParOf" srcId="{478531B5-876F-48CB-BA74-218B31DD0D9E}" destId="{90D0A29B-BB27-4FE9-8604-5DF059F61653}" srcOrd="10" destOrd="0" presId="urn:microsoft.com/office/officeart/2005/8/layout/list1"/>
    <dgm:cxn modelId="{5F8FE494-BB7F-45F3-BB02-69725E7D8754}" type="presParOf" srcId="{478531B5-876F-48CB-BA74-218B31DD0D9E}" destId="{66713FCA-9C03-4B94-993F-A55CD0663388}" srcOrd="11" destOrd="0" presId="urn:microsoft.com/office/officeart/2005/8/layout/list1"/>
    <dgm:cxn modelId="{F48A59AA-5135-4FDC-BE23-1B8AA29114B8}" type="presParOf" srcId="{478531B5-876F-48CB-BA74-218B31DD0D9E}" destId="{B2A7D3F9-DDA9-4E9C-B188-1BF605101D93}" srcOrd="12" destOrd="0" presId="urn:microsoft.com/office/officeart/2005/8/layout/list1"/>
    <dgm:cxn modelId="{7B62F5E9-5FC0-4ED3-A455-668A8FB3FADC}" type="presParOf" srcId="{B2A7D3F9-DDA9-4E9C-B188-1BF605101D93}" destId="{4B9E607E-D19D-4DE7-851D-9D61640B61B6}" srcOrd="0" destOrd="0" presId="urn:microsoft.com/office/officeart/2005/8/layout/list1"/>
    <dgm:cxn modelId="{5378BC17-1DEB-4B3F-A722-731F43EA1EC2}" type="presParOf" srcId="{B2A7D3F9-DDA9-4E9C-B188-1BF605101D93}" destId="{3CEC3D37-903E-415B-8C44-017C0C97F620}" srcOrd="1" destOrd="0" presId="urn:microsoft.com/office/officeart/2005/8/layout/list1"/>
    <dgm:cxn modelId="{A34381A5-91BE-4035-AD2D-D8E8CA171E3C}" type="presParOf" srcId="{478531B5-876F-48CB-BA74-218B31DD0D9E}" destId="{9882D6AD-C43A-49A1-90D8-64D858F0D071}" srcOrd="13" destOrd="0" presId="urn:microsoft.com/office/officeart/2005/8/layout/list1"/>
    <dgm:cxn modelId="{C1F1B6A6-3162-4FFF-9DF7-EC3044EAAD57}" type="presParOf" srcId="{478531B5-876F-48CB-BA74-218B31DD0D9E}" destId="{5442F9A5-E29E-440B-8B19-63CA3C5EF55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6B43-C702-4CD8-9697-D1F62B07E4CF}">
      <dsp:nvSpPr>
        <dsp:cNvPr id="0" name=""/>
        <dsp:cNvSpPr/>
      </dsp:nvSpPr>
      <dsp:spPr>
        <a:xfrm>
          <a:off x="0" y="47430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9C5A83-4BF9-4131-8B21-3716D56794DF}">
      <dsp:nvSpPr>
        <dsp:cNvPr id="0" name=""/>
        <dsp:cNvSpPr/>
      </dsp:nvSpPr>
      <dsp:spPr>
        <a:xfrm>
          <a:off x="609600" y="4626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A. </a:t>
          </a:r>
          <a:r>
            <a:rPr lang="vi-VN" sz="3600" kern="1200" dirty="0">
              <a:latin typeface="Arial" panose="020B0604020202020204" pitchFamily="34" charset="0"/>
              <a:cs typeface="Arial" panose="020B0604020202020204" pitchFamily="34" charset="0"/>
            </a:rPr>
            <a:t>(1) cơ thể; (2) môi trường</a:t>
          </a:r>
          <a:endParaRPr lang="en-US" sz="3600" kern="1200" dirty="0">
            <a:latin typeface="Arial" panose="020B0604020202020204" pitchFamily="34" charset="0"/>
            <a:cs typeface="Arial" panose="020B0604020202020204" pitchFamily="34" charset="0"/>
          </a:endParaRPr>
        </a:p>
      </dsp:txBody>
      <dsp:txXfrm>
        <a:off x="651390" y="88058"/>
        <a:ext cx="8450820" cy="772500"/>
      </dsp:txXfrm>
    </dsp:sp>
    <dsp:sp modelId="{0E2006AC-69C1-4AC8-98A1-2A7DD3DC4790}">
      <dsp:nvSpPr>
        <dsp:cNvPr id="0" name=""/>
        <dsp:cNvSpPr/>
      </dsp:nvSpPr>
      <dsp:spPr>
        <a:xfrm>
          <a:off x="0" y="178974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AE1388-C428-463F-A470-BE00DFB145DC}">
      <dsp:nvSpPr>
        <dsp:cNvPr id="0" name=""/>
        <dsp:cNvSpPr/>
      </dsp:nvSpPr>
      <dsp:spPr>
        <a:xfrm>
          <a:off x="609600" y="136170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B. </a:t>
          </a:r>
          <a:r>
            <a:rPr lang="vi-VN" sz="3600" kern="1200" dirty="0">
              <a:latin typeface="Arial" panose="020B0604020202020204" pitchFamily="34" charset="0"/>
              <a:cs typeface="Arial" panose="020B0604020202020204" pitchFamily="34" charset="0"/>
            </a:rPr>
            <a:t>(1) môi trường; (2) môi trường</a:t>
          </a:r>
          <a:endParaRPr lang="en-US" sz="3600" kern="1200" dirty="0">
            <a:latin typeface="Arial" panose="020B0604020202020204" pitchFamily="34" charset="0"/>
            <a:cs typeface="Arial" panose="020B0604020202020204" pitchFamily="34" charset="0"/>
          </a:endParaRPr>
        </a:p>
      </dsp:txBody>
      <dsp:txXfrm>
        <a:off x="651390" y="1403498"/>
        <a:ext cx="8450820" cy="772500"/>
      </dsp:txXfrm>
    </dsp:sp>
    <dsp:sp modelId="{90D0A29B-BB27-4FE9-8604-5DF059F61653}">
      <dsp:nvSpPr>
        <dsp:cNvPr id="0" name=""/>
        <dsp:cNvSpPr/>
      </dsp:nvSpPr>
      <dsp:spPr>
        <a:xfrm>
          <a:off x="0" y="310518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1F87EC-CCD0-4B95-9950-688B70F936E3}">
      <dsp:nvSpPr>
        <dsp:cNvPr id="0" name=""/>
        <dsp:cNvSpPr/>
      </dsp:nvSpPr>
      <dsp:spPr>
        <a:xfrm>
          <a:off x="609600" y="267714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C. </a:t>
          </a:r>
          <a:r>
            <a:rPr lang="vi-VN" sz="3600" kern="1200" dirty="0">
              <a:latin typeface="Arial" panose="020B0604020202020204" pitchFamily="34" charset="0"/>
              <a:cs typeface="Arial" panose="020B0604020202020204" pitchFamily="34" charset="0"/>
            </a:rPr>
            <a:t>(1) cơ thể; (2) xã hội</a:t>
          </a:r>
          <a:endParaRPr lang="en-US" sz="3600" kern="1200" dirty="0">
            <a:latin typeface="Arial" panose="020B0604020202020204" pitchFamily="34" charset="0"/>
            <a:cs typeface="Arial" panose="020B0604020202020204" pitchFamily="34" charset="0"/>
          </a:endParaRPr>
        </a:p>
      </dsp:txBody>
      <dsp:txXfrm>
        <a:off x="651390" y="2718938"/>
        <a:ext cx="8450820" cy="772500"/>
      </dsp:txXfrm>
    </dsp:sp>
    <dsp:sp modelId="{5442F9A5-E29E-440B-8B19-63CA3C5EF555}">
      <dsp:nvSpPr>
        <dsp:cNvPr id="0" name=""/>
        <dsp:cNvSpPr/>
      </dsp:nvSpPr>
      <dsp:spPr>
        <a:xfrm>
          <a:off x="0" y="4420627"/>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EC3D37-903E-415B-8C44-017C0C97F620}">
      <dsp:nvSpPr>
        <dsp:cNvPr id="0" name=""/>
        <dsp:cNvSpPr/>
      </dsp:nvSpPr>
      <dsp:spPr>
        <a:xfrm>
          <a:off x="609600" y="399258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D. </a:t>
          </a:r>
          <a:r>
            <a:rPr lang="vi-VN" sz="3600" kern="1200" dirty="0">
              <a:latin typeface="Arial" panose="020B0604020202020204" pitchFamily="34" charset="0"/>
              <a:cs typeface="Arial" panose="020B0604020202020204" pitchFamily="34" charset="0"/>
            </a:rPr>
            <a:t>(1) môi trường; (2) đời sống</a:t>
          </a:r>
          <a:endParaRPr lang="en-US" sz="3600" kern="1200" dirty="0">
            <a:latin typeface="Arial" panose="020B0604020202020204" pitchFamily="34" charset="0"/>
            <a:cs typeface="Arial" panose="020B0604020202020204" pitchFamily="34" charset="0"/>
          </a:endParaRPr>
        </a:p>
      </dsp:txBody>
      <dsp:txXfrm>
        <a:off x="651390" y="4034378"/>
        <a:ext cx="845082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6B43-C702-4CD8-9697-D1F62B07E4CF}">
      <dsp:nvSpPr>
        <dsp:cNvPr id="0" name=""/>
        <dsp:cNvSpPr/>
      </dsp:nvSpPr>
      <dsp:spPr>
        <a:xfrm>
          <a:off x="0" y="47430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9C5A83-4BF9-4131-8B21-3716D56794DF}">
      <dsp:nvSpPr>
        <dsp:cNvPr id="0" name=""/>
        <dsp:cNvSpPr/>
      </dsp:nvSpPr>
      <dsp:spPr>
        <a:xfrm>
          <a:off x="609600" y="4626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A. </a:t>
          </a:r>
          <a:r>
            <a:rPr lang="vi-VN" sz="3600" kern="1200" dirty="0">
              <a:latin typeface="Arial" panose="020B0604020202020204" pitchFamily="34" charset="0"/>
              <a:cs typeface="Arial" panose="020B0604020202020204" pitchFamily="34" charset="0"/>
            </a:rPr>
            <a:t>Khí carbon dioxide</a:t>
          </a:r>
          <a:endParaRPr lang="en-US" sz="3600" kern="1200" dirty="0">
            <a:latin typeface="Arial" panose="020B0604020202020204" pitchFamily="34" charset="0"/>
            <a:cs typeface="Arial" panose="020B0604020202020204" pitchFamily="34" charset="0"/>
          </a:endParaRPr>
        </a:p>
      </dsp:txBody>
      <dsp:txXfrm>
        <a:off x="651390" y="88058"/>
        <a:ext cx="8450820" cy="772500"/>
      </dsp:txXfrm>
    </dsp:sp>
    <dsp:sp modelId="{0E2006AC-69C1-4AC8-98A1-2A7DD3DC4790}">
      <dsp:nvSpPr>
        <dsp:cNvPr id="0" name=""/>
        <dsp:cNvSpPr/>
      </dsp:nvSpPr>
      <dsp:spPr>
        <a:xfrm>
          <a:off x="0" y="178974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AE1388-C428-463F-A470-BE00DFB145DC}">
      <dsp:nvSpPr>
        <dsp:cNvPr id="0" name=""/>
        <dsp:cNvSpPr/>
      </dsp:nvSpPr>
      <dsp:spPr>
        <a:xfrm>
          <a:off x="609600" y="136170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B. </a:t>
          </a:r>
          <a:r>
            <a:rPr lang="vi-VN" sz="3600" kern="1200" dirty="0">
              <a:latin typeface="Arial" panose="020B0604020202020204" pitchFamily="34" charset="0"/>
              <a:cs typeface="Arial" panose="020B0604020202020204" pitchFamily="34" charset="0"/>
            </a:rPr>
            <a:t>Chất cặn bã</a:t>
          </a:r>
          <a:endParaRPr lang="en-US" sz="3600" kern="1200" dirty="0">
            <a:latin typeface="Arial" panose="020B0604020202020204" pitchFamily="34" charset="0"/>
            <a:cs typeface="Arial" panose="020B0604020202020204" pitchFamily="34" charset="0"/>
          </a:endParaRPr>
        </a:p>
      </dsp:txBody>
      <dsp:txXfrm>
        <a:off x="651390" y="1403498"/>
        <a:ext cx="8450820" cy="772500"/>
      </dsp:txXfrm>
    </dsp:sp>
    <dsp:sp modelId="{90D0A29B-BB27-4FE9-8604-5DF059F61653}">
      <dsp:nvSpPr>
        <dsp:cNvPr id="0" name=""/>
        <dsp:cNvSpPr/>
      </dsp:nvSpPr>
      <dsp:spPr>
        <a:xfrm>
          <a:off x="0" y="3105188"/>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1F87EC-CCD0-4B95-9950-688B70F936E3}">
      <dsp:nvSpPr>
        <dsp:cNvPr id="0" name=""/>
        <dsp:cNvSpPr/>
      </dsp:nvSpPr>
      <dsp:spPr>
        <a:xfrm>
          <a:off x="609600" y="267714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C. </a:t>
          </a:r>
          <a:r>
            <a:rPr lang="vi-VN" sz="3600" kern="1200" dirty="0">
              <a:latin typeface="Arial" panose="020B0604020202020204" pitchFamily="34" charset="0"/>
              <a:cs typeface="Arial" panose="020B0604020202020204" pitchFamily="34" charset="0"/>
            </a:rPr>
            <a:t>Nhiệt</a:t>
          </a:r>
          <a:endParaRPr lang="en-US" sz="3600" kern="1200" dirty="0">
            <a:latin typeface="Arial" panose="020B0604020202020204" pitchFamily="34" charset="0"/>
            <a:cs typeface="Arial" panose="020B0604020202020204" pitchFamily="34" charset="0"/>
          </a:endParaRPr>
        </a:p>
      </dsp:txBody>
      <dsp:txXfrm>
        <a:off x="651390" y="2718938"/>
        <a:ext cx="8450820" cy="772500"/>
      </dsp:txXfrm>
    </dsp:sp>
    <dsp:sp modelId="{5442F9A5-E29E-440B-8B19-63CA3C5EF555}">
      <dsp:nvSpPr>
        <dsp:cNvPr id="0" name=""/>
        <dsp:cNvSpPr/>
      </dsp:nvSpPr>
      <dsp:spPr>
        <a:xfrm>
          <a:off x="0" y="4420627"/>
          <a:ext cx="12192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EC3D37-903E-415B-8C44-017C0C97F620}">
      <dsp:nvSpPr>
        <dsp:cNvPr id="0" name=""/>
        <dsp:cNvSpPr/>
      </dsp:nvSpPr>
      <dsp:spPr>
        <a:xfrm>
          <a:off x="609600" y="3992588"/>
          <a:ext cx="85344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2580" tIns="0" rIns="322580"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D. </a:t>
          </a:r>
          <a:r>
            <a:rPr lang="vi-VN" sz="3600" kern="1200" dirty="0">
              <a:latin typeface="Arial" panose="020B0604020202020204" pitchFamily="34" charset="0"/>
              <a:cs typeface="Arial" panose="020B0604020202020204" pitchFamily="34" charset="0"/>
            </a:rPr>
            <a:t>Khí oxygen</a:t>
          </a:r>
          <a:endParaRPr lang="en-US" sz="3600" kern="1200" dirty="0">
            <a:latin typeface="Arial" panose="020B0604020202020204" pitchFamily="34" charset="0"/>
            <a:cs typeface="Arial" panose="020B0604020202020204" pitchFamily="34" charset="0"/>
          </a:endParaRPr>
        </a:p>
      </dsp:txBody>
      <dsp:txXfrm>
        <a:off x="651390" y="4034378"/>
        <a:ext cx="845082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26B43-C702-4CD8-9697-D1F62B07E4CF}">
      <dsp:nvSpPr>
        <dsp:cNvPr id="0" name=""/>
        <dsp:cNvSpPr/>
      </dsp:nvSpPr>
      <dsp:spPr>
        <a:xfrm>
          <a:off x="0" y="474308"/>
          <a:ext cx="15240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19C5A83-4BF9-4131-8B21-3716D56794DF}">
      <dsp:nvSpPr>
        <dsp:cNvPr id="0" name=""/>
        <dsp:cNvSpPr/>
      </dsp:nvSpPr>
      <dsp:spPr>
        <a:xfrm>
          <a:off x="762000" y="46268"/>
          <a:ext cx="106680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225" tIns="0" rIns="403225"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A. </a:t>
          </a:r>
          <a:r>
            <a:rPr lang="vi-VN" sz="3600" kern="1200" dirty="0">
              <a:latin typeface="Arial" panose="020B0604020202020204" pitchFamily="34" charset="0"/>
              <a:cs typeface="Arial" panose="020B0604020202020204" pitchFamily="34" charset="0"/>
            </a:rPr>
            <a:t>Bài tiết mồ hôi</a:t>
          </a:r>
          <a:endParaRPr lang="en-US" sz="3600" kern="1200" dirty="0">
            <a:latin typeface="Arial" panose="020B0604020202020204" pitchFamily="34" charset="0"/>
            <a:cs typeface="Arial" panose="020B0604020202020204" pitchFamily="34" charset="0"/>
          </a:endParaRPr>
        </a:p>
      </dsp:txBody>
      <dsp:txXfrm>
        <a:off x="803790" y="88058"/>
        <a:ext cx="10584420" cy="772500"/>
      </dsp:txXfrm>
    </dsp:sp>
    <dsp:sp modelId="{0E2006AC-69C1-4AC8-98A1-2A7DD3DC4790}">
      <dsp:nvSpPr>
        <dsp:cNvPr id="0" name=""/>
        <dsp:cNvSpPr/>
      </dsp:nvSpPr>
      <dsp:spPr>
        <a:xfrm>
          <a:off x="0" y="1789748"/>
          <a:ext cx="15240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AE1388-C428-463F-A470-BE00DFB145DC}">
      <dsp:nvSpPr>
        <dsp:cNvPr id="0" name=""/>
        <dsp:cNvSpPr/>
      </dsp:nvSpPr>
      <dsp:spPr>
        <a:xfrm>
          <a:off x="762000" y="1361708"/>
          <a:ext cx="106680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225" tIns="0" rIns="403225"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B. </a:t>
          </a:r>
          <a:r>
            <a:rPr lang="vi-VN" sz="3600" kern="1200" dirty="0">
              <a:latin typeface="Arial" panose="020B0604020202020204" pitchFamily="34" charset="0"/>
              <a:cs typeface="Arial" panose="020B0604020202020204" pitchFamily="34" charset="0"/>
            </a:rPr>
            <a:t>Phân giải protein trong tế bào</a:t>
          </a:r>
          <a:endParaRPr lang="en-US" sz="3600" kern="1200" dirty="0">
            <a:latin typeface="Arial" panose="020B0604020202020204" pitchFamily="34" charset="0"/>
            <a:cs typeface="Arial" panose="020B0604020202020204" pitchFamily="34" charset="0"/>
          </a:endParaRPr>
        </a:p>
      </dsp:txBody>
      <dsp:txXfrm>
        <a:off x="803790" y="1403498"/>
        <a:ext cx="10584420" cy="772500"/>
      </dsp:txXfrm>
    </dsp:sp>
    <dsp:sp modelId="{90D0A29B-BB27-4FE9-8604-5DF059F61653}">
      <dsp:nvSpPr>
        <dsp:cNvPr id="0" name=""/>
        <dsp:cNvSpPr/>
      </dsp:nvSpPr>
      <dsp:spPr>
        <a:xfrm>
          <a:off x="0" y="3105188"/>
          <a:ext cx="15240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1F87EC-CCD0-4B95-9950-688B70F936E3}">
      <dsp:nvSpPr>
        <dsp:cNvPr id="0" name=""/>
        <dsp:cNvSpPr/>
      </dsp:nvSpPr>
      <dsp:spPr>
        <a:xfrm>
          <a:off x="762000" y="2677148"/>
          <a:ext cx="106680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225" tIns="0" rIns="403225"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C. </a:t>
          </a:r>
          <a:r>
            <a:rPr lang="vi-VN" sz="3600" kern="1200" dirty="0">
              <a:latin typeface="Arial" panose="020B0604020202020204" pitchFamily="34" charset="0"/>
              <a:cs typeface="Arial" panose="020B0604020202020204" pitchFamily="34" charset="0"/>
            </a:rPr>
            <a:t>Vận chuyển thức ăn từ miệng đến dạ dày</a:t>
          </a:r>
          <a:endParaRPr lang="en-US" sz="3600" kern="1200" dirty="0">
            <a:latin typeface="Arial" panose="020B0604020202020204" pitchFamily="34" charset="0"/>
            <a:cs typeface="Arial" panose="020B0604020202020204" pitchFamily="34" charset="0"/>
          </a:endParaRPr>
        </a:p>
      </dsp:txBody>
      <dsp:txXfrm>
        <a:off x="803790" y="2718938"/>
        <a:ext cx="10584420" cy="772500"/>
      </dsp:txXfrm>
    </dsp:sp>
    <dsp:sp modelId="{5442F9A5-E29E-440B-8B19-63CA3C5EF555}">
      <dsp:nvSpPr>
        <dsp:cNvPr id="0" name=""/>
        <dsp:cNvSpPr/>
      </dsp:nvSpPr>
      <dsp:spPr>
        <a:xfrm>
          <a:off x="0" y="4420627"/>
          <a:ext cx="15240000" cy="730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EC3D37-903E-415B-8C44-017C0C97F620}">
      <dsp:nvSpPr>
        <dsp:cNvPr id="0" name=""/>
        <dsp:cNvSpPr/>
      </dsp:nvSpPr>
      <dsp:spPr>
        <a:xfrm>
          <a:off x="762000" y="3992588"/>
          <a:ext cx="10668000" cy="8560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3225" tIns="0" rIns="403225" bIns="0" numCol="1" spcCol="1270" anchor="ctr" anchorCtr="0">
          <a:noAutofit/>
        </a:bodyPr>
        <a:lstStyle/>
        <a:p>
          <a:pPr lvl="0" algn="l" defTabSz="1600200">
            <a:lnSpc>
              <a:spcPct val="90000"/>
            </a:lnSpc>
            <a:spcBef>
              <a:spcPct val="0"/>
            </a:spcBef>
            <a:spcAft>
              <a:spcPct val="35000"/>
            </a:spcAft>
          </a:pPr>
          <a:r>
            <a:rPr lang="vi-VN" sz="3600" b="1" kern="1200" dirty="0">
              <a:latin typeface="Arial" panose="020B0604020202020204" pitchFamily="34" charset="0"/>
              <a:cs typeface="Arial" panose="020B0604020202020204" pitchFamily="34" charset="0"/>
            </a:rPr>
            <a:t>D. </a:t>
          </a:r>
          <a:r>
            <a:rPr lang="vi-VN" sz="3600" kern="1200" dirty="0">
              <a:latin typeface="Arial" panose="020B0604020202020204" pitchFamily="34" charset="0"/>
              <a:cs typeface="Arial" panose="020B0604020202020204" pitchFamily="34" charset="0"/>
            </a:rPr>
            <a:t>Lấy carbon dioxide và thải oxygen ở thực vật</a:t>
          </a:r>
          <a:endParaRPr lang="en-US" sz="3600" kern="1200" dirty="0">
            <a:latin typeface="Arial" panose="020B0604020202020204" pitchFamily="34" charset="0"/>
            <a:cs typeface="Arial" panose="020B0604020202020204" pitchFamily="34" charset="0"/>
          </a:endParaRPr>
        </a:p>
      </dsp:txBody>
      <dsp:txXfrm>
        <a:off x="803790" y="4034378"/>
        <a:ext cx="1058442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0D66B-9A3C-43D9-A540-147327DDF5FA}" type="datetimeFigureOut">
              <a:rPr lang="en-US" smtClean="0"/>
              <a:t>02/04/2025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A5B11-5A9E-4D45-ACAD-4AE307099CAD}" type="slidenum">
              <a:rPr lang="en-US" smtClean="0"/>
              <a:t>‹#›</a:t>
            </a:fld>
            <a:endParaRPr lang="en-US"/>
          </a:p>
        </p:txBody>
      </p:sp>
    </p:spTree>
    <p:extLst>
      <p:ext uri="{BB962C8B-B14F-4D97-AF65-F5344CB8AC3E}">
        <p14:creationId xmlns:p14="http://schemas.microsoft.com/office/powerpoint/2010/main" val="66986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1D8BD707-D9CF-40AE-B4C6-C98DA3205C09}" type="datetimeFigureOut">
              <a:rPr lang="en-US" smtClean="0"/>
              <a:pPr/>
              <a:t>02/04/2025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p:nvPr/>
        </p:nvSpPr>
        <p:spPr>
          <a:xfrm>
            <a:off x="1028700" y="2739797"/>
            <a:ext cx="16802100" cy="4431983"/>
          </a:xfrm>
          <a:prstGeom prst="rect">
            <a:avLst/>
          </a:prstGeom>
        </p:spPr>
        <p:txBody>
          <a:bodyPr wrap="square" lIns="0" tIns="0" rIns="0" bIns="0" rtlCol="0" anchor="t">
            <a:spAutoFit/>
          </a:bodyPr>
          <a:lstStyle/>
          <a:p>
            <a:pPr>
              <a:lnSpc>
                <a:spcPct val="120000"/>
              </a:lnSpc>
              <a:spcBef>
                <a:spcPct val="0"/>
              </a:spcBef>
            </a:pPr>
            <a:r>
              <a:rPr lang="en-US" sz="8000" b="1" dirty="0" smtClean="0">
                <a:solidFill>
                  <a:srgbClr val="FF0000"/>
                </a:solidFill>
                <a:latin typeface="Arial" pitchFamily="34" charset="0"/>
              </a:rPr>
              <a:t>CHỦ ĐỀ 7. </a:t>
            </a:r>
            <a:r>
              <a:rPr lang="vi-VN" sz="8000" b="1" dirty="0" smtClean="0">
                <a:solidFill>
                  <a:srgbClr val="FF0000"/>
                </a:solidFill>
                <a:latin typeface="Arial" pitchFamily="34" charset="0"/>
              </a:rPr>
              <a:t>TRAO </a:t>
            </a:r>
            <a:r>
              <a:rPr lang="vi-VN" sz="8000" b="1" dirty="0">
                <a:solidFill>
                  <a:srgbClr val="FF0000"/>
                </a:solidFill>
                <a:latin typeface="Arial" pitchFamily="34" charset="0"/>
              </a:rPr>
              <a:t>ĐỔI CHẤT </a:t>
            </a:r>
          </a:p>
          <a:p>
            <a:pPr>
              <a:lnSpc>
                <a:spcPct val="120000"/>
              </a:lnSpc>
              <a:spcBef>
                <a:spcPct val="0"/>
              </a:spcBef>
            </a:pPr>
            <a:r>
              <a:rPr lang="vi-VN" sz="8000" b="1" dirty="0">
                <a:solidFill>
                  <a:srgbClr val="FF0000"/>
                </a:solidFill>
                <a:latin typeface="Arial" pitchFamily="34" charset="0"/>
              </a:rPr>
              <a:t>VÀ CHUYỂN HÓA NĂNG LƯỢNG </a:t>
            </a:r>
          </a:p>
          <a:p>
            <a:pPr>
              <a:lnSpc>
                <a:spcPct val="120000"/>
              </a:lnSpc>
              <a:spcBef>
                <a:spcPct val="0"/>
              </a:spcBef>
            </a:pPr>
            <a:r>
              <a:rPr lang="vi-VN" sz="8000" b="1" dirty="0">
                <a:solidFill>
                  <a:srgbClr val="FF0000"/>
                </a:solidFill>
                <a:latin typeface="Arial" pitchFamily="34" charset="0"/>
              </a:rPr>
              <a:t>Ở SINH VẬT</a:t>
            </a:r>
          </a:p>
        </p:txBody>
      </p:sp>
    </p:spTree>
    <p:extLst>
      <p:ext uri="{BB962C8B-B14F-4D97-AF65-F5344CB8AC3E}">
        <p14:creationId xmlns:p14="http://schemas.microsoft.com/office/powerpoint/2010/main" val="2969442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276600" y="723900"/>
            <a:ext cx="10073649" cy="1401193"/>
            <a:chOff x="6118781" y="1631646"/>
            <a:chExt cx="10073649" cy="1401193"/>
          </a:xfrm>
        </p:grpSpPr>
        <p:grpSp>
          <p:nvGrpSpPr>
            <p:cNvPr id="11" name="Group 11"/>
            <p:cNvGrpSpPr/>
            <p:nvPr/>
          </p:nvGrpSpPr>
          <p:grpSpPr>
            <a:xfrm>
              <a:off x="6118781" y="1631646"/>
              <a:ext cx="10073649" cy="1401193"/>
              <a:chOff x="0" y="0"/>
              <a:chExt cx="3674894" cy="511159"/>
            </a:xfrm>
          </p:grpSpPr>
          <p:sp>
            <p:nvSpPr>
              <p:cNvPr id="12" name="Freeform 12"/>
              <p:cNvSpPr/>
              <p:nvPr/>
            </p:nvSpPr>
            <p:spPr>
              <a:xfrm>
                <a:off x="0" y="0"/>
                <a:ext cx="3674894" cy="511159"/>
              </a:xfrm>
              <a:custGeom>
                <a:avLst/>
                <a:gdLst/>
                <a:ahLst/>
                <a:cxnLst/>
                <a:rect l="l" t="t" r="r" b="b"/>
                <a:pathLst>
                  <a:path w="3674894" h="511159">
                    <a:moveTo>
                      <a:pt x="0" y="0"/>
                    </a:moveTo>
                    <a:lnTo>
                      <a:pt x="3674894" y="0"/>
                    </a:lnTo>
                    <a:lnTo>
                      <a:pt x="3674894" y="511159"/>
                    </a:lnTo>
                    <a:lnTo>
                      <a:pt x="0" y="511159"/>
                    </a:lnTo>
                    <a:close/>
                  </a:path>
                </a:pathLst>
              </a:custGeom>
              <a:solidFill>
                <a:srgbClr val="FFDE59"/>
              </a:solidFill>
            </p:spPr>
          </p:sp>
        </p:grpSp>
        <p:sp>
          <p:nvSpPr>
            <p:cNvPr id="20" name="TextBox 20"/>
            <p:cNvSpPr txBox="1"/>
            <p:nvPr/>
          </p:nvSpPr>
          <p:spPr>
            <a:xfrm>
              <a:off x="6566303" y="2000455"/>
              <a:ext cx="9209038" cy="573427"/>
            </a:xfrm>
            <a:prstGeom prst="rect">
              <a:avLst/>
            </a:prstGeom>
          </p:spPr>
          <p:txBody>
            <a:bodyPr lIns="0" tIns="0" rIns="0" bIns="0" rtlCol="0" anchor="t">
              <a:spAutoFit/>
            </a:bodyPr>
            <a:lstStyle/>
            <a:p>
              <a:pPr algn="just">
                <a:lnSpc>
                  <a:spcPts val="4900"/>
                </a:lnSpc>
                <a:spcBef>
                  <a:spcPct val="0"/>
                </a:spcBef>
              </a:pPr>
              <a:r>
                <a:rPr lang="vi-VN" sz="3500" b="1" dirty="0">
                  <a:solidFill>
                    <a:srgbClr val="000000"/>
                  </a:solidFill>
                  <a:latin typeface="Arial" pitchFamily="34" charset="0"/>
                </a:rPr>
                <a:t>Ví dụ về chuyển hóa các chất trong tế bào</a:t>
              </a:r>
            </a:p>
          </p:txBody>
        </p:sp>
      </p:grpSp>
      <p:sp>
        <p:nvSpPr>
          <p:cNvPr id="21" name="TextBox 21"/>
          <p:cNvSpPr txBox="1"/>
          <p:nvPr/>
        </p:nvSpPr>
        <p:spPr>
          <a:xfrm>
            <a:off x="3307080" y="3467100"/>
            <a:ext cx="8034634" cy="1938992"/>
          </a:xfrm>
          <a:prstGeom prst="rect">
            <a:avLst/>
          </a:prstGeom>
        </p:spPr>
        <p:txBody>
          <a:bodyPr wrap="square" lIns="0" tIns="0" rIns="0" bIns="0" rtlCol="0" anchor="t">
            <a:spAutoFit/>
          </a:bodyPr>
          <a:lstStyle/>
          <a:p>
            <a:pPr algn="just">
              <a:lnSpc>
                <a:spcPct val="120000"/>
              </a:lnSpc>
              <a:spcBef>
                <a:spcPct val="0"/>
              </a:spcBef>
            </a:pPr>
            <a:r>
              <a:rPr lang="vi-VN" sz="3500" b="1" dirty="0">
                <a:solidFill>
                  <a:srgbClr val="000000"/>
                </a:solidFill>
                <a:latin typeface="Arial" pitchFamily="34" charset="0"/>
              </a:rPr>
              <a:t>Tổng hợp đường glucose từ nước và carbon dioxide trong quá trình quang hợp ở thực vật</a:t>
            </a:r>
          </a:p>
        </p:txBody>
      </p:sp>
      <p:sp>
        <p:nvSpPr>
          <p:cNvPr id="31" name="TextBox 18"/>
          <p:cNvSpPr txBox="1"/>
          <p:nvPr/>
        </p:nvSpPr>
        <p:spPr>
          <a:xfrm>
            <a:off x="3276600" y="6362700"/>
            <a:ext cx="7713940" cy="1233223"/>
          </a:xfrm>
          <a:prstGeom prst="rect">
            <a:avLst/>
          </a:prstGeom>
        </p:spPr>
        <p:txBody>
          <a:bodyPr lIns="0" tIns="0" rIns="0" bIns="0" rtlCol="0" anchor="t">
            <a:spAutoFit/>
          </a:bodyPr>
          <a:lstStyle/>
          <a:p>
            <a:pPr algn="just">
              <a:lnSpc>
                <a:spcPct val="120000"/>
              </a:lnSpc>
              <a:spcBef>
                <a:spcPct val="0"/>
              </a:spcBef>
            </a:pPr>
            <a:r>
              <a:rPr lang="vi-VN" sz="3500" b="1" dirty="0">
                <a:solidFill>
                  <a:srgbClr val="000000"/>
                </a:solidFill>
                <a:latin typeface="Arial" pitchFamily="34" charset="0"/>
              </a:rPr>
              <a:t>Phân giải đường glucose trong quá trình hô hấp tế bào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7709" y="160641"/>
            <a:ext cx="240991" cy="1205893"/>
            <a:chOff x="0" y="0"/>
            <a:chExt cx="729336" cy="3649517"/>
          </a:xfrm>
        </p:grpSpPr>
        <p:sp>
          <p:nvSpPr>
            <p:cNvPr id="3" name="Freeform 3"/>
            <p:cNvSpPr/>
            <p:nvPr/>
          </p:nvSpPr>
          <p:spPr>
            <a:xfrm>
              <a:off x="0" y="0"/>
              <a:ext cx="729336" cy="3649517"/>
            </a:xfrm>
            <a:custGeom>
              <a:avLst/>
              <a:gdLst/>
              <a:ahLst/>
              <a:cxnLst/>
              <a:rect l="l" t="t" r="r" b="b"/>
              <a:pathLst>
                <a:path w="729336" h="3649517">
                  <a:moveTo>
                    <a:pt x="0" y="0"/>
                  </a:moveTo>
                  <a:lnTo>
                    <a:pt x="729336" y="0"/>
                  </a:lnTo>
                  <a:lnTo>
                    <a:pt x="729336" y="3649517"/>
                  </a:lnTo>
                  <a:lnTo>
                    <a:pt x="0" y="3649517"/>
                  </a:lnTo>
                  <a:close/>
                </a:path>
              </a:pathLst>
            </a:custGeom>
            <a:solidFill>
              <a:srgbClr val="FAB25C"/>
            </a:solidFill>
          </p:spPr>
        </p:sp>
      </p:grpSp>
      <p:grpSp>
        <p:nvGrpSpPr>
          <p:cNvPr id="11" name="Group 11"/>
          <p:cNvGrpSpPr/>
          <p:nvPr/>
        </p:nvGrpSpPr>
        <p:grpSpPr>
          <a:xfrm>
            <a:off x="6118781" y="1631646"/>
            <a:ext cx="10073649" cy="1401193"/>
            <a:chOff x="0" y="0"/>
            <a:chExt cx="3674894" cy="511159"/>
          </a:xfrm>
        </p:grpSpPr>
        <p:sp>
          <p:nvSpPr>
            <p:cNvPr id="12" name="Freeform 12"/>
            <p:cNvSpPr/>
            <p:nvPr/>
          </p:nvSpPr>
          <p:spPr>
            <a:xfrm>
              <a:off x="0" y="0"/>
              <a:ext cx="3674894" cy="511159"/>
            </a:xfrm>
            <a:custGeom>
              <a:avLst/>
              <a:gdLst/>
              <a:ahLst/>
              <a:cxnLst/>
              <a:rect l="l" t="t" r="r" b="b"/>
              <a:pathLst>
                <a:path w="3674894" h="511159">
                  <a:moveTo>
                    <a:pt x="0" y="0"/>
                  </a:moveTo>
                  <a:lnTo>
                    <a:pt x="3674894" y="0"/>
                  </a:lnTo>
                  <a:lnTo>
                    <a:pt x="3674894" y="511159"/>
                  </a:lnTo>
                  <a:lnTo>
                    <a:pt x="0" y="511159"/>
                  </a:lnTo>
                  <a:close/>
                </a:path>
              </a:pathLst>
            </a:custGeom>
            <a:solidFill>
              <a:srgbClr val="FFDE59"/>
            </a:solidFill>
          </p:spPr>
        </p:sp>
      </p:grpSp>
      <p:pic>
        <p:nvPicPr>
          <p:cNvPr id="13" name="Picture 13"/>
          <p:cNvPicPr>
            <a:picLocks noChangeAspect="1"/>
          </p:cNvPicPr>
          <p:nvPr/>
        </p:nvPicPr>
        <p:blipFill>
          <a:blip r:embed="rId2"/>
          <a:srcRect/>
          <a:stretch>
            <a:fillRect/>
          </a:stretch>
        </p:blipFill>
        <p:spPr>
          <a:xfrm>
            <a:off x="8840404" y="3375025"/>
            <a:ext cx="8418896" cy="6308559"/>
          </a:xfrm>
          <a:prstGeom prst="rect">
            <a:avLst/>
          </a:prstGeom>
        </p:spPr>
      </p:pic>
      <p:pic>
        <p:nvPicPr>
          <p:cNvPr id="14" name="Picture 14"/>
          <p:cNvPicPr>
            <a:picLocks noChangeAspect="1"/>
          </p:cNvPicPr>
          <p:nvPr/>
        </p:nvPicPr>
        <p:blipFill>
          <a:blip r:embed="rId3"/>
          <a:srcRect l="20992" t="16394" r="8696" b="465"/>
          <a:stretch>
            <a:fillRect/>
          </a:stretch>
        </p:blipFill>
        <p:spPr>
          <a:xfrm>
            <a:off x="1190030" y="4698797"/>
            <a:ext cx="6060419" cy="5374703"/>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6760745" y="4314594"/>
            <a:ext cx="979406" cy="2263334"/>
          </a:xfrm>
          <a:prstGeom prst="rect">
            <a:avLst/>
          </a:prstGeom>
        </p:spPr>
      </p:pic>
      <p:sp>
        <p:nvSpPr>
          <p:cNvPr id="17" name="TextBox 17"/>
          <p:cNvSpPr txBox="1"/>
          <p:nvPr/>
        </p:nvSpPr>
        <p:spPr>
          <a:xfrm>
            <a:off x="6566303" y="2000455"/>
            <a:ext cx="9209038" cy="573427"/>
          </a:xfrm>
          <a:prstGeom prst="rect">
            <a:avLst/>
          </a:prstGeom>
        </p:spPr>
        <p:txBody>
          <a:bodyPr lIns="0" tIns="0" rIns="0" bIns="0" rtlCol="0" anchor="t">
            <a:spAutoFit/>
          </a:bodyPr>
          <a:lstStyle/>
          <a:p>
            <a:pPr algn="just">
              <a:lnSpc>
                <a:spcPts val="4900"/>
              </a:lnSpc>
              <a:spcBef>
                <a:spcPct val="0"/>
              </a:spcBef>
            </a:pPr>
            <a:r>
              <a:rPr lang="vi-VN" sz="3500" b="1" dirty="0">
                <a:solidFill>
                  <a:srgbClr val="000000"/>
                </a:solidFill>
                <a:latin typeface="Arial" pitchFamily="34" charset="0"/>
              </a:rPr>
              <a:t>Ví dụ về chuyển hóa các chất trong tế bào</a:t>
            </a:r>
          </a:p>
        </p:txBody>
      </p:sp>
      <p:sp>
        <p:nvSpPr>
          <p:cNvPr id="18" name="TextBox 18"/>
          <p:cNvSpPr txBox="1"/>
          <p:nvPr/>
        </p:nvSpPr>
        <p:spPr>
          <a:xfrm>
            <a:off x="787709" y="3308350"/>
            <a:ext cx="7713940" cy="1233223"/>
          </a:xfrm>
          <a:prstGeom prst="rect">
            <a:avLst/>
          </a:prstGeom>
        </p:spPr>
        <p:txBody>
          <a:bodyPr lIns="0" tIns="0" rIns="0" bIns="0" rtlCol="0" anchor="t">
            <a:spAutoFit/>
          </a:bodyPr>
          <a:lstStyle/>
          <a:p>
            <a:pPr algn="just">
              <a:lnSpc>
                <a:spcPct val="120000"/>
              </a:lnSpc>
              <a:spcBef>
                <a:spcPct val="0"/>
              </a:spcBef>
            </a:pPr>
            <a:r>
              <a:rPr lang="vi-VN" sz="3500" b="1" dirty="0">
                <a:solidFill>
                  <a:srgbClr val="000000"/>
                </a:solidFill>
                <a:latin typeface="Arial" pitchFamily="34" charset="0"/>
              </a:rPr>
              <a:t>Phân giải đường glucose trong quá trình hô hấp tế bào</a:t>
            </a:r>
          </a:p>
        </p:txBody>
      </p:sp>
      <p:grpSp>
        <p:nvGrpSpPr>
          <p:cNvPr id="19" name="Group 19"/>
          <p:cNvGrpSpPr/>
          <p:nvPr/>
        </p:nvGrpSpPr>
        <p:grpSpPr>
          <a:xfrm>
            <a:off x="14119641" y="3117850"/>
            <a:ext cx="3015834" cy="854710"/>
            <a:chOff x="0" y="0"/>
            <a:chExt cx="4021112" cy="1139613"/>
          </a:xfrm>
        </p:grpSpPr>
        <p:grpSp>
          <p:nvGrpSpPr>
            <p:cNvPr id="20" name="Group 20"/>
            <p:cNvGrpSpPr/>
            <p:nvPr/>
          </p:nvGrpSpPr>
          <p:grpSpPr>
            <a:xfrm>
              <a:off x="0" y="0"/>
              <a:ext cx="4021112" cy="1139613"/>
              <a:chOff x="0" y="0"/>
              <a:chExt cx="1100185" cy="311801"/>
            </a:xfrm>
          </p:grpSpPr>
          <p:sp>
            <p:nvSpPr>
              <p:cNvPr id="21" name="Freeform 21"/>
              <p:cNvSpPr/>
              <p:nvPr/>
            </p:nvSpPr>
            <p:spPr>
              <a:xfrm>
                <a:off x="0" y="0"/>
                <a:ext cx="1100184" cy="311801"/>
              </a:xfrm>
              <a:custGeom>
                <a:avLst/>
                <a:gdLst/>
                <a:ahLst/>
                <a:cxnLst/>
                <a:rect l="l" t="t" r="r" b="b"/>
                <a:pathLst>
                  <a:path w="1100184" h="311801">
                    <a:moveTo>
                      <a:pt x="0" y="0"/>
                    </a:moveTo>
                    <a:lnTo>
                      <a:pt x="1100184" y="0"/>
                    </a:lnTo>
                    <a:lnTo>
                      <a:pt x="1100184" y="311801"/>
                    </a:lnTo>
                    <a:lnTo>
                      <a:pt x="0" y="311801"/>
                    </a:lnTo>
                    <a:close/>
                  </a:path>
                </a:pathLst>
              </a:custGeom>
              <a:solidFill>
                <a:srgbClr val="FAB25C"/>
              </a:solidFill>
            </p:spPr>
          </p:sp>
        </p:grpSp>
        <p:sp>
          <p:nvSpPr>
            <p:cNvPr id="22" name="TextBox 22"/>
            <p:cNvSpPr txBox="1"/>
            <p:nvPr/>
          </p:nvSpPr>
          <p:spPr>
            <a:xfrm>
              <a:off x="378408" y="149648"/>
              <a:ext cx="3264297" cy="773642"/>
            </a:xfrm>
            <a:prstGeom prst="rect">
              <a:avLst/>
            </a:prstGeom>
          </p:spPr>
          <p:txBody>
            <a:bodyPr lIns="0" tIns="0" rIns="0" bIns="0" rtlCol="0" anchor="t">
              <a:spAutoFit/>
            </a:bodyPr>
            <a:lstStyle/>
            <a:p>
              <a:pPr algn="ctr">
                <a:lnSpc>
                  <a:spcPts val="4900"/>
                </a:lnSpc>
              </a:pPr>
              <a:r>
                <a:rPr lang="vi-VN" sz="3500" b="1" dirty="0">
                  <a:solidFill>
                    <a:srgbClr val="000000"/>
                  </a:solidFill>
                  <a:latin typeface="Arial" pitchFamily="34" charset="0"/>
                </a:rPr>
                <a:t>Quang hợp</a:t>
              </a:r>
            </a:p>
          </p:txBody>
        </p:sp>
      </p:grpSp>
      <p:grpSp>
        <p:nvGrpSpPr>
          <p:cNvPr id="23" name="Group 23"/>
          <p:cNvGrpSpPr/>
          <p:nvPr/>
        </p:nvGrpSpPr>
        <p:grpSpPr>
          <a:xfrm>
            <a:off x="9754930" y="8926195"/>
            <a:ext cx="3871072" cy="854710"/>
            <a:chOff x="0" y="0"/>
            <a:chExt cx="5161430" cy="1139613"/>
          </a:xfrm>
        </p:grpSpPr>
        <p:grpSp>
          <p:nvGrpSpPr>
            <p:cNvPr id="24" name="Group 24"/>
            <p:cNvGrpSpPr/>
            <p:nvPr/>
          </p:nvGrpSpPr>
          <p:grpSpPr>
            <a:xfrm>
              <a:off x="0" y="0"/>
              <a:ext cx="5161430" cy="1139613"/>
              <a:chOff x="0" y="0"/>
              <a:chExt cx="1412178" cy="311801"/>
            </a:xfrm>
          </p:grpSpPr>
          <p:sp>
            <p:nvSpPr>
              <p:cNvPr id="25" name="Freeform 25"/>
              <p:cNvSpPr/>
              <p:nvPr/>
            </p:nvSpPr>
            <p:spPr>
              <a:xfrm>
                <a:off x="0" y="0"/>
                <a:ext cx="1412178" cy="311801"/>
              </a:xfrm>
              <a:custGeom>
                <a:avLst/>
                <a:gdLst/>
                <a:ahLst/>
                <a:cxnLst/>
                <a:rect l="l" t="t" r="r" b="b"/>
                <a:pathLst>
                  <a:path w="1412178" h="311801">
                    <a:moveTo>
                      <a:pt x="0" y="0"/>
                    </a:moveTo>
                    <a:lnTo>
                      <a:pt x="1412178" y="0"/>
                    </a:lnTo>
                    <a:lnTo>
                      <a:pt x="1412178" y="311801"/>
                    </a:lnTo>
                    <a:lnTo>
                      <a:pt x="0" y="311801"/>
                    </a:lnTo>
                    <a:close/>
                  </a:path>
                </a:pathLst>
              </a:custGeom>
              <a:solidFill>
                <a:srgbClr val="FAB25C"/>
              </a:solidFill>
            </p:spPr>
          </p:sp>
        </p:grpSp>
        <p:sp>
          <p:nvSpPr>
            <p:cNvPr id="26" name="TextBox 26"/>
            <p:cNvSpPr txBox="1"/>
            <p:nvPr/>
          </p:nvSpPr>
          <p:spPr>
            <a:xfrm>
              <a:off x="485718" y="149648"/>
              <a:ext cx="4189995" cy="773642"/>
            </a:xfrm>
            <a:prstGeom prst="rect">
              <a:avLst/>
            </a:prstGeom>
          </p:spPr>
          <p:txBody>
            <a:bodyPr lIns="0" tIns="0" rIns="0" bIns="0" rtlCol="0" anchor="t">
              <a:spAutoFit/>
            </a:bodyPr>
            <a:lstStyle/>
            <a:p>
              <a:pPr algn="ctr">
                <a:lnSpc>
                  <a:spcPts val="4900"/>
                </a:lnSpc>
              </a:pPr>
              <a:r>
                <a:rPr lang="vi-VN" sz="3500" b="1" dirty="0">
                  <a:solidFill>
                    <a:srgbClr val="000000"/>
                  </a:solidFill>
                  <a:latin typeface="Arial" pitchFamily="34" charset="0"/>
                </a:rPr>
                <a:t>Hô hấp tế bào</a:t>
              </a:r>
            </a:p>
          </p:txBody>
        </p:sp>
      </p:grpSp>
      <p:grpSp>
        <p:nvGrpSpPr>
          <p:cNvPr id="27" name="Group 4"/>
          <p:cNvGrpSpPr/>
          <p:nvPr/>
        </p:nvGrpSpPr>
        <p:grpSpPr>
          <a:xfrm>
            <a:off x="787709" y="1631646"/>
            <a:ext cx="5331073" cy="1401193"/>
            <a:chOff x="0" y="0"/>
            <a:chExt cx="7108097" cy="1868257"/>
          </a:xfrm>
        </p:grpSpPr>
        <p:grpSp>
          <p:nvGrpSpPr>
            <p:cNvPr id="28" name="Group 5"/>
            <p:cNvGrpSpPr/>
            <p:nvPr/>
          </p:nvGrpSpPr>
          <p:grpSpPr>
            <a:xfrm>
              <a:off x="934129" y="0"/>
              <a:ext cx="6173968" cy="1868257"/>
              <a:chOff x="0" y="0"/>
              <a:chExt cx="6324770" cy="1913890"/>
            </a:xfrm>
          </p:grpSpPr>
          <p:sp>
            <p:nvSpPr>
              <p:cNvPr id="33" name="Freeform 6"/>
              <p:cNvSpPr/>
              <p:nvPr/>
            </p:nvSpPr>
            <p:spPr>
              <a:xfrm>
                <a:off x="0" y="0"/>
                <a:ext cx="6324769" cy="1913890"/>
              </a:xfrm>
              <a:custGeom>
                <a:avLst/>
                <a:gdLst/>
                <a:ahLst/>
                <a:cxnLst/>
                <a:rect l="l" t="t" r="r" b="b"/>
                <a:pathLst>
                  <a:path w="6324769" h="1913890">
                    <a:moveTo>
                      <a:pt x="0" y="0"/>
                    </a:moveTo>
                    <a:lnTo>
                      <a:pt x="6324769" y="0"/>
                    </a:lnTo>
                    <a:lnTo>
                      <a:pt x="6324769" y="1913890"/>
                    </a:lnTo>
                    <a:lnTo>
                      <a:pt x="0" y="1913890"/>
                    </a:lnTo>
                    <a:close/>
                  </a:path>
                </a:pathLst>
              </a:custGeom>
              <a:solidFill>
                <a:srgbClr val="318F9A"/>
              </a:solidFill>
            </p:spPr>
          </p:sp>
        </p:grpSp>
        <p:grpSp>
          <p:nvGrpSpPr>
            <p:cNvPr id="29" name="Group 7"/>
            <p:cNvGrpSpPr/>
            <p:nvPr/>
          </p:nvGrpSpPr>
          <p:grpSpPr>
            <a:xfrm>
              <a:off x="0" y="0"/>
              <a:ext cx="1868257" cy="1868257"/>
              <a:chOff x="0" y="0"/>
              <a:chExt cx="6350000" cy="6350000"/>
            </a:xfrm>
          </p:grpSpPr>
          <p:sp>
            <p:nvSpPr>
              <p:cNvPr id="32"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64653"/>
              </a:solidFill>
            </p:spPr>
          </p:sp>
        </p:grpSp>
        <p:sp>
          <p:nvSpPr>
            <p:cNvPr id="30" name="TextBox 9"/>
            <p:cNvSpPr txBox="1"/>
            <p:nvPr/>
          </p:nvSpPr>
          <p:spPr>
            <a:xfrm>
              <a:off x="764961" y="513971"/>
              <a:ext cx="338336" cy="764569"/>
            </a:xfrm>
            <a:prstGeom prst="rect">
              <a:avLst/>
            </a:prstGeom>
          </p:spPr>
          <p:txBody>
            <a:bodyPr lIns="0" tIns="0" rIns="0" bIns="0" rtlCol="0" anchor="t">
              <a:spAutoFit/>
            </a:bodyPr>
            <a:lstStyle/>
            <a:p>
              <a:pPr algn="just">
                <a:lnSpc>
                  <a:spcPts val="4900"/>
                </a:lnSpc>
              </a:pPr>
              <a:r>
                <a:rPr lang="vi-VN" sz="3500" b="1" dirty="0">
                  <a:solidFill>
                    <a:srgbClr val="FFFFFF"/>
                  </a:solidFill>
                  <a:latin typeface="Arial" pitchFamily="34" charset="0"/>
                </a:rPr>
                <a:t>1</a:t>
              </a:r>
            </a:p>
          </p:txBody>
        </p:sp>
        <p:sp>
          <p:nvSpPr>
            <p:cNvPr id="31" name="TextBox 10"/>
            <p:cNvSpPr txBox="1"/>
            <p:nvPr/>
          </p:nvSpPr>
          <p:spPr>
            <a:xfrm>
              <a:off x="2353279" y="513971"/>
              <a:ext cx="3886597" cy="764569"/>
            </a:xfrm>
            <a:prstGeom prst="rect">
              <a:avLst/>
            </a:prstGeom>
          </p:spPr>
          <p:txBody>
            <a:bodyPr lIns="0" tIns="0" rIns="0" bIns="0" rtlCol="0" anchor="t">
              <a:spAutoFit/>
            </a:bodyPr>
            <a:lstStyle/>
            <a:p>
              <a:pPr algn="just">
                <a:lnSpc>
                  <a:spcPts val="4900"/>
                </a:lnSpc>
              </a:pPr>
              <a:r>
                <a:rPr lang="vi-VN" sz="3500" b="1" dirty="0">
                  <a:solidFill>
                    <a:srgbClr val="FFFFFF"/>
                  </a:solidFill>
                  <a:latin typeface="Arial" pitchFamily="34" charset="0"/>
                </a:rPr>
                <a:t>Trao đổi chất</a:t>
              </a:r>
            </a:p>
          </p:txBody>
        </p:sp>
      </p:grpSp>
      <p:sp>
        <p:nvSpPr>
          <p:cNvPr id="34" name="TextBox 32"/>
          <p:cNvSpPr txBox="1"/>
          <p:nvPr/>
        </p:nvSpPr>
        <p:spPr>
          <a:xfrm>
            <a:off x="1190030" y="431800"/>
            <a:ext cx="16640770" cy="573427"/>
          </a:xfrm>
          <a:prstGeom prst="rect">
            <a:avLst/>
          </a:prstGeom>
        </p:spPr>
        <p:txBody>
          <a:bodyPr wrap="square" lIns="0" tIns="0" rIns="0" bIns="0" rtlCol="0" anchor="t">
            <a:spAutoFit/>
          </a:bodyPr>
          <a:lstStyle/>
          <a:p>
            <a:pPr algn="just">
              <a:lnSpc>
                <a:spcPts val="4900"/>
              </a:lnSpc>
            </a:pPr>
            <a:r>
              <a:rPr lang="vi-VN" sz="3500" b="1" dirty="0">
                <a:solidFill>
                  <a:srgbClr val="000000"/>
                </a:solidFill>
                <a:latin typeface="Arial" pitchFamily="34" charset="0"/>
              </a:rPr>
              <a:t>I. KHÁI NIỆM TRAO ĐỔI CHẤT VÀ CHUYỂN HÓA NĂNG LƯỢNG Ở SINH VẬT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p:nvPr/>
        </p:nvSpPr>
        <p:spPr>
          <a:xfrm>
            <a:off x="1190030" y="431800"/>
            <a:ext cx="165645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 K</a:t>
            </a:r>
            <a:r>
              <a:rPr lang="vi-VN" sz="3500" b="1" dirty="0" smtClean="0">
                <a:solidFill>
                  <a:srgbClr val="000000"/>
                </a:solidFill>
                <a:latin typeface="Arial" pitchFamily="34" charset="0"/>
              </a:rPr>
              <a:t>HÁI </a:t>
            </a:r>
            <a:r>
              <a:rPr lang="vi-VN" sz="3500" b="1" dirty="0">
                <a:solidFill>
                  <a:srgbClr val="000000"/>
                </a:solidFill>
                <a:latin typeface="Arial" pitchFamily="34" charset="0"/>
              </a:rPr>
              <a:t>NIỆM TRAO ĐỔI CHẤT VÀ CHUYỂN HÓA NĂNG LƯỢNG Ở SINH VẬT </a:t>
            </a:r>
          </a:p>
        </p:txBody>
      </p:sp>
      <p:grpSp>
        <p:nvGrpSpPr>
          <p:cNvPr id="12" name="Group 12"/>
          <p:cNvGrpSpPr/>
          <p:nvPr/>
        </p:nvGrpSpPr>
        <p:grpSpPr>
          <a:xfrm>
            <a:off x="1028700" y="3541303"/>
            <a:ext cx="8708694" cy="1401193"/>
            <a:chOff x="0" y="0"/>
            <a:chExt cx="11611592" cy="1868257"/>
          </a:xfrm>
        </p:grpSpPr>
        <p:grpSp>
          <p:nvGrpSpPr>
            <p:cNvPr id="13" name="Group 13"/>
            <p:cNvGrpSpPr/>
            <p:nvPr/>
          </p:nvGrpSpPr>
          <p:grpSpPr>
            <a:xfrm>
              <a:off x="0" y="0"/>
              <a:ext cx="11611592" cy="1868257"/>
              <a:chOff x="0" y="0"/>
              <a:chExt cx="3176955" cy="511159"/>
            </a:xfrm>
          </p:grpSpPr>
          <p:sp>
            <p:nvSpPr>
              <p:cNvPr id="14" name="Freeform 14"/>
              <p:cNvSpPr/>
              <p:nvPr/>
            </p:nvSpPr>
            <p:spPr>
              <a:xfrm>
                <a:off x="0" y="0"/>
                <a:ext cx="3176955" cy="511159"/>
              </a:xfrm>
              <a:custGeom>
                <a:avLst/>
                <a:gdLst/>
                <a:ahLst/>
                <a:cxnLst/>
                <a:rect l="l" t="t" r="r" b="b"/>
                <a:pathLst>
                  <a:path w="3176955" h="511159">
                    <a:moveTo>
                      <a:pt x="0" y="0"/>
                    </a:moveTo>
                    <a:lnTo>
                      <a:pt x="3176955" y="0"/>
                    </a:lnTo>
                    <a:lnTo>
                      <a:pt x="3176955" y="511159"/>
                    </a:lnTo>
                    <a:lnTo>
                      <a:pt x="0" y="511159"/>
                    </a:lnTo>
                    <a:close/>
                  </a:path>
                </a:pathLst>
              </a:custGeom>
              <a:solidFill>
                <a:srgbClr val="FFDE59"/>
              </a:solidFill>
            </p:spPr>
          </p:sp>
        </p:grpSp>
        <p:sp>
          <p:nvSpPr>
            <p:cNvPr id="15" name="TextBox 15"/>
            <p:cNvSpPr txBox="1"/>
            <p:nvPr/>
          </p:nvSpPr>
          <p:spPr>
            <a:xfrm>
              <a:off x="596696" y="513970"/>
              <a:ext cx="10446147" cy="773642"/>
            </a:xfrm>
            <a:prstGeom prst="rect">
              <a:avLst/>
            </a:prstGeom>
          </p:spPr>
          <p:txBody>
            <a:bodyPr lIns="0" tIns="0" rIns="0" bIns="0" rtlCol="0" anchor="t">
              <a:spAutoFit/>
            </a:bodyPr>
            <a:lstStyle/>
            <a:p>
              <a:pPr algn="just">
                <a:lnSpc>
                  <a:spcPts val="4900"/>
                </a:lnSpc>
                <a:spcBef>
                  <a:spcPct val="0"/>
                </a:spcBef>
              </a:pPr>
              <a:r>
                <a:rPr lang="vi-VN" sz="3500" b="1">
                  <a:solidFill>
                    <a:srgbClr val="000000"/>
                  </a:solidFill>
                  <a:latin typeface="Arial" pitchFamily="34" charset="0"/>
                </a:rPr>
                <a:t>Thế nào là chuyển hóa năng lượng?</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7709" y="160641"/>
            <a:ext cx="240991" cy="1205893"/>
            <a:chOff x="0" y="0"/>
            <a:chExt cx="729336" cy="3649517"/>
          </a:xfrm>
        </p:grpSpPr>
        <p:sp>
          <p:nvSpPr>
            <p:cNvPr id="3" name="Freeform 3"/>
            <p:cNvSpPr/>
            <p:nvPr/>
          </p:nvSpPr>
          <p:spPr>
            <a:xfrm>
              <a:off x="0" y="0"/>
              <a:ext cx="729336" cy="3649517"/>
            </a:xfrm>
            <a:custGeom>
              <a:avLst/>
              <a:gdLst/>
              <a:ahLst/>
              <a:cxnLst/>
              <a:rect l="l" t="t" r="r" b="b"/>
              <a:pathLst>
                <a:path w="729336" h="3649517">
                  <a:moveTo>
                    <a:pt x="0" y="0"/>
                  </a:moveTo>
                  <a:lnTo>
                    <a:pt x="729336" y="0"/>
                  </a:lnTo>
                  <a:lnTo>
                    <a:pt x="729336" y="3649517"/>
                  </a:lnTo>
                  <a:lnTo>
                    <a:pt x="0" y="3649517"/>
                  </a:lnTo>
                  <a:close/>
                </a:path>
              </a:pathLst>
            </a:custGeom>
            <a:solidFill>
              <a:srgbClr val="FAB25C"/>
            </a:solidFill>
          </p:spPr>
        </p:sp>
      </p:grpSp>
      <p:sp>
        <p:nvSpPr>
          <p:cNvPr id="30" name="TextBox 11"/>
          <p:cNvSpPr txBox="1"/>
          <p:nvPr/>
        </p:nvSpPr>
        <p:spPr>
          <a:xfrm>
            <a:off x="1190030" y="431800"/>
            <a:ext cx="16564570" cy="573427"/>
          </a:xfrm>
          <a:prstGeom prst="rect">
            <a:avLst/>
          </a:prstGeom>
        </p:spPr>
        <p:txBody>
          <a:bodyPr wrap="square" lIns="0" tIns="0" rIns="0" bIns="0" rtlCol="0" anchor="t">
            <a:spAutoFit/>
          </a:bodyPr>
          <a:lstStyle/>
          <a:p>
            <a:pPr algn="just">
              <a:lnSpc>
                <a:spcPts val="4900"/>
              </a:lnSpc>
            </a:pPr>
            <a:r>
              <a:rPr lang="vi-VN" sz="3500" b="1">
                <a:solidFill>
                  <a:srgbClr val="000000"/>
                </a:solidFill>
                <a:latin typeface="Arial" pitchFamily="34" charset="0"/>
              </a:rPr>
              <a:t>I. KHÁI NIỆM TRAO ĐỔI CHẤT VÀ CHUYỂN HÓA NĂNG LƯỢNG Ở SINH VẬT </a:t>
            </a:r>
          </a:p>
        </p:txBody>
      </p:sp>
      <p:sp>
        <p:nvSpPr>
          <p:cNvPr id="40" name="TextBox 15">
            <a:extLst>
              <a:ext uri="{FF2B5EF4-FFF2-40B4-BE49-F238E27FC236}">
                <a16:creationId xmlns:a16="http://schemas.microsoft.com/office/drawing/2014/main" id="{089CFF31-7F7C-B654-027B-0697365590DA}"/>
              </a:ext>
            </a:extLst>
          </p:cNvPr>
          <p:cNvSpPr txBox="1"/>
          <p:nvPr/>
        </p:nvSpPr>
        <p:spPr>
          <a:xfrm>
            <a:off x="787709" y="3308350"/>
            <a:ext cx="7600276" cy="3231654"/>
          </a:xfrm>
          <a:prstGeom prst="rect">
            <a:avLst/>
          </a:prstGeom>
        </p:spPr>
        <p:txBody>
          <a:bodyPr wrap="square" lIns="0" tIns="0" rIns="0" bIns="0" rtlCol="0" anchor="t">
            <a:spAutoFit/>
          </a:bodyPr>
          <a:lstStyle/>
          <a:p>
            <a:pPr algn="just">
              <a:lnSpc>
                <a:spcPct val="120000"/>
              </a:lnSpc>
              <a:spcBef>
                <a:spcPct val="0"/>
              </a:spcBef>
            </a:pPr>
            <a:r>
              <a:rPr lang="vi-VN" sz="3500" dirty="0">
                <a:solidFill>
                  <a:srgbClr val="000000"/>
                </a:solidFill>
                <a:latin typeface="Arial" pitchFamily="34" charset="0"/>
              </a:rPr>
              <a:t>Năng lượng ánh sáng mặt trời </a:t>
            </a:r>
            <a:r>
              <a:rPr lang="vi-VN" sz="3500" b="1" dirty="0">
                <a:solidFill>
                  <a:srgbClr val="E83C92"/>
                </a:solidFill>
                <a:latin typeface="Arial" pitchFamily="34" charset="0"/>
              </a:rPr>
              <a:t>(quang năng) </a:t>
            </a:r>
            <a:r>
              <a:rPr lang="vi-VN" sz="3500" dirty="0">
                <a:solidFill>
                  <a:srgbClr val="000000"/>
                </a:solidFill>
                <a:latin typeface="Arial" pitchFamily="34" charset="0"/>
              </a:rPr>
              <a:t>được chuyển hóa thành năng lượng được tích trữ trong các liên kết hóa học </a:t>
            </a:r>
            <a:r>
              <a:rPr lang="vi-VN" sz="3500" b="1" dirty="0">
                <a:solidFill>
                  <a:srgbClr val="0070C0"/>
                </a:solidFill>
                <a:latin typeface="Arial" pitchFamily="34" charset="0"/>
              </a:rPr>
              <a:t>(hóa năng) </a:t>
            </a:r>
            <a:r>
              <a:rPr lang="vi-VN" sz="3500" dirty="0">
                <a:solidFill>
                  <a:srgbClr val="000000"/>
                </a:solidFill>
                <a:latin typeface="Arial" pitchFamily="34" charset="0"/>
              </a:rPr>
              <a:t>trong quá trình quang hợp. </a:t>
            </a:r>
          </a:p>
        </p:txBody>
      </p:sp>
      <p:grpSp>
        <p:nvGrpSpPr>
          <p:cNvPr id="41" name="Group 40">
            <a:extLst>
              <a:ext uri="{FF2B5EF4-FFF2-40B4-BE49-F238E27FC236}">
                <a16:creationId xmlns:a16="http://schemas.microsoft.com/office/drawing/2014/main" id="{F631FAA2-3CE6-160A-939C-62E1FDBFC0D4}"/>
              </a:ext>
            </a:extLst>
          </p:cNvPr>
          <p:cNvGrpSpPr/>
          <p:nvPr/>
        </p:nvGrpSpPr>
        <p:grpSpPr>
          <a:xfrm>
            <a:off x="787709" y="1636845"/>
            <a:ext cx="8242612" cy="1401193"/>
            <a:chOff x="8387985" y="1631646"/>
            <a:chExt cx="8242612" cy="1401193"/>
          </a:xfrm>
        </p:grpSpPr>
        <p:grpSp>
          <p:nvGrpSpPr>
            <p:cNvPr id="42" name="Group 11">
              <a:extLst>
                <a:ext uri="{FF2B5EF4-FFF2-40B4-BE49-F238E27FC236}">
                  <a16:creationId xmlns:a16="http://schemas.microsoft.com/office/drawing/2014/main" id="{7CE1674C-7702-1D0D-B788-24274FDFAB2A}"/>
                </a:ext>
              </a:extLst>
            </p:cNvPr>
            <p:cNvGrpSpPr/>
            <p:nvPr/>
          </p:nvGrpSpPr>
          <p:grpSpPr>
            <a:xfrm>
              <a:off x="8387985" y="1631646"/>
              <a:ext cx="8242612" cy="1401193"/>
              <a:chOff x="0" y="0"/>
              <a:chExt cx="3006927" cy="511159"/>
            </a:xfrm>
          </p:grpSpPr>
          <p:sp>
            <p:nvSpPr>
              <p:cNvPr id="44" name="Freeform 12">
                <a:extLst>
                  <a:ext uri="{FF2B5EF4-FFF2-40B4-BE49-F238E27FC236}">
                    <a16:creationId xmlns:a16="http://schemas.microsoft.com/office/drawing/2014/main" id="{ACBE6246-E29A-A068-6FE9-9935E4ABA94C}"/>
                  </a:ext>
                </a:extLst>
              </p:cNvPr>
              <p:cNvSpPr/>
              <p:nvPr/>
            </p:nvSpPr>
            <p:spPr>
              <a:xfrm>
                <a:off x="0" y="0"/>
                <a:ext cx="3006927" cy="511159"/>
              </a:xfrm>
              <a:custGeom>
                <a:avLst/>
                <a:gdLst/>
                <a:ahLst/>
                <a:cxnLst/>
                <a:rect l="l" t="t" r="r" b="b"/>
                <a:pathLst>
                  <a:path w="3006927" h="511159">
                    <a:moveTo>
                      <a:pt x="0" y="0"/>
                    </a:moveTo>
                    <a:lnTo>
                      <a:pt x="3006927" y="0"/>
                    </a:lnTo>
                    <a:lnTo>
                      <a:pt x="3006927" y="511159"/>
                    </a:lnTo>
                    <a:lnTo>
                      <a:pt x="0" y="511159"/>
                    </a:lnTo>
                    <a:close/>
                  </a:path>
                </a:pathLst>
              </a:custGeom>
              <a:solidFill>
                <a:srgbClr val="FFDE59"/>
              </a:solidFill>
            </p:spPr>
          </p:sp>
        </p:grpSp>
        <p:sp>
          <p:nvSpPr>
            <p:cNvPr id="43" name="TextBox 16">
              <a:extLst>
                <a:ext uri="{FF2B5EF4-FFF2-40B4-BE49-F238E27FC236}">
                  <a16:creationId xmlns:a16="http://schemas.microsoft.com/office/drawing/2014/main" id="{FCE5014E-438E-B774-903E-9AC79AF8B993}"/>
                </a:ext>
              </a:extLst>
            </p:cNvPr>
            <p:cNvSpPr txBox="1"/>
            <p:nvPr/>
          </p:nvSpPr>
          <p:spPr>
            <a:xfrm>
              <a:off x="8835507" y="2000455"/>
              <a:ext cx="7083921" cy="573427"/>
            </a:xfrm>
            <a:prstGeom prst="rect">
              <a:avLst/>
            </a:prstGeom>
          </p:spPr>
          <p:txBody>
            <a:bodyPr lIns="0" tIns="0" rIns="0" bIns="0" rtlCol="0" anchor="t">
              <a:spAutoFit/>
            </a:bodyPr>
            <a:lstStyle/>
            <a:p>
              <a:pPr algn="just">
                <a:lnSpc>
                  <a:spcPts val="4900"/>
                </a:lnSpc>
                <a:spcBef>
                  <a:spcPct val="0"/>
                </a:spcBef>
              </a:pPr>
              <a:r>
                <a:rPr lang="vi-VN" sz="3500" b="1">
                  <a:solidFill>
                    <a:srgbClr val="000000"/>
                  </a:solidFill>
                  <a:latin typeface="Arial" pitchFamily="34" charset="0"/>
                </a:rPr>
                <a:t>Ví dụ về chuyển hóa năng lượng</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787709" y="3396100"/>
            <a:ext cx="16731964" cy="1401193"/>
            <a:chOff x="0" y="0"/>
            <a:chExt cx="6103866" cy="511159"/>
          </a:xfrm>
        </p:grpSpPr>
        <p:sp>
          <p:nvSpPr>
            <p:cNvPr id="13" name="Freeform 13"/>
            <p:cNvSpPr/>
            <p:nvPr/>
          </p:nvSpPr>
          <p:spPr>
            <a:xfrm>
              <a:off x="0" y="0"/>
              <a:ext cx="6103866" cy="511159"/>
            </a:xfrm>
            <a:custGeom>
              <a:avLst/>
              <a:gdLst/>
              <a:ahLst/>
              <a:cxnLst/>
              <a:rect l="l" t="t" r="r" b="b"/>
              <a:pathLst>
                <a:path w="6103866" h="511159">
                  <a:moveTo>
                    <a:pt x="0" y="0"/>
                  </a:moveTo>
                  <a:lnTo>
                    <a:pt x="6103866" y="0"/>
                  </a:lnTo>
                  <a:lnTo>
                    <a:pt x="6103866" y="511159"/>
                  </a:lnTo>
                  <a:lnTo>
                    <a:pt x="0" y="511159"/>
                  </a:lnTo>
                  <a:close/>
                </a:path>
              </a:pathLst>
            </a:custGeom>
            <a:solidFill>
              <a:srgbClr val="FFDE59"/>
            </a:solidFill>
          </p:spPr>
        </p:sp>
      </p:grpSp>
      <p:sp>
        <p:nvSpPr>
          <p:cNvPr id="14" name="TextBox 14"/>
          <p:cNvSpPr txBox="1"/>
          <p:nvPr/>
        </p:nvSpPr>
        <p:spPr>
          <a:xfrm>
            <a:off x="1235231" y="3764909"/>
            <a:ext cx="15839777" cy="573427"/>
          </a:xfrm>
          <a:prstGeom prst="rect">
            <a:avLst/>
          </a:prstGeom>
        </p:spPr>
        <p:txBody>
          <a:bodyPr lIns="0" tIns="0" rIns="0" bIns="0" rtlCol="0" anchor="t">
            <a:spAutoFit/>
          </a:bodyPr>
          <a:lstStyle/>
          <a:p>
            <a:pPr algn="just">
              <a:lnSpc>
                <a:spcPts val="4900"/>
              </a:lnSpc>
              <a:spcBef>
                <a:spcPct val="0"/>
              </a:spcBef>
            </a:pPr>
            <a:r>
              <a:rPr lang="vi-VN" sz="3500" b="1">
                <a:solidFill>
                  <a:srgbClr val="000000"/>
                </a:solidFill>
                <a:latin typeface="Arial" pitchFamily="34" charset="0"/>
              </a:rPr>
              <a:t>Sự biến đổi nào sau đây là chuyển hóa năng lượng trong cơ thể sinh vật</a:t>
            </a:r>
          </a:p>
        </p:txBody>
      </p:sp>
      <p:sp>
        <p:nvSpPr>
          <p:cNvPr id="15" name="TextBox 15"/>
          <p:cNvSpPr txBox="1"/>
          <p:nvPr/>
        </p:nvSpPr>
        <p:spPr>
          <a:xfrm>
            <a:off x="4049970" y="8541288"/>
            <a:ext cx="10166415" cy="649540"/>
          </a:xfrm>
          <a:prstGeom prst="roundRect">
            <a:avLst/>
          </a:prstGeom>
          <a:solidFill>
            <a:schemeClr val="accent1">
              <a:lumMod val="20000"/>
              <a:lumOff val="80000"/>
            </a:schemeClr>
          </a:solidFill>
        </p:spPr>
        <p:txBody>
          <a:bodyPr wrap="square" lIns="0" tIns="0" rIns="0" bIns="0" rtlCol="0" anchor="t">
            <a:spAutoFit/>
          </a:bodyPr>
          <a:lstStyle/>
          <a:p>
            <a:pPr>
              <a:lnSpc>
                <a:spcPct val="120000"/>
              </a:lnSpc>
            </a:pPr>
            <a:r>
              <a:rPr lang="vi-VN" sz="3500" b="1" dirty="0">
                <a:solidFill>
                  <a:srgbClr val="000000"/>
                </a:solidFill>
                <a:latin typeface="Arial" pitchFamily="34" charset="0"/>
              </a:rPr>
              <a:t>	d) Điện năng  	</a:t>
            </a:r>
            <a:r>
              <a:rPr lang="vi-VN" sz="3500" b="1" dirty="0">
                <a:solidFill>
                  <a:srgbClr val="000000"/>
                </a:solidFill>
                <a:sym typeface="Wingdings" panose="05000000000000000000" pitchFamily="2" charset="2"/>
              </a:rPr>
              <a:t>	</a:t>
            </a:r>
            <a:r>
              <a:rPr lang="vi-VN" sz="3500" b="1" dirty="0">
                <a:solidFill>
                  <a:srgbClr val="000000"/>
                </a:solidFill>
                <a:latin typeface="Arial" pitchFamily="34" charset="0"/>
              </a:rPr>
              <a:t>Cơ năng</a:t>
            </a:r>
          </a:p>
        </p:txBody>
      </p:sp>
      <p:sp>
        <p:nvSpPr>
          <p:cNvPr id="25" name="TextBox 15">
            <a:extLst>
              <a:ext uri="{FF2B5EF4-FFF2-40B4-BE49-F238E27FC236}">
                <a16:creationId xmlns:a16="http://schemas.microsoft.com/office/drawing/2014/main" id="{5352584C-24DD-8309-92D0-C2D367C3FA16}"/>
              </a:ext>
            </a:extLst>
          </p:cNvPr>
          <p:cNvSpPr txBox="1"/>
          <p:nvPr/>
        </p:nvSpPr>
        <p:spPr>
          <a:xfrm>
            <a:off x="4071615" y="5271267"/>
            <a:ext cx="10144770" cy="649540"/>
          </a:xfrm>
          <a:prstGeom prst="roundRect">
            <a:avLst/>
          </a:prstGeom>
          <a:solidFill>
            <a:schemeClr val="accent3">
              <a:lumMod val="20000"/>
              <a:lumOff val="80000"/>
            </a:schemeClr>
          </a:solidFill>
        </p:spPr>
        <p:txBody>
          <a:bodyPr wrap="square" lIns="0" tIns="0" rIns="0" bIns="0" rtlCol="0" anchor="t">
            <a:spAutoFit/>
          </a:bodyPr>
          <a:lstStyle/>
          <a:p>
            <a:pPr>
              <a:lnSpc>
                <a:spcPct val="120000"/>
              </a:lnSpc>
            </a:pPr>
            <a:r>
              <a:rPr lang="vi-VN" sz="3500" b="1" dirty="0">
                <a:solidFill>
                  <a:srgbClr val="000000"/>
                </a:solidFill>
                <a:latin typeface="Arial" pitchFamily="34" charset="0"/>
              </a:rPr>
              <a:t>	a) Quang năng 	</a:t>
            </a:r>
            <a:r>
              <a:rPr lang="vi-VN" sz="3500" b="1" dirty="0">
                <a:solidFill>
                  <a:srgbClr val="000000"/>
                </a:solidFill>
                <a:latin typeface="Arial" pitchFamily="34" charset="0"/>
                <a:sym typeface="Wingdings" panose="05000000000000000000" pitchFamily="2" charset="2"/>
              </a:rPr>
              <a:t></a:t>
            </a:r>
            <a:r>
              <a:rPr lang="vi-VN" sz="3500" b="1" dirty="0">
                <a:solidFill>
                  <a:srgbClr val="000000"/>
                </a:solidFill>
                <a:latin typeface="Arial" pitchFamily="34" charset="0"/>
              </a:rPr>
              <a:t> 	Hóa năng</a:t>
            </a:r>
          </a:p>
        </p:txBody>
      </p:sp>
      <p:sp>
        <p:nvSpPr>
          <p:cNvPr id="26" name="TextBox 15">
            <a:extLst>
              <a:ext uri="{FF2B5EF4-FFF2-40B4-BE49-F238E27FC236}">
                <a16:creationId xmlns:a16="http://schemas.microsoft.com/office/drawing/2014/main" id="{C5CB56F3-0A7A-CA78-03AB-C184D532DF12}"/>
              </a:ext>
            </a:extLst>
          </p:cNvPr>
          <p:cNvSpPr txBox="1"/>
          <p:nvPr/>
        </p:nvSpPr>
        <p:spPr>
          <a:xfrm>
            <a:off x="4049970" y="6313827"/>
            <a:ext cx="10166415" cy="649540"/>
          </a:xfrm>
          <a:prstGeom prst="roundRect">
            <a:avLst/>
          </a:prstGeom>
          <a:solidFill>
            <a:schemeClr val="accent5">
              <a:lumMod val="20000"/>
              <a:lumOff val="80000"/>
            </a:schemeClr>
          </a:solidFill>
        </p:spPr>
        <p:txBody>
          <a:bodyPr wrap="square" lIns="0" tIns="0" rIns="0" bIns="0" rtlCol="0" anchor="t">
            <a:spAutoFit/>
          </a:bodyPr>
          <a:lstStyle/>
          <a:p>
            <a:pPr>
              <a:lnSpc>
                <a:spcPct val="120000"/>
              </a:lnSpc>
            </a:pPr>
            <a:r>
              <a:rPr lang="vi-VN" sz="3500" b="1" dirty="0">
                <a:solidFill>
                  <a:srgbClr val="000000"/>
                </a:solidFill>
                <a:latin typeface="Arial" pitchFamily="34" charset="0"/>
              </a:rPr>
              <a:t>	b) Điện năng 	</a:t>
            </a:r>
            <a:r>
              <a:rPr lang="vi-VN" sz="3500" b="1" dirty="0">
                <a:solidFill>
                  <a:srgbClr val="000000"/>
                </a:solidFill>
                <a:sym typeface="Wingdings" panose="05000000000000000000" pitchFamily="2" charset="2"/>
              </a:rPr>
              <a:t>	</a:t>
            </a:r>
            <a:r>
              <a:rPr lang="vi-VN" sz="3500" b="1" dirty="0">
                <a:solidFill>
                  <a:srgbClr val="000000"/>
                </a:solidFill>
                <a:latin typeface="Arial" pitchFamily="34" charset="0"/>
              </a:rPr>
              <a:t>Nhiệt năng</a:t>
            </a:r>
          </a:p>
        </p:txBody>
      </p:sp>
      <p:sp>
        <p:nvSpPr>
          <p:cNvPr id="27" name="TextBox 15">
            <a:extLst>
              <a:ext uri="{FF2B5EF4-FFF2-40B4-BE49-F238E27FC236}">
                <a16:creationId xmlns:a16="http://schemas.microsoft.com/office/drawing/2014/main" id="{B64EF0B3-1F4D-ECDD-8762-1B31B93A793A}"/>
              </a:ext>
            </a:extLst>
          </p:cNvPr>
          <p:cNvSpPr txBox="1"/>
          <p:nvPr/>
        </p:nvSpPr>
        <p:spPr>
          <a:xfrm>
            <a:off x="4031279" y="7457655"/>
            <a:ext cx="10166415" cy="649540"/>
          </a:xfrm>
          <a:prstGeom prst="roundRect">
            <a:avLst/>
          </a:prstGeom>
          <a:solidFill>
            <a:schemeClr val="accent6">
              <a:lumMod val="20000"/>
              <a:lumOff val="80000"/>
            </a:schemeClr>
          </a:solidFill>
        </p:spPr>
        <p:txBody>
          <a:bodyPr wrap="square" lIns="0" tIns="0" rIns="0" bIns="0" rtlCol="0" anchor="t">
            <a:spAutoFit/>
          </a:bodyPr>
          <a:lstStyle/>
          <a:p>
            <a:pPr>
              <a:lnSpc>
                <a:spcPct val="120000"/>
              </a:lnSpc>
            </a:pPr>
            <a:r>
              <a:rPr lang="vi-VN" sz="3500" b="1" dirty="0">
                <a:solidFill>
                  <a:srgbClr val="000000"/>
                </a:solidFill>
                <a:latin typeface="Arial" pitchFamily="34" charset="0"/>
              </a:rPr>
              <a:t>	c) Hóa năng 		</a:t>
            </a:r>
            <a:r>
              <a:rPr lang="vi-VN" sz="3500" b="1" dirty="0">
                <a:solidFill>
                  <a:srgbClr val="000000"/>
                </a:solidFill>
                <a:sym typeface="Wingdings" panose="05000000000000000000" pitchFamily="2" charset="2"/>
              </a:rPr>
              <a:t>	</a:t>
            </a:r>
            <a:r>
              <a:rPr lang="vi-VN" sz="3500" b="1" dirty="0">
                <a:solidFill>
                  <a:srgbClr val="000000"/>
                </a:solidFill>
                <a:latin typeface="Arial" pitchFamily="34" charset="0"/>
              </a:rPr>
              <a:t>Nhiệt năng</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0" nodeType="clickEffect">
                                  <p:stCondLst>
                                    <p:cond delay="0"/>
                                  </p:stCondLst>
                                  <p:childTnLst>
                                    <p:animEffect transition="out" filter="barn(inVertical)">
                                      <p:cBhvr>
                                        <p:cTn id="13" dur="500"/>
                                        <p:tgtEl>
                                          <p:spTgt spid="26"/>
                                        </p:tgtEl>
                                      </p:cBhvr>
                                    </p:animEffect>
                                    <p:set>
                                      <p:cBhvr>
                                        <p:cTn id="14" dur="1" fill="hold">
                                          <p:stCondLst>
                                            <p:cond delay="499"/>
                                          </p:stCondLst>
                                        </p:cTn>
                                        <p:tgtEl>
                                          <p:spTgt spid="26"/>
                                        </p:tgtEl>
                                        <p:attrNameLst>
                                          <p:attrName>style.visibility</p:attrName>
                                        </p:attrNameLst>
                                      </p:cBhvr>
                                      <p:to>
                                        <p:strVal val="hidden"/>
                                      </p:to>
                                    </p:set>
                                  </p:childTnLst>
                                </p:cTn>
                              </p:par>
                              <p:par>
                                <p:cTn id="15" presetID="16" presetClass="exit" presetSubtype="21" fill="hold" grpId="0" nodeType="withEffect">
                                  <p:stCondLst>
                                    <p:cond delay="0"/>
                                  </p:stCondLst>
                                  <p:childTnLst>
                                    <p:animEffect transition="out" filter="barn(inVertic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0030" y="431800"/>
            <a:ext cx="166407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 </a:t>
            </a:r>
            <a:r>
              <a:rPr lang="vi-VN" sz="3500" b="1" dirty="0" smtClean="0">
                <a:solidFill>
                  <a:srgbClr val="000000"/>
                </a:solidFill>
                <a:latin typeface="Arial" pitchFamily="34" charset="0"/>
              </a:rPr>
              <a:t>KHÁI </a:t>
            </a:r>
            <a:r>
              <a:rPr lang="vi-VN" sz="3500" b="1" dirty="0">
                <a:solidFill>
                  <a:srgbClr val="000000"/>
                </a:solidFill>
                <a:latin typeface="Arial" pitchFamily="34" charset="0"/>
              </a:rPr>
              <a:t>NIỆM TRAO ĐỔI CHẤT VÀ CHUYỂN HÓA NĂNG LƯỢNG Ở SINH VẬT </a:t>
            </a:r>
          </a:p>
        </p:txBody>
      </p:sp>
      <p:sp>
        <p:nvSpPr>
          <p:cNvPr id="7" name="Rectangle 6"/>
          <p:cNvSpPr/>
          <p:nvPr/>
        </p:nvSpPr>
        <p:spPr>
          <a:xfrm>
            <a:off x="1676400" y="2003977"/>
            <a:ext cx="14554200" cy="1717393"/>
          </a:xfrm>
          <a:prstGeom prst="rect">
            <a:avLst/>
          </a:prstGeom>
        </p:spPr>
        <p:txBody>
          <a:bodyPr wrap="square">
            <a:spAutoFit/>
          </a:bodyPr>
          <a:lstStyle/>
          <a:p>
            <a:pPr algn="just">
              <a:lnSpc>
                <a:spcPct val="120000"/>
              </a:lnSpc>
              <a:spcBef>
                <a:spcPct val="0"/>
              </a:spcBef>
            </a:pPr>
            <a:r>
              <a:rPr lang="vi-VN" sz="4400" b="1" dirty="0">
                <a:solidFill>
                  <a:srgbClr val="000000"/>
                </a:solidFill>
              </a:rPr>
              <a:t>Chuyển hóa năng lượng là sự biến đổi năng lượng từ dạng này sang dạng khác</a:t>
            </a:r>
            <a:endParaRPr lang="vi-VN" sz="4400" b="1" dirty="0">
              <a:solidFill>
                <a:srgbClr val="000000"/>
              </a:solidFill>
            </a:endParaRPr>
          </a:p>
        </p:txBody>
      </p:sp>
      <p:sp>
        <p:nvSpPr>
          <p:cNvPr id="22" name="Rectangle 21"/>
          <p:cNvSpPr/>
          <p:nvPr/>
        </p:nvSpPr>
        <p:spPr>
          <a:xfrm>
            <a:off x="1676400" y="4229100"/>
            <a:ext cx="14706600" cy="1349087"/>
          </a:xfrm>
          <a:prstGeom prst="rect">
            <a:avLst/>
          </a:prstGeom>
        </p:spPr>
        <p:txBody>
          <a:bodyPr wrap="square">
            <a:spAutoFit/>
          </a:bodyPr>
          <a:lstStyle/>
          <a:p>
            <a:pPr algn="just">
              <a:lnSpc>
                <a:spcPts val="4900"/>
              </a:lnSpc>
              <a:spcBef>
                <a:spcPct val="0"/>
              </a:spcBef>
            </a:pPr>
            <a:r>
              <a:rPr lang="vi-VN" sz="4000" b="1" dirty="0">
                <a:solidFill>
                  <a:srgbClr val="000000"/>
                </a:solidFill>
              </a:rPr>
              <a:t>Quá trình trao đổi chất luôn đi kèm với chuyển hóa năng lượng</a:t>
            </a:r>
            <a:endParaRPr lang="vi-VN" sz="40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0030" y="431800"/>
            <a:ext cx="166407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 </a:t>
            </a:r>
            <a:r>
              <a:rPr lang="vi-VN" sz="3500" b="1" dirty="0" smtClean="0">
                <a:solidFill>
                  <a:srgbClr val="000000"/>
                </a:solidFill>
                <a:latin typeface="Arial" pitchFamily="34" charset="0"/>
              </a:rPr>
              <a:t> </a:t>
            </a:r>
            <a:r>
              <a:rPr lang="vi-VN" sz="3500" b="1" dirty="0">
                <a:solidFill>
                  <a:srgbClr val="000000"/>
                </a:solidFill>
                <a:latin typeface="Arial" pitchFamily="34" charset="0"/>
              </a:rPr>
              <a:t>KHÁI NIỆM TRAO ĐỔI CHẤT VÀ CHUYỂN HÓA NĂNG LƯỢNG Ở SINH VẬT </a:t>
            </a:r>
          </a:p>
        </p:txBody>
      </p:sp>
      <p:sp>
        <p:nvSpPr>
          <p:cNvPr id="5" name="Rectangle 4"/>
          <p:cNvSpPr/>
          <p:nvPr/>
        </p:nvSpPr>
        <p:spPr>
          <a:xfrm>
            <a:off x="4191000" y="2019300"/>
            <a:ext cx="9982200" cy="1569660"/>
          </a:xfrm>
          <a:prstGeom prst="rect">
            <a:avLst/>
          </a:prstGeom>
        </p:spPr>
        <p:txBody>
          <a:bodyPr wrap="square">
            <a:spAutoFit/>
          </a:bodyPr>
          <a:lstStyle/>
          <a:p>
            <a:pPr algn="just">
              <a:lnSpc>
                <a:spcPct val="120000"/>
              </a:lnSpc>
            </a:pPr>
            <a:r>
              <a:rPr lang="vi-VN" sz="4000" dirty="0"/>
              <a:t>Sinh vật có sử dụng hết toàn bộ các chất được lấy từ môi trường không? Giải thích?</a:t>
            </a:r>
            <a:endParaRPr lang="en-US" sz="4000" dirty="0"/>
          </a:p>
        </p:txBody>
      </p:sp>
    </p:spTree>
    <p:extLst>
      <p:ext uri="{BB962C8B-B14F-4D97-AF65-F5344CB8AC3E}">
        <p14:creationId xmlns:p14="http://schemas.microsoft.com/office/powerpoint/2010/main" val="3320792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90030" y="2465499"/>
            <a:ext cx="7735452" cy="4680413"/>
            <a:chOff x="0" y="0"/>
            <a:chExt cx="2821914" cy="1707427"/>
          </a:xfrm>
        </p:grpSpPr>
        <p:sp>
          <p:nvSpPr>
            <p:cNvPr id="5" name="Freeform 5"/>
            <p:cNvSpPr/>
            <p:nvPr/>
          </p:nvSpPr>
          <p:spPr>
            <a:xfrm>
              <a:off x="0" y="0"/>
              <a:ext cx="2821914" cy="1707428"/>
            </a:xfrm>
            <a:custGeom>
              <a:avLst/>
              <a:gdLst/>
              <a:ahLst/>
              <a:cxnLst/>
              <a:rect l="l" t="t" r="r" b="b"/>
              <a:pathLst>
                <a:path w="2821914" h="1707428">
                  <a:moveTo>
                    <a:pt x="2697454" y="59690"/>
                  </a:moveTo>
                  <a:cubicBezTo>
                    <a:pt x="2733014" y="59690"/>
                    <a:pt x="2762224" y="88900"/>
                    <a:pt x="2762224" y="124460"/>
                  </a:cubicBezTo>
                  <a:lnTo>
                    <a:pt x="2762224" y="1582968"/>
                  </a:lnTo>
                  <a:cubicBezTo>
                    <a:pt x="2762224" y="1618527"/>
                    <a:pt x="2733014" y="1647737"/>
                    <a:pt x="2697454" y="1647737"/>
                  </a:cubicBezTo>
                  <a:lnTo>
                    <a:pt x="124460" y="1647737"/>
                  </a:lnTo>
                  <a:cubicBezTo>
                    <a:pt x="88900" y="1647737"/>
                    <a:pt x="59690" y="1618527"/>
                    <a:pt x="59690" y="1582968"/>
                  </a:cubicBezTo>
                  <a:lnTo>
                    <a:pt x="59690" y="124460"/>
                  </a:lnTo>
                  <a:cubicBezTo>
                    <a:pt x="59690" y="88900"/>
                    <a:pt x="88900" y="59690"/>
                    <a:pt x="124460" y="59690"/>
                  </a:cubicBezTo>
                  <a:lnTo>
                    <a:pt x="2697454" y="59690"/>
                  </a:lnTo>
                  <a:moveTo>
                    <a:pt x="2697454" y="0"/>
                  </a:moveTo>
                  <a:lnTo>
                    <a:pt x="124460" y="0"/>
                  </a:lnTo>
                  <a:cubicBezTo>
                    <a:pt x="55880" y="0"/>
                    <a:pt x="0" y="55880"/>
                    <a:pt x="0" y="124460"/>
                  </a:cubicBezTo>
                  <a:lnTo>
                    <a:pt x="0" y="1582968"/>
                  </a:lnTo>
                  <a:cubicBezTo>
                    <a:pt x="0" y="1651547"/>
                    <a:pt x="55880" y="1707428"/>
                    <a:pt x="124460" y="1707428"/>
                  </a:cubicBezTo>
                  <a:lnTo>
                    <a:pt x="2697454" y="1707428"/>
                  </a:lnTo>
                  <a:cubicBezTo>
                    <a:pt x="2766034" y="1707428"/>
                    <a:pt x="2821914" y="1651547"/>
                    <a:pt x="2821914" y="1582968"/>
                  </a:cubicBezTo>
                  <a:lnTo>
                    <a:pt x="2821914" y="124460"/>
                  </a:lnTo>
                  <a:cubicBezTo>
                    <a:pt x="2821914" y="55880"/>
                    <a:pt x="2766034" y="0"/>
                    <a:pt x="2697454" y="0"/>
                  </a:cubicBezTo>
                  <a:close/>
                </a:path>
              </a:pathLst>
            </a:custGeom>
            <a:solidFill>
              <a:srgbClr val="175029"/>
            </a:solidFill>
          </p:spPr>
        </p:sp>
      </p:grpSp>
      <p:grpSp>
        <p:nvGrpSpPr>
          <p:cNvPr id="6" name="Group 6"/>
          <p:cNvGrpSpPr/>
          <p:nvPr/>
        </p:nvGrpSpPr>
        <p:grpSpPr>
          <a:xfrm>
            <a:off x="787709" y="1754437"/>
            <a:ext cx="8137772" cy="1422124"/>
            <a:chOff x="0" y="0"/>
            <a:chExt cx="10850363" cy="1896165"/>
          </a:xfrm>
        </p:grpSpPr>
        <p:grpSp>
          <p:nvGrpSpPr>
            <p:cNvPr id="7" name="Group 7"/>
            <p:cNvGrpSpPr/>
            <p:nvPr/>
          </p:nvGrpSpPr>
          <p:grpSpPr>
            <a:xfrm rot="5400000">
              <a:off x="4477099" y="-4477099"/>
              <a:ext cx="1896165" cy="10850363"/>
              <a:chOff x="0" y="0"/>
              <a:chExt cx="2354580" cy="13473533"/>
            </a:xfrm>
          </p:grpSpPr>
          <p:sp>
            <p:nvSpPr>
              <p:cNvPr id="8" name="Freeform 8"/>
              <p:cNvSpPr/>
              <p:nvPr/>
            </p:nvSpPr>
            <p:spPr>
              <a:xfrm>
                <a:off x="0" y="0"/>
                <a:ext cx="2353310" cy="13473533"/>
              </a:xfrm>
              <a:custGeom>
                <a:avLst/>
                <a:gdLst/>
                <a:ahLst/>
                <a:cxnLst/>
                <a:rect l="l" t="t" r="r" b="b"/>
                <a:pathLst>
                  <a:path w="2353310" h="13473533">
                    <a:moveTo>
                      <a:pt x="784860" y="13406224"/>
                    </a:moveTo>
                    <a:cubicBezTo>
                      <a:pt x="905510" y="13446863"/>
                      <a:pt x="1042670" y="13473533"/>
                      <a:pt x="1177290" y="13473533"/>
                    </a:cubicBezTo>
                    <a:cubicBezTo>
                      <a:pt x="1311910" y="13473533"/>
                      <a:pt x="1441450" y="13450674"/>
                      <a:pt x="1560830" y="13410033"/>
                    </a:cubicBezTo>
                    <a:cubicBezTo>
                      <a:pt x="1563370" y="13408763"/>
                      <a:pt x="1565910" y="13408763"/>
                      <a:pt x="1568450" y="13407493"/>
                    </a:cubicBezTo>
                    <a:cubicBezTo>
                      <a:pt x="2016760" y="13244933"/>
                      <a:pt x="2346960" y="12815674"/>
                      <a:pt x="2353310" y="12281395"/>
                    </a:cubicBezTo>
                    <a:lnTo>
                      <a:pt x="2353310" y="0"/>
                    </a:lnTo>
                    <a:lnTo>
                      <a:pt x="0" y="0"/>
                    </a:lnTo>
                    <a:lnTo>
                      <a:pt x="0" y="12271966"/>
                    </a:lnTo>
                    <a:cubicBezTo>
                      <a:pt x="6350" y="12818214"/>
                      <a:pt x="331470" y="13247474"/>
                      <a:pt x="784860" y="13406224"/>
                    </a:cubicBezTo>
                    <a:close/>
                  </a:path>
                </a:pathLst>
              </a:custGeom>
              <a:solidFill>
                <a:srgbClr val="FFDE59"/>
              </a:solidFill>
            </p:spPr>
          </p:sp>
        </p:grpSp>
        <p:grpSp>
          <p:nvGrpSpPr>
            <p:cNvPr id="9" name="Group 9"/>
            <p:cNvGrpSpPr/>
            <p:nvPr/>
          </p:nvGrpSpPr>
          <p:grpSpPr>
            <a:xfrm>
              <a:off x="0" y="0"/>
              <a:ext cx="1896165" cy="18961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sp>
          <p:nvSpPr>
            <p:cNvPr id="11" name="TextBox 11"/>
            <p:cNvSpPr txBox="1"/>
            <p:nvPr/>
          </p:nvSpPr>
          <p:spPr>
            <a:xfrm>
              <a:off x="2191275" y="527924"/>
              <a:ext cx="5954514" cy="773642"/>
            </a:xfrm>
            <a:prstGeom prst="rect">
              <a:avLst/>
            </a:prstGeom>
          </p:spPr>
          <p:txBody>
            <a:bodyPr lIns="0" tIns="0" rIns="0" bIns="0" rtlCol="0" anchor="t">
              <a:spAutoFit/>
            </a:bodyPr>
            <a:lstStyle/>
            <a:p>
              <a:pPr algn="just">
                <a:lnSpc>
                  <a:spcPts val="4900"/>
                </a:lnSpc>
              </a:pPr>
              <a:r>
                <a:rPr lang="vi-VN" sz="3500" b="1" dirty="0">
                  <a:solidFill>
                    <a:srgbClr val="000000"/>
                  </a:solidFill>
                  <a:latin typeface="Arial" pitchFamily="34" charset="0"/>
                </a:rPr>
                <a:t>Có thể em chưa biết</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4469" y="355588"/>
              <a:ext cx="1087228" cy="1184990"/>
            </a:xfrm>
            <a:prstGeom prst="rect">
              <a:avLst/>
            </a:prstGeom>
          </p:spPr>
        </p:pic>
      </p:grpSp>
      <p:sp>
        <p:nvSpPr>
          <p:cNvPr id="14" name="TextBox 14"/>
          <p:cNvSpPr txBox="1"/>
          <p:nvPr/>
        </p:nvSpPr>
        <p:spPr>
          <a:xfrm>
            <a:off x="1190030" y="431800"/>
            <a:ext cx="164883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a:t>
            </a:r>
            <a:r>
              <a:rPr lang="vi-VN" sz="3500" b="1" dirty="0" smtClean="0">
                <a:solidFill>
                  <a:srgbClr val="000000"/>
                </a:solidFill>
                <a:latin typeface="Arial" pitchFamily="34" charset="0"/>
              </a:rPr>
              <a:t> KHÁI </a:t>
            </a:r>
            <a:r>
              <a:rPr lang="vi-VN" sz="3500" b="1" dirty="0">
                <a:solidFill>
                  <a:srgbClr val="000000"/>
                </a:solidFill>
                <a:latin typeface="Arial" pitchFamily="34" charset="0"/>
              </a:rPr>
              <a:t>NIỆM TRAO ĐỔI CHẤT VÀ CHUYỂN HÓA NĂNG LƯỢNG Ở SINH VẬT </a:t>
            </a:r>
          </a:p>
        </p:txBody>
      </p:sp>
      <p:sp>
        <p:nvSpPr>
          <p:cNvPr id="15" name="TextBox 15"/>
          <p:cNvSpPr txBox="1"/>
          <p:nvPr/>
        </p:nvSpPr>
        <p:spPr>
          <a:xfrm>
            <a:off x="1549286" y="3490913"/>
            <a:ext cx="7016940" cy="3172215"/>
          </a:xfrm>
          <a:prstGeom prst="rect">
            <a:avLst/>
          </a:prstGeom>
        </p:spPr>
        <p:txBody>
          <a:bodyPr wrap="square" lIns="0" tIns="0" rIns="0" bIns="0" rtlCol="0" anchor="t">
            <a:spAutoFit/>
          </a:bodyPr>
          <a:lstStyle/>
          <a:p>
            <a:pPr algn="just">
              <a:lnSpc>
                <a:spcPct val="120000"/>
              </a:lnSpc>
              <a:spcBef>
                <a:spcPct val="0"/>
              </a:spcBef>
            </a:pPr>
            <a:r>
              <a:rPr lang="vi-VN" sz="3500" b="1" dirty="0">
                <a:solidFill>
                  <a:srgbClr val="000000"/>
                </a:solidFill>
                <a:latin typeface="Arial" pitchFamily="34" charset="0"/>
              </a:rPr>
              <a:t>Đom đóm là loài côn trùng có khả năng phát quang sinh học thông qua các phản ứng hóa học diễn ra trong cơ quan chuyển biệt nằm ở bụng.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90030" y="2465499"/>
            <a:ext cx="7632567" cy="4664113"/>
            <a:chOff x="0" y="0"/>
            <a:chExt cx="2821914" cy="1701481"/>
          </a:xfrm>
        </p:grpSpPr>
        <p:sp>
          <p:nvSpPr>
            <p:cNvPr id="5" name="Freeform 5"/>
            <p:cNvSpPr/>
            <p:nvPr/>
          </p:nvSpPr>
          <p:spPr>
            <a:xfrm>
              <a:off x="0" y="0"/>
              <a:ext cx="2821914" cy="1701481"/>
            </a:xfrm>
            <a:custGeom>
              <a:avLst/>
              <a:gdLst/>
              <a:ahLst/>
              <a:cxnLst/>
              <a:rect l="l" t="t" r="r" b="b"/>
              <a:pathLst>
                <a:path w="2821914" h="1701481">
                  <a:moveTo>
                    <a:pt x="2697454" y="59690"/>
                  </a:moveTo>
                  <a:cubicBezTo>
                    <a:pt x="2733014" y="59690"/>
                    <a:pt x="2762224" y="88900"/>
                    <a:pt x="2762224" y="124460"/>
                  </a:cubicBezTo>
                  <a:lnTo>
                    <a:pt x="2762224" y="1577021"/>
                  </a:lnTo>
                  <a:cubicBezTo>
                    <a:pt x="2762224" y="1612581"/>
                    <a:pt x="2733014" y="1641791"/>
                    <a:pt x="2697454" y="1641791"/>
                  </a:cubicBezTo>
                  <a:lnTo>
                    <a:pt x="124460" y="1641791"/>
                  </a:lnTo>
                  <a:cubicBezTo>
                    <a:pt x="88900" y="1641791"/>
                    <a:pt x="59690" y="1612581"/>
                    <a:pt x="59690" y="1577021"/>
                  </a:cubicBezTo>
                  <a:lnTo>
                    <a:pt x="59690" y="124460"/>
                  </a:lnTo>
                  <a:cubicBezTo>
                    <a:pt x="59690" y="88900"/>
                    <a:pt x="88900" y="59690"/>
                    <a:pt x="124460" y="59690"/>
                  </a:cubicBezTo>
                  <a:lnTo>
                    <a:pt x="2697454" y="59690"/>
                  </a:lnTo>
                  <a:moveTo>
                    <a:pt x="2697454" y="0"/>
                  </a:moveTo>
                  <a:lnTo>
                    <a:pt x="124460" y="0"/>
                  </a:lnTo>
                  <a:cubicBezTo>
                    <a:pt x="55880" y="0"/>
                    <a:pt x="0" y="55880"/>
                    <a:pt x="0" y="124460"/>
                  </a:cubicBezTo>
                  <a:lnTo>
                    <a:pt x="0" y="1577021"/>
                  </a:lnTo>
                  <a:cubicBezTo>
                    <a:pt x="0" y="1645601"/>
                    <a:pt x="55880" y="1701481"/>
                    <a:pt x="124460" y="1701481"/>
                  </a:cubicBezTo>
                  <a:lnTo>
                    <a:pt x="2697454" y="1701481"/>
                  </a:lnTo>
                  <a:cubicBezTo>
                    <a:pt x="2766034" y="1701481"/>
                    <a:pt x="2821914" y="1645601"/>
                    <a:pt x="2821914" y="1577021"/>
                  </a:cubicBezTo>
                  <a:lnTo>
                    <a:pt x="2821914" y="124460"/>
                  </a:lnTo>
                  <a:cubicBezTo>
                    <a:pt x="2821914" y="55880"/>
                    <a:pt x="2766034" y="0"/>
                    <a:pt x="2697454" y="0"/>
                  </a:cubicBezTo>
                  <a:close/>
                </a:path>
              </a:pathLst>
            </a:custGeom>
            <a:solidFill>
              <a:srgbClr val="175029"/>
            </a:solidFill>
          </p:spPr>
        </p:sp>
      </p:grpSp>
      <p:grpSp>
        <p:nvGrpSpPr>
          <p:cNvPr id="6" name="Group 6"/>
          <p:cNvGrpSpPr/>
          <p:nvPr/>
        </p:nvGrpSpPr>
        <p:grpSpPr>
          <a:xfrm>
            <a:off x="787709" y="1754437"/>
            <a:ext cx="8029536" cy="1422124"/>
            <a:chOff x="0" y="0"/>
            <a:chExt cx="10850363" cy="1896165"/>
          </a:xfrm>
        </p:grpSpPr>
        <p:grpSp>
          <p:nvGrpSpPr>
            <p:cNvPr id="7" name="Group 7"/>
            <p:cNvGrpSpPr/>
            <p:nvPr/>
          </p:nvGrpSpPr>
          <p:grpSpPr>
            <a:xfrm rot="5400000">
              <a:off x="4477099" y="-4477099"/>
              <a:ext cx="1896165" cy="10850363"/>
              <a:chOff x="0" y="0"/>
              <a:chExt cx="2354580" cy="13473533"/>
            </a:xfrm>
          </p:grpSpPr>
          <p:sp>
            <p:nvSpPr>
              <p:cNvPr id="8" name="Freeform 8"/>
              <p:cNvSpPr/>
              <p:nvPr/>
            </p:nvSpPr>
            <p:spPr>
              <a:xfrm>
                <a:off x="0" y="0"/>
                <a:ext cx="2353310" cy="13473533"/>
              </a:xfrm>
              <a:custGeom>
                <a:avLst/>
                <a:gdLst/>
                <a:ahLst/>
                <a:cxnLst/>
                <a:rect l="l" t="t" r="r" b="b"/>
                <a:pathLst>
                  <a:path w="2353310" h="13473533">
                    <a:moveTo>
                      <a:pt x="784860" y="13406224"/>
                    </a:moveTo>
                    <a:cubicBezTo>
                      <a:pt x="905510" y="13446863"/>
                      <a:pt x="1042670" y="13473533"/>
                      <a:pt x="1177290" y="13473533"/>
                    </a:cubicBezTo>
                    <a:cubicBezTo>
                      <a:pt x="1311910" y="13473533"/>
                      <a:pt x="1441450" y="13450674"/>
                      <a:pt x="1560830" y="13410033"/>
                    </a:cubicBezTo>
                    <a:cubicBezTo>
                      <a:pt x="1563370" y="13408763"/>
                      <a:pt x="1565910" y="13408763"/>
                      <a:pt x="1568450" y="13407493"/>
                    </a:cubicBezTo>
                    <a:cubicBezTo>
                      <a:pt x="2016760" y="13244933"/>
                      <a:pt x="2346960" y="12815674"/>
                      <a:pt x="2353310" y="12281395"/>
                    </a:cubicBezTo>
                    <a:lnTo>
                      <a:pt x="2353310" y="0"/>
                    </a:lnTo>
                    <a:lnTo>
                      <a:pt x="0" y="0"/>
                    </a:lnTo>
                    <a:lnTo>
                      <a:pt x="0" y="12271966"/>
                    </a:lnTo>
                    <a:cubicBezTo>
                      <a:pt x="6350" y="12818214"/>
                      <a:pt x="331470" y="13247474"/>
                      <a:pt x="784860" y="13406224"/>
                    </a:cubicBezTo>
                    <a:close/>
                  </a:path>
                </a:pathLst>
              </a:custGeom>
              <a:solidFill>
                <a:srgbClr val="FFDE59"/>
              </a:solidFill>
            </p:spPr>
          </p:sp>
        </p:grpSp>
        <p:grpSp>
          <p:nvGrpSpPr>
            <p:cNvPr id="9" name="Group 9"/>
            <p:cNvGrpSpPr/>
            <p:nvPr/>
          </p:nvGrpSpPr>
          <p:grpSpPr>
            <a:xfrm>
              <a:off x="0" y="0"/>
              <a:ext cx="1896165" cy="18961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sp>
          <p:nvSpPr>
            <p:cNvPr id="11" name="TextBox 11"/>
            <p:cNvSpPr txBox="1"/>
            <p:nvPr/>
          </p:nvSpPr>
          <p:spPr>
            <a:xfrm>
              <a:off x="2191275" y="527924"/>
              <a:ext cx="5954514" cy="773642"/>
            </a:xfrm>
            <a:prstGeom prst="rect">
              <a:avLst/>
            </a:prstGeom>
          </p:spPr>
          <p:txBody>
            <a:bodyPr lIns="0" tIns="0" rIns="0" bIns="0" rtlCol="0" anchor="t">
              <a:spAutoFit/>
            </a:bodyPr>
            <a:lstStyle/>
            <a:p>
              <a:pPr algn="just">
                <a:lnSpc>
                  <a:spcPts val="4900"/>
                </a:lnSpc>
              </a:pPr>
              <a:r>
                <a:rPr lang="vi-VN" sz="3500" b="1">
                  <a:solidFill>
                    <a:srgbClr val="000000"/>
                  </a:solidFill>
                  <a:latin typeface="Arial" pitchFamily="34" charset="0"/>
                </a:rPr>
                <a:t>Có thể em chưa biết</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4469" y="355588"/>
              <a:ext cx="1087228" cy="1184990"/>
            </a:xfrm>
            <a:prstGeom prst="rect">
              <a:avLst/>
            </a:prstGeom>
          </p:spPr>
        </p:pic>
      </p:grpSp>
      <p:sp>
        <p:nvSpPr>
          <p:cNvPr id="15" name="TextBox 15"/>
          <p:cNvSpPr txBox="1"/>
          <p:nvPr/>
        </p:nvSpPr>
        <p:spPr>
          <a:xfrm>
            <a:off x="1498458" y="3621689"/>
            <a:ext cx="6891528" cy="2525884"/>
          </a:xfrm>
          <a:prstGeom prst="rect">
            <a:avLst/>
          </a:prstGeom>
        </p:spPr>
        <p:txBody>
          <a:bodyPr wrap="square" lIns="0" tIns="0" rIns="0" bIns="0" rtlCol="0" anchor="t">
            <a:spAutoFit/>
          </a:bodyPr>
          <a:lstStyle/>
          <a:p>
            <a:pPr algn="just">
              <a:lnSpc>
                <a:spcPct val="120000"/>
              </a:lnSpc>
              <a:spcBef>
                <a:spcPct val="0"/>
              </a:spcBef>
            </a:pPr>
            <a:r>
              <a:rPr lang="vi-VN" sz="3500" b="1" dirty="0">
                <a:solidFill>
                  <a:srgbClr val="000000"/>
                </a:solidFill>
                <a:latin typeface="Arial" pitchFamily="34" charset="0"/>
              </a:rPr>
              <a:t>Trong các tế bào ở cơ quan này có một loại enzyme là luciferase với chức năng phân giải protein luciferin để tạo ra ánh sáng. </a:t>
            </a:r>
          </a:p>
        </p:txBody>
      </p:sp>
      <p:sp>
        <p:nvSpPr>
          <p:cNvPr id="17" name="TextBox 14"/>
          <p:cNvSpPr txBox="1"/>
          <p:nvPr/>
        </p:nvSpPr>
        <p:spPr>
          <a:xfrm>
            <a:off x="1190030" y="431800"/>
            <a:ext cx="16269068"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a:t>
            </a:r>
            <a:r>
              <a:rPr lang="vi-VN" sz="3500" b="1" dirty="0" smtClean="0">
                <a:solidFill>
                  <a:srgbClr val="000000"/>
                </a:solidFill>
                <a:latin typeface="Arial" pitchFamily="34" charset="0"/>
              </a:rPr>
              <a:t>KHÁI </a:t>
            </a:r>
            <a:r>
              <a:rPr lang="vi-VN" sz="3500" b="1" dirty="0">
                <a:solidFill>
                  <a:srgbClr val="000000"/>
                </a:solidFill>
                <a:latin typeface="Arial" pitchFamily="34" charset="0"/>
              </a:rPr>
              <a:t>NIỆM TRAO ĐỔI CHẤT VÀ CHUYỂN HÓA NĂNG LƯỢNG Ở SINH VẬT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90030" y="2465499"/>
            <a:ext cx="7735452" cy="3465617"/>
            <a:chOff x="0" y="0"/>
            <a:chExt cx="2821914" cy="1264266"/>
          </a:xfrm>
        </p:grpSpPr>
        <p:sp>
          <p:nvSpPr>
            <p:cNvPr id="5" name="Freeform 5"/>
            <p:cNvSpPr/>
            <p:nvPr/>
          </p:nvSpPr>
          <p:spPr>
            <a:xfrm>
              <a:off x="0" y="0"/>
              <a:ext cx="2821914" cy="1264266"/>
            </a:xfrm>
            <a:custGeom>
              <a:avLst/>
              <a:gdLst/>
              <a:ahLst/>
              <a:cxnLst/>
              <a:rect l="l" t="t" r="r" b="b"/>
              <a:pathLst>
                <a:path w="2821914" h="1264266">
                  <a:moveTo>
                    <a:pt x="2697454" y="59690"/>
                  </a:moveTo>
                  <a:cubicBezTo>
                    <a:pt x="2733014" y="59690"/>
                    <a:pt x="2762224" y="88900"/>
                    <a:pt x="2762224" y="124460"/>
                  </a:cubicBezTo>
                  <a:lnTo>
                    <a:pt x="2762224" y="1139806"/>
                  </a:lnTo>
                  <a:cubicBezTo>
                    <a:pt x="2762224" y="1175366"/>
                    <a:pt x="2733014" y="1204576"/>
                    <a:pt x="2697454" y="1204576"/>
                  </a:cubicBezTo>
                  <a:lnTo>
                    <a:pt x="124460" y="1204576"/>
                  </a:lnTo>
                  <a:cubicBezTo>
                    <a:pt x="88900" y="1204576"/>
                    <a:pt x="59690" y="1175366"/>
                    <a:pt x="59690" y="1139806"/>
                  </a:cubicBezTo>
                  <a:lnTo>
                    <a:pt x="59690" y="124460"/>
                  </a:lnTo>
                  <a:cubicBezTo>
                    <a:pt x="59690" y="88900"/>
                    <a:pt x="88900" y="59690"/>
                    <a:pt x="124460" y="59690"/>
                  </a:cubicBezTo>
                  <a:lnTo>
                    <a:pt x="2697454" y="59690"/>
                  </a:lnTo>
                  <a:moveTo>
                    <a:pt x="2697454" y="0"/>
                  </a:moveTo>
                  <a:lnTo>
                    <a:pt x="124460" y="0"/>
                  </a:lnTo>
                  <a:cubicBezTo>
                    <a:pt x="55880" y="0"/>
                    <a:pt x="0" y="55880"/>
                    <a:pt x="0" y="124460"/>
                  </a:cubicBezTo>
                  <a:lnTo>
                    <a:pt x="0" y="1139806"/>
                  </a:lnTo>
                  <a:cubicBezTo>
                    <a:pt x="0" y="1208386"/>
                    <a:pt x="55880" y="1264266"/>
                    <a:pt x="124460" y="1264266"/>
                  </a:cubicBezTo>
                  <a:lnTo>
                    <a:pt x="2697454" y="1264266"/>
                  </a:lnTo>
                  <a:cubicBezTo>
                    <a:pt x="2766034" y="1264266"/>
                    <a:pt x="2821914" y="1208386"/>
                    <a:pt x="2821914" y="1139806"/>
                  </a:cubicBezTo>
                  <a:lnTo>
                    <a:pt x="2821914" y="124460"/>
                  </a:lnTo>
                  <a:cubicBezTo>
                    <a:pt x="2821914" y="55880"/>
                    <a:pt x="2766034" y="0"/>
                    <a:pt x="2697454" y="0"/>
                  </a:cubicBezTo>
                  <a:close/>
                </a:path>
              </a:pathLst>
            </a:custGeom>
            <a:solidFill>
              <a:srgbClr val="175029"/>
            </a:solidFill>
          </p:spPr>
        </p:sp>
      </p:grpSp>
      <p:grpSp>
        <p:nvGrpSpPr>
          <p:cNvPr id="6" name="Group 6"/>
          <p:cNvGrpSpPr/>
          <p:nvPr/>
        </p:nvGrpSpPr>
        <p:grpSpPr>
          <a:xfrm>
            <a:off x="787709" y="1754437"/>
            <a:ext cx="8137772" cy="1422124"/>
            <a:chOff x="0" y="0"/>
            <a:chExt cx="10850363" cy="1896165"/>
          </a:xfrm>
        </p:grpSpPr>
        <p:grpSp>
          <p:nvGrpSpPr>
            <p:cNvPr id="7" name="Group 7"/>
            <p:cNvGrpSpPr/>
            <p:nvPr/>
          </p:nvGrpSpPr>
          <p:grpSpPr>
            <a:xfrm rot="5400000">
              <a:off x="4477099" y="-4477099"/>
              <a:ext cx="1896165" cy="10850363"/>
              <a:chOff x="0" y="0"/>
              <a:chExt cx="2354580" cy="13473533"/>
            </a:xfrm>
          </p:grpSpPr>
          <p:sp>
            <p:nvSpPr>
              <p:cNvPr id="8" name="Freeform 8"/>
              <p:cNvSpPr/>
              <p:nvPr/>
            </p:nvSpPr>
            <p:spPr>
              <a:xfrm>
                <a:off x="0" y="0"/>
                <a:ext cx="2353310" cy="13473533"/>
              </a:xfrm>
              <a:custGeom>
                <a:avLst/>
                <a:gdLst/>
                <a:ahLst/>
                <a:cxnLst/>
                <a:rect l="l" t="t" r="r" b="b"/>
                <a:pathLst>
                  <a:path w="2353310" h="13473533">
                    <a:moveTo>
                      <a:pt x="784860" y="13406224"/>
                    </a:moveTo>
                    <a:cubicBezTo>
                      <a:pt x="905510" y="13446863"/>
                      <a:pt x="1042670" y="13473533"/>
                      <a:pt x="1177290" y="13473533"/>
                    </a:cubicBezTo>
                    <a:cubicBezTo>
                      <a:pt x="1311910" y="13473533"/>
                      <a:pt x="1441450" y="13450674"/>
                      <a:pt x="1560830" y="13410033"/>
                    </a:cubicBezTo>
                    <a:cubicBezTo>
                      <a:pt x="1563370" y="13408763"/>
                      <a:pt x="1565910" y="13408763"/>
                      <a:pt x="1568450" y="13407493"/>
                    </a:cubicBezTo>
                    <a:cubicBezTo>
                      <a:pt x="2016760" y="13244933"/>
                      <a:pt x="2346960" y="12815674"/>
                      <a:pt x="2353310" y="12281395"/>
                    </a:cubicBezTo>
                    <a:lnTo>
                      <a:pt x="2353310" y="0"/>
                    </a:lnTo>
                    <a:lnTo>
                      <a:pt x="0" y="0"/>
                    </a:lnTo>
                    <a:lnTo>
                      <a:pt x="0" y="12271966"/>
                    </a:lnTo>
                    <a:cubicBezTo>
                      <a:pt x="6350" y="12818214"/>
                      <a:pt x="331470" y="13247474"/>
                      <a:pt x="784860" y="13406224"/>
                    </a:cubicBezTo>
                    <a:close/>
                  </a:path>
                </a:pathLst>
              </a:custGeom>
              <a:solidFill>
                <a:srgbClr val="FFDE59"/>
              </a:solidFill>
            </p:spPr>
          </p:sp>
        </p:grpSp>
        <p:grpSp>
          <p:nvGrpSpPr>
            <p:cNvPr id="9" name="Group 9"/>
            <p:cNvGrpSpPr/>
            <p:nvPr/>
          </p:nvGrpSpPr>
          <p:grpSpPr>
            <a:xfrm>
              <a:off x="0" y="0"/>
              <a:ext cx="1896165" cy="18961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sp>
          <p:nvSpPr>
            <p:cNvPr id="11" name="TextBox 11"/>
            <p:cNvSpPr txBox="1"/>
            <p:nvPr/>
          </p:nvSpPr>
          <p:spPr>
            <a:xfrm>
              <a:off x="2191275" y="527924"/>
              <a:ext cx="5954514" cy="773642"/>
            </a:xfrm>
            <a:prstGeom prst="rect">
              <a:avLst/>
            </a:prstGeom>
          </p:spPr>
          <p:txBody>
            <a:bodyPr lIns="0" tIns="0" rIns="0" bIns="0" rtlCol="0" anchor="t">
              <a:spAutoFit/>
            </a:bodyPr>
            <a:lstStyle/>
            <a:p>
              <a:pPr algn="just">
                <a:lnSpc>
                  <a:spcPts val="4900"/>
                </a:lnSpc>
              </a:pPr>
              <a:r>
                <a:rPr lang="vi-VN" sz="3500" b="1">
                  <a:solidFill>
                    <a:srgbClr val="000000"/>
                  </a:solidFill>
                  <a:latin typeface="Arial" pitchFamily="34" charset="0"/>
                </a:rPr>
                <a:t>Có thể em chưa biết</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4469" y="355588"/>
              <a:ext cx="1087228" cy="1184990"/>
            </a:xfrm>
            <a:prstGeom prst="rect">
              <a:avLst/>
            </a:prstGeom>
          </p:spPr>
        </p:pic>
      </p:grpSp>
      <p:sp>
        <p:nvSpPr>
          <p:cNvPr id="16" name="TextBox 16"/>
          <p:cNvSpPr txBox="1"/>
          <p:nvPr/>
        </p:nvSpPr>
        <p:spPr>
          <a:xfrm>
            <a:off x="1686506" y="3506879"/>
            <a:ext cx="6742500" cy="1879554"/>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Quá trình này được cung cấp năng lượng từ ATP và không giải phóng nhiệt năng</a:t>
            </a:r>
          </a:p>
        </p:txBody>
      </p:sp>
      <p:sp>
        <p:nvSpPr>
          <p:cNvPr id="17" name="TextBox 14"/>
          <p:cNvSpPr txBox="1"/>
          <p:nvPr/>
        </p:nvSpPr>
        <p:spPr>
          <a:xfrm>
            <a:off x="1190030" y="431800"/>
            <a:ext cx="164883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a:t>
            </a:r>
            <a:r>
              <a:rPr lang="vi-VN" sz="3500" b="1" dirty="0" smtClean="0">
                <a:solidFill>
                  <a:srgbClr val="000000"/>
                </a:solidFill>
                <a:latin typeface="Arial" pitchFamily="34" charset="0"/>
              </a:rPr>
              <a:t> </a:t>
            </a:r>
            <a:r>
              <a:rPr lang="vi-VN" sz="3500" b="1" dirty="0">
                <a:solidFill>
                  <a:srgbClr val="000000"/>
                </a:solidFill>
                <a:latin typeface="Arial" pitchFamily="34" charset="0"/>
              </a:rPr>
              <a:t>KHÁI NIỆM TRAO ĐỔI CHẤT VÀ CHUYỂN HÓA NĂNG LƯỢNG Ở SINH VẬT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7259300" y="-824944"/>
            <a:ext cx="1319275" cy="1914778"/>
          </a:xfrm>
          <a:prstGeom prst="rect">
            <a:avLst/>
          </a:prstGeom>
          <a:solidFill>
            <a:srgbClr val="FFFFFF"/>
          </a:solidFill>
        </p:spPr>
      </p:sp>
      <p:sp>
        <p:nvSpPr>
          <p:cNvPr id="10" name="TextBox 10"/>
          <p:cNvSpPr txBox="1"/>
          <p:nvPr/>
        </p:nvSpPr>
        <p:spPr>
          <a:xfrm>
            <a:off x="1028700" y="2739797"/>
            <a:ext cx="16802100" cy="4431983"/>
          </a:xfrm>
          <a:prstGeom prst="rect">
            <a:avLst/>
          </a:prstGeom>
        </p:spPr>
        <p:txBody>
          <a:bodyPr wrap="square" lIns="0" tIns="0" rIns="0" bIns="0" rtlCol="0" anchor="t">
            <a:spAutoFit/>
          </a:bodyPr>
          <a:lstStyle/>
          <a:p>
            <a:pPr>
              <a:lnSpc>
                <a:spcPct val="120000"/>
              </a:lnSpc>
              <a:spcBef>
                <a:spcPct val="0"/>
              </a:spcBef>
            </a:pPr>
            <a:r>
              <a:rPr lang="vi-VN" sz="8000" b="1" dirty="0">
                <a:solidFill>
                  <a:srgbClr val="FF0000"/>
                </a:solidFill>
                <a:latin typeface="Arial" pitchFamily="34" charset="0"/>
              </a:rPr>
              <a:t>VAI TRÒ CỦA TRAO ĐỔI CHẤT </a:t>
            </a:r>
          </a:p>
          <a:p>
            <a:pPr>
              <a:lnSpc>
                <a:spcPct val="120000"/>
              </a:lnSpc>
              <a:spcBef>
                <a:spcPct val="0"/>
              </a:spcBef>
            </a:pPr>
            <a:r>
              <a:rPr lang="vi-VN" sz="8000" b="1" dirty="0">
                <a:solidFill>
                  <a:srgbClr val="FF0000"/>
                </a:solidFill>
                <a:latin typeface="Arial" pitchFamily="34" charset="0"/>
              </a:rPr>
              <a:t>VÀ CHUYỂN HÓA NĂNG LƯỢNG </a:t>
            </a:r>
          </a:p>
          <a:p>
            <a:pPr>
              <a:lnSpc>
                <a:spcPct val="120000"/>
              </a:lnSpc>
              <a:spcBef>
                <a:spcPct val="0"/>
              </a:spcBef>
            </a:pPr>
            <a:r>
              <a:rPr lang="vi-VN" sz="8000" b="1" dirty="0">
                <a:solidFill>
                  <a:srgbClr val="FF0000"/>
                </a:solidFill>
                <a:latin typeface="Arial" pitchFamily="34" charset="0"/>
              </a:rPr>
              <a:t>Ở SINH VẬT</a:t>
            </a:r>
          </a:p>
        </p:txBody>
      </p:sp>
      <p:sp>
        <p:nvSpPr>
          <p:cNvPr id="13" name="TextBox 13"/>
          <p:cNvSpPr txBox="1"/>
          <p:nvPr/>
        </p:nvSpPr>
        <p:spPr>
          <a:xfrm>
            <a:off x="1051339" y="1018124"/>
            <a:ext cx="2833539" cy="1258550"/>
          </a:xfrm>
          <a:prstGeom prst="rect">
            <a:avLst/>
          </a:prstGeom>
        </p:spPr>
        <p:txBody>
          <a:bodyPr lIns="0" tIns="0" rIns="0" bIns="0" rtlCol="0" anchor="t">
            <a:spAutoFit/>
          </a:bodyPr>
          <a:lstStyle/>
          <a:p>
            <a:pPr algn="ctr">
              <a:lnSpc>
                <a:spcPts val="10919"/>
              </a:lnSpc>
            </a:pPr>
            <a:r>
              <a:rPr lang="vi-VN" sz="6600" b="1" dirty="0">
                <a:solidFill>
                  <a:srgbClr val="C00000"/>
                </a:solidFill>
                <a:latin typeface="Arial" pitchFamily="34" charset="0"/>
              </a:rPr>
              <a:t>Bài 22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90030" y="2465499"/>
            <a:ext cx="7735452" cy="5192601"/>
            <a:chOff x="0" y="0"/>
            <a:chExt cx="2821914" cy="2199420"/>
          </a:xfrm>
        </p:grpSpPr>
        <p:sp>
          <p:nvSpPr>
            <p:cNvPr id="5" name="Freeform 5"/>
            <p:cNvSpPr/>
            <p:nvPr/>
          </p:nvSpPr>
          <p:spPr>
            <a:xfrm>
              <a:off x="0" y="0"/>
              <a:ext cx="2821914" cy="2199420"/>
            </a:xfrm>
            <a:custGeom>
              <a:avLst/>
              <a:gdLst/>
              <a:ahLst/>
              <a:cxnLst/>
              <a:rect l="l" t="t" r="r" b="b"/>
              <a:pathLst>
                <a:path w="2821914" h="2199420">
                  <a:moveTo>
                    <a:pt x="2697454" y="59690"/>
                  </a:moveTo>
                  <a:cubicBezTo>
                    <a:pt x="2733014" y="59690"/>
                    <a:pt x="2762224" y="88900"/>
                    <a:pt x="2762224" y="124460"/>
                  </a:cubicBezTo>
                  <a:lnTo>
                    <a:pt x="2762224" y="2074960"/>
                  </a:lnTo>
                  <a:cubicBezTo>
                    <a:pt x="2762224" y="2110520"/>
                    <a:pt x="2733014" y="2139730"/>
                    <a:pt x="2697454" y="2139730"/>
                  </a:cubicBezTo>
                  <a:lnTo>
                    <a:pt x="124460" y="2139730"/>
                  </a:lnTo>
                  <a:cubicBezTo>
                    <a:pt x="88900" y="2139730"/>
                    <a:pt x="59690" y="2110520"/>
                    <a:pt x="59690" y="2074960"/>
                  </a:cubicBezTo>
                  <a:lnTo>
                    <a:pt x="59690" y="124460"/>
                  </a:lnTo>
                  <a:cubicBezTo>
                    <a:pt x="59690" y="88900"/>
                    <a:pt x="88900" y="59690"/>
                    <a:pt x="124460" y="59690"/>
                  </a:cubicBezTo>
                  <a:lnTo>
                    <a:pt x="2697454" y="59690"/>
                  </a:lnTo>
                  <a:moveTo>
                    <a:pt x="2697454" y="0"/>
                  </a:moveTo>
                  <a:lnTo>
                    <a:pt x="124460" y="0"/>
                  </a:lnTo>
                  <a:cubicBezTo>
                    <a:pt x="55880" y="0"/>
                    <a:pt x="0" y="55880"/>
                    <a:pt x="0" y="124460"/>
                  </a:cubicBezTo>
                  <a:lnTo>
                    <a:pt x="0" y="2074960"/>
                  </a:lnTo>
                  <a:cubicBezTo>
                    <a:pt x="0" y="2143540"/>
                    <a:pt x="55880" y="2199420"/>
                    <a:pt x="124460" y="2199420"/>
                  </a:cubicBezTo>
                  <a:lnTo>
                    <a:pt x="2697454" y="2199420"/>
                  </a:lnTo>
                  <a:cubicBezTo>
                    <a:pt x="2766034" y="2199420"/>
                    <a:pt x="2821914" y="2143540"/>
                    <a:pt x="2821914" y="2074960"/>
                  </a:cubicBezTo>
                  <a:lnTo>
                    <a:pt x="2821914" y="124460"/>
                  </a:lnTo>
                  <a:cubicBezTo>
                    <a:pt x="2821914" y="55880"/>
                    <a:pt x="2766034" y="0"/>
                    <a:pt x="2697454" y="0"/>
                  </a:cubicBezTo>
                  <a:close/>
                </a:path>
              </a:pathLst>
            </a:custGeom>
            <a:solidFill>
              <a:srgbClr val="175029"/>
            </a:solidFill>
          </p:spPr>
        </p:sp>
      </p:grpSp>
      <p:grpSp>
        <p:nvGrpSpPr>
          <p:cNvPr id="6" name="Group 6"/>
          <p:cNvGrpSpPr/>
          <p:nvPr/>
        </p:nvGrpSpPr>
        <p:grpSpPr>
          <a:xfrm>
            <a:off x="787709" y="1754437"/>
            <a:ext cx="8137772" cy="1422124"/>
            <a:chOff x="0" y="0"/>
            <a:chExt cx="10850363" cy="1896165"/>
          </a:xfrm>
        </p:grpSpPr>
        <p:grpSp>
          <p:nvGrpSpPr>
            <p:cNvPr id="7" name="Group 7"/>
            <p:cNvGrpSpPr/>
            <p:nvPr/>
          </p:nvGrpSpPr>
          <p:grpSpPr>
            <a:xfrm rot="5400000">
              <a:off x="4477099" y="-4477099"/>
              <a:ext cx="1896165" cy="10850363"/>
              <a:chOff x="0" y="0"/>
              <a:chExt cx="2354580" cy="13473533"/>
            </a:xfrm>
          </p:grpSpPr>
          <p:sp>
            <p:nvSpPr>
              <p:cNvPr id="8" name="Freeform 8"/>
              <p:cNvSpPr/>
              <p:nvPr/>
            </p:nvSpPr>
            <p:spPr>
              <a:xfrm>
                <a:off x="0" y="0"/>
                <a:ext cx="2353310" cy="13473533"/>
              </a:xfrm>
              <a:custGeom>
                <a:avLst/>
                <a:gdLst/>
                <a:ahLst/>
                <a:cxnLst/>
                <a:rect l="l" t="t" r="r" b="b"/>
                <a:pathLst>
                  <a:path w="2353310" h="13473533">
                    <a:moveTo>
                      <a:pt x="784860" y="13406224"/>
                    </a:moveTo>
                    <a:cubicBezTo>
                      <a:pt x="905510" y="13446863"/>
                      <a:pt x="1042670" y="13473533"/>
                      <a:pt x="1177290" y="13473533"/>
                    </a:cubicBezTo>
                    <a:cubicBezTo>
                      <a:pt x="1311910" y="13473533"/>
                      <a:pt x="1441450" y="13450674"/>
                      <a:pt x="1560830" y="13410033"/>
                    </a:cubicBezTo>
                    <a:cubicBezTo>
                      <a:pt x="1563370" y="13408763"/>
                      <a:pt x="1565910" y="13408763"/>
                      <a:pt x="1568450" y="13407493"/>
                    </a:cubicBezTo>
                    <a:cubicBezTo>
                      <a:pt x="2016760" y="13244933"/>
                      <a:pt x="2346960" y="12815674"/>
                      <a:pt x="2353310" y="12281395"/>
                    </a:cubicBezTo>
                    <a:lnTo>
                      <a:pt x="2353310" y="0"/>
                    </a:lnTo>
                    <a:lnTo>
                      <a:pt x="0" y="0"/>
                    </a:lnTo>
                    <a:lnTo>
                      <a:pt x="0" y="12271966"/>
                    </a:lnTo>
                    <a:cubicBezTo>
                      <a:pt x="6350" y="12818214"/>
                      <a:pt x="331470" y="13247474"/>
                      <a:pt x="784860" y="13406224"/>
                    </a:cubicBezTo>
                    <a:close/>
                  </a:path>
                </a:pathLst>
              </a:custGeom>
              <a:solidFill>
                <a:srgbClr val="FFDE59"/>
              </a:solidFill>
            </p:spPr>
          </p:sp>
        </p:grpSp>
        <p:grpSp>
          <p:nvGrpSpPr>
            <p:cNvPr id="9" name="Group 9"/>
            <p:cNvGrpSpPr/>
            <p:nvPr/>
          </p:nvGrpSpPr>
          <p:grpSpPr>
            <a:xfrm>
              <a:off x="0" y="0"/>
              <a:ext cx="1896165" cy="1896165"/>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sp>
          <p:nvSpPr>
            <p:cNvPr id="11" name="TextBox 11"/>
            <p:cNvSpPr txBox="1"/>
            <p:nvPr/>
          </p:nvSpPr>
          <p:spPr>
            <a:xfrm>
              <a:off x="2191275" y="527924"/>
              <a:ext cx="5954514" cy="773642"/>
            </a:xfrm>
            <a:prstGeom prst="rect">
              <a:avLst/>
            </a:prstGeom>
          </p:spPr>
          <p:txBody>
            <a:bodyPr lIns="0" tIns="0" rIns="0" bIns="0" rtlCol="0" anchor="t">
              <a:spAutoFit/>
            </a:bodyPr>
            <a:lstStyle/>
            <a:p>
              <a:pPr algn="just">
                <a:lnSpc>
                  <a:spcPts val="4900"/>
                </a:lnSpc>
              </a:pPr>
              <a:r>
                <a:rPr lang="vi-VN" sz="3500" b="1">
                  <a:solidFill>
                    <a:srgbClr val="000000"/>
                  </a:solidFill>
                  <a:latin typeface="Arial" pitchFamily="34" charset="0"/>
                </a:rPr>
                <a:t>Có thể em chưa biết</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4469" y="355588"/>
              <a:ext cx="1087228" cy="1184990"/>
            </a:xfrm>
            <a:prstGeom prst="rect">
              <a:avLst/>
            </a:prstGeom>
          </p:spPr>
        </p:pic>
      </p:grpSp>
      <p:sp>
        <p:nvSpPr>
          <p:cNvPr id="15" name="TextBox 15"/>
          <p:cNvSpPr txBox="1"/>
          <p:nvPr/>
        </p:nvSpPr>
        <p:spPr>
          <a:xfrm>
            <a:off x="1686506" y="3506879"/>
            <a:ext cx="6742500" cy="3818546"/>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Nhiều nghiên cứu cho thấy, hầu hết các loài sinh vật đều có khả năng phát quang sinh học. Tuy nhiên, chỉ có một số loài mới phát ra luồng ánh sáng đủ mạnh để có thể nhìn thấy được</a:t>
            </a:r>
          </a:p>
        </p:txBody>
      </p:sp>
      <p:sp>
        <p:nvSpPr>
          <p:cNvPr id="16" name="TextBox 14"/>
          <p:cNvSpPr txBox="1"/>
          <p:nvPr/>
        </p:nvSpPr>
        <p:spPr>
          <a:xfrm>
            <a:off x="1190030" y="431800"/>
            <a:ext cx="164883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a:t>
            </a:r>
            <a:r>
              <a:rPr lang="vi-VN" sz="3500" b="1" dirty="0" smtClean="0">
                <a:solidFill>
                  <a:srgbClr val="000000"/>
                </a:solidFill>
                <a:latin typeface="Arial" pitchFamily="34" charset="0"/>
              </a:rPr>
              <a:t> </a:t>
            </a:r>
            <a:r>
              <a:rPr lang="vi-VN" sz="3500" b="1" dirty="0">
                <a:solidFill>
                  <a:srgbClr val="000000"/>
                </a:solidFill>
                <a:latin typeface="Arial" pitchFamily="34" charset="0"/>
              </a:rPr>
              <a:t>KHÁI NIỆM TRAO ĐỔI CHẤT VÀ CHUYỂN HÓA NĂNG LƯỢNG Ở SINH VẬT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19200" y="1257300"/>
            <a:ext cx="14478000" cy="2067233"/>
          </a:xfrm>
          <a:prstGeom prst="rect">
            <a:avLst/>
          </a:prstGeom>
        </p:spPr>
        <p:txBody>
          <a:bodyPr wrap="square">
            <a:spAutoFit/>
          </a:bodyPr>
          <a:lstStyle/>
          <a:p>
            <a:pPr>
              <a:lnSpc>
                <a:spcPts val="7699"/>
              </a:lnSpc>
            </a:pPr>
            <a:r>
              <a:rPr lang="en-US" sz="3600" b="1" dirty="0" smtClean="0">
                <a:solidFill>
                  <a:srgbClr val="000000"/>
                </a:solidFill>
                <a:latin typeface="Arial" pitchFamily="34" charset="0"/>
              </a:rPr>
              <a:t>2. </a:t>
            </a:r>
            <a:r>
              <a:rPr lang="vi-VN" sz="3600" b="1" dirty="0" smtClean="0">
                <a:solidFill>
                  <a:srgbClr val="000000"/>
                </a:solidFill>
              </a:rPr>
              <a:t>VAI TRÒ CỦA TRAO ĐỔI CHẤT VÀ CHUYỂN HÓA NĂNG LƯỢNG TRONG CƠ THỂ</a:t>
            </a:r>
            <a:endParaRPr lang="vi-VN" sz="36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0" name="Group 10"/>
          <p:cNvGrpSpPr/>
          <p:nvPr/>
        </p:nvGrpSpPr>
        <p:grpSpPr>
          <a:xfrm>
            <a:off x="1415942" y="5082763"/>
            <a:ext cx="15678382" cy="1767400"/>
            <a:chOff x="0" y="0"/>
            <a:chExt cx="22309286" cy="2356533"/>
          </a:xfrm>
          <a:solidFill>
            <a:schemeClr val="accent6">
              <a:lumMod val="20000"/>
              <a:lumOff val="80000"/>
            </a:schemeClr>
          </a:solidFill>
        </p:grpSpPr>
        <p:grpSp>
          <p:nvGrpSpPr>
            <p:cNvPr id="11" name="Group 11"/>
            <p:cNvGrpSpPr/>
            <p:nvPr/>
          </p:nvGrpSpPr>
          <p:grpSpPr>
            <a:xfrm>
              <a:off x="0" y="0"/>
              <a:ext cx="22309286" cy="2356533"/>
              <a:chOff x="0" y="0"/>
              <a:chExt cx="6103866" cy="644752"/>
            </a:xfrm>
            <a:grpFill/>
          </p:grpSpPr>
          <p:sp>
            <p:nvSpPr>
              <p:cNvPr id="12" name="Freeform 12"/>
              <p:cNvSpPr/>
              <p:nvPr/>
            </p:nvSpPr>
            <p:spPr>
              <a:xfrm>
                <a:off x="0" y="0"/>
                <a:ext cx="6103866" cy="644752"/>
              </a:xfrm>
              <a:prstGeom prst="rect">
                <a:avLst/>
              </a:prstGeom>
              <a:grpFill/>
              <a:ln w="28575">
                <a:solidFill>
                  <a:schemeClr val="tx1"/>
                </a:solidFill>
              </a:ln>
            </p:spPr>
          </p:sp>
        </p:grpSp>
        <p:sp>
          <p:nvSpPr>
            <p:cNvPr id="13" name="TextBox 13"/>
            <p:cNvSpPr txBox="1"/>
            <p:nvPr/>
          </p:nvSpPr>
          <p:spPr>
            <a:xfrm>
              <a:off x="465470" y="238649"/>
              <a:ext cx="21378346" cy="1879233"/>
            </a:xfrm>
            <a:prstGeom prst="rect">
              <a:avLst/>
            </a:prstGeom>
            <a:grpFill/>
          </p:spPr>
          <p:txBody>
            <a:bodyPr lIns="0" tIns="0" rIns="0" bIns="0" rtlCol="0" anchor="t">
              <a:spAutoFit/>
            </a:bodyPr>
            <a:lstStyle/>
            <a:p>
              <a:pPr algn="ctr">
                <a:lnSpc>
                  <a:spcPct val="120000"/>
                </a:lnSpc>
                <a:spcBef>
                  <a:spcPct val="0"/>
                </a:spcBef>
              </a:pPr>
              <a:r>
                <a:rPr lang="vi-VN" sz="4000" b="1" dirty="0">
                  <a:solidFill>
                    <a:srgbClr val="000000"/>
                  </a:solidFill>
                  <a:latin typeface="Arial" pitchFamily="34" charset="0"/>
                </a:rPr>
                <a:t>Quá trình trao đổi chất và chuyển hóa năng lượng có vai trò gì đối với cơ thể sinh vật? Cho ví dụ</a:t>
              </a:r>
            </a:p>
          </p:txBody>
        </p:sp>
      </p:grpSp>
      <p:sp>
        <p:nvSpPr>
          <p:cNvPr id="15" name="Rectangle: Top Corners Rounded 14">
            <a:extLst>
              <a:ext uri="{FF2B5EF4-FFF2-40B4-BE49-F238E27FC236}">
                <a16:creationId xmlns:a16="http://schemas.microsoft.com/office/drawing/2014/main" id="{DFCE7C0C-F9E0-984F-3DC7-23D59AA02E81}"/>
              </a:ext>
            </a:extLst>
          </p:cNvPr>
          <p:cNvSpPr/>
          <p:nvPr/>
        </p:nvSpPr>
        <p:spPr>
          <a:xfrm>
            <a:off x="1374192" y="3254218"/>
            <a:ext cx="15720132" cy="1349858"/>
          </a:xfrm>
          <a:prstGeom prst="round2Same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T</a:t>
            </a:r>
            <a:r>
              <a:rPr lang="vi-VN" sz="5400" b="1" dirty="0" smtClean="0">
                <a:solidFill>
                  <a:schemeClr val="tx1"/>
                </a:solidFill>
              </a:rPr>
              <a:t>hảo </a:t>
            </a:r>
            <a:r>
              <a:rPr lang="vi-VN" sz="5400" b="1" dirty="0">
                <a:solidFill>
                  <a:schemeClr val="tx1"/>
                </a:solidFill>
              </a:rPr>
              <a:t>luận</a:t>
            </a:r>
            <a:endParaRPr lang="en-US" sz="5400" b="1"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0" name="Group 10"/>
          <p:cNvGrpSpPr/>
          <p:nvPr/>
        </p:nvGrpSpPr>
        <p:grpSpPr>
          <a:xfrm>
            <a:off x="1249876" y="3467100"/>
            <a:ext cx="16002375" cy="4885792"/>
            <a:chOff x="0" y="0"/>
            <a:chExt cx="21336500" cy="6514390"/>
          </a:xfrm>
        </p:grpSpPr>
        <p:grpSp>
          <p:nvGrpSpPr>
            <p:cNvPr id="11" name="Group 11"/>
            <p:cNvGrpSpPr/>
            <p:nvPr/>
          </p:nvGrpSpPr>
          <p:grpSpPr>
            <a:xfrm>
              <a:off x="0" y="0"/>
              <a:ext cx="21336500" cy="6514390"/>
              <a:chOff x="0" y="0"/>
              <a:chExt cx="5837710" cy="1782350"/>
            </a:xfrm>
          </p:grpSpPr>
          <p:sp>
            <p:nvSpPr>
              <p:cNvPr id="12" name="Freeform 12"/>
              <p:cNvSpPr/>
              <p:nvPr/>
            </p:nvSpPr>
            <p:spPr>
              <a:xfrm>
                <a:off x="0" y="0"/>
                <a:ext cx="5837710" cy="1782350"/>
              </a:xfrm>
              <a:custGeom>
                <a:avLst/>
                <a:gdLst/>
                <a:ahLst/>
                <a:cxnLst/>
                <a:rect l="l" t="t" r="r" b="b"/>
                <a:pathLst>
                  <a:path w="5837710" h="1782350">
                    <a:moveTo>
                      <a:pt x="5713250" y="59690"/>
                    </a:moveTo>
                    <a:cubicBezTo>
                      <a:pt x="5748810" y="59690"/>
                      <a:pt x="5778020" y="88900"/>
                      <a:pt x="5778020" y="124460"/>
                    </a:cubicBezTo>
                    <a:lnTo>
                      <a:pt x="5778020" y="1657890"/>
                    </a:lnTo>
                    <a:cubicBezTo>
                      <a:pt x="5778020" y="1693450"/>
                      <a:pt x="5748810" y="1722660"/>
                      <a:pt x="5713250" y="1722660"/>
                    </a:cubicBezTo>
                    <a:lnTo>
                      <a:pt x="124460" y="1722660"/>
                    </a:lnTo>
                    <a:cubicBezTo>
                      <a:pt x="88900" y="1722660"/>
                      <a:pt x="59690" y="1693450"/>
                      <a:pt x="59690" y="1657890"/>
                    </a:cubicBezTo>
                    <a:lnTo>
                      <a:pt x="59690" y="124460"/>
                    </a:lnTo>
                    <a:cubicBezTo>
                      <a:pt x="59690" y="88900"/>
                      <a:pt x="88900" y="59690"/>
                      <a:pt x="124460" y="59690"/>
                    </a:cubicBezTo>
                    <a:lnTo>
                      <a:pt x="5713250" y="59690"/>
                    </a:lnTo>
                    <a:moveTo>
                      <a:pt x="5713250" y="0"/>
                    </a:moveTo>
                    <a:lnTo>
                      <a:pt x="124460" y="0"/>
                    </a:lnTo>
                    <a:cubicBezTo>
                      <a:pt x="55880" y="0"/>
                      <a:pt x="0" y="55880"/>
                      <a:pt x="0" y="124460"/>
                    </a:cubicBezTo>
                    <a:lnTo>
                      <a:pt x="0" y="1657890"/>
                    </a:lnTo>
                    <a:cubicBezTo>
                      <a:pt x="0" y="1726470"/>
                      <a:pt x="55880" y="1782350"/>
                      <a:pt x="124460" y="1782350"/>
                    </a:cubicBezTo>
                    <a:lnTo>
                      <a:pt x="5713250" y="1782350"/>
                    </a:lnTo>
                    <a:cubicBezTo>
                      <a:pt x="5781830" y="1782350"/>
                      <a:pt x="5837710" y="1726470"/>
                      <a:pt x="5837710" y="1657890"/>
                    </a:cubicBezTo>
                    <a:lnTo>
                      <a:pt x="5837710" y="124460"/>
                    </a:lnTo>
                    <a:cubicBezTo>
                      <a:pt x="5837710" y="55880"/>
                      <a:pt x="5781830" y="0"/>
                      <a:pt x="5713250" y="0"/>
                    </a:cubicBezTo>
                    <a:close/>
                  </a:path>
                </a:pathLst>
              </a:custGeom>
              <a:solidFill>
                <a:srgbClr val="318F9A"/>
              </a:solidFill>
            </p:spPr>
          </p:sp>
        </p:grpSp>
        <p:grpSp>
          <p:nvGrpSpPr>
            <p:cNvPr id="14" name="Group 14"/>
            <p:cNvGrpSpPr>
              <a:grpSpLocks noChangeAspect="1"/>
            </p:cNvGrpSpPr>
            <p:nvPr/>
          </p:nvGrpSpPr>
          <p:grpSpPr>
            <a:xfrm rot="5400000">
              <a:off x="535857" y="2478624"/>
              <a:ext cx="1811057" cy="1568376"/>
              <a:chOff x="-1316382" y="-282463"/>
              <a:chExt cx="6350000" cy="5499100"/>
            </a:xfrm>
          </p:grpSpPr>
          <p:sp>
            <p:nvSpPr>
              <p:cNvPr id="15" name="Freeform 15"/>
              <p:cNvSpPr/>
              <p:nvPr/>
            </p:nvSpPr>
            <p:spPr>
              <a:xfrm>
                <a:off x="-1316382" y="-282463"/>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6" name="TextBox 16"/>
            <p:cNvSpPr txBox="1"/>
            <p:nvPr/>
          </p:nvSpPr>
          <p:spPr>
            <a:xfrm>
              <a:off x="2460201" y="1351659"/>
              <a:ext cx="18174024" cy="4229620"/>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Quá trình trao đổi chất và chuyển hóa năng lượng đóng vai trò quan trọng đối với sinh vật như cung cấp nguyên liệu cấu tạo nên tế bào và cơ thể, cung cấp năng lượng cho các hoạt động sống. Nhờ đó, sinh vật có thể duy trì sự sống, sinh trưởng, phát triển và sinh sản</a:t>
              </a:r>
            </a:p>
          </p:txBody>
        </p:sp>
      </p:grpSp>
      <p:sp>
        <p:nvSpPr>
          <p:cNvPr id="17" name="TextBox 9"/>
          <p:cNvSpPr txBox="1"/>
          <p:nvPr/>
        </p:nvSpPr>
        <p:spPr>
          <a:xfrm>
            <a:off x="438820" y="431800"/>
            <a:ext cx="1784918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2. </a:t>
            </a:r>
            <a:r>
              <a:rPr lang="en-US" sz="3500" b="1" dirty="0" smtClean="0">
                <a:solidFill>
                  <a:srgbClr val="000000"/>
                </a:solidFill>
                <a:latin typeface="Arial" pitchFamily="34" charset="0"/>
              </a:rPr>
              <a:t>VAI </a:t>
            </a:r>
            <a:r>
              <a:rPr lang="en-US" sz="3500" b="1" dirty="0">
                <a:solidFill>
                  <a:srgbClr val="000000"/>
                </a:solidFill>
                <a:latin typeface="Arial" pitchFamily="34" charset="0"/>
              </a:rPr>
              <a:t>TRÒ CỦA TRAO ĐỔI CHẤT VÀ CHUYỂN HÓA NĂNG LƯỢNG TRONG CƠ THỂ</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10" name="Group 10"/>
          <p:cNvGrpSpPr/>
          <p:nvPr/>
        </p:nvGrpSpPr>
        <p:grpSpPr>
          <a:xfrm>
            <a:off x="778018" y="3418678"/>
            <a:ext cx="16731964" cy="1767400"/>
            <a:chOff x="0" y="0"/>
            <a:chExt cx="22309286" cy="2356533"/>
          </a:xfrm>
        </p:grpSpPr>
        <p:grpSp>
          <p:nvGrpSpPr>
            <p:cNvPr id="11" name="Group 11"/>
            <p:cNvGrpSpPr/>
            <p:nvPr/>
          </p:nvGrpSpPr>
          <p:grpSpPr>
            <a:xfrm>
              <a:off x="0" y="0"/>
              <a:ext cx="22309286" cy="2356533"/>
              <a:chOff x="0" y="0"/>
              <a:chExt cx="6103866" cy="644752"/>
            </a:xfrm>
          </p:grpSpPr>
          <p:sp>
            <p:nvSpPr>
              <p:cNvPr id="12" name="Freeform 12"/>
              <p:cNvSpPr/>
              <p:nvPr/>
            </p:nvSpPr>
            <p:spPr>
              <a:xfrm>
                <a:off x="0" y="0"/>
                <a:ext cx="6103866" cy="644752"/>
              </a:xfrm>
              <a:custGeom>
                <a:avLst/>
                <a:gdLst/>
                <a:ahLst/>
                <a:cxnLst/>
                <a:rect l="l" t="t" r="r" b="b"/>
                <a:pathLst>
                  <a:path w="6103866" h="644752">
                    <a:moveTo>
                      <a:pt x="0" y="0"/>
                    </a:moveTo>
                    <a:lnTo>
                      <a:pt x="6103866" y="0"/>
                    </a:lnTo>
                    <a:lnTo>
                      <a:pt x="6103866" y="644752"/>
                    </a:lnTo>
                    <a:lnTo>
                      <a:pt x="0" y="644752"/>
                    </a:lnTo>
                    <a:close/>
                  </a:path>
                </a:pathLst>
              </a:custGeom>
              <a:solidFill>
                <a:srgbClr val="FFDE59"/>
              </a:solidFill>
            </p:spPr>
          </p:sp>
        </p:grpSp>
        <p:sp>
          <p:nvSpPr>
            <p:cNvPr id="13" name="TextBox 13"/>
            <p:cNvSpPr txBox="1"/>
            <p:nvPr/>
          </p:nvSpPr>
          <p:spPr>
            <a:xfrm>
              <a:off x="465469" y="345359"/>
              <a:ext cx="21378347" cy="1644297"/>
            </a:xfrm>
            <a:prstGeom prst="rect">
              <a:avLst/>
            </a:prstGeom>
          </p:spPr>
          <p:txBody>
            <a:bodyPr lIns="0" tIns="0" rIns="0" bIns="0" rtlCol="0" anchor="t">
              <a:spAutoFit/>
            </a:bodyPr>
            <a:lstStyle/>
            <a:p>
              <a:pPr algn="just">
                <a:lnSpc>
                  <a:spcPct val="120000"/>
                </a:lnSpc>
                <a:spcBef>
                  <a:spcPct val="0"/>
                </a:spcBef>
              </a:pPr>
              <a:r>
                <a:rPr lang="vi-VN" sz="3500" b="1" dirty="0">
                  <a:solidFill>
                    <a:srgbClr val="000000"/>
                  </a:solidFill>
                  <a:latin typeface="Arial" pitchFamily="34" charset="0"/>
                </a:rPr>
                <a:t>Điều gì sẽ xảy ra đối với sinh vật nếu quá trình trao đổi chất và chuyển hóa năng lượng bị ngừng lại? Giải thích</a:t>
              </a:r>
            </a:p>
          </p:txBody>
        </p:sp>
      </p:grpSp>
      <p:sp>
        <p:nvSpPr>
          <p:cNvPr id="15" name="TextBox 9"/>
          <p:cNvSpPr txBox="1"/>
          <p:nvPr/>
        </p:nvSpPr>
        <p:spPr>
          <a:xfrm>
            <a:off x="438820" y="431800"/>
            <a:ext cx="1784918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2.</a:t>
            </a:r>
            <a:r>
              <a:rPr lang="vi-VN" sz="3500" b="1" dirty="0" smtClean="0">
                <a:solidFill>
                  <a:srgbClr val="000000"/>
                </a:solidFill>
                <a:latin typeface="Arial" pitchFamily="34" charset="0"/>
              </a:rPr>
              <a:t>VAI </a:t>
            </a:r>
            <a:r>
              <a:rPr lang="vi-VN" sz="3500" b="1" dirty="0">
                <a:solidFill>
                  <a:srgbClr val="000000"/>
                </a:solidFill>
                <a:latin typeface="Arial" pitchFamily="34" charset="0"/>
              </a:rPr>
              <a:t>TRÒ CỦA TRAO ĐỔI CHẤT VÀ CHUYỂN HÓA NĂNG LƯỢNG TRONG CƠ THỂ</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9" name="Group 9"/>
          <p:cNvGrpSpPr/>
          <p:nvPr/>
        </p:nvGrpSpPr>
        <p:grpSpPr>
          <a:xfrm>
            <a:off x="778018" y="1731521"/>
            <a:ext cx="16731964" cy="1767400"/>
            <a:chOff x="0" y="0"/>
            <a:chExt cx="22309286" cy="2356533"/>
          </a:xfrm>
        </p:grpSpPr>
        <p:grpSp>
          <p:nvGrpSpPr>
            <p:cNvPr id="10" name="Group 10"/>
            <p:cNvGrpSpPr/>
            <p:nvPr/>
          </p:nvGrpSpPr>
          <p:grpSpPr>
            <a:xfrm>
              <a:off x="0" y="0"/>
              <a:ext cx="22309286" cy="2356533"/>
              <a:chOff x="0" y="0"/>
              <a:chExt cx="6103866" cy="644752"/>
            </a:xfrm>
          </p:grpSpPr>
          <p:sp>
            <p:nvSpPr>
              <p:cNvPr id="11" name="Freeform 11"/>
              <p:cNvSpPr/>
              <p:nvPr/>
            </p:nvSpPr>
            <p:spPr>
              <a:xfrm>
                <a:off x="0" y="0"/>
                <a:ext cx="6103866" cy="644752"/>
              </a:xfrm>
              <a:custGeom>
                <a:avLst/>
                <a:gdLst/>
                <a:ahLst/>
                <a:cxnLst/>
                <a:rect l="l" t="t" r="r" b="b"/>
                <a:pathLst>
                  <a:path w="6103866" h="644752">
                    <a:moveTo>
                      <a:pt x="0" y="0"/>
                    </a:moveTo>
                    <a:lnTo>
                      <a:pt x="6103866" y="0"/>
                    </a:lnTo>
                    <a:lnTo>
                      <a:pt x="6103866" y="644752"/>
                    </a:lnTo>
                    <a:lnTo>
                      <a:pt x="0" y="644752"/>
                    </a:lnTo>
                    <a:close/>
                  </a:path>
                </a:pathLst>
              </a:custGeom>
              <a:solidFill>
                <a:srgbClr val="FFDE59"/>
              </a:solidFill>
            </p:spPr>
          </p:sp>
        </p:grpSp>
        <p:sp>
          <p:nvSpPr>
            <p:cNvPr id="12" name="TextBox 12"/>
            <p:cNvSpPr txBox="1"/>
            <p:nvPr/>
          </p:nvSpPr>
          <p:spPr>
            <a:xfrm>
              <a:off x="465469" y="345359"/>
              <a:ext cx="21378347" cy="1644297"/>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Nhiệt độ cơ thể của một vận động viên đang thi đấu và một nhân viên đang làm việc trong văn phòng có gì khác nhau? Giải thích</a:t>
              </a:r>
            </a:p>
          </p:txBody>
        </p:sp>
      </p:grpSp>
      <p:sp>
        <p:nvSpPr>
          <p:cNvPr id="16" name="TextBox 9"/>
          <p:cNvSpPr txBox="1"/>
          <p:nvPr/>
        </p:nvSpPr>
        <p:spPr>
          <a:xfrm>
            <a:off x="438820" y="431800"/>
            <a:ext cx="1784918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2. </a:t>
            </a:r>
            <a:r>
              <a:rPr lang="vi-VN" sz="3500" b="1" dirty="0" smtClean="0">
                <a:solidFill>
                  <a:srgbClr val="000000"/>
                </a:solidFill>
                <a:latin typeface="Arial" pitchFamily="34" charset="0"/>
              </a:rPr>
              <a:t>VAI </a:t>
            </a:r>
            <a:r>
              <a:rPr lang="vi-VN" sz="3500" b="1" dirty="0">
                <a:solidFill>
                  <a:srgbClr val="000000"/>
                </a:solidFill>
                <a:latin typeface="Arial" pitchFamily="34" charset="0"/>
              </a:rPr>
              <a:t>TRÒ CỦA TRAO ĐỔI CHẤT VÀ CHUYỂN HÓA NĂNG LƯỢNG TRONG CƠ THỂ</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778018" y="1731521"/>
            <a:ext cx="16731964" cy="1160022"/>
            <a:chOff x="0" y="0"/>
            <a:chExt cx="22309286" cy="2604006"/>
          </a:xfrm>
        </p:grpSpPr>
        <p:grpSp>
          <p:nvGrpSpPr>
            <p:cNvPr id="10" name="Group 10"/>
            <p:cNvGrpSpPr/>
            <p:nvPr/>
          </p:nvGrpSpPr>
          <p:grpSpPr>
            <a:xfrm>
              <a:off x="0" y="0"/>
              <a:ext cx="22309286" cy="2356533"/>
              <a:chOff x="0" y="0"/>
              <a:chExt cx="6103866" cy="644752"/>
            </a:xfrm>
          </p:grpSpPr>
          <p:sp>
            <p:nvSpPr>
              <p:cNvPr id="11" name="Freeform 11"/>
              <p:cNvSpPr/>
              <p:nvPr/>
            </p:nvSpPr>
            <p:spPr>
              <a:xfrm>
                <a:off x="0" y="0"/>
                <a:ext cx="6103866" cy="644752"/>
              </a:xfrm>
              <a:custGeom>
                <a:avLst/>
                <a:gdLst/>
                <a:ahLst/>
                <a:cxnLst/>
                <a:rect l="l" t="t" r="r" b="b"/>
                <a:pathLst>
                  <a:path w="6103866" h="644752">
                    <a:moveTo>
                      <a:pt x="0" y="0"/>
                    </a:moveTo>
                    <a:lnTo>
                      <a:pt x="6103866" y="0"/>
                    </a:lnTo>
                    <a:lnTo>
                      <a:pt x="6103866" y="644752"/>
                    </a:lnTo>
                    <a:lnTo>
                      <a:pt x="0" y="644752"/>
                    </a:lnTo>
                    <a:close/>
                  </a:path>
                </a:pathLst>
              </a:custGeom>
              <a:solidFill>
                <a:srgbClr val="FFDE59"/>
              </a:solidFill>
            </p:spPr>
          </p:sp>
        </p:grpSp>
        <p:sp>
          <p:nvSpPr>
            <p:cNvPr id="12" name="TextBox 12"/>
            <p:cNvSpPr txBox="1"/>
            <p:nvPr/>
          </p:nvSpPr>
          <p:spPr>
            <a:xfrm>
              <a:off x="465469" y="345359"/>
              <a:ext cx="21378347" cy="2258647"/>
            </a:xfrm>
            <a:prstGeom prst="rect">
              <a:avLst/>
            </a:prstGeom>
          </p:spPr>
          <p:txBody>
            <a:bodyPr lIns="0" tIns="0" rIns="0" bIns="0" rtlCol="0" anchor="t">
              <a:spAutoFit/>
            </a:bodyPr>
            <a:lstStyle/>
            <a:p>
              <a:pPr algn="ctr">
                <a:lnSpc>
                  <a:spcPct val="120000"/>
                </a:lnSpc>
                <a:spcBef>
                  <a:spcPct val="0"/>
                </a:spcBef>
              </a:pPr>
              <a:r>
                <a:rPr lang="en-US" sz="6000" b="1" dirty="0" smtClean="0">
                  <a:solidFill>
                    <a:srgbClr val="000000"/>
                  </a:solidFill>
                  <a:latin typeface="Arial" pitchFamily="34" charset="0"/>
                </a:rPr>
                <a:t>BÀI TẬP</a:t>
              </a:r>
              <a:endParaRPr lang="vi-VN" sz="6000" b="1" dirty="0">
                <a:solidFill>
                  <a:srgbClr val="000000"/>
                </a:solidFill>
                <a:latin typeface="Arial" pitchFamily="34" charset="0"/>
              </a:endParaRPr>
            </a:p>
          </p:txBody>
        </p:sp>
      </p:grpSp>
    </p:spTree>
    <p:extLst>
      <p:ext uri="{BB962C8B-B14F-4D97-AF65-F5344CB8AC3E}">
        <p14:creationId xmlns:p14="http://schemas.microsoft.com/office/powerpoint/2010/main" val="2891036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55E4C-3E5F-9F08-A6B7-413942AE3E22}"/>
              </a:ext>
            </a:extLst>
          </p:cNvPr>
          <p:cNvSpPr/>
          <p:nvPr/>
        </p:nvSpPr>
        <p:spPr>
          <a:xfrm>
            <a:off x="0" y="0"/>
            <a:ext cx="18288000" cy="26983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53F9FB-3F78-7ACB-162A-4FB7854B5E2D}"/>
              </a:ext>
            </a:extLst>
          </p:cNvPr>
          <p:cNvSpPr txBox="1"/>
          <p:nvPr/>
        </p:nvSpPr>
        <p:spPr>
          <a:xfrm>
            <a:off x="298704" y="256046"/>
            <a:ext cx="17690592" cy="2204386"/>
          </a:xfrm>
          <a:prstGeom prst="rect">
            <a:avLst/>
          </a:prstGeom>
          <a:noFill/>
        </p:spPr>
        <p:txBody>
          <a:bodyPr wrap="square">
            <a:spAutoFit/>
          </a:bodyPr>
          <a:lstStyle/>
          <a:p>
            <a:pPr>
              <a:lnSpc>
                <a:spcPct val="125000"/>
              </a:lnSpc>
              <a:spcAft>
                <a:spcPts val="800"/>
              </a:spcAft>
              <a:tabLst>
                <a:tab pos="180340" algn="l"/>
                <a:tab pos="1620520" algn="l"/>
                <a:tab pos="3420745" algn="l"/>
              </a:tabLst>
            </a:pPr>
            <a:r>
              <a:rPr lang="vi-VN" sz="3600" b="1" dirty="0">
                <a:effectLst/>
                <a:latin typeface="Arial" panose="020B0604020202020204" pitchFamily="34" charset="0"/>
                <a:ea typeface="Calibri" panose="020F0502020204030204" pitchFamily="34" charset="0"/>
                <a:cs typeface="Arial" panose="020B0604020202020204" pitchFamily="34" charset="0"/>
              </a:rPr>
              <a:t>Câu hỏi 1:</a:t>
            </a:r>
          </a:p>
          <a:p>
            <a:pPr>
              <a:lnSpc>
                <a:spcPct val="125000"/>
              </a:lnSpc>
              <a:spcAft>
                <a:spcPts val="800"/>
              </a:spcAft>
              <a:tabLst>
                <a:tab pos="180340" algn="l"/>
                <a:tab pos="1620520" algn="l"/>
                <a:tab pos="3420745" algn="l"/>
              </a:tabLst>
            </a:pPr>
            <a:r>
              <a:rPr lang="vi-VN" sz="3600" b="1" dirty="0">
                <a:effectLst/>
                <a:latin typeface="Arial" panose="020B0604020202020204" pitchFamily="34" charset="0"/>
                <a:ea typeface="Calibri" panose="020F0502020204030204" pitchFamily="34" charset="0"/>
                <a:cs typeface="Arial" panose="020B0604020202020204" pitchFamily="34" charset="0"/>
              </a:rPr>
              <a:t>“Trao đổi chất ở sinh vật gồm quá trình trao đổi chất giữa…..(1)…..với….(2)….và chuyển hóa các chất diễn ra trong tế bào.”</a:t>
            </a:r>
          </a:p>
        </p:txBody>
      </p:sp>
      <p:graphicFrame>
        <p:nvGraphicFramePr>
          <p:cNvPr id="4" name="Diagram 3">
            <a:extLst>
              <a:ext uri="{FF2B5EF4-FFF2-40B4-BE49-F238E27FC236}">
                <a16:creationId xmlns:a16="http://schemas.microsoft.com/office/drawing/2014/main" id="{4AB53B7E-37E2-93C2-ADC7-B2B76BAC3B91}"/>
              </a:ext>
            </a:extLst>
          </p:cNvPr>
          <p:cNvGraphicFramePr/>
          <p:nvPr>
            <p:extLst/>
          </p:nvPr>
        </p:nvGraphicFramePr>
        <p:xfrm>
          <a:off x="1676400" y="2831081"/>
          <a:ext cx="12192000" cy="519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C185572-781A-57E6-B23F-6DAD134F07FC}"/>
              </a:ext>
            </a:extLst>
          </p:cNvPr>
          <p:cNvGrpSpPr/>
          <p:nvPr/>
        </p:nvGrpSpPr>
        <p:grpSpPr>
          <a:xfrm>
            <a:off x="1676400" y="8183004"/>
            <a:ext cx="4800600" cy="1867762"/>
            <a:chOff x="3453384" y="7105393"/>
            <a:chExt cx="4800600" cy="1867762"/>
          </a:xfrm>
        </p:grpSpPr>
        <p:sp>
          <p:nvSpPr>
            <p:cNvPr id="6" name="Rectangle: Rounded Corners 5">
              <a:extLst>
                <a:ext uri="{FF2B5EF4-FFF2-40B4-BE49-F238E27FC236}">
                  <a16:creationId xmlns:a16="http://schemas.microsoft.com/office/drawing/2014/main" id="{2042270D-5DFD-0C02-1415-CB9D7FF7DDE3}"/>
                </a:ext>
              </a:extLst>
            </p:cNvPr>
            <p:cNvSpPr/>
            <p:nvPr/>
          </p:nvSpPr>
          <p:spPr>
            <a:xfrm>
              <a:off x="4194048" y="7944611"/>
              <a:ext cx="4059936" cy="949059"/>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Đáp án A</a:t>
              </a:r>
              <a:endParaRPr lang="en-US" sz="4000" b="1"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5EDAFBFE-18AE-1004-613E-146B8A8CF1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3384" y="7105393"/>
              <a:ext cx="1867762" cy="1867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5928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55E4C-3E5F-9F08-A6B7-413942AE3E22}"/>
              </a:ext>
            </a:extLst>
          </p:cNvPr>
          <p:cNvSpPr/>
          <p:nvPr/>
        </p:nvSpPr>
        <p:spPr>
          <a:xfrm>
            <a:off x="0" y="0"/>
            <a:ext cx="18288000" cy="225822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53F9FB-3F78-7ACB-162A-4FB7854B5E2D}"/>
              </a:ext>
            </a:extLst>
          </p:cNvPr>
          <p:cNvSpPr txBox="1"/>
          <p:nvPr/>
        </p:nvSpPr>
        <p:spPr>
          <a:xfrm>
            <a:off x="152400" y="342511"/>
            <a:ext cx="18288000" cy="1511889"/>
          </a:xfrm>
          <a:prstGeom prst="rect">
            <a:avLst/>
          </a:prstGeom>
          <a:noFill/>
        </p:spPr>
        <p:txBody>
          <a:bodyPr wrap="square">
            <a:spAutoFit/>
          </a:bodyPr>
          <a:lstStyle>
            <a:defPPr>
              <a:defRPr lang="en-US"/>
            </a:defPPr>
            <a:lvl1pPr>
              <a:lnSpc>
                <a:spcPct val="125000"/>
              </a:lnSpc>
              <a:spcAft>
                <a:spcPts val="800"/>
              </a:spcAft>
              <a:tabLst>
                <a:tab pos="180340" algn="l"/>
                <a:tab pos="1620520" algn="l"/>
                <a:tab pos="3420745" algn="l"/>
              </a:tabLst>
              <a:defRPr sz="3600" b="1">
                <a:effectLst/>
                <a:latin typeface="Arial" panose="020B0604020202020204" pitchFamily="34" charset="0"/>
                <a:ea typeface="Calibri" panose="020F0502020204030204" pitchFamily="34" charset="0"/>
                <a:cs typeface="Arial" panose="020B0604020202020204" pitchFamily="34" charset="0"/>
              </a:defRPr>
            </a:lvl1pPr>
          </a:lstStyle>
          <a:p>
            <a:r>
              <a:rPr lang="vi-VN" dirty="0"/>
              <a:t>Câu hỏi 2:</a:t>
            </a:r>
          </a:p>
          <a:p>
            <a:pPr algn="ctr"/>
            <a:r>
              <a:rPr lang="vi-VN" dirty="0"/>
              <a:t>Chất nào dưới đây là cơ thể lấy từ môi trường để tham gia quá trình trao đổi chất?</a:t>
            </a:r>
          </a:p>
        </p:txBody>
      </p:sp>
      <p:graphicFrame>
        <p:nvGraphicFramePr>
          <p:cNvPr id="4" name="Diagram 3">
            <a:extLst>
              <a:ext uri="{FF2B5EF4-FFF2-40B4-BE49-F238E27FC236}">
                <a16:creationId xmlns:a16="http://schemas.microsoft.com/office/drawing/2014/main" id="{4AB53B7E-37E2-93C2-ADC7-B2B76BAC3B91}"/>
              </a:ext>
            </a:extLst>
          </p:cNvPr>
          <p:cNvGraphicFramePr/>
          <p:nvPr>
            <p:extLst/>
          </p:nvPr>
        </p:nvGraphicFramePr>
        <p:xfrm>
          <a:off x="1676400" y="2581485"/>
          <a:ext cx="12192000" cy="519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C185572-781A-57E6-B23F-6DAD134F07FC}"/>
              </a:ext>
            </a:extLst>
          </p:cNvPr>
          <p:cNvGrpSpPr/>
          <p:nvPr/>
        </p:nvGrpSpPr>
        <p:grpSpPr>
          <a:xfrm>
            <a:off x="1905000" y="8056915"/>
            <a:ext cx="4800600" cy="1867762"/>
            <a:chOff x="3453384" y="7105393"/>
            <a:chExt cx="4800600" cy="1867762"/>
          </a:xfrm>
        </p:grpSpPr>
        <p:sp>
          <p:nvSpPr>
            <p:cNvPr id="6" name="Rectangle: Rounded Corners 5">
              <a:extLst>
                <a:ext uri="{FF2B5EF4-FFF2-40B4-BE49-F238E27FC236}">
                  <a16:creationId xmlns:a16="http://schemas.microsoft.com/office/drawing/2014/main" id="{2042270D-5DFD-0C02-1415-CB9D7FF7DDE3}"/>
                </a:ext>
              </a:extLst>
            </p:cNvPr>
            <p:cNvSpPr/>
            <p:nvPr/>
          </p:nvSpPr>
          <p:spPr>
            <a:xfrm>
              <a:off x="4194048" y="7944611"/>
              <a:ext cx="4059936" cy="949059"/>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Đáp án D</a:t>
              </a:r>
              <a:endParaRPr lang="en-US" sz="4000" b="1"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5EDAFBFE-18AE-1004-613E-146B8A8CF1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3384" y="7105393"/>
              <a:ext cx="1867762" cy="1867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58876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55E4C-3E5F-9F08-A6B7-413942AE3E22}"/>
              </a:ext>
            </a:extLst>
          </p:cNvPr>
          <p:cNvSpPr/>
          <p:nvPr/>
        </p:nvSpPr>
        <p:spPr>
          <a:xfrm>
            <a:off x="0" y="0"/>
            <a:ext cx="18288000" cy="2258223"/>
          </a:xfrm>
          <a:prstGeom prst="rect">
            <a:avLst/>
          </a:prstGeom>
          <a:solidFill>
            <a:srgbClr val="FBF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53F9FB-3F78-7ACB-162A-4FB7854B5E2D}"/>
              </a:ext>
            </a:extLst>
          </p:cNvPr>
          <p:cNvSpPr txBox="1"/>
          <p:nvPr/>
        </p:nvSpPr>
        <p:spPr>
          <a:xfrm>
            <a:off x="152400" y="342511"/>
            <a:ext cx="18288000" cy="1201226"/>
          </a:xfrm>
          <a:prstGeom prst="rect">
            <a:avLst/>
          </a:prstGeom>
          <a:noFill/>
        </p:spPr>
        <p:txBody>
          <a:bodyPr wrap="square">
            <a:spAutoFit/>
          </a:bodyPr>
          <a:lstStyle>
            <a:defPPr>
              <a:defRPr lang="en-US"/>
            </a:defPPr>
            <a:lvl1pPr>
              <a:lnSpc>
                <a:spcPct val="125000"/>
              </a:lnSpc>
              <a:spcAft>
                <a:spcPts val="800"/>
              </a:spcAft>
              <a:tabLst>
                <a:tab pos="180340" algn="l"/>
                <a:tab pos="1620520" algn="l"/>
                <a:tab pos="3420745" algn="l"/>
              </a:tabLst>
              <a:defRPr sz="3600" b="1">
                <a:effectLst/>
                <a:latin typeface="Arial" panose="020B0604020202020204" pitchFamily="34" charset="0"/>
                <a:ea typeface="Calibri" panose="020F0502020204030204" pitchFamily="34" charset="0"/>
                <a:cs typeface="Arial" panose="020B0604020202020204" pitchFamily="34" charset="0"/>
              </a:defRPr>
            </a:lvl1pPr>
          </a:lstStyle>
          <a:p>
            <a:r>
              <a:rPr lang="vi-VN" dirty="0"/>
              <a:t>Câu hỏi 3:</a:t>
            </a:r>
          </a:p>
          <a:p>
            <a:pPr algn="ctr"/>
            <a:r>
              <a:rPr lang="vi-VN" dirty="0"/>
              <a:t>Quá trình nào sau đây thuộc trao đổi chất ở sinh vật, ngoại trừ?</a:t>
            </a:r>
          </a:p>
        </p:txBody>
      </p:sp>
      <p:graphicFrame>
        <p:nvGraphicFramePr>
          <p:cNvPr id="4" name="Diagram 3">
            <a:extLst>
              <a:ext uri="{FF2B5EF4-FFF2-40B4-BE49-F238E27FC236}">
                <a16:creationId xmlns:a16="http://schemas.microsoft.com/office/drawing/2014/main" id="{4AB53B7E-37E2-93C2-ADC7-B2B76BAC3B91}"/>
              </a:ext>
            </a:extLst>
          </p:cNvPr>
          <p:cNvGraphicFramePr/>
          <p:nvPr>
            <p:extLst/>
          </p:nvPr>
        </p:nvGraphicFramePr>
        <p:xfrm>
          <a:off x="1676400" y="2581485"/>
          <a:ext cx="15240000" cy="5197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7C185572-781A-57E6-B23F-6DAD134F07FC}"/>
              </a:ext>
            </a:extLst>
          </p:cNvPr>
          <p:cNvGrpSpPr/>
          <p:nvPr/>
        </p:nvGrpSpPr>
        <p:grpSpPr>
          <a:xfrm>
            <a:off x="1905000" y="8056915"/>
            <a:ext cx="4800600" cy="1867762"/>
            <a:chOff x="3453384" y="7105393"/>
            <a:chExt cx="4800600" cy="1867762"/>
          </a:xfrm>
        </p:grpSpPr>
        <p:sp>
          <p:nvSpPr>
            <p:cNvPr id="6" name="Rectangle: Rounded Corners 5">
              <a:extLst>
                <a:ext uri="{FF2B5EF4-FFF2-40B4-BE49-F238E27FC236}">
                  <a16:creationId xmlns:a16="http://schemas.microsoft.com/office/drawing/2014/main" id="{2042270D-5DFD-0C02-1415-CB9D7FF7DDE3}"/>
                </a:ext>
              </a:extLst>
            </p:cNvPr>
            <p:cNvSpPr/>
            <p:nvPr/>
          </p:nvSpPr>
          <p:spPr>
            <a:xfrm>
              <a:off x="4194048" y="7944611"/>
              <a:ext cx="4059936" cy="949059"/>
            </a:xfrm>
            <a:prstGeom prst="round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Arial" panose="020B0604020202020204" pitchFamily="34" charset="0"/>
                  <a:cs typeface="Arial" panose="020B0604020202020204" pitchFamily="34" charset="0"/>
                </a:rPr>
                <a:t>Đáp án C</a:t>
              </a:r>
              <a:endParaRPr lang="en-US" sz="4000" b="1" dirty="0">
                <a:solidFill>
                  <a:schemeClr val="tx1"/>
                </a:solidFill>
                <a:latin typeface="Arial" panose="020B0604020202020204" pitchFamily="34" charset="0"/>
                <a:cs typeface="Arial" panose="020B0604020202020204" pitchFamily="34" charset="0"/>
              </a:endParaRPr>
            </a:p>
          </p:txBody>
        </p:sp>
        <p:pic>
          <p:nvPicPr>
            <p:cNvPr id="7" name="Picture 2">
              <a:extLst>
                <a:ext uri="{FF2B5EF4-FFF2-40B4-BE49-F238E27FC236}">
                  <a16:creationId xmlns:a16="http://schemas.microsoft.com/office/drawing/2014/main" id="{5EDAFBFE-18AE-1004-613E-146B8A8CF1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3384" y="7105393"/>
              <a:ext cx="1867762" cy="1867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89047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838200" y="800100"/>
            <a:ext cx="14345472" cy="2031069"/>
          </a:xfrm>
          <a:prstGeom prst="rect">
            <a:avLst/>
          </a:prstGeom>
        </p:spPr>
        <p:txBody>
          <a:bodyPr lIns="0" tIns="0" rIns="0" bIns="0" rtlCol="0" anchor="t">
            <a:spAutoFit/>
          </a:bodyPr>
          <a:lstStyle/>
          <a:p>
            <a:pPr algn="just">
              <a:lnSpc>
                <a:spcPct val="120000"/>
              </a:lnSpc>
              <a:spcBef>
                <a:spcPct val="0"/>
              </a:spcBef>
            </a:pPr>
            <a:r>
              <a:rPr lang="en-US" sz="5499" b="1" dirty="0" smtClean="0">
                <a:solidFill>
                  <a:srgbClr val="000000"/>
                </a:solidFill>
                <a:latin typeface="Arial" pitchFamily="34" charset="0"/>
              </a:rPr>
              <a:t>1.</a:t>
            </a:r>
            <a:r>
              <a:rPr lang="vi-VN" sz="5499" b="1" dirty="0" smtClean="0">
                <a:solidFill>
                  <a:srgbClr val="000000"/>
                </a:solidFill>
                <a:latin typeface="Arial" pitchFamily="34" charset="0"/>
              </a:rPr>
              <a:t>KHÁI </a:t>
            </a:r>
            <a:r>
              <a:rPr lang="vi-VN" sz="5499" b="1" dirty="0">
                <a:solidFill>
                  <a:srgbClr val="000000"/>
                </a:solidFill>
                <a:latin typeface="Arial" pitchFamily="34" charset="0"/>
              </a:rPr>
              <a:t>NIỆM TRAO ĐỔI CHẤT VÀ </a:t>
            </a:r>
          </a:p>
          <a:p>
            <a:pPr algn="just">
              <a:lnSpc>
                <a:spcPct val="120000"/>
              </a:lnSpc>
              <a:spcBef>
                <a:spcPct val="0"/>
              </a:spcBef>
            </a:pPr>
            <a:r>
              <a:rPr lang="vi-VN" sz="5499" b="1" dirty="0">
                <a:solidFill>
                  <a:srgbClr val="000000"/>
                </a:solidFill>
                <a:latin typeface="Arial" pitchFamily="34" charset="0"/>
              </a:rPr>
              <a:t>CHUYỂN HÓA NĂNG LƯỢNG Ở SINH VẬT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60419"/>
            <a:ext cx="3876917" cy="1136561"/>
            <a:chOff x="0" y="0"/>
            <a:chExt cx="5169223" cy="1515415"/>
          </a:xfrm>
        </p:grpSpPr>
        <p:grpSp>
          <p:nvGrpSpPr>
            <p:cNvPr id="3" name="Group 3"/>
            <p:cNvGrpSpPr/>
            <p:nvPr/>
          </p:nvGrpSpPr>
          <p:grpSpPr>
            <a:xfrm>
              <a:off x="844336" y="0"/>
              <a:ext cx="4324887" cy="1515415"/>
              <a:chOff x="0" y="0"/>
              <a:chExt cx="2013381" cy="705477"/>
            </a:xfrm>
          </p:grpSpPr>
          <p:sp>
            <p:nvSpPr>
              <p:cNvPr id="4" name="Freeform 4"/>
              <p:cNvSpPr/>
              <p:nvPr/>
            </p:nvSpPr>
            <p:spPr>
              <a:xfrm>
                <a:off x="0" y="0"/>
                <a:ext cx="2013381" cy="705477"/>
              </a:xfrm>
              <a:custGeom>
                <a:avLst/>
                <a:gdLst/>
                <a:ahLst/>
                <a:cxnLst/>
                <a:rect l="l" t="t" r="r" b="b"/>
                <a:pathLst>
                  <a:path w="2013381" h="705477">
                    <a:moveTo>
                      <a:pt x="0" y="0"/>
                    </a:moveTo>
                    <a:lnTo>
                      <a:pt x="2013381" y="0"/>
                    </a:lnTo>
                    <a:lnTo>
                      <a:pt x="2013381" y="705477"/>
                    </a:lnTo>
                    <a:lnTo>
                      <a:pt x="0" y="705477"/>
                    </a:lnTo>
                    <a:close/>
                  </a:path>
                </a:pathLst>
              </a:custGeom>
              <a:solidFill>
                <a:srgbClr val="1F5966"/>
              </a:solidFill>
            </p:spPr>
          </p:sp>
        </p:grpSp>
        <p:grpSp>
          <p:nvGrpSpPr>
            <p:cNvPr id="5" name="Group 5"/>
            <p:cNvGrpSpPr/>
            <p:nvPr/>
          </p:nvGrpSpPr>
          <p:grpSpPr>
            <a:xfrm>
              <a:off x="0" y="0"/>
              <a:ext cx="1688673" cy="1515415"/>
              <a:chOff x="0" y="0"/>
              <a:chExt cx="6350000" cy="5698490"/>
            </a:xfrm>
          </p:grpSpPr>
          <p:sp>
            <p:nvSpPr>
              <p:cNvPr id="6" name="Freeform 6"/>
              <p:cNvSpPr/>
              <p:nvPr/>
            </p:nvSpPr>
            <p:spPr>
              <a:xfrm>
                <a:off x="0" y="850900"/>
                <a:ext cx="3175000" cy="4847590"/>
              </a:xfrm>
              <a:custGeom>
                <a:avLst/>
                <a:gdLst/>
                <a:ahLst/>
                <a:cxnLst/>
                <a:rect l="l" t="t" r="r" b="b"/>
                <a:pathLst>
                  <a:path w="3175000" h="4847590">
                    <a:moveTo>
                      <a:pt x="0" y="0"/>
                    </a:moveTo>
                    <a:lnTo>
                      <a:pt x="0" y="850900"/>
                    </a:lnTo>
                    <a:lnTo>
                      <a:pt x="0" y="850900"/>
                    </a:lnTo>
                    <a:lnTo>
                      <a:pt x="0" y="3700780"/>
                    </a:lnTo>
                    <a:lnTo>
                      <a:pt x="3175000" y="4847590"/>
                    </a:lnTo>
                    <a:lnTo>
                      <a:pt x="3175000" y="4847590"/>
                    </a:lnTo>
                    <a:lnTo>
                      <a:pt x="3175000" y="3700780"/>
                    </a:lnTo>
                    <a:lnTo>
                      <a:pt x="3175000" y="1104900"/>
                    </a:lnTo>
                    <a:lnTo>
                      <a:pt x="3175000" y="850900"/>
                    </a:lnTo>
                    <a:lnTo>
                      <a:pt x="3175000" y="850900"/>
                    </a:lnTo>
                    <a:lnTo>
                      <a:pt x="3175000" y="0"/>
                    </a:lnTo>
                    <a:close/>
                  </a:path>
                </a:pathLst>
              </a:custGeom>
              <a:solidFill>
                <a:srgbClr val="1F5966"/>
              </a:solidFill>
            </p:spPr>
          </p:sp>
          <p:sp>
            <p:nvSpPr>
              <p:cNvPr id="7" name="Freeform 7"/>
              <p:cNvSpPr/>
              <p:nvPr/>
            </p:nvSpPr>
            <p:spPr>
              <a:xfrm>
                <a:off x="3175000" y="850900"/>
                <a:ext cx="3175000" cy="4847590"/>
              </a:xfrm>
              <a:custGeom>
                <a:avLst/>
                <a:gdLst/>
                <a:ahLst/>
                <a:cxnLst/>
                <a:rect l="l" t="t" r="r" b="b"/>
                <a:pathLst>
                  <a:path w="3175000" h="4847590">
                    <a:moveTo>
                      <a:pt x="0" y="0"/>
                    </a:moveTo>
                    <a:lnTo>
                      <a:pt x="0" y="850900"/>
                    </a:lnTo>
                    <a:lnTo>
                      <a:pt x="0" y="850900"/>
                    </a:lnTo>
                    <a:lnTo>
                      <a:pt x="0" y="1104900"/>
                    </a:lnTo>
                    <a:lnTo>
                      <a:pt x="0" y="3700780"/>
                    </a:lnTo>
                    <a:lnTo>
                      <a:pt x="0" y="4847590"/>
                    </a:lnTo>
                    <a:lnTo>
                      <a:pt x="3175000" y="3700780"/>
                    </a:lnTo>
                    <a:lnTo>
                      <a:pt x="3175000" y="850900"/>
                    </a:lnTo>
                    <a:lnTo>
                      <a:pt x="3175000" y="850900"/>
                    </a:lnTo>
                    <a:lnTo>
                      <a:pt x="3175000" y="0"/>
                    </a:lnTo>
                    <a:close/>
                  </a:path>
                </a:pathLst>
              </a:custGeom>
              <a:solidFill>
                <a:srgbClr val="059995"/>
              </a:solidFill>
            </p:spPr>
          </p:sp>
          <p:sp>
            <p:nvSpPr>
              <p:cNvPr id="8" name="Freeform 8"/>
              <p:cNvSpPr/>
              <p:nvPr/>
            </p:nvSpPr>
            <p:spPr>
              <a:xfrm>
                <a:off x="0" y="0"/>
                <a:ext cx="6350000" cy="1701800"/>
              </a:xfrm>
              <a:custGeom>
                <a:avLst/>
                <a:gdLst/>
                <a:ahLst/>
                <a:cxnLst/>
                <a:rect l="l" t="t" r="r" b="b"/>
                <a:pathLst>
                  <a:path w="6350000" h="1701800">
                    <a:moveTo>
                      <a:pt x="3175000" y="0"/>
                    </a:moveTo>
                    <a:lnTo>
                      <a:pt x="0" y="850900"/>
                    </a:lnTo>
                    <a:lnTo>
                      <a:pt x="3175000" y="1701800"/>
                    </a:lnTo>
                    <a:lnTo>
                      <a:pt x="6350000" y="850900"/>
                    </a:lnTo>
                    <a:close/>
                  </a:path>
                </a:pathLst>
              </a:custGeom>
              <a:solidFill>
                <a:srgbClr val="C01E27"/>
              </a:solidFill>
            </p:spPr>
          </p:sp>
        </p:grpSp>
        <p:sp>
          <p:nvSpPr>
            <p:cNvPr id="9" name="TextBox 9"/>
            <p:cNvSpPr txBox="1"/>
            <p:nvPr/>
          </p:nvSpPr>
          <p:spPr>
            <a:xfrm>
              <a:off x="2080275" y="337549"/>
              <a:ext cx="2511894" cy="773642"/>
            </a:xfrm>
            <a:prstGeom prst="rect">
              <a:avLst/>
            </a:prstGeom>
          </p:spPr>
          <p:txBody>
            <a:bodyPr lIns="0" tIns="0" rIns="0" bIns="0" rtlCol="0" anchor="t">
              <a:spAutoFit/>
            </a:bodyPr>
            <a:lstStyle/>
            <a:p>
              <a:pPr>
                <a:lnSpc>
                  <a:spcPts val="4900"/>
                </a:lnSpc>
              </a:pPr>
              <a:r>
                <a:rPr lang="vi-VN" sz="3500" b="1">
                  <a:solidFill>
                    <a:srgbClr val="FFFFFF"/>
                  </a:solidFill>
                  <a:latin typeface="Arial" pitchFamily="34" charset="0"/>
                </a:rPr>
                <a:t>BÀI TẬP</a:t>
              </a:r>
            </a:p>
          </p:txBody>
        </p:sp>
      </p:grpSp>
      <p:grpSp>
        <p:nvGrpSpPr>
          <p:cNvPr id="10" name="Group 10"/>
          <p:cNvGrpSpPr/>
          <p:nvPr/>
        </p:nvGrpSpPr>
        <p:grpSpPr>
          <a:xfrm>
            <a:off x="1028700" y="1843506"/>
            <a:ext cx="5732949" cy="1513057"/>
            <a:chOff x="0" y="0"/>
            <a:chExt cx="7643932" cy="2017409"/>
          </a:xfrm>
        </p:grpSpPr>
        <p:grpSp>
          <p:nvGrpSpPr>
            <p:cNvPr id="11" name="Group 11"/>
            <p:cNvGrpSpPr/>
            <p:nvPr/>
          </p:nvGrpSpPr>
          <p:grpSpPr>
            <a:xfrm>
              <a:off x="0" y="0"/>
              <a:ext cx="7643932" cy="2017409"/>
              <a:chOff x="0" y="0"/>
              <a:chExt cx="1891939" cy="499326"/>
            </a:xfrm>
          </p:grpSpPr>
          <p:sp>
            <p:nvSpPr>
              <p:cNvPr id="12" name="Freeform 12"/>
              <p:cNvSpPr/>
              <p:nvPr/>
            </p:nvSpPr>
            <p:spPr>
              <a:xfrm>
                <a:off x="0" y="0"/>
                <a:ext cx="1891939" cy="499326"/>
              </a:xfrm>
              <a:custGeom>
                <a:avLst/>
                <a:gdLst/>
                <a:ahLst/>
                <a:cxnLst/>
                <a:rect l="l" t="t" r="r" b="b"/>
                <a:pathLst>
                  <a:path w="1891939" h="499326">
                    <a:moveTo>
                      <a:pt x="0" y="0"/>
                    </a:moveTo>
                    <a:lnTo>
                      <a:pt x="1891939" y="0"/>
                    </a:lnTo>
                    <a:lnTo>
                      <a:pt x="1891939" y="499326"/>
                    </a:lnTo>
                    <a:lnTo>
                      <a:pt x="0" y="499326"/>
                    </a:lnTo>
                    <a:close/>
                  </a:path>
                </a:pathLst>
              </a:custGeom>
              <a:solidFill>
                <a:srgbClr val="FFDE59"/>
              </a:solidFill>
            </p:spPr>
          </p:sp>
        </p:grpSp>
        <p:sp>
          <p:nvSpPr>
            <p:cNvPr id="13" name="TextBox 13"/>
            <p:cNvSpPr txBox="1"/>
            <p:nvPr/>
          </p:nvSpPr>
          <p:spPr>
            <a:xfrm>
              <a:off x="318972" y="588546"/>
              <a:ext cx="7324960" cy="773642"/>
            </a:xfrm>
            <a:prstGeom prst="rect">
              <a:avLst/>
            </a:prstGeom>
          </p:spPr>
          <p:txBody>
            <a:bodyPr lIns="0" tIns="0" rIns="0" bIns="0" rtlCol="0" anchor="t">
              <a:spAutoFit/>
            </a:bodyPr>
            <a:lstStyle/>
            <a:p>
              <a:pPr algn="just">
                <a:lnSpc>
                  <a:spcPts val="4900"/>
                </a:lnSpc>
                <a:spcBef>
                  <a:spcPct val="0"/>
                </a:spcBef>
              </a:pPr>
              <a:r>
                <a:rPr lang="vi-VN" sz="3500" b="1">
                  <a:solidFill>
                    <a:srgbClr val="000000"/>
                  </a:solidFill>
                  <a:latin typeface="Arial" pitchFamily="34" charset="0"/>
                </a:rPr>
                <a:t>Cho ba trường hợp sau: </a:t>
              </a:r>
            </a:p>
          </p:txBody>
        </p:sp>
      </p:grpSp>
      <p:sp>
        <p:nvSpPr>
          <p:cNvPr id="17" name="TextBox 17"/>
          <p:cNvSpPr txBox="1"/>
          <p:nvPr/>
        </p:nvSpPr>
        <p:spPr>
          <a:xfrm>
            <a:off x="726251" y="4838700"/>
            <a:ext cx="6337846" cy="573427"/>
          </a:xfrm>
          <a:prstGeom prst="rect">
            <a:avLst/>
          </a:prstGeom>
        </p:spPr>
        <p:txBody>
          <a:bodyPr lIns="0" tIns="0" rIns="0" bIns="0" rtlCol="0" anchor="t">
            <a:spAutoFit/>
          </a:bodyPr>
          <a:lstStyle/>
          <a:p>
            <a:pPr algn="ctr">
              <a:lnSpc>
                <a:spcPts val="4900"/>
              </a:lnSpc>
              <a:spcBef>
                <a:spcPct val="0"/>
              </a:spcBef>
            </a:pPr>
            <a:r>
              <a:rPr lang="vi-VN" sz="3500" b="1" i="1" dirty="0">
                <a:solidFill>
                  <a:srgbClr val="000000"/>
                </a:solidFill>
                <a:latin typeface="Arial" pitchFamily="34" charset="0"/>
              </a:rPr>
              <a:t>(A) người đang chơi thể thao</a:t>
            </a:r>
          </a:p>
        </p:txBody>
      </p:sp>
      <p:sp>
        <p:nvSpPr>
          <p:cNvPr id="18" name="TextBox 18"/>
          <p:cNvSpPr txBox="1"/>
          <p:nvPr/>
        </p:nvSpPr>
        <p:spPr>
          <a:xfrm>
            <a:off x="726251" y="6106868"/>
            <a:ext cx="4199930" cy="573427"/>
          </a:xfrm>
          <a:prstGeom prst="rect">
            <a:avLst/>
          </a:prstGeom>
        </p:spPr>
        <p:txBody>
          <a:bodyPr lIns="0" tIns="0" rIns="0" bIns="0" rtlCol="0" anchor="t">
            <a:spAutoFit/>
          </a:bodyPr>
          <a:lstStyle/>
          <a:p>
            <a:pPr algn="ctr">
              <a:lnSpc>
                <a:spcPts val="4900"/>
              </a:lnSpc>
              <a:spcBef>
                <a:spcPct val="0"/>
              </a:spcBef>
            </a:pPr>
            <a:r>
              <a:rPr lang="vi-VN" sz="3500" b="1" i="1">
                <a:solidFill>
                  <a:srgbClr val="000000"/>
                </a:solidFill>
                <a:latin typeface="Arial" pitchFamily="34" charset="0"/>
              </a:rPr>
              <a:t>(B) người đang ngủ</a:t>
            </a:r>
          </a:p>
        </p:txBody>
      </p:sp>
      <p:sp>
        <p:nvSpPr>
          <p:cNvPr id="19" name="TextBox 19"/>
          <p:cNvSpPr txBox="1"/>
          <p:nvPr/>
        </p:nvSpPr>
        <p:spPr>
          <a:xfrm>
            <a:off x="1028700" y="7387736"/>
            <a:ext cx="4445050" cy="573427"/>
          </a:xfrm>
          <a:prstGeom prst="rect">
            <a:avLst/>
          </a:prstGeom>
        </p:spPr>
        <p:txBody>
          <a:bodyPr lIns="0" tIns="0" rIns="0" bIns="0" rtlCol="0" anchor="t">
            <a:spAutoFit/>
          </a:bodyPr>
          <a:lstStyle/>
          <a:p>
            <a:pPr algn="ctr">
              <a:lnSpc>
                <a:spcPts val="4900"/>
              </a:lnSpc>
              <a:spcBef>
                <a:spcPct val="0"/>
              </a:spcBef>
            </a:pPr>
            <a:r>
              <a:rPr lang="vi-VN" sz="3500" b="1" i="1">
                <a:solidFill>
                  <a:srgbClr val="000000"/>
                </a:solidFill>
                <a:latin typeface="Arial" pitchFamily="34" charset="0"/>
              </a:rPr>
              <a:t>(C) người đang đi bộ</a:t>
            </a:r>
          </a:p>
        </p:txBody>
      </p:sp>
      <p:grpSp>
        <p:nvGrpSpPr>
          <p:cNvPr id="20" name="Group 20"/>
          <p:cNvGrpSpPr/>
          <p:nvPr/>
        </p:nvGrpSpPr>
        <p:grpSpPr>
          <a:xfrm>
            <a:off x="6761649" y="1843506"/>
            <a:ext cx="11205514" cy="1513057"/>
            <a:chOff x="0" y="0"/>
            <a:chExt cx="14940685" cy="2017409"/>
          </a:xfrm>
        </p:grpSpPr>
        <p:grpSp>
          <p:nvGrpSpPr>
            <p:cNvPr id="21" name="Group 21"/>
            <p:cNvGrpSpPr/>
            <p:nvPr/>
          </p:nvGrpSpPr>
          <p:grpSpPr>
            <a:xfrm>
              <a:off x="0" y="0"/>
              <a:ext cx="14940685" cy="2017409"/>
              <a:chOff x="0" y="0"/>
              <a:chExt cx="4010991" cy="541596"/>
            </a:xfrm>
          </p:grpSpPr>
          <p:sp>
            <p:nvSpPr>
              <p:cNvPr id="22" name="Freeform 22"/>
              <p:cNvSpPr/>
              <p:nvPr/>
            </p:nvSpPr>
            <p:spPr>
              <a:xfrm>
                <a:off x="0" y="0"/>
                <a:ext cx="4010991" cy="541596"/>
              </a:xfrm>
              <a:custGeom>
                <a:avLst/>
                <a:gdLst/>
                <a:ahLst/>
                <a:cxnLst/>
                <a:rect l="l" t="t" r="r" b="b"/>
                <a:pathLst>
                  <a:path w="4010991" h="541596">
                    <a:moveTo>
                      <a:pt x="0" y="0"/>
                    </a:moveTo>
                    <a:lnTo>
                      <a:pt x="4010991" y="0"/>
                    </a:lnTo>
                    <a:lnTo>
                      <a:pt x="4010991" y="541596"/>
                    </a:lnTo>
                    <a:lnTo>
                      <a:pt x="0" y="541596"/>
                    </a:lnTo>
                    <a:close/>
                  </a:path>
                </a:pathLst>
              </a:custGeom>
              <a:solidFill>
                <a:srgbClr val="C9E265"/>
              </a:solidFill>
            </p:spPr>
          </p:sp>
        </p:grpSp>
        <p:sp>
          <p:nvSpPr>
            <p:cNvPr id="23" name="TextBox 23"/>
            <p:cNvSpPr txBox="1"/>
            <p:nvPr/>
          </p:nvSpPr>
          <p:spPr>
            <a:xfrm>
              <a:off x="446240" y="175796"/>
              <a:ext cx="14048205" cy="1644297"/>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a) Hãy so sánh tốc độ trao đổi chất ở ba trường hợp trên. Giải thích</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60419"/>
            <a:ext cx="3876917" cy="1136561"/>
            <a:chOff x="0" y="0"/>
            <a:chExt cx="5169223" cy="1515415"/>
          </a:xfrm>
        </p:grpSpPr>
        <p:grpSp>
          <p:nvGrpSpPr>
            <p:cNvPr id="3" name="Group 3"/>
            <p:cNvGrpSpPr/>
            <p:nvPr/>
          </p:nvGrpSpPr>
          <p:grpSpPr>
            <a:xfrm>
              <a:off x="844336" y="0"/>
              <a:ext cx="4324887" cy="1515415"/>
              <a:chOff x="0" y="0"/>
              <a:chExt cx="2013381" cy="705477"/>
            </a:xfrm>
          </p:grpSpPr>
          <p:sp>
            <p:nvSpPr>
              <p:cNvPr id="4" name="Freeform 4"/>
              <p:cNvSpPr/>
              <p:nvPr/>
            </p:nvSpPr>
            <p:spPr>
              <a:xfrm>
                <a:off x="0" y="0"/>
                <a:ext cx="2013381" cy="705477"/>
              </a:xfrm>
              <a:custGeom>
                <a:avLst/>
                <a:gdLst/>
                <a:ahLst/>
                <a:cxnLst/>
                <a:rect l="l" t="t" r="r" b="b"/>
                <a:pathLst>
                  <a:path w="2013381" h="705477">
                    <a:moveTo>
                      <a:pt x="0" y="0"/>
                    </a:moveTo>
                    <a:lnTo>
                      <a:pt x="2013381" y="0"/>
                    </a:lnTo>
                    <a:lnTo>
                      <a:pt x="2013381" y="705477"/>
                    </a:lnTo>
                    <a:lnTo>
                      <a:pt x="0" y="705477"/>
                    </a:lnTo>
                    <a:close/>
                  </a:path>
                </a:pathLst>
              </a:custGeom>
              <a:solidFill>
                <a:srgbClr val="1F5966"/>
              </a:solidFill>
            </p:spPr>
          </p:sp>
        </p:grpSp>
        <p:grpSp>
          <p:nvGrpSpPr>
            <p:cNvPr id="5" name="Group 5"/>
            <p:cNvGrpSpPr/>
            <p:nvPr/>
          </p:nvGrpSpPr>
          <p:grpSpPr>
            <a:xfrm>
              <a:off x="0" y="0"/>
              <a:ext cx="1688673" cy="1515415"/>
              <a:chOff x="0" y="0"/>
              <a:chExt cx="6350000" cy="5698490"/>
            </a:xfrm>
          </p:grpSpPr>
          <p:sp>
            <p:nvSpPr>
              <p:cNvPr id="6" name="Freeform 6"/>
              <p:cNvSpPr/>
              <p:nvPr/>
            </p:nvSpPr>
            <p:spPr>
              <a:xfrm>
                <a:off x="0" y="850900"/>
                <a:ext cx="3175000" cy="4847590"/>
              </a:xfrm>
              <a:custGeom>
                <a:avLst/>
                <a:gdLst/>
                <a:ahLst/>
                <a:cxnLst/>
                <a:rect l="l" t="t" r="r" b="b"/>
                <a:pathLst>
                  <a:path w="3175000" h="4847590">
                    <a:moveTo>
                      <a:pt x="0" y="0"/>
                    </a:moveTo>
                    <a:lnTo>
                      <a:pt x="0" y="850900"/>
                    </a:lnTo>
                    <a:lnTo>
                      <a:pt x="0" y="850900"/>
                    </a:lnTo>
                    <a:lnTo>
                      <a:pt x="0" y="3700780"/>
                    </a:lnTo>
                    <a:lnTo>
                      <a:pt x="3175000" y="4847590"/>
                    </a:lnTo>
                    <a:lnTo>
                      <a:pt x="3175000" y="4847590"/>
                    </a:lnTo>
                    <a:lnTo>
                      <a:pt x="3175000" y="3700780"/>
                    </a:lnTo>
                    <a:lnTo>
                      <a:pt x="3175000" y="1104900"/>
                    </a:lnTo>
                    <a:lnTo>
                      <a:pt x="3175000" y="850900"/>
                    </a:lnTo>
                    <a:lnTo>
                      <a:pt x="3175000" y="850900"/>
                    </a:lnTo>
                    <a:lnTo>
                      <a:pt x="3175000" y="0"/>
                    </a:lnTo>
                    <a:close/>
                  </a:path>
                </a:pathLst>
              </a:custGeom>
              <a:solidFill>
                <a:srgbClr val="1F5966"/>
              </a:solidFill>
            </p:spPr>
          </p:sp>
          <p:sp>
            <p:nvSpPr>
              <p:cNvPr id="7" name="Freeform 7"/>
              <p:cNvSpPr/>
              <p:nvPr/>
            </p:nvSpPr>
            <p:spPr>
              <a:xfrm>
                <a:off x="3175000" y="850900"/>
                <a:ext cx="3175000" cy="4847590"/>
              </a:xfrm>
              <a:custGeom>
                <a:avLst/>
                <a:gdLst/>
                <a:ahLst/>
                <a:cxnLst/>
                <a:rect l="l" t="t" r="r" b="b"/>
                <a:pathLst>
                  <a:path w="3175000" h="4847590">
                    <a:moveTo>
                      <a:pt x="0" y="0"/>
                    </a:moveTo>
                    <a:lnTo>
                      <a:pt x="0" y="850900"/>
                    </a:lnTo>
                    <a:lnTo>
                      <a:pt x="0" y="850900"/>
                    </a:lnTo>
                    <a:lnTo>
                      <a:pt x="0" y="1104900"/>
                    </a:lnTo>
                    <a:lnTo>
                      <a:pt x="0" y="3700780"/>
                    </a:lnTo>
                    <a:lnTo>
                      <a:pt x="0" y="4847590"/>
                    </a:lnTo>
                    <a:lnTo>
                      <a:pt x="3175000" y="3700780"/>
                    </a:lnTo>
                    <a:lnTo>
                      <a:pt x="3175000" y="850900"/>
                    </a:lnTo>
                    <a:lnTo>
                      <a:pt x="3175000" y="850900"/>
                    </a:lnTo>
                    <a:lnTo>
                      <a:pt x="3175000" y="0"/>
                    </a:lnTo>
                    <a:close/>
                  </a:path>
                </a:pathLst>
              </a:custGeom>
              <a:solidFill>
                <a:srgbClr val="059995"/>
              </a:solidFill>
            </p:spPr>
          </p:sp>
          <p:sp>
            <p:nvSpPr>
              <p:cNvPr id="8" name="Freeform 8"/>
              <p:cNvSpPr/>
              <p:nvPr/>
            </p:nvSpPr>
            <p:spPr>
              <a:xfrm>
                <a:off x="0" y="0"/>
                <a:ext cx="6350000" cy="1701800"/>
              </a:xfrm>
              <a:custGeom>
                <a:avLst/>
                <a:gdLst/>
                <a:ahLst/>
                <a:cxnLst/>
                <a:rect l="l" t="t" r="r" b="b"/>
                <a:pathLst>
                  <a:path w="6350000" h="1701800">
                    <a:moveTo>
                      <a:pt x="3175000" y="0"/>
                    </a:moveTo>
                    <a:lnTo>
                      <a:pt x="0" y="850900"/>
                    </a:lnTo>
                    <a:lnTo>
                      <a:pt x="3175000" y="1701800"/>
                    </a:lnTo>
                    <a:lnTo>
                      <a:pt x="6350000" y="850900"/>
                    </a:lnTo>
                    <a:close/>
                  </a:path>
                </a:pathLst>
              </a:custGeom>
              <a:solidFill>
                <a:srgbClr val="C01E27"/>
              </a:solidFill>
            </p:spPr>
          </p:sp>
        </p:grpSp>
        <p:sp>
          <p:nvSpPr>
            <p:cNvPr id="9" name="TextBox 9"/>
            <p:cNvSpPr txBox="1"/>
            <p:nvPr/>
          </p:nvSpPr>
          <p:spPr>
            <a:xfrm>
              <a:off x="2080275" y="337549"/>
              <a:ext cx="2511894" cy="773642"/>
            </a:xfrm>
            <a:prstGeom prst="rect">
              <a:avLst/>
            </a:prstGeom>
          </p:spPr>
          <p:txBody>
            <a:bodyPr lIns="0" tIns="0" rIns="0" bIns="0" rtlCol="0" anchor="t">
              <a:spAutoFit/>
            </a:bodyPr>
            <a:lstStyle/>
            <a:p>
              <a:pPr>
                <a:lnSpc>
                  <a:spcPts val="4900"/>
                </a:lnSpc>
              </a:pPr>
              <a:r>
                <a:rPr lang="vi-VN" sz="3500" b="1">
                  <a:solidFill>
                    <a:srgbClr val="FFFFFF"/>
                  </a:solidFill>
                  <a:latin typeface="Arial" pitchFamily="34" charset="0"/>
                </a:rPr>
                <a:t>BÀI TẬP</a:t>
              </a:r>
            </a:p>
          </p:txBody>
        </p:sp>
      </p:grpSp>
      <p:grpSp>
        <p:nvGrpSpPr>
          <p:cNvPr id="10" name="Group 10"/>
          <p:cNvGrpSpPr/>
          <p:nvPr/>
        </p:nvGrpSpPr>
        <p:grpSpPr>
          <a:xfrm>
            <a:off x="1028700" y="1843506"/>
            <a:ext cx="16938462" cy="2132182"/>
            <a:chOff x="0" y="0"/>
            <a:chExt cx="22584617" cy="2842909"/>
          </a:xfrm>
        </p:grpSpPr>
        <p:grpSp>
          <p:nvGrpSpPr>
            <p:cNvPr id="11" name="Group 11"/>
            <p:cNvGrpSpPr/>
            <p:nvPr/>
          </p:nvGrpSpPr>
          <p:grpSpPr>
            <a:xfrm>
              <a:off x="0" y="0"/>
              <a:ext cx="22584617" cy="2842909"/>
              <a:chOff x="0" y="0"/>
              <a:chExt cx="5589887" cy="703645"/>
            </a:xfrm>
          </p:grpSpPr>
          <p:sp>
            <p:nvSpPr>
              <p:cNvPr id="12" name="Freeform 12"/>
              <p:cNvSpPr/>
              <p:nvPr/>
            </p:nvSpPr>
            <p:spPr>
              <a:xfrm>
                <a:off x="0" y="0"/>
                <a:ext cx="5589887" cy="703644"/>
              </a:xfrm>
              <a:custGeom>
                <a:avLst/>
                <a:gdLst/>
                <a:ahLst/>
                <a:cxnLst/>
                <a:rect l="l" t="t" r="r" b="b"/>
                <a:pathLst>
                  <a:path w="5589887" h="703644">
                    <a:moveTo>
                      <a:pt x="0" y="0"/>
                    </a:moveTo>
                    <a:lnTo>
                      <a:pt x="5589887" y="0"/>
                    </a:lnTo>
                    <a:lnTo>
                      <a:pt x="5589887" y="703644"/>
                    </a:lnTo>
                    <a:lnTo>
                      <a:pt x="0" y="703644"/>
                    </a:lnTo>
                    <a:close/>
                  </a:path>
                </a:pathLst>
              </a:custGeom>
              <a:solidFill>
                <a:srgbClr val="FFDE59"/>
              </a:solidFill>
            </p:spPr>
          </p:sp>
        </p:grpSp>
        <p:sp>
          <p:nvSpPr>
            <p:cNvPr id="13" name="TextBox 13"/>
            <p:cNvSpPr txBox="1"/>
            <p:nvPr/>
          </p:nvSpPr>
          <p:spPr>
            <a:xfrm>
              <a:off x="471213" y="588547"/>
              <a:ext cx="21642189" cy="1644297"/>
            </a:xfrm>
            <a:prstGeom prst="rect">
              <a:avLst/>
            </a:prstGeom>
          </p:spPr>
          <p:txBody>
            <a:bodyPr lIns="0" tIns="0" rIns="0" bIns="0" rtlCol="0" anchor="t">
              <a:spAutoFit/>
            </a:bodyPr>
            <a:lstStyle/>
            <a:p>
              <a:pPr algn="just">
                <a:lnSpc>
                  <a:spcPct val="120000"/>
                </a:lnSpc>
                <a:spcBef>
                  <a:spcPct val="0"/>
                </a:spcBef>
              </a:pPr>
              <a:r>
                <a:rPr lang="vi-VN" sz="3500" b="1">
                  <a:solidFill>
                    <a:srgbClr val="000000"/>
                  </a:solidFill>
                  <a:latin typeface="Arial" pitchFamily="34" charset="0"/>
                </a:rPr>
                <a:t>Hãy đề xuất một số biện pháp giúp tăng cường quá trình trao đổi chất ở cơ thể người</a:t>
              </a:r>
            </a:p>
          </p:txBody>
        </p:sp>
      </p:grpSp>
    </p:spTree>
    <p:extLst>
      <p:ext uri="{BB962C8B-B14F-4D97-AF65-F5344CB8AC3E}">
        <p14:creationId xmlns:p14="http://schemas.microsoft.com/office/powerpoint/2010/main" val="422909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892DDFD6-057D-D899-0372-ABAFF83EABCD}"/>
              </a:ext>
            </a:extLst>
          </p:cNvPr>
          <p:cNvSpPr/>
          <p:nvPr/>
        </p:nvSpPr>
        <p:spPr>
          <a:xfrm>
            <a:off x="1374192" y="3695699"/>
            <a:ext cx="15720132" cy="5638801"/>
          </a:xfrm>
          <a:prstGeom prst="roundRect">
            <a:avLst>
              <a:gd name="adj" fmla="val 8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Rounded 14">
            <a:extLst>
              <a:ext uri="{FF2B5EF4-FFF2-40B4-BE49-F238E27FC236}">
                <a16:creationId xmlns:a16="http://schemas.microsoft.com/office/drawing/2014/main" id="{419E77C8-3B65-DBB3-6687-C0D5BB599411}"/>
              </a:ext>
            </a:extLst>
          </p:cNvPr>
          <p:cNvSpPr/>
          <p:nvPr/>
        </p:nvSpPr>
        <p:spPr>
          <a:xfrm>
            <a:off x="1374192" y="3461004"/>
            <a:ext cx="15720132" cy="1072896"/>
          </a:xfrm>
          <a:prstGeom prst="round2Same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rPr>
              <a:t>THẢO LUẬN</a:t>
            </a:r>
            <a:endParaRPr lang="en-US" sz="4800" b="1" dirty="0">
              <a:solidFill>
                <a:schemeClr val="tx1"/>
              </a:solidFill>
            </a:endParaRPr>
          </a:p>
        </p:txBody>
      </p:sp>
      <p:sp>
        <p:nvSpPr>
          <p:cNvPr id="58" name="TextBox 57">
            <a:extLst>
              <a:ext uri="{FF2B5EF4-FFF2-40B4-BE49-F238E27FC236}">
                <a16:creationId xmlns:a16="http://schemas.microsoft.com/office/drawing/2014/main" id="{D94C4DAC-FA38-B02C-CE2A-6C1FBF823784}"/>
              </a:ext>
            </a:extLst>
          </p:cNvPr>
          <p:cNvSpPr txBox="1"/>
          <p:nvPr/>
        </p:nvSpPr>
        <p:spPr>
          <a:xfrm>
            <a:off x="1632879" y="4969981"/>
            <a:ext cx="15072618" cy="4237122"/>
          </a:xfrm>
          <a:prstGeom prst="rect">
            <a:avLst/>
          </a:prstGeom>
          <a:noFill/>
        </p:spPr>
        <p:txBody>
          <a:bodyPr wrap="square">
            <a:spAutoFit/>
          </a:bodyPr>
          <a:lstStyle/>
          <a:p>
            <a:pPr algn="just">
              <a:lnSpc>
                <a:spcPct val="120000"/>
              </a:lnSpc>
              <a:spcAft>
                <a:spcPts val="600"/>
              </a:spcAft>
            </a:pPr>
            <a:r>
              <a:rPr lang="vi-VN" sz="3600" b="1" i="1" dirty="0">
                <a:effectLst/>
              </a:rPr>
              <a:t>Quan sát Hình 22.1, em hãy cho biết:</a:t>
            </a:r>
          </a:p>
          <a:p>
            <a:pPr algn="just">
              <a:lnSpc>
                <a:spcPct val="120000"/>
              </a:lnSpc>
              <a:spcAft>
                <a:spcPts val="600"/>
              </a:spcAft>
            </a:pPr>
            <a:r>
              <a:rPr lang="vi-VN" sz="3500" b="0" i="1" dirty="0">
                <a:effectLst/>
              </a:rPr>
              <a:t>a) Cơ thể người lấy những chất gì từ môi trường và thải những chất gì ra khỏi cơ thể?</a:t>
            </a:r>
          </a:p>
          <a:p>
            <a:pPr algn="just">
              <a:lnSpc>
                <a:spcPct val="120000"/>
              </a:lnSpc>
              <a:spcAft>
                <a:spcPts val="600"/>
              </a:spcAft>
            </a:pPr>
            <a:r>
              <a:rPr lang="vi-VN" sz="3500" b="0" i="1" dirty="0">
                <a:effectLst/>
              </a:rPr>
              <a:t>b) Các chất được lấy từ môi trường được sử dụng để làm gì?</a:t>
            </a:r>
          </a:p>
          <a:p>
            <a:pPr algn="just">
              <a:lnSpc>
                <a:spcPct val="120000"/>
              </a:lnSpc>
              <a:spcAft>
                <a:spcPts val="600"/>
              </a:spcAft>
            </a:pPr>
            <a:r>
              <a:rPr lang="vi-VN" sz="3500" b="0" i="1" dirty="0">
                <a:effectLst/>
              </a:rPr>
              <a:t>c) Trao đổi chất ở sinh vật gồm những quá trình nào?</a:t>
            </a:r>
          </a:p>
          <a:p>
            <a:pPr algn="just">
              <a:lnSpc>
                <a:spcPct val="120000"/>
              </a:lnSpc>
              <a:spcAft>
                <a:spcPts val="600"/>
              </a:spcAft>
            </a:pPr>
            <a:r>
              <a:rPr lang="vi-VN" sz="3500" b="0" i="1" dirty="0">
                <a:effectLst/>
              </a:rPr>
              <a:t>d) Thế nào là trao đổi chất?</a:t>
            </a:r>
          </a:p>
        </p:txBody>
      </p:sp>
    </p:spTree>
    <p:extLst>
      <p:ext uri="{BB962C8B-B14F-4D97-AF65-F5344CB8AC3E}">
        <p14:creationId xmlns:p14="http://schemas.microsoft.com/office/powerpoint/2010/main" val="614364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xEl>
                                              <p:pRg st="1" end="1"/>
                                            </p:txEl>
                                          </p:spTgt>
                                        </p:tgtEl>
                                        <p:attrNameLst>
                                          <p:attrName>style.visibility</p:attrName>
                                        </p:attrNameLst>
                                      </p:cBhvr>
                                      <p:to>
                                        <p:strVal val="visible"/>
                                      </p:to>
                                    </p:set>
                                    <p:anim calcmode="lin" valueType="num">
                                      <p:cBhvr additive="base">
                                        <p:cTn id="7"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anim calcmode="lin" valueType="num">
                                      <p:cBhvr additive="base">
                                        <p:cTn id="13"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
                                            <p:txEl>
                                              <p:pRg st="3" end="3"/>
                                            </p:txEl>
                                          </p:spTgt>
                                        </p:tgtEl>
                                        <p:attrNameLst>
                                          <p:attrName>style.visibility</p:attrName>
                                        </p:attrNameLst>
                                      </p:cBhvr>
                                      <p:to>
                                        <p:strVal val="visible"/>
                                      </p:to>
                                    </p:set>
                                    <p:anim calcmode="lin" valueType="num">
                                      <p:cBhvr additive="base">
                                        <p:cTn id="19" dur="500" fill="hold"/>
                                        <p:tgtEl>
                                          <p:spTgt spid="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
                                            <p:txEl>
                                              <p:pRg st="4" end="4"/>
                                            </p:txEl>
                                          </p:spTgt>
                                        </p:tgtEl>
                                        <p:attrNameLst>
                                          <p:attrName>style.visibility</p:attrName>
                                        </p:attrNameLst>
                                      </p:cBhvr>
                                      <p:to>
                                        <p:strVal val="visible"/>
                                      </p:to>
                                    </p:set>
                                    <p:anim calcmode="lin" valueType="num">
                                      <p:cBhvr additive="base">
                                        <p:cTn id="25" dur="500" fill="hold"/>
                                        <p:tgtEl>
                                          <p:spTgt spid="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FB5C83D-067D-5C7D-28C1-34C3E26AD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104900"/>
            <a:ext cx="12077700" cy="807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BEF1E3D-4B34-3AD5-59EB-70A923924ECB}"/>
              </a:ext>
            </a:extLst>
          </p:cNvPr>
          <p:cNvSpPr txBox="1"/>
          <p:nvPr/>
        </p:nvSpPr>
        <p:spPr>
          <a:xfrm>
            <a:off x="3657600" y="9334500"/>
            <a:ext cx="11353800" cy="461665"/>
          </a:xfrm>
          <a:prstGeom prst="rect">
            <a:avLst/>
          </a:prstGeom>
          <a:noFill/>
        </p:spPr>
        <p:txBody>
          <a:bodyPr wrap="square">
            <a:spAutoFit/>
          </a:bodyPr>
          <a:lstStyle/>
          <a:p>
            <a:pPr algn="ctr"/>
            <a:r>
              <a:rPr lang="vi-VN" sz="2400" b="1" i="1" dirty="0">
                <a:effectLst/>
              </a:rPr>
              <a:t>Hình. </a:t>
            </a:r>
            <a:r>
              <a:rPr lang="vi-VN" sz="2400" b="0" i="1" dirty="0">
                <a:effectLst/>
              </a:rPr>
              <a:t>Sơ đồ mô tả quá trình trao đổi chất và chuyển hoá năng lượng ở người</a:t>
            </a:r>
            <a:endParaRPr lang="en-US" sz="2400" dirty="0"/>
          </a:p>
        </p:txBody>
      </p:sp>
      <p:sp>
        <p:nvSpPr>
          <p:cNvPr id="3" name="Rectangle 2">
            <a:extLst>
              <a:ext uri="{FF2B5EF4-FFF2-40B4-BE49-F238E27FC236}">
                <a16:creationId xmlns:a16="http://schemas.microsoft.com/office/drawing/2014/main" id="{F9331D44-1A5C-DF27-0288-BCDADBE28EE0}"/>
              </a:ext>
            </a:extLst>
          </p:cNvPr>
          <p:cNvSpPr/>
          <p:nvPr/>
        </p:nvSpPr>
        <p:spPr>
          <a:xfrm>
            <a:off x="1524000" y="1333500"/>
            <a:ext cx="5105400" cy="78486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2FFCF7-7F4A-260F-E3EF-4079CA06B432}"/>
              </a:ext>
            </a:extLst>
          </p:cNvPr>
          <p:cNvSpPr/>
          <p:nvPr/>
        </p:nvSpPr>
        <p:spPr>
          <a:xfrm>
            <a:off x="12027976" y="1333500"/>
            <a:ext cx="5105400" cy="784860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972DF82-BD97-176E-2EC0-EB7E5D31DB59}"/>
              </a:ext>
            </a:extLst>
          </p:cNvPr>
          <p:cNvSpPr/>
          <p:nvPr/>
        </p:nvSpPr>
        <p:spPr>
          <a:xfrm>
            <a:off x="2247900" y="952500"/>
            <a:ext cx="3657600" cy="762000"/>
          </a:xfrm>
          <a:prstGeom prst="roundRect">
            <a:avLst>
              <a:gd name="adj" fmla="val 50000"/>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Cơ thể lấy</a:t>
            </a:r>
            <a:endParaRPr lang="en-US" sz="2800" b="1" dirty="0">
              <a:solidFill>
                <a:schemeClr val="tx1"/>
              </a:solidFill>
            </a:endParaRPr>
          </a:p>
        </p:txBody>
      </p:sp>
      <p:sp>
        <p:nvSpPr>
          <p:cNvPr id="8" name="Rectangle: Rounded Corners 7">
            <a:extLst>
              <a:ext uri="{FF2B5EF4-FFF2-40B4-BE49-F238E27FC236}">
                <a16:creationId xmlns:a16="http://schemas.microsoft.com/office/drawing/2014/main" id="{4525C499-5095-27D7-84E9-071E81A451B9}"/>
              </a:ext>
            </a:extLst>
          </p:cNvPr>
          <p:cNvSpPr/>
          <p:nvPr/>
        </p:nvSpPr>
        <p:spPr>
          <a:xfrm>
            <a:off x="12751876" y="952500"/>
            <a:ext cx="3657600" cy="762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Cơ thể thải </a:t>
            </a:r>
            <a:endParaRPr lang="en-US" sz="2800" b="1" dirty="0">
              <a:solidFill>
                <a:schemeClr val="tx1"/>
              </a:solidFill>
            </a:endParaRPr>
          </a:p>
        </p:txBody>
      </p:sp>
    </p:spTree>
    <p:extLst>
      <p:ext uri="{BB962C8B-B14F-4D97-AF65-F5344CB8AC3E}">
        <p14:creationId xmlns:p14="http://schemas.microsoft.com/office/powerpoint/2010/main" val="41303211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D94C4DAC-FA38-B02C-CE2A-6C1FBF823784}"/>
              </a:ext>
            </a:extLst>
          </p:cNvPr>
          <p:cNvSpPr txBox="1"/>
          <p:nvPr/>
        </p:nvSpPr>
        <p:spPr>
          <a:xfrm>
            <a:off x="1607691" y="4772070"/>
            <a:ext cx="15072618" cy="763094"/>
          </a:xfrm>
          <a:prstGeom prst="rect">
            <a:avLst/>
          </a:prstGeom>
          <a:noFill/>
        </p:spPr>
        <p:txBody>
          <a:bodyPr wrap="square">
            <a:spAutoFit/>
          </a:bodyPr>
          <a:lstStyle/>
          <a:p>
            <a:pPr algn="just">
              <a:lnSpc>
                <a:spcPct val="120000"/>
              </a:lnSpc>
            </a:pPr>
            <a:r>
              <a:rPr lang="vi-VN" sz="4000" b="1" dirty="0">
                <a:solidFill>
                  <a:srgbClr val="002060"/>
                </a:solidFill>
              </a:rPr>
              <a:t>Quá trình nào sau đây thuộc trao đổi chất ở sinh vật?</a:t>
            </a:r>
          </a:p>
        </p:txBody>
      </p:sp>
      <p:sp>
        <p:nvSpPr>
          <p:cNvPr id="20" name="TextBox 19">
            <a:extLst>
              <a:ext uri="{FF2B5EF4-FFF2-40B4-BE49-F238E27FC236}">
                <a16:creationId xmlns:a16="http://schemas.microsoft.com/office/drawing/2014/main" id="{E1D77E34-5143-9889-A49A-B6A88ED5E518}"/>
              </a:ext>
            </a:extLst>
          </p:cNvPr>
          <p:cNvSpPr txBox="1"/>
          <p:nvPr/>
        </p:nvSpPr>
        <p:spPr>
          <a:xfrm>
            <a:off x="2552668" y="5682925"/>
            <a:ext cx="13296932" cy="919401"/>
          </a:xfrm>
          <a:prstGeom prst="roundRect">
            <a:avLst/>
          </a:prstGeom>
          <a:noFill/>
          <a:ln w="19050">
            <a:solidFill>
              <a:schemeClr val="tx1"/>
            </a:solidFill>
            <a:prstDash val="sysDot"/>
          </a:ln>
        </p:spPr>
        <p:txBody>
          <a:bodyPr wrap="square">
            <a:spAutoFit/>
          </a:bodyPr>
          <a:lstStyle/>
          <a:p>
            <a:pPr algn="just">
              <a:lnSpc>
                <a:spcPct val="120000"/>
              </a:lnSpc>
            </a:pPr>
            <a:r>
              <a:rPr lang="vi-VN" sz="4000" dirty="0"/>
              <a:t>a) Phân giải protein trong tế </a:t>
            </a:r>
            <a:r>
              <a:rPr lang="vi-VN" sz="4000" dirty="0" smtClean="0"/>
              <a:t>bào</a:t>
            </a:r>
            <a:endParaRPr lang="vi-VN" sz="4000" dirty="0"/>
          </a:p>
        </p:txBody>
      </p:sp>
      <p:sp>
        <p:nvSpPr>
          <p:cNvPr id="21" name="TextBox 20">
            <a:extLst>
              <a:ext uri="{FF2B5EF4-FFF2-40B4-BE49-F238E27FC236}">
                <a16:creationId xmlns:a16="http://schemas.microsoft.com/office/drawing/2014/main" id="{8ADF25C4-073F-E362-3215-D59337571230}"/>
              </a:ext>
            </a:extLst>
          </p:cNvPr>
          <p:cNvSpPr txBox="1"/>
          <p:nvPr/>
        </p:nvSpPr>
        <p:spPr>
          <a:xfrm>
            <a:off x="2535415" y="8981571"/>
            <a:ext cx="13314185" cy="844274"/>
          </a:xfrm>
          <a:prstGeom prst="roundRect">
            <a:avLst/>
          </a:prstGeom>
          <a:noFill/>
          <a:ln w="19050">
            <a:solidFill>
              <a:schemeClr val="tx1"/>
            </a:solidFill>
            <a:prstDash val="sysDot"/>
          </a:ln>
        </p:spPr>
        <p:txBody>
          <a:bodyPr wrap="square">
            <a:spAutoFit/>
          </a:bodyPr>
          <a:lstStyle>
            <a:defPPr>
              <a:defRPr lang="en-US"/>
            </a:defPPr>
            <a:lvl1pPr algn="just">
              <a:lnSpc>
                <a:spcPct val="120000"/>
              </a:lnSpc>
              <a:defRPr sz="4000"/>
            </a:lvl1pPr>
          </a:lstStyle>
          <a:p>
            <a:r>
              <a:rPr lang="vi-VN" dirty="0"/>
              <a:t>d) Lấy carbon dioxide và thải oxygen ở thực vật.</a:t>
            </a:r>
          </a:p>
        </p:txBody>
      </p:sp>
      <p:sp>
        <p:nvSpPr>
          <p:cNvPr id="22" name="TextBox 21">
            <a:extLst>
              <a:ext uri="{FF2B5EF4-FFF2-40B4-BE49-F238E27FC236}">
                <a16:creationId xmlns:a16="http://schemas.microsoft.com/office/drawing/2014/main" id="{9B71F8FF-46DA-84E5-862F-81D3BB327E8E}"/>
              </a:ext>
            </a:extLst>
          </p:cNvPr>
          <p:cNvSpPr txBox="1"/>
          <p:nvPr/>
        </p:nvSpPr>
        <p:spPr>
          <a:xfrm>
            <a:off x="2552668" y="6771751"/>
            <a:ext cx="13314185" cy="844274"/>
          </a:xfrm>
          <a:prstGeom prst="roundRect">
            <a:avLst/>
          </a:prstGeom>
          <a:noFill/>
          <a:ln w="19050">
            <a:solidFill>
              <a:schemeClr val="tx1"/>
            </a:solidFill>
            <a:prstDash val="sysDot"/>
          </a:ln>
        </p:spPr>
        <p:txBody>
          <a:bodyPr wrap="square">
            <a:spAutoFit/>
          </a:bodyPr>
          <a:lstStyle>
            <a:defPPr>
              <a:defRPr lang="en-US"/>
            </a:defPPr>
            <a:lvl1pPr algn="just">
              <a:lnSpc>
                <a:spcPct val="120000"/>
              </a:lnSpc>
              <a:defRPr sz="4000"/>
            </a:lvl1pPr>
          </a:lstStyle>
          <a:p>
            <a:r>
              <a:rPr lang="vi-VN" dirty="0"/>
              <a:t>b) Bài tiết mồ hôi.</a:t>
            </a:r>
          </a:p>
        </p:txBody>
      </p:sp>
      <p:sp>
        <p:nvSpPr>
          <p:cNvPr id="23" name="TextBox 22">
            <a:extLst>
              <a:ext uri="{FF2B5EF4-FFF2-40B4-BE49-F238E27FC236}">
                <a16:creationId xmlns:a16="http://schemas.microsoft.com/office/drawing/2014/main" id="{5191323C-D353-0CFB-231E-9DEBDF8C5C45}"/>
              </a:ext>
            </a:extLst>
          </p:cNvPr>
          <p:cNvSpPr txBox="1"/>
          <p:nvPr/>
        </p:nvSpPr>
        <p:spPr>
          <a:xfrm>
            <a:off x="2535415" y="7892745"/>
            <a:ext cx="13314185" cy="844274"/>
          </a:xfrm>
          <a:prstGeom prst="roundRect">
            <a:avLst/>
          </a:prstGeom>
          <a:noFill/>
          <a:ln w="19050">
            <a:solidFill>
              <a:schemeClr val="tx1"/>
            </a:solidFill>
            <a:prstDash val="sysDot"/>
          </a:ln>
        </p:spPr>
        <p:txBody>
          <a:bodyPr wrap="square">
            <a:spAutoFit/>
          </a:bodyPr>
          <a:lstStyle>
            <a:defPPr>
              <a:defRPr lang="en-US"/>
            </a:defPPr>
            <a:lvl1pPr algn="just">
              <a:lnSpc>
                <a:spcPct val="120000"/>
              </a:lnSpc>
              <a:defRPr sz="4000"/>
            </a:lvl1pPr>
          </a:lstStyle>
          <a:p>
            <a:r>
              <a:rPr lang="vi-VN" dirty="0"/>
              <a:t>c) Vận chuyển thức ăn từ miệng xuống dạ dày.</a:t>
            </a:r>
          </a:p>
        </p:txBody>
      </p:sp>
      <p:sp>
        <p:nvSpPr>
          <p:cNvPr id="13" name="Flowchart: Connector 12">
            <a:extLst>
              <a:ext uri="{FF2B5EF4-FFF2-40B4-BE49-F238E27FC236}">
                <a16:creationId xmlns:a16="http://schemas.microsoft.com/office/drawing/2014/main" id="{932DFF8D-2559-2E3F-777F-114F651A7651}"/>
              </a:ext>
            </a:extLst>
          </p:cNvPr>
          <p:cNvSpPr/>
          <p:nvPr/>
        </p:nvSpPr>
        <p:spPr>
          <a:xfrm>
            <a:off x="2568173" y="5924857"/>
            <a:ext cx="457200" cy="45720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F31AA9C1-4659-32FE-8AF5-806BE0550CBA}"/>
              </a:ext>
            </a:extLst>
          </p:cNvPr>
          <p:cNvSpPr/>
          <p:nvPr/>
        </p:nvSpPr>
        <p:spPr>
          <a:xfrm>
            <a:off x="2568173" y="7029767"/>
            <a:ext cx="457200" cy="45720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083BB18D-A0EF-EF1F-0693-07E0C543C75D}"/>
              </a:ext>
            </a:extLst>
          </p:cNvPr>
          <p:cNvSpPr/>
          <p:nvPr/>
        </p:nvSpPr>
        <p:spPr>
          <a:xfrm>
            <a:off x="2568173" y="9258300"/>
            <a:ext cx="457200" cy="457200"/>
          </a:xfrm>
          <a:prstGeom prst="flowChart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796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3"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7709" y="160641"/>
            <a:ext cx="240991" cy="1205893"/>
            <a:chOff x="0" y="0"/>
            <a:chExt cx="729336" cy="3649517"/>
          </a:xfrm>
        </p:grpSpPr>
        <p:sp>
          <p:nvSpPr>
            <p:cNvPr id="3" name="Freeform 3"/>
            <p:cNvSpPr/>
            <p:nvPr/>
          </p:nvSpPr>
          <p:spPr>
            <a:xfrm>
              <a:off x="0" y="0"/>
              <a:ext cx="729336" cy="3649517"/>
            </a:xfrm>
            <a:custGeom>
              <a:avLst/>
              <a:gdLst/>
              <a:ahLst/>
              <a:cxnLst/>
              <a:rect l="l" t="t" r="r" b="b"/>
              <a:pathLst>
                <a:path w="729336" h="3649517">
                  <a:moveTo>
                    <a:pt x="0" y="0"/>
                  </a:moveTo>
                  <a:lnTo>
                    <a:pt x="729336" y="0"/>
                  </a:lnTo>
                  <a:lnTo>
                    <a:pt x="729336" y="3649517"/>
                  </a:lnTo>
                  <a:lnTo>
                    <a:pt x="0" y="3649517"/>
                  </a:lnTo>
                  <a:close/>
                </a:path>
              </a:pathLst>
            </a:custGeom>
            <a:solidFill>
              <a:srgbClr val="FAB25C"/>
            </a:solidFill>
          </p:spPr>
        </p:sp>
      </p:grpSp>
      <p:grpSp>
        <p:nvGrpSpPr>
          <p:cNvPr id="11" name="Group 11"/>
          <p:cNvGrpSpPr/>
          <p:nvPr/>
        </p:nvGrpSpPr>
        <p:grpSpPr>
          <a:xfrm>
            <a:off x="787709" y="3519062"/>
            <a:ext cx="16471591" cy="4380789"/>
            <a:chOff x="0" y="0"/>
            <a:chExt cx="6008881" cy="1598124"/>
          </a:xfrm>
        </p:grpSpPr>
        <p:sp>
          <p:nvSpPr>
            <p:cNvPr id="12" name="Freeform 12"/>
            <p:cNvSpPr/>
            <p:nvPr/>
          </p:nvSpPr>
          <p:spPr>
            <a:xfrm>
              <a:off x="0" y="0"/>
              <a:ext cx="6008881" cy="1598124"/>
            </a:xfrm>
            <a:custGeom>
              <a:avLst/>
              <a:gdLst/>
              <a:ahLst/>
              <a:cxnLst/>
              <a:rect l="l" t="t" r="r" b="b"/>
              <a:pathLst>
                <a:path w="6008881" h="1598124">
                  <a:moveTo>
                    <a:pt x="5884421" y="59690"/>
                  </a:moveTo>
                  <a:cubicBezTo>
                    <a:pt x="5919981" y="59690"/>
                    <a:pt x="5949191" y="88900"/>
                    <a:pt x="5949191" y="124460"/>
                  </a:cubicBezTo>
                  <a:lnTo>
                    <a:pt x="5949191" y="1473664"/>
                  </a:lnTo>
                  <a:cubicBezTo>
                    <a:pt x="5949191" y="1509224"/>
                    <a:pt x="5919981" y="1538434"/>
                    <a:pt x="5884421" y="1538434"/>
                  </a:cubicBezTo>
                  <a:lnTo>
                    <a:pt x="124460" y="1538434"/>
                  </a:lnTo>
                  <a:cubicBezTo>
                    <a:pt x="88900" y="1538434"/>
                    <a:pt x="59690" y="1509224"/>
                    <a:pt x="59690" y="1473664"/>
                  </a:cubicBezTo>
                  <a:lnTo>
                    <a:pt x="59690" y="124460"/>
                  </a:lnTo>
                  <a:cubicBezTo>
                    <a:pt x="59690" y="88900"/>
                    <a:pt x="88900" y="59690"/>
                    <a:pt x="124460" y="59690"/>
                  </a:cubicBezTo>
                  <a:lnTo>
                    <a:pt x="5884421" y="59690"/>
                  </a:lnTo>
                  <a:moveTo>
                    <a:pt x="5884421" y="0"/>
                  </a:moveTo>
                  <a:lnTo>
                    <a:pt x="124460" y="0"/>
                  </a:lnTo>
                  <a:cubicBezTo>
                    <a:pt x="55880" y="0"/>
                    <a:pt x="0" y="55880"/>
                    <a:pt x="0" y="124460"/>
                  </a:cubicBezTo>
                  <a:lnTo>
                    <a:pt x="0" y="1473664"/>
                  </a:lnTo>
                  <a:cubicBezTo>
                    <a:pt x="0" y="1542244"/>
                    <a:pt x="55880" y="1598124"/>
                    <a:pt x="124460" y="1598124"/>
                  </a:cubicBezTo>
                  <a:lnTo>
                    <a:pt x="5884421" y="1598124"/>
                  </a:lnTo>
                  <a:cubicBezTo>
                    <a:pt x="5953001" y="1598124"/>
                    <a:pt x="6008881" y="1542244"/>
                    <a:pt x="6008881" y="1473664"/>
                  </a:cubicBezTo>
                  <a:lnTo>
                    <a:pt x="6008881" y="124460"/>
                  </a:lnTo>
                  <a:cubicBezTo>
                    <a:pt x="6008881" y="55880"/>
                    <a:pt x="5953001" y="0"/>
                    <a:pt x="5884421" y="0"/>
                  </a:cubicBezTo>
                  <a:close/>
                </a:path>
              </a:pathLst>
            </a:custGeom>
            <a:solidFill>
              <a:srgbClr val="318F9A"/>
            </a:solidFill>
          </p:spPr>
        </p:sp>
      </p:grpSp>
      <p:sp>
        <p:nvSpPr>
          <p:cNvPr id="14" name="TextBox 14"/>
          <p:cNvSpPr txBox="1"/>
          <p:nvPr/>
        </p:nvSpPr>
        <p:spPr>
          <a:xfrm>
            <a:off x="2988060" y="4743079"/>
            <a:ext cx="13763684" cy="2525884"/>
          </a:xfrm>
          <a:prstGeom prst="rect">
            <a:avLst/>
          </a:prstGeom>
        </p:spPr>
        <p:txBody>
          <a:bodyPr lIns="0" tIns="0" rIns="0" bIns="0" rtlCol="0" anchor="t">
            <a:spAutoFit/>
          </a:bodyPr>
          <a:lstStyle/>
          <a:p>
            <a:pPr algn="just">
              <a:lnSpc>
                <a:spcPct val="120000"/>
              </a:lnSpc>
              <a:spcBef>
                <a:spcPct val="0"/>
              </a:spcBef>
            </a:pPr>
            <a:r>
              <a:rPr lang="vi-VN" sz="3500" b="1" dirty="0">
                <a:solidFill>
                  <a:srgbClr val="000000"/>
                </a:solidFill>
                <a:latin typeface="Arial" pitchFamily="34" charset="0"/>
              </a:rPr>
              <a:t>Trao đổi chất giữa cơ thể với môi trường là quá trình </a:t>
            </a:r>
            <a:r>
              <a:rPr lang="vi-VN" sz="3500" b="1" dirty="0">
                <a:solidFill>
                  <a:srgbClr val="0070C0"/>
                </a:solidFill>
                <a:latin typeface="Arial" pitchFamily="34" charset="0"/>
              </a:rPr>
              <a:t>cơ thể lấy các chất cần thiết từ môi trường</a:t>
            </a:r>
            <a:r>
              <a:rPr lang="vi-VN" sz="3500" b="1" dirty="0">
                <a:solidFill>
                  <a:srgbClr val="000000"/>
                </a:solidFill>
                <a:latin typeface="Arial" pitchFamily="34" charset="0"/>
              </a:rPr>
              <a:t> (như nước, khí oxygen, chất dinh dưỡng,…) và </a:t>
            </a:r>
            <a:r>
              <a:rPr lang="vi-VN" sz="3500" b="1" dirty="0">
                <a:solidFill>
                  <a:srgbClr val="E83C92"/>
                </a:solidFill>
                <a:latin typeface="Arial" pitchFamily="34" charset="0"/>
              </a:rPr>
              <a:t>thải các chất không cần thiết </a:t>
            </a:r>
            <a:r>
              <a:rPr lang="vi-VN" sz="3500" b="1" dirty="0">
                <a:solidFill>
                  <a:srgbClr val="000000"/>
                </a:solidFill>
                <a:latin typeface="Arial" pitchFamily="34" charset="0"/>
              </a:rPr>
              <a:t>(như khí carbon dioxide, chất cặn bã,…) ra ngoài môi trường</a:t>
            </a:r>
          </a:p>
        </p:txBody>
      </p:sp>
      <p:grpSp>
        <p:nvGrpSpPr>
          <p:cNvPr id="15" name="Group 15"/>
          <p:cNvGrpSpPr>
            <a:grpSpLocks noChangeAspect="1"/>
          </p:cNvGrpSpPr>
          <p:nvPr/>
        </p:nvGrpSpPr>
        <p:grpSpPr>
          <a:xfrm rot="5400000">
            <a:off x="1082047" y="5173076"/>
            <a:ext cx="1611675" cy="1395711"/>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01E27"/>
            </a:solidFill>
          </p:spPr>
        </p:sp>
      </p:grpSp>
      <p:sp>
        <p:nvSpPr>
          <p:cNvPr id="17" name="TextBox 17"/>
          <p:cNvSpPr txBox="1"/>
          <p:nvPr/>
        </p:nvSpPr>
        <p:spPr>
          <a:xfrm>
            <a:off x="1028700" y="3880369"/>
            <a:ext cx="2933700" cy="588046"/>
          </a:xfrm>
          <a:prstGeom prst="rect">
            <a:avLst/>
          </a:prstGeom>
        </p:spPr>
        <p:txBody>
          <a:bodyPr wrap="square" lIns="0" tIns="0" rIns="0" bIns="0" rtlCol="0" anchor="t">
            <a:spAutoFit/>
          </a:bodyPr>
          <a:lstStyle/>
          <a:p>
            <a:pPr algn="ctr">
              <a:lnSpc>
                <a:spcPts val="4900"/>
              </a:lnSpc>
            </a:pPr>
            <a:r>
              <a:rPr lang="vi-VN" sz="4000" b="1" dirty="0">
                <a:solidFill>
                  <a:srgbClr val="C00000"/>
                </a:solidFill>
                <a:latin typeface="Arial" pitchFamily="34" charset="0"/>
              </a:rPr>
              <a:t>Kết luận 1</a:t>
            </a:r>
          </a:p>
        </p:txBody>
      </p:sp>
      <p:grpSp>
        <p:nvGrpSpPr>
          <p:cNvPr id="18" name="Group 4"/>
          <p:cNvGrpSpPr/>
          <p:nvPr/>
        </p:nvGrpSpPr>
        <p:grpSpPr>
          <a:xfrm>
            <a:off x="787709" y="1631646"/>
            <a:ext cx="5331073" cy="1401193"/>
            <a:chOff x="0" y="0"/>
            <a:chExt cx="7108097" cy="1868257"/>
          </a:xfrm>
        </p:grpSpPr>
        <p:grpSp>
          <p:nvGrpSpPr>
            <p:cNvPr id="19" name="Group 5"/>
            <p:cNvGrpSpPr/>
            <p:nvPr/>
          </p:nvGrpSpPr>
          <p:grpSpPr>
            <a:xfrm>
              <a:off x="934129" y="0"/>
              <a:ext cx="6173968" cy="1868257"/>
              <a:chOff x="0" y="0"/>
              <a:chExt cx="6324770" cy="1913890"/>
            </a:xfrm>
          </p:grpSpPr>
          <p:sp>
            <p:nvSpPr>
              <p:cNvPr id="24" name="Freeform 6"/>
              <p:cNvSpPr/>
              <p:nvPr/>
            </p:nvSpPr>
            <p:spPr>
              <a:xfrm>
                <a:off x="0" y="0"/>
                <a:ext cx="6324769" cy="1913890"/>
              </a:xfrm>
              <a:custGeom>
                <a:avLst/>
                <a:gdLst/>
                <a:ahLst/>
                <a:cxnLst/>
                <a:rect l="l" t="t" r="r" b="b"/>
                <a:pathLst>
                  <a:path w="6324769" h="1913890">
                    <a:moveTo>
                      <a:pt x="0" y="0"/>
                    </a:moveTo>
                    <a:lnTo>
                      <a:pt x="6324769" y="0"/>
                    </a:lnTo>
                    <a:lnTo>
                      <a:pt x="6324769" y="1913890"/>
                    </a:lnTo>
                    <a:lnTo>
                      <a:pt x="0" y="1913890"/>
                    </a:lnTo>
                    <a:close/>
                  </a:path>
                </a:pathLst>
              </a:custGeom>
              <a:solidFill>
                <a:srgbClr val="318F9A"/>
              </a:solidFill>
            </p:spPr>
          </p:sp>
        </p:grpSp>
        <p:grpSp>
          <p:nvGrpSpPr>
            <p:cNvPr id="20" name="Group 7"/>
            <p:cNvGrpSpPr/>
            <p:nvPr/>
          </p:nvGrpSpPr>
          <p:grpSpPr>
            <a:xfrm>
              <a:off x="0" y="0"/>
              <a:ext cx="1868257" cy="1868257"/>
              <a:chOff x="0" y="0"/>
              <a:chExt cx="6350000" cy="6350000"/>
            </a:xfrm>
          </p:grpSpPr>
          <p:sp>
            <p:nvSpPr>
              <p:cNvPr id="23"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64653"/>
              </a:solidFill>
            </p:spPr>
          </p:sp>
        </p:grpSp>
        <p:sp>
          <p:nvSpPr>
            <p:cNvPr id="21" name="TextBox 9"/>
            <p:cNvSpPr txBox="1"/>
            <p:nvPr/>
          </p:nvSpPr>
          <p:spPr>
            <a:xfrm>
              <a:off x="764961" y="513971"/>
              <a:ext cx="338336" cy="764569"/>
            </a:xfrm>
            <a:prstGeom prst="rect">
              <a:avLst/>
            </a:prstGeom>
          </p:spPr>
          <p:txBody>
            <a:bodyPr lIns="0" tIns="0" rIns="0" bIns="0" rtlCol="0" anchor="t">
              <a:spAutoFit/>
            </a:bodyPr>
            <a:lstStyle/>
            <a:p>
              <a:pPr algn="just">
                <a:lnSpc>
                  <a:spcPts val="4900"/>
                </a:lnSpc>
              </a:pPr>
              <a:r>
                <a:rPr lang="vi-VN" sz="3500" b="1">
                  <a:solidFill>
                    <a:srgbClr val="FFFFFF"/>
                  </a:solidFill>
                  <a:latin typeface="Arial" pitchFamily="34" charset="0"/>
                </a:rPr>
                <a:t>1</a:t>
              </a:r>
            </a:p>
          </p:txBody>
        </p:sp>
        <p:sp>
          <p:nvSpPr>
            <p:cNvPr id="22" name="TextBox 10"/>
            <p:cNvSpPr txBox="1"/>
            <p:nvPr/>
          </p:nvSpPr>
          <p:spPr>
            <a:xfrm>
              <a:off x="2353279" y="513971"/>
              <a:ext cx="3886597" cy="764569"/>
            </a:xfrm>
            <a:prstGeom prst="rect">
              <a:avLst/>
            </a:prstGeom>
          </p:spPr>
          <p:txBody>
            <a:bodyPr lIns="0" tIns="0" rIns="0" bIns="0" rtlCol="0" anchor="t">
              <a:spAutoFit/>
            </a:bodyPr>
            <a:lstStyle/>
            <a:p>
              <a:pPr algn="just">
                <a:lnSpc>
                  <a:spcPts val="4900"/>
                </a:lnSpc>
              </a:pPr>
              <a:r>
                <a:rPr lang="vi-VN" sz="3500" b="1">
                  <a:solidFill>
                    <a:srgbClr val="FFFFFF"/>
                  </a:solidFill>
                  <a:latin typeface="Arial" pitchFamily="34" charset="0"/>
                </a:rPr>
                <a:t>Trao đổi chất</a:t>
              </a:r>
            </a:p>
          </p:txBody>
        </p:sp>
      </p:grpSp>
      <p:sp>
        <p:nvSpPr>
          <p:cNvPr id="25" name="TextBox 32"/>
          <p:cNvSpPr txBox="1"/>
          <p:nvPr/>
        </p:nvSpPr>
        <p:spPr>
          <a:xfrm>
            <a:off x="1190030" y="431800"/>
            <a:ext cx="16640770" cy="573427"/>
          </a:xfrm>
          <a:prstGeom prst="rect">
            <a:avLst/>
          </a:prstGeom>
        </p:spPr>
        <p:txBody>
          <a:bodyPr wrap="square" lIns="0" tIns="0" rIns="0" bIns="0" rtlCol="0" anchor="t">
            <a:spAutoFit/>
          </a:bodyPr>
          <a:lstStyle/>
          <a:p>
            <a:pPr algn="just">
              <a:lnSpc>
                <a:spcPts val="4900"/>
              </a:lnSpc>
            </a:pPr>
            <a:r>
              <a:rPr lang="vi-VN" sz="3500" b="1">
                <a:solidFill>
                  <a:srgbClr val="000000"/>
                </a:solidFill>
                <a:latin typeface="Arial" pitchFamily="34" charset="0"/>
              </a:rPr>
              <a:t>I. KHÁI NIỆM TRAO ĐỔI CHẤT VÀ CHUYỂN HÓA NĂNG LƯỢNG Ở SINH VẬT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190030" y="431800"/>
            <a:ext cx="16640770" cy="573427"/>
          </a:xfrm>
          <a:prstGeom prst="rect">
            <a:avLst/>
          </a:prstGeom>
        </p:spPr>
        <p:txBody>
          <a:bodyPr wrap="square" lIns="0" tIns="0" rIns="0" bIns="0" rtlCol="0" anchor="t">
            <a:spAutoFit/>
          </a:bodyPr>
          <a:lstStyle/>
          <a:p>
            <a:pPr algn="just">
              <a:lnSpc>
                <a:spcPts val="4900"/>
              </a:lnSpc>
            </a:pPr>
            <a:r>
              <a:rPr lang="en-US" sz="3500" b="1" dirty="0" smtClean="0">
                <a:solidFill>
                  <a:srgbClr val="000000"/>
                </a:solidFill>
                <a:latin typeface="Arial" pitchFamily="34" charset="0"/>
              </a:rPr>
              <a:t>1.</a:t>
            </a:r>
            <a:r>
              <a:rPr lang="vi-VN" sz="3500" b="1" dirty="0" smtClean="0">
                <a:solidFill>
                  <a:srgbClr val="000000"/>
                </a:solidFill>
                <a:latin typeface="Arial" pitchFamily="34" charset="0"/>
              </a:rPr>
              <a:t> </a:t>
            </a:r>
            <a:r>
              <a:rPr lang="vi-VN" sz="3500" b="1" dirty="0">
                <a:solidFill>
                  <a:srgbClr val="000000"/>
                </a:solidFill>
                <a:latin typeface="Arial" pitchFamily="34" charset="0"/>
              </a:rPr>
              <a:t>KHÁI NIỆM TRAO ĐỔI CHẤT VÀ CHUYỂN HÓA NĂNG LƯỢNG Ở SINH VẬT </a:t>
            </a:r>
          </a:p>
        </p:txBody>
      </p:sp>
      <p:sp>
        <p:nvSpPr>
          <p:cNvPr id="7" name="Rectangle 6"/>
          <p:cNvSpPr/>
          <p:nvPr/>
        </p:nvSpPr>
        <p:spPr>
          <a:xfrm>
            <a:off x="1159550" y="3848100"/>
            <a:ext cx="16230600" cy="2308324"/>
          </a:xfrm>
          <a:prstGeom prst="rect">
            <a:avLst/>
          </a:prstGeom>
        </p:spPr>
        <p:txBody>
          <a:bodyPr wrap="square">
            <a:spAutoFit/>
          </a:bodyPr>
          <a:lstStyle/>
          <a:p>
            <a:pPr algn="just">
              <a:lnSpc>
                <a:spcPct val="120000"/>
              </a:lnSpc>
              <a:spcBef>
                <a:spcPct val="0"/>
              </a:spcBef>
            </a:pPr>
            <a:r>
              <a:rPr lang="vi-VN" sz="4000" b="1" dirty="0">
                <a:solidFill>
                  <a:srgbClr val="000000"/>
                </a:solidFill>
              </a:rPr>
              <a:t>Trao đổi chất ở sinh vật là quá trình cơ thể sinh vật lấy các chất từ môi trường cung cấp cho quá trình chuyển hóa trong tế bào, đồng thời thải các chất không cần thiết ra ngoài môi trường</a:t>
            </a:r>
            <a:endParaRPr lang="vi-VN" sz="4000" b="1" dirty="0">
              <a:solidFill>
                <a:srgbClr val="000000"/>
              </a:solidFill>
            </a:endParaRPr>
          </a:p>
        </p:txBody>
      </p:sp>
    </p:spTree>
    <p:extLst>
      <p:ext uri="{BB962C8B-B14F-4D97-AF65-F5344CB8AC3E}">
        <p14:creationId xmlns:p14="http://schemas.microsoft.com/office/powerpoint/2010/main" val="3671854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2209800" y="2628900"/>
            <a:ext cx="15200555" cy="1401193"/>
            <a:chOff x="787709" y="3396100"/>
            <a:chExt cx="15200555" cy="1401193"/>
          </a:xfrm>
        </p:grpSpPr>
        <p:sp>
          <p:nvSpPr>
            <p:cNvPr id="13" name="Freeform 13"/>
            <p:cNvSpPr/>
            <p:nvPr/>
          </p:nvSpPr>
          <p:spPr>
            <a:xfrm>
              <a:off x="787709" y="3396100"/>
              <a:ext cx="15200555" cy="1401193"/>
            </a:xfrm>
            <a:custGeom>
              <a:avLst/>
              <a:gdLst/>
              <a:ahLst/>
              <a:cxnLst/>
              <a:rect l="l" t="t" r="r" b="b"/>
              <a:pathLst>
                <a:path w="5545203" h="511159">
                  <a:moveTo>
                    <a:pt x="0" y="0"/>
                  </a:moveTo>
                  <a:lnTo>
                    <a:pt x="5545203" y="0"/>
                  </a:lnTo>
                  <a:lnTo>
                    <a:pt x="5545203" y="511159"/>
                  </a:lnTo>
                  <a:lnTo>
                    <a:pt x="0" y="511159"/>
                  </a:lnTo>
                  <a:close/>
                </a:path>
              </a:pathLst>
            </a:custGeom>
            <a:solidFill>
              <a:srgbClr val="FFDE59"/>
            </a:solidFill>
          </p:spPr>
        </p:sp>
        <p:sp>
          <p:nvSpPr>
            <p:cNvPr id="14" name="TextBox 14"/>
            <p:cNvSpPr txBox="1"/>
            <p:nvPr/>
          </p:nvSpPr>
          <p:spPr>
            <a:xfrm>
              <a:off x="1235231" y="3764909"/>
              <a:ext cx="14305508" cy="573427"/>
            </a:xfrm>
            <a:prstGeom prst="rect">
              <a:avLst/>
            </a:prstGeom>
          </p:spPr>
          <p:txBody>
            <a:bodyPr lIns="0" tIns="0" rIns="0" bIns="0" rtlCol="0" anchor="t">
              <a:spAutoFit/>
            </a:bodyPr>
            <a:lstStyle/>
            <a:p>
              <a:pPr algn="just">
                <a:lnSpc>
                  <a:spcPts val="4900"/>
                </a:lnSpc>
                <a:spcBef>
                  <a:spcPct val="0"/>
                </a:spcBef>
              </a:pPr>
              <a:r>
                <a:rPr lang="vi-VN" sz="3500" b="1" dirty="0">
                  <a:solidFill>
                    <a:srgbClr val="000000"/>
                  </a:solidFill>
                  <a:latin typeface="Arial" pitchFamily="34" charset="0"/>
                </a:rPr>
                <a:t>Thế nào là quá trình chuyển hóa các chất trong tế bào? </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1268</Words>
  <Application>Microsoft Office PowerPoint</Application>
  <PresentationFormat>Custom</PresentationFormat>
  <Paragraphs>107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22</dc:title>
  <cp:lastModifiedBy>BEEN NGOC</cp:lastModifiedBy>
  <cp:revision>87</cp:revision>
  <dcterms:created xsi:type="dcterms:W3CDTF">2006-08-16T00:00:00Z</dcterms:created>
  <dcterms:modified xsi:type="dcterms:W3CDTF">2025-04-02T11:07:19Z</dcterms:modified>
  <dc:identifier>DAE_bKzT6G4</dc:identifier>
</cp:coreProperties>
</file>