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7" r:id="rId4"/>
    <p:sldId id="257" r:id="rId5"/>
    <p:sldId id="270" r:id="rId6"/>
    <p:sldId id="258" r:id="rId7"/>
    <p:sldId id="266" r:id="rId8"/>
    <p:sldId id="290" r:id="rId9"/>
    <p:sldId id="267" r:id="rId10"/>
    <p:sldId id="268" r:id="rId11"/>
    <p:sldId id="269" r:id="rId12"/>
    <p:sldId id="265" r:id="rId13"/>
    <p:sldId id="264" r:id="rId14"/>
    <p:sldId id="275" r:id="rId15"/>
    <p:sldId id="291" r:id="rId16"/>
    <p:sldId id="271" r:id="rId17"/>
    <p:sldId id="272" r:id="rId18"/>
    <p:sldId id="263" r:id="rId19"/>
    <p:sldId id="260" r:id="rId20"/>
    <p:sldId id="273" r:id="rId21"/>
    <p:sldId id="261" r:id="rId22"/>
    <p:sldId id="259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33CC"/>
    <a:srgbClr val="EEEE96"/>
    <a:srgbClr val="FF9933"/>
    <a:srgbClr val="FFFF00"/>
    <a:srgbClr val="6600FF"/>
    <a:srgbClr val="0000FF"/>
    <a:srgbClr val="00589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5AAEB-AC3E-4930-A761-FCB619102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4023-CCA0-467A-BCAD-27A471E4222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vietjack.me/tim-hieu-su-doi-mau-cua-nuoc-bap-cai-tim-khi-tac-dung-voi-cac-dung-dic-128048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9310"/>
            <a:ext cx="12190730" cy="2306955"/>
          </a:xfrm>
          <a:prstGeom prst="rect">
            <a:avLst/>
          </a:prstGeom>
          <a:solidFill>
            <a:srgbClr val="EEEE9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</a:rPr>
              <a:t>Chủ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đề</a:t>
            </a:r>
            <a:r>
              <a:rPr lang="en-US" sz="4800" b="1" dirty="0">
                <a:solidFill>
                  <a:srgbClr val="FF0000"/>
                </a:solidFill>
              </a:rPr>
              <a:t> 2: ACID – BASE – pH – OXIDE – MUỐI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33CC"/>
                </a:solidFill>
              </a:rPr>
              <a:t>BÀI 10. THANG pH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35" y="992505"/>
            <a:ext cx="12192000" cy="15182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Thang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acid, base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Thang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4141" y="195943"/>
            <a:ext cx="436299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35" y="2538730"/>
            <a:ext cx="12192000" cy="42195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 = 7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base).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 &gt; 7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base,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base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 &lt; 7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acid,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0160" y="1802673"/>
            <a:ext cx="10019212" cy="378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10.5 SGK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56, 57,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965" y="1685109"/>
            <a:ext cx="9875521" cy="3415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Roboto"/>
              </a:rPr>
              <a:t>pH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lớn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tiễn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hưởng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nhiều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Roboto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ea typeface="Roboto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8315" y="143510"/>
            <a:ext cx="6135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5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ó thể bạn chưa biết - Mưa Ax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0417" y="957544"/>
            <a:ext cx="9984377" cy="557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9390" y="69275"/>
            <a:ext cx="6179126" cy="414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2498" y="83130"/>
            <a:ext cx="5460839" cy="411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9382" y="4516582"/>
            <a:ext cx="616527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2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9455" y="4585859"/>
            <a:ext cx="54725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81685"/>
            <a:ext cx="12191365" cy="1647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giấm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610" y="2759075"/>
            <a:ext cx="11036300" cy="258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137" y="0"/>
            <a:ext cx="11495315" cy="683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So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43230" y="5431155"/>
          <a:ext cx="11327765" cy="128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5545"/>
                <a:gridCol w="2870835"/>
                <a:gridCol w="3169285"/>
                <a:gridCol w="2832100"/>
              </a:tblGrid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32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3200" baseline="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3200" baseline="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3200" baseline="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6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1"/>
          <a:srcRect l="17011" r="17844"/>
          <a:stretch>
            <a:fillRect/>
          </a:stretch>
        </p:blipFill>
        <p:spPr>
          <a:xfrm>
            <a:off x="6622415" y="0"/>
            <a:ext cx="5569585" cy="64122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2"/>
          <a:srcRect r="30551"/>
          <a:stretch>
            <a:fillRect/>
          </a:stretch>
        </p:blipFill>
        <p:spPr>
          <a:xfrm>
            <a:off x="0" y="0"/>
            <a:ext cx="6481445" cy="366204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560445"/>
            <a:ext cx="3972560" cy="3297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3970" y="6123940"/>
            <a:ext cx="437515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5145" y="2665730"/>
            <a:ext cx="3461385" cy="1319530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 w="63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pH</a:t>
            </a:r>
            <a:endParaRPr kumimoji="0" lang="en-US" sz="4400" b="1" i="0" u="none" strike="noStrike" kern="0" cap="none" spc="0" normalizeH="0" baseline="0" noProof="0" dirty="0">
              <a:ln w="63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8535" y="897255"/>
            <a:ext cx="3768725" cy="1033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8390" y="2786380"/>
            <a:ext cx="3830955" cy="10782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8390" y="4719955"/>
            <a:ext cx="4561205" cy="1302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36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endCxn id="3" idx="1"/>
          </p:cNvCxnSpPr>
          <p:nvPr/>
        </p:nvCxnSpPr>
        <p:spPr>
          <a:xfrm flipV="1">
            <a:off x="3986258" y="1414356"/>
            <a:ext cx="802005" cy="1910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86258" y="3324830"/>
            <a:ext cx="895350" cy="19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3986530" y="3324860"/>
            <a:ext cx="911860" cy="2046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endCxn id="33" idx="1"/>
          </p:cNvCxnSpPr>
          <p:nvPr/>
        </p:nvCxnSpPr>
        <p:spPr>
          <a:xfrm flipV="1">
            <a:off x="7615555" y="911860"/>
            <a:ext cx="1381125" cy="40068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8651875" y="668655"/>
            <a:ext cx="3233420" cy="61785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pH=7: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Elbow Connector 33"/>
          <p:cNvCxnSpPr>
            <a:stCxn id="3" idx="3"/>
            <a:endCxn id="37" idx="1"/>
          </p:cNvCxnSpPr>
          <p:nvPr/>
        </p:nvCxnSpPr>
        <p:spPr>
          <a:xfrm>
            <a:off x="7615555" y="1414145"/>
            <a:ext cx="1371600" cy="36703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651875" y="2344420"/>
            <a:ext cx="3233420" cy="61785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pH&lt;7: acid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8645525" y="1537335"/>
            <a:ext cx="3241675" cy="61785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pH&gt;7: base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6" name="Curved Connector 45"/>
          <p:cNvCxnSpPr/>
          <p:nvPr/>
        </p:nvCxnSpPr>
        <p:spPr>
          <a:xfrm>
            <a:off x="7615555" y="1742440"/>
            <a:ext cx="1370330" cy="823595"/>
          </a:xfrm>
          <a:prstGeom prst="curvedConnector3">
            <a:avLst>
              <a:gd name="adj1" fmla="val 50046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33" grpId="0" bldLvl="0" animBg="1"/>
      <p:bldP spid="36" grpId="0" bldLvl="0" animBg="1"/>
      <p:bldP spid="3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0971" y="2213025"/>
            <a:ext cx="10241279" cy="3512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Dung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Dung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3980" y="878840"/>
            <a:ext cx="60229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59695"/>
            <a:ext cx="121920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2789" y="110840"/>
            <a:ext cx="4381502" cy="394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9258" y="124694"/>
            <a:ext cx="2769177" cy="395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5565" y="607060"/>
            <a:ext cx="448056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3320" y="177089"/>
            <a:ext cx="11390814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PHT: 10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835" y="2283088"/>
            <a:ext cx="11547567" cy="16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37361" y="2885831"/>
          <a:ext cx="7244850" cy="1050798"/>
        </p:xfrm>
        <a:graphic>
          <a:graphicData uri="http://schemas.openxmlformats.org/drawingml/2006/table">
            <a:tbl>
              <a:tblPr firstRow="1" firstCol="1" bandRow="1"/>
              <a:tblGrid>
                <a:gridCol w="1448970"/>
                <a:gridCol w="1448970"/>
                <a:gridCol w="1448970"/>
                <a:gridCol w="1448970"/>
                <a:gridCol w="144897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Dưa hấu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83320" y="4145186"/>
            <a:ext cx="890660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80544" y="4798403"/>
          <a:ext cx="9617936" cy="1050798"/>
        </p:xfrm>
        <a:graphic>
          <a:graphicData uri="http://schemas.openxmlformats.org/drawingml/2006/table">
            <a:tbl>
              <a:tblPr firstRow="1" firstCol="1" bandRow="1"/>
              <a:tblGrid>
                <a:gridCol w="2404484"/>
                <a:gridCol w="2404484"/>
                <a:gridCol w="2404484"/>
                <a:gridCol w="240448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gas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 tươi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83320" y="5972264"/>
            <a:ext cx="770999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b="8051"/>
          <a:stretch>
            <a:fillRect/>
          </a:stretch>
        </p:blipFill>
        <p:spPr>
          <a:xfrm>
            <a:off x="0" y="0"/>
            <a:ext cx="115658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53142" y="887135"/>
            <a:ext cx="1034578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base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Xay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bắp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tím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với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,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lọc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bã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qua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rây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để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giữ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lại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lọc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. Cho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lọc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thu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được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ở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trên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vào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bốn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thuỷ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tinh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không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màu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có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đánh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số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từ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1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đến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4,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sau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đó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thêm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vào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các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: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●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1: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vắt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từ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quả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chanh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.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●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2: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rửa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chén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●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3: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nước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xà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phòng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.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●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Cốc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4: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giấm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ăn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.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Quan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sát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hiện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tượng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xảy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ra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và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nhận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xét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"/>
              </a:rPr>
              <a:t>.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8595" y="261258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210" y="1500505"/>
            <a:ext cx="10101580" cy="4855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pH,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- base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2.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(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,...). 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5940" y="464820"/>
            <a:ext cx="5915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 TIÊU BÀI HỌC: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805" y="923925"/>
            <a:ext cx="10944860" cy="50101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pH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và trả lời câu hỏi.</a:t>
            </a:r>
            <a:endParaRPr lang="en-US" sz="3600" dirty="0" err="1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59" y="166938"/>
            <a:ext cx="11538857" cy="669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10.1, 10.2 SGK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55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6225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Trihalomethane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5" y="923925"/>
            <a:ext cx="12191365" cy="2861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just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</a:endParaRPr>
          </a:p>
          <a:p>
            <a:pPr algn="just"/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4790" y="2422344"/>
            <a:ext cx="49638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26215"/>
            <a:ext cx="12192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76869" y="215610"/>
            <a:ext cx="3093895" cy="4815205"/>
            <a:chOff x="1976869" y="215610"/>
            <a:chExt cx="3093895" cy="4815205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976869" y="215610"/>
              <a:ext cx="3093895" cy="421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2216899" y="4447250"/>
              <a:ext cx="285369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vôi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endPara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46618" y="13848"/>
            <a:ext cx="4697089" cy="4965065"/>
            <a:chOff x="5846618" y="13848"/>
            <a:chExt cx="4697089" cy="496506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46618" y="13848"/>
              <a:ext cx="4697089" cy="4234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6866428" y="4395348"/>
              <a:ext cx="304228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165" y="1828800"/>
            <a:ext cx="8595361" cy="295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pH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acid, base hay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1" y="648431"/>
            <a:ext cx="10175966" cy="425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460" y="4900930"/>
            <a:ext cx="3556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TABLE_ENDDRAG_ORIGIN_RECT" val="891*135"/>
  <p:tag name="TABLE_ENDDRAG_RECT" val="34*427*891*1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4873</Words>
  <Application>WPS Presentation</Application>
  <PresentationFormat>Widescreen</PresentationFormat>
  <Paragraphs>166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Roboto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Hải Yến</cp:lastModifiedBy>
  <cp:revision>67</cp:revision>
  <dcterms:created xsi:type="dcterms:W3CDTF">2023-05-27T08:21:00Z</dcterms:created>
  <dcterms:modified xsi:type="dcterms:W3CDTF">2024-10-29T14:43:24Z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F9FC721FC6794F2DA88DD1021954F8EA_12</vt:lpwstr>
  </property>
  <property fmtid="{D5CDD505-2E9C-101B-9397-08002B2CF9AE}" pid="3" name="KSOProductBuildVer">
    <vt:lpwstr>1033-12.2.0.18607</vt:lpwstr>
  </property>
</Properties>
</file>